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72" r:id="rId3"/>
    <p:sldId id="509" r:id="rId4"/>
    <p:sldId id="559" r:id="rId5"/>
    <p:sldId id="619" r:id="rId6"/>
    <p:sldId id="614" r:id="rId7"/>
    <p:sldId id="615" r:id="rId8"/>
    <p:sldId id="620" r:id="rId9"/>
    <p:sldId id="562" r:id="rId10"/>
    <p:sldId id="563" r:id="rId11"/>
    <p:sldId id="616" r:id="rId12"/>
    <p:sldId id="605" r:id="rId13"/>
    <p:sldId id="624" r:id="rId14"/>
    <p:sldId id="621" r:id="rId15"/>
    <p:sldId id="623" r:id="rId16"/>
    <p:sldId id="625" r:id="rId17"/>
    <p:sldId id="627" r:id="rId18"/>
    <p:sldId id="628" r:id="rId19"/>
    <p:sldId id="626" r:id="rId20"/>
    <p:sldId id="608" r:id="rId21"/>
    <p:sldId id="617" r:id="rId22"/>
    <p:sldId id="622" r:id="rId23"/>
    <p:sldId id="613" r:id="rId24"/>
    <p:sldId id="539" r:id="rId25"/>
    <p:sldId id="618" r:id="rId26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00"/>
    <a:srgbClr val="FF9900"/>
    <a:srgbClr val="BBE0E3"/>
    <a:srgbClr val="009900"/>
    <a:srgbClr val="1BCB23"/>
    <a:srgbClr val="7415FF"/>
    <a:srgbClr val="6600FF"/>
    <a:srgbClr val="189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9" autoAdjust="0"/>
    <p:restoredTop sz="94660"/>
  </p:normalViewPr>
  <p:slideViewPr>
    <p:cSldViewPr>
      <p:cViewPr varScale="1">
        <p:scale>
          <a:sx n="88" d="100"/>
          <a:sy n="88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67A47B-3E82-4966-8A31-3681BEC7B3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5654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6682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7710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8738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9704187-D5C8-412F-8049-4318C61426A9}" type="slidenum">
              <a:rPr lang="sv-FI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sv-FI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437" y="8686511"/>
            <a:ext cx="2975162" cy="45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7A5A1DE3-5B27-473E-A3C3-A9455832CC76}" type="slidenum">
              <a:rPr lang="sv-FI" sz="12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eaLnBrk="1">
                <a:buSzPct val="45000"/>
                <a:buFont typeface="Wingdings" pitchFamily="2" charset="2"/>
                <a:buNone/>
              </a:pPr>
              <a:t>6</a:t>
            </a:fld>
            <a:endParaRPr lang="sv-FI" sz="12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6680" cy="411451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5654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6682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7710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8738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9704187-D5C8-412F-8049-4318C61426A9}" type="slidenum">
              <a:rPr lang="sv-FI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sv-FI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437" y="8686511"/>
            <a:ext cx="2975162" cy="45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7A5A1DE3-5B27-473E-A3C3-A9455832CC76}" type="slidenum">
              <a:rPr lang="sv-FI" sz="12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eaLnBrk="1">
                <a:buSzPct val="45000"/>
                <a:buFont typeface="Wingdings" pitchFamily="2" charset="2"/>
                <a:buNone/>
              </a:pPr>
              <a:t>7</a:t>
            </a:fld>
            <a:endParaRPr lang="sv-FI" sz="12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6680" cy="411451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5654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6682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7710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8738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9704187-D5C8-412F-8049-4318C61426A9}" type="slidenum">
              <a:rPr lang="sv-FI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sv-FI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437" y="8686511"/>
            <a:ext cx="2975162" cy="45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7A5A1DE3-5B27-473E-A3C3-A9455832CC76}" type="slidenum">
              <a:rPr lang="sv-FI" sz="12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eaLnBrk="1">
                <a:buSzPct val="45000"/>
                <a:buFont typeface="Wingdings" pitchFamily="2" charset="2"/>
                <a:buNone/>
              </a:pPr>
              <a:t>9</a:t>
            </a:fld>
            <a:endParaRPr lang="sv-FI" sz="12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6680" cy="411451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5654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6682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7710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87380" indent="-205140" defTabSz="4031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10" algn="l"/>
                <a:tab pos="1299220" algn="l"/>
                <a:tab pos="1948830" algn="l"/>
                <a:tab pos="259844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9704187-D5C8-412F-8049-4318C61426A9}" type="slidenum">
              <a:rPr lang="sv-FI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sv-FI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437" y="8686511"/>
            <a:ext cx="2975162" cy="45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7A5A1DE3-5B27-473E-A3C3-A9455832CC76}" type="slidenum">
              <a:rPr lang="sv-FI" sz="12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eaLnBrk="1">
                <a:buSzPct val="45000"/>
                <a:buFont typeface="Wingdings" pitchFamily="2" charset="2"/>
                <a:buNone/>
              </a:pPr>
              <a:t>10</a:t>
            </a:fld>
            <a:endParaRPr lang="sv-FI" sz="12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6680" cy="411451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3713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5598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4103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118225"/>
            <a:ext cx="1150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417"/>
            <a:ext cx="9144000" cy="2603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FP7/Perform60 collaborative project – Plenary Meeting – Manchester (UK), 29 March - 1 April, 2010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778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613"/>
            <a:ext cx="8161288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1EBC-7046-4DD5-8676-CA402E38C0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02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-36513" y="0"/>
            <a:ext cx="864097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66FF">
                  <a:alpha val="50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127000"/>
            <a:ext cx="79930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836613"/>
            <a:ext cx="799288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3" y="6613525"/>
            <a:ext cx="704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6600CC"/>
                </a:solidFill>
              </a:defRPr>
            </a:lvl1pPr>
          </a:lstStyle>
          <a:p>
            <a:fld id="{767B0723-7AB9-4550-B6FB-3F3388A4975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4" name="Picture 10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308725"/>
            <a:ext cx="8699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" y="26260"/>
            <a:ext cx="7778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9592" y="6646639"/>
            <a:ext cx="7275735" cy="310753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lang="en-GB" smtClean="0"/>
              <a:t>G. Bonny et al. - 17</a:t>
            </a:r>
            <a:r>
              <a:rPr lang="en-GB" baseline="30000" smtClean="0"/>
              <a:t>th</a:t>
            </a:r>
            <a:r>
              <a:rPr lang="en-GB" smtClean="0"/>
              <a:t> IGRDM – Les Embiez, France – 19-24 May,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9pPr>
    </p:titleStyle>
    <p:bodyStyle>
      <a:lvl1pPr marL="274638" indent="-274638" algn="l" rtl="0" fontAlgn="base">
        <a:spcBef>
          <a:spcPct val="50000"/>
        </a:spcBef>
        <a:spcAft>
          <a:spcPct val="0"/>
        </a:spcAft>
        <a:buClr>
          <a:srgbClr val="6600FF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54013" algn="l" rtl="0" fontAlgn="base">
        <a:spcBef>
          <a:spcPct val="20000"/>
        </a:spcBef>
        <a:spcAft>
          <a:spcPct val="0"/>
        </a:spcAft>
        <a:buClr>
          <a:srgbClr val="6600FF"/>
        </a:buClr>
        <a:buFont typeface="Wingdings" pitchFamily="2" charset="2"/>
        <a:buChar char="F"/>
        <a:defRPr sz="2000" i="1">
          <a:solidFill>
            <a:schemeClr val="tx1"/>
          </a:solidFill>
          <a:latin typeface="+mn-lt"/>
        </a:defRPr>
      </a:lvl2pPr>
      <a:lvl3pPr marL="1216025" indent="-228600" algn="l" rtl="0" fontAlgn="base">
        <a:spcBef>
          <a:spcPct val="20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>
          <a:solidFill>
            <a:schemeClr val="tx1"/>
          </a:solidFill>
          <a:latin typeface="+mn-lt"/>
        </a:defRPr>
      </a:lvl3pPr>
      <a:lvl4pPr marL="162401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·"/>
        <a:defRPr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b="1" dirty="0" smtClean="0"/>
              <a:t>4</a:t>
            </a:r>
            <a:r>
              <a:rPr lang="en-GB" b="1" baseline="30000" dirty="0" smtClean="0"/>
              <a:t>th</a:t>
            </a:r>
            <a:r>
              <a:rPr lang="en-GB" b="1" dirty="0" smtClean="0"/>
              <a:t> n-FAME Workshop </a:t>
            </a:r>
            <a:r>
              <a:rPr lang="en-GB" b="1" dirty="0"/>
              <a:t>– </a:t>
            </a:r>
            <a:r>
              <a:rPr lang="en-GB" b="1" dirty="0" smtClean="0"/>
              <a:t>Edinburgh, Scotland (UK) – 4-5 June, </a:t>
            </a:r>
            <a:r>
              <a:rPr lang="en-GB" b="1" dirty="0"/>
              <a:t>2013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412875"/>
            <a:ext cx="7776542" cy="2520950"/>
          </a:xfrm>
          <a:solidFill>
            <a:schemeClr val="bg1">
              <a:alpha val="50999"/>
            </a:schemeClr>
          </a:solidFill>
        </p:spPr>
        <p:txBody>
          <a:bodyPr/>
          <a:lstStyle/>
          <a:p>
            <a:pPr algn="l"/>
            <a:r>
              <a:rPr lang="en-US" dirty="0"/>
              <a:t>A radiation-induced nanostructure evolution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</a:t>
            </a:r>
            <a:r>
              <a:rPr lang="en-US" dirty="0"/>
              <a:t>for </a:t>
            </a:r>
            <a:r>
              <a:rPr lang="en-US" dirty="0" smtClean="0"/>
              <a:t>Fe-C, Fe-C-Cr and other alloys</a:t>
            </a:r>
            <a:r>
              <a:rPr lang="en-US" dirty="0"/>
              <a:t/>
            </a:r>
            <a:br>
              <a:rPr lang="en-US" dirty="0"/>
            </a:br>
            <a:endParaRPr lang="en-US" sz="2200" i="1" dirty="0">
              <a:sym typeface="Symbol" pitchFamily="18" charset="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19" y="3500438"/>
            <a:ext cx="6265193" cy="2447925"/>
          </a:xfrm>
          <a:solidFill>
            <a:schemeClr val="bg1">
              <a:alpha val="50999"/>
            </a:schemeClr>
          </a:solidFill>
        </p:spPr>
        <p:txBody>
          <a:bodyPr/>
          <a:lstStyle/>
          <a:p>
            <a:pPr algn="l"/>
            <a:r>
              <a:rPr lang="nl-BE" sz="1800" i="1" dirty="0" smtClean="0"/>
              <a:t>V. Jansson, M. Chiapetto, </a:t>
            </a:r>
            <a:r>
              <a:rPr lang="nl-BE" sz="1800" i="1" u="sng" dirty="0" smtClean="0"/>
              <a:t>L</a:t>
            </a:r>
            <a:r>
              <a:rPr lang="nl-BE" sz="1800" i="1" u="sng" dirty="0"/>
              <a:t>. </a:t>
            </a:r>
            <a:r>
              <a:rPr lang="nl-BE" sz="1800" i="1" u="sng" dirty="0" smtClean="0"/>
              <a:t>Malerba</a:t>
            </a:r>
          </a:p>
          <a:p>
            <a:pPr algn="l"/>
            <a:r>
              <a:rPr lang="nl-BE" sz="1800" i="1" dirty="0" smtClean="0"/>
              <a:t>(</a:t>
            </a:r>
            <a:r>
              <a:rPr lang="nl-BE" sz="1800" i="1" dirty="0" err="1" smtClean="0"/>
              <a:t>coll</a:t>
            </a:r>
            <a:r>
              <a:rPr lang="nl-BE" sz="1800" i="1" dirty="0" smtClean="0"/>
              <a:t>. D. Terentyev, N. Castin, N. Anento*, A. Serra*)</a:t>
            </a:r>
            <a:endParaRPr lang="nl-BE" sz="1800" i="1" dirty="0"/>
          </a:p>
          <a:p>
            <a:pPr algn="l"/>
            <a:r>
              <a:rPr lang="nl-BE" sz="1600" b="0" i="1" dirty="0" err="1" smtClean="0"/>
              <a:t>Structural</a:t>
            </a:r>
            <a:r>
              <a:rPr lang="nl-BE" sz="1600" b="0" i="1" dirty="0" smtClean="0"/>
              <a:t> </a:t>
            </a:r>
            <a:r>
              <a:rPr lang="nl-BE" sz="1600" b="0" i="1" dirty="0" err="1" smtClean="0"/>
              <a:t>Materials</a:t>
            </a:r>
            <a:r>
              <a:rPr lang="nl-BE" sz="1600" b="0" i="1" dirty="0" smtClean="0"/>
              <a:t>: </a:t>
            </a:r>
            <a:r>
              <a:rPr lang="nl-BE" sz="1600" b="0" i="1" dirty="0" err="1" smtClean="0"/>
              <a:t>Modelling</a:t>
            </a:r>
            <a:r>
              <a:rPr lang="nl-BE" sz="1600" b="0" i="1" dirty="0" smtClean="0"/>
              <a:t> </a:t>
            </a:r>
            <a:r>
              <a:rPr lang="nl-BE" sz="1600" b="0" i="1" dirty="0" err="1" smtClean="0"/>
              <a:t>and</a:t>
            </a:r>
            <a:r>
              <a:rPr lang="nl-BE" sz="1600" b="0" i="1" dirty="0" smtClean="0"/>
              <a:t> </a:t>
            </a:r>
            <a:r>
              <a:rPr lang="nl-BE" sz="1600" b="0" i="1" dirty="0" err="1" smtClean="0"/>
              <a:t>Microstructure</a:t>
            </a:r>
            <a:endParaRPr lang="nl-BE" sz="1600" b="0" i="1" dirty="0"/>
          </a:p>
          <a:p>
            <a:pPr algn="l"/>
            <a:r>
              <a:rPr lang="nl-BE" sz="1600" b="0" i="1" dirty="0" err="1" smtClean="0"/>
              <a:t>Institute</a:t>
            </a:r>
            <a:r>
              <a:rPr lang="nl-BE" sz="1600" b="0" i="1" dirty="0" smtClean="0"/>
              <a:t> of </a:t>
            </a:r>
            <a:r>
              <a:rPr lang="nl-BE" sz="1600" b="0" i="1" dirty="0" err="1" smtClean="0"/>
              <a:t>Nuclear</a:t>
            </a:r>
            <a:r>
              <a:rPr lang="nl-BE" sz="1600" b="0" i="1" dirty="0" smtClean="0"/>
              <a:t> </a:t>
            </a:r>
            <a:r>
              <a:rPr lang="nl-BE" sz="1600" b="0" i="1" dirty="0" err="1"/>
              <a:t>Materials</a:t>
            </a:r>
            <a:r>
              <a:rPr lang="nl-BE" sz="1600" b="0" i="1" dirty="0"/>
              <a:t> </a:t>
            </a:r>
            <a:r>
              <a:rPr lang="nl-BE" sz="1600" b="0" i="1" dirty="0" err="1" smtClean="0"/>
              <a:t>Science</a:t>
            </a:r>
            <a:r>
              <a:rPr lang="nl-BE" sz="1600" b="0" i="1" dirty="0" smtClean="0"/>
              <a:t> – SCK•CEN </a:t>
            </a:r>
            <a:endParaRPr lang="nl-BE" sz="1600" b="0" i="1" dirty="0"/>
          </a:p>
          <a:p>
            <a:pPr algn="l"/>
            <a:r>
              <a:rPr lang="nl-BE" sz="1600" b="0" i="1" dirty="0"/>
              <a:t>Boeretang 200 – 2400 Mol (Belgium)</a:t>
            </a:r>
          </a:p>
          <a:p>
            <a:pPr algn="l"/>
            <a:r>
              <a:rPr lang="nl-BE" sz="1600" b="0" i="1" dirty="0" smtClean="0"/>
              <a:t>lmalerba@sckcen.be</a:t>
            </a:r>
            <a:endParaRPr lang="en-GB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6453336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*</a:t>
            </a:r>
            <a:r>
              <a:rPr lang="nl-BE" sz="1600" dirty="0" err="1" smtClean="0"/>
              <a:t>Universidad</a:t>
            </a:r>
            <a:r>
              <a:rPr lang="nl-BE" sz="1600" dirty="0" smtClean="0"/>
              <a:t> </a:t>
            </a:r>
            <a:r>
              <a:rPr lang="nl-BE" sz="1600" dirty="0" err="1" smtClean="0"/>
              <a:t>Politécnica</a:t>
            </a:r>
            <a:r>
              <a:rPr lang="nl-BE" sz="1600" dirty="0" smtClean="0"/>
              <a:t> de </a:t>
            </a:r>
            <a:r>
              <a:rPr lang="nl-BE" sz="1600" dirty="0" err="1" smtClean="0"/>
              <a:t>Catalunya</a:t>
            </a:r>
            <a:r>
              <a:rPr lang="nl-BE" sz="1600" dirty="0" smtClean="0"/>
              <a:t>, Barcelona, Spain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Fe ~100 </a:t>
            </a:r>
            <a:r>
              <a:rPr lang="nl-BE" sz="2000" b="1" dirty="0" err="1" smtClean="0"/>
              <a:t>appm</a:t>
            </a:r>
            <a:r>
              <a:rPr lang="nl-BE" sz="2000" b="1" dirty="0" smtClean="0"/>
              <a:t> C</a:t>
            </a:r>
          </a:p>
          <a:p>
            <a:pPr algn="ctr"/>
            <a:r>
              <a:rPr lang="nl-BE" sz="2000" b="1" dirty="0" smtClean="0"/>
              <a:t> </a:t>
            </a:r>
            <a:r>
              <a:rPr lang="nl-BE" sz="2000" b="1" dirty="0" err="1" smtClean="0"/>
              <a:t>Irradiation</a:t>
            </a:r>
            <a:r>
              <a:rPr lang="nl-BE" sz="2000" b="1" dirty="0" smtClean="0"/>
              <a:t> </a:t>
            </a:r>
            <a:r>
              <a:rPr lang="nl-BE" sz="2000" b="1" dirty="0"/>
              <a:t>in </a:t>
            </a:r>
            <a:r>
              <a:rPr lang="nl-BE" sz="2000" b="1" dirty="0" smtClean="0"/>
              <a:t>BR2 </a:t>
            </a:r>
            <a:r>
              <a:rPr lang="nl-BE" sz="2000" b="1" dirty="0"/>
              <a:t>@ </a:t>
            </a:r>
            <a:r>
              <a:rPr lang="nl-BE" sz="2000" b="1" dirty="0" smtClean="0">
                <a:solidFill>
                  <a:srgbClr val="FF0000"/>
                </a:solidFill>
              </a:rPr>
              <a:t>290°</a:t>
            </a:r>
            <a:r>
              <a:rPr lang="nl-BE" sz="2000" b="1" dirty="0" smtClean="0"/>
              <a:t>C </a:t>
            </a:r>
            <a:r>
              <a:rPr lang="nl-BE" sz="2000" b="1" dirty="0"/>
              <a:t>&amp; ~</a:t>
            </a:r>
            <a:r>
              <a:rPr lang="nl-BE" sz="2000" b="1" dirty="0" smtClean="0"/>
              <a:t>10</a:t>
            </a:r>
            <a:r>
              <a:rPr lang="nl-BE" sz="2000" b="1" baseline="30000" dirty="0" smtClean="0"/>
              <a:t>-7</a:t>
            </a:r>
            <a:r>
              <a:rPr lang="nl-BE" sz="2000" b="1" dirty="0" smtClean="0"/>
              <a:t> </a:t>
            </a:r>
            <a:r>
              <a:rPr lang="nl-BE" sz="2000" b="1" dirty="0" err="1"/>
              <a:t>dpa</a:t>
            </a:r>
            <a:r>
              <a:rPr lang="nl-BE" sz="2000" b="1" dirty="0"/>
              <a:t>/s up </a:t>
            </a:r>
            <a:r>
              <a:rPr lang="nl-BE" sz="2000" b="1" dirty="0" err="1"/>
              <a:t>to</a:t>
            </a:r>
            <a:r>
              <a:rPr lang="nl-BE" sz="2000" b="1" dirty="0"/>
              <a:t> ~</a:t>
            </a:r>
            <a:r>
              <a:rPr lang="nl-BE" sz="2000" b="1" dirty="0" smtClean="0"/>
              <a:t>0.2 </a:t>
            </a:r>
            <a:r>
              <a:rPr lang="nl-BE" sz="2000" b="1" dirty="0" err="1"/>
              <a:t>dpa</a:t>
            </a:r>
            <a:endParaRPr lang="nl-BE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0813" y="707886"/>
            <a:ext cx="547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pitchFamily="2" charset="2"/>
              <a:buNone/>
            </a:pPr>
            <a:r>
              <a:rPr lang="sv-FI" sz="1500" b="1" dirty="0" smtClean="0">
                <a:solidFill>
                  <a:srgbClr val="000000"/>
                </a:solidFill>
              </a:rPr>
              <a:t>REVE Experiment</a:t>
            </a:r>
            <a:endParaRPr lang="sv-FI" sz="15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5656" y="1035521"/>
            <a:ext cx="7561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l-BE" dirty="0" smtClean="0"/>
              <a:t>SIA cluster </a:t>
            </a:r>
            <a:r>
              <a:rPr lang="nl-BE" dirty="0" err="1" smtClean="0"/>
              <a:t>density</a:t>
            </a:r>
            <a:r>
              <a:rPr lang="nl-BE" dirty="0" smtClean="0"/>
              <a:t>/</a:t>
            </a:r>
            <a:r>
              <a:rPr lang="nl-BE" dirty="0" err="1" smtClean="0"/>
              <a:t>size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dpa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085184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err="1" smtClean="0"/>
              <a:t>Reasonable</a:t>
            </a:r>
            <a:r>
              <a:rPr lang="nl-BE" sz="2200" dirty="0" smtClean="0"/>
              <a:t> </a:t>
            </a:r>
            <a:r>
              <a:rPr lang="nl-BE" sz="2200" dirty="0" err="1" smtClean="0"/>
              <a:t>reproduction</a:t>
            </a:r>
            <a:r>
              <a:rPr lang="nl-BE" sz="2200" dirty="0" smtClean="0"/>
              <a:t> of </a:t>
            </a:r>
            <a:r>
              <a:rPr lang="nl-BE" sz="2200" dirty="0" err="1" smtClean="0"/>
              <a:t>density</a:t>
            </a:r>
            <a:r>
              <a:rPr lang="nl-BE" sz="2200" dirty="0" smtClean="0"/>
              <a:t> </a:t>
            </a:r>
            <a:r>
              <a:rPr lang="nl-BE" sz="2200" dirty="0" err="1" smtClean="0"/>
              <a:t>and</a:t>
            </a:r>
            <a:r>
              <a:rPr lang="nl-BE" sz="2200" dirty="0" smtClean="0"/>
              <a:t> </a:t>
            </a:r>
            <a:r>
              <a:rPr lang="nl-BE" sz="2200" dirty="0" err="1" smtClean="0"/>
              <a:t>size</a:t>
            </a:r>
            <a:r>
              <a:rPr lang="nl-BE" sz="2200" dirty="0" smtClean="0"/>
              <a:t> of SIA </a:t>
            </a:r>
          </a:p>
          <a:p>
            <a:r>
              <a:rPr lang="nl-BE" sz="2200" dirty="0" smtClean="0"/>
              <a:t>clusters </a:t>
            </a:r>
            <a:r>
              <a:rPr lang="nl-BE" sz="2200" dirty="0" err="1" smtClean="0"/>
              <a:t>vs</a:t>
            </a:r>
            <a:r>
              <a:rPr lang="nl-BE" sz="2200" dirty="0" smtClean="0"/>
              <a:t> </a:t>
            </a:r>
            <a:r>
              <a:rPr lang="nl-BE" sz="2200" dirty="0" err="1" smtClean="0"/>
              <a:t>experimental</a:t>
            </a:r>
            <a:r>
              <a:rPr lang="nl-BE" sz="2200" dirty="0" smtClean="0"/>
              <a:t> data.</a:t>
            </a:r>
          </a:p>
          <a:p>
            <a:r>
              <a:rPr lang="nl-BE" sz="2200" dirty="0" err="1" smtClean="0"/>
              <a:t>S</a:t>
            </a:r>
            <a:r>
              <a:rPr lang="nl-BE" sz="2200" u="sng" dirty="0" err="1" smtClean="0"/>
              <a:t>light</a:t>
            </a:r>
            <a:r>
              <a:rPr lang="nl-BE" sz="2200" u="sng" dirty="0" smtClean="0"/>
              <a:t> </a:t>
            </a:r>
            <a:r>
              <a:rPr lang="nl-BE" sz="2200" u="sng" dirty="0" err="1" smtClean="0"/>
              <a:t>overestimation</a:t>
            </a:r>
            <a:r>
              <a:rPr lang="nl-BE" sz="2200" u="sng" dirty="0" smtClean="0"/>
              <a:t> of </a:t>
            </a:r>
            <a:r>
              <a:rPr lang="nl-BE" sz="2200" u="sng" dirty="0" err="1" smtClean="0"/>
              <a:t>density</a:t>
            </a:r>
            <a:r>
              <a:rPr lang="nl-BE" sz="2200" u="sng" dirty="0" smtClean="0"/>
              <a:t> </a:t>
            </a:r>
            <a:r>
              <a:rPr lang="nl-BE" sz="2200" u="sng" dirty="0" err="1" smtClean="0"/>
              <a:t>and</a:t>
            </a:r>
            <a:r>
              <a:rPr lang="nl-BE" sz="2200" u="sng" dirty="0" smtClean="0"/>
              <a:t> </a:t>
            </a:r>
            <a:r>
              <a:rPr lang="nl-BE" sz="2200" u="sng" dirty="0" err="1" smtClean="0"/>
              <a:t>underestimation</a:t>
            </a:r>
            <a:r>
              <a:rPr lang="nl-BE" sz="2200" u="sng" dirty="0" smtClean="0"/>
              <a:t> of </a:t>
            </a:r>
            <a:r>
              <a:rPr lang="nl-BE" sz="2200" u="sng" dirty="0" err="1" smtClean="0"/>
              <a:t>size</a:t>
            </a:r>
            <a:endParaRPr lang="nl-BE" sz="2200" i="1" dirty="0" smtClean="0"/>
          </a:p>
        </p:txBody>
      </p:sp>
      <p:pic>
        <p:nvPicPr>
          <p:cNvPr id="18" name="Picture 17" descr="C:\Users\mchiapet\MONICA\RESULTS_FeC\__R0110-Z30-Ev04-60_298967\R0110-Z30-Ev04-60_298967_visible_SI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536504" cy="344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5" y="1484784"/>
            <a:ext cx="4464496" cy="34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7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Limitations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Limitations</a:t>
            </a:r>
            <a:endParaRPr lang="nl-BE" u="sng" dirty="0" smtClean="0"/>
          </a:p>
          <a:p>
            <a:r>
              <a:rPr lang="nl-BE" dirty="0" err="1" smtClean="0"/>
              <a:t>Difficulty</a:t>
            </a:r>
            <a:r>
              <a:rPr lang="nl-BE" dirty="0"/>
              <a:t> </a:t>
            </a:r>
            <a:r>
              <a:rPr lang="nl-BE" dirty="0" smtClean="0"/>
              <a:t>of </a:t>
            </a:r>
            <a:r>
              <a:rPr lang="nl-BE" dirty="0" err="1" smtClean="0"/>
              <a:t>unknown</a:t>
            </a:r>
            <a:r>
              <a:rPr lang="nl-BE" dirty="0" smtClean="0"/>
              <a:t> </a:t>
            </a:r>
            <a:r>
              <a:rPr lang="nl-BE" dirty="0" smtClean="0"/>
              <a:t>details of the </a:t>
            </a:r>
            <a:r>
              <a:rPr lang="nl-BE" dirty="0" err="1" smtClean="0"/>
              <a:t>process</a:t>
            </a:r>
            <a:r>
              <a:rPr lang="nl-BE" dirty="0" smtClean="0"/>
              <a:t> of </a:t>
            </a:r>
            <a:r>
              <a:rPr lang="nl-BE" dirty="0" err="1" smtClean="0"/>
              <a:t>formation</a:t>
            </a:r>
            <a:r>
              <a:rPr lang="nl-BE" dirty="0" smtClean="0"/>
              <a:t> </a:t>
            </a:r>
            <a:r>
              <a:rPr lang="nl-BE" dirty="0" smtClean="0"/>
              <a:t>of &lt;100&gt; </a:t>
            </a:r>
            <a:r>
              <a:rPr lang="nl-BE" dirty="0" err="1" smtClean="0"/>
              <a:t>vs</a:t>
            </a:r>
            <a:r>
              <a:rPr lang="nl-BE" dirty="0" smtClean="0"/>
              <a:t> &lt;111&gt; loops</a:t>
            </a:r>
          </a:p>
          <a:p>
            <a:r>
              <a:rPr lang="nl-BE" dirty="0" err="1" smtClean="0"/>
              <a:t>Assumption</a:t>
            </a:r>
            <a:r>
              <a:rPr lang="nl-BE" dirty="0" smtClean="0"/>
              <a:t> of </a:t>
            </a:r>
            <a:r>
              <a:rPr lang="nl-BE" dirty="0" err="1" smtClean="0"/>
              <a:t>immobile</a:t>
            </a:r>
            <a:r>
              <a:rPr lang="nl-BE" dirty="0" smtClean="0"/>
              <a:t> </a:t>
            </a:r>
            <a:r>
              <a:rPr lang="nl-BE" dirty="0" err="1" smtClean="0"/>
              <a:t>traps</a:t>
            </a:r>
            <a:r>
              <a:rPr lang="nl-BE" dirty="0" smtClean="0"/>
              <a:t> </a:t>
            </a:r>
            <a:r>
              <a:rPr lang="nl-BE" dirty="0" err="1" smtClean="0"/>
              <a:t>instead</a:t>
            </a:r>
            <a:r>
              <a:rPr lang="nl-BE" dirty="0" smtClean="0"/>
              <a:t> of C </a:t>
            </a:r>
            <a:r>
              <a:rPr lang="nl-BE" dirty="0" err="1" smtClean="0"/>
              <a:t>atoms</a:t>
            </a:r>
            <a:r>
              <a:rPr lang="nl-BE" dirty="0" smtClean="0"/>
              <a:t> </a:t>
            </a:r>
            <a:r>
              <a:rPr lang="nl-BE" dirty="0" err="1" smtClean="0"/>
              <a:t>forming</a:t>
            </a:r>
            <a:r>
              <a:rPr lang="nl-BE" dirty="0" smtClean="0"/>
              <a:t> </a:t>
            </a:r>
            <a:r>
              <a:rPr lang="nl-BE" dirty="0" err="1" smtClean="0"/>
              <a:t>complexes</a:t>
            </a:r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r>
              <a:rPr lang="nl-BE" u="sng" dirty="0" err="1" smtClean="0"/>
              <a:t>Perspectives</a:t>
            </a:r>
            <a:endParaRPr lang="nl-BE" u="sng" dirty="0" smtClean="0"/>
          </a:p>
          <a:p>
            <a:r>
              <a:rPr lang="nl-BE" dirty="0" smtClean="0"/>
              <a:t>Introduce explicit treatment of mobile C </a:t>
            </a:r>
            <a:r>
              <a:rPr lang="nl-BE" dirty="0" err="1" smtClean="0"/>
              <a:t>atoms</a:t>
            </a:r>
            <a:endParaRPr lang="nl-BE" dirty="0"/>
          </a:p>
          <a:p>
            <a:r>
              <a:rPr lang="nl-BE" dirty="0" err="1" smtClean="0"/>
              <a:t>Explore</a:t>
            </a:r>
            <a:r>
              <a:rPr lang="nl-BE" dirty="0" smtClean="0"/>
              <a:t> </a:t>
            </a:r>
            <a:r>
              <a:rPr lang="nl-BE" dirty="0" err="1" smtClean="0"/>
              <a:t>assumptions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&lt;100&gt; </a:t>
            </a:r>
            <a:r>
              <a:rPr lang="nl-BE" dirty="0" err="1" smtClean="0"/>
              <a:t>vs</a:t>
            </a:r>
            <a:r>
              <a:rPr lang="nl-BE" dirty="0" smtClean="0"/>
              <a:t> &lt;111&gt;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7" y="3068960"/>
            <a:ext cx="4392487" cy="449263"/>
          </a:xfrm>
        </p:spPr>
        <p:txBody>
          <a:bodyPr/>
          <a:lstStyle/>
          <a:p>
            <a:r>
              <a:rPr lang="nl-BE" dirty="0" smtClean="0"/>
              <a:t>Model </a:t>
            </a:r>
            <a:r>
              <a:rPr lang="nl-BE" dirty="0" err="1" smtClean="0"/>
              <a:t>for</a:t>
            </a:r>
            <a:r>
              <a:rPr lang="nl-BE" dirty="0" smtClean="0"/>
              <a:t> Fe(-C</a:t>
            </a:r>
            <a:r>
              <a:rPr lang="nl-BE" dirty="0" smtClean="0"/>
              <a:t>)-”Cr”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35730"/>
              </p:ext>
            </p:extLst>
          </p:nvPr>
        </p:nvGraphicFramePr>
        <p:xfrm>
          <a:off x="2051720" y="1268760"/>
          <a:ext cx="52805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2"/>
                <a:gridCol w="1368152"/>
                <a:gridCol w="2016224"/>
                <a:gridCol w="117613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%Cr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Grain</a:t>
                      </a:r>
                      <a:r>
                        <a:rPr lang="nl-BE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nl-BE" baseline="0" dirty="0" err="1" smtClean="0">
                          <a:solidFill>
                            <a:srgbClr val="0000FF"/>
                          </a:solidFill>
                        </a:rPr>
                        <a:t>size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Dislocation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density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 (10</a:t>
                      </a:r>
                      <a:r>
                        <a:rPr lang="nl-BE" baseline="30000" dirty="0" smtClean="0">
                          <a:solidFill>
                            <a:srgbClr val="0000FF"/>
                          </a:solidFill>
                        </a:rPr>
                        <a:t>13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nl-BE" baseline="30000" dirty="0" smtClean="0">
                          <a:solidFill>
                            <a:srgbClr val="0000FF"/>
                          </a:solidFill>
                        </a:rPr>
                        <a:t>-2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wt%C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71600" y="17562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Fe-Cr: </a:t>
            </a:r>
            <a:r>
              <a:rPr lang="nl-BE" sz="2000" b="1" dirty="0" err="1" smtClean="0"/>
              <a:t>Irradiation</a:t>
            </a:r>
            <a:r>
              <a:rPr lang="nl-BE" sz="2000" b="1" dirty="0" smtClean="0"/>
              <a:t> </a:t>
            </a:r>
            <a:r>
              <a:rPr lang="nl-BE" sz="2000" b="1" dirty="0"/>
              <a:t>in </a:t>
            </a:r>
            <a:r>
              <a:rPr lang="nl-BE" sz="2000" b="1" dirty="0" smtClean="0"/>
              <a:t>BR2 </a:t>
            </a:r>
            <a:r>
              <a:rPr lang="nl-BE" sz="2000" b="1" dirty="0"/>
              <a:t>@ </a:t>
            </a:r>
            <a:r>
              <a:rPr lang="nl-BE" sz="2000" b="1" dirty="0" smtClean="0">
                <a:solidFill>
                  <a:srgbClr val="FF0000"/>
                </a:solidFill>
              </a:rPr>
              <a:t>290°C</a:t>
            </a:r>
            <a:r>
              <a:rPr lang="nl-BE" sz="2000" b="1" dirty="0" smtClean="0"/>
              <a:t> </a:t>
            </a:r>
            <a:r>
              <a:rPr lang="nl-BE" sz="2000" b="1" dirty="0"/>
              <a:t>&amp; ~</a:t>
            </a:r>
            <a:r>
              <a:rPr lang="nl-BE" sz="2000" b="1" dirty="0" smtClean="0"/>
              <a:t>10</a:t>
            </a:r>
            <a:r>
              <a:rPr lang="nl-BE" sz="2000" b="1" baseline="30000" dirty="0" smtClean="0"/>
              <a:t>-7</a:t>
            </a:r>
            <a:r>
              <a:rPr lang="nl-BE" sz="2000" b="1" dirty="0" smtClean="0"/>
              <a:t> </a:t>
            </a:r>
            <a:r>
              <a:rPr lang="nl-BE" sz="2000" b="1" dirty="0" err="1"/>
              <a:t>dpa</a:t>
            </a:r>
            <a:r>
              <a:rPr lang="nl-BE" sz="2000" b="1" dirty="0"/>
              <a:t>/s up </a:t>
            </a:r>
            <a:r>
              <a:rPr lang="nl-BE" sz="2000" b="1" dirty="0" err="1"/>
              <a:t>to</a:t>
            </a:r>
            <a:r>
              <a:rPr lang="nl-BE" sz="2000" b="1" dirty="0"/>
              <a:t> ~</a:t>
            </a:r>
            <a:r>
              <a:rPr lang="nl-BE" sz="2000" b="1" dirty="0" smtClean="0"/>
              <a:t>0.06 </a:t>
            </a:r>
            <a:r>
              <a:rPr lang="nl-BE" sz="2000" b="1" dirty="0" err="1"/>
              <a:t>dpa</a:t>
            </a:r>
            <a:endParaRPr lang="nl-BE" sz="20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054" y="597818"/>
            <a:ext cx="547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pitchFamily="2" charset="2"/>
              <a:buNone/>
            </a:pPr>
            <a:r>
              <a:rPr lang="sv-FI" sz="1500" b="1" dirty="0" smtClean="0">
                <a:solidFill>
                  <a:srgbClr val="000000"/>
                </a:solidFill>
              </a:rPr>
              <a:t>MIRE-Cr </a:t>
            </a:r>
            <a:r>
              <a:rPr lang="sv-FI" sz="1500" b="1" dirty="0" smtClean="0">
                <a:solidFill>
                  <a:srgbClr val="000000"/>
                </a:solidFill>
              </a:rPr>
              <a:t>Experiment</a:t>
            </a:r>
            <a:endParaRPr lang="sv-FI" sz="15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1858"/>
              </p:ext>
            </p:extLst>
          </p:nvPr>
        </p:nvGraphicFramePr>
        <p:xfrm>
          <a:off x="899592" y="3573016"/>
          <a:ext cx="3932856" cy="236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952"/>
                <a:gridCol w="1310952"/>
                <a:gridCol w="1310952"/>
              </a:tblGrid>
              <a:tr h="923568"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%Cr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SIA cluster </a:t>
                      </a:r>
                      <a:r>
                        <a:rPr lang="nl-BE" sz="1600" dirty="0" err="1" smtClean="0">
                          <a:solidFill>
                            <a:srgbClr val="0000FF"/>
                          </a:solidFill>
                        </a:rPr>
                        <a:t>mean</a:t>
                      </a:r>
                      <a:r>
                        <a:rPr lang="nl-BE" sz="16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nl-BE" sz="1600" baseline="0" dirty="0" err="1" smtClean="0">
                          <a:solidFill>
                            <a:srgbClr val="0000FF"/>
                          </a:solidFill>
                        </a:rPr>
                        <a:t>size</a:t>
                      </a:r>
                      <a:r>
                        <a:rPr lang="nl-BE" sz="16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nl-BE" sz="1600" baseline="0" dirty="0" err="1" smtClean="0">
                          <a:solidFill>
                            <a:srgbClr val="0000FF"/>
                          </a:solidFill>
                        </a:rPr>
                        <a:t>nm</a:t>
                      </a:r>
                      <a:r>
                        <a:rPr lang="nl-BE" sz="16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SIA cluster </a:t>
                      </a:r>
                      <a:r>
                        <a:rPr lang="nl-BE" sz="1600" dirty="0" err="1" smtClean="0">
                          <a:solidFill>
                            <a:srgbClr val="0000FF"/>
                          </a:solidFill>
                        </a:rPr>
                        <a:t>density</a:t>
                      </a:r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 (10</a:t>
                      </a:r>
                      <a:r>
                        <a:rPr lang="nl-BE" sz="1600" baseline="30000" dirty="0" smtClean="0">
                          <a:solidFill>
                            <a:srgbClr val="0000FF"/>
                          </a:solidFill>
                        </a:rPr>
                        <a:t>21</a:t>
                      </a:r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 m</a:t>
                      </a:r>
                      <a:r>
                        <a:rPr lang="nl-BE" sz="1600" baseline="30000" dirty="0" smtClean="0">
                          <a:solidFill>
                            <a:srgbClr val="0000FF"/>
                          </a:solidFill>
                        </a:rPr>
                        <a:t>-3</a:t>
                      </a:r>
                      <a:r>
                        <a:rPr lang="nl-BE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60846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8/4*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1.2 /0.5*</a:t>
                      </a:r>
                      <a:endParaRPr lang="en-US" sz="1600" dirty="0"/>
                    </a:p>
                  </a:txBody>
                  <a:tcPr/>
                </a:tc>
              </a:tr>
              <a:tr h="360846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</a:tr>
              <a:tr h="360846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6/4*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1.3 /0.08*</a:t>
                      </a:r>
                      <a:endParaRPr lang="en-US" sz="1600" dirty="0"/>
                    </a:p>
                  </a:txBody>
                  <a:tcPr/>
                </a:tc>
              </a:tr>
              <a:tr h="360846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16" y="3573016"/>
            <a:ext cx="3726642" cy="27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6084168" y="4941168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60242" y="592953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400" dirty="0" smtClean="0"/>
              <a:t>*M. </a:t>
            </a:r>
            <a:r>
              <a:rPr lang="nl-BE" sz="1400" dirty="0" err="1" smtClean="0"/>
              <a:t>Mayoral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6336" y="4005064"/>
            <a:ext cx="78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6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3433"/>
            <a:ext cx="7993013" cy="449263"/>
          </a:xfrm>
        </p:spPr>
        <p:txBody>
          <a:bodyPr/>
          <a:lstStyle/>
          <a:p>
            <a:r>
              <a:rPr lang="nl-BE" dirty="0" err="1" smtClean="0"/>
              <a:t>Assumptions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simulate</a:t>
            </a:r>
            <a:r>
              <a:rPr lang="nl-BE" dirty="0" smtClean="0"/>
              <a:t> </a:t>
            </a:r>
            <a:r>
              <a:rPr lang="nl-BE" dirty="0" smtClean="0"/>
              <a:t>Cr </a:t>
            </a:r>
            <a:r>
              <a:rPr lang="nl-BE" dirty="0" err="1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8161288" cy="31684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Self-interstitial</a:t>
            </a:r>
            <a:r>
              <a:rPr lang="nl-BE" dirty="0" smtClean="0"/>
              <a:t> </a:t>
            </a:r>
            <a:r>
              <a:rPr lang="nl-BE" dirty="0" smtClean="0"/>
              <a:t>clusters </a:t>
            </a:r>
            <a:r>
              <a:rPr lang="nl-BE" dirty="0" smtClean="0"/>
              <a:t>are </a:t>
            </a:r>
            <a:r>
              <a:rPr lang="nl-BE" dirty="0" err="1" smtClean="0"/>
              <a:t>slowed</a:t>
            </a:r>
            <a:r>
              <a:rPr lang="nl-BE" dirty="0"/>
              <a:t> down </a:t>
            </a:r>
            <a:r>
              <a:rPr lang="nl-BE" dirty="0" err="1"/>
              <a:t>by</a:t>
            </a:r>
            <a:r>
              <a:rPr lang="nl-BE" dirty="0"/>
              <a:t> Cr </a:t>
            </a:r>
            <a:r>
              <a:rPr lang="nl-BE" dirty="0" err="1"/>
              <a:t>atoms</a:t>
            </a:r>
            <a:r>
              <a:rPr lang="nl-BE" dirty="0"/>
              <a:t> </a:t>
            </a:r>
            <a:r>
              <a:rPr lang="nl-BE" dirty="0" smtClean="0"/>
              <a:t>non-</a:t>
            </a:r>
            <a:r>
              <a:rPr lang="nl-BE" dirty="0" err="1" smtClean="0"/>
              <a:t>monotonically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Cr content / the effect </a:t>
            </a:r>
            <a:r>
              <a:rPr lang="nl-BE" dirty="0" err="1" smtClean="0"/>
              <a:t>disappears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increasing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972546" cy="42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19813" cy="4301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1375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3433"/>
            <a:ext cx="7993013" cy="449263"/>
          </a:xfrm>
        </p:spPr>
        <p:txBody>
          <a:bodyPr/>
          <a:lstStyle/>
          <a:p>
            <a:r>
              <a:rPr lang="nl-BE" dirty="0" err="1" smtClean="0"/>
              <a:t>Assumptions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simulate</a:t>
            </a:r>
            <a:r>
              <a:rPr lang="nl-BE" dirty="0" smtClean="0"/>
              <a:t> </a:t>
            </a:r>
            <a:r>
              <a:rPr lang="nl-BE" dirty="0" smtClean="0"/>
              <a:t>Cr </a:t>
            </a:r>
            <a:r>
              <a:rPr lang="nl-BE" dirty="0" err="1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8161288" cy="3168451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nl-BE" dirty="0" err="1" smtClean="0"/>
              <a:t>Visible</a:t>
            </a:r>
            <a:r>
              <a:rPr lang="nl-BE" dirty="0" smtClean="0"/>
              <a:t> loops are </a:t>
            </a:r>
            <a:r>
              <a:rPr lang="nl-BE" dirty="0" err="1" smtClean="0"/>
              <a:t>mainly</a:t>
            </a:r>
            <a:r>
              <a:rPr lang="nl-BE" dirty="0" smtClean="0"/>
              <a:t> of &lt;111&gt; type in Fe-Cr &gt;2.5%Cr</a:t>
            </a:r>
          </a:p>
          <a:p>
            <a:pPr marL="457200" indent="-457200">
              <a:buAutoNum type="arabicPeriod" startAt="2"/>
            </a:pPr>
            <a:r>
              <a:rPr lang="nl-BE" dirty="0" smtClean="0"/>
              <a:t>C </a:t>
            </a:r>
            <a:r>
              <a:rPr lang="nl-BE" dirty="0" err="1" smtClean="0"/>
              <a:t>segregated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grain</a:t>
            </a:r>
            <a:r>
              <a:rPr lang="nl-BE" dirty="0" smtClean="0"/>
              <a:t> </a:t>
            </a:r>
            <a:r>
              <a:rPr lang="nl-BE" dirty="0" err="1" smtClean="0"/>
              <a:t>boundaries</a:t>
            </a:r>
            <a:r>
              <a:rPr lang="nl-BE" dirty="0" smtClean="0"/>
              <a:t> (</a:t>
            </a:r>
            <a:r>
              <a:rPr lang="nl-BE" dirty="0" err="1" smtClean="0"/>
              <a:t>lath</a:t>
            </a:r>
            <a:r>
              <a:rPr lang="nl-BE" dirty="0" smtClean="0"/>
              <a:t> </a:t>
            </a:r>
            <a:r>
              <a:rPr lang="nl-BE" dirty="0" err="1" smtClean="0"/>
              <a:t>boundaries</a:t>
            </a:r>
            <a:r>
              <a:rPr lang="nl-BE" dirty="0" smtClean="0"/>
              <a:t>) in </a:t>
            </a:r>
            <a:r>
              <a:rPr lang="nl-BE" dirty="0" err="1" smtClean="0"/>
              <a:t>alloys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martensitic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(&gt;2.5%Cr)</a:t>
            </a:r>
          </a:p>
          <a:p>
            <a:pPr marL="990600" lvl="1" indent="-457200"/>
            <a:r>
              <a:rPr lang="nl-BE" dirty="0" smtClean="0"/>
              <a:t>50 </a:t>
            </a:r>
            <a:r>
              <a:rPr lang="nl-BE" dirty="0" err="1" smtClean="0"/>
              <a:t>appm</a:t>
            </a:r>
            <a:r>
              <a:rPr lang="nl-BE" dirty="0" smtClean="0"/>
              <a:t> in the matrix</a:t>
            </a:r>
          </a:p>
          <a:p>
            <a:pPr marL="990600" lvl="1" indent="-457200"/>
            <a:r>
              <a:rPr lang="nl-BE" dirty="0" smtClean="0"/>
              <a:t>20 </a:t>
            </a:r>
            <a:r>
              <a:rPr lang="nl-BE" dirty="0" err="1" smtClean="0"/>
              <a:t>appm</a:t>
            </a:r>
            <a:r>
              <a:rPr lang="nl-BE" dirty="0" smtClean="0"/>
              <a:t> in the matrix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4320480" cy="25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58" y="3717032"/>
            <a:ext cx="3781946" cy="24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24536" y="33114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/>
              <a:t>Vacancy size distribution for 5 %Cr (C = 50 </a:t>
            </a:r>
            <a:r>
              <a:rPr lang="en-US" sz="1050" b="1" dirty="0" err="1"/>
              <a:t>appm</a:t>
            </a:r>
            <a:r>
              <a:rPr lang="en-US" sz="1050" b="1" dirty="0"/>
              <a:t>) at 0.06 </a:t>
            </a:r>
            <a:r>
              <a:rPr lang="en-US" sz="1050" b="1" dirty="0" err="1"/>
              <a:t>dpa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1076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7434"/>
              </p:ext>
            </p:extLst>
          </p:nvPr>
        </p:nvGraphicFramePr>
        <p:xfrm>
          <a:off x="179512" y="836710"/>
          <a:ext cx="8784978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561505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2.5%Cr (100 </a:t>
                      </a:r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appm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 C)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9%Cr (50 </a:t>
                      </a:r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appm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 C)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9%Cr (20 </a:t>
                      </a:r>
                      <a:r>
                        <a:rPr lang="nl-BE" dirty="0" err="1" smtClean="0">
                          <a:solidFill>
                            <a:srgbClr val="0000FF"/>
                          </a:solidFill>
                        </a:rPr>
                        <a:t>appm</a:t>
                      </a:r>
                      <a:r>
                        <a:rPr lang="nl-BE" dirty="0" smtClean="0">
                          <a:solidFill>
                            <a:srgbClr val="0000FF"/>
                          </a:solidFill>
                        </a:rPr>
                        <a:t> C)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555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555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SIA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6" name="Picture 2" descr="C:\Users\lmalerba\Documents\_OUR_WORKSHOPS\FeCr\2013_Edinburgh_June4-5\Monica__C0430-Cr025-Z16_487103_visible_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783"/>
            <a:ext cx="2808311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malerba\Documents\_OUR_WORKSHOPS\FeCr\2013_Edinburgh_June4-5\Monica__C0430-Cr025-Z16_487103_SIA_mean_size_ev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4005064"/>
            <a:ext cx="2843806" cy="21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malerba\Documents\_OUR_WORKSHOPS\FeCr\2013_Edinburgh_June4-5\Monica__C0430-Cr09-Z16_487107_visible_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46" y="1700808"/>
            <a:ext cx="2856314" cy="21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malerba\Documents\_OUR_WORKSHOPS\FeCr\2013_Edinburgh_June4-5\Monica__C0430-Cr09-Z16_487107_SIA_mean_size_evo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7885"/>
            <a:ext cx="2849892" cy="21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malerba\Documents\_OUR_WORKSHOPS\FeCr\2013_Edinburgh_June4-5\Monica__C0502-Cr09-20appm_489129_visible_S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16" y="1700808"/>
            <a:ext cx="2795464" cy="20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malerba\Documents\_OUR_WORKSHOPS\FeCr\2013_Edinburgh_June4-5\Monica__C0502-Cr09-20appm_489129_SIA_mean_size_evolu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48" y="4049232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5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Limitations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Limitations</a:t>
            </a:r>
            <a:endParaRPr lang="nl-BE" u="sng" dirty="0" smtClean="0"/>
          </a:p>
          <a:p>
            <a:r>
              <a:rPr lang="nl-BE" dirty="0" err="1" smtClean="0"/>
              <a:t>Difficulty</a:t>
            </a:r>
            <a:r>
              <a:rPr lang="nl-BE" dirty="0" smtClean="0"/>
              <a:t> of </a:t>
            </a:r>
            <a:r>
              <a:rPr lang="nl-BE" dirty="0" err="1" smtClean="0"/>
              <a:t>introducing</a:t>
            </a:r>
            <a:r>
              <a:rPr lang="nl-BE" dirty="0" smtClean="0"/>
              <a:t> full </a:t>
            </a:r>
            <a:r>
              <a:rPr lang="nl-BE" dirty="0" err="1" smtClean="0"/>
              <a:t>microchemical</a:t>
            </a:r>
            <a:r>
              <a:rPr lang="nl-BE" dirty="0" smtClean="0"/>
              <a:t> details: first </a:t>
            </a:r>
            <a:r>
              <a:rPr lang="nl-BE" dirty="0" err="1" smtClean="0"/>
              <a:t>approximation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endParaRPr lang="nl-BE" dirty="0" smtClean="0"/>
          </a:p>
          <a:p>
            <a:r>
              <a:rPr lang="nl-BE" dirty="0" err="1" smtClean="0"/>
              <a:t>Smallness</a:t>
            </a:r>
            <a:r>
              <a:rPr lang="nl-BE" dirty="0" smtClean="0"/>
              <a:t> </a:t>
            </a:r>
            <a:r>
              <a:rPr lang="nl-BE" dirty="0" smtClean="0"/>
              <a:t>of the box </a:t>
            </a:r>
            <a:r>
              <a:rPr lang="nl-BE" dirty="0" err="1" smtClean="0"/>
              <a:t>to</a:t>
            </a:r>
            <a:r>
              <a:rPr lang="nl-BE" dirty="0" smtClean="0"/>
              <a:t> get </a:t>
            </a:r>
            <a:r>
              <a:rPr lang="nl-BE" dirty="0" err="1" smtClean="0"/>
              <a:t>statistics</a:t>
            </a:r>
            <a:r>
              <a:rPr lang="nl-BE" dirty="0" smtClean="0"/>
              <a:t> on </a:t>
            </a:r>
            <a:r>
              <a:rPr lang="nl-BE" dirty="0" err="1" smtClean="0"/>
              <a:t>visible</a:t>
            </a:r>
            <a:r>
              <a:rPr lang="nl-BE" dirty="0" smtClean="0"/>
              <a:t> loops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u="sng" dirty="0" err="1" smtClean="0"/>
              <a:t>Perspectives</a:t>
            </a:r>
            <a:endParaRPr lang="nl-BE" u="sng" dirty="0" smtClean="0"/>
          </a:p>
          <a:p>
            <a:r>
              <a:rPr lang="nl-BE" dirty="0" smtClean="0"/>
              <a:t>Take </a:t>
            </a:r>
            <a:r>
              <a:rPr lang="nl-BE" dirty="0" err="1" smtClean="0"/>
              <a:t>into</a:t>
            </a:r>
            <a:r>
              <a:rPr lang="nl-BE" dirty="0" smtClean="0"/>
              <a:t> account in more explicit way, </a:t>
            </a:r>
            <a:r>
              <a:rPr lang="nl-BE" dirty="0" err="1" smtClean="0"/>
              <a:t>possibly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help of </a:t>
            </a:r>
            <a:r>
              <a:rPr lang="nl-BE" dirty="0" err="1" smtClean="0"/>
              <a:t>neura</a:t>
            </a:r>
            <a:r>
              <a:rPr lang="nl-BE" dirty="0" err="1" smtClean="0"/>
              <a:t>l</a:t>
            </a:r>
            <a:r>
              <a:rPr lang="nl-BE" dirty="0" smtClean="0"/>
              <a:t> </a:t>
            </a:r>
            <a:r>
              <a:rPr lang="nl-BE" dirty="0" err="1" smtClean="0"/>
              <a:t>networks</a:t>
            </a:r>
            <a:r>
              <a:rPr lang="nl-BE" dirty="0" smtClean="0"/>
              <a:t>, the effect of Cr on defects </a:t>
            </a:r>
            <a:r>
              <a:rPr lang="nl-BE" dirty="0" err="1" smtClean="0"/>
              <a:t>and</a:t>
            </a:r>
            <a:r>
              <a:rPr lang="nl-BE" dirty="0" smtClean="0"/>
              <a:t> defect clusters</a:t>
            </a:r>
          </a:p>
          <a:p>
            <a:r>
              <a:rPr lang="nl-BE" dirty="0" err="1"/>
              <a:t>Explore</a:t>
            </a:r>
            <a:r>
              <a:rPr lang="nl-BE" dirty="0"/>
              <a:t> </a:t>
            </a:r>
            <a:r>
              <a:rPr lang="nl-BE" dirty="0" err="1"/>
              <a:t>assumptions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&lt;100&gt; </a:t>
            </a:r>
            <a:r>
              <a:rPr lang="nl-BE" dirty="0" err="1"/>
              <a:t>vs</a:t>
            </a:r>
            <a:r>
              <a:rPr lang="nl-BE" dirty="0"/>
              <a:t> &lt;111&gt;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7" y="3068960"/>
            <a:ext cx="4392487" cy="449263"/>
          </a:xfrm>
        </p:spPr>
        <p:txBody>
          <a:bodyPr/>
          <a:lstStyle/>
          <a:p>
            <a:r>
              <a:rPr lang="nl-BE" dirty="0" smtClean="0"/>
              <a:t>Model </a:t>
            </a:r>
            <a:r>
              <a:rPr lang="nl-BE" dirty="0" err="1" smtClean="0"/>
              <a:t>for</a:t>
            </a:r>
            <a:r>
              <a:rPr lang="nl-BE" dirty="0" smtClean="0"/>
              <a:t> Fe(-C</a:t>
            </a:r>
            <a:r>
              <a:rPr lang="nl-BE" dirty="0" smtClean="0"/>
              <a:t>)-”</a:t>
            </a:r>
            <a:r>
              <a:rPr lang="nl-BE" dirty="0" err="1" smtClean="0"/>
              <a:t>MnNi</a:t>
            </a:r>
            <a:r>
              <a:rPr lang="nl-BE" dirty="0" smtClean="0"/>
              <a:t>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3433"/>
            <a:ext cx="7993013" cy="449263"/>
          </a:xfrm>
        </p:spPr>
        <p:txBody>
          <a:bodyPr/>
          <a:lstStyle/>
          <a:p>
            <a:r>
              <a:rPr lang="nl-BE" dirty="0" err="1" smtClean="0"/>
              <a:t>Assumptions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simulate</a:t>
            </a:r>
            <a:r>
              <a:rPr lang="nl-BE" dirty="0" smtClean="0"/>
              <a:t> Mn &amp; Ni </a:t>
            </a:r>
            <a:r>
              <a:rPr lang="nl-BE" dirty="0" err="1" smtClean="0"/>
              <a:t>effects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in OKMC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8161288" cy="3168451"/>
          </a:xfrm>
        </p:spPr>
        <p:txBody>
          <a:bodyPr/>
          <a:lstStyle/>
          <a:p>
            <a:r>
              <a:rPr lang="nl-BE" dirty="0" err="1" smtClean="0"/>
              <a:t>Vacancies</a:t>
            </a:r>
            <a:r>
              <a:rPr lang="nl-BE" dirty="0" smtClean="0"/>
              <a:t> are </a:t>
            </a:r>
            <a:r>
              <a:rPr lang="nl-BE" dirty="0" err="1" smtClean="0"/>
              <a:t>slowed</a:t>
            </a:r>
            <a:r>
              <a:rPr lang="nl-BE" dirty="0" smtClean="0"/>
              <a:t> down </a:t>
            </a:r>
            <a:r>
              <a:rPr lang="nl-BE" dirty="0" err="1" smtClean="0"/>
              <a:t>significantly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Mn (</a:t>
            </a:r>
            <a:r>
              <a:rPr lang="nl-BE" dirty="0" err="1" smtClean="0"/>
              <a:t>and</a:t>
            </a:r>
            <a:r>
              <a:rPr lang="nl-BE" dirty="0" smtClean="0"/>
              <a:t> Ni), </a:t>
            </a:r>
            <a:r>
              <a:rPr lang="nl-BE" dirty="0" err="1" smtClean="0"/>
              <a:t>effective</a:t>
            </a:r>
            <a:r>
              <a:rPr lang="nl-BE" dirty="0" smtClean="0"/>
              <a:t> </a:t>
            </a:r>
            <a:r>
              <a:rPr lang="nl-BE" dirty="0" err="1" smtClean="0"/>
              <a:t>migration</a:t>
            </a:r>
            <a:r>
              <a:rPr lang="nl-BE" dirty="0" smtClean="0"/>
              <a:t> energy on the order of ~1 eV</a:t>
            </a:r>
          </a:p>
          <a:p>
            <a:endParaRPr lang="nl-BE" dirty="0" smtClean="0"/>
          </a:p>
          <a:p>
            <a:r>
              <a:rPr lang="nl-BE" dirty="0" err="1" smtClean="0"/>
              <a:t>Self-interstitial</a:t>
            </a:r>
            <a:r>
              <a:rPr lang="nl-BE" dirty="0" smtClean="0"/>
              <a:t> clusters </a:t>
            </a:r>
            <a:r>
              <a:rPr lang="nl-BE" dirty="0" err="1" smtClean="0"/>
              <a:t>interact</a:t>
            </a:r>
            <a:r>
              <a:rPr lang="nl-BE" dirty="0" smtClean="0"/>
              <a:t> </a:t>
            </a:r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dirty="0" err="1" smtClean="0"/>
              <a:t>strongly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Mn (</a:t>
            </a:r>
            <a:r>
              <a:rPr lang="nl-BE" dirty="0" err="1" smtClean="0"/>
              <a:t>and</a:t>
            </a:r>
            <a:r>
              <a:rPr lang="nl-BE" dirty="0" smtClean="0"/>
              <a:t> Ni)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</a:t>
            </a:r>
            <a:r>
              <a:rPr lang="nl-BE" dirty="0" err="1" smtClean="0"/>
              <a:t>become</a:t>
            </a:r>
            <a:r>
              <a:rPr lang="nl-BE" dirty="0" smtClean="0"/>
              <a:t> </a:t>
            </a:r>
            <a:r>
              <a:rPr lang="nl-BE" dirty="0" err="1" smtClean="0"/>
              <a:t>virtually</a:t>
            </a:r>
            <a:r>
              <a:rPr lang="nl-BE" dirty="0" smtClean="0"/>
              <a:t> </a:t>
            </a:r>
            <a:r>
              <a:rPr lang="nl-BE" dirty="0" err="1" smtClean="0"/>
              <a:t>immobile</a:t>
            </a:r>
            <a:r>
              <a:rPr lang="nl-BE" dirty="0" smtClean="0"/>
              <a:t> </a:t>
            </a:r>
            <a:r>
              <a:rPr lang="nl-BE" dirty="0" err="1" smtClean="0"/>
              <a:t>above</a:t>
            </a:r>
            <a:r>
              <a:rPr lang="nl-BE" dirty="0" smtClean="0"/>
              <a:t> a </a:t>
            </a:r>
            <a:r>
              <a:rPr lang="nl-BE" dirty="0" err="1" smtClean="0"/>
              <a:t>relatively</a:t>
            </a:r>
            <a:r>
              <a:rPr lang="nl-BE" dirty="0" smtClean="0"/>
              <a:t> small </a:t>
            </a:r>
            <a:r>
              <a:rPr lang="nl-BE" dirty="0" err="1" smtClean="0"/>
              <a:t>size</a:t>
            </a:r>
            <a:r>
              <a:rPr lang="nl-BE" dirty="0" smtClean="0"/>
              <a:t> (~6-7 SIA)</a:t>
            </a:r>
            <a:endParaRPr lang="nl-BE" dirty="0"/>
          </a:p>
          <a:p>
            <a:endParaRPr lang="nl-BE" dirty="0" smtClean="0"/>
          </a:p>
          <a:p>
            <a:pPr marL="0" indent="0" algn="ctr">
              <a:buNone/>
            </a:pPr>
            <a:r>
              <a:rPr lang="nl-BE" i="1" dirty="0" smtClean="0">
                <a:solidFill>
                  <a:srgbClr val="002060"/>
                </a:solidFill>
              </a:rPr>
              <a:t>(These are </a:t>
            </a:r>
            <a:r>
              <a:rPr lang="nl-BE" i="1" dirty="0" err="1" smtClean="0">
                <a:solidFill>
                  <a:srgbClr val="002060"/>
                </a:solidFill>
              </a:rPr>
              <a:t>limiting</a:t>
            </a:r>
            <a:r>
              <a:rPr lang="nl-BE" i="1" dirty="0" smtClean="0">
                <a:solidFill>
                  <a:srgbClr val="002060"/>
                </a:solidFill>
              </a:rPr>
              <a:t> cases: extreme </a:t>
            </a:r>
            <a:r>
              <a:rPr lang="nl-BE" i="1" dirty="0" err="1" smtClean="0">
                <a:solidFill>
                  <a:srgbClr val="002060"/>
                </a:solidFill>
              </a:rPr>
              <a:t>assumptions</a:t>
            </a:r>
            <a:r>
              <a:rPr lang="nl-BE" i="1" dirty="0" smtClean="0">
                <a:solidFill>
                  <a:srgbClr val="00206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nl-BE" i="1" dirty="0" smtClean="0">
                <a:solidFill>
                  <a:srgbClr val="002060"/>
                </a:solidFill>
              </a:rPr>
              <a:t>But are “</a:t>
            </a:r>
            <a:r>
              <a:rPr lang="nl-BE" i="1" dirty="0" err="1" smtClean="0">
                <a:solidFill>
                  <a:srgbClr val="002060"/>
                </a:solidFill>
              </a:rPr>
              <a:t>educated</a:t>
            </a:r>
            <a:r>
              <a:rPr lang="nl-BE" i="1" dirty="0" smtClean="0">
                <a:solidFill>
                  <a:srgbClr val="002060"/>
                </a:solidFill>
              </a:rPr>
              <a:t> </a:t>
            </a:r>
            <a:r>
              <a:rPr lang="nl-BE" i="1" dirty="0" err="1" smtClean="0">
                <a:solidFill>
                  <a:srgbClr val="002060"/>
                </a:solidFill>
              </a:rPr>
              <a:t>guesses</a:t>
            </a:r>
            <a:r>
              <a:rPr lang="nl-BE" i="1" dirty="0" smtClean="0">
                <a:solidFill>
                  <a:srgbClr val="002060"/>
                </a:solidFill>
              </a:rPr>
              <a:t>” </a:t>
            </a:r>
            <a:r>
              <a:rPr lang="nl-BE" i="1" dirty="0" err="1" smtClean="0">
                <a:solidFill>
                  <a:srgbClr val="002060"/>
                </a:solidFill>
              </a:rPr>
              <a:t>from</a:t>
            </a:r>
            <a:r>
              <a:rPr lang="nl-BE" i="1" dirty="0" smtClean="0">
                <a:solidFill>
                  <a:srgbClr val="002060"/>
                </a:solidFill>
              </a:rPr>
              <a:t> DFT studies)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8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7801248" cy="5040560"/>
          </a:xfrm>
        </p:spPr>
        <p:txBody>
          <a:bodyPr/>
          <a:lstStyle/>
          <a:p>
            <a:r>
              <a:rPr lang="nl-BE" sz="2200" dirty="0" err="1" smtClean="0"/>
              <a:t>Combined</a:t>
            </a:r>
            <a:r>
              <a:rPr lang="nl-BE" sz="2200" dirty="0" smtClean="0"/>
              <a:t> </a:t>
            </a:r>
            <a:r>
              <a:rPr lang="nl-BE" sz="2200" dirty="0" err="1" smtClean="0"/>
              <a:t>all</a:t>
            </a:r>
            <a:r>
              <a:rPr lang="nl-BE" sz="2200" dirty="0" smtClean="0"/>
              <a:t> information </a:t>
            </a:r>
            <a:r>
              <a:rPr lang="nl-BE" sz="2200" dirty="0" err="1" smtClean="0"/>
              <a:t>available</a:t>
            </a:r>
            <a:r>
              <a:rPr lang="nl-BE" sz="2200" dirty="0" smtClean="0"/>
              <a:t> </a:t>
            </a:r>
            <a:r>
              <a:rPr lang="nl-BE" sz="2200" dirty="0" err="1" smtClean="0"/>
              <a:t>from</a:t>
            </a:r>
            <a:r>
              <a:rPr lang="nl-BE" sz="2200" dirty="0" smtClean="0"/>
              <a:t> </a:t>
            </a:r>
            <a:r>
              <a:rPr lang="nl-BE" sz="2200" dirty="0" err="1" smtClean="0"/>
              <a:t>experiments</a:t>
            </a:r>
            <a:r>
              <a:rPr lang="nl-BE" sz="2200" dirty="0" smtClean="0"/>
              <a:t> </a:t>
            </a:r>
            <a:r>
              <a:rPr lang="nl-BE" sz="2200" dirty="0" err="1" smtClean="0"/>
              <a:t>and</a:t>
            </a:r>
            <a:r>
              <a:rPr lang="nl-BE" sz="2200" dirty="0" smtClean="0"/>
              <a:t> </a:t>
            </a:r>
            <a:r>
              <a:rPr lang="nl-BE" sz="2200" dirty="0" err="1" smtClean="0"/>
              <a:t>atomistic</a:t>
            </a:r>
            <a:r>
              <a:rPr lang="nl-BE" sz="2200" dirty="0" smtClean="0"/>
              <a:t> </a:t>
            </a:r>
            <a:r>
              <a:rPr lang="nl-BE" sz="2200" dirty="0" err="1" smtClean="0"/>
              <a:t>simulations</a:t>
            </a:r>
            <a:r>
              <a:rPr lang="nl-BE" sz="2200" dirty="0" smtClean="0"/>
              <a:t> </a:t>
            </a:r>
            <a:r>
              <a:rPr lang="nl-BE" sz="2200" dirty="0" err="1" smtClean="0"/>
              <a:t>to</a:t>
            </a:r>
            <a:r>
              <a:rPr lang="nl-BE" sz="2200" dirty="0" smtClean="0"/>
              <a:t> </a:t>
            </a:r>
            <a:r>
              <a:rPr lang="nl-BE" sz="2200" dirty="0" err="1" smtClean="0"/>
              <a:t>describe</a:t>
            </a:r>
            <a:r>
              <a:rPr lang="nl-BE" sz="2200" dirty="0" smtClean="0"/>
              <a:t> </a:t>
            </a:r>
            <a:r>
              <a:rPr lang="nl-BE" sz="2200" dirty="0" err="1" smtClean="0"/>
              <a:t>quantiatively</a:t>
            </a:r>
            <a:r>
              <a:rPr lang="nl-BE" sz="2200" dirty="0" smtClean="0"/>
              <a:t> the </a:t>
            </a:r>
            <a:r>
              <a:rPr lang="nl-BE" sz="2200" dirty="0" err="1" smtClean="0"/>
              <a:t>properties</a:t>
            </a:r>
            <a:r>
              <a:rPr lang="nl-BE" sz="2200" dirty="0" smtClean="0"/>
              <a:t> of </a:t>
            </a:r>
            <a:r>
              <a:rPr lang="nl-BE" sz="2200" dirty="0" err="1" smtClean="0"/>
              <a:t>radiation</a:t>
            </a:r>
            <a:r>
              <a:rPr lang="nl-BE" sz="2200" dirty="0" smtClean="0"/>
              <a:t> defects in Fe</a:t>
            </a:r>
          </a:p>
          <a:p>
            <a:endParaRPr lang="nl-BE" sz="2200" dirty="0"/>
          </a:p>
          <a:p>
            <a:r>
              <a:rPr lang="nl-BE" sz="2200" dirty="0" err="1" smtClean="0"/>
              <a:t>Rationalised</a:t>
            </a:r>
            <a:r>
              <a:rPr lang="nl-BE" sz="2200" dirty="0" smtClean="0"/>
              <a:t> the effect of C on </a:t>
            </a:r>
            <a:r>
              <a:rPr lang="nl-BE" sz="2200" dirty="0" err="1" smtClean="0"/>
              <a:t>nanostructure</a:t>
            </a:r>
            <a:r>
              <a:rPr lang="nl-BE" sz="2200" dirty="0" smtClean="0"/>
              <a:t> </a:t>
            </a:r>
            <a:r>
              <a:rPr lang="nl-BE" sz="2200" dirty="0" err="1" smtClean="0"/>
              <a:t>evolution</a:t>
            </a:r>
            <a:r>
              <a:rPr lang="nl-BE" sz="2200" dirty="0" smtClean="0"/>
              <a:t> </a:t>
            </a:r>
            <a:r>
              <a:rPr lang="nl-BE" sz="2200" dirty="0" err="1" smtClean="0"/>
              <a:t>under</a:t>
            </a:r>
            <a:r>
              <a:rPr lang="nl-BE" sz="2200" dirty="0" smtClean="0"/>
              <a:t> </a:t>
            </a:r>
            <a:r>
              <a:rPr lang="nl-BE" sz="2200" dirty="0" err="1" smtClean="0"/>
              <a:t>irradiation</a:t>
            </a:r>
            <a:r>
              <a:rPr lang="nl-BE" sz="2200" dirty="0" smtClean="0"/>
              <a:t> in Fe </a:t>
            </a:r>
            <a:r>
              <a:rPr lang="nl-BE" sz="2200" dirty="0" err="1" smtClean="0"/>
              <a:t>based</a:t>
            </a:r>
            <a:r>
              <a:rPr lang="nl-BE" sz="2200" dirty="0" smtClean="0"/>
              <a:t> </a:t>
            </a:r>
            <a:r>
              <a:rPr lang="nl-BE" sz="2200" dirty="0" err="1" smtClean="0"/>
              <a:t>also</a:t>
            </a:r>
            <a:r>
              <a:rPr lang="nl-BE" sz="2200" dirty="0" smtClean="0"/>
              <a:t> on review of </a:t>
            </a:r>
            <a:r>
              <a:rPr lang="nl-BE" sz="2200" dirty="0" err="1" smtClean="0"/>
              <a:t>experiments</a:t>
            </a:r>
            <a:r>
              <a:rPr lang="nl-BE" sz="2200" dirty="0" smtClean="0"/>
              <a:t> </a:t>
            </a:r>
            <a:r>
              <a:rPr lang="nl-BE" sz="2200" dirty="0" err="1" smtClean="0"/>
              <a:t>and</a:t>
            </a:r>
            <a:r>
              <a:rPr lang="nl-BE" sz="2200" dirty="0" smtClean="0"/>
              <a:t> ad-hoc </a:t>
            </a:r>
            <a:r>
              <a:rPr lang="nl-BE" sz="2200" dirty="0" err="1" smtClean="0"/>
              <a:t>simulations</a:t>
            </a:r>
            <a:endParaRPr lang="nl-BE" sz="2200" dirty="0" smtClean="0"/>
          </a:p>
          <a:p>
            <a:endParaRPr lang="nl-BE" sz="2200" dirty="0"/>
          </a:p>
          <a:p>
            <a:r>
              <a:rPr lang="nl-BE" sz="2200" i="1" dirty="0" err="1" smtClean="0"/>
              <a:t>Developed</a:t>
            </a:r>
            <a:r>
              <a:rPr lang="nl-BE" sz="2200" i="1" dirty="0" smtClean="0"/>
              <a:t> a </a:t>
            </a:r>
            <a:r>
              <a:rPr lang="nl-BE" sz="2200" i="1" dirty="0" err="1" smtClean="0"/>
              <a:t>physics-based</a:t>
            </a:r>
            <a:r>
              <a:rPr lang="nl-BE" sz="2200" i="1" dirty="0" smtClean="0"/>
              <a:t> model </a:t>
            </a:r>
            <a:r>
              <a:rPr lang="nl-BE" sz="2200" i="1" dirty="0" err="1" smtClean="0"/>
              <a:t>that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describes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satisfactorily</a:t>
            </a:r>
            <a:r>
              <a:rPr lang="nl-BE" sz="2200" i="1" dirty="0" smtClean="0"/>
              <a:t> the </a:t>
            </a:r>
            <a:r>
              <a:rPr lang="nl-BE" sz="2200" i="1" dirty="0" err="1" smtClean="0"/>
              <a:t>nanostructure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evolution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under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irradiation</a:t>
            </a:r>
            <a:r>
              <a:rPr lang="nl-BE" sz="2200" i="1" dirty="0" smtClean="0"/>
              <a:t> in Fe-C </a:t>
            </a:r>
            <a:r>
              <a:rPr lang="nl-BE" sz="2200" i="1" dirty="0" err="1" smtClean="0"/>
              <a:t>under</a:t>
            </a:r>
            <a:r>
              <a:rPr lang="nl-BE" sz="2200" i="1" dirty="0" smtClean="0"/>
              <a:t> a </a:t>
            </a:r>
            <a:r>
              <a:rPr lang="nl-BE" sz="2200" i="1" dirty="0" err="1" smtClean="0"/>
              <a:t>variety</a:t>
            </a:r>
            <a:r>
              <a:rPr lang="nl-BE" sz="2200" i="1" dirty="0" smtClean="0"/>
              <a:t> of </a:t>
            </a:r>
            <a:r>
              <a:rPr lang="nl-BE" sz="2200" i="1" dirty="0" err="1" smtClean="0"/>
              <a:t>conditions</a:t>
            </a:r>
            <a:endParaRPr lang="nl-BE" sz="2200" i="1" dirty="0" smtClean="0"/>
          </a:p>
          <a:p>
            <a:endParaRPr lang="nl-BE" sz="2200" i="1" dirty="0"/>
          </a:p>
          <a:p>
            <a:r>
              <a:rPr lang="nl-BE" sz="2200" i="1" dirty="0" err="1" smtClean="0"/>
              <a:t>Added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to</a:t>
            </a:r>
            <a:r>
              <a:rPr lang="nl-BE" sz="2200" i="1" dirty="0" smtClean="0"/>
              <a:t> Fe-C the effect of </a:t>
            </a:r>
            <a:r>
              <a:rPr lang="nl-BE" sz="2200" i="1" dirty="0" smtClean="0"/>
              <a:t>Cr (</a:t>
            </a:r>
            <a:r>
              <a:rPr lang="nl-BE" sz="2200" i="1" dirty="0"/>
              <a:t>in 1st </a:t>
            </a:r>
            <a:r>
              <a:rPr lang="nl-BE" sz="2200" i="1" dirty="0" err="1"/>
              <a:t>approximation</a:t>
            </a:r>
            <a:r>
              <a:rPr lang="nl-BE" sz="2200" i="1" dirty="0"/>
              <a:t>) 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malerba\Documents\_CONF-WSHOP-SCHLS_\IGRDM\IGRDM17_SouthFrance_13\FeC_OKMC\Monica__R0430-FeMnNi_486955_vac_density_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3" y="3789040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71" y="4091870"/>
            <a:ext cx="3532938" cy="25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of </a:t>
            </a:r>
            <a:r>
              <a:rPr lang="nl-BE" dirty="0" err="1" smtClean="0"/>
              <a:t>adding</a:t>
            </a:r>
            <a:r>
              <a:rPr lang="nl-BE" dirty="0" smtClean="0"/>
              <a:t> the “effect </a:t>
            </a:r>
            <a:r>
              <a:rPr lang="nl-BE" dirty="0"/>
              <a:t>of Mn (Ni</a:t>
            </a:r>
            <a:r>
              <a:rPr lang="nl-BE" dirty="0" smtClean="0"/>
              <a:t>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51" y="614169"/>
            <a:ext cx="6001781" cy="335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109664"/>
            <a:ext cx="2689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600" dirty="0" err="1" smtClean="0"/>
              <a:t>Reduced</a:t>
            </a:r>
            <a:r>
              <a:rPr lang="nl-BE" sz="1600" dirty="0" smtClean="0"/>
              <a:t> </a:t>
            </a:r>
            <a:r>
              <a:rPr lang="nl-BE" sz="1600" dirty="0" err="1" smtClean="0"/>
              <a:t>mobility</a:t>
            </a:r>
            <a:r>
              <a:rPr lang="nl-BE" sz="1600" dirty="0" smtClean="0"/>
              <a:t> of </a:t>
            </a:r>
            <a:r>
              <a:rPr lang="nl-BE" sz="1600" dirty="0" err="1" smtClean="0"/>
              <a:t>vacancy</a:t>
            </a:r>
            <a:r>
              <a:rPr lang="nl-BE" sz="1600" dirty="0" smtClean="0"/>
              <a:t> clusters leads </a:t>
            </a:r>
            <a:r>
              <a:rPr lang="nl-BE" sz="1600" dirty="0" err="1" smtClean="0"/>
              <a:t>spontaneously</a:t>
            </a:r>
            <a:r>
              <a:rPr lang="nl-BE" sz="1600" dirty="0" smtClean="0"/>
              <a:t> </a:t>
            </a:r>
            <a:r>
              <a:rPr lang="nl-BE" sz="1600" dirty="0" err="1" smtClean="0"/>
              <a:t>to</a:t>
            </a:r>
            <a:r>
              <a:rPr lang="nl-BE" sz="1600" dirty="0" smtClean="0"/>
              <a:t> </a:t>
            </a:r>
            <a:r>
              <a:rPr lang="nl-BE" sz="1600" u="sng" dirty="0" smtClean="0"/>
              <a:t>absence of </a:t>
            </a:r>
            <a:r>
              <a:rPr lang="nl-BE" sz="1600" u="sng" dirty="0" err="1" smtClean="0"/>
              <a:t>voids</a:t>
            </a:r>
            <a:r>
              <a:rPr lang="nl-BE" sz="1600" dirty="0" smtClean="0"/>
              <a:t> (no </a:t>
            </a:r>
            <a:r>
              <a:rPr lang="nl-BE" sz="1600" dirty="0" err="1" smtClean="0"/>
              <a:t>coalescence</a:t>
            </a:r>
            <a:r>
              <a:rPr lang="nl-BE" sz="1600" dirty="0" smtClean="0"/>
              <a:t>)</a:t>
            </a:r>
          </a:p>
          <a:p>
            <a:pPr algn="l"/>
            <a:endParaRPr lang="nl-BE" sz="1600" dirty="0"/>
          </a:p>
          <a:p>
            <a:pPr algn="l"/>
            <a:r>
              <a:rPr lang="nl-BE" sz="1600" dirty="0" err="1" smtClean="0"/>
              <a:t>Only</a:t>
            </a:r>
            <a:r>
              <a:rPr lang="nl-BE" sz="1600" dirty="0" smtClean="0"/>
              <a:t> single &amp; di-</a:t>
            </a:r>
            <a:r>
              <a:rPr lang="nl-BE" sz="1600" dirty="0" err="1" smtClean="0"/>
              <a:t>vacancies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 bwMode="auto">
          <a:xfrm>
            <a:off x="3347864" y="1196752"/>
            <a:ext cx="792088" cy="22322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872" y="5758275"/>
            <a:ext cx="12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Fe”MnNi</a:t>
            </a:r>
            <a:r>
              <a:rPr lang="nl-BE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573" y="5758275"/>
            <a:ext cx="12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FeC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562998">
            <a:off x="574382" y="148411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Vacancy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clusters</a:t>
            </a:r>
            <a:endParaRPr lang="en-US" sz="28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70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of </a:t>
            </a:r>
            <a:r>
              <a:rPr lang="nl-BE" dirty="0" err="1"/>
              <a:t>adding</a:t>
            </a:r>
            <a:r>
              <a:rPr lang="nl-BE" dirty="0"/>
              <a:t> the “effect of Mn (Ni)”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2" y="2059107"/>
            <a:ext cx="4266572" cy="317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39205" y="5301208"/>
            <a:ext cx="268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M. Hernandez-Mayoral, D. Gomez-</a:t>
            </a:r>
            <a:r>
              <a:rPr lang="en-US" sz="1200" b="1" dirty="0" err="1">
                <a:latin typeface="Calibri" pitchFamily="34" charset="0"/>
              </a:rPr>
              <a:t>Briceno</a:t>
            </a:r>
            <a:r>
              <a:rPr lang="en-US" sz="1200" b="1" dirty="0">
                <a:latin typeface="Calibri" pitchFamily="34" charset="0"/>
              </a:rPr>
              <a:t>, </a:t>
            </a:r>
            <a:r>
              <a:rPr lang="en-US" sz="1200" b="1" dirty="0" smtClean="0">
                <a:latin typeface="Calibri" pitchFamily="34" charset="0"/>
              </a:rPr>
              <a:t>J. </a:t>
            </a:r>
            <a:r>
              <a:rPr lang="en-US" sz="1200" b="1" dirty="0" err="1" smtClean="0">
                <a:latin typeface="Calibri" pitchFamily="34" charset="0"/>
              </a:rPr>
              <a:t>Nucl</a:t>
            </a:r>
            <a:r>
              <a:rPr lang="en-US" sz="1200" b="1" dirty="0" smtClean="0">
                <a:latin typeface="Calibri" pitchFamily="34" charset="0"/>
              </a:rPr>
              <a:t>. Mater. </a:t>
            </a:r>
            <a:r>
              <a:rPr lang="en-US" sz="1200" b="1" dirty="0">
                <a:latin typeface="Calibri" pitchFamily="34" charset="0"/>
              </a:rPr>
              <a:t>399 (2010) 146.</a:t>
            </a:r>
          </a:p>
        </p:txBody>
      </p:sp>
      <p:sp>
        <p:nvSpPr>
          <p:cNvPr id="10" name="Oval 9"/>
          <p:cNvSpPr/>
          <p:nvPr/>
        </p:nvSpPr>
        <p:spPr bwMode="auto">
          <a:xfrm rot="21080338">
            <a:off x="3168234" y="4014179"/>
            <a:ext cx="1667884" cy="4438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413562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FeNiMn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 rot="19708410">
            <a:off x="1879568" y="3557126"/>
            <a:ext cx="3170394" cy="4438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2437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Fe-C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524654">
            <a:off x="295578" y="816583"/>
            <a:ext cx="241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Visible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interstitial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dislocation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loops</a:t>
            </a:r>
            <a:endParaRPr lang="en-US" sz="28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5058" name="Picture 2" descr="C:\Users\lmalerba\Documents\_CONF-WSHOP-SCHLS_\IGRDM\IGRDM17_SouthFrance_13\FeC_OKMC\Monica__R0430-FeMnNi_486955_visible_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3182"/>
            <a:ext cx="3864194" cy="28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mchiapet\MONICA\RESULTS_FeC\__R0110-Z30-Ev04-60_298967\R0110-Z30-Ev04-60_298967_visible_SI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67" y="764704"/>
            <a:ext cx="4102581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198787" y="41669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FeNiMn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9077" y="1414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Fe-C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451" y="3212976"/>
            <a:ext cx="4896544" cy="3672408"/>
            <a:chOff x="35496" y="3212976"/>
            <a:chExt cx="4896544" cy="3672408"/>
          </a:xfrm>
        </p:grpSpPr>
        <p:pic>
          <p:nvPicPr>
            <p:cNvPr id="46083" name="Picture 3" descr="C:\Users\lmalerba\Documents\_CONF-WSHOP-SCHLS_\IGRDM\IGRDM17_SouthFrance_13\FeC_OKMC\Monica__R0430-FeMnNi_486955_SIA_size_evolu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212976"/>
              <a:ext cx="4896544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3767258" y="4191947"/>
              <a:ext cx="84662" cy="8466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952999" y="4203671"/>
              <a:ext cx="84662" cy="8466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6082" name="Picture 2" descr="C:\Users\lmalerba\Documents\_CONF-WSHOP-SCHLS_\IGRDM\IGRDM17_SouthFrance_13\FeC_OKMC\Monica__R0430-FeMnNi_486955_SIA_mean_size_evolu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45" y="593442"/>
            <a:ext cx="4763343" cy="35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of </a:t>
            </a:r>
            <a:r>
              <a:rPr lang="nl-BE" dirty="0" err="1"/>
              <a:t>adding</a:t>
            </a:r>
            <a:r>
              <a:rPr lang="nl-BE" dirty="0"/>
              <a:t> the “effect of Mn (Ni)”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19636270">
            <a:off x="57197" y="924301"/>
            <a:ext cx="2282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INvisible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interstitial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8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dislocation</a:t>
            </a:r>
            <a:r>
              <a:rPr lang="nl-BE" sz="28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loops</a:t>
            </a:r>
            <a:endParaRPr lang="en-US" sz="28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167696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Mean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of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OKMC</a:t>
            </a:r>
          </a:p>
          <a:p>
            <a:r>
              <a:rPr lang="nl-BE" dirty="0" smtClean="0"/>
              <a:t>~3 </a:t>
            </a:r>
            <a:r>
              <a:rPr lang="nl-BE" dirty="0" err="1" smtClean="0"/>
              <a:t>nm</a:t>
            </a:r>
            <a:r>
              <a:rPr lang="nl-BE" dirty="0" smtClean="0"/>
              <a:t> </a:t>
            </a:r>
            <a:r>
              <a:rPr lang="nl-BE" dirty="0" smtClean="0">
                <a:sym typeface="Symbol"/>
              </a:rPr>
              <a:t>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79149" y="9258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Mean</a:t>
            </a:r>
            <a:r>
              <a:rPr lang="nl-BE" dirty="0" smtClean="0"/>
              <a:t> </a:t>
            </a:r>
            <a:r>
              <a:rPr lang="nl-BE" dirty="0" err="1" smtClean="0"/>
              <a:t>size</a:t>
            </a:r>
            <a:r>
              <a:rPr lang="nl-BE" dirty="0" smtClean="0"/>
              <a:t> of TEM </a:t>
            </a:r>
            <a:r>
              <a:rPr lang="nl-BE" dirty="0" err="1" smtClean="0"/>
              <a:t>visible</a:t>
            </a:r>
            <a:r>
              <a:rPr lang="nl-BE" dirty="0" smtClean="0"/>
              <a:t> </a:t>
            </a:r>
            <a:r>
              <a:rPr lang="nl-BE" dirty="0" err="1" smtClean="0"/>
              <a:t>ones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19" idx="3"/>
          </p:cNvCxnSpPr>
          <p:nvPr/>
        </p:nvCxnSpPr>
        <p:spPr bwMode="auto">
          <a:xfrm>
            <a:off x="4339389" y="1249034"/>
            <a:ext cx="3112931" cy="11306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796136" y="2816932"/>
            <a:ext cx="648072" cy="3240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83568" y="357301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Density</a:t>
            </a:r>
            <a:r>
              <a:rPr lang="nl-BE" dirty="0" smtClean="0"/>
              <a:t> of </a:t>
            </a:r>
            <a:r>
              <a:rPr lang="nl-BE" dirty="0" err="1" smtClean="0"/>
              <a:t>invisible</a:t>
            </a:r>
            <a:r>
              <a:rPr lang="nl-BE" dirty="0" smtClean="0"/>
              <a:t> loops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dpa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27984" y="437174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Density</a:t>
            </a:r>
            <a:r>
              <a:rPr lang="nl-BE" dirty="0" smtClean="0"/>
              <a:t> of ~1.5 </a:t>
            </a:r>
            <a:r>
              <a:rPr lang="nl-BE" dirty="0" err="1" smtClean="0"/>
              <a:t>nm</a:t>
            </a:r>
            <a:r>
              <a:rPr lang="nl-BE" dirty="0" smtClean="0"/>
              <a:t> </a:t>
            </a:r>
            <a:r>
              <a:rPr lang="nl-BE" dirty="0" smtClean="0">
                <a:sym typeface="Symbol"/>
              </a:rPr>
              <a:t></a:t>
            </a:r>
            <a:r>
              <a:rPr lang="nl-BE" dirty="0" smtClean="0"/>
              <a:t> </a:t>
            </a:r>
            <a:r>
              <a:rPr lang="nl-BE" dirty="0" err="1" smtClean="0"/>
              <a:t>MnNi</a:t>
            </a:r>
            <a:r>
              <a:rPr lang="nl-BE" dirty="0" smtClean="0"/>
              <a:t> clusters </a:t>
            </a:r>
            <a:r>
              <a:rPr lang="nl-BE" dirty="0" err="1" smtClean="0"/>
              <a:t>according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APT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95736" y="1558533"/>
            <a:ext cx="217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M. Hernandez-Mayoral, D. Gomez-</a:t>
            </a:r>
            <a:r>
              <a:rPr lang="en-US" sz="1200" b="1" dirty="0" err="1">
                <a:latin typeface="Calibri" pitchFamily="34" charset="0"/>
              </a:rPr>
              <a:t>Briceno</a:t>
            </a:r>
            <a:r>
              <a:rPr lang="en-US" sz="1200" b="1" dirty="0">
                <a:latin typeface="Calibri" pitchFamily="34" charset="0"/>
              </a:rPr>
              <a:t>, </a:t>
            </a:r>
            <a:r>
              <a:rPr lang="en-US" sz="1200" b="1" dirty="0" smtClean="0">
                <a:latin typeface="Calibri" pitchFamily="34" charset="0"/>
              </a:rPr>
              <a:t>J. </a:t>
            </a:r>
            <a:r>
              <a:rPr lang="en-US" sz="1200" b="1" dirty="0" err="1" smtClean="0">
                <a:latin typeface="Calibri" pitchFamily="34" charset="0"/>
              </a:rPr>
              <a:t>Nucl</a:t>
            </a:r>
            <a:r>
              <a:rPr lang="en-US" sz="1200" b="1" dirty="0" smtClean="0">
                <a:latin typeface="Calibri" pitchFamily="34" charset="0"/>
              </a:rPr>
              <a:t>. Mater. </a:t>
            </a:r>
            <a:r>
              <a:rPr lang="en-US" sz="1200" b="1" dirty="0">
                <a:latin typeface="Calibri" pitchFamily="34" charset="0"/>
              </a:rPr>
              <a:t>399 (2010) 146.</a:t>
            </a:r>
          </a:p>
        </p:txBody>
      </p:sp>
      <p:sp>
        <p:nvSpPr>
          <p:cNvPr id="45059" name="Rectangle 45058"/>
          <p:cNvSpPr/>
          <p:nvPr/>
        </p:nvSpPr>
        <p:spPr>
          <a:xfrm>
            <a:off x="4283968" y="5301208"/>
            <a:ext cx="2656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E. </a:t>
            </a:r>
            <a:r>
              <a:rPr lang="en-US" sz="1200" b="1" dirty="0" err="1">
                <a:latin typeface="Calibri" pitchFamily="34" charset="0"/>
              </a:rPr>
              <a:t>Meslin</a:t>
            </a:r>
            <a:r>
              <a:rPr lang="en-US" sz="1200" b="1" dirty="0">
                <a:latin typeface="Calibri" pitchFamily="34" charset="0"/>
              </a:rPr>
              <a:t>, B. </a:t>
            </a:r>
            <a:r>
              <a:rPr lang="en-US" sz="1200" b="1" dirty="0" err="1">
                <a:latin typeface="Calibri" pitchFamily="34" charset="0"/>
              </a:rPr>
              <a:t>Radiguet</a:t>
            </a:r>
            <a:r>
              <a:rPr lang="en-US" sz="1200" b="1" dirty="0">
                <a:latin typeface="Calibri" pitchFamily="34" charset="0"/>
              </a:rPr>
              <a:t>, P. </a:t>
            </a:r>
            <a:r>
              <a:rPr lang="en-US" sz="1200" b="1" dirty="0" err="1">
                <a:latin typeface="Calibri" pitchFamily="34" charset="0"/>
              </a:rPr>
              <a:t>Pareige</a:t>
            </a:r>
            <a:r>
              <a:rPr lang="en-US" sz="1200" b="1" dirty="0">
                <a:latin typeface="Calibri" pitchFamily="34" charset="0"/>
              </a:rPr>
              <a:t>, A. </a:t>
            </a:r>
            <a:r>
              <a:rPr lang="en-US" sz="1200" b="1" dirty="0" err="1">
                <a:latin typeface="Calibri" pitchFamily="34" charset="0"/>
              </a:rPr>
              <a:t>Barbu</a:t>
            </a:r>
            <a:r>
              <a:rPr lang="en-US" sz="1200" b="1" dirty="0">
                <a:latin typeface="Calibri" pitchFamily="34" charset="0"/>
              </a:rPr>
              <a:t>, Journal of Nuclear Materials 399 (2010) 137</a:t>
            </a:r>
          </a:p>
        </p:txBody>
      </p:sp>
      <p:cxnSp>
        <p:nvCxnSpPr>
          <p:cNvPr id="41" name="Straight Arrow Connector 40"/>
          <p:cNvCxnSpPr>
            <a:stCxn id="16" idx="2"/>
          </p:cNvCxnSpPr>
          <p:nvPr/>
        </p:nvCxnSpPr>
        <p:spPr bwMode="auto">
          <a:xfrm>
            <a:off x="1835696" y="4219347"/>
            <a:ext cx="216024" cy="433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3" idx="1"/>
          </p:cNvCxnSpPr>
          <p:nvPr/>
        </p:nvCxnSpPr>
        <p:spPr bwMode="auto">
          <a:xfrm flipH="1" flipV="1">
            <a:off x="3957383" y="4371747"/>
            <a:ext cx="470601" cy="461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7" name="TextBox 45066"/>
          <p:cNvSpPr txBox="1"/>
          <p:nvPr/>
        </p:nvSpPr>
        <p:spPr>
          <a:xfrm>
            <a:off x="6948264" y="436510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>
                <a:solidFill>
                  <a:srgbClr val="FF0000"/>
                </a:solidFill>
              </a:rPr>
              <a:t>LBPs</a:t>
            </a:r>
            <a:r>
              <a:rPr lang="nl-BE" sz="2000" b="1" dirty="0" smtClean="0">
                <a:solidFill>
                  <a:srgbClr val="FF0000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might</a:t>
            </a:r>
            <a:r>
              <a:rPr lang="nl-BE" sz="2000" b="1" dirty="0" smtClean="0">
                <a:solidFill>
                  <a:srgbClr val="FF0000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be</a:t>
            </a:r>
            <a:r>
              <a:rPr lang="nl-BE" sz="2000" b="1" dirty="0" smtClean="0">
                <a:solidFill>
                  <a:srgbClr val="FF0000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SDLs</a:t>
            </a:r>
            <a:r>
              <a:rPr lang="nl-BE" sz="2000" b="1" dirty="0" smtClean="0">
                <a:solidFill>
                  <a:srgbClr val="FF0000"/>
                </a:solidFill>
              </a:rPr>
              <a:t>, </a:t>
            </a:r>
            <a:r>
              <a:rPr lang="nl-BE" sz="2000" b="1" dirty="0" err="1" smtClean="0">
                <a:solidFill>
                  <a:srgbClr val="FF0000"/>
                </a:solidFill>
              </a:rPr>
              <a:t>solute</a:t>
            </a:r>
            <a:r>
              <a:rPr lang="nl-BE" sz="2000" b="1" dirty="0" smtClean="0">
                <a:solidFill>
                  <a:srgbClr val="FF0000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decorated</a:t>
            </a:r>
            <a:r>
              <a:rPr lang="nl-BE" sz="2000" b="1" dirty="0" smtClean="0">
                <a:solidFill>
                  <a:srgbClr val="FF0000"/>
                </a:solidFill>
              </a:rPr>
              <a:t> loops!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Limitations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Limitations</a:t>
            </a:r>
            <a:endParaRPr lang="nl-BE" u="sng" dirty="0" smtClean="0"/>
          </a:p>
          <a:p>
            <a:r>
              <a:rPr lang="nl-BE" dirty="0" err="1" smtClean="0"/>
              <a:t>Difficulty</a:t>
            </a:r>
            <a:r>
              <a:rPr lang="nl-BE" dirty="0" smtClean="0"/>
              <a:t> of </a:t>
            </a:r>
            <a:r>
              <a:rPr lang="nl-BE" dirty="0" err="1" smtClean="0"/>
              <a:t>introducing</a:t>
            </a:r>
            <a:r>
              <a:rPr lang="nl-BE" dirty="0" smtClean="0"/>
              <a:t> full </a:t>
            </a:r>
            <a:r>
              <a:rPr lang="nl-BE" dirty="0" err="1" smtClean="0"/>
              <a:t>microchemical</a:t>
            </a:r>
            <a:r>
              <a:rPr lang="nl-BE" dirty="0" smtClean="0"/>
              <a:t> details: first </a:t>
            </a:r>
            <a:r>
              <a:rPr lang="nl-BE" dirty="0" err="1" smtClean="0"/>
              <a:t>approximation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endParaRPr lang="nl-BE" dirty="0" smtClean="0"/>
          </a:p>
          <a:p>
            <a:r>
              <a:rPr lang="nl-BE" dirty="0" err="1" smtClean="0"/>
              <a:t>Smallness</a:t>
            </a:r>
            <a:r>
              <a:rPr lang="nl-BE" dirty="0" smtClean="0"/>
              <a:t> </a:t>
            </a:r>
            <a:r>
              <a:rPr lang="nl-BE" dirty="0" smtClean="0"/>
              <a:t>of the box </a:t>
            </a:r>
            <a:r>
              <a:rPr lang="nl-BE" dirty="0" err="1" smtClean="0"/>
              <a:t>to</a:t>
            </a:r>
            <a:r>
              <a:rPr lang="nl-BE" dirty="0" smtClean="0"/>
              <a:t> get </a:t>
            </a:r>
            <a:r>
              <a:rPr lang="nl-BE" dirty="0" err="1" smtClean="0"/>
              <a:t>statistics</a:t>
            </a:r>
            <a:r>
              <a:rPr lang="nl-BE" dirty="0" smtClean="0"/>
              <a:t> on </a:t>
            </a:r>
            <a:r>
              <a:rPr lang="nl-BE" dirty="0" err="1" smtClean="0"/>
              <a:t>visible</a:t>
            </a:r>
            <a:r>
              <a:rPr lang="nl-BE" dirty="0" smtClean="0"/>
              <a:t> loops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u="sng" dirty="0" err="1" smtClean="0"/>
              <a:t>Perspectives</a:t>
            </a:r>
            <a:endParaRPr lang="nl-BE" u="sng" dirty="0" smtClean="0"/>
          </a:p>
          <a:p>
            <a:r>
              <a:rPr lang="nl-BE" dirty="0" err="1" smtClean="0"/>
              <a:t>Develop</a:t>
            </a:r>
            <a:r>
              <a:rPr lang="nl-BE" dirty="0" smtClean="0"/>
              <a:t> </a:t>
            </a:r>
            <a:r>
              <a:rPr lang="nl-BE" u="sng" dirty="0" err="1" smtClean="0"/>
              <a:t>simple</a:t>
            </a:r>
            <a:r>
              <a:rPr lang="nl-BE" dirty="0" smtClean="0"/>
              <a:t> model </a:t>
            </a:r>
            <a:r>
              <a:rPr lang="nl-BE" dirty="0" err="1" smtClean="0"/>
              <a:t>including</a:t>
            </a:r>
            <a:r>
              <a:rPr lang="nl-BE" dirty="0" smtClean="0"/>
              <a:t> </a:t>
            </a:r>
            <a:r>
              <a:rPr lang="nl-BE" u="sng" dirty="0" err="1" smtClean="0"/>
              <a:t>explicitly</a:t>
            </a:r>
            <a:r>
              <a:rPr lang="nl-BE" dirty="0" smtClean="0"/>
              <a:t> Mn &amp; Ni (at </a:t>
            </a:r>
            <a:r>
              <a:rPr lang="nl-BE" dirty="0" err="1" smtClean="0"/>
              <a:t>least</a:t>
            </a:r>
            <a:r>
              <a:rPr lang="nl-BE" dirty="0" smtClean="0"/>
              <a:t>), </a:t>
            </a:r>
            <a:r>
              <a:rPr lang="nl-BE" dirty="0" err="1" smtClean="0"/>
              <a:t>including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transport </a:t>
            </a:r>
            <a:r>
              <a:rPr lang="nl-BE" dirty="0" err="1" smtClean="0"/>
              <a:t>by</a:t>
            </a:r>
            <a:r>
              <a:rPr lang="nl-BE" dirty="0" smtClean="0"/>
              <a:t> single point-defects</a:t>
            </a: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993013" cy="449263"/>
          </a:xfrm>
        </p:spPr>
        <p:txBody>
          <a:bodyPr/>
          <a:lstStyle/>
          <a:p>
            <a:r>
              <a:rPr lang="nl-B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8064896" cy="5472112"/>
          </a:xfrm>
        </p:spPr>
        <p:txBody>
          <a:bodyPr/>
          <a:lstStyle/>
          <a:p>
            <a:r>
              <a:rPr lang="nl-BE" dirty="0" err="1" smtClean="0"/>
              <a:t>Main</a:t>
            </a:r>
            <a:r>
              <a:rPr lang="nl-BE" dirty="0" smtClean="0"/>
              <a:t> effect of C in the matrix is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forms</a:t>
            </a:r>
            <a:r>
              <a:rPr lang="nl-BE" dirty="0" smtClean="0"/>
              <a:t> </a:t>
            </a:r>
            <a:r>
              <a:rPr lang="nl-BE" dirty="0" err="1" smtClean="0"/>
              <a:t>highly</a:t>
            </a:r>
            <a:r>
              <a:rPr lang="nl-BE" dirty="0" smtClean="0"/>
              <a:t> </a:t>
            </a:r>
            <a:r>
              <a:rPr lang="nl-BE" dirty="0" err="1" smtClean="0"/>
              <a:t>stable</a:t>
            </a:r>
            <a:r>
              <a:rPr lang="nl-BE" dirty="0" smtClean="0"/>
              <a:t> small </a:t>
            </a:r>
            <a:r>
              <a:rPr lang="nl-BE" dirty="0" err="1" smtClean="0"/>
              <a:t>complexes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vacancies</a:t>
            </a:r>
            <a:endParaRPr lang="nl-BE" dirty="0" smtClean="0"/>
          </a:p>
          <a:p>
            <a:r>
              <a:rPr lang="nl-BE" dirty="0" smtClean="0"/>
              <a:t>These </a:t>
            </a:r>
            <a:r>
              <a:rPr lang="nl-BE" dirty="0" err="1" smtClean="0"/>
              <a:t>complexes</a:t>
            </a:r>
            <a:r>
              <a:rPr lang="nl-BE" dirty="0" smtClean="0"/>
              <a:t> in turn trap mobile loops</a:t>
            </a:r>
          </a:p>
          <a:p>
            <a:endParaRPr lang="nl-BE" dirty="0" smtClean="0"/>
          </a:p>
          <a:p>
            <a:r>
              <a:rPr lang="nl-BE" dirty="0" smtClean="0"/>
              <a:t>Simple </a:t>
            </a:r>
            <a:r>
              <a:rPr lang="nl-BE" dirty="0" err="1" smtClean="0"/>
              <a:t>assumptions</a:t>
            </a:r>
            <a:r>
              <a:rPr lang="nl-BE" dirty="0" smtClean="0"/>
              <a:t> on the effect of Cr on </a:t>
            </a:r>
            <a:r>
              <a:rPr lang="nl-BE" dirty="0" err="1" smtClean="0"/>
              <a:t>mobility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types of SIA clusters + absence of C in the matrix </a:t>
            </a:r>
            <a:r>
              <a:rPr lang="nl-BE" dirty="0" err="1" smtClean="0"/>
              <a:t>provide</a:t>
            </a:r>
            <a:r>
              <a:rPr lang="nl-BE" dirty="0" smtClean="0"/>
              <a:t> correct trend of </a:t>
            </a:r>
            <a:r>
              <a:rPr lang="nl-BE" dirty="0" err="1" smtClean="0"/>
              <a:t>swelling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Cr content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simple</a:t>
            </a:r>
            <a:r>
              <a:rPr lang="nl-BE" dirty="0" smtClean="0"/>
              <a:t>, </a:t>
            </a:r>
            <a:r>
              <a:rPr lang="nl-BE" dirty="0" err="1" smtClean="0"/>
              <a:t>though</a:t>
            </a:r>
            <a:r>
              <a:rPr lang="nl-BE" dirty="0" smtClean="0"/>
              <a:t> </a:t>
            </a:r>
            <a:r>
              <a:rPr lang="nl-BE" dirty="0" err="1" smtClean="0"/>
              <a:t>drastic</a:t>
            </a:r>
            <a:r>
              <a:rPr lang="nl-BE" dirty="0" smtClean="0"/>
              <a:t>, </a:t>
            </a:r>
            <a:r>
              <a:rPr lang="nl-BE" dirty="0" err="1" smtClean="0"/>
              <a:t>assumptions</a:t>
            </a:r>
            <a:r>
              <a:rPr lang="nl-BE" dirty="0" smtClean="0"/>
              <a:t> on </a:t>
            </a:r>
            <a:r>
              <a:rPr lang="nl-BE" dirty="0" err="1" smtClean="0"/>
              <a:t>Mn&amp;Ni</a:t>
            </a:r>
            <a:r>
              <a:rPr lang="nl-BE" dirty="0" smtClean="0"/>
              <a:t> effect </a:t>
            </a:r>
            <a:r>
              <a:rPr lang="nl-BE" dirty="0" smtClean="0"/>
              <a:t>on SIA </a:t>
            </a:r>
            <a:r>
              <a:rPr lang="nl-BE" dirty="0" err="1" smtClean="0"/>
              <a:t>and</a:t>
            </a:r>
            <a:r>
              <a:rPr lang="nl-BE" dirty="0" smtClean="0"/>
              <a:t> V clusters </a:t>
            </a:r>
            <a:r>
              <a:rPr lang="nl-BE" dirty="0" err="1" smtClean="0"/>
              <a:t>devolve</a:t>
            </a:r>
            <a:r>
              <a:rPr lang="nl-BE" dirty="0" smtClean="0"/>
              <a:t> </a:t>
            </a:r>
            <a:r>
              <a:rPr lang="nl-BE" dirty="0" err="1" smtClean="0"/>
              <a:t>experimental</a:t>
            </a:r>
            <a:r>
              <a:rPr lang="nl-BE" dirty="0" smtClean="0"/>
              <a:t> </a:t>
            </a:r>
            <a:r>
              <a:rPr lang="nl-BE" dirty="0" err="1" smtClean="0"/>
              <a:t>nanostructure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FeMnNi</a:t>
            </a:r>
            <a:r>
              <a:rPr lang="nl-BE" dirty="0" smtClean="0"/>
              <a:t> </a:t>
            </a:r>
            <a:r>
              <a:rPr lang="nl-BE" dirty="0" err="1" smtClean="0"/>
              <a:t>alloys</a:t>
            </a:r>
            <a:endParaRPr lang="nl-BE" dirty="0" smtClean="0"/>
          </a:p>
          <a:p>
            <a:endParaRPr lang="nl-BE" dirty="0" smtClean="0">
              <a:sym typeface="Symbol"/>
            </a:endParaRPr>
          </a:p>
          <a:p>
            <a:r>
              <a:rPr lang="nl-BE" b="1" dirty="0" err="1" smtClean="0">
                <a:sym typeface="Symbol"/>
              </a:rPr>
              <a:t>Main</a:t>
            </a:r>
            <a:r>
              <a:rPr lang="nl-BE" b="1" dirty="0" smtClean="0">
                <a:sym typeface="Symbol"/>
              </a:rPr>
              <a:t> </a:t>
            </a:r>
            <a:r>
              <a:rPr lang="nl-BE" b="1" dirty="0" err="1" smtClean="0">
                <a:sym typeface="Symbol"/>
              </a:rPr>
              <a:t>conclusion</a:t>
            </a:r>
            <a:r>
              <a:rPr lang="nl-BE" b="1" dirty="0" smtClean="0">
                <a:sym typeface="Symbol"/>
              </a:rPr>
              <a:t>: </a:t>
            </a:r>
            <a:r>
              <a:rPr lang="nl-BE" b="1" dirty="0" err="1" smtClean="0">
                <a:sym typeface="Symbol"/>
              </a:rPr>
              <a:t>mobility</a:t>
            </a:r>
            <a:r>
              <a:rPr lang="nl-BE" b="1" dirty="0" smtClean="0">
                <a:sym typeface="Symbol"/>
              </a:rPr>
              <a:t> of defects </a:t>
            </a:r>
            <a:r>
              <a:rPr lang="nl-BE" b="1" dirty="0" err="1" smtClean="0">
                <a:sym typeface="Symbol"/>
              </a:rPr>
              <a:t>matters</a:t>
            </a:r>
            <a:r>
              <a:rPr lang="nl-BE" b="1" dirty="0" smtClean="0">
                <a:sym typeface="Symbol"/>
              </a:rPr>
              <a:t>!</a:t>
            </a:r>
            <a:endParaRPr lang="nl-BE" b="1" dirty="0" smtClean="0">
              <a:sym typeface="Symbol"/>
            </a:endParaRPr>
          </a:p>
          <a:p>
            <a:pPr lvl="1"/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140968"/>
            <a:ext cx="7561263" cy="449263"/>
          </a:xfrm>
        </p:spPr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attention!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err="1" smtClean="0"/>
              <a:t>Key</a:t>
            </a:r>
            <a:r>
              <a:rPr lang="nl-BE" sz="2400" dirty="0" smtClean="0"/>
              <a:t> </a:t>
            </a:r>
            <a:r>
              <a:rPr lang="nl-BE" sz="2400" dirty="0" err="1" smtClean="0"/>
              <a:t>process</a:t>
            </a:r>
            <a:r>
              <a:rPr lang="nl-BE" sz="2400" dirty="0" smtClean="0"/>
              <a:t>: Carbon-</a:t>
            </a:r>
            <a:r>
              <a:rPr lang="nl-BE" sz="2400" dirty="0" err="1" smtClean="0"/>
              <a:t>vacancy</a:t>
            </a:r>
            <a:r>
              <a:rPr lang="nl-BE" sz="2400" dirty="0" smtClean="0"/>
              <a:t> </a:t>
            </a:r>
            <a:r>
              <a:rPr lang="nl-BE" sz="2400" dirty="0" err="1" smtClean="0"/>
              <a:t>complexes</a:t>
            </a:r>
            <a:r>
              <a:rPr lang="nl-BE" sz="2400" dirty="0" smtClean="0"/>
              <a:t> trap loops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0B3F1-C83F-4867-8FA4-3FA46A005C4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2" name="C2V_loop_interac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773705"/>
            <a:ext cx="4500500" cy="33753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01288"/>
              </p:ext>
            </p:extLst>
          </p:nvPr>
        </p:nvGraphicFramePr>
        <p:xfrm>
          <a:off x="1115616" y="4388192"/>
          <a:ext cx="784887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3240360"/>
                <a:gridCol w="3456384"/>
              </a:tblGrid>
              <a:tr h="1390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accent6"/>
                          </a:solidFill>
                        </a:rPr>
                        <a:t>complex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accent6"/>
                          </a:solidFill>
                        </a:rPr>
                        <a:t>E</a:t>
                      </a:r>
                      <a:r>
                        <a:rPr lang="nl-BE" baseline="-25000" dirty="0" smtClean="0">
                          <a:solidFill>
                            <a:schemeClr val="accent6"/>
                          </a:solidFill>
                        </a:rPr>
                        <a:t>b&lt;111&gt;</a:t>
                      </a:r>
                      <a:r>
                        <a:rPr lang="nl-BE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nl-BE" baseline="0" dirty="0" smtClean="0">
                          <a:solidFill>
                            <a:schemeClr val="accent6"/>
                          </a:solidFill>
                        </a:rPr>
                        <a:t>(eV) /E</a:t>
                      </a:r>
                      <a:r>
                        <a:rPr lang="nl-BE" baseline="-25000" dirty="0" smtClean="0">
                          <a:solidFill>
                            <a:schemeClr val="accent6"/>
                          </a:solidFill>
                        </a:rPr>
                        <a:t>m&lt;111&gt;</a:t>
                      </a:r>
                      <a:r>
                        <a:rPr lang="nl-BE" baseline="0" dirty="0" smtClean="0">
                          <a:solidFill>
                            <a:schemeClr val="accent6"/>
                          </a:solidFill>
                        </a:rPr>
                        <a:t>~0.05 eV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solidFill>
                            <a:schemeClr val="accent6"/>
                          </a:solidFill>
                        </a:rPr>
                        <a:t>E</a:t>
                      </a:r>
                      <a:r>
                        <a:rPr lang="nl-BE" baseline="-25000" dirty="0" smtClean="0">
                          <a:solidFill>
                            <a:schemeClr val="accent6"/>
                          </a:solidFill>
                        </a:rPr>
                        <a:t>b&lt;100&gt;</a:t>
                      </a:r>
                      <a:r>
                        <a:rPr lang="nl-BE" dirty="0" smtClean="0">
                          <a:solidFill>
                            <a:schemeClr val="accent6"/>
                          </a:solidFill>
                        </a:rPr>
                        <a:t> (eV)</a:t>
                      </a:r>
                      <a:r>
                        <a:rPr lang="nl-BE" baseline="0" dirty="0" smtClean="0">
                          <a:solidFill>
                            <a:schemeClr val="accent6"/>
                          </a:solidFill>
                        </a:rPr>
                        <a:t> /E</a:t>
                      </a:r>
                      <a:r>
                        <a:rPr lang="nl-BE" baseline="-25000" dirty="0" smtClean="0">
                          <a:solidFill>
                            <a:schemeClr val="accent6"/>
                          </a:solidFill>
                        </a:rPr>
                        <a:t>m&lt;100&gt;</a:t>
                      </a:r>
                      <a:r>
                        <a:rPr lang="nl-BE" baseline="0" dirty="0" smtClean="0">
                          <a:solidFill>
                            <a:schemeClr val="accent6"/>
                          </a:solidFill>
                        </a:rPr>
                        <a:t>~1 eV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0.6-0.7</a:t>
                      </a:r>
                      <a:r>
                        <a:rPr lang="nl-BE" sz="1400" dirty="0" smtClean="0"/>
                        <a:t> (</a:t>
                      </a:r>
                      <a:r>
                        <a:rPr lang="nl-BE" sz="1400" dirty="0" err="1" smtClean="0"/>
                        <a:t>edge</a:t>
                      </a:r>
                      <a:r>
                        <a:rPr lang="nl-BE" sz="14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1.0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sz="1400" baseline="0" dirty="0" smtClean="0"/>
                        <a:t>(</a:t>
                      </a:r>
                      <a:r>
                        <a:rPr lang="nl-BE" sz="1400" baseline="0" dirty="0" err="1" smtClean="0"/>
                        <a:t>edge</a:t>
                      </a:r>
                      <a:r>
                        <a:rPr lang="nl-BE" sz="1400" baseline="0" dirty="0" smtClean="0"/>
                        <a:t>)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C-V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0.75 </a:t>
                      </a:r>
                      <a:r>
                        <a:rPr lang="nl-BE" sz="1400" dirty="0" smtClean="0"/>
                        <a:t>(</a:t>
                      </a:r>
                      <a:r>
                        <a:rPr lang="nl-BE" sz="1400" dirty="0" err="1" smtClean="0"/>
                        <a:t>edge</a:t>
                      </a:r>
                      <a:r>
                        <a:rPr lang="nl-BE" sz="14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n.c.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C-V</a:t>
                      </a:r>
                      <a:r>
                        <a:rPr lang="nl-BE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1.4 </a:t>
                      </a:r>
                      <a:r>
                        <a:rPr lang="nl-BE" sz="1400" dirty="0" smtClean="0"/>
                        <a:t>(</a:t>
                      </a:r>
                      <a:r>
                        <a:rPr lang="nl-BE" sz="1400" dirty="0" err="1" smtClean="0"/>
                        <a:t>centre</a:t>
                      </a:r>
                      <a:r>
                        <a:rPr lang="nl-BE" sz="1400" dirty="0" smtClean="0"/>
                        <a:t>) / </a:t>
                      </a:r>
                      <a:r>
                        <a:rPr lang="nl-BE" sz="1600" dirty="0" smtClean="0"/>
                        <a:t>0.6</a:t>
                      </a:r>
                      <a:r>
                        <a:rPr lang="nl-BE" sz="1400" dirty="0" smtClean="0"/>
                        <a:t> (</a:t>
                      </a:r>
                      <a:r>
                        <a:rPr lang="nl-BE" sz="1400" dirty="0" err="1" smtClean="0"/>
                        <a:t>edge</a:t>
                      </a:r>
                      <a:r>
                        <a:rPr lang="nl-BE" sz="14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n.c.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</a:t>
                      </a:r>
                      <a:r>
                        <a:rPr lang="nl-BE" baseline="-25000" dirty="0" smtClean="0"/>
                        <a:t>2</a:t>
                      </a:r>
                      <a:r>
                        <a:rPr lang="nl-BE" dirty="0" smtClean="0"/>
                        <a:t>-V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1.5</a:t>
                      </a:r>
                      <a:r>
                        <a:rPr lang="nl-BE" sz="1400" baseline="0" dirty="0" smtClean="0"/>
                        <a:t> (</a:t>
                      </a:r>
                      <a:r>
                        <a:rPr lang="nl-BE" sz="1400" baseline="0" dirty="0" err="1" smtClean="0"/>
                        <a:t>edge</a:t>
                      </a:r>
                      <a:r>
                        <a:rPr lang="nl-BE" sz="1400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0.6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sz="1400" baseline="0" dirty="0" smtClean="0"/>
                        <a:t>(</a:t>
                      </a:r>
                      <a:r>
                        <a:rPr lang="nl-BE" sz="1400" baseline="0" dirty="0" err="1" smtClean="0"/>
                        <a:t>edge</a:t>
                      </a:r>
                      <a:r>
                        <a:rPr lang="nl-BE" sz="1400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81696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chemeClr val="bg1"/>
                </a:solidFill>
              </a:rPr>
              <a:t>N. </a:t>
            </a:r>
            <a:r>
              <a:rPr lang="nl-BE" sz="1400" b="1" dirty="0" err="1" smtClean="0">
                <a:solidFill>
                  <a:schemeClr val="bg1"/>
                </a:solidFill>
              </a:rPr>
              <a:t>Anento</a:t>
            </a:r>
            <a:r>
              <a:rPr lang="nl-BE" sz="1400" b="1" dirty="0" smtClean="0">
                <a:solidFill>
                  <a:schemeClr val="bg1"/>
                </a:solidFill>
              </a:rPr>
              <a:t>, A. Serra, J. </a:t>
            </a:r>
            <a:r>
              <a:rPr lang="nl-BE" sz="1400" b="1" dirty="0" err="1" smtClean="0">
                <a:solidFill>
                  <a:schemeClr val="bg1"/>
                </a:solidFill>
              </a:rPr>
              <a:t>Nucl</a:t>
            </a:r>
            <a:r>
              <a:rPr lang="nl-BE" sz="1400" b="1" dirty="0" smtClean="0">
                <a:solidFill>
                  <a:schemeClr val="bg1"/>
                </a:solidFill>
              </a:rPr>
              <a:t>. Mater., </a:t>
            </a:r>
            <a:r>
              <a:rPr lang="nl-BE" sz="1400" b="1" dirty="0" err="1" smtClean="0">
                <a:solidFill>
                  <a:schemeClr val="bg1"/>
                </a:solidFill>
              </a:rPr>
              <a:t>accepted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568" y="1556792"/>
            <a:ext cx="2899497" cy="167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This</a:t>
            </a:r>
            <a:r>
              <a:rPr lang="nl-BE" sz="2000" dirty="0" smtClean="0"/>
              <a:t> </a:t>
            </a:r>
            <a:r>
              <a:rPr lang="nl-BE" sz="2000" dirty="0" err="1" smtClean="0"/>
              <a:t>process</a:t>
            </a:r>
            <a:r>
              <a:rPr lang="nl-BE" sz="2000" dirty="0" smtClean="0"/>
              <a:t> </a:t>
            </a:r>
            <a:r>
              <a:rPr lang="nl-BE" sz="2000" dirty="0" err="1" smtClean="0"/>
              <a:t>allows</a:t>
            </a:r>
            <a:r>
              <a:rPr lang="nl-BE" sz="2000" dirty="0" smtClean="0"/>
              <a:t> 50 </a:t>
            </a:r>
            <a:r>
              <a:rPr lang="nl-BE" sz="2000" dirty="0" err="1" smtClean="0"/>
              <a:t>yrs</a:t>
            </a:r>
            <a:r>
              <a:rPr lang="nl-BE" sz="2000" dirty="0" smtClean="0"/>
              <a:t> of </a:t>
            </a:r>
            <a:r>
              <a:rPr lang="nl-BE" sz="2000" dirty="0" err="1" smtClean="0"/>
              <a:t>irradiation</a:t>
            </a:r>
            <a:r>
              <a:rPr lang="nl-BE" sz="2000" dirty="0" smtClean="0"/>
              <a:t> </a:t>
            </a:r>
            <a:r>
              <a:rPr lang="nl-BE" sz="2000" dirty="0" err="1" smtClean="0"/>
              <a:t>experiments</a:t>
            </a:r>
            <a:r>
              <a:rPr lang="nl-BE" sz="2000" dirty="0" smtClean="0"/>
              <a:t> on Fe-C </a:t>
            </a:r>
            <a:r>
              <a:rPr lang="nl-BE" sz="2000" dirty="0" err="1" smtClean="0"/>
              <a:t>alloys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mild steels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rationalised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18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058025" cy="449262"/>
          </a:xfrm>
        </p:spPr>
        <p:txBody>
          <a:bodyPr/>
          <a:lstStyle/>
          <a:p>
            <a:r>
              <a:rPr lang="nl-BE" dirty="0" smtClean="0"/>
              <a:t>Parameters </a:t>
            </a:r>
            <a:r>
              <a:rPr lang="nl-BE" dirty="0" err="1" smtClean="0"/>
              <a:t>for</a:t>
            </a:r>
            <a:r>
              <a:rPr lang="nl-BE" dirty="0" smtClean="0"/>
              <a:t> effect of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8074898" cy="1368251"/>
          </a:xfrm>
        </p:spPr>
        <p:txBody>
          <a:bodyPr/>
          <a:lstStyle/>
          <a:p>
            <a:r>
              <a:rPr lang="nl-BE" sz="2000" b="1" dirty="0" smtClean="0"/>
              <a:t>C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b="1" dirty="0" smtClean="0"/>
              <a:t>C</a:t>
            </a:r>
            <a:r>
              <a:rPr lang="nl-BE" sz="2000" b="1" baseline="-25000" dirty="0" smtClean="0"/>
              <a:t>2</a:t>
            </a:r>
            <a:r>
              <a:rPr lang="nl-BE" sz="2000" b="1" dirty="0" smtClean="0"/>
              <a:t>-V</a:t>
            </a:r>
            <a:r>
              <a:rPr lang="nl-BE" sz="2000" dirty="0" smtClean="0"/>
              <a:t> </a:t>
            </a:r>
            <a:r>
              <a:rPr lang="nl-BE" sz="2000" dirty="0" err="1" smtClean="0"/>
              <a:t>complexes</a:t>
            </a:r>
            <a:r>
              <a:rPr lang="nl-BE" sz="2000" dirty="0" smtClean="0"/>
              <a:t> are </a:t>
            </a:r>
            <a:r>
              <a:rPr lang="nl-BE" sz="2000" u="sng" dirty="0" smtClean="0"/>
              <a:t>dominant </a:t>
            </a:r>
            <a:r>
              <a:rPr lang="nl-BE" sz="2000" u="sng" dirty="0" err="1" smtClean="0"/>
              <a:t>traps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SIA clusters at 300°C (</a:t>
            </a:r>
            <a:r>
              <a:rPr lang="nl-BE" sz="2000" b="1" dirty="0" smtClean="0"/>
              <a:t>C-V</a:t>
            </a:r>
            <a:r>
              <a:rPr lang="nl-BE" sz="2000" b="1" baseline="-25000" dirty="0" smtClean="0"/>
              <a:t>2</a:t>
            </a:r>
            <a:r>
              <a:rPr lang="nl-BE" sz="2000" dirty="0" smtClean="0"/>
              <a:t> at &lt;100°C)</a:t>
            </a:r>
          </a:p>
          <a:p>
            <a:r>
              <a:rPr lang="nl-BE" sz="2000" dirty="0" err="1" smtClean="0"/>
              <a:t>They</a:t>
            </a:r>
            <a:r>
              <a:rPr lang="nl-BE" sz="2000" dirty="0" smtClean="0"/>
              <a:t> are </a:t>
            </a:r>
            <a:r>
              <a:rPr lang="nl-BE" sz="2000" dirty="0" err="1" smtClean="0"/>
              <a:t>modelled</a:t>
            </a:r>
            <a:r>
              <a:rPr lang="nl-BE" sz="2000" dirty="0" smtClean="0"/>
              <a:t> as </a:t>
            </a:r>
            <a:r>
              <a:rPr lang="nl-BE" sz="2000" u="sng" dirty="0" err="1" smtClean="0"/>
              <a:t>immobile</a:t>
            </a:r>
            <a:r>
              <a:rPr lang="nl-BE" sz="2000" u="sng" dirty="0" smtClean="0"/>
              <a:t> </a:t>
            </a:r>
            <a:r>
              <a:rPr lang="nl-BE" sz="2000" u="sng" dirty="0" err="1" smtClean="0"/>
              <a:t>traps</a:t>
            </a:r>
            <a:endParaRPr lang="nl-BE" sz="2000" u="sng" dirty="0" smtClean="0"/>
          </a:p>
          <a:p>
            <a:r>
              <a:rPr lang="nl-BE" sz="2000" dirty="0" err="1" smtClean="0"/>
              <a:t>Mainly</a:t>
            </a:r>
            <a:r>
              <a:rPr lang="nl-BE" sz="2000" dirty="0" smtClean="0"/>
              <a:t> &lt;100&gt; loops </a:t>
            </a:r>
            <a:r>
              <a:rPr lang="nl-BE" sz="2000" dirty="0" err="1" smtClean="0"/>
              <a:t>observed</a:t>
            </a:r>
            <a:r>
              <a:rPr lang="nl-BE" sz="2000" dirty="0" smtClean="0"/>
              <a:t> </a:t>
            </a:r>
            <a:r>
              <a:rPr lang="nl-BE" sz="2000" dirty="0" err="1" smtClean="0"/>
              <a:t>experimentally</a:t>
            </a:r>
            <a:r>
              <a:rPr lang="nl-BE" sz="2000" dirty="0" smtClean="0"/>
              <a:t> at </a:t>
            </a:r>
            <a:r>
              <a:rPr lang="nl-BE" sz="2000" dirty="0" err="1" smtClean="0"/>
              <a:t>T</a:t>
            </a:r>
            <a:r>
              <a:rPr lang="nl-BE" sz="2000" baseline="-25000" dirty="0" err="1" smtClean="0"/>
              <a:t>irr</a:t>
            </a:r>
            <a:r>
              <a:rPr lang="nl-BE" sz="2000" dirty="0" smtClean="0"/>
              <a:t>=300°C </a:t>
            </a:r>
            <a:r>
              <a:rPr lang="nl-BE" sz="2000" dirty="0" smtClean="0">
                <a:sym typeface="Symbol"/>
              </a:rPr>
              <a:t></a:t>
            </a:r>
          </a:p>
          <a:p>
            <a:endParaRPr lang="nl-BE" sz="2000" dirty="0">
              <a:sym typeface="Symbol"/>
            </a:endParaRPr>
          </a:p>
          <a:p>
            <a:endParaRPr lang="nl-BE" sz="2000" dirty="0" smtClean="0">
              <a:sym typeface="Symbol"/>
            </a:endParaRPr>
          </a:p>
          <a:p>
            <a:endParaRPr lang="nl-BE" sz="2000" dirty="0">
              <a:sym typeface="Symbol"/>
            </a:endParaRPr>
          </a:p>
          <a:p>
            <a:endParaRPr lang="nl-BE" sz="2000" dirty="0" smtClean="0">
              <a:sym typeface="Symbol"/>
            </a:endParaRPr>
          </a:p>
          <a:p>
            <a:endParaRPr lang="nl-BE" sz="2000" dirty="0">
              <a:sym typeface="Symbol"/>
            </a:endParaRPr>
          </a:p>
          <a:p>
            <a:endParaRPr lang="nl-BE" sz="2000" dirty="0" smtClean="0">
              <a:sym typeface="Symbol"/>
            </a:endParaRPr>
          </a:p>
          <a:p>
            <a:r>
              <a:rPr lang="nl-BE" sz="2000" dirty="0" smtClean="0">
                <a:sym typeface="Symbol"/>
              </a:rPr>
              <a:t>At &lt;100°C </a:t>
            </a:r>
            <a:r>
              <a:rPr lang="nl-BE" sz="2000" dirty="0" err="1" smtClean="0">
                <a:sym typeface="Symbol"/>
              </a:rPr>
              <a:t>only</a:t>
            </a:r>
            <a:r>
              <a:rPr lang="nl-BE" sz="2000" dirty="0" smtClean="0">
                <a:sym typeface="Symbol"/>
              </a:rPr>
              <a:t> &lt;111&gt; loops </a:t>
            </a:r>
            <a:r>
              <a:rPr lang="nl-BE" sz="2000" dirty="0" err="1" smtClean="0">
                <a:sym typeface="Symbol"/>
              </a:rPr>
              <a:t>observed</a:t>
            </a:r>
            <a:r>
              <a:rPr lang="nl-BE" sz="2000" dirty="0">
                <a:sym typeface="Symbol"/>
              </a:rPr>
              <a:t> </a:t>
            </a:r>
            <a:r>
              <a:rPr lang="nl-BE" sz="2000" dirty="0" smtClean="0">
                <a:sym typeface="Symbol"/>
              </a:rPr>
              <a:t> </a:t>
            </a:r>
            <a:r>
              <a:rPr lang="nl-BE" sz="2000" dirty="0" err="1" smtClean="0">
                <a:sym typeface="Symbol"/>
              </a:rPr>
              <a:t>all</a:t>
            </a:r>
            <a:r>
              <a:rPr lang="nl-BE" sz="2000" dirty="0" smtClean="0">
                <a:sym typeface="Symbol"/>
              </a:rPr>
              <a:t> of </a:t>
            </a:r>
            <a:r>
              <a:rPr lang="nl-BE" sz="2000" dirty="0" err="1" smtClean="0">
                <a:sym typeface="Symbol"/>
              </a:rPr>
              <a:t>this</a:t>
            </a:r>
            <a:r>
              <a:rPr lang="nl-BE" sz="2000" dirty="0" smtClean="0">
                <a:sym typeface="Symbol"/>
              </a:rPr>
              <a:t> type</a:t>
            </a:r>
            <a:endParaRPr lang="nl-BE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0B3F1-C83F-4867-8FA4-3FA46A005C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993946" y="2348880"/>
            <a:ext cx="78265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l">
              <a:buSzPct val="45000"/>
              <a:defRPr/>
            </a:pPr>
            <a:r>
              <a:rPr lang="sv-FI" b="1" u="sng" dirty="0" smtClean="0">
                <a:solidFill>
                  <a:srgbClr val="002060"/>
                </a:solidFill>
              </a:rPr>
              <a:t>Assumptions</a:t>
            </a:r>
          </a:p>
          <a:p>
            <a:pPr marL="285750" indent="-285750" algn="l">
              <a:buSzPct val="45000"/>
              <a:buFont typeface="Arial" pitchFamily="34" charset="0"/>
              <a:buChar char="•"/>
              <a:defRPr/>
            </a:pPr>
            <a:endParaRPr lang="sv-FI" b="1" dirty="0" smtClean="0">
              <a:solidFill>
                <a:srgbClr val="002060"/>
              </a:solidFill>
            </a:endParaRPr>
          </a:p>
          <a:p>
            <a:pPr marL="285750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 smtClean="0">
                <a:solidFill>
                  <a:srgbClr val="002060"/>
                </a:solidFill>
              </a:rPr>
              <a:t>Invisible loops </a:t>
            </a: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are a </a:t>
            </a:r>
            <a:r>
              <a:rPr lang="sv-FI" b="1" u="sng" dirty="0" smtClean="0">
                <a:solidFill>
                  <a:srgbClr val="002060"/>
                </a:solidFill>
                <a:sym typeface="Wingdings" pitchFamily="2" charset="2"/>
              </a:rPr>
              <a:t>mixture of &lt;111&gt; &amp; &lt;100&gt;</a:t>
            </a:r>
          </a:p>
          <a:p>
            <a:pPr marL="742950" lvl="1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Mig. energy ~0.2 eV</a:t>
            </a:r>
          </a:p>
          <a:p>
            <a:pPr marL="742950" lvl="1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Trapping energy ~111</a:t>
            </a:r>
          </a:p>
          <a:p>
            <a:pPr marL="742950" lvl="1" indent="-285750" algn="l">
              <a:buSzPct val="100000"/>
              <a:buFont typeface="Courier New" pitchFamily="49" charset="0"/>
              <a:buChar char="o"/>
              <a:defRPr/>
            </a:pPr>
            <a:endParaRPr lang="sv-FI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285750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Visible loops </a:t>
            </a:r>
            <a:r>
              <a:rPr lang="sv-FI" b="1" u="sng" dirty="0" smtClean="0">
                <a:solidFill>
                  <a:srgbClr val="002060"/>
                </a:solidFill>
                <a:sym typeface="Wingdings" pitchFamily="2" charset="2"/>
              </a:rPr>
              <a:t>&lt;100&gt;</a:t>
            </a:r>
          </a:p>
          <a:p>
            <a:pPr marL="742950" lvl="1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>
                <a:solidFill>
                  <a:srgbClr val="002060"/>
                </a:solidFill>
                <a:sym typeface="Wingdings" pitchFamily="2" charset="2"/>
              </a:rPr>
              <a:t>Mig. energy ~</a:t>
            </a: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0.9 </a:t>
            </a:r>
            <a:r>
              <a:rPr lang="sv-FI" b="1" dirty="0">
                <a:solidFill>
                  <a:srgbClr val="002060"/>
                </a:solidFill>
                <a:sym typeface="Wingdings" pitchFamily="2" charset="2"/>
              </a:rPr>
              <a:t>eV</a:t>
            </a:r>
          </a:p>
          <a:p>
            <a:pPr marL="742950" lvl="1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>
                <a:solidFill>
                  <a:srgbClr val="002060"/>
                </a:solidFill>
                <a:sym typeface="Wingdings" pitchFamily="2" charset="2"/>
              </a:rPr>
              <a:t>Trapping energy ~</a:t>
            </a: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100</a:t>
            </a:r>
            <a:endParaRPr lang="sv-FI" b="1" dirty="0">
              <a:solidFill>
                <a:srgbClr val="002060"/>
              </a:solidFill>
              <a:sym typeface="Wingdings" pitchFamily="2" charset="2"/>
            </a:endParaRPr>
          </a:p>
          <a:p>
            <a:pPr marL="285750" indent="-285750" algn="l">
              <a:buSzPct val="100000"/>
              <a:buFont typeface="Courier New" pitchFamily="49" charset="0"/>
              <a:buChar char="o"/>
              <a:defRPr/>
            </a:pPr>
            <a:endParaRPr lang="sv-FI" b="1" dirty="0" smtClean="0">
              <a:solidFill>
                <a:srgbClr val="002060"/>
              </a:solidFill>
            </a:endParaRPr>
          </a:p>
        </p:txBody>
      </p:sp>
      <p:sp>
        <p:nvSpPr>
          <p:cNvPr id="6" name="Text Box 107"/>
          <p:cNvSpPr txBox="1">
            <a:spLocks noChangeArrowheads="1"/>
          </p:cNvSpPr>
          <p:nvPr/>
        </p:nvSpPr>
        <p:spPr bwMode="auto">
          <a:xfrm>
            <a:off x="1916894" y="5567468"/>
            <a:ext cx="59046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l">
              <a:buSzPct val="45000"/>
              <a:defRPr/>
            </a:pPr>
            <a:r>
              <a:rPr lang="sv-FI" b="1" u="sng" dirty="0" smtClean="0">
                <a:solidFill>
                  <a:srgbClr val="002060"/>
                </a:solidFill>
              </a:rPr>
              <a:t>Key assumption</a:t>
            </a:r>
          </a:p>
          <a:p>
            <a:pPr marL="285750" indent="-285750" algn="l">
              <a:buSzPct val="45000"/>
              <a:buFont typeface="Arial" pitchFamily="34" charset="0"/>
              <a:buChar char="•"/>
              <a:defRPr/>
            </a:pPr>
            <a:endParaRPr lang="sv-FI" b="1" dirty="0" smtClean="0">
              <a:solidFill>
                <a:srgbClr val="002060"/>
              </a:solidFill>
            </a:endParaRPr>
          </a:p>
          <a:p>
            <a:pPr marL="285750" indent="-285750" algn="l">
              <a:buSzPct val="100000"/>
              <a:buFont typeface="Courier New" pitchFamily="49" charset="0"/>
              <a:buChar char="o"/>
              <a:defRPr/>
            </a:pPr>
            <a:r>
              <a:rPr lang="sv-FI" b="1" dirty="0" smtClean="0">
                <a:solidFill>
                  <a:srgbClr val="002060"/>
                </a:solidFill>
                <a:sym typeface="Wingdings" pitchFamily="2" charset="2"/>
              </a:rPr>
              <a:t>When loops are small interaction occurs with edge and is weaker</a:t>
            </a:r>
            <a:endParaRPr lang="sv-FI" b="1" u="sng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 algn="l">
              <a:buSzPct val="100000"/>
              <a:defRPr/>
            </a:pPr>
            <a:endParaRPr lang="sv-FI" b="1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27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068960"/>
            <a:ext cx="4392487" cy="449263"/>
          </a:xfrm>
        </p:spPr>
        <p:txBody>
          <a:bodyPr/>
          <a:lstStyle/>
          <a:p>
            <a:r>
              <a:rPr lang="nl-BE" sz="3200" dirty="0" err="1" smtClean="0"/>
              <a:t>T</a:t>
            </a:r>
            <a:r>
              <a:rPr lang="nl-BE" sz="3200" baseline="-25000" dirty="0" err="1" smtClean="0"/>
              <a:t>irr</a:t>
            </a:r>
            <a:r>
              <a:rPr lang="nl-BE" sz="3200" dirty="0" smtClean="0"/>
              <a:t> &lt; 100°C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233" y="1124744"/>
            <a:ext cx="7561263" cy="449263"/>
          </a:xfrm>
        </p:spPr>
        <p:txBody>
          <a:bodyPr/>
          <a:lstStyle/>
          <a:p>
            <a:r>
              <a:rPr lang="nl-BE" dirty="0" err="1" smtClean="0"/>
              <a:t>Vacancy</a:t>
            </a:r>
            <a:r>
              <a:rPr lang="nl-BE" dirty="0" smtClean="0"/>
              <a:t> clusters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dpa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Fe ~100 </a:t>
            </a:r>
            <a:r>
              <a:rPr lang="nl-BE" sz="2000" b="1" dirty="0" err="1" smtClean="0"/>
              <a:t>appm</a:t>
            </a:r>
            <a:r>
              <a:rPr lang="nl-BE" sz="2000" b="1" dirty="0" smtClean="0"/>
              <a:t> C</a:t>
            </a:r>
          </a:p>
          <a:p>
            <a:pPr algn="ctr"/>
            <a:r>
              <a:rPr lang="nl-BE" sz="2000" b="1" dirty="0" smtClean="0"/>
              <a:t> </a:t>
            </a:r>
            <a:r>
              <a:rPr lang="nl-BE" sz="2000" b="1" dirty="0" err="1" smtClean="0"/>
              <a:t>Irradiation</a:t>
            </a:r>
            <a:r>
              <a:rPr lang="nl-BE" sz="2000" b="1" dirty="0" smtClean="0"/>
              <a:t> </a:t>
            </a:r>
            <a:r>
              <a:rPr lang="nl-BE" sz="2000" b="1" dirty="0"/>
              <a:t>in HFIR @ </a:t>
            </a:r>
            <a:r>
              <a:rPr lang="nl-BE" sz="2000" b="1" dirty="0">
                <a:solidFill>
                  <a:srgbClr val="FF0000"/>
                </a:solidFill>
              </a:rPr>
              <a:t>70°C</a:t>
            </a:r>
            <a:r>
              <a:rPr lang="nl-BE" sz="2000" b="1" dirty="0"/>
              <a:t> &amp; ~10</a:t>
            </a:r>
            <a:r>
              <a:rPr lang="nl-BE" sz="2000" b="1" baseline="30000" dirty="0"/>
              <a:t>-8</a:t>
            </a:r>
            <a:r>
              <a:rPr lang="nl-BE" sz="2000" b="1" dirty="0"/>
              <a:t> </a:t>
            </a:r>
            <a:r>
              <a:rPr lang="nl-BE" sz="2000" b="1" dirty="0" err="1"/>
              <a:t>dpa</a:t>
            </a:r>
            <a:r>
              <a:rPr lang="nl-BE" sz="2000" b="1" dirty="0"/>
              <a:t>/s up </a:t>
            </a:r>
            <a:r>
              <a:rPr lang="nl-BE" sz="2000" b="1" dirty="0" err="1"/>
              <a:t>to</a:t>
            </a:r>
            <a:r>
              <a:rPr lang="nl-BE" sz="2000" b="1" dirty="0"/>
              <a:t> ~0.8 </a:t>
            </a:r>
            <a:r>
              <a:rPr lang="nl-BE" sz="2000" b="1" dirty="0" err="1"/>
              <a:t>dpa</a:t>
            </a:r>
            <a:endParaRPr lang="nl-BE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0813" y="707886"/>
            <a:ext cx="547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pitchFamily="2" charset="2"/>
              <a:buNone/>
            </a:pPr>
            <a:r>
              <a:rPr lang="sv-FI" sz="1500" b="1" dirty="0" smtClean="0">
                <a:solidFill>
                  <a:srgbClr val="000000"/>
                </a:solidFill>
              </a:rPr>
              <a:t>Zinkle &amp; Singh, J. Nucl. Mater. 351 (2006) 269</a:t>
            </a:r>
            <a:endParaRPr lang="sv-FI" sz="15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769276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err="1" smtClean="0"/>
              <a:t>Good</a:t>
            </a:r>
            <a:r>
              <a:rPr lang="nl-BE" sz="2200" dirty="0" smtClean="0"/>
              <a:t> </a:t>
            </a:r>
            <a:r>
              <a:rPr lang="nl-BE" sz="2200" dirty="0" err="1" smtClean="0"/>
              <a:t>reproduction</a:t>
            </a:r>
            <a:r>
              <a:rPr lang="nl-BE" sz="2200" dirty="0" smtClean="0"/>
              <a:t> of </a:t>
            </a:r>
            <a:r>
              <a:rPr lang="nl-BE" sz="2200" dirty="0" err="1" smtClean="0"/>
              <a:t>density</a:t>
            </a:r>
            <a:r>
              <a:rPr lang="nl-BE" sz="2200" dirty="0" smtClean="0"/>
              <a:t>, </a:t>
            </a:r>
            <a:r>
              <a:rPr lang="nl-BE" sz="2200" dirty="0" err="1" smtClean="0"/>
              <a:t>with</a:t>
            </a:r>
            <a:r>
              <a:rPr lang="nl-BE" sz="2200" dirty="0" smtClean="0"/>
              <a:t> </a:t>
            </a:r>
            <a:r>
              <a:rPr lang="nl-BE" sz="2200" dirty="0" err="1" smtClean="0"/>
              <a:t>slight</a:t>
            </a:r>
            <a:r>
              <a:rPr lang="nl-BE" sz="2200" dirty="0" smtClean="0"/>
              <a:t> </a:t>
            </a:r>
            <a:r>
              <a:rPr lang="nl-BE" sz="2200" dirty="0" err="1" smtClean="0"/>
              <a:t>underestimation</a:t>
            </a:r>
            <a:r>
              <a:rPr lang="nl-BE" sz="2200" dirty="0" smtClean="0"/>
              <a:t> of </a:t>
            </a:r>
            <a:r>
              <a:rPr lang="nl-BE" sz="2200" dirty="0" err="1" smtClean="0"/>
              <a:t>size</a:t>
            </a:r>
            <a:endParaRPr lang="nl-BE" sz="2200" dirty="0" smtClean="0"/>
          </a:p>
        </p:txBody>
      </p:sp>
      <p:pic>
        <p:nvPicPr>
          <p:cNvPr id="32772" name="Picture 4" descr="C:\Users\lmalerba\Documents\_OUR_PROJECTS\PERFORM60\Meetings\2013_01_30-31_SP1meeting\FigsVille\R20130107-a29_v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279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lmalerba\Documents\_OUR_PROJECTS\PERFORM60\Meetings\2013_01_30-31_SP1meeting\FigsVille\R20130107-a29_vac_binned_size_d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321297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8448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Threshold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loop/CV</a:t>
            </a:r>
            <a:r>
              <a:rPr lang="nl-BE" baseline="-25000" dirty="0" smtClean="0"/>
              <a:t>2</a:t>
            </a:r>
            <a:r>
              <a:rPr lang="nl-BE" dirty="0" smtClean="0"/>
              <a:t> </a:t>
            </a:r>
            <a:r>
              <a:rPr lang="nl-BE" dirty="0" err="1" smtClean="0"/>
              <a:t>interaction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centre</a:t>
            </a:r>
            <a:r>
              <a:rPr lang="nl-BE" dirty="0" smtClean="0"/>
              <a:t> is ~30 SIA (&lt; 1 </a:t>
            </a:r>
            <a:r>
              <a:rPr lang="nl-BE" dirty="0" err="1" smtClean="0"/>
              <a:t>nm</a:t>
            </a:r>
            <a:r>
              <a:rPr lang="nl-BE" dirty="0" smtClean="0"/>
              <a:t> </a:t>
            </a:r>
            <a:r>
              <a:rPr lang="nl-BE" dirty="0" smtClean="0">
                <a:sym typeface="Symbol"/>
              </a:rPr>
              <a:t></a:t>
            </a:r>
            <a:r>
              <a:rPr lang="nl-B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58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Fe ~100 </a:t>
            </a:r>
            <a:r>
              <a:rPr lang="nl-BE" sz="2000" b="1" dirty="0" err="1" smtClean="0"/>
              <a:t>appm</a:t>
            </a:r>
            <a:r>
              <a:rPr lang="nl-BE" sz="2000" b="1" dirty="0" smtClean="0"/>
              <a:t> C</a:t>
            </a:r>
          </a:p>
          <a:p>
            <a:pPr algn="ctr"/>
            <a:r>
              <a:rPr lang="nl-BE" sz="2000" b="1" dirty="0" smtClean="0"/>
              <a:t> </a:t>
            </a:r>
            <a:r>
              <a:rPr lang="nl-BE" sz="2000" b="1" dirty="0" err="1" smtClean="0"/>
              <a:t>Irradiation</a:t>
            </a:r>
            <a:r>
              <a:rPr lang="nl-BE" sz="2000" b="1" dirty="0" smtClean="0"/>
              <a:t> </a:t>
            </a:r>
            <a:r>
              <a:rPr lang="nl-BE" sz="2000" b="1" dirty="0"/>
              <a:t>in HFIR @ </a:t>
            </a:r>
            <a:r>
              <a:rPr lang="nl-BE" sz="2000" b="1" dirty="0">
                <a:solidFill>
                  <a:srgbClr val="FF0000"/>
                </a:solidFill>
              </a:rPr>
              <a:t>70°C</a:t>
            </a:r>
            <a:r>
              <a:rPr lang="nl-BE" sz="2000" b="1" dirty="0"/>
              <a:t> &amp; ~10</a:t>
            </a:r>
            <a:r>
              <a:rPr lang="nl-BE" sz="2000" b="1" baseline="30000" dirty="0"/>
              <a:t>-8</a:t>
            </a:r>
            <a:r>
              <a:rPr lang="nl-BE" sz="2000" b="1" dirty="0"/>
              <a:t> </a:t>
            </a:r>
            <a:r>
              <a:rPr lang="nl-BE" sz="2000" b="1" dirty="0" err="1"/>
              <a:t>dpa</a:t>
            </a:r>
            <a:r>
              <a:rPr lang="nl-BE" sz="2000" b="1" dirty="0"/>
              <a:t>/s up </a:t>
            </a:r>
            <a:r>
              <a:rPr lang="nl-BE" sz="2000" b="1" dirty="0" err="1"/>
              <a:t>to</a:t>
            </a:r>
            <a:r>
              <a:rPr lang="nl-BE" sz="2000" b="1" dirty="0"/>
              <a:t> ~0.8 </a:t>
            </a:r>
            <a:r>
              <a:rPr lang="nl-BE" sz="2000" b="1" dirty="0" err="1"/>
              <a:t>dpa</a:t>
            </a:r>
            <a:endParaRPr lang="nl-BE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0813" y="707886"/>
            <a:ext cx="547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pitchFamily="2" charset="2"/>
              <a:buNone/>
            </a:pPr>
            <a:r>
              <a:rPr lang="sv-FI" sz="1500" b="1" dirty="0" smtClean="0">
                <a:solidFill>
                  <a:srgbClr val="000000"/>
                </a:solidFill>
              </a:rPr>
              <a:t>Zinkle </a:t>
            </a:r>
            <a:r>
              <a:rPr lang="sv-FI" sz="1500" b="1" dirty="0">
                <a:solidFill>
                  <a:srgbClr val="000000"/>
                </a:solidFill>
              </a:rPr>
              <a:t>&amp; Singh, J. Nucl. Mater. 351 (2006) 269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5656" y="1035521"/>
            <a:ext cx="7561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l-BE" dirty="0" err="1" smtClean="0"/>
              <a:t>Visible</a:t>
            </a:r>
            <a:r>
              <a:rPr lang="nl-BE" dirty="0" smtClean="0"/>
              <a:t> SIA cluster </a:t>
            </a:r>
            <a:r>
              <a:rPr lang="nl-BE" dirty="0" err="1" smtClean="0"/>
              <a:t>density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dpa</a:t>
            </a:r>
            <a:endParaRPr lang="en-US" dirty="0"/>
          </a:p>
        </p:txBody>
      </p:sp>
      <p:pic>
        <p:nvPicPr>
          <p:cNvPr id="33795" name="Picture 3" descr="C:\Users\lmalerba\Documents\_OUR_PROJECTS\PERFORM60\Meetings\2013_01_30-31_SP1meeting\FigsVille\R20130107-a29_SIA_mean_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680" y="5437673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Reasonable</a:t>
            </a:r>
            <a:r>
              <a:rPr lang="nl-BE" sz="2000" dirty="0" smtClean="0"/>
              <a:t> </a:t>
            </a:r>
            <a:r>
              <a:rPr lang="nl-BE" sz="2000" dirty="0" err="1" smtClean="0"/>
              <a:t>reproduction</a:t>
            </a:r>
            <a:r>
              <a:rPr lang="nl-BE" sz="2000" dirty="0" smtClean="0"/>
              <a:t> of </a:t>
            </a:r>
            <a:r>
              <a:rPr lang="nl-BE" sz="2000" dirty="0" err="1" smtClean="0"/>
              <a:t>density</a:t>
            </a:r>
            <a:r>
              <a:rPr lang="nl-BE" sz="2000" dirty="0" smtClean="0"/>
              <a:t> </a:t>
            </a:r>
            <a:r>
              <a:rPr lang="nl-BE" sz="2000" dirty="0" err="1" smtClean="0"/>
              <a:t>vs</a:t>
            </a:r>
            <a:r>
              <a:rPr lang="nl-BE" sz="2000" dirty="0" smtClean="0"/>
              <a:t> </a:t>
            </a:r>
            <a:r>
              <a:rPr lang="nl-BE" sz="2000" dirty="0" err="1" smtClean="0"/>
              <a:t>dose</a:t>
            </a:r>
            <a:r>
              <a:rPr lang="nl-BE" sz="2000" dirty="0" smtClean="0"/>
              <a:t> (</a:t>
            </a:r>
            <a:r>
              <a:rPr lang="nl-BE" sz="2000" dirty="0" err="1" smtClean="0"/>
              <a:t>except</a:t>
            </a:r>
            <a:r>
              <a:rPr lang="nl-BE" sz="2000" dirty="0" smtClean="0"/>
              <a:t> </a:t>
            </a:r>
            <a:r>
              <a:rPr lang="nl-BE" sz="2000" dirty="0" err="1" smtClean="0"/>
              <a:t>very</a:t>
            </a:r>
            <a:r>
              <a:rPr lang="nl-BE" sz="2000" dirty="0" smtClean="0"/>
              <a:t> low </a:t>
            </a:r>
            <a:r>
              <a:rPr lang="nl-BE" sz="2000" dirty="0" err="1" smtClean="0"/>
              <a:t>dose</a:t>
            </a:r>
            <a:r>
              <a:rPr lang="nl-BE" sz="2000" dirty="0" smtClean="0"/>
              <a:t>, </a:t>
            </a:r>
            <a:r>
              <a:rPr lang="nl-BE" sz="2000" dirty="0" err="1" smtClean="0"/>
              <a:t>because</a:t>
            </a:r>
            <a:r>
              <a:rPr lang="nl-BE" sz="2000" dirty="0" smtClean="0"/>
              <a:t> in </a:t>
            </a:r>
            <a:r>
              <a:rPr lang="nl-BE" sz="2000" dirty="0" err="1" smtClean="0"/>
              <a:t>reality</a:t>
            </a:r>
            <a:r>
              <a:rPr lang="nl-BE" sz="2000" dirty="0" smtClean="0"/>
              <a:t> </a:t>
            </a:r>
            <a:r>
              <a:rPr lang="nl-BE" sz="2000" dirty="0" err="1" smtClean="0"/>
              <a:t>traps</a:t>
            </a:r>
            <a:r>
              <a:rPr lang="nl-BE" sz="2000" dirty="0" smtClean="0"/>
              <a:t> are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there</a:t>
            </a:r>
            <a:r>
              <a:rPr lang="nl-BE" sz="2000" dirty="0" smtClean="0"/>
              <a:t> </a:t>
            </a:r>
            <a:r>
              <a:rPr lang="nl-BE" sz="2000" dirty="0" err="1" smtClean="0"/>
              <a:t>yet</a:t>
            </a:r>
            <a:r>
              <a:rPr lang="nl-BE" sz="2000" dirty="0" smtClean="0"/>
              <a:t>!),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slight</a:t>
            </a:r>
            <a:r>
              <a:rPr lang="nl-BE" sz="2000" dirty="0" smtClean="0"/>
              <a:t> </a:t>
            </a:r>
            <a:r>
              <a:rPr lang="nl-BE" sz="2000" dirty="0" err="1" smtClean="0"/>
              <a:t>overestimation</a:t>
            </a:r>
            <a:r>
              <a:rPr lang="nl-BE" sz="2000" dirty="0" smtClean="0"/>
              <a:t> of </a:t>
            </a:r>
            <a:r>
              <a:rPr lang="nl-BE" sz="2000" dirty="0" err="1" smtClean="0"/>
              <a:t>size</a:t>
            </a:r>
            <a:endParaRPr lang="nl-BE" sz="2000" dirty="0" smtClean="0"/>
          </a:p>
        </p:txBody>
      </p:sp>
      <p:pic>
        <p:nvPicPr>
          <p:cNvPr id="33796" name="Picture 4" descr="C:\Users\lmalerba\Documents\_OUR_PROJECTS\PERFORM60\Meetings\2013_01_30-31_SP1meeting\FigsVille\R20130107-a29_visible_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3" y="1836440"/>
            <a:ext cx="4446240" cy="33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16195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Threshold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loop/CV</a:t>
            </a:r>
            <a:r>
              <a:rPr lang="nl-BE" baseline="-25000" dirty="0" smtClean="0"/>
              <a:t>2</a:t>
            </a:r>
            <a:r>
              <a:rPr lang="nl-BE" dirty="0" smtClean="0"/>
              <a:t> </a:t>
            </a:r>
            <a:r>
              <a:rPr lang="nl-BE" dirty="0" err="1" smtClean="0"/>
              <a:t>interaction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centre</a:t>
            </a:r>
            <a:r>
              <a:rPr lang="nl-BE" dirty="0" smtClean="0"/>
              <a:t> is ~30 SIA (&lt; 1 </a:t>
            </a:r>
            <a:r>
              <a:rPr lang="nl-BE" dirty="0" err="1" smtClean="0"/>
              <a:t>nm</a:t>
            </a:r>
            <a:r>
              <a:rPr lang="nl-BE" dirty="0" smtClean="0"/>
              <a:t> </a:t>
            </a:r>
            <a:r>
              <a:rPr lang="nl-BE" dirty="0" smtClean="0">
                <a:sym typeface="Symbol"/>
              </a:rPr>
              <a:t></a:t>
            </a:r>
            <a:r>
              <a:rPr lang="nl-B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068960"/>
            <a:ext cx="4392487" cy="449263"/>
          </a:xfrm>
        </p:spPr>
        <p:txBody>
          <a:bodyPr/>
          <a:lstStyle/>
          <a:p>
            <a:r>
              <a:rPr lang="nl-BE" sz="3200" dirty="0" err="1" smtClean="0"/>
              <a:t>T</a:t>
            </a:r>
            <a:r>
              <a:rPr lang="nl-BE" sz="3200" baseline="-25000" dirty="0" err="1" smtClean="0"/>
              <a:t>irr</a:t>
            </a:r>
            <a:r>
              <a:rPr lang="nl-BE" sz="3200" dirty="0" smtClean="0"/>
              <a:t> ~ 300°C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EBC-7046-4DD5-8676-CA402E38C0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67" y="2636912"/>
            <a:ext cx="4696637" cy="355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3" y="1626468"/>
            <a:ext cx="4247323" cy="30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Fe ~100 </a:t>
            </a:r>
            <a:r>
              <a:rPr lang="nl-BE" sz="2000" b="1" dirty="0" err="1" smtClean="0"/>
              <a:t>appm</a:t>
            </a:r>
            <a:r>
              <a:rPr lang="nl-BE" sz="2000" b="1" dirty="0" smtClean="0"/>
              <a:t> C</a:t>
            </a:r>
          </a:p>
          <a:p>
            <a:pPr algn="ctr"/>
            <a:r>
              <a:rPr lang="nl-BE" sz="2000" b="1" dirty="0" smtClean="0"/>
              <a:t> </a:t>
            </a:r>
            <a:r>
              <a:rPr lang="nl-BE" sz="2000" b="1" dirty="0" err="1" smtClean="0"/>
              <a:t>Irradiation</a:t>
            </a:r>
            <a:r>
              <a:rPr lang="nl-BE" sz="2000" b="1" dirty="0" smtClean="0"/>
              <a:t> </a:t>
            </a:r>
            <a:r>
              <a:rPr lang="nl-BE" sz="2000" b="1" dirty="0"/>
              <a:t>in </a:t>
            </a:r>
            <a:r>
              <a:rPr lang="nl-BE" sz="2000" b="1" dirty="0" smtClean="0"/>
              <a:t>BR2 </a:t>
            </a:r>
            <a:r>
              <a:rPr lang="nl-BE" sz="2000" b="1" dirty="0"/>
              <a:t>@ </a:t>
            </a:r>
            <a:r>
              <a:rPr lang="nl-BE" sz="2000" b="1" dirty="0" smtClean="0">
                <a:solidFill>
                  <a:srgbClr val="FF0000"/>
                </a:solidFill>
              </a:rPr>
              <a:t>290°C</a:t>
            </a:r>
            <a:r>
              <a:rPr lang="nl-BE" sz="2000" b="1" dirty="0" smtClean="0"/>
              <a:t> </a:t>
            </a:r>
            <a:r>
              <a:rPr lang="nl-BE" sz="2000" b="1" dirty="0"/>
              <a:t>&amp; ~</a:t>
            </a:r>
            <a:r>
              <a:rPr lang="nl-BE" sz="2000" b="1" dirty="0" smtClean="0"/>
              <a:t>10</a:t>
            </a:r>
            <a:r>
              <a:rPr lang="nl-BE" sz="2000" b="1" baseline="30000" dirty="0" smtClean="0"/>
              <a:t>-7</a:t>
            </a:r>
            <a:r>
              <a:rPr lang="nl-BE" sz="2000" b="1" dirty="0" smtClean="0"/>
              <a:t> </a:t>
            </a:r>
            <a:r>
              <a:rPr lang="nl-BE" sz="2000" b="1" dirty="0" err="1"/>
              <a:t>dpa</a:t>
            </a:r>
            <a:r>
              <a:rPr lang="nl-BE" sz="2000" b="1" dirty="0"/>
              <a:t>/s up </a:t>
            </a:r>
            <a:r>
              <a:rPr lang="nl-BE" sz="2000" b="1" dirty="0" err="1"/>
              <a:t>to</a:t>
            </a:r>
            <a:r>
              <a:rPr lang="nl-BE" sz="2000" b="1" dirty="0"/>
              <a:t> ~</a:t>
            </a:r>
            <a:r>
              <a:rPr lang="nl-BE" sz="2000" b="1" dirty="0" smtClean="0"/>
              <a:t>0.2 </a:t>
            </a:r>
            <a:r>
              <a:rPr lang="nl-BE" sz="2000" b="1" dirty="0" err="1"/>
              <a:t>dpa</a:t>
            </a:r>
            <a:endParaRPr lang="nl-BE" sz="20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0813" y="707886"/>
            <a:ext cx="547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2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pitchFamily="2" charset="2"/>
              <a:buNone/>
            </a:pPr>
            <a:r>
              <a:rPr lang="sv-FI" sz="1500" b="1" dirty="0" smtClean="0">
                <a:solidFill>
                  <a:srgbClr val="000000"/>
                </a:solidFill>
              </a:rPr>
              <a:t>REVE Experiment</a:t>
            </a:r>
            <a:endParaRPr lang="sv-FI" sz="15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5656" y="1035521"/>
            <a:ext cx="7561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nl-BE" dirty="0" err="1" smtClean="0"/>
              <a:t>Vacancy</a:t>
            </a:r>
            <a:r>
              <a:rPr lang="nl-BE" dirty="0" smtClean="0"/>
              <a:t> cluster </a:t>
            </a:r>
            <a:r>
              <a:rPr lang="nl-BE" dirty="0" err="1" smtClean="0"/>
              <a:t>density</a:t>
            </a:r>
            <a:r>
              <a:rPr lang="nl-BE" dirty="0" smtClean="0"/>
              <a:t>/</a:t>
            </a:r>
            <a:r>
              <a:rPr lang="nl-BE" dirty="0" err="1" smtClean="0"/>
              <a:t>size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</a:t>
            </a:r>
            <a:r>
              <a:rPr lang="nl-BE" dirty="0" err="1" smtClean="0"/>
              <a:t>dpa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702356" y="1860310"/>
            <a:ext cx="0" cy="3584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211960" y="1772816"/>
            <a:ext cx="144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PAS </a:t>
            </a:r>
            <a:r>
              <a:rPr lang="nl-BE" dirty="0" smtClean="0">
                <a:sym typeface="Wingdings" pitchFamily="2" charset="2"/>
              </a:rPr>
              <a:t></a:t>
            </a:r>
          </a:p>
          <a:p>
            <a:pPr algn="r"/>
            <a:r>
              <a:rPr lang="nl-BE" dirty="0" smtClean="0">
                <a:sym typeface="Wingdings" pitchFamily="2" charset="2"/>
              </a:rPr>
              <a:t>~12 </a:t>
            </a:r>
            <a:r>
              <a:rPr lang="nl-BE" dirty="0" err="1" smtClean="0">
                <a:sym typeface="Wingdings" pitchFamily="2" charset="2"/>
              </a:rPr>
              <a:t>vacs</a:t>
            </a:r>
            <a:endParaRPr lang="nl-BE" dirty="0" smtClean="0">
              <a:sym typeface="Wingdings" pitchFamily="2" charset="2"/>
            </a:endParaRPr>
          </a:p>
          <a:p>
            <a:pPr algn="r"/>
            <a:r>
              <a:rPr lang="nl-BE" dirty="0" smtClean="0">
                <a:sym typeface="Wingdings" pitchFamily="2" charset="2"/>
              </a:rPr>
              <a:t>~10</a:t>
            </a:r>
            <a:r>
              <a:rPr lang="nl-BE" baseline="30000" dirty="0" smtClean="0">
                <a:sym typeface="Wingdings" pitchFamily="2" charset="2"/>
              </a:rPr>
              <a:t>23</a:t>
            </a:r>
            <a:r>
              <a:rPr lang="nl-BE" baseline="-25000" dirty="0" smtClean="0">
                <a:sym typeface="Wingdings" pitchFamily="2" charset="2"/>
              </a:rPr>
              <a:t> </a:t>
            </a:r>
            <a:r>
              <a:rPr lang="nl-BE" dirty="0" smtClean="0">
                <a:sym typeface="Wingdings" pitchFamily="2" charset="2"/>
              </a:rPr>
              <a:t>m</a:t>
            </a:r>
            <a:r>
              <a:rPr lang="nl-BE" baseline="30000" dirty="0" smtClean="0">
                <a:sym typeface="Wingdings" pitchFamily="2" charset="2"/>
              </a:rPr>
              <a:t>-3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1772816"/>
            <a:ext cx="144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à"/>
            </a:pPr>
            <a:r>
              <a:rPr lang="nl-BE" dirty="0" smtClean="0"/>
              <a:t>SANS</a:t>
            </a:r>
          </a:p>
          <a:p>
            <a:pPr algn="l"/>
            <a:r>
              <a:rPr lang="nl-BE" dirty="0" smtClean="0"/>
              <a:t>~2 </a:t>
            </a:r>
            <a:r>
              <a:rPr lang="nl-BE" dirty="0" err="1" smtClean="0"/>
              <a:t>nm</a:t>
            </a:r>
            <a:endParaRPr lang="nl-BE" dirty="0" smtClean="0"/>
          </a:p>
          <a:p>
            <a:pPr algn="l"/>
            <a:r>
              <a:rPr lang="nl-BE" dirty="0" smtClean="0"/>
              <a:t>4</a:t>
            </a:r>
            <a:r>
              <a:rPr lang="nl-BE" dirty="0" smtClean="0">
                <a:sym typeface="Symbol"/>
              </a:rPr>
              <a:t></a:t>
            </a:r>
            <a:r>
              <a:rPr lang="nl-BE" dirty="0" smtClean="0"/>
              <a:t>10</a:t>
            </a:r>
            <a:r>
              <a:rPr lang="nl-BE" baseline="30000" dirty="0" smtClean="0"/>
              <a:t>22</a:t>
            </a:r>
            <a:r>
              <a:rPr lang="nl-BE" dirty="0" smtClean="0"/>
              <a:t> m</a:t>
            </a:r>
            <a:r>
              <a:rPr lang="nl-BE" baseline="30000" dirty="0" smtClean="0"/>
              <a:t>-3</a:t>
            </a:r>
            <a:endParaRPr lang="en-US" baseline="30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431902" y="2755764"/>
            <a:ext cx="0" cy="21379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6350428" y="2731207"/>
            <a:ext cx="0" cy="21379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94313" y="4956264"/>
            <a:ext cx="37776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err="1" smtClean="0"/>
              <a:t>Good</a:t>
            </a:r>
            <a:r>
              <a:rPr lang="nl-BE" sz="2200" dirty="0" smtClean="0"/>
              <a:t> </a:t>
            </a:r>
            <a:r>
              <a:rPr lang="nl-BE" sz="2200" dirty="0" err="1" smtClean="0"/>
              <a:t>results</a:t>
            </a:r>
            <a:r>
              <a:rPr lang="nl-BE" sz="2200" dirty="0" smtClean="0"/>
              <a:t> </a:t>
            </a:r>
            <a:r>
              <a:rPr lang="nl-BE" sz="2200" dirty="0" err="1" smtClean="0"/>
              <a:t>for</a:t>
            </a:r>
            <a:r>
              <a:rPr lang="nl-BE" sz="2200" dirty="0" smtClean="0"/>
              <a:t> </a:t>
            </a:r>
            <a:r>
              <a:rPr lang="nl-BE" sz="2200" dirty="0" err="1" smtClean="0"/>
              <a:t>density</a:t>
            </a:r>
            <a:r>
              <a:rPr lang="nl-BE" sz="2200" dirty="0" smtClean="0"/>
              <a:t> </a:t>
            </a:r>
            <a:r>
              <a:rPr lang="nl-BE" sz="2200" dirty="0" err="1" smtClean="0"/>
              <a:t>and</a:t>
            </a:r>
            <a:r>
              <a:rPr lang="nl-BE" sz="2200" dirty="0" smtClean="0"/>
              <a:t> </a:t>
            </a:r>
            <a:r>
              <a:rPr lang="nl-BE" sz="2200" dirty="0" err="1" smtClean="0"/>
              <a:t>size</a:t>
            </a:r>
            <a:r>
              <a:rPr lang="nl-BE" sz="2200" dirty="0" smtClean="0"/>
              <a:t> of </a:t>
            </a:r>
            <a:r>
              <a:rPr lang="nl-BE" sz="2200" dirty="0" err="1" smtClean="0"/>
              <a:t>vacancy</a:t>
            </a:r>
            <a:r>
              <a:rPr lang="nl-BE" sz="2200" dirty="0" smtClean="0"/>
              <a:t> clusters </a:t>
            </a:r>
            <a:r>
              <a:rPr lang="nl-BE" sz="2200" dirty="0" err="1" smtClean="0"/>
              <a:t>vs</a:t>
            </a:r>
            <a:r>
              <a:rPr lang="nl-BE" sz="2200" dirty="0" smtClean="0"/>
              <a:t> </a:t>
            </a:r>
            <a:r>
              <a:rPr lang="nl-BE" sz="2200" dirty="0" err="1" smtClean="0"/>
              <a:t>experimental</a:t>
            </a:r>
            <a:r>
              <a:rPr lang="nl-BE" sz="2200" dirty="0" smtClean="0"/>
              <a:t> data</a:t>
            </a:r>
          </a:p>
          <a:p>
            <a:r>
              <a:rPr lang="nl-BE" sz="2200" i="1" dirty="0" smtClean="0"/>
              <a:t>(</a:t>
            </a:r>
            <a:r>
              <a:rPr lang="nl-BE" sz="2200" i="1" dirty="0" err="1" smtClean="0"/>
              <a:t>slight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overstimation</a:t>
            </a:r>
            <a:r>
              <a:rPr lang="nl-BE" sz="2200" i="1" dirty="0" smtClean="0"/>
              <a:t> of </a:t>
            </a:r>
            <a:r>
              <a:rPr lang="nl-BE" sz="2200" i="1" dirty="0" err="1" smtClean="0"/>
              <a:t>size</a:t>
            </a:r>
            <a:r>
              <a:rPr lang="nl-BE" sz="2200" i="1" dirty="0" smtClean="0"/>
              <a:t>, </a:t>
            </a:r>
            <a:r>
              <a:rPr lang="nl-BE" sz="2200" i="1" dirty="0" err="1" smtClean="0"/>
              <a:t>underestimation</a:t>
            </a:r>
            <a:r>
              <a:rPr lang="nl-BE" sz="2200" i="1" dirty="0" smtClean="0"/>
              <a:t> of </a:t>
            </a:r>
            <a:r>
              <a:rPr lang="nl-BE" sz="2200" i="1" dirty="0" err="1" smtClean="0"/>
              <a:t>density</a:t>
            </a:r>
            <a:r>
              <a:rPr lang="nl-BE" sz="2200" i="1" dirty="0" smtClean="0"/>
              <a:t>)</a:t>
            </a:r>
            <a:endParaRPr lang="en-US" sz="2200" i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907704" y="2132856"/>
            <a:ext cx="380830" cy="1285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11560" y="19168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Low T data </a:t>
            </a:r>
            <a:r>
              <a:rPr lang="nl-BE" sz="1200" dirty="0" err="1" smtClean="0"/>
              <a:t>for</a:t>
            </a:r>
            <a:r>
              <a:rPr lang="nl-BE" sz="1200" dirty="0" smtClean="0"/>
              <a:t> </a:t>
            </a:r>
            <a:r>
              <a:rPr lang="nl-BE" sz="1200" dirty="0" err="1" smtClean="0"/>
              <a:t>comparison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65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35740</TotalTime>
  <Words>1350</Words>
  <Application>Microsoft Office PowerPoint</Application>
  <PresentationFormat>On-screen Show (4:3)</PresentationFormat>
  <Paragraphs>236</Paragraphs>
  <Slides>25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A radiation-induced nanostructure evolution  model for Fe-C, Fe-C-Cr and other alloys </vt:lpstr>
      <vt:lpstr>What did we do</vt:lpstr>
      <vt:lpstr>Key process: Carbon-vacancy complexes trap loops</vt:lpstr>
      <vt:lpstr>Parameters for effect of C</vt:lpstr>
      <vt:lpstr>Tirr &lt; 100°C</vt:lpstr>
      <vt:lpstr>Vacancy clusters vs dpa</vt:lpstr>
      <vt:lpstr>PowerPoint Presentation</vt:lpstr>
      <vt:lpstr>Tirr ~ 300°C</vt:lpstr>
      <vt:lpstr>PowerPoint Presentation</vt:lpstr>
      <vt:lpstr>PowerPoint Presentation</vt:lpstr>
      <vt:lpstr>Limitations and Perspectives</vt:lpstr>
      <vt:lpstr>Model for Fe(-C)-”Cr”</vt:lpstr>
      <vt:lpstr>PowerPoint Presentation</vt:lpstr>
      <vt:lpstr>Assumptions to simulate Cr effects</vt:lpstr>
      <vt:lpstr>Assumptions to simulate Cr effects</vt:lpstr>
      <vt:lpstr>SIA clusters</vt:lpstr>
      <vt:lpstr>Limitations and Perspectives</vt:lpstr>
      <vt:lpstr>Model for Fe(-C)-”MnNi”</vt:lpstr>
      <vt:lpstr>Assumptions to simulate Mn &amp; Ni effects in OKMC model</vt:lpstr>
      <vt:lpstr>Results of adding the “effect of Mn (Ni)”</vt:lpstr>
      <vt:lpstr>Results of adding the “effect of Mn (Ni)”</vt:lpstr>
      <vt:lpstr>Results of adding the “effect of Mn (Ni)”</vt:lpstr>
      <vt:lpstr>Limitations and Perspectives</vt:lpstr>
      <vt:lpstr>Summary</vt:lpstr>
      <vt:lpstr>Thank you for your attention!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lmalerba</dc:creator>
  <cp:lastModifiedBy>lmalerba</cp:lastModifiedBy>
  <cp:revision>942</cp:revision>
  <dcterms:created xsi:type="dcterms:W3CDTF">2007-07-06T07:46:38Z</dcterms:created>
  <dcterms:modified xsi:type="dcterms:W3CDTF">2013-06-04T08:59:59Z</dcterms:modified>
</cp:coreProperties>
</file>