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3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70" r:id="rId10"/>
    <p:sldId id="268" r:id="rId11"/>
    <p:sldId id="271" r:id="rId12"/>
    <p:sldId id="272" r:id="rId13"/>
    <p:sldId id="273" r:id="rId14"/>
    <p:sldId id="269" r:id="rId15"/>
    <p:sldId id="275" r:id="rId16"/>
    <p:sldId id="277" r:id="rId17"/>
    <p:sldId id="278" r:id="rId18"/>
    <p:sldId id="279" r:id="rId19"/>
    <p:sldId id="295" r:id="rId20"/>
    <p:sldId id="283" r:id="rId21"/>
    <p:sldId id="284" r:id="rId22"/>
    <p:sldId id="286" r:id="rId23"/>
    <p:sldId id="287" r:id="rId24"/>
    <p:sldId id="289" r:id="rId25"/>
    <p:sldId id="288" r:id="rId26"/>
    <p:sldId id="290" r:id="rId27"/>
    <p:sldId id="291" r:id="rId28"/>
    <p:sldId id="294" r:id="rId2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DC"/>
    <a:srgbClr val="709FDE"/>
    <a:srgbClr val="A4C2EA"/>
    <a:srgbClr val="002C52"/>
    <a:srgbClr val="800000"/>
    <a:srgbClr val="FFFFCC"/>
    <a:srgbClr val="99BAE7"/>
    <a:srgbClr val="81ABFF"/>
    <a:srgbClr val="9BAB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338" autoAdjust="0"/>
  </p:normalViewPr>
  <p:slideViewPr>
    <p:cSldViewPr snapToGrid="0">
      <p:cViewPr varScale="1">
        <p:scale>
          <a:sx n="85" d="100"/>
          <a:sy n="85" d="100"/>
        </p:scale>
        <p:origin x="-14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832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6E49B085-1B84-406A-A86A-2EFEC9558D02}" type="datetime1">
              <a:rPr lang="es-ES_tradnl"/>
              <a:pPr>
                <a:defRPr/>
              </a:pPr>
              <a:t>13/06/2013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69EECF5-1C58-4F99-A092-F0A8EC14EDB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49437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E279DB82-E22C-453D-BA37-76B17BFC7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26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9DB82-E22C-453D-BA37-76B17BFC78B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2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In our model, two neighboring regions 1 and 2 have interdiffusion flux if: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9DB82-E22C-453D-BA37-76B17BFC78B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52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1AC4167-E7B9-4D0D-BA8B-5106A4A20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52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51E4548-85FE-48DF-8634-0652002CB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0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52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D2DE18-F051-491E-9082-E304A6CCF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3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rgbClr val="709FDE"/>
                </a:solidFill>
                <a:latin typeface="TradeGothic Bold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002C52"/>
                </a:solidFill>
                <a:latin typeface="TradeGothic" pitchFamily="34" charset="0"/>
              </a:defRPr>
            </a:lvl1pPr>
            <a:lvl2pPr>
              <a:defRPr sz="2600">
                <a:solidFill>
                  <a:srgbClr val="002C52"/>
                </a:solidFill>
                <a:latin typeface="TradeGothic" pitchFamily="34" charset="0"/>
              </a:defRPr>
            </a:lvl2pPr>
            <a:lvl3pPr>
              <a:defRPr>
                <a:solidFill>
                  <a:srgbClr val="002C52"/>
                </a:solidFill>
                <a:latin typeface="TradeGothic" pitchFamily="34" charset="0"/>
              </a:defRPr>
            </a:lvl3pPr>
            <a:lvl4pPr>
              <a:defRPr>
                <a:solidFill>
                  <a:srgbClr val="002C52"/>
                </a:solidFill>
                <a:latin typeface="TradeGothic" pitchFamily="34" charset="0"/>
              </a:defRPr>
            </a:lvl4pPr>
            <a:lvl5pPr>
              <a:defRPr>
                <a:solidFill>
                  <a:srgbClr val="002C52"/>
                </a:solidFill>
                <a:latin typeface="TradeGothic" pitchFamily="34" charset="0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22784" y="638132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81ABFF"/>
                </a:solidFill>
                <a:latin typeface="TradeGothic CondEighteen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71800" y="6381328"/>
            <a:ext cx="4392488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81ABFF"/>
                </a:solidFill>
                <a:latin typeface="TradeGothic CondEighteen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380312" y="6381328"/>
            <a:ext cx="1328936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81ABFF"/>
                </a:solidFill>
                <a:latin typeface="TradeGothic CondEighteen" pitchFamily="34" charset="0"/>
              </a:defRPr>
            </a:lvl1pPr>
          </a:lstStyle>
          <a:p>
            <a:pPr>
              <a:defRPr/>
            </a:pPr>
            <a:fld id="{871A44BC-3C45-45F4-B8AD-CC8604FBD2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5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52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1FFDCFA-8C45-4B88-AE8B-A20F56FFD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4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52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6758FFB-E0AF-4A02-BB1C-201367EA6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152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3ACB230-FD94-4CFF-9396-12FF976A1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0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152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77BB614-EFF0-429C-AC39-ED53FBBDE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6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152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DF179BB-BF78-491D-9103-78FDE8263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52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AF9E1A0-6BF6-4DAA-BCDE-8AEE02DA2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0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52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C2C044-F472-4454-816B-58DCF4758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7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7" descr="fractal materiale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2" t="25301" r="20316"/>
          <a:stretch>
            <a:fillRect/>
          </a:stretch>
        </p:blipFill>
        <p:spPr bwMode="auto">
          <a:xfrm>
            <a:off x="304800" y="355600"/>
            <a:ext cx="3397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8" descr="web materiales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6" r="57126"/>
          <a:stretch>
            <a:fillRect/>
          </a:stretch>
        </p:blipFill>
        <p:spPr bwMode="auto">
          <a:xfrm>
            <a:off x="152400" y="2227263"/>
            <a:ext cx="609600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n 10" descr="imdea mat ing fondo blanc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990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ángulo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>
              <a:solidFill>
                <a:srgbClr val="002C52"/>
              </a:solidFill>
            </a:endParaRPr>
          </a:p>
        </p:txBody>
      </p:sp>
      <p:pic>
        <p:nvPicPr>
          <p:cNvPr id="13315" name="Imagen 11" descr="logo sum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373063"/>
            <a:ext cx="885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n 13" descr="Union Europe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4" r="58405"/>
          <a:stretch>
            <a:fillRect/>
          </a:stretch>
        </p:blipFill>
        <p:spPr bwMode="auto">
          <a:xfrm>
            <a:off x="6781800" y="381000"/>
            <a:ext cx="914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n 15" descr="fractal material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2" t="25301" r="20316"/>
          <a:stretch>
            <a:fillRect/>
          </a:stretch>
        </p:blipFill>
        <p:spPr bwMode="auto">
          <a:xfrm>
            <a:off x="457200" y="381000"/>
            <a:ext cx="12541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n 20" descr="imdea mat ing fondo blanc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84175"/>
            <a:ext cx="21209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79712" y="2060848"/>
            <a:ext cx="65596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2C52"/>
                </a:solidFill>
                <a:latin typeface="TradeGothic Bold" pitchFamily="34" charset="0"/>
              </a:rPr>
              <a:t>Modeling of diffusion, segregation </a:t>
            </a:r>
            <a:r>
              <a:rPr lang="en-US" sz="3600" b="1" dirty="0" smtClean="0">
                <a:solidFill>
                  <a:srgbClr val="002C52"/>
                </a:solidFill>
                <a:latin typeface="TradeGothic Bold" pitchFamily="34" charset="0"/>
              </a:rPr>
              <a:t>and decomposition of </a:t>
            </a:r>
            <a:r>
              <a:rPr lang="en-US" sz="3600" b="1" dirty="0">
                <a:solidFill>
                  <a:srgbClr val="002C52"/>
                </a:solidFill>
                <a:latin typeface="TradeGothic Bold" pitchFamily="34" charset="0"/>
              </a:rPr>
              <a:t>alloys using OKMC: </a:t>
            </a:r>
            <a:r>
              <a:rPr lang="en-US" sz="3600" b="1" dirty="0" smtClean="0">
                <a:solidFill>
                  <a:srgbClr val="002C52"/>
                </a:solidFill>
                <a:latin typeface="TradeGothic Bold" pitchFamily="34" charset="0"/>
              </a:rPr>
              <a:t>Applications to </a:t>
            </a:r>
            <a:r>
              <a:rPr lang="en-US" sz="3600" b="1" dirty="0" err="1">
                <a:solidFill>
                  <a:srgbClr val="002C52"/>
                </a:solidFill>
                <a:latin typeface="TradeGothic Bold" pitchFamily="34" charset="0"/>
              </a:rPr>
              <a:t>FeCr</a:t>
            </a:r>
            <a:endParaRPr lang="es-ES_tradnl" sz="1600" b="1" dirty="0">
              <a:solidFill>
                <a:srgbClr val="002C52"/>
              </a:solidFill>
              <a:latin typeface="TradeGothic Bold" pitchFamily="34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79712" y="4437112"/>
            <a:ext cx="59046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sng" dirty="0">
                <a:solidFill>
                  <a:srgbClr val="002C52"/>
                </a:solidFill>
                <a:latin typeface="TradeGothic" pitchFamily="34" charset="0"/>
              </a:rPr>
              <a:t>Ignacio </a:t>
            </a:r>
            <a:r>
              <a:rPr lang="en-US" sz="2800" u="sng" dirty="0" smtClean="0">
                <a:solidFill>
                  <a:srgbClr val="002C52"/>
                </a:solidFill>
                <a:latin typeface="TradeGothic" pitchFamily="34" charset="0"/>
              </a:rPr>
              <a:t>Martin-Bragado</a:t>
            </a:r>
            <a:r>
              <a:rPr lang="en-US" sz="2800" baseline="30000" dirty="0" smtClean="0">
                <a:solidFill>
                  <a:srgbClr val="002C52"/>
                </a:solidFill>
                <a:latin typeface="TradeGothic" pitchFamily="34" charset="0"/>
              </a:rPr>
              <a:t>1</a:t>
            </a:r>
            <a:r>
              <a:rPr lang="en-US" sz="2800" dirty="0" smtClean="0">
                <a:solidFill>
                  <a:srgbClr val="002C52"/>
                </a:solidFill>
                <a:latin typeface="TradeGothic" pitchFamily="34" charset="0"/>
              </a:rPr>
              <a:t>,</a:t>
            </a:r>
            <a:r>
              <a:rPr lang="en-US" sz="2800" baseline="30000" dirty="0" smtClean="0">
                <a:solidFill>
                  <a:srgbClr val="002C52"/>
                </a:solidFill>
                <a:latin typeface="TradeGothic" pitchFamily="34" charset="0"/>
              </a:rPr>
              <a:t> </a:t>
            </a:r>
            <a:br>
              <a:rPr lang="en-US" sz="2800" baseline="30000" dirty="0" smtClean="0">
                <a:solidFill>
                  <a:srgbClr val="002C52"/>
                </a:solidFill>
                <a:latin typeface="TradeGothic" pitchFamily="34" charset="0"/>
              </a:rPr>
            </a:br>
            <a:r>
              <a:rPr lang="en-US" sz="2800" dirty="0" smtClean="0">
                <a:solidFill>
                  <a:srgbClr val="002C52"/>
                </a:solidFill>
                <a:latin typeface="TradeGothic" pitchFamily="34" charset="0"/>
              </a:rPr>
              <a:t>Ignacio Dopico</a:t>
            </a:r>
            <a:r>
              <a:rPr lang="en-US" sz="2800" baseline="30000" dirty="0" smtClean="0">
                <a:solidFill>
                  <a:srgbClr val="002C52"/>
                </a:solidFill>
                <a:latin typeface="TradeGothic" pitchFamily="34" charset="0"/>
              </a:rPr>
              <a:t>1</a:t>
            </a:r>
            <a:r>
              <a:rPr lang="en-US" sz="2800" dirty="0">
                <a:solidFill>
                  <a:srgbClr val="002C52"/>
                </a:solidFill>
                <a:latin typeface="TradeGothic" pitchFamily="34" charset="0"/>
              </a:rPr>
              <a:t> </a:t>
            </a:r>
            <a:r>
              <a:rPr lang="en-US" sz="2800" dirty="0" smtClean="0">
                <a:solidFill>
                  <a:srgbClr val="002C52"/>
                </a:solidFill>
                <a:latin typeface="TradeGothic" pitchFamily="34" charset="0"/>
              </a:rPr>
              <a:t>and Pedro Castrillo</a:t>
            </a:r>
            <a:r>
              <a:rPr lang="en-US" sz="2800" baseline="30000" dirty="0" smtClean="0">
                <a:solidFill>
                  <a:srgbClr val="002C52"/>
                </a:solidFill>
                <a:latin typeface="TradeGothic" pitchFamily="34" charset="0"/>
              </a:rPr>
              <a:t>2</a:t>
            </a:r>
            <a:r>
              <a:rPr lang="en-US" sz="2800" dirty="0" smtClean="0">
                <a:solidFill>
                  <a:srgbClr val="002C52"/>
                </a:solidFill>
                <a:latin typeface="TradeGothic" pitchFamily="34" charset="0"/>
              </a:rPr>
              <a:t> </a:t>
            </a:r>
            <a:endParaRPr lang="en-US" sz="1200" baseline="30000" dirty="0">
              <a:solidFill>
                <a:srgbClr val="002C52"/>
              </a:solidFill>
              <a:latin typeface="TradeGothic" pitchFamily="34" charset="0"/>
              <a:cs typeface="Arial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79712" y="5589240"/>
            <a:ext cx="6840760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baseline="30000" dirty="0" smtClean="0">
                <a:solidFill>
                  <a:srgbClr val="002C52"/>
                </a:solidFill>
                <a:latin typeface="TradeGothic" pitchFamily="34" charset="0"/>
              </a:rPr>
              <a:t>1 </a:t>
            </a:r>
            <a:r>
              <a:rPr lang="en-US" sz="2000" dirty="0">
                <a:solidFill>
                  <a:srgbClr val="002C52"/>
                </a:solidFill>
                <a:latin typeface="TradeGothic" pitchFamily="34" charset="0"/>
              </a:rPr>
              <a:t>IMDEA Materials Institute, </a:t>
            </a:r>
            <a:r>
              <a:rPr lang="en-US" sz="2000" dirty="0" smtClean="0">
                <a:solidFill>
                  <a:srgbClr val="002C52"/>
                </a:solidFill>
                <a:latin typeface="TradeGothic" pitchFamily="34" charset="0"/>
              </a:rPr>
              <a:t>Getafe</a:t>
            </a:r>
            <a:r>
              <a:rPr lang="en-US" sz="2000" dirty="0">
                <a:solidFill>
                  <a:srgbClr val="002C52"/>
                </a:solidFill>
                <a:latin typeface="TradeGothic" pitchFamily="34" charset="0"/>
              </a:rPr>
              <a:t>, Spain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baseline="30000" dirty="0">
                <a:solidFill>
                  <a:srgbClr val="002C52"/>
                </a:solidFill>
                <a:latin typeface="TradeGothic" pitchFamily="34" charset="0"/>
              </a:rPr>
              <a:t>2 </a:t>
            </a:r>
            <a:r>
              <a:rPr lang="en-US" sz="2000" dirty="0">
                <a:solidFill>
                  <a:srgbClr val="002C52"/>
                </a:solidFill>
                <a:latin typeface="TradeGothic" pitchFamily="34" charset="0"/>
              </a:rPr>
              <a:t>Department of Electronics, University of Valladolid, </a:t>
            </a:r>
            <a:r>
              <a:rPr lang="en-US" sz="2000" dirty="0" smtClean="0">
                <a:solidFill>
                  <a:srgbClr val="002C52"/>
                </a:solidFill>
                <a:latin typeface="TradeGothic" pitchFamily="34" charset="0"/>
              </a:rPr>
              <a:t>Spain</a:t>
            </a:r>
            <a:endParaRPr lang="en-US" sz="2000" dirty="0">
              <a:solidFill>
                <a:srgbClr val="002C52"/>
              </a:solidFill>
              <a:latin typeface="TradeGothic" pitchFamily="34" charset="0"/>
            </a:endParaRPr>
          </a:p>
        </p:txBody>
      </p:sp>
      <p:pic>
        <p:nvPicPr>
          <p:cNvPr id="10" name="Picture 7" descr="C:\My Documents\My Pictures\uva.gif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4622826" y="299273"/>
            <a:ext cx="1379621" cy="138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90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/>
              <a:t>A</a:t>
            </a:r>
            <a:r>
              <a:rPr lang="en-US" b="1" dirty="0" smtClean="0"/>
              <a:t>tom diffusion</a:t>
            </a:r>
            <a:endParaRPr lang="en-US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Atomistic model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 bwMode="auto">
          <a:xfrm>
            <a:off x="1283112" y="6400800"/>
            <a:ext cx="929117" cy="309716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6699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1" y="6339905"/>
            <a:ext cx="9143999" cy="396000"/>
            <a:chOff x="1" y="6162929"/>
            <a:chExt cx="9143999" cy="396000"/>
          </a:xfrm>
        </p:grpSpPr>
        <p:sp>
          <p:nvSpPr>
            <p:cNvPr id="26" name="Text Box 50"/>
            <p:cNvSpPr txBox="1">
              <a:spLocks noChangeArrowheads="1"/>
            </p:cNvSpPr>
            <p:nvPr/>
          </p:nvSpPr>
          <p:spPr bwMode="auto">
            <a:xfrm>
              <a:off x="1" y="6162929"/>
              <a:ext cx="1150374" cy="3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DEFECTS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7" name="Text Box 50"/>
            <p:cNvSpPr txBox="1">
              <a:spLocks noChangeArrowheads="1"/>
            </p:cNvSpPr>
            <p:nvPr/>
          </p:nvSpPr>
          <p:spPr bwMode="auto">
            <a:xfrm>
              <a:off x="3784057" y="6162929"/>
              <a:ext cx="1386349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INTERDIFF.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>
              <a:off x="5284159" y="6162929"/>
              <a:ext cx="168131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THERMODYN.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7079226" y="6162929"/>
              <a:ext cx="2064774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DECOMPOSITION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30" name="Text Box 50"/>
            <p:cNvSpPr txBox="1">
              <a:spLocks noChangeArrowheads="1"/>
            </p:cNvSpPr>
            <p:nvPr/>
          </p:nvSpPr>
          <p:spPr bwMode="auto">
            <a:xfrm>
              <a:off x="1264128" y="6162929"/>
              <a:ext cx="95864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002C52"/>
                  </a:solidFill>
                  <a:latin typeface="TradeGothic Bold" pitchFamily="34" charset="0"/>
                </a:rPr>
                <a:t>ATOMS</a:t>
              </a:r>
              <a:endParaRPr lang="en-US" sz="2000" b="1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2336526" y="6162929"/>
              <a:ext cx="133377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ENERGIES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32" name="Text Box 50"/>
            <p:cNvSpPr txBox="1">
              <a:spLocks noChangeArrowheads="1"/>
            </p:cNvSpPr>
            <p:nvPr/>
          </p:nvSpPr>
          <p:spPr bwMode="auto">
            <a:xfrm>
              <a:off x="934058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33" name="Text Box 50"/>
            <p:cNvSpPr txBox="1">
              <a:spLocks noChangeArrowheads="1"/>
            </p:cNvSpPr>
            <p:nvPr/>
          </p:nvSpPr>
          <p:spPr bwMode="auto">
            <a:xfrm>
              <a:off x="2059851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34" name="Text Box 50"/>
            <p:cNvSpPr txBox="1">
              <a:spLocks noChangeArrowheads="1"/>
            </p:cNvSpPr>
            <p:nvPr/>
          </p:nvSpPr>
          <p:spPr bwMode="auto">
            <a:xfrm>
              <a:off x="345111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35" name="Text Box 50"/>
            <p:cNvSpPr txBox="1">
              <a:spLocks noChangeArrowheads="1"/>
            </p:cNvSpPr>
            <p:nvPr/>
          </p:nvSpPr>
          <p:spPr bwMode="auto">
            <a:xfrm>
              <a:off x="4975117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36" name="Text Box 50"/>
            <p:cNvSpPr txBox="1">
              <a:spLocks noChangeArrowheads="1"/>
            </p:cNvSpPr>
            <p:nvPr/>
          </p:nvSpPr>
          <p:spPr bwMode="auto">
            <a:xfrm>
              <a:off x="677933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09" y="1842935"/>
            <a:ext cx="3700615" cy="336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353166"/>
                <a:ext cx="7354303" cy="4641379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In homogeneous alloys (no energy change):</a:t>
                </a:r>
                <a:br>
                  <a:rPr lang="en-US" dirty="0" smtClean="0"/>
                </a:br>
                <a:r>
                  <a:rPr lang="en-US" dirty="0" smtClean="0"/>
                  <a:t>“tracer” diffusion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In general,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𝐹𝑒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𝐶𝑟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Fitted to experiments.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600" dirty="0" smtClean="0"/>
                  <a:t>Warning</a:t>
                </a:r>
                <a:r>
                  <a:rPr lang="en-US" sz="2600" dirty="0"/>
                  <a:t>: “bulk” diffusivities,</a:t>
                </a:r>
                <a:br>
                  <a:rPr lang="en-US" sz="2600" dirty="0"/>
                </a:br>
                <a:r>
                  <a:rPr lang="en-US" sz="2600" b="1" u="sng" dirty="0"/>
                  <a:t>no</a:t>
                </a:r>
                <a:r>
                  <a:rPr lang="en-US" sz="2600" dirty="0"/>
                  <a:t> </a:t>
                </a:r>
                <a:r>
                  <a:rPr lang="en-US" sz="2600" u="sng" dirty="0"/>
                  <a:t>dislocation-mediated on</a:t>
                </a:r>
                <a:r>
                  <a:rPr lang="en-US" sz="2600" dirty="0"/>
                  <a:t>es,</a:t>
                </a:r>
                <a:br>
                  <a:rPr lang="en-US" sz="2600" dirty="0"/>
                </a:br>
                <a:r>
                  <a:rPr lang="en-US" sz="2600" dirty="0"/>
                  <a:t>are relevant in the </a:t>
                </a:r>
                <a:r>
                  <a:rPr lang="en-US" sz="2600" dirty="0" err="1"/>
                  <a:t>nanoscale</a:t>
                </a:r>
                <a:r>
                  <a:rPr lang="en-US" dirty="0"/>
                  <a:t>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600" dirty="0" err="1"/>
                  <a:t>Ab</a:t>
                </a:r>
                <a:r>
                  <a:rPr lang="en-US" sz="2600" dirty="0"/>
                  <a:t>-initio calculations </a:t>
                </a:r>
                <a:r>
                  <a:rPr lang="en-US" sz="2600" dirty="0" smtClean="0"/>
                  <a:t>could be also</a:t>
                </a:r>
                <a:br>
                  <a:rPr lang="en-US" sz="2600" dirty="0" smtClean="0"/>
                </a:br>
                <a:r>
                  <a:rPr lang="en-US" sz="2600" dirty="0" smtClean="0"/>
                  <a:t>a </a:t>
                </a:r>
                <a:r>
                  <a:rPr lang="en-US" sz="2600" dirty="0"/>
                  <a:t>choice as an </a:t>
                </a:r>
                <a:r>
                  <a:rPr lang="en-US" sz="2600" dirty="0" smtClean="0"/>
                  <a:t>input for </a:t>
                </a:r>
                <a:r>
                  <a:rPr lang="en-US" sz="2600" dirty="0"/>
                  <a:t>our </a:t>
                </a:r>
                <a:r>
                  <a:rPr lang="en-US" sz="2600" dirty="0" smtClean="0"/>
                  <a:t>model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353166"/>
                <a:ext cx="7354303" cy="4641379"/>
              </a:xfrm>
              <a:blipFill rotWithShape="1">
                <a:blip r:embed="rId3"/>
                <a:stretch>
                  <a:fillRect l="-1574" t="-1314" b="-367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36 Rectángulo"/>
          <p:cNvSpPr/>
          <p:nvPr/>
        </p:nvSpPr>
        <p:spPr>
          <a:xfrm>
            <a:off x="6585642" y="5212044"/>
            <a:ext cx="24839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Cfr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 Martinez et al, PRB 2012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Atom movements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683567" y="3005744"/>
                <a:ext cx="8270309" cy="3247161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Defect movement </a:t>
                </a:r>
                <a:r>
                  <a:rPr lang="en-US" dirty="0" smtClean="0">
                    <a:sym typeface="Symbol"/>
                  </a:rPr>
                  <a:t> </a:t>
                </a:r>
                <a:r>
                  <a:rPr lang="en-US" dirty="0" smtClean="0"/>
                  <a:t>atom movement (I </a:t>
                </a:r>
                <a:r>
                  <a:rPr lang="en-US" dirty="0" smtClean="0">
                    <a:latin typeface="Times New Roman"/>
                    <a:cs typeface="Times New Roman"/>
                  </a:rPr>
                  <a:t>→</a:t>
                </a:r>
                <a:r>
                  <a:rPr lang="en-US" dirty="0" smtClean="0"/>
                  <a:t>, V </a:t>
                </a:r>
                <a:r>
                  <a:rPr lang="en-US" dirty="0" smtClean="0">
                    <a:latin typeface="Times New Roman"/>
                    <a:cs typeface="Times New Roman"/>
                  </a:rPr>
                  <a:t>←</a:t>
                </a:r>
                <a:r>
                  <a:rPr lang="en-US" dirty="0" smtClean="0"/>
                  <a:t>)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The probability of moving Cr or Fe depends on:</a:t>
                </a:r>
              </a:p>
              <a:p>
                <a:pPr lvl="1">
                  <a:spcBef>
                    <a:spcPts val="600"/>
                  </a:spcBef>
                  <a:buFont typeface="Wingdings" pitchFamily="2" charset="2"/>
                  <a:buChar char="§"/>
                </a:pPr>
                <a:r>
                  <a:rPr lang="en-US" sz="2800" dirty="0" smtClean="0"/>
                  <a:t>The Cr and Fe content </a:t>
                </a:r>
                <a:r>
                  <a:rPr lang="en-US" sz="2400" dirty="0" smtClean="0"/>
                  <a:t>(</a:t>
                </a:r>
                <a:r>
                  <a:rPr lang="en-US" sz="2400" dirty="0" err="1" smtClean="0"/>
                  <a:t>configurational</a:t>
                </a:r>
                <a:r>
                  <a:rPr lang="en-US" sz="2400" dirty="0" smtClean="0"/>
                  <a:t> entropy)  </a:t>
                </a:r>
              </a:p>
              <a:p>
                <a:pPr lvl="1">
                  <a:spcBef>
                    <a:spcPts val="600"/>
                  </a:spcBef>
                  <a:buFont typeface="Wingdings" pitchFamily="2" charset="2"/>
                  <a:buChar char="§"/>
                </a:pPr>
                <a:r>
                  <a:rPr lang="en-US" sz="2800" dirty="0" smtClean="0"/>
                  <a:t>The diffusivity ratio</a:t>
                </a:r>
                <a14:m>
                  <m:oMath xmlns:m="http://schemas.openxmlformats.org/officeDocument/2006/math">
                    <m:r>
                      <a:rPr lang="es-ES" sz="2800" b="0" i="0" smtClean="0">
                        <a:latin typeface="Cambria Math"/>
                      </a:rPr>
                      <m:t> </m:t>
                    </m:r>
                    <m:f>
                      <m:fPr>
                        <m:type m:val="lin"/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s-ES" sz="2800" b="0" i="1" smtClean="0">
                                <a:latin typeface="Cambria Math"/>
                              </a:rPr>
                              <m:t>𝐶𝑟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𝐾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s-ES" sz="2800" b="0" i="1" smtClean="0">
                                <a:latin typeface="Cambria Math"/>
                              </a:rPr>
                              <m:t>𝐹𝑒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𝐾</m:t>
                            </m:r>
                          </m:sup>
                        </m:sSubSup>
                      </m:den>
                    </m:f>
                  </m:oMath>
                </a14:m>
                <a:endParaRPr lang="en-US" sz="2800" dirty="0" smtClean="0"/>
              </a:p>
              <a:p>
                <a:pPr lvl="1">
                  <a:spcBef>
                    <a:spcPts val="600"/>
                  </a:spcBef>
                  <a:buFont typeface="Wingdings" pitchFamily="2" charset="2"/>
                  <a:buChar char="§"/>
                </a:pPr>
                <a:r>
                  <a:rPr lang="en-US" sz="2800" dirty="0" smtClean="0"/>
                  <a:t>The total energy modifications of the system: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 smtClean="0"/>
                  <a:t>different final state after moving a Fe or a Cr</a:t>
                </a: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7" y="3005744"/>
                <a:ext cx="8270309" cy="3247161"/>
              </a:xfrm>
              <a:blipFill rotWithShape="1">
                <a:blip r:embed="rId2"/>
                <a:stretch>
                  <a:fillRect l="-1400" t="-1876" b="-131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Atomistic model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3268307" y="1465150"/>
            <a:ext cx="2272419" cy="1178460"/>
            <a:chOff x="2172832" y="1691489"/>
            <a:chExt cx="2272419" cy="1178460"/>
          </a:xfrm>
        </p:grpSpPr>
        <p:sp>
          <p:nvSpPr>
            <p:cNvPr id="6" name="5 Rectángulo"/>
            <p:cNvSpPr/>
            <p:nvPr/>
          </p:nvSpPr>
          <p:spPr bwMode="auto">
            <a:xfrm>
              <a:off x="3303007" y="1691489"/>
              <a:ext cx="1142244" cy="117695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6 Rectángulo"/>
            <p:cNvSpPr/>
            <p:nvPr/>
          </p:nvSpPr>
          <p:spPr bwMode="auto">
            <a:xfrm>
              <a:off x="2172832" y="1692998"/>
              <a:ext cx="1140736" cy="117695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Oval 19"/>
            <p:cNvSpPr>
              <a:spLocks noChangeArrowheads="1"/>
            </p:cNvSpPr>
            <p:nvPr/>
          </p:nvSpPr>
          <p:spPr bwMode="auto">
            <a:xfrm>
              <a:off x="2921729" y="2400504"/>
              <a:ext cx="231609" cy="231511"/>
            </a:xfrm>
            <a:prstGeom prst="ellipse">
              <a:avLst/>
            </a:prstGeom>
            <a:solidFill>
              <a:srgbClr val="709FD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2221141" y="2400504"/>
              <a:ext cx="308812" cy="154342"/>
            </a:xfrm>
            <a:custGeom>
              <a:avLst/>
              <a:gdLst>
                <a:gd name="T0" fmla="*/ 0 w 192"/>
                <a:gd name="T1" fmla="*/ 2147483647 h 96"/>
                <a:gd name="T2" fmla="*/ 2147483647 w 192"/>
                <a:gd name="T3" fmla="*/ 0 h 96"/>
                <a:gd name="T4" fmla="*/ 2147483647 w 192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192"/>
                <a:gd name="T10" fmla="*/ 0 h 96"/>
                <a:gd name="T11" fmla="*/ 192 w 19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84" y="80"/>
                    <a:pt x="192" y="9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2571434" y="2400504"/>
              <a:ext cx="308812" cy="154342"/>
            </a:xfrm>
            <a:custGeom>
              <a:avLst/>
              <a:gdLst>
                <a:gd name="T0" fmla="*/ 0 w 192"/>
                <a:gd name="T1" fmla="*/ 2147483647 h 96"/>
                <a:gd name="T2" fmla="*/ 2147483647 w 192"/>
                <a:gd name="T3" fmla="*/ 0 h 96"/>
                <a:gd name="T4" fmla="*/ 2147483647 w 192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192"/>
                <a:gd name="T10" fmla="*/ 0 h 96"/>
                <a:gd name="T11" fmla="*/ 192 w 19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84" y="80"/>
                    <a:pt x="192" y="9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3208650" y="2359038"/>
              <a:ext cx="463217" cy="154342"/>
            </a:xfrm>
            <a:custGeom>
              <a:avLst/>
              <a:gdLst>
                <a:gd name="T0" fmla="*/ 0 w 192"/>
                <a:gd name="T1" fmla="*/ 2147483647 h 96"/>
                <a:gd name="T2" fmla="*/ 2147483647 w 192"/>
                <a:gd name="T3" fmla="*/ 0 h 96"/>
                <a:gd name="T4" fmla="*/ 2147483647 w 192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192"/>
                <a:gd name="T10" fmla="*/ 0 h 96"/>
                <a:gd name="T11" fmla="*/ 192 w 19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84" y="80"/>
                    <a:pt x="192" y="96"/>
                  </a:cubicBezTo>
                </a:path>
              </a:pathLst>
            </a:custGeom>
            <a:noFill/>
            <a:ln w="66675">
              <a:solidFill>
                <a:schemeClr val="tx1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2" name="11 Rectángulo redondeado"/>
          <p:cNvSpPr/>
          <p:nvPr/>
        </p:nvSpPr>
        <p:spPr bwMode="auto">
          <a:xfrm>
            <a:off x="1283112" y="6400800"/>
            <a:ext cx="929117" cy="309716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6699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" y="6339905"/>
            <a:ext cx="9143999" cy="396000"/>
            <a:chOff x="1" y="6162929"/>
            <a:chExt cx="9143999" cy="396000"/>
          </a:xfrm>
        </p:grpSpPr>
        <p:sp>
          <p:nvSpPr>
            <p:cNvPr id="14" name="Text Box 50"/>
            <p:cNvSpPr txBox="1">
              <a:spLocks noChangeArrowheads="1"/>
            </p:cNvSpPr>
            <p:nvPr/>
          </p:nvSpPr>
          <p:spPr bwMode="auto">
            <a:xfrm>
              <a:off x="1" y="6162929"/>
              <a:ext cx="1150374" cy="3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DEFECTS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5" name="Text Box 50"/>
            <p:cNvSpPr txBox="1">
              <a:spLocks noChangeArrowheads="1"/>
            </p:cNvSpPr>
            <p:nvPr/>
          </p:nvSpPr>
          <p:spPr bwMode="auto">
            <a:xfrm>
              <a:off x="3784057" y="6162929"/>
              <a:ext cx="1386349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INTERDIFF.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6" name="Text Box 50"/>
            <p:cNvSpPr txBox="1">
              <a:spLocks noChangeArrowheads="1"/>
            </p:cNvSpPr>
            <p:nvPr/>
          </p:nvSpPr>
          <p:spPr bwMode="auto">
            <a:xfrm>
              <a:off x="5284159" y="6162929"/>
              <a:ext cx="168131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THERMODYN.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7" name="Text Box 50"/>
            <p:cNvSpPr txBox="1">
              <a:spLocks noChangeArrowheads="1"/>
            </p:cNvSpPr>
            <p:nvPr/>
          </p:nvSpPr>
          <p:spPr bwMode="auto">
            <a:xfrm>
              <a:off x="7079226" y="6162929"/>
              <a:ext cx="2064774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DECOMPOSITION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8" name="Text Box 50"/>
            <p:cNvSpPr txBox="1">
              <a:spLocks noChangeArrowheads="1"/>
            </p:cNvSpPr>
            <p:nvPr/>
          </p:nvSpPr>
          <p:spPr bwMode="auto">
            <a:xfrm>
              <a:off x="1264128" y="6162929"/>
              <a:ext cx="95864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002C52"/>
                  </a:solidFill>
                  <a:latin typeface="TradeGothic Bold" pitchFamily="34" charset="0"/>
                </a:rPr>
                <a:t>ATOMS</a:t>
              </a:r>
              <a:endParaRPr lang="en-US" sz="2000" b="1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2336526" y="6162929"/>
              <a:ext cx="133377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ENERGIES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0" name="Text Box 50"/>
            <p:cNvSpPr txBox="1">
              <a:spLocks noChangeArrowheads="1"/>
            </p:cNvSpPr>
            <p:nvPr/>
          </p:nvSpPr>
          <p:spPr bwMode="auto">
            <a:xfrm>
              <a:off x="934058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1" name="Text Box 50"/>
            <p:cNvSpPr txBox="1">
              <a:spLocks noChangeArrowheads="1"/>
            </p:cNvSpPr>
            <p:nvPr/>
          </p:nvSpPr>
          <p:spPr bwMode="auto">
            <a:xfrm>
              <a:off x="2059851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345111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>
              <a:off x="4975117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4" name="Text Box 50"/>
            <p:cNvSpPr txBox="1">
              <a:spLocks noChangeArrowheads="1"/>
            </p:cNvSpPr>
            <p:nvPr/>
          </p:nvSpPr>
          <p:spPr bwMode="auto">
            <a:xfrm>
              <a:off x="677933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7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Energy modifications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114352"/>
                <a:ext cx="8460432" cy="4680520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Energy changes</a:t>
                </a:r>
                <a:r>
                  <a:rPr lang="en-US" dirty="0" smtClean="0"/>
                  <a:t>: - mixing </a:t>
                </a:r>
                <a:r>
                  <a:rPr lang="en-US" dirty="0"/>
                  <a:t>enthalpy</a:t>
                </a:r>
              </a:p>
              <a:p>
                <a:pPr marL="2963862" lvl="1" indent="0">
                  <a:spcBef>
                    <a:spcPts val="600"/>
                  </a:spcBef>
                  <a:buNone/>
                </a:pPr>
                <a:r>
                  <a:rPr lang="en-US" sz="2800" dirty="0"/>
                  <a:t>- </a:t>
                </a:r>
                <a:r>
                  <a:rPr lang="en-US" sz="2800" dirty="0" smtClean="0"/>
                  <a:t>elastic </a:t>
                </a:r>
                <a:r>
                  <a:rPr lang="en-US" sz="2800" dirty="0"/>
                  <a:t>energy release.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𝑏𝑢𝑙𝑘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1−</m:t>
                        </m:r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𝑏𝑢𝑙𝑘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𝑏𝑢𝑙𝑘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𝑚𝑖𝑥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600" dirty="0" smtClean="0"/>
              </a:p>
              <a:p>
                <a:pPr lvl="1">
                  <a:spcBef>
                    <a:spcPts val="4800"/>
                  </a:spcBef>
                  <a:buFont typeface="Wingdings" pitchFamily="2" charset="2"/>
                  <a:buChar char="Ø"/>
                </a:pPr>
                <a:endParaRPr lang="en-US" sz="2400" dirty="0" smtClean="0"/>
              </a:p>
              <a:p>
                <a:pPr>
                  <a:spcBef>
                    <a:spcPts val="1800"/>
                  </a:spcBef>
                  <a:tabLst>
                    <a:tab pos="7112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𝑒𝑙𝑎𝑠𝑡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̿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</m:acc>
                        <m:acc>
                          <m:accPr>
                            <m:chr m:val="̿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𝜀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𝑎𝑡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s-E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p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endParaRPr lang="en-US" sz="2600" dirty="0"/>
              </a:p>
              <a:p>
                <a:pPr lvl="1">
                  <a:spcBef>
                    <a:spcPts val="1200"/>
                  </a:spcBef>
                  <a:buFont typeface="Wingdings" pitchFamily="2" charset="2"/>
                  <a:buChar char="Ø"/>
                  <a:tabLst>
                    <a:tab pos="711200" algn="l"/>
                  </a:tabLst>
                </a:pPr>
                <a:r>
                  <a:rPr lang="en-US" sz="2400" dirty="0"/>
                  <a:t>M</a:t>
                </a:r>
                <a:r>
                  <a:rPr lang="en-US" sz="2400" dirty="0" smtClean="0"/>
                  <a:t>inimized </a:t>
                </a:r>
                <a:r>
                  <a:rPr lang="en-US" sz="2400" dirty="0"/>
                  <a:t>for homogenous alloy</a:t>
                </a:r>
                <a:endParaRPr lang="en-US" sz="2400" dirty="0" smtClean="0">
                  <a:sym typeface="Symbol"/>
                </a:endParaRPr>
              </a:p>
              <a:p>
                <a:pPr lvl="1">
                  <a:spcBef>
                    <a:spcPts val="1200"/>
                  </a:spcBef>
                  <a:buFont typeface="Wingdings" pitchFamily="2" charset="2"/>
                  <a:buChar char="Ø"/>
                  <a:tabLst>
                    <a:tab pos="711200" algn="l"/>
                  </a:tabLst>
                </a:pPr>
                <a:r>
                  <a:rPr lang="en-US" sz="2400" dirty="0" smtClean="0">
                    <a:sym typeface="Symbol"/>
                  </a:rPr>
                  <a:t> is low </a:t>
                </a:r>
                <a:r>
                  <a:rPr lang="en-US" sz="2400" dirty="0">
                    <a:sym typeface="Symbol"/>
                  </a:rPr>
                  <a:t>in </a:t>
                </a:r>
                <a:r>
                  <a:rPr lang="en-US" sz="2400" dirty="0" err="1">
                    <a:sym typeface="Symbol"/>
                  </a:rPr>
                  <a:t>FeCr</a:t>
                </a:r>
                <a:r>
                  <a:rPr lang="en-US" sz="2400" dirty="0">
                    <a:sym typeface="Symbol"/>
                  </a:rPr>
                  <a:t> </a:t>
                </a:r>
                <a:r>
                  <a:rPr lang="en-US" sz="2400" dirty="0" smtClean="0">
                    <a:sym typeface="Symbol"/>
                  </a:rPr>
                  <a:t>,  0.45%</a:t>
                </a:r>
                <a:br>
                  <a:rPr lang="en-US" sz="2400" dirty="0" smtClean="0">
                    <a:sym typeface="Symbol"/>
                  </a:rPr>
                </a:br>
                <a:r>
                  <a:rPr lang="en-US" sz="2400" dirty="0" smtClean="0">
                    <a:sym typeface="Symbol"/>
                  </a:rPr>
                  <a:t>( but up to 4.2% in </a:t>
                </a:r>
                <a:r>
                  <a:rPr lang="en-US" sz="2400" dirty="0" err="1" smtClean="0">
                    <a:sym typeface="Symbol"/>
                  </a:rPr>
                  <a:t>SiGe</a:t>
                </a:r>
                <a:r>
                  <a:rPr lang="en-US" sz="2400" dirty="0" smtClean="0">
                    <a:sym typeface="Symbol"/>
                  </a:rPr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114352"/>
                <a:ext cx="8460432" cy="4680520"/>
              </a:xfrm>
              <a:blipFill rotWithShape="1">
                <a:blip r:embed="rId2"/>
                <a:stretch>
                  <a:fillRect l="-1369" t="-1302" b="-924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Atomistic model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5506858" y="2844100"/>
            <a:ext cx="3326412" cy="2818880"/>
            <a:chOff x="5724128" y="2954481"/>
            <a:chExt cx="3109141" cy="263475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0" t="3711"/>
            <a:stretch/>
          </p:blipFill>
          <p:spPr bwMode="auto">
            <a:xfrm>
              <a:off x="6518494" y="2954481"/>
              <a:ext cx="2314775" cy="2634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4373453"/>
              <a:ext cx="873249" cy="38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140968"/>
              <a:ext cx="867537" cy="30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5 Conector recto"/>
            <p:cNvCxnSpPr/>
            <p:nvPr/>
          </p:nvCxnSpPr>
          <p:spPr bwMode="auto">
            <a:xfrm>
              <a:off x="6660232" y="3266878"/>
              <a:ext cx="20162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2C5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173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8" t="157" b="-1"/>
            <a:stretch/>
          </p:blipFill>
          <p:spPr bwMode="auto">
            <a:xfrm>
              <a:off x="6890522" y="3397789"/>
              <a:ext cx="805758" cy="364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7 Conector recto de flecha"/>
            <p:cNvCxnSpPr/>
            <p:nvPr/>
          </p:nvCxnSpPr>
          <p:spPr bwMode="auto">
            <a:xfrm>
              <a:off x="7686392" y="3666655"/>
              <a:ext cx="0" cy="1448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13 Conector recto de flecha"/>
            <p:cNvCxnSpPr/>
            <p:nvPr/>
          </p:nvCxnSpPr>
          <p:spPr bwMode="auto">
            <a:xfrm flipV="1">
              <a:off x="7702990" y="3945803"/>
              <a:ext cx="0" cy="1448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" name="12 Rectángulo redondeado"/>
          <p:cNvSpPr/>
          <p:nvPr/>
        </p:nvSpPr>
        <p:spPr bwMode="auto">
          <a:xfrm>
            <a:off x="2433456" y="6386052"/>
            <a:ext cx="1106157" cy="32446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6699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1" y="6339905"/>
            <a:ext cx="9143999" cy="396000"/>
            <a:chOff x="1" y="6162929"/>
            <a:chExt cx="9143999" cy="396000"/>
          </a:xfrm>
        </p:grpSpPr>
        <p:sp>
          <p:nvSpPr>
            <p:cNvPr id="16" name="Text Box 50"/>
            <p:cNvSpPr txBox="1">
              <a:spLocks noChangeArrowheads="1"/>
            </p:cNvSpPr>
            <p:nvPr/>
          </p:nvSpPr>
          <p:spPr bwMode="auto">
            <a:xfrm>
              <a:off x="1" y="6162929"/>
              <a:ext cx="1150374" cy="3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DEFECTS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7" name="Text Box 50"/>
            <p:cNvSpPr txBox="1">
              <a:spLocks noChangeArrowheads="1"/>
            </p:cNvSpPr>
            <p:nvPr/>
          </p:nvSpPr>
          <p:spPr bwMode="auto">
            <a:xfrm>
              <a:off x="3784057" y="6162929"/>
              <a:ext cx="1386349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INTERDIFF.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8" name="Text Box 50"/>
            <p:cNvSpPr txBox="1">
              <a:spLocks noChangeArrowheads="1"/>
            </p:cNvSpPr>
            <p:nvPr/>
          </p:nvSpPr>
          <p:spPr bwMode="auto">
            <a:xfrm>
              <a:off x="5284159" y="6162929"/>
              <a:ext cx="168131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THERMODYN.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7079226" y="6162929"/>
              <a:ext cx="2064774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DECOMPOSITION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0" name="Text Box 50"/>
            <p:cNvSpPr txBox="1">
              <a:spLocks noChangeArrowheads="1"/>
            </p:cNvSpPr>
            <p:nvPr/>
          </p:nvSpPr>
          <p:spPr bwMode="auto">
            <a:xfrm>
              <a:off x="1264128" y="6162929"/>
              <a:ext cx="95864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ATOMS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1" name="Text Box 50"/>
            <p:cNvSpPr txBox="1">
              <a:spLocks noChangeArrowheads="1"/>
            </p:cNvSpPr>
            <p:nvPr/>
          </p:nvSpPr>
          <p:spPr bwMode="auto">
            <a:xfrm>
              <a:off x="2336526" y="6162929"/>
              <a:ext cx="133377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ENERGIES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934058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>
              <a:off x="2059851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4" name="Text Box 50"/>
            <p:cNvSpPr txBox="1">
              <a:spLocks noChangeArrowheads="1"/>
            </p:cNvSpPr>
            <p:nvPr/>
          </p:nvSpPr>
          <p:spPr bwMode="auto">
            <a:xfrm>
              <a:off x="345111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auto">
            <a:xfrm>
              <a:off x="4975117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6" name="Text Box 50"/>
            <p:cNvSpPr txBox="1">
              <a:spLocks noChangeArrowheads="1"/>
            </p:cNvSpPr>
            <p:nvPr/>
          </p:nvSpPr>
          <p:spPr bwMode="auto">
            <a:xfrm>
              <a:off x="677933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98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Energy modifications</a:t>
            </a:r>
            <a:r>
              <a:rPr lang="en-US" dirty="0"/>
              <a:t> (</a:t>
            </a:r>
            <a:r>
              <a:rPr lang="en-US" dirty="0" smtClean="0"/>
              <a:t>II)</a:t>
            </a:r>
            <a:endParaRPr lang="en-US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Atomistic model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 flipH="1">
            <a:off x="2448232" y="4736726"/>
            <a:ext cx="4918976" cy="106986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2462980" y="4725999"/>
            <a:ext cx="4911213" cy="1099611"/>
          </a:xfrm>
          <a:prstGeom prst="rect">
            <a:avLst/>
          </a:prstGeom>
          <a:noFill/>
          <a:ln w="28575" cap="flat" cmpd="sng" algn="ctr">
            <a:solidFill>
              <a:srgbClr val="002C5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683567" y="1444004"/>
                <a:ext cx="8194961" cy="4785395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Different energy modification when an atom moves from a region 1 to a region 2 in Fe</a:t>
                </a:r>
                <a:r>
                  <a:rPr lang="en-US" baseline="-25000" dirty="0" smtClean="0"/>
                  <a:t>1-x</a:t>
                </a:r>
                <a:r>
                  <a:rPr lang="en-US" dirty="0" smtClean="0"/>
                  <a:t>Cr</a:t>
                </a:r>
                <a:r>
                  <a:rPr lang="en-US" baseline="-25000" dirty="0" smtClean="0"/>
                  <a:t>x</a:t>
                </a:r>
                <a:r>
                  <a:rPr lang="en-US" dirty="0" smtClean="0"/>
                  <a:t>:</a:t>
                </a:r>
              </a:p>
              <a:p>
                <a:pPr marL="261938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𝐹𝑒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𝐾</m:t>
                              </m:r>
                            </m:sup>
                          </m:sSubSup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1→2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𝐶𝑟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𝐾</m:t>
                              </m:r>
                            </m:sup>
                          </m:sSubSup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1→2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𝑚𝑖𝑥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𝑚𝑖𝑥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)+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  <m:r>
                            <a:rPr lang="en-US" sz="2400" i="1">
                              <a:latin typeface="Cambria Math"/>
                            </a:rPr>
                            <m:t>𝑌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𝐹𝑒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𝐶𝑟</m:t>
                                  </m:r>
                                </m:den>
                              </m:f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600" baseline="-25000" dirty="0" smtClean="0"/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This affects the </a:t>
                </a:r>
                <a:r>
                  <a:rPr lang="en-US" b="1" u="sng" dirty="0" smtClean="0"/>
                  <a:t>relative rates </a:t>
                </a:r>
                <a:r>
                  <a:rPr lang="en-US" b="1" u="sng" dirty="0"/>
                  <a:t>of Cr </a:t>
                </a:r>
                <a:r>
                  <a:rPr lang="en-US" b="1" u="sng" dirty="0" smtClean="0"/>
                  <a:t>and Fe atoms </a:t>
                </a:r>
                <a:r>
                  <a:rPr lang="en-US" dirty="0" smtClean="0"/>
                  <a:t>moving from </a:t>
                </a:r>
                <a:r>
                  <a:rPr lang="en-US" dirty="0"/>
                  <a:t>1 to 2 </a:t>
                </a:r>
                <a:r>
                  <a:rPr lang="en-US" dirty="0" smtClean="0"/>
                  <a:t>:</a:t>
                </a:r>
              </a:p>
              <a:p>
                <a:pPr marL="363538" indent="0" algn="ctr">
                  <a:spcBef>
                    <a:spcPts val="18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 smtClean="0">
                                    <a:latin typeface="Cambria Math"/>
                                    <a:sym typeface="Symbol"/>
                                  </a:rPr>
                                  <m:t>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𝐶𝑟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</m:sup>
                            </m:sSubSup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1→2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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/>
                                    <a:sym typeface="Symbol"/>
                                  </a:rPr>
                                  <m:t>𝐹𝑒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</m:sup>
                            </m:sSubSup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1→2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/>
                        <a:sym typeface="Symbol"/>
                      </a:rPr>
                      <m:t>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exp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𝐹𝑒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𝐾</m:t>
                                    </m:r>
                                  </m:sup>
                                </m:sSubSup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1→2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𝐶𝑟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𝐾</m:t>
                                    </m:r>
                                  </m:sup>
                                </m:sSubSup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1→2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𝑘𝑇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7" y="1444004"/>
                <a:ext cx="8194961" cy="4785395"/>
              </a:xfrm>
              <a:blipFill rotWithShape="1">
                <a:blip r:embed="rId2"/>
                <a:stretch>
                  <a:fillRect l="-1414" t="-1274" r="-148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Rectángulo redondeado"/>
          <p:cNvSpPr/>
          <p:nvPr/>
        </p:nvSpPr>
        <p:spPr bwMode="auto">
          <a:xfrm>
            <a:off x="2433456" y="6386052"/>
            <a:ext cx="1106157" cy="32446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6699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" y="6339905"/>
            <a:ext cx="9143999" cy="396000"/>
            <a:chOff x="1" y="6162929"/>
            <a:chExt cx="9143999" cy="396000"/>
          </a:xfrm>
        </p:grpSpPr>
        <p:sp>
          <p:nvSpPr>
            <p:cNvPr id="12" name="Text Box 50"/>
            <p:cNvSpPr txBox="1">
              <a:spLocks noChangeArrowheads="1"/>
            </p:cNvSpPr>
            <p:nvPr/>
          </p:nvSpPr>
          <p:spPr bwMode="auto">
            <a:xfrm>
              <a:off x="1" y="6162929"/>
              <a:ext cx="1150374" cy="3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DEFECTS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6" name="Text Box 50"/>
            <p:cNvSpPr txBox="1">
              <a:spLocks noChangeArrowheads="1"/>
            </p:cNvSpPr>
            <p:nvPr/>
          </p:nvSpPr>
          <p:spPr bwMode="auto">
            <a:xfrm>
              <a:off x="3784057" y="6162929"/>
              <a:ext cx="1386349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INTERDIFF.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7" name="Text Box 50"/>
            <p:cNvSpPr txBox="1">
              <a:spLocks noChangeArrowheads="1"/>
            </p:cNvSpPr>
            <p:nvPr/>
          </p:nvSpPr>
          <p:spPr bwMode="auto">
            <a:xfrm>
              <a:off x="5284159" y="6162929"/>
              <a:ext cx="168131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THERMODYN.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8" name="Text Box 50"/>
            <p:cNvSpPr txBox="1">
              <a:spLocks noChangeArrowheads="1"/>
            </p:cNvSpPr>
            <p:nvPr/>
          </p:nvSpPr>
          <p:spPr bwMode="auto">
            <a:xfrm>
              <a:off x="7079226" y="6162929"/>
              <a:ext cx="2064774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DECOMPOSITION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1264128" y="6162929"/>
              <a:ext cx="95864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ATOMS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0" name="Text Box 50"/>
            <p:cNvSpPr txBox="1">
              <a:spLocks noChangeArrowheads="1"/>
            </p:cNvSpPr>
            <p:nvPr/>
          </p:nvSpPr>
          <p:spPr bwMode="auto">
            <a:xfrm>
              <a:off x="2336526" y="6162929"/>
              <a:ext cx="133377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ENERGIES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1" name="Text Box 50"/>
            <p:cNvSpPr txBox="1">
              <a:spLocks noChangeArrowheads="1"/>
            </p:cNvSpPr>
            <p:nvPr/>
          </p:nvSpPr>
          <p:spPr bwMode="auto">
            <a:xfrm>
              <a:off x="934058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2059851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>
              <a:off x="345111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4" name="Text Box 50"/>
            <p:cNvSpPr txBox="1">
              <a:spLocks noChangeArrowheads="1"/>
            </p:cNvSpPr>
            <p:nvPr/>
          </p:nvSpPr>
          <p:spPr bwMode="auto">
            <a:xfrm>
              <a:off x="4975117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auto">
            <a:xfrm>
              <a:off x="677933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73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Interdiffusion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340768"/>
                <a:ext cx="8352928" cy="4785395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Composition modification</a:t>
                </a:r>
                <a:br>
                  <a:rPr lang="en-US" dirty="0" smtClean="0"/>
                </a:br>
                <a:r>
                  <a:rPr lang="en-US" dirty="0" smtClean="0"/>
                  <a:t>in </a:t>
                </a:r>
                <a:r>
                  <a:rPr lang="en-US" dirty="0"/>
                  <a:t>inhomogeneous </a:t>
                </a:r>
                <a:r>
                  <a:rPr lang="en-US" dirty="0" smtClean="0"/>
                  <a:t>alloy.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 smtClean="0"/>
                  <a:t>For no net atom flux</a:t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𝐹𝑒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𝐶𝑟</m:t>
                        </m:r>
                      </m:sub>
                    </m:sSub>
                    <m:r>
                      <a:rPr lang="es-ES" b="0" i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pPr marL="0" indent="0" algn="ctr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𝐹𝑒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=−</m:t>
                    </m:r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/>
                          </a:rPr>
                          <m:t>𝐷</m:t>
                        </m:r>
                      </m:e>
                    </m:acc>
                    <m:f>
                      <m:fPr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𝐹𝑒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s-ES" i="1">
                            <a:latin typeface="Cambria Math"/>
                          </a:rPr>
                          <m:t>𝐷</m:t>
                        </m:r>
                      </m:e>
                    </m:acc>
                    <m:f>
                      <m:fPr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𝐶𝑟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𝐶𝑟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Interdiffusion coefficient 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 smtClean="0"/>
                  <a:t>):</a:t>
                </a:r>
              </a:p>
              <a:p>
                <a:pPr marL="354013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s-ES" i="1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s-ES" b="0" i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Symbol"/>
                  </a:rPr>
                  <a:t></a:t>
                </a:r>
                <a:r>
                  <a:rPr lang="en-US" dirty="0" smtClean="0"/>
                  <a:t> homogenization (as usual).</a:t>
                </a:r>
                <a:endParaRPr lang="es-ES" i="1" dirty="0" smtClean="0">
                  <a:latin typeface="Cambria Math"/>
                </a:endParaRPr>
              </a:p>
              <a:p>
                <a:pPr marL="354013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s-ES" i="1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s-ES" b="0" i="0" smtClean="0">
                        <a:latin typeface="Cambria Math"/>
                      </a:rPr>
                      <m:t>&lt;</m:t>
                    </m:r>
                    <m:r>
                      <a:rPr lang="es-ES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 </a:t>
                </a:r>
                <a:r>
                  <a:rPr lang="en-US" b="1" dirty="0" smtClean="0"/>
                  <a:t>separation</a:t>
                </a:r>
                <a:r>
                  <a:rPr lang="en-US" dirty="0" smtClean="0"/>
                  <a:t> (notably </a:t>
                </a:r>
                <a:r>
                  <a:rPr lang="en-US" dirty="0"/>
                  <a:t>for </a:t>
                </a:r>
                <a:r>
                  <a:rPr lang="en-US" dirty="0" smtClean="0"/>
                  <a:t>Fe</a:t>
                </a:r>
                <a:r>
                  <a:rPr lang="en-US" baseline="-25000" dirty="0" smtClean="0"/>
                  <a:t>1-x</a:t>
                </a:r>
                <a:r>
                  <a:rPr lang="en-US" dirty="0" smtClean="0"/>
                  <a:t>Cr</a:t>
                </a:r>
                <a:r>
                  <a:rPr lang="en-US" baseline="-25000" dirty="0" smtClean="0"/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at low </a:t>
                </a:r>
                <a:r>
                  <a:rPr lang="en-US" dirty="0" smtClean="0"/>
                  <a:t>T)</a:t>
                </a:r>
                <a:endParaRPr lang="en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340768"/>
                <a:ext cx="8352928" cy="4785395"/>
              </a:xfrm>
              <a:blipFill rotWithShape="1">
                <a:blip r:embed="rId2"/>
                <a:stretch>
                  <a:fillRect l="-1387" t="-1274" b="-7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Atomistic model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4788024" y="1337304"/>
            <a:ext cx="4392488" cy="2050967"/>
            <a:chOff x="4572000" y="1628800"/>
            <a:chExt cx="4392488" cy="2050967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5868144" y="1645086"/>
              <a:ext cx="1842447" cy="2001427"/>
              <a:chOff x="3126" y="1217"/>
              <a:chExt cx="966" cy="998"/>
            </a:xfrm>
          </p:grpSpPr>
          <p:sp>
            <p:nvSpPr>
              <p:cNvPr id="6" name="Rectangle 4"/>
              <p:cNvSpPr>
                <a:spLocks noChangeArrowheads="1"/>
              </p:cNvSpPr>
              <p:nvPr/>
            </p:nvSpPr>
            <p:spPr bwMode="auto">
              <a:xfrm>
                <a:off x="3609" y="1217"/>
                <a:ext cx="483" cy="998"/>
              </a:xfrm>
              <a:prstGeom prst="rect">
                <a:avLst/>
              </a:prstGeom>
              <a:solidFill>
                <a:schemeClr val="hlink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800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3126" y="1217"/>
                <a:ext cx="483" cy="997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800"/>
              </a:p>
            </p:txBody>
          </p: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572000" y="2509182"/>
              <a:ext cx="14401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chemeClr val="bg2">
                      <a:lumMod val="75000"/>
                    </a:schemeClr>
                  </a:solidFill>
                </a:rPr>
                <a:t>Fe</a:t>
              </a:r>
              <a:r>
                <a:rPr lang="en-US" sz="2400" b="1" baseline="-25000" dirty="0" smtClean="0">
                  <a:solidFill>
                    <a:schemeClr val="bg2">
                      <a:lumMod val="75000"/>
                    </a:schemeClr>
                  </a:solidFill>
                </a:rPr>
                <a:t>1-x</a:t>
              </a:r>
              <a:r>
                <a:rPr lang="en-US" sz="2400" b="1" dirty="0" smtClean="0">
                  <a:solidFill>
                    <a:schemeClr val="bg2">
                      <a:lumMod val="75000"/>
                    </a:schemeClr>
                  </a:solidFill>
                </a:rPr>
                <a:t>Cr</a:t>
              </a:r>
              <a:r>
                <a:rPr lang="en-US" sz="2400" b="1" baseline="-25000" dirty="0" smtClean="0">
                  <a:solidFill>
                    <a:schemeClr val="bg2">
                      <a:lumMod val="75000"/>
                    </a:schemeClr>
                  </a:solidFill>
                </a:rPr>
                <a:t>x</a:t>
              </a:r>
              <a:endParaRPr lang="en-US" sz="2400" b="1" baseline="-250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7452320" y="2527694"/>
              <a:ext cx="15121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70C0"/>
                  </a:solidFill>
                </a:rPr>
                <a:t>Fe</a:t>
              </a:r>
              <a:r>
                <a:rPr lang="en-US" sz="2400" b="1" baseline="-25000" dirty="0" smtClean="0">
                  <a:solidFill>
                    <a:srgbClr val="0070C0"/>
                  </a:solidFill>
                </a:rPr>
                <a:t>1-y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Cr</a:t>
              </a:r>
              <a:r>
                <a:rPr lang="en-US" sz="2400" b="1" baseline="-25000" dirty="0" smtClean="0">
                  <a:solidFill>
                    <a:srgbClr val="0070C0"/>
                  </a:solidFill>
                </a:rPr>
                <a:t>y</a:t>
              </a:r>
              <a:endParaRPr lang="en-US" sz="2400" b="1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6785270" y="1628800"/>
              <a:ext cx="941671" cy="2050967"/>
            </a:xfrm>
            <a:prstGeom prst="rect">
              <a:avLst/>
            </a:prstGeom>
            <a:solidFill>
              <a:srgbClr val="00B0F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5849447" y="1628800"/>
              <a:ext cx="941671" cy="20509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6149690" y="1641118"/>
              <a:ext cx="1296504" cy="2030437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100000">
                  <a:srgbClr val="00B0F0"/>
                </a:gs>
              </a:gsLst>
              <a:lin ang="0" scaled="1"/>
            </a:gradFill>
            <a:ln w="158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/>
            </a:p>
          </p:txBody>
        </p:sp>
      </p:grpSp>
      <p:sp>
        <p:nvSpPr>
          <p:cNvPr id="20" name="19 Rectángulo redondeado"/>
          <p:cNvSpPr/>
          <p:nvPr/>
        </p:nvSpPr>
        <p:spPr bwMode="auto">
          <a:xfrm>
            <a:off x="3819768" y="6400800"/>
            <a:ext cx="1238929" cy="309716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6699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" y="6339905"/>
            <a:ext cx="9143999" cy="396000"/>
            <a:chOff x="1" y="6162929"/>
            <a:chExt cx="9143999" cy="396000"/>
          </a:xfrm>
        </p:grpSpPr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1" y="6162929"/>
              <a:ext cx="1150374" cy="3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DEFECTS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>
              <a:off x="3784057" y="6162929"/>
              <a:ext cx="1386349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INTERDIFF.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4" name="Text Box 50"/>
            <p:cNvSpPr txBox="1">
              <a:spLocks noChangeArrowheads="1"/>
            </p:cNvSpPr>
            <p:nvPr/>
          </p:nvSpPr>
          <p:spPr bwMode="auto">
            <a:xfrm>
              <a:off x="5284159" y="6162929"/>
              <a:ext cx="168131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THERMODYN.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auto">
            <a:xfrm>
              <a:off x="7079226" y="6162929"/>
              <a:ext cx="2064774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DECOMPOSITION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6" name="Text Box 50"/>
            <p:cNvSpPr txBox="1">
              <a:spLocks noChangeArrowheads="1"/>
            </p:cNvSpPr>
            <p:nvPr/>
          </p:nvSpPr>
          <p:spPr bwMode="auto">
            <a:xfrm>
              <a:off x="1264128" y="6162929"/>
              <a:ext cx="95864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ATOMS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7" name="Text Box 50"/>
            <p:cNvSpPr txBox="1">
              <a:spLocks noChangeArrowheads="1"/>
            </p:cNvSpPr>
            <p:nvPr/>
          </p:nvSpPr>
          <p:spPr bwMode="auto">
            <a:xfrm>
              <a:off x="2336526" y="6162929"/>
              <a:ext cx="133377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ENERGIES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>
              <a:off x="934058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2059851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30" name="Text Box 50"/>
            <p:cNvSpPr txBox="1">
              <a:spLocks noChangeArrowheads="1"/>
            </p:cNvSpPr>
            <p:nvPr/>
          </p:nvSpPr>
          <p:spPr bwMode="auto">
            <a:xfrm>
              <a:off x="345111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4975117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32" name="Text Box 50"/>
            <p:cNvSpPr txBox="1">
              <a:spLocks noChangeArrowheads="1"/>
            </p:cNvSpPr>
            <p:nvPr/>
          </p:nvSpPr>
          <p:spPr bwMode="auto">
            <a:xfrm>
              <a:off x="677933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984776" cy="778098"/>
          </a:xfrm>
        </p:spPr>
        <p:txBody>
          <a:bodyPr/>
          <a:lstStyle/>
          <a:p>
            <a:r>
              <a:rPr lang="en-US" b="1" dirty="0" smtClean="0"/>
              <a:t>Interdiffusion coefficient</a:t>
            </a:r>
            <a:endParaRPr lang="en-US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Analytic results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3476526" y="1946489"/>
            <a:ext cx="3123446" cy="959671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2C5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805758" y="1340768"/>
                <a:ext cx="8338242" cy="4785395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S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s-E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:r>
                  <a:rPr lang="en-US" dirty="0" smtClean="0"/>
                  <a:t>Fe</a:t>
                </a:r>
                <a:r>
                  <a:rPr lang="en-US" baseline="-25000" dirty="0" smtClean="0"/>
                  <a:t>1-x</a:t>
                </a:r>
                <a:r>
                  <a:rPr lang="en-US" dirty="0" smtClean="0"/>
                  <a:t>Cr</a:t>
                </a:r>
                <a:r>
                  <a:rPr lang="en-US" baseline="-25000" dirty="0" smtClean="0"/>
                  <a:t>x</a:t>
                </a:r>
                <a:r>
                  <a:rPr lang="en-US" dirty="0"/>
                  <a:t> </a:t>
                </a:r>
                <a:r>
                  <a:rPr lang="en-US" dirty="0" smtClean="0"/>
                  <a:t>is analytically derived to be: 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s-E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𝛷</m:t>
                        </m:r>
                      </m:num>
                      <m:den>
                        <m:sSup>
                          <m:sSupPr>
                            <m:ctrlPr>
                              <a:rPr lang="es-ES" sz="3200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s-ES" sz="32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</m:num>
                      <m:den>
                        <m:sSubSup>
                          <m:sSubSupPr>
                            <m:ctrlPr>
                              <a:rPr lang="es-ES" sz="3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𝐹𝑒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sup>
                        </m:sSubSup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 1−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</m:num>
                      <m:den>
                        <m:sSubSup>
                          <m:sSubSupPr>
                            <m:ctrlPr>
                              <a:rPr lang="es-ES" sz="3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𝐶𝑟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sup>
                        </m:sSubSup>
                      </m:den>
                    </m:f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endParaRPr lang="es-ES" sz="3200" dirty="0"/>
              </a:p>
              <a:p>
                <a:pPr marL="715963" lvl="1" indent="-434975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sz="2400" dirty="0">
                    <a:cs typeface="+mn-cs"/>
                  </a:rPr>
                  <a:t>Nernst-Planck </a:t>
                </a:r>
                <a:r>
                  <a:rPr lang="en-US" sz="2400" dirty="0" smtClean="0">
                    <a:cs typeface="+mn-cs"/>
                  </a:rPr>
                  <a:t>equation.</a:t>
                </a:r>
              </a:p>
              <a:p>
                <a:pPr marL="715963" lvl="1" indent="-434975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sz="2400" dirty="0">
                    <a:latin typeface="Cambria Math"/>
                    <a:ea typeface="Cambria Math"/>
                  </a:rPr>
                  <a:t>Φ</a:t>
                </a:r>
                <a:r>
                  <a:rPr lang="en-US" sz="2400" dirty="0" smtClean="0">
                    <a:cs typeface="+mn-cs"/>
                  </a:rPr>
                  <a:t> is the “thermodynamic factor” (see later).</a:t>
                </a:r>
                <a:endParaRPr lang="en-US" sz="2400" dirty="0">
                  <a:cs typeface="+mn-cs"/>
                </a:endParaRPr>
              </a:p>
              <a:p>
                <a:pPr marL="715963" lvl="1" indent="-434975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s-ES" sz="2400" dirty="0" err="1">
                    <a:cs typeface="+mn-cs"/>
                  </a:rPr>
                  <a:t>For</a:t>
                </a:r>
                <a:r>
                  <a:rPr lang="es-ES" sz="2400" dirty="0">
                    <a:cs typeface="+mn-cs"/>
                  </a:rPr>
                  <a:t> </a:t>
                </a:r>
                <a:r>
                  <a:rPr lang="es-ES" sz="2400" dirty="0" smtClean="0">
                    <a:cs typeface="+mn-cs"/>
                  </a:rPr>
                  <a:t>x~0.5</a:t>
                </a:r>
                <a:r>
                  <a:rPr lang="es-ES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s-E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sz="2400" dirty="0" smtClean="0">
                    <a:cs typeface="+mn-cs"/>
                  </a:rPr>
                  <a:t> is limited by the slowest diffuser.</a:t>
                </a:r>
              </a:p>
              <a:p>
                <a:pPr marL="715963" lvl="1" indent="-434975">
                  <a:spcBef>
                    <a:spcPts val="0"/>
                  </a:spcBef>
                  <a:buFont typeface="Wingdings" pitchFamily="2" charset="2"/>
                  <a:buChar char="Ø"/>
                </a:pPr>
                <a:r>
                  <a:rPr lang="en-US" sz="2400" dirty="0" smtClean="0">
                    <a:cs typeface="+mn-cs"/>
                  </a:rPr>
                  <a:t>Valid </a:t>
                </a:r>
                <a:r>
                  <a:rPr lang="en-US" sz="2400" dirty="0">
                    <a:cs typeface="+mn-cs"/>
                  </a:rPr>
                  <a:t>in the </a:t>
                </a:r>
                <a:r>
                  <a:rPr lang="en-US" sz="2400" dirty="0" err="1" smtClean="0">
                    <a:cs typeface="+mn-cs"/>
                  </a:rPr>
                  <a:t>nanoscale</a:t>
                </a:r>
                <a:r>
                  <a:rPr lang="en-US" sz="2400" dirty="0" smtClean="0">
                    <a:cs typeface="+mn-cs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" sz="2400" i="1">
                            <a:latin typeface="Cambria Math"/>
                          </a:rPr>
                        </m:ctrlPr>
                      </m:radPr>
                      <m:deg/>
                      <m:e>
                        <m:acc>
                          <m:accPr>
                            <m:chr m:val="̃"/>
                            <m:ctrlPr>
                              <a:rPr lang="es-E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rad>
                    <m:r>
                      <a:rPr lang="en-US" sz="2400" i="1" smtClean="0">
                        <a:latin typeface="Cambria Math"/>
                        <a:ea typeface="Cambria Math"/>
                      </a:rPr>
                      <m:t>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defect </a:t>
                </a:r>
                <a:r>
                  <a:rPr lang="en-US" sz="2400" dirty="0"/>
                  <a:t>mean free </a:t>
                </a:r>
                <a:r>
                  <a:rPr lang="en-US" sz="2400" dirty="0" smtClean="0"/>
                  <a:t>path. </a:t>
                </a:r>
                <a:endParaRPr lang="es-ES" sz="2400" dirty="0">
                  <a:cs typeface="+mn-cs"/>
                </a:endParaRPr>
              </a:p>
              <a:p>
                <a:pPr marL="715963" indent="-434975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sz="2400" dirty="0" smtClean="0"/>
                  <a:t>Total interdiffusion coefficient: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s-E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s-ES" sz="24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s-E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s-ES" sz="24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s-E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𝐼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715963" indent="-434975">
                  <a:spcBef>
                    <a:spcPts val="600"/>
                  </a:spcBef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240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s-E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 smtClean="0"/>
                  <a:t> is enhanced with </a:t>
                </a:r>
                <a:r>
                  <a:rPr lang="en-US" sz="2400" dirty="0"/>
                  <a:t>radiation-induced </a:t>
                </a:r>
                <a:r>
                  <a:rPr lang="en-US" sz="2400" dirty="0" smtClean="0"/>
                  <a:t>defects:</a:t>
                </a:r>
                <a:endParaRPr lang="es-ES" sz="2400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s-E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𝑉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s-E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𝑉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𝑒𝑞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s-ES" sz="2400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s-ES" sz="2400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s-E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𝑉</m:t>
                            </m:r>
                          </m:sup>
                        </m:sSup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𝑒𝑞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s-E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𝐼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𝑒𝑞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s-ES" sz="2400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s-ES" sz="2400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s-E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𝐼</m:t>
                            </m:r>
                          </m:sup>
                        </m:sSup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𝑒𝑞</m:t>
                        </m:r>
                      </m:sup>
                    </m:sSup>
                  </m:oMath>
                </a14:m>
                <a:endParaRPr lang="es-ES" sz="2400" dirty="0"/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5758" y="1340768"/>
                <a:ext cx="8338242" cy="4785395"/>
              </a:xfrm>
              <a:blipFill rotWithShape="1">
                <a:blip r:embed="rId2"/>
                <a:stretch>
                  <a:fillRect t="-1019" b="-293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Rectángulo redondeado"/>
          <p:cNvSpPr/>
          <p:nvPr/>
        </p:nvSpPr>
        <p:spPr bwMode="auto">
          <a:xfrm>
            <a:off x="3834516" y="6386052"/>
            <a:ext cx="1238929" cy="32446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6699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" y="6339905"/>
            <a:ext cx="9143999" cy="396000"/>
            <a:chOff x="1" y="6162929"/>
            <a:chExt cx="9143999" cy="396000"/>
          </a:xfrm>
        </p:grpSpPr>
        <p:sp>
          <p:nvSpPr>
            <p:cNvPr id="9" name="Text Box 50"/>
            <p:cNvSpPr txBox="1">
              <a:spLocks noChangeArrowheads="1"/>
            </p:cNvSpPr>
            <p:nvPr/>
          </p:nvSpPr>
          <p:spPr bwMode="auto">
            <a:xfrm>
              <a:off x="1" y="6162929"/>
              <a:ext cx="1150374" cy="3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DEFECTS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0" name="Text Box 50"/>
            <p:cNvSpPr txBox="1">
              <a:spLocks noChangeArrowheads="1"/>
            </p:cNvSpPr>
            <p:nvPr/>
          </p:nvSpPr>
          <p:spPr bwMode="auto">
            <a:xfrm>
              <a:off x="3784057" y="6162929"/>
              <a:ext cx="1386349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INTERDIFF.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1" name="Text Box 50"/>
            <p:cNvSpPr txBox="1">
              <a:spLocks noChangeArrowheads="1"/>
            </p:cNvSpPr>
            <p:nvPr/>
          </p:nvSpPr>
          <p:spPr bwMode="auto">
            <a:xfrm>
              <a:off x="5284159" y="6162929"/>
              <a:ext cx="168131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THERMODYN.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2" name="Text Box 50"/>
            <p:cNvSpPr txBox="1">
              <a:spLocks noChangeArrowheads="1"/>
            </p:cNvSpPr>
            <p:nvPr/>
          </p:nvSpPr>
          <p:spPr bwMode="auto">
            <a:xfrm>
              <a:off x="7079226" y="6162929"/>
              <a:ext cx="2064774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DECOMPOSITION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3" name="Text Box 50"/>
            <p:cNvSpPr txBox="1">
              <a:spLocks noChangeArrowheads="1"/>
            </p:cNvSpPr>
            <p:nvPr/>
          </p:nvSpPr>
          <p:spPr bwMode="auto">
            <a:xfrm>
              <a:off x="1264128" y="6162929"/>
              <a:ext cx="95864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ATOMS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4" name="Text Box 50"/>
            <p:cNvSpPr txBox="1">
              <a:spLocks noChangeArrowheads="1"/>
            </p:cNvSpPr>
            <p:nvPr/>
          </p:nvSpPr>
          <p:spPr bwMode="auto">
            <a:xfrm>
              <a:off x="2336526" y="6162929"/>
              <a:ext cx="133377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ENERGIES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5" name="Text Box 50"/>
            <p:cNvSpPr txBox="1">
              <a:spLocks noChangeArrowheads="1"/>
            </p:cNvSpPr>
            <p:nvPr/>
          </p:nvSpPr>
          <p:spPr bwMode="auto">
            <a:xfrm>
              <a:off x="934058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6" name="Text Box 50"/>
            <p:cNvSpPr txBox="1">
              <a:spLocks noChangeArrowheads="1"/>
            </p:cNvSpPr>
            <p:nvPr/>
          </p:nvSpPr>
          <p:spPr bwMode="auto">
            <a:xfrm>
              <a:off x="2059851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7" name="Text Box 50"/>
            <p:cNvSpPr txBox="1">
              <a:spLocks noChangeArrowheads="1"/>
            </p:cNvSpPr>
            <p:nvPr/>
          </p:nvSpPr>
          <p:spPr bwMode="auto">
            <a:xfrm>
              <a:off x="345111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8" name="Text Box 50"/>
            <p:cNvSpPr txBox="1">
              <a:spLocks noChangeArrowheads="1"/>
            </p:cNvSpPr>
            <p:nvPr/>
          </p:nvSpPr>
          <p:spPr bwMode="auto">
            <a:xfrm>
              <a:off x="4975117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677933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9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7128792" cy="778098"/>
          </a:xfrm>
        </p:spPr>
        <p:txBody>
          <a:bodyPr/>
          <a:lstStyle/>
          <a:p>
            <a:r>
              <a:rPr lang="en-US" b="1" dirty="0" smtClean="0"/>
              <a:t>Thermodynamic factor</a:t>
            </a:r>
            <a:endParaRPr lang="en-US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Analytic results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1539089" y="3014797"/>
            <a:ext cx="6228784" cy="1050206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2C5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340768"/>
                <a:ext cx="8003232" cy="4785395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𝛷</m:t>
                    </m:r>
                    <m:r>
                      <a:rPr lang="en-US" i="1">
                        <a:latin typeface="Cambria Math"/>
                      </a:rPr>
                      <m:t>·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𝐹𝑒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𝐾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 1−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𝐶𝑟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𝐾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en-US" dirty="0" smtClean="0"/>
                  <a:t>The “thermodynamic factor”</a:t>
                </a:r>
                <a:r>
                  <a:rPr lang="en-US" dirty="0" smtClean="0">
                    <a:latin typeface="Cambria Math"/>
                    <a:ea typeface="Cambria Math"/>
                  </a:rPr>
                  <a:t> Φ</a:t>
                </a:r>
                <a:r>
                  <a:rPr lang="en-US" dirty="0" smtClean="0"/>
                  <a:t> is found to be: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𝛷</m:t>
                      </m:r>
                      <m:r>
                        <a:rPr lang="en-US" sz="2400" i="1">
                          <a:latin typeface="Cambria Math"/>
                        </a:rPr>
                        <m:t>=1+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s-E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s-E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𝑘𝑇</m:t>
                          </m:r>
                        </m:den>
                      </m:f>
                      <m:d>
                        <m:dPr>
                          <m:ctrlPr>
                            <a:rPr lang="es-E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E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𝑚𝑖𝑥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E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𝑌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s-E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f>
                                    <m:fPr>
                                      <m:type m:val="lin"/>
                                      <m:ctrlPr>
                                        <a:rPr lang="es-E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𝐹𝑒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𝐶𝑟</m:t>
                                      </m:r>
                                    </m:den>
                                  </m:f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𝑡𝑜𝑡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  <a:p>
                <a:pPr>
                  <a:spcBef>
                    <a:spcPts val="1200"/>
                  </a:spcBef>
                </a:pPr>
                <a:endParaRPr lang="en-US" dirty="0" smtClean="0"/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In </a:t>
                </a:r>
                <a:r>
                  <a:rPr lang="en-US" dirty="0" err="1" smtClean="0"/>
                  <a:t>FeCr</a:t>
                </a:r>
                <a:r>
                  <a:rPr lang="en-US" dirty="0" smtClean="0"/>
                  <a:t>, the </a:t>
                </a:r>
                <a:r>
                  <a:rPr lang="en-US" dirty="0"/>
                  <a:t>strain term </a:t>
                </a:r>
                <a:r>
                  <a:rPr lang="en-US" dirty="0" smtClean="0"/>
                  <a:t>can </a:t>
                </a:r>
                <a:r>
                  <a:rPr lang="en-US" dirty="0"/>
                  <a:t>be </a:t>
                </a:r>
                <a:r>
                  <a:rPr lang="en-US" dirty="0" smtClean="0"/>
                  <a:t>neglected.</a:t>
                </a:r>
                <a:br>
                  <a:rPr lang="en-US" dirty="0" smtClean="0"/>
                </a:br>
                <a:r>
                  <a:rPr lang="en-US" sz="2600" dirty="0" smtClean="0"/>
                  <a:t>(In contrast, in </a:t>
                </a:r>
                <a:r>
                  <a:rPr lang="en-US" sz="2600" dirty="0" err="1" smtClean="0"/>
                  <a:t>SiGe</a:t>
                </a:r>
                <a:r>
                  <a:rPr lang="en-US" sz="2600" dirty="0" smtClean="0"/>
                  <a:t> the two terms had opposite </a:t>
                </a:r>
                <a:r>
                  <a:rPr lang="en-US" sz="2600" dirty="0"/>
                  <a:t>sign and almost </a:t>
                </a:r>
                <a:r>
                  <a:rPr lang="en-US" sz="2600" dirty="0" smtClean="0"/>
                  <a:t>compensate)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340768"/>
                <a:ext cx="8003232" cy="4785395"/>
              </a:xfrm>
              <a:blipFill rotWithShape="1">
                <a:blip r:embed="rId2"/>
                <a:stretch>
                  <a:fillRect l="-1447" b="-101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4771434" y="4249248"/>
            <a:ext cx="1058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  <a:latin typeface="TradeGothic LH Extended" pitchFamily="34" charset="0"/>
                <a:ea typeface="+mn-ea"/>
              </a:rPr>
              <a:t>mixing</a:t>
            </a:r>
            <a:r>
              <a:rPr lang="en-US" sz="1800" i="1" dirty="0" smtClean="0">
                <a:solidFill>
                  <a:srgbClr val="C00000"/>
                </a:solidFill>
                <a:latin typeface="TradeGothic LH Extended" pitchFamily="34" charset="0"/>
              </a:rPr>
              <a:t> </a:t>
            </a:r>
            <a:endParaRPr lang="es-ES" i="1" dirty="0">
              <a:solidFill>
                <a:srgbClr val="C00000"/>
              </a:solidFill>
              <a:latin typeface="TradeGothic LH Extended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345144" y="4249248"/>
            <a:ext cx="970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  <a:latin typeface="TradeGothic LH Extended" pitchFamily="34" charset="0"/>
                <a:ea typeface="+mn-ea"/>
              </a:rPr>
              <a:t>strain</a:t>
            </a:r>
            <a:endParaRPr lang="es-ES" i="1" dirty="0">
              <a:solidFill>
                <a:srgbClr val="C00000"/>
              </a:solidFill>
              <a:latin typeface="TradeGothic LH Extended" pitchFamily="34" charset="0"/>
            </a:endParaRPr>
          </a:p>
        </p:txBody>
      </p:sp>
      <p:sp>
        <p:nvSpPr>
          <p:cNvPr id="9" name="8 Cerrar llave"/>
          <p:cNvSpPr/>
          <p:nvPr/>
        </p:nvSpPr>
        <p:spPr bwMode="auto">
          <a:xfrm rot="5400000">
            <a:off x="6770533" y="3560328"/>
            <a:ext cx="135803" cy="131566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9 Cerrar llave"/>
          <p:cNvSpPr/>
          <p:nvPr/>
        </p:nvSpPr>
        <p:spPr bwMode="auto">
          <a:xfrm rot="5400000">
            <a:off x="5229935" y="3560328"/>
            <a:ext cx="135803" cy="131566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10 Rectángulo redondeado"/>
          <p:cNvSpPr/>
          <p:nvPr/>
        </p:nvSpPr>
        <p:spPr bwMode="auto">
          <a:xfrm>
            <a:off x="5397804" y="6386052"/>
            <a:ext cx="1430699" cy="32446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6699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1" y="6339905"/>
            <a:ext cx="9143999" cy="396000"/>
            <a:chOff x="1" y="6162929"/>
            <a:chExt cx="9143999" cy="396000"/>
          </a:xfrm>
        </p:grpSpPr>
        <p:sp>
          <p:nvSpPr>
            <p:cNvPr id="13" name="Text Box 50"/>
            <p:cNvSpPr txBox="1">
              <a:spLocks noChangeArrowheads="1"/>
            </p:cNvSpPr>
            <p:nvPr/>
          </p:nvSpPr>
          <p:spPr bwMode="auto">
            <a:xfrm>
              <a:off x="1" y="6162929"/>
              <a:ext cx="1150374" cy="3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DEFECTS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4" name="Text Box 50"/>
            <p:cNvSpPr txBox="1">
              <a:spLocks noChangeArrowheads="1"/>
            </p:cNvSpPr>
            <p:nvPr/>
          </p:nvSpPr>
          <p:spPr bwMode="auto">
            <a:xfrm>
              <a:off x="3784057" y="6162929"/>
              <a:ext cx="1386349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INTERDIFF.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5" name="Text Box 50"/>
            <p:cNvSpPr txBox="1">
              <a:spLocks noChangeArrowheads="1"/>
            </p:cNvSpPr>
            <p:nvPr/>
          </p:nvSpPr>
          <p:spPr bwMode="auto">
            <a:xfrm>
              <a:off x="5284159" y="6162929"/>
              <a:ext cx="168131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THERMODYN.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6" name="Text Box 50"/>
            <p:cNvSpPr txBox="1">
              <a:spLocks noChangeArrowheads="1"/>
            </p:cNvSpPr>
            <p:nvPr/>
          </p:nvSpPr>
          <p:spPr bwMode="auto">
            <a:xfrm>
              <a:off x="7079226" y="6162929"/>
              <a:ext cx="2064774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DECOMPOSITION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7" name="Text Box 50"/>
            <p:cNvSpPr txBox="1">
              <a:spLocks noChangeArrowheads="1"/>
            </p:cNvSpPr>
            <p:nvPr/>
          </p:nvSpPr>
          <p:spPr bwMode="auto">
            <a:xfrm>
              <a:off x="1264128" y="6162929"/>
              <a:ext cx="95864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ATOMS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8" name="Text Box 50"/>
            <p:cNvSpPr txBox="1">
              <a:spLocks noChangeArrowheads="1"/>
            </p:cNvSpPr>
            <p:nvPr/>
          </p:nvSpPr>
          <p:spPr bwMode="auto">
            <a:xfrm>
              <a:off x="2336526" y="6162929"/>
              <a:ext cx="133377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ENERGIES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934058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0" name="Text Box 50"/>
            <p:cNvSpPr txBox="1">
              <a:spLocks noChangeArrowheads="1"/>
            </p:cNvSpPr>
            <p:nvPr/>
          </p:nvSpPr>
          <p:spPr bwMode="auto">
            <a:xfrm>
              <a:off x="2059851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1" name="Text Box 50"/>
            <p:cNvSpPr txBox="1">
              <a:spLocks noChangeArrowheads="1"/>
            </p:cNvSpPr>
            <p:nvPr/>
          </p:nvSpPr>
          <p:spPr bwMode="auto">
            <a:xfrm>
              <a:off x="345111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4975117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>
              <a:off x="677933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56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Spinodal decomposition</a:t>
            </a:r>
            <a:endParaRPr lang="en-US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Analytic results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5724128" y="3111610"/>
            <a:ext cx="3024336" cy="3053694"/>
            <a:chOff x="5724128" y="3111610"/>
            <a:chExt cx="3024336" cy="3053694"/>
          </a:xfrm>
        </p:grpSpPr>
        <p:grpSp>
          <p:nvGrpSpPr>
            <p:cNvPr id="15" name="14 Grupo"/>
            <p:cNvGrpSpPr/>
            <p:nvPr/>
          </p:nvGrpSpPr>
          <p:grpSpPr>
            <a:xfrm>
              <a:off x="5724128" y="3111610"/>
              <a:ext cx="3024336" cy="3053694"/>
              <a:chOff x="5868144" y="3928254"/>
              <a:chExt cx="2714753" cy="2741106"/>
            </a:xfrm>
          </p:grpSpPr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458"/>
              <a:stretch/>
            </p:blipFill>
            <p:spPr bwMode="auto">
              <a:xfrm>
                <a:off x="5868144" y="3928254"/>
                <a:ext cx="2699385" cy="2237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4 Rectángulo"/>
              <p:cNvSpPr/>
              <p:nvPr/>
            </p:nvSpPr>
            <p:spPr>
              <a:xfrm>
                <a:off x="6519868" y="5182748"/>
                <a:ext cx="167225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Spinodal</a:t>
                </a:r>
                <a:br>
                  <a:rPr lang="en-US" sz="1800" dirty="0" smtClean="0">
                    <a:solidFill>
                      <a:schemeClr val="bg1"/>
                    </a:solidFill>
                  </a:rPr>
                </a:br>
                <a:r>
                  <a:rPr lang="en-US" sz="1800" dirty="0" smtClean="0">
                    <a:solidFill>
                      <a:schemeClr val="bg1"/>
                    </a:solidFill>
                  </a:rPr>
                  <a:t>decomposition</a:t>
                </a:r>
                <a:endParaRPr lang="es-ES" sz="18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835"/>
              <a:stretch/>
            </p:blipFill>
            <p:spPr bwMode="auto">
              <a:xfrm>
                <a:off x="5883512" y="6145276"/>
                <a:ext cx="2699385" cy="524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19 Rectángulo"/>
            <p:cNvSpPr/>
            <p:nvPr/>
          </p:nvSpPr>
          <p:spPr>
            <a:xfrm>
              <a:off x="7110308" y="4139788"/>
              <a:ext cx="70205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2C52"/>
                  </a:solidFill>
                  <a:latin typeface="TradeGothic" pitchFamily="34" charset="0"/>
                </a:rPr>
                <a:t>T</a:t>
              </a:r>
              <a:r>
                <a:rPr lang="en-US" sz="1800" baseline="-25000" dirty="0" smtClean="0">
                  <a:solidFill>
                    <a:srgbClr val="002C52"/>
                  </a:solidFill>
                  <a:latin typeface="TradeGothic" pitchFamily="34" charset="0"/>
                </a:rPr>
                <a:t>sp</a:t>
              </a:r>
              <a:r>
                <a:rPr lang="en-US" sz="1800" dirty="0" smtClean="0">
                  <a:solidFill>
                    <a:srgbClr val="002C52"/>
                  </a:solidFill>
                  <a:latin typeface="TradeGothic" pitchFamily="34" charset="0"/>
                </a:rPr>
                <a:t>(x)</a:t>
              </a:r>
              <a:endParaRPr lang="es-ES" sz="1800" dirty="0">
                <a:solidFill>
                  <a:srgbClr val="002C52"/>
                </a:solidFill>
                <a:latin typeface="TradeGothic" pitchFamily="34" charset="0"/>
              </a:endParaRPr>
            </a:p>
          </p:txBody>
        </p:sp>
        <p:cxnSp>
          <p:nvCxnSpPr>
            <p:cNvPr id="21" name="20 Conector recto de flecha"/>
            <p:cNvCxnSpPr/>
            <p:nvPr/>
          </p:nvCxnSpPr>
          <p:spPr bwMode="auto">
            <a:xfrm flipV="1">
              <a:off x="7686450" y="4049913"/>
              <a:ext cx="135712" cy="17281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2C5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" name="10 Rectángulo"/>
          <p:cNvSpPr/>
          <p:nvPr/>
        </p:nvSpPr>
        <p:spPr bwMode="auto">
          <a:xfrm>
            <a:off x="1077362" y="4345646"/>
            <a:ext cx="4409038" cy="832926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2C5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340768"/>
                <a:ext cx="8003232" cy="4785395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𝛷</m:t>
                    </m:r>
                    <m:r>
                      <a:rPr lang="en-US" i="1">
                        <a:latin typeface="Cambria Math"/>
                      </a:rPr>
                      <m:t>·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𝐹𝑒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𝐾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 1−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𝐶𝑟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𝐾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𝛷</m:t>
                    </m:r>
                    <m:r>
                      <a:rPr lang="es-ES" b="0" i="1" smtClean="0">
                        <a:latin typeface="Cambria Math"/>
                      </a:rPr>
                      <m:t>&lt;0 </m:t>
                    </m:r>
                    <m:r>
                      <a:rPr lang="en-US" i="1">
                        <a:latin typeface="Cambria Math"/>
                        <a:sym typeface="Symbol"/>
                      </a:rPr>
                      <m:t>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s-ES" b="0" i="1" smtClean="0">
                        <a:latin typeface="Cambria Math"/>
                      </a:rPr>
                      <m:t>&lt;0 </m:t>
                    </m:r>
                    <m:r>
                      <a:rPr lang="en-US" i="1">
                        <a:latin typeface="Cambria Math"/>
                        <a:sym typeface="Symbol"/>
                      </a:rPr>
                      <m:t></m:t>
                    </m:r>
                    <m:r>
                      <a:rPr lang="es-ES" i="1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dirty="0" smtClean="0"/>
                  <a:t>spinodal decomposition</a:t>
                </a:r>
              </a:p>
              <a:p>
                <a:pPr>
                  <a:spcBef>
                    <a:spcPts val="1200"/>
                  </a:spcBef>
                  <a:spcAft>
                    <a:spcPts val="1800"/>
                  </a:spcAft>
                </a:pPr>
                <a:r>
                  <a:rPr lang="en-US" dirty="0" smtClean="0"/>
                  <a:t>This happens </a:t>
                </a:r>
                <a:r>
                  <a:rPr lang="en-US" dirty="0"/>
                  <a:t>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𝑚𝑖𝑥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s-E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𝑑𝑥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&lt;0</m:t>
                    </m:r>
                  </m:oMath>
                </a14:m>
                <a:r>
                  <a:rPr lang="es-ES" dirty="0" smtClean="0"/>
                  <a:t/>
                </a:r>
                <a:br>
                  <a:rPr lang="es-ES" dirty="0" smtClean="0"/>
                </a:b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𝑇</m:t>
                        </m:r>
                        <m:r>
                          <a:rPr lang="es-ES" b="0" i="1" smtClean="0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 smtClean="0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s-E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with:</a:t>
                </a:r>
                <a:endParaRPr lang="es-ES" dirty="0"/>
              </a:p>
              <a:p>
                <a:pPr marL="363538" indent="0"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𝑠𝑝</m:t>
                        </m:r>
                      </m:sub>
                    </m:sSub>
                    <m:d>
                      <m:dPr>
                        <m:ctrlPr>
                          <a:rPr lang="es-E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=−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s-E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1−</m:t>
                        </m:r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  <m:f>
                      <m:fPr>
                        <m:ctrlPr>
                          <a:rPr lang="es-E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2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</m:den>
                    </m:f>
                    <m:f>
                      <m:fPr>
                        <m:ctrlPr>
                          <a:rPr lang="es-ES" sz="2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s-E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𝑚𝑖𝑥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s-E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s-ES" sz="2600" dirty="0"/>
              </a:p>
              <a:p>
                <a:pPr>
                  <a:spcBef>
                    <a:spcPts val="3000"/>
                  </a:spcBef>
                </a:pPr>
                <a:r>
                  <a:rPr lang="en-US" dirty="0" smtClean="0"/>
                  <a:t>Also found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S" b="0" i="1" smtClean="0">
                            <a:latin typeface="Cambria Math"/>
                          </a:rPr>
                          <m:t>𝐺</m:t>
                        </m:r>
                      </m:num>
                      <m:den>
                        <m:sSup>
                          <m:sSupPr>
                            <m:ctrlPr>
                              <a:rPr lang="es-E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𝑑𝑥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ES" b="0" i="1" smtClean="0">
                        <a:latin typeface="Cambria Math"/>
                      </a:rPr>
                      <m:t>=0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340768"/>
                <a:ext cx="8003232" cy="4785395"/>
              </a:xfrm>
              <a:blipFill rotWithShape="1">
                <a:blip r:embed="rId3"/>
                <a:stretch>
                  <a:fillRect l="-1447" b="-12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12 Rectángulo redondeado"/>
          <p:cNvSpPr/>
          <p:nvPr/>
        </p:nvSpPr>
        <p:spPr bwMode="auto">
          <a:xfrm>
            <a:off x="7211808" y="6386052"/>
            <a:ext cx="1784708" cy="32446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6699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1" y="6339905"/>
            <a:ext cx="9143999" cy="396000"/>
            <a:chOff x="1" y="6162929"/>
            <a:chExt cx="9143999" cy="396000"/>
          </a:xfrm>
        </p:grpSpPr>
        <p:sp>
          <p:nvSpPr>
            <p:cNvPr id="16" name="Text Box 50"/>
            <p:cNvSpPr txBox="1">
              <a:spLocks noChangeArrowheads="1"/>
            </p:cNvSpPr>
            <p:nvPr/>
          </p:nvSpPr>
          <p:spPr bwMode="auto">
            <a:xfrm>
              <a:off x="1" y="6162929"/>
              <a:ext cx="1150374" cy="3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DEFECTS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7" name="Text Box 50"/>
            <p:cNvSpPr txBox="1">
              <a:spLocks noChangeArrowheads="1"/>
            </p:cNvSpPr>
            <p:nvPr/>
          </p:nvSpPr>
          <p:spPr bwMode="auto">
            <a:xfrm>
              <a:off x="3784057" y="6162929"/>
              <a:ext cx="1386349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INTERDIFF.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8" name="Text Box 50"/>
            <p:cNvSpPr txBox="1">
              <a:spLocks noChangeArrowheads="1"/>
            </p:cNvSpPr>
            <p:nvPr/>
          </p:nvSpPr>
          <p:spPr bwMode="auto">
            <a:xfrm>
              <a:off x="5284159" y="6162929"/>
              <a:ext cx="168131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THERMODYN.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7079226" y="6162929"/>
              <a:ext cx="2064774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DECOMPOSITION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1264128" y="6162929"/>
              <a:ext cx="95864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ATOMS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>
              <a:off x="2336526" y="6162929"/>
              <a:ext cx="133377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ENERGIES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4" name="Text Box 50"/>
            <p:cNvSpPr txBox="1">
              <a:spLocks noChangeArrowheads="1"/>
            </p:cNvSpPr>
            <p:nvPr/>
          </p:nvSpPr>
          <p:spPr bwMode="auto">
            <a:xfrm>
              <a:off x="934058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auto">
            <a:xfrm>
              <a:off x="2059851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6" name="Text Box 50"/>
            <p:cNvSpPr txBox="1">
              <a:spLocks noChangeArrowheads="1"/>
            </p:cNvSpPr>
            <p:nvPr/>
          </p:nvSpPr>
          <p:spPr bwMode="auto">
            <a:xfrm>
              <a:off x="345111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7" name="Text Box 50"/>
            <p:cNvSpPr txBox="1">
              <a:spLocks noChangeArrowheads="1"/>
            </p:cNvSpPr>
            <p:nvPr/>
          </p:nvSpPr>
          <p:spPr bwMode="auto">
            <a:xfrm>
              <a:off x="4975117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>
              <a:off x="677933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4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Miscibility gap</a:t>
            </a:r>
            <a:endParaRPr lang="en-US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Analytic results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5500222" y="3034695"/>
            <a:ext cx="3176234" cy="3202617"/>
            <a:chOff x="5500222" y="3034695"/>
            <a:chExt cx="3176234" cy="320261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97"/>
            <a:stretch/>
          </p:blipFill>
          <p:spPr bwMode="auto">
            <a:xfrm>
              <a:off x="5500222" y="3034695"/>
              <a:ext cx="3168081" cy="2628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6433919" y="4631168"/>
              <a:ext cx="1676593" cy="3820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Miscibility gap</a:t>
              </a:r>
              <a:endParaRPr lang="es-ES" sz="1800" dirty="0">
                <a:solidFill>
                  <a:schemeClr val="bg1"/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7792668" y="3274029"/>
              <a:ext cx="801156" cy="3820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800000"/>
                  </a:solidFill>
                  <a:latin typeface="TradeGothic" pitchFamily="34" charset="0"/>
                </a:rPr>
                <a:t>T</a:t>
              </a:r>
              <a:r>
                <a:rPr lang="en-US" sz="1800" baseline="-25000" dirty="0" smtClean="0">
                  <a:solidFill>
                    <a:srgbClr val="800000"/>
                  </a:solidFill>
                  <a:latin typeface="TradeGothic" pitchFamily="34" charset="0"/>
                </a:rPr>
                <a:t>mg</a:t>
              </a:r>
              <a:r>
                <a:rPr lang="en-US" sz="1800" dirty="0" smtClean="0">
                  <a:solidFill>
                    <a:srgbClr val="800000"/>
                  </a:solidFill>
                  <a:latin typeface="TradeGothic" pitchFamily="34" charset="0"/>
                </a:rPr>
                <a:t>(x)</a:t>
              </a:r>
              <a:endParaRPr lang="es-ES" sz="1800" dirty="0">
                <a:solidFill>
                  <a:srgbClr val="800000"/>
                </a:solidFill>
                <a:latin typeface="TradeGothic" pitchFamily="34" charset="0"/>
              </a:endParaRPr>
            </a:p>
          </p:txBody>
        </p:sp>
        <p:cxnSp>
          <p:nvCxnSpPr>
            <p:cNvPr id="8" name="7 Conector recto de flecha"/>
            <p:cNvCxnSpPr/>
            <p:nvPr/>
          </p:nvCxnSpPr>
          <p:spPr bwMode="auto">
            <a:xfrm flipH="1">
              <a:off x="7963977" y="3648197"/>
              <a:ext cx="148959" cy="20577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8 Rectángulo"/>
            <p:cNvSpPr/>
            <p:nvPr/>
          </p:nvSpPr>
          <p:spPr>
            <a:xfrm>
              <a:off x="6001836" y="3183654"/>
              <a:ext cx="1795970" cy="3820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Phase diagram</a:t>
              </a:r>
              <a:endPara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996"/>
            <a:stretch/>
          </p:blipFill>
          <p:spPr bwMode="auto">
            <a:xfrm>
              <a:off x="5508375" y="5664330"/>
              <a:ext cx="3168081" cy="572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1 Rectángulo"/>
            <p:cNvSpPr/>
            <p:nvPr/>
          </p:nvSpPr>
          <p:spPr>
            <a:xfrm>
              <a:off x="7110308" y="4139788"/>
              <a:ext cx="70205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70C0"/>
                  </a:solidFill>
                  <a:latin typeface="TradeGothic" pitchFamily="34" charset="0"/>
                </a:rPr>
                <a:t>T</a:t>
              </a:r>
              <a:r>
                <a:rPr lang="en-US" sz="1800" baseline="-25000" dirty="0" smtClean="0">
                  <a:solidFill>
                    <a:srgbClr val="0070C0"/>
                  </a:solidFill>
                  <a:latin typeface="TradeGothic" pitchFamily="34" charset="0"/>
                </a:rPr>
                <a:t>sp</a:t>
              </a:r>
              <a:r>
                <a:rPr lang="en-US" sz="1800" dirty="0" smtClean="0">
                  <a:solidFill>
                    <a:srgbClr val="0070C0"/>
                  </a:solidFill>
                  <a:latin typeface="TradeGothic" pitchFamily="34" charset="0"/>
                </a:rPr>
                <a:t>(x)</a:t>
              </a:r>
              <a:endParaRPr lang="es-ES" sz="1800" dirty="0">
                <a:solidFill>
                  <a:srgbClr val="0070C0"/>
                </a:solidFill>
                <a:latin typeface="TradeGothic" pitchFamily="34" charset="0"/>
              </a:endParaRPr>
            </a:p>
          </p:txBody>
        </p:sp>
        <p:cxnSp>
          <p:nvCxnSpPr>
            <p:cNvPr id="13" name="12 Conector recto de flecha"/>
            <p:cNvCxnSpPr/>
            <p:nvPr/>
          </p:nvCxnSpPr>
          <p:spPr bwMode="auto">
            <a:xfrm flipV="1">
              <a:off x="7668344" y="4077072"/>
              <a:ext cx="135712" cy="14401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14 Rectángulo"/>
          <p:cNvSpPr/>
          <p:nvPr/>
        </p:nvSpPr>
        <p:spPr bwMode="auto">
          <a:xfrm>
            <a:off x="1647730" y="4436192"/>
            <a:ext cx="2924269" cy="1167897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2C5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340768"/>
                <a:ext cx="8003232" cy="4785395"/>
              </a:xfrm>
            </p:spPr>
            <p:txBody>
              <a:bodyPr/>
              <a:lstStyle/>
              <a:p>
                <a:r>
                  <a:rPr lang="en-US" dirty="0" smtClean="0"/>
                  <a:t>Regions </a:t>
                </a:r>
                <a:r>
                  <a:rPr lang="en-US" dirty="0"/>
                  <a:t>1 and 2 have </a:t>
                </a:r>
                <a:r>
                  <a:rPr lang="en-US" dirty="0" smtClean="0"/>
                  <a:t>null interdiffusion </a:t>
                </a:r>
                <a:r>
                  <a:rPr lang="en-US" dirty="0"/>
                  <a:t>flux if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∆</m:t>
                            </m:r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𝑚𝑖𝑥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s-E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𝑘𝑇</m:t>
                        </m:r>
                      </m:num>
                      <m:den>
                        <m:r>
                          <a:rPr lang="es-E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𝑙𝑛</m:t>
                    </m:r>
                    <m:f>
                      <m:fPr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∆</m:t>
                            </m:r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𝑚𝑖𝑥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s-E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𝑘𝑇</m:t>
                        </m:r>
                      </m:num>
                      <m:den>
                        <m:r>
                          <a:rPr lang="es-E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𝑙𝑛</m:t>
                    </m:r>
                    <m:f>
                      <m:fPr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s-ES" dirty="0"/>
              </a:p>
              <a:p>
                <a:pPr>
                  <a:spcBef>
                    <a:spcPts val="3000"/>
                  </a:spcBef>
                </a:pPr>
                <a:r>
                  <a:rPr lang="en-US" dirty="0" smtClean="0"/>
                  <a:t>Miscibility gap edge for:</a:t>
                </a:r>
              </a:p>
              <a:p>
                <a:pPr marL="360363" indent="0">
                  <a:spcAft>
                    <a:spcPts val="1200"/>
                  </a:spcAft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∆</m:t>
                            </m:r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𝑚𝑖𝑥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s-E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𝑘𝑇</m:t>
                        </m:r>
                      </m:num>
                      <m:den>
                        <m:r>
                          <a:rPr lang="es-E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𝑙𝑛</m:t>
                    </m:r>
                    <m:f>
                      <m:fPr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s-ES" dirty="0" smtClean="0"/>
              </a:p>
              <a:p>
                <a:pPr marL="360363" indent="0">
                  <a:buNone/>
                </a:pPr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/>
                        <a:sym typeface="Symbol"/>
                      </a:rPr>
                      <m:t></m:t>
                    </m:r>
                    <m:r>
                      <a:rPr lang="es-ES" b="0" i="1" smtClean="0">
                        <a:latin typeface="Cambria Math"/>
                        <a:sym typeface="Symbol"/>
                      </a:rPr>
                      <m:t>   </m:t>
                    </m:r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𝑚𝑔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(</m:t>
                    </m:r>
                    <m:r>
                      <a:rPr lang="es-ES" b="0" i="1" smtClean="0">
                        <a:latin typeface="Cambria Math"/>
                      </a:rPr>
                      <m:t>𝑥</m:t>
                    </m:r>
                    <m:r>
                      <a:rPr lang="es-ES" b="0" i="1" smtClean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s-E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s-E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f>
                      <m:fPr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s-E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𝑚𝑖𝑥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𝑑𝑥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𝑙𝑛</m:t>
                        </m:r>
                        <m:f>
                          <m:fPr>
                            <m:ctrlPr>
                              <a:rPr lang="es-E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den>
                    </m:f>
                  </m:oMath>
                </a14:m>
                <a:endParaRPr lang="es-ES" dirty="0"/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Also found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/>
                          </a:rPr>
                          <m:t>𝑑</m:t>
                        </m:r>
                        <m:r>
                          <a:rPr lang="es-ES" i="1">
                            <a:latin typeface="Cambria Math"/>
                          </a:rPr>
                          <m:t>𝐺</m:t>
                        </m:r>
                      </m:num>
                      <m:den>
                        <m:r>
                          <a:rPr lang="es-E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s-ES" i="1">
                        <a:latin typeface="Cambria Math"/>
                      </a:rPr>
                      <m:t>=0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340768"/>
                <a:ext cx="8003232" cy="4785395"/>
              </a:xfrm>
              <a:blipFill rotWithShape="1">
                <a:blip r:embed="rId4"/>
                <a:stretch>
                  <a:fillRect l="-1447" t="-1274" r="-305" b="-535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5 Rectángulo redondeado"/>
          <p:cNvSpPr/>
          <p:nvPr/>
        </p:nvSpPr>
        <p:spPr bwMode="auto">
          <a:xfrm>
            <a:off x="7211808" y="6386052"/>
            <a:ext cx="1784708" cy="32446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6699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1" y="6339905"/>
            <a:ext cx="9143999" cy="396000"/>
            <a:chOff x="1" y="6162929"/>
            <a:chExt cx="9143999" cy="396000"/>
          </a:xfrm>
        </p:grpSpPr>
        <p:sp>
          <p:nvSpPr>
            <p:cNvPr id="18" name="Text Box 50"/>
            <p:cNvSpPr txBox="1">
              <a:spLocks noChangeArrowheads="1"/>
            </p:cNvSpPr>
            <p:nvPr/>
          </p:nvSpPr>
          <p:spPr bwMode="auto">
            <a:xfrm>
              <a:off x="1" y="6162929"/>
              <a:ext cx="1150374" cy="3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DEFECTS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3784057" y="6162929"/>
              <a:ext cx="1386349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INTERDIFF.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0" name="Text Box 50"/>
            <p:cNvSpPr txBox="1">
              <a:spLocks noChangeArrowheads="1"/>
            </p:cNvSpPr>
            <p:nvPr/>
          </p:nvSpPr>
          <p:spPr bwMode="auto">
            <a:xfrm>
              <a:off x="5284159" y="6162929"/>
              <a:ext cx="168131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THERMODYN.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1" name="Text Box 50"/>
            <p:cNvSpPr txBox="1">
              <a:spLocks noChangeArrowheads="1"/>
            </p:cNvSpPr>
            <p:nvPr/>
          </p:nvSpPr>
          <p:spPr bwMode="auto">
            <a:xfrm>
              <a:off x="7079226" y="6162929"/>
              <a:ext cx="2064774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DECOMPOSITION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1264128" y="6162929"/>
              <a:ext cx="95864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ATOMS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>
              <a:off x="2336526" y="6162929"/>
              <a:ext cx="133377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ENERGIES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4" name="Text Box 50"/>
            <p:cNvSpPr txBox="1">
              <a:spLocks noChangeArrowheads="1"/>
            </p:cNvSpPr>
            <p:nvPr/>
          </p:nvSpPr>
          <p:spPr bwMode="auto">
            <a:xfrm>
              <a:off x="934058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auto">
            <a:xfrm>
              <a:off x="2059851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6" name="Text Box 50"/>
            <p:cNvSpPr txBox="1">
              <a:spLocks noChangeArrowheads="1"/>
            </p:cNvSpPr>
            <p:nvPr/>
          </p:nvSpPr>
          <p:spPr bwMode="auto">
            <a:xfrm>
              <a:off x="345111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7" name="Text Box 50"/>
            <p:cNvSpPr txBox="1">
              <a:spLocks noChangeArrowheads="1"/>
            </p:cNvSpPr>
            <p:nvPr/>
          </p:nvSpPr>
          <p:spPr bwMode="auto">
            <a:xfrm>
              <a:off x="4975117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>
              <a:off x="677933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7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FeCr</a:t>
            </a:r>
            <a:r>
              <a:rPr lang="en-US" b="1" dirty="0" smtClean="0"/>
              <a:t> phase diagram</a:t>
            </a:r>
            <a:endParaRPr lang="en-US" b="1" dirty="0"/>
          </a:p>
        </p:txBody>
      </p:sp>
      <p:sp>
        <p:nvSpPr>
          <p:cNvPr id="9" name="8 Rectángulo"/>
          <p:cNvSpPr/>
          <p:nvPr/>
        </p:nvSpPr>
        <p:spPr>
          <a:xfrm>
            <a:off x="3824194" y="5877991"/>
            <a:ext cx="2246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Malerba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at al,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JNM 2008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6" y="1511925"/>
            <a:ext cx="7392482" cy="430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Forma libre"/>
          <p:cNvSpPr/>
          <p:nvPr/>
        </p:nvSpPr>
        <p:spPr bwMode="auto">
          <a:xfrm>
            <a:off x="1919327" y="3141549"/>
            <a:ext cx="6219731" cy="1991763"/>
          </a:xfrm>
          <a:custGeom>
            <a:avLst/>
            <a:gdLst>
              <a:gd name="connsiteX0" fmla="*/ 0 w 6219731"/>
              <a:gd name="connsiteY0" fmla="*/ 1991763 h 1991763"/>
              <a:gd name="connsiteX1" fmla="*/ 54321 w 6219731"/>
              <a:gd name="connsiteY1" fmla="*/ 1665838 h 1991763"/>
              <a:gd name="connsiteX2" fmla="*/ 135802 w 6219731"/>
              <a:gd name="connsiteY2" fmla="*/ 1339913 h 1991763"/>
              <a:gd name="connsiteX3" fmla="*/ 235390 w 6219731"/>
              <a:gd name="connsiteY3" fmla="*/ 1131683 h 1991763"/>
              <a:gd name="connsiteX4" fmla="*/ 389299 w 6219731"/>
              <a:gd name="connsiteY4" fmla="*/ 950614 h 1991763"/>
              <a:gd name="connsiteX5" fmla="*/ 534155 w 6219731"/>
              <a:gd name="connsiteY5" fmla="*/ 805759 h 1991763"/>
              <a:gd name="connsiteX6" fmla="*/ 679010 w 6219731"/>
              <a:gd name="connsiteY6" fmla="*/ 669957 h 1991763"/>
              <a:gd name="connsiteX7" fmla="*/ 878186 w 6219731"/>
              <a:gd name="connsiteY7" fmla="*/ 534155 h 1991763"/>
              <a:gd name="connsiteX8" fmla="*/ 1113576 w 6219731"/>
              <a:gd name="connsiteY8" fmla="*/ 371192 h 1991763"/>
              <a:gd name="connsiteX9" fmla="*/ 1358020 w 6219731"/>
              <a:gd name="connsiteY9" fmla="*/ 235390 h 1991763"/>
              <a:gd name="connsiteX10" fmla="*/ 1692998 w 6219731"/>
              <a:gd name="connsiteY10" fmla="*/ 108642 h 1991763"/>
              <a:gd name="connsiteX11" fmla="*/ 2027976 w 6219731"/>
              <a:gd name="connsiteY11" fmla="*/ 54321 h 1991763"/>
              <a:gd name="connsiteX12" fmla="*/ 2444436 w 6219731"/>
              <a:gd name="connsiteY12" fmla="*/ 18107 h 1991763"/>
              <a:gd name="connsiteX13" fmla="*/ 3114392 w 6219731"/>
              <a:gd name="connsiteY13" fmla="*/ 0 h 1991763"/>
              <a:gd name="connsiteX14" fmla="*/ 3648547 w 6219731"/>
              <a:gd name="connsiteY14" fmla="*/ 0 h 1991763"/>
              <a:gd name="connsiteX15" fmla="*/ 4028792 w 6219731"/>
              <a:gd name="connsiteY15" fmla="*/ 18107 h 1991763"/>
              <a:gd name="connsiteX16" fmla="*/ 4345664 w 6219731"/>
              <a:gd name="connsiteY16" fmla="*/ 54321 h 1991763"/>
              <a:gd name="connsiteX17" fmla="*/ 4834551 w 6219731"/>
              <a:gd name="connsiteY17" fmla="*/ 190123 h 1991763"/>
              <a:gd name="connsiteX18" fmla="*/ 5296277 w 6219731"/>
              <a:gd name="connsiteY18" fmla="*/ 325925 h 1991763"/>
              <a:gd name="connsiteX19" fmla="*/ 5522614 w 6219731"/>
              <a:gd name="connsiteY19" fmla="*/ 479834 h 1991763"/>
              <a:gd name="connsiteX20" fmla="*/ 5748951 w 6219731"/>
              <a:gd name="connsiteY20" fmla="*/ 669957 h 1991763"/>
              <a:gd name="connsiteX21" fmla="*/ 5884753 w 6219731"/>
              <a:gd name="connsiteY21" fmla="*/ 814812 h 1991763"/>
              <a:gd name="connsiteX22" fmla="*/ 5993394 w 6219731"/>
              <a:gd name="connsiteY22" fmla="*/ 995881 h 1991763"/>
              <a:gd name="connsiteX23" fmla="*/ 6129196 w 6219731"/>
              <a:gd name="connsiteY23" fmla="*/ 1267485 h 1991763"/>
              <a:gd name="connsiteX24" fmla="*/ 6174464 w 6219731"/>
              <a:gd name="connsiteY24" fmla="*/ 1502875 h 1991763"/>
              <a:gd name="connsiteX25" fmla="*/ 6201624 w 6219731"/>
              <a:gd name="connsiteY25" fmla="*/ 1738266 h 1991763"/>
              <a:gd name="connsiteX26" fmla="*/ 6219731 w 6219731"/>
              <a:gd name="connsiteY26" fmla="*/ 1973656 h 1991763"/>
              <a:gd name="connsiteX27" fmla="*/ 0 w 6219731"/>
              <a:gd name="connsiteY27" fmla="*/ 1991763 h 199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19731" h="1991763">
                <a:moveTo>
                  <a:pt x="0" y="1991763"/>
                </a:moveTo>
                <a:lnTo>
                  <a:pt x="54321" y="1665838"/>
                </a:lnTo>
                <a:lnTo>
                  <a:pt x="135802" y="1339913"/>
                </a:lnTo>
                <a:lnTo>
                  <a:pt x="235390" y="1131683"/>
                </a:lnTo>
                <a:lnTo>
                  <a:pt x="389299" y="950614"/>
                </a:lnTo>
                <a:lnTo>
                  <a:pt x="534155" y="805759"/>
                </a:lnTo>
                <a:lnTo>
                  <a:pt x="679010" y="669957"/>
                </a:lnTo>
                <a:lnTo>
                  <a:pt x="878186" y="534155"/>
                </a:lnTo>
                <a:lnTo>
                  <a:pt x="1113576" y="371192"/>
                </a:lnTo>
                <a:lnTo>
                  <a:pt x="1358020" y="235390"/>
                </a:lnTo>
                <a:lnTo>
                  <a:pt x="1692998" y="108642"/>
                </a:lnTo>
                <a:lnTo>
                  <a:pt x="2027976" y="54321"/>
                </a:lnTo>
                <a:lnTo>
                  <a:pt x="2444436" y="18107"/>
                </a:lnTo>
                <a:lnTo>
                  <a:pt x="3114392" y="0"/>
                </a:lnTo>
                <a:lnTo>
                  <a:pt x="3648547" y="0"/>
                </a:lnTo>
                <a:lnTo>
                  <a:pt x="4028792" y="18107"/>
                </a:lnTo>
                <a:lnTo>
                  <a:pt x="4345664" y="54321"/>
                </a:lnTo>
                <a:lnTo>
                  <a:pt x="4834551" y="190123"/>
                </a:lnTo>
                <a:lnTo>
                  <a:pt x="5296277" y="325925"/>
                </a:lnTo>
                <a:lnTo>
                  <a:pt x="5522614" y="479834"/>
                </a:lnTo>
                <a:lnTo>
                  <a:pt x="5748951" y="669957"/>
                </a:lnTo>
                <a:lnTo>
                  <a:pt x="5884753" y="814812"/>
                </a:lnTo>
                <a:lnTo>
                  <a:pt x="5993394" y="995881"/>
                </a:lnTo>
                <a:lnTo>
                  <a:pt x="6129196" y="1267485"/>
                </a:lnTo>
                <a:lnTo>
                  <a:pt x="6174464" y="1502875"/>
                </a:lnTo>
                <a:lnTo>
                  <a:pt x="6201624" y="1738266"/>
                </a:lnTo>
                <a:lnTo>
                  <a:pt x="6219731" y="1973656"/>
                </a:lnTo>
                <a:lnTo>
                  <a:pt x="0" y="1991763"/>
                </a:lnTo>
                <a:close/>
              </a:path>
            </a:pathLst>
          </a:custGeom>
          <a:solidFill>
            <a:srgbClr val="800000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193847" y="451347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 smtClean="0"/>
              <a:t>Miscibility gap</a:t>
            </a:r>
            <a:endParaRPr lang="es-ES" sz="1800" b="1" dirty="0"/>
          </a:p>
        </p:txBody>
      </p:sp>
      <p:sp>
        <p:nvSpPr>
          <p:cNvPr id="8" name="7 Rectángulo redondeado"/>
          <p:cNvSpPr/>
          <p:nvPr/>
        </p:nvSpPr>
        <p:spPr bwMode="auto">
          <a:xfrm>
            <a:off x="7211808" y="6386052"/>
            <a:ext cx="1784708" cy="32446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6699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" y="6339905"/>
            <a:ext cx="9143999" cy="396000"/>
            <a:chOff x="1" y="6162929"/>
            <a:chExt cx="9143999" cy="396000"/>
          </a:xfrm>
        </p:grpSpPr>
        <p:sp>
          <p:nvSpPr>
            <p:cNvPr id="12" name="Text Box 50"/>
            <p:cNvSpPr txBox="1">
              <a:spLocks noChangeArrowheads="1"/>
            </p:cNvSpPr>
            <p:nvPr/>
          </p:nvSpPr>
          <p:spPr bwMode="auto">
            <a:xfrm>
              <a:off x="1" y="6162929"/>
              <a:ext cx="1150374" cy="3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DEFECTS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3" name="Text Box 50"/>
            <p:cNvSpPr txBox="1">
              <a:spLocks noChangeArrowheads="1"/>
            </p:cNvSpPr>
            <p:nvPr/>
          </p:nvSpPr>
          <p:spPr bwMode="auto">
            <a:xfrm>
              <a:off x="3784057" y="6162929"/>
              <a:ext cx="1386349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INTERDIFF.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4" name="Text Box 50"/>
            <p:cNvSpPr txBox="1">
              <a:spLocks noChangeArrowheads="1"/>
            </p:cNvSpPr>
            <p:nvPr/>
          </p:nvSpPr>
          <p:spPr bwMode="auto">
            <a:xfrm>
              <a:off x="5284159" y="6162929"/>
              <a:ext cx="168131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THERMODYN.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6" name="Text Box 50"/>
            <p:cNvSpPr txBox="1">
              <a:spLocks noChangeArrowheads="1"/>
            </p:cNvSpPr>
            <p:nvPr/>
          </p:nvSpPr>
          <p:spPr bwMode="auto">
            <a:xfrm>
              <a:off x="7079226" y="6162929"/>
              <a:ext cx="2064774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DECOMPOSITION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7" name="Text Box 50"/>
            <p:cNvSpPr txBox="1">
              <a:spLocks noChangeArrowheads="1"/>
            </p:cNvSpPr>
            <p:nvPr/>
          </p:nvSpPr>
          <p:spPr bwMode="auto">
            <a:xfrm>
              <a:off x="1264128" y="6162929"/>
              <a:ext cx="95864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ATOMS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8" name="Text Box 50"/>
            <p:cNvSpPr txBox="1">
              <a:spLocks noChangeArrowheads="1"/>
            </p:cNvSpPr>
            <p:nvPr/>
          </p:nvSpPr>
          <p:spPr bwMode="auto">
            <a:xfrm>
              <a:off x="2336526" y="6162929"/>
              <a:ext cx="133377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ENERGIES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934058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0" name="Text Box 50"/>
            <p:cNvSpPr txBox="1">
              <a:spLocks noChangeArrowheads="1"/>
            </p:cNvSpPr>
            <p:nvPr/>
          </p:nvSpPr>
          <p:spPr bwMode="auto">
            <a:xfrm>
              <a:off x="2059851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1" name="Text Box 50"/>
            <p:cNvSpPr txBox="1">
              <a:spLocks noChangeArrowheads="1"/>
            </p:cNvSpPr>
            <p:nvPr/>
          </p:nvSpPr>
          <p:spPr bwMode="auto">
            <a:xfrm>
              <a:off x="345111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4975117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>
              <a:off x="677933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5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Why </a:t>
            </a:r>
            <a:r>
              <a:rPr lang="en-US" b="1" dirty="0" err="1" smtClean="0"/>
              <a:t>FeCr</a:t>
            </a:r>
            <a:r>
              <a:rPr lang="en-US" b="1" dirty="0" smtClean="0"/>
              <a:t> alloys?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628800"/>
            <a:ext cx="8003232" cy="4497363"/>
          </a:xfrm>
        </p:spPr>
        <p:txBody>
          <a:bodyPr/>
          <a:lstStyle/>
          <a:p>
            <a:pPr marL="536575" indent="-536575">
              <a:spcBef>
                <a:spcPts val="2400"/>
              </a:spcBef>
              <a:buFont typeface="Wingdings" pitchFamily="2" charset="2"/>
              <a:buChar char="Ø"/>
            </a:pPr>
            <a:r>
              <a:rPr lang="en-US" dirty="0" err="1"/>
              <a:t>FeCr</a:t>
            </a:r>
            <a:r>
              <a:rPr lang="en-US" dirty="0"/>
              <a:t> steels are the materials of choice for high temperature applications under irradiation.</a:t>
            </a:r>
          </a:p>
          <a:p>
            <a:pPr marL="536575" indent="-536575">
              <a:spcBef>
                <a:spcPts val="2400"/>
              </a:spcBef>
              <a:buFont typeface="Wingdings" pitchFamily="2" charset="2"/>
              <a:buChar char="Ø"/>
            </a:pPr>
            <a:r>
              <a:rPr lang="en-US" dirty="0" smtClean="0"/>
              <a:t>An </a:t>
            </a:r>
            <a:r>
              <a:rPr lang="en-US" dirty="0"/>
              <a:t>approximation to such steels is having a modeling framework for the </a:t>
            </a:r>
            <a:r>
              <a:rPr lang="en-US" dirty="0" err="1"/>
              <a:t>FeCr</a:t>
            </a:r>
            <a:r>
              <a:rPr lang="en-US" dirty="0"/>
              <a:t> alloy</a:t>
            </a:r>
          </a:p>
          <a:p>
            <a:pPr marL="536575" indent="-536575">
              <a:spcBef>
                <a:spcPts val="2400"/>
              </a:spcBef>
              <a:buFont typeface="Wingdings" pitchFamily="2" charset="2"/>
              <a:buChar char="Ø"/>
            </a:pPr>
            <a:r>
              <a:rPr lang="en-US" dirty="0" smtClean="0"/>
              <a:t>Swelling </a:t>
            </a:r>
            <a:r>
              <a:rPr lang="en-US" dirty="0"/>
              <a:t>in </a:t>
            </a:r>
            <a:r>
              <a:rPr lang="en-US" dirty="0" err="1"/>
              <a:t>FeCr</a:t>
            </a:r>
            <a:r>
              <a:rPr lang="en-US" dirty="0"/>
              <a:t> alloys under irradiation is around one order of magnitude lower than in pure Fe for the same dose.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Motivation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7236296" cy="778098"/>
          </a:xfrm>
        </p:spPr>
        <p:txBody>
          <a:bodyPr/>
          <a:lstStyle/>
          <a:p>
            <a:r>
              <a:rPr lang="en-US" b="1" dirty="0" smtClean="0"/>
              <a:t>Object Kinetic Monte Carlo 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7" y="1503722"/>
            <a:ext cx="8206935" cy="478539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Implemented </a:t>
            </a:r>
            <a:r>
              <a:rPr lang="en-US" dirty="0"/>
              <a:t>in </a:t>
            </a:r>
            <a:r>
              <a:rPr lang="en-US" dirty="0" err="1" smtClean="0"/>
              <a:t>MMonCa</a:t>
            </a:r>
            <a:r>
              <a:rPr lang="en-US" dirty="0" smtClean="0"/>
              <a:t> code.</a:t>
            </a:r>
          </a:p>
          <a:p>
            <a:pPr>
              <a:spcBef>
                <a:spcPts val="1800"/>
              </a:spcBef>
            </a:pPr>
            <a:r>
              <a:rPr lang="en-US" dirty="0"/>
              <a:t>u</a:t>
            </a:r>
            <a:r>
              <a:rPr lang="en-US" dirty="0" smtClean="0"/>
              <a:t>sing the Object Kinetic Monte Carlo</a:t>
            </a:r>
            <a:br>
              <a:rPr lang="en-US" dirty="0" smtClean="0"/>
            </a:br>
            <a:r>
              <a:rPr lang="en-US" dirty="0" smtClean="0"/>
              <a:t>(non-lattice</a:t>
            </a:r>
            <a:r>
              <a:rPr lang="en-US" dirty="0"/>
              <a:t>) </a:t>
            </a:r>
            <a:r>
              <a:rPr lang="en-US" dirty="0" smtClean="0"/>
              <a:t>approach.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Simulation sizes up to </a:t>
            </a:r>
            <a:r>
              <a:rPr lang="en-US" dirty="0" smtClean="0">
                <a:latin typeface="Times New Roman"/>
                <a:cs typeface="Times New Roman"/>
              </a:rPr>
              <a:t>~</a:t>
            </a:r>
            <a:r>
              <a:rPr lang="en-US" dirty="0"/>
              <a:t>5</a:t>
            </a:r>
            <a:r>
              <a:rPr lang="en-US" dirty="0" smtClean="0"/>
              <a:t>00 nm.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Simulation driven by events:</a:t>
            </a:r>
            <a:br>
              <a:rPr lang="en-US" dirty="0" smtClean="0"/>
            </a:br>
            <a:r>
              <a:rPr lang="en-US" dirty="0" smtClean="0"/>
              <a:t>times from </a:t>
            </a:r>
            <a:r>
              <a:rPr lang="en-US" dirty="0" smtClean="0">
                <a:sym typeface="Symbol"/>
              </a:rPr>
              <a:t>s to years, depending on event rates</a:t>
            </a:r>
            <a:r>
              <a:rPr lang="en-US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Very suitable for damage evolution simulation. 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Code implementation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Quasi-atomistic approach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660228"/>
            <a:ext cx="8280920" cy="3661744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Tx/>
              <a:buChar char="•"/>
              <a:defRPr/>
            </a:pPr>
            <a:r>
              <a:rPr lang="en-US" sz="2400" dirty="0"/>
              <a:t>Atomistic handling of </a:t>
            </a:r>
            <a:r>
              <a:rPr lang="en-US" sz="2400" dirty="0" smtClean="0"/>
              <a:t>defects: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i="1" dirty="0" smtClean="0"/>
              <a:t>particles </a:t>
            </a:r>
            <a:endParaRPr lang="en-US" sz="2400" i="1" dirty="0"/>
          </a:p>
          <a:p>
            <a:pPr marL="342900" lvl="1" indent="-342900">
              <a:spcBef>
                <a:spcPts val="600"/>
              </a:spcBef>
              <a:buFontTx/>
              <a:buChar char="•"/>
              <a:defRPr/>
            </a:pPr>
            <a:r>
              <a:rPr lang="en-US" sz="2400" dirty="0" smtClean="0"/>
              <a:t>Continuum handling of the crystal: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i="1" dirty="0" smtClean="0"/>
              <a:t>boxes </a:t>
            </a:r>
            <a:endParaRPr lang="en-US" sz="2400" dirty="0" smtClean="0"/>
          </a:p>
          <a:p>
            <a:pPr marL="342900" lvl="1" indent="-342900">
              <a:spcBef>
                <a:spcPts val="600"/>
              </a:spcBef>
              <a:buFontTx/>
              <a:buChar char="•"/>
              <a:defRPr/>
            </a:pPr>
            <a:r>
              <a:rPr lang="en-US" sz="2400" dirty="0" smtClean="0"/>
              <a:t>Quasi-atomistic handling of alloy composition: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i="1" dirty="0" smtClean="0"/>
              <a:t>Cr atom </a:t>
            </a:r>
            <a:r>
              <a:rPr lang="en-US" sz="2400" i="1" dirty="0"/>
              <a:t>counters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lvl="1" indent="-342900">
              <a:spcBef>
                <a:spcPts val="600"/>
              </a:spcBef>
              <a:buFontTx/>
              <a:buChar char="•"/>
              <a:defRPr/>
            </a:pPr>
            <a:r>
              <a:rPr lang="en-US" sz="2400" dirty="0" smtClean="0"/>
              <a:t>Particle </a:t>
            </a:r>
            <a:r>
              <a:rPr lang="en-US" sz="2400" dirty="0"/>
              <a:t>properties depend </a:t>
            </a:r>
            <a:r>
              <a:rPr lang="en-US" sz="2400" dirty="0" smtClean="0"/>
              <a:t>on alloy composition in the box</a:t>
            </a:r>
          </a:p>
          <a:p>
            <a:pPr marL="342900" lvl="1" indent="-342900">
              <a:spcBef>
                <a:spcPts val="1800"/>
              </a:spcBef>
              <a:buFontTx/>
              <a:buChar char="•"/>
              <a:defRPr/>
            </a:pPr>
            <a:r>
              <a:rPr lang="en-US" sz="2400" dirty="0" smtClean="0"/>
              <a:t>Jump </a:t>
            </a:r>
            <a:r>
              <a:rPr lang="en-US" sz="2400" dirty="0"/>
              <a:t>probability rejection as a function of </a:t>
            </a:r>
            <a:r>
              <a:rPr lang="en-US" sz="2400" dirty="0">
                <a:sym typeface="Symbol"/>
              </a:rPr>
              <a:t>(</a:t>
            </a:r>
            <a:r>
              <a:rPr lang="en-US" sz="2400" dirty="0" err="1"/>
              <a:t>E</a:t>
            </a:r>
            <a:r>
              <a:rPr lang="en-US" sz="2400" baseline="-25000" dirty="0" err="1"/>
              <a:t>form</a:t>
            </a:r>
            <a:r>
              <a:rPr lang="en-US" sz="2400" dirty="0" err="1"/>
              <a:t>+E</a:t>
            </a:r>
            <a:r>
              <a:rPr lang="en-US" sz="2400" baseline="-25000" dirty="0" err="1"/>
              <a:t>m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Code implementation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3512933" y="1998470"/>
            <a:ext cx="231609" cy="231511"/>
          </a:xfrm>
          <a:prstGeom prst="ellipse">
            <a:avLst/>
          </a:prstGeom>
          <a:solidFill>
            <a:srgbClr val="709FD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2812344" y="1998470"/>
            <a:ext cx="308812" cy="154341"/>
          </a:xfrm>
          <a:custGeom>
            <a:avLst/>
            <a:gdLst>
              <a:gd name="T0" fmla="*/ 0 w 192"/>
              <a:gd name="T1" fmla="*/ 2147483647 h 96"/>
              <a:gd name="T2" fmla="*/ 2147483647 w 192"/>
              <a:gd name="T3" fmla="*/ 0 h 96"/>
              <a:gd name="T4" fmla="*/ 2147483647 w 192"/>
              <a:gd name="T5" fmla="*/ 2147483647 h 96"/>
              <a:gd name="T6" fmla="*/ 0 60000 65536"/>
              <a:gd name="T7" fmla="*/ 0 60000 65536"/>
              <a:gd name="T8" fmla="*/ 0 60000 65536"/>
              <a:gd name="T9" fmla="*/ 0 w 192"/>
              <a:gd name="T10" fmla="*/ 0 h 96"/>
              <a:gd name="T11" fmla="*/ 192 w 192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84" y="80"/>
                  <a:pt x="192" y="9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3162638" y="1998470"/>
            <a:ext cx="308812" cy="154341"/>
          </a:xfrm>
          <a:custGeom>
            <a:avLst/>
            <a:gdLst>
              <a:gd name="T0" fmla="*/ 0 w 192"/>
              <a:gd name="T1" fmla="*/ 2147483647 h 96"/>
              <a:gd name="T2" fmla="*/ 2147483647 w 192"/>
              <a:gd name="T3" fmla="*/ 0 h 96"/>
              <a:gd name="T4" fmla="*/ 2147483647 w 192"/>
              <a:gd name="T5" fmla="*/ 2147483647 h 96"/>
              <a:gd name="T6" fmla="*/ 0 60000 65536"/>
              <a:gd name="T7" fmla="*/ 0 60000 65536"/>
              <a:gd name="T8" fmla="*/ 0 60000 65536"/>
              <a:gd name="T9" fmla="*/ 0 w 192"/>
              <a:gd name="T10" fmla="*/ 0 h 96"/>
              <a:gd name="T11" fmla="*/ 192 w 192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84" y="80"/>
                  <a:pt x="192" y="9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" name="Freeform 22"/>
          <p:cNvSpPr>
            <a:spLocks/>
          </p:cNvSpPr>
          <p:nvPr/>
        </p:nvSpPr>
        <p:spPr bwMode="auto">
          <a:xfrm>
            <a:off x="3799853" y="1957004"/>
            <a:ext cx="463218" cy="154341"/>
          </a:xfrm>
          <a:custGeom>
            <a:avLst/>
            <a:gdLst>
              <a:gd name="T0" fmla="*/ 0 w 192"/>
              <a:gd name="T1" fmla="*/ 2147483647 h 96"/>
              <a:gd name="T2" fmla="*/ 2147483647 w 192"/>
              <a:gd name="T3" fmla="*/ 0 h 96"/>
              <a:gd name="T4" fmla="*/ 2147483647 w 192"/>
              <a:gd name="T5" fmla="*/ 2147483647 h 96"/>
              <a:gd name="T6" fmla="*/ 0 60000 65536"/>
              <a:gd name="T7" fmla="*/ 0 60000 65536"/>
              <a:gd name="T8" fmla="*/ 0 60000 65536"/>
              <a:gd name="T9" fmla="*/ 0 w 192"/>
              <a:gd name="T10" fmla="*/ 0 h 96"/>
              <a:gd name="T11" fmla="*/ 192 w 192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84" y="80"/>
                  <a:pt x="192" y="96"/>
                </a:cubicBezTo>
              </a:path>
            </a:pathLst>
          </a:custGeom>
          <a:noFill/>
          <a:ln w="66675">
            <a:solidFill>
              <a:schemeClr val="tx1"/>
            </a:solidFill>
            <a:round/>
            <a:headEnd type="none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" name="5 Grupo"/>
          <p:cNvGrpSpPr/>
          <p:nvPr/>
        </p:nvGrpSpPr>
        <p:grpSpPr>
          <a:xfrm>
            <a:off x="2354887" y="1226769"/>
            <a:ext cx="2917825" cy="1389064"/>
            <a:chOff x="1763688" y="1628800"/>
            <a:chExt cx="2917825" cy="1389064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V="1">
              <a:off x="1763688" y="1847049"/>
              <a:ext cx="2917825" cy="132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1763688" y="2786350"/>
              <a:ext cx="2917825" cy="18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149703" y="1628800"/>
              <a:ext cx="0" cy="13890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4465794" y="1628800"/>
              <a:ext cx="0" cy="13890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3307749" y="1628802"/>
              <a:ext cx="0" cy="13890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2146489" y="1881211"/>
              <a:ext cx="32733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s-ES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3309352" y="1881209"/>
              <a:ext cx="331642" cy="4052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s-ES" sz="20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337" y="1102413"/>
            <a:ext cx="2867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18" y="1097653"/>
            <a:ext cx="27432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86" y="2714274"/>
            <a:ext cx="27527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618" y="2701628"/>
            <a:ext cx="2819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7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Composition evolution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340769"/>
            <a:ext cx="8003232" cy="936104"/>
          </a:xfrm>
        </p:spPr>
        <p:txBody>
          <a:bodyPr/>
          <a:lstStyle/>
          <a:p>
            <a:r>
              <a:rPr lang="en-US" dirty="0" smtClean="0"/>
              <a:t>Simulated composition histograms</a:t>
            </a:r>
            <a:br>
              <a:rPr lang="en-US" dirty="0" smtClean="0"/>
            </a:br>
            <a:r>
              <a:rPr lang="en-US" sz="2400" dirty="0" smtClean="0"/>
              <a:t>after annealing at 600K, starting at </a:t>
            </a:r>
            <a:r>
              <a:rPr lang="en-US" sz="2400" dirty="0" smtClean="0">
                <a:solidFill>
                  <a:srgbClr val="00B050"/>
                </a:solidFill>
                <a:sym typeface="Symbol"/>
              </a:rPr>
              <a:t>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Simulation results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2" y="2420888"/>
            <a:ext cx="5364480" cy="341985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2" y="2420888"/>
            <a:ext cx="5364480" cy="341985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2" y="2420888"/>
            <a:ext cx="5364480" cy="341985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2" y="2420888"/>
            <a:ext cx="5364480" cy="341985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2" y="2420888"/>
            <a:ext cx="5364480" cy="341985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2" y="2410830"/>
            <a:ext cx="5364480" cy="343997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2" y="2420888"/>
            <a:ext cx="5364480" cy="3419856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2" y="2420888"/>
            <a:ext cx="5364480" cy="3419856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2" y="2420888"/>
            <a:ext cx="5364480" cy="3419856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2" y="2420888"/>
            <a:ext cx="5364480" cy="3419856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1623444" y="5916476"/>
            <a:ext cx="495011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C52"/>
                </a:solidFill>
                <a:latin typeface="TradeGothic LH Extended" pitchFamily="34" charset="0"/>
                <a:ea typeface="+mn-ea"/>
              </a:rPr>
              <a:t>no separation</a:t>
            </a:r>
            <a:endParaRPr lang="es-ES" sz="2000" dirty="0">
              <a:solidFill>
                <a:srgbClr val="002C52"/>
              </a:solidFill>
              <a:latin typeface="TradeGothic LH Extended" pitchFamily="34" charset="0"/>
              <a:ea typeface="+mn-ea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623444" y="5916476"/>
            <a:ext cx="495011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C52"/>
                </a:solidFill>
                <a:latin typeface="TradeGothic LH Extended" pitchFamily="34" charset="0"/>
                <a:ea typeface="+mn-ea"/>
              </a:rPr>
              <a:t>nucleation</a:t>
            </a:r>
            <a:endParaRPr lang="es-ES" sz="2000" dirty="0">
              <a:solidFill>
                <a:srgbClr val="002C52"/>
              </a:solidFill>
              <a:latin typeface="TradeGothic LH Extended" pitchFamily="34" charset="0"/>
              <a:ea typeface="+mn-ea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623444" y="5916476"/>
            <a:ext cx="495011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C52"/>
                </a:solidFill>
                <a:latin typeface="TradeGothic LH Extended" pitchFamily="34" charset="0"/>
                <a:ea typeface="+mn-ea"/>
              </a:rPr>
              <a:t>nucleation-spinodal decomposition</a:t>
            </a:r>
            <a:endParaRPr lang="es-ES" sz="2000" dirty="0">
              <a:solidFill>
                <a:srgbClr val="002C52"/>
              </a:solidFill>
              <a:latin typeface="TradeGothic LH Extended" pitchFamily="34" charset="0"/>
              <a:ea typeface="+mn-ea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623444" y="5916476"/>
            <a:ext cx="495011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C52"/>
                </a:solidFill>
                <a:latin typeface="TradeGothic LH Extended" pitchFamily="34" charset="0"/>
                <a:ea typeface="+mn-ea"/>
              </a:rPr>
              <a:t>spinodal decomposition</a:t>
            </a:r>
            <a:endParaRPr lang="es-ES" sz="2000" dirty="0">
              <a:solidFill>
                <a:srgbClr val="002C52"/>
              </a:solidFill>
              <a:latin typeface="TradeGothic LH Extended" pitchFamily="34" charset="0"/>
              <a:ea typeface="+mn-ea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623444" y="5916476"/>
            <a:ext cx="495011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C52"/>
                </a:solidFill>
                <a:latin typeface="TradeGothic LH Extended" pitchFamily="34" charset="0"/>
                <a:ea typeface="+mn-ea"/>
              </a:rPr>
              <a:t>nucleation-spinodal decomposition</a:t>
            </a:r>
            <a:endParaRPr lang="es-ES" sz="2000" dirty="0">
              <a:solidFill>
                <a:srgbClr val="002C52"/>
              </a:solidFill>
              <a:latin typeface="TradeGothic LH Extended" pitchFamily="34" charset="0"/>
              <a:ea typeface="+mn-ea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623444" y="5916476"/>
            <a:ext cx="495011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C52"/>
                </a:solidFill>
                <a:latin typeface="TradeGothic LH Extended" pitchFamily="34" charset="0"/>
                <a:ea typeface="+mn-ea"/>
              </a:rPr>
              <a:t>nucleation</a:t>
            </a:r>
            <a:endParaRPr lang="es-ES" sz="2000" dirty="0">
              <a:solidFill>
                <a:srgbClr val="002C52"/>
              </a:solidFill>
              <a:latin typeface="TradeGothic LH Extended" pitchFamily="34" charset="0"/>
              <a:ea typeface="+mn-ea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623444" y="5916476"/>
            <a:ext cx="495011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C52"/>
                </a:solidFill>
                <a:latin typeface="TradeGothic LH Extended" pitchFamily="34" charset="0"/>
                <a:ea typeface="+mn-ea"/>
              </a:rPr>
              <a:t>no separation</a:t>
            </a:r>
            <a:endParaRPr lang="es-ES" sz="2000" dirty="0">
              <a:solidFill>
                <a:srgbClr val="002C52"/>
              </a:solidFill>
              <a:latin typeface="TradeGothic LH Extended" pitchFamily="34" charset="0"/>
              <a:ea typeface="+mn-ea"/>
            </a:endParaRPr>
          </a:p>
        </p:txBody>
      </p:sp>
      <p:sp>
        <p:nvSpPr>
          <p:cNvPr id="5" name="4 Rectángulo"/>
          <p:cNvSpPr/>
          <p:nvPr/>
        </p:nvSpPr>
        <p:spPr>
          <a:xfrm rot="16200000">
            <a:off x="448877" y="3832312"/>
            <a:ext cx="323399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C52"/>
                </a:solidFill>
                <a:latin typeface="TradeGothic" pitchFamily="34" charset="0"/>
              </a:rPr>
              <a:t>occurrence</a:t>
            </a:r>
            <a:endParaRPr lang="es-ES" sz="2000" b="1" dirty="0">
              <a:latin typeface="Trade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9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100228" y="2072462"/>
            <a:ext cx="6640124" cy="4236858"/>
            <a:chOff x="1100228" y="1844825"/>
            <a:chExt cx="6640124" cy="4236858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59"/>
            <a:stretch/>
          </p:blipFill>
          <p:spPr>
            <a:xfrm>
              <a:off x="1619672" y="1844825"/>
              <a:ext cx="6120680" cy="3927866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3851920" y="5681573"/>
              <a:ext cx="245131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alloy composition, x</a:t>
              </a:r>
              <a:endParaRPr lang="es-ES" sz="2000" dirty="0"/>
            </a:p>
          </p:txBody>
        </p:sp>
        <p:sp>
          <p:nvSpPr>
            <p:cNvPr id="7" name="6 Rectángulo"/>
            <p:cNvSpPr/>
            <p:nvPr/>
          </p:nvSpPr>
          <p:spPr>
            <a:xfrm rot="16200000">
              <a:off x="201841" y="3420651"/>
              <a:ext cx="222766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/>
                <a:t>Temperature (K)</a:t>
              </a:r>
              <a:endParaRPr lang="es-ES" sz="2200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Miscibility gap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196753"/>
            <a:ext cx="8280920" cy="1008112"/>
          </a:xfrm>
        </p:spPr>
        <p:txBody>
          <a:bodyPr/>
          <a:lstStyle/>
          <a:p>
            <a:pPr>
              <a:tabLst>
                <a:tab pos="7177088" algn="r"/>
              </a:tabLst>
            </a:pPr>
            <a:r>
              <a:rPr lang="en-US" sz="2600" dirty="0" smtClean="0"/>
              <a:t>Final composition at different temperatures</a:t>
            </a:r>
          </a:p>
          <a:p>
            <a:pPr marL="0" indent="0">
              <a:spcBef>
                <a:spcPts val="0"/>
              </a:spcBef>
              <a:buNone/>
              <a:tabLst>
                <a:tab pos="360363" algn="l"/>
                <a:tab pos="7891463" algn="r"/>
              </a:tabLst>
            </a:pPr>
            <a:r>
              <a:rPr lang="en-US" sz="2400" dirty="0" smtClean="0"/>
              <a:t>	</a:t>
            </a:r>
            <a:r>
              <a:rPr lang="en-US" sz="2000" dirty="0"/>
              <a:t> Color </a:t>
            </a:r>
            <a:r>
              <a:rPr lang="en-US" sz="2000" dirty="0" smtClean="0"/>
              <a:t>histograms. Initial </a:t>
            </a:r>
            <a:r>
              <a:rPr lang="en-US" sz="2000" dirty="0"/>
              <a:t>composition: x = </a:t>
            </a:r>
            <a:r>
              <a:rPr lang="en-US" sz="2000" dirty="0" smtClean="0"/>
              <a:t>0.5. </a:t>
            </a:r>
            <a:r>
              <a:rPr lang="en-US" sz="2400" dirty="0" smtClean="0"/>
              <a:t>	</a:t>
            </a:r>
            <a:endParaRPr lang="en-US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Simulation results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7020272" y="2564904"/>
            <a:ext cx="1875758" cy="720080"/>
            <a:chOff x="7020272" y="2420888"/>
            <a:chExt cx="1875758" cy="720080"/>
          </a:xfrm>
        </p:grpSpPr>
        <p:sp>
          <p:nvSpPr>
            <p:cNvPr id="9" name="8 Rectángulo"/>
            <p:cNvSpPr/>
            <p:nvPr/>
          </p:nvSpPr>
          <p:spPr>
            <a:xfrm>
              <a:off x="7611704" y="2420888"/>
              <a:ext cx="128432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miscibility</a:t>
              </a:r>
            </a:p>
          </p:txBody>
        </p:sp>
        <p:cxnSp>
          <p:nvCxnSpPr>
            <p:cNvPr id="11" name="10 Conector recto de flecha"/>
            <p:cNvCxnSpPr/>
            <p:nvPr/>
          </p:nvCxnSpPr>
          <p:spPr bwMode="auto">
            <a:xfrm flipH="1">
              <a:off x="7020272" y="2708920"/>
              <a:ext cx="664496" cy="43204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7" name="16 Rectángulo"/>
          <p:cNvSpPr/>
          <p:nvPr/>
        </p:nvSpPr>
        <p:spPr>
          <a:xfrm>
            <a:off x="755576" y="6237312"/>
            <a:ext cx="8064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tabLst>
                <a:tab pos="7177088" algn="r"/>
              </a:tabLst>
            </a:pPr>
            <a:r>
              <a:rPr lang="en-US" sz="2600" dirty="0" smtClean="0">
                <a:solidFill>
                  <a:srgbClr val="002C52"/>
                </a:solidFill>
                <a:latin typeface="TradeGothic" pitchFamily="34" charset="0"/>
                <a:ea typeface="+mn-ea"/>
              </a:rPr>
              <a:t>G minima (miscibility curve) populated at each T </a:t>
            </a:r>
            <a:endParaRPr lang="es-ES" sz="2600" dirty="0">
              <a:solidFill>
                <a:srgbClr val="002C52"/>
              </a:solidFill>
              <a:latin typeface="TradeGothic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5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Nucleation and growth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340769"/>
            <a:ext cx="8280920" cy="936104"/>
          </a:xfrm>
        </p:spPr>
        <p:txBody>
          <a:bodyPr/>
          <a:lstStyle/>
          <a:p>
            <a:r>
              <a:rPr lang="en-US" dirty="0"/>
              <a:t>Simulated view of evolution </a:t>
            </a:r>
            <a:r>
              <a:rPr lang="en-US" dirty="0" smtClean="0"/>
              <a:t>for T</a:t>
            </a:r>
            <a:r>
              <a:rPr lang="en-US" baseline="-25000" dirty="0" smtClean="0"/>
              <a:t>sp</a:t>
            </a:r>
            <a:r>
              <a:rPr lang="en-US" dirty="0" smtClean="0"/>
              <a:t>(x) &lt; T &lt; T</a:t>
            </a:r>
            <a:r>
              <a:rPr lang="en-US" baseline="-25000" dirty="0" smtClean="0"/>
              <a:t>mg</a:t>
            </a:r>
            <a:r>
              <a:rPr lang="en-US" dirty="0" smtClean="0"/>
              <a:t>(x)</a:t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/>
              <a:t>x = </a:t>
            </a:r>
            <a:r>
              <a:rPr lang="en-US" sz="2400" dirty="0" smtClean="0"/>
              <a:t>0.05, 100ºC</a:t>
            </a:r>
            <a:r>
              <a:rPr lang="en-US" sz="2400" dirty="0"/>
              <a:t>, 50 nm x </a:t>
            </a:r>
            <a:r>
              <a:rPr lang="en-US" sz="2400" dirty="0" smtClean="0"/>
              <a:t>50 nm x 8 nm)</a:t>
            </a:r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Simulation results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6588" r="46316" b="2323"/>
          <a:stretch/>
        </p:blipFill>
        <p:spPr bwMode="auto">
          <a:xfrm>
            <a:off x="3927591" y="5649359"/>
            <a:ext cx="1144684" cy="109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4891" r="10163" b="12851"/>
          <a:stretch/>
        </p:blipFill>
        <p:spPr>
          <a:xfrm>
            <a:off x="2610475" y="2448224"/>
            <a:ext cx="4306530" cy="330363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2" t="13634" r="26338" b="21169"/>
          <a:stretch/>
        </p:blipFill>
        <p:spPr>
          <a:xfrm>
            <a:off x="2993004" y="2388768"/>
            <a:ext cx="2934000" cy="29808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2" t="13634" r="26279" b="21169"/>
          <a:stretch/>
        </p:blipFill>
        <p:spPr>
          <a:xfrm>
            <a:off x="2993004" y="2388768"/>
            <a:ext cx="2937600" cy="29808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2" t="13634" r="26338" b="21169"/>
          <a:stretch/>
        </p:blipFill>
        <p:spPr>
          <a:xfrm>
            <a:off x="2993004" y="2388768"/>
            <a:ext cx="2934000" cy="29808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5" t="15535" r="26130" b="19304"/>
          <a:stretch/>
        </p:blipFill>
        <p:spPr>
          <a:xfrm>
            <a:off x="3008681" y="2477720"/>
            <a:ext cx="2934930" cy="2979175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755576" y="5836505"/>
            <a:ext cx="2400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tabLst>
                <a:tab pos="7177088" algn="r"/>
              </a:tabLst>
            </a:pPr>
            <a:r>
              <a:rPr lang="en-US" dirty="0" smtClean="0">
                <a:solidFill>
                  <a:srgbClr val="002C52"/>
                </a:solidFill>
                <a:latin typeface="TradeGothic" pitchFamily="34" charset="0"/>
                <a:ea typeface="+mn-ea"/>
              </a:rPr>
              <a:t>Nucleation</a:t>
            </a:r>
            <a:br>
              <a:rPr lang="en-US" dirty="0" smtClean="0">
                <a:solidFill>
                  <a:srgbClr val="002C52"/>
                </a:solidFill>
                <a:latin typeface="TradeGothic" pitchFamily="34" charset="0"/>
                <a:ea typeface="+mn-ea"/>
              </a:rPr>
            </a:br>
            <a:r>
              <a:rPr lang="en-US" dirty="0" smtClean="0">
                <a:solidFill>
                  <a:srgbClr val="002C52"/>
                </a:solidFill>
                <a:latin typeface="TradeGothic" pitchFamily="34" charset="0"/>
                <a:ea typeface="+mn-ea"/>
              </a:rPr>
              <a:t>and growth</a:t>
            </a:r>
          </a:p>
        </p:txBody>
      </p:sp>
    </p:spTree>
    <p:extLst>
      <p:ext uri="{BB962C8B-B14F-4D97-AF65-F5344CB8AC3E}">
        <p14:creationId xmlns:p14="http://schemas.microsoft.com/office/powerpoint/2010/main" val="2305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Spinodal decomposition</a:t>
            </a:r>
            <a:endParaRPr lang="en-US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Simulation results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0" y="1395066"/>
            <a:ext cx="6725265" cy="504394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0" y="1395066"/>
            <a:ext cx="6725265" cy="5043949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0" y="1395066"/>
            <a:ext cx="6725265" cy="5043949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0" y="1395066"/>
            <a:ext cx="6725265" cy="5043949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0" y="1395066"/>
            <a:ext cx="6725265" cy="5043949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0" y="1395066"/>
            <a:ext cx="6725265" cy="5043949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0" y="1395066"/>
            <a:ext cx="6725265" cy="5043949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0" y="1395066"/>
            <a:ext cx="6725265" cy="5043949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0" y="1395066"/>
            <a:ext cx="6725265" cy="5043949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0" y="1395066"/>
            <a:ext cx="6725265" cy="5043949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0" y="1395066"/>
            <a:ext cx="6725265" cy="5043949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0" y="1395066"/>
            <a:ext cx="6725265" cy="5043949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0" y="1395066"/>
            <a:ext cx="6725265" cy="5043949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0" y="1395066"/>
            <a:ext cx="6725265" cy="5043949"/>
          </a:xfrm>
          <a:prstGeom prst="rect">
            <a:avLst/>
          </a:prstGeom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0" y="1395066"/>
            <a:ext cx="6725265" cy="5043949"/>
          </a:xfrm>
          <a:prstGeom prst="rect">
            <a:avLst/>
          </a:prstGeom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0" y="1395066"/>
            <a:ext cx="6725265" cy="5043949"/>
          </a:xfrm>
          <a:prstGeom prst="rect">
            <a:avLst/>
          </a:prstGeom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0" y="1395066"/>
            <a:ext cx="6725265" cy="5043949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755576" y="5836505"/>
            <a:ext cx="723805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tabLst>
                <a:tab pos="7177088" algn="r"/>
              </a:tabLst>
            </a:pPr>
            <a:r>
              <a:rPr lang="en-US" dirty="0" smtClean="0">
                <a:solidFill>
                  <a:srgbClr val="002C52"/>
                </a:solidFill>
                <a:latin typeface="TradeGothic" pitchFamily="34" charset="0"/>
                <a:ea typeface="+mn-ea"/>
              </a:rPr>
              <a:t>Homogeneous, </a:t>
            </a:r>
            <a:r>
              <a:rPr lang="en-US" dirty="0" err="1" smtClean="0">
                <a:solidFill>
                  <a:srgbClr val="002C52"/>
                </a:solidFill>
                <a:latin typeface="TradeGothic" pitchFamily="34" charset="0"/>
                <a:ea typeface="+mn-ea"/>
              </a:rPr>
              <a:t>spinodal</a:t>
            </a:r>
            <a:r>
              <a:rPr lang="en-US" dirty="0" smtClean="0">
                <a:solidFill>
                  <a:srgbClr val="002C52"/>
                </a:solidFill>
                <a:latin typeface="TradeGothic" pitchFamily="34" charset="0"/>
                <a:ea typeface="+mn-ea"/>
              </a:rPr>
              <a:t> decomposition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tabLst>
                <a:tab pos="7177088" algn="r"/>
              </a:tabLst>
            </a:pPr>
            <a:r>
              <a:rPr lang="en-US" dirty="0" smtClean="0">
                <a:solidFill>
                  <a:srgbClr val="002C52"/>
                </a:solidFill>
                <a:latin typeface="TradeGothic" pitchFamily="34" charset="0"/>
                <a:ea typeface="+mn-ea"/>
              </a:rPr>
              <a:t>Computation time: 2h, 1 core.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"/>
          </p:nvPr>
        </p:nvSpPr>
        <p:spPr>
          <a:xfrm>
            <a:off x="683568" y="1196753"/>
            <a:ext cx="8460432" cy="1008112"/>
          </a:xfrm>
        </p:spPr>
        <p:txBody>
          <a:bodyPr/>
          <a:lstStyle/>
          <a:p>
            <a:pPr>
              <a:tabLst>
                <a:tab pos="7177088" algn="r"/>
              </a:tabLst>
            </a:pPr>
            <a:r>
              <a:rPr lang="en-US" sz="2600" dirty="0" smtClean="0"/>
              <a:t>Simulated view of evolution within the spinodal decomposition range </a:t>
            </a:r>
            <a:r>
              <a:rPr lang="en-US" sz="2400" dirty="0" smtClean="0"/>
              <a:t>	</a:t>
            </a:r>
            <a:r>
              <a:rPr lang="en-US" sz="2000" dirty="0"/>
              <a:t> </a:t>
            </a:r>
            <a:r>
              <a:rPr lang="en-US" sz="2000" dirty="0" smtClean="0"/>
              <a:t>(x </a:t>
            </a:r>
            <a:r>
              <a:rPr lang="en-US" sz="2000" dirty="0"/>
              <a:t>= </a:t>
            </a:r>
            <a:r>
              <a:rPr lang="en-US" sz="2000" dirty="0" smtClean="0"/>
              <a:t>0.5,</a:t>
            </a:r>
            <a:r>
              <a:rPr lang="en-US" sz="2000" dirty="0"/>
              <a:t> </a:t>
            </a:r>
            <a:r>
              <a:rPr lang="en-US" sz="2000" dirty="0" smtClean="0"/>
              <a:t>350ºC, 100nm x 100nm x 8 nm) </a:t>
            </a:r>
            <a:r>
              <a:rPr lang="en-US" sz="2400" dirty="0" smtClean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5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0726" y="1340768"/>
            <a:ext cx="8433274" cy="5014312"/>
          </a:xfrm>
        </p:spPr>
        <p:txBody>
          <a:bodyPr/>
          <a:lstStyle/>
          <a:p>
            <a:pPr marL="442913" indent="-442913">
              <a:spcBef>
                <a:spcPts val="1800"/>
              </a:spcBef>
              <a:buFont typeface="Wingdings" pitchFamily="2" charset="2"/>
              <a:buChar char="ü"/>
            </a:pPr>
            <a:r>
              <a:rPr lang="en-US" dirty="0" smtClean="0"/>
              <a:t>An </a:t>
            </a:r>
            <a:r>
              <a:rPr lang="en-US" b="1" dirty="0" smtClean="0"/>
              <a:t>efficient off-lattice OKMC </a:t>
            </a:r>
            <a:r>
              <a:rPr lang="en-US" dirty="0" smtClean="0"/>
              <a:t>model for </a:t>
            </a:r>
            <a:r>
              <a:rPr lang="en-US" b="1" dirty="0" smtClean="0"/>
              <a:t>phase separation</a:t>
            </a:r>
            <a:r>
              <a:rPr lang="en-US" dirty="0" smtClean="0"/>
              <a:t> in </a:t>
            </a:r>
            <a:r>
              <a:rPr lang="en-US" dirty="0" err="1" smtClean="0"/>
              <a:t>FeCr</a:t>
            </a:r>
            <a:r>
              <a:rPr lang="en-US" dirty="0" smtClean="0"/>
              <a:t> has been presented.</a:t>
            </a:r>
          </a:p>
          <a:p>
            <a:pPr marL="442913" indent="-442913">
              <a:spcBef>
                <a:spcPts val="1800"/>
              </a:spcBef>
              <a:buFont typeface="Wingdings" pitchFamily="2" charset="2"/>
              <a:buChar char="ü"/>
            </a:pPr>
            <a:r>
              <a:rPr lang="en-US" dirty="0" smtClean="0"/>
              <a:t>Analytical expressions to assist in understanding the results have been shown.</a:t>
            </a:r>
          </a:p>
          <a:p>
            <a:pPr marL="442913" indent="-442913">
              <a:spcBef>
                <a:spcPts val="1800"/>
              </a:spcBef>
              <a:buFont typeface="Wingdings" pitchFamily="2" charset="2"/>
              <a:buChar char="ü"/>
            </a:pPr>
            <a:r>
              <a:rPr lang="en-US" dirty="0" smtClean="0"/>
              <a:t>Part of the </a:t>
            </a:r>
            <a:r>
              <a:rPr lang="en-US" dirty="0" err="1" smtClean="0"/>
              <a:t>FeCr</a:t>
            </a:r>
            <a:r>
              <a:rPr lang="en-US" dirty="0" smtClean="0"/>
              <a:t> phase diagram is reproduced.</a:t>
            </a:r>
          </a:p>
          <a:p>
            <a:pPr marL="442913" indent="-442913">
              <a:spcBef>
                <a:spcPts val="1800"/>
              </a:spcBef>
              <a:buFont typeface="Wingdings" pitchFamily="2" charset="2"/>
              <a:buChar char="ü"/>
            </a:pPr>
            <a:r>
              <a:rPr lang="en-US" dirty="0" smtClean="0"/>
              <a:t>Results showing nucleation </a:t>
            </a:r>
            <a:r>
              <a:rPr lang="en-US" dirty="0"/>
              <a:t>and growth </a:t>
            </a:r>
            <a:r>
              <a:rPr lang="en-US" dirty="0" smtClean="0"/>
              <a:t>and </a:t>
            </a:r>
            <a:r>
              <a:rPr lang="en-US" dirty="0" err="1" smtClean="0"/>
              <a:t>spinodal</a:t>
            </a:r>
            <a:r>
              <a:rPr lang="en-US" dirty="0" smtClean="0"/>
              <a:t> decomposition and have been presented.</a:t>
            </a:r>
          </a:p>
          <a:p>
            <a:pPr marL="442913" indent="-442913">
              <a:spcBef>
                <a:spcPts val="1800"/>
              </a:spcBef>
              <a:buFont typeface="Wingdings" pitchFamily="2" charset="2"/>
              <a:buChar char="ü"/>
            </a:pPr>
            <a:r>
              <a:rPr lang="en-US" dirty="0" smtClean="0"/>
              <a:t>The model is integrated in a full OKMC simulator of damage irradiation evolution.</a:t>
            </a:r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Conclusions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Future work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340768"/>
            <a:ext cx="8003232" cy="502381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Adjust the mixing enthalpy to better reproduce the experimental phase diagram.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Diffusivities and time-scale validation.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Study and calibrate the effects produced by excess of point defects generated by irradiation.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Finish the full integration into the simulator by including dependencies on Cr concentration to all the simulated defects (clusters, bubbles, …)</a:t>
            </a:r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Conclusions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ángulo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>
              <a:solidFill>
                <a:srgbClr val="002C52"/>
              </a:solidFill>
            </a:endParaRPr>
          </a:p>
        </p:txBody>
      </p:sp>
      <p:pic>
        <p:nvPicPr>
          <p:cNvPr id="13315" name="Imagen 11" descr="logo sum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373063"/>
            <a:ext cx="885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n 13" descr="Union Europe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4" r="58405"/>
          <a:stretch>
            <a:fillRect/>
          </a:stretch>
        </p:blipFill>
        <p:spPr bwMode="auto">
          <a:xfrm>
            <a:off x="6781800" y="381000"/>
            <a:ext cx="914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n 15" descr="fractal material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2" t="25301" r="20316"/>
          <a:stretch>
            <a:fillRect/>
          </a:stretch>
        </p:blipFill>
        <p:spPr bwMode="auto">
          <a:xfrm>
            <a:off x="457200" y="381000"/>
            <a:ext cx="12541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n 20" descr="imdea mat ing fondo blanc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84175"/>
            <a:ext cx="21209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My Documents\My Pictures\uva.gif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4622826" y="299273"/>
            <a:ext cx="1379621" cy="138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5 Grupo"/>
          <p:cNvGrpSpPr/>
          <p:nvPr/>
        </p:nvGrpSpPr>
        <p:grpSpPr>
          <a:xfrm>
            <a:off x="2778620" y="1725561"/>
            <a:ext cx="5184022" cy="5132439"/>
            <a:chOff x="2778620" y="1725561"/>
            <a:chExt cx="5184022" cy="5132439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2" t="15966" r="26049" b="19840"/>
            <a:stretch/>
          </p:blipFill>
          <p:spPr>
            <a:xfrm>
              <a:off x="2778620" y="1725561"/>
              <a:ext cx="5184022" cy="5132439"/>
            </a:xfrm>
            <a:prstGeom prst="rect">
              <a:avLst/>
            </a:prstGeom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2905432" y="3691616"/>
              <a:ext cx="498495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 dirty="0" smtClean="0">
                  <a:ln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radeGothic Bold" pitchFamily="34" charset="0"/>
                </a:rPr>
                <a:t>THANK YOU VERY MUCH</a:t>
              </a:r>
              <a:br>
                <a:rPr lang="en-US" sz="3600" dirty="0" smtClean="0">
                  <a:ln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radeGothic Bold" pitchFamily="34" charset="0"/>
                </a:rPr>
              </a:br>
              <a:r>
                <a:rPr lang="en-US" sz="3600" dirty="0" smtClean="0">
                  <a:ln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radeGothic Bold" pitchFamily="34" charset="0"/>
                </a:rPr>
                <a:t>FOR YOUR ATTENTION</a:t>
              </a:r>
              <a:endParaRPr lang="es-ES_tradnl" sz="16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deGothic Bold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15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7236296" cy="778098"/>
          </a:xfrm>
        </p:spPr>
        <p:txBody>
          <a:bodyPr/>
          <a:lstStyle/>
          <a:p>
            <a:r>
              <a:rPr lang="en-US" b="1" dirty="0" smtClean="0"/>
              <a:t>Why atomistic simulations?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523925"/>
            <a:ext cx="8280920" cy="4785395"/>
          </a:xfrm>
        </p:spPr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n-US" dirty="0" smtClean="0"/>
              <a:t>Requirements for </a:t>
            </a:r>
            <a:r>
              <a:rPr lang="en-US" dirty="0" err="1" smtClean="0"/>
              <a:t>FeCr</a:t>
            </a:r>
            <a:r>
              <a:rPr lang="en-US" dirty="0" smtClean="0"/>
              <a:t> alloy simulation:</a:t>
            </a:r>
            <a:endParaRPr lang="en-US" dirty="0"/>
          </a:p>
          <a:p>
            <a:pPr marL="706438">
              <a:spcBef>
                <a:spcPts val="1200"/>
              </a:spcBef>
            </a:pPr>
            <a:r>
              <a:rPr lang="en-US" dirty="0"/>
              <a:t>Large periods of time (where MD is </a:t>
            </a:r>
            <a:r>
              <a:rPr lang="en-US" dirty="0" smtClean="0"/>
              <a:t>too </a:t>
            </a:r>
            <a:r>
              <a:rPr lang="en-US" dirty="0"/>
              <a:t>short!)</a:t>
            </a:r>
          </a:p>
          <a:p>
            <a:pPr marL="706438">
              <a:spcBef>
                <a:spcPts val="1200"/>
              </a:spcBef>
            </a:pPr>
            <a:r>
              <a:rPr lang="en-US" dirty="0"/>
              <a:t>Relatively big systems (where Lattice KMC is </a:t>
            </a:r>
            <a:r>
              <a:rPr lang="en-US" dirty="0" smtClean="0"/>
              <a:t>too </a:t>
            </a:r>
            <a:r>
              <a:rPr lang="en-US" dirty="0"/>
              <a:t>memory consuming</a:t>
            </a:r>
            <a:r>
              <a:rPr lang="en-US" dirty="0" smtClean="0"/>
              <a:t>).</a:t>
            </a:r>
          </a:p>
          <a:p>
            <a:pPr marL="706438">
              <a:spcBef>
                <a:spcPts val="1200"/>
              </a:spcBef>
            </a:pPr>
            <a:r>
              <a:rPr lang="en-US" dirty="0"/>
              <a:t>Including damage irradiation </a:t>
            </a:r>
            <a:r>
              <a:rPr lang="en-US" dirty="0" smtClean="0"/>
              <a:t>(from BCA or MD)</a:t>
            </a:r>
            <a:endParaRPr lang="en-US" dirty="0"/>
          </a:p>
          <a:p>
            <a:pPr marL="706438">
              <a:spcBef>
                <a:spcPts val="1200"/>
              </a:spcBef>
            </a:pPr>
            <a:r>
              <a:rPr lang="en-US" dirty="0" smtClean="0"/>
              <a:t>Predictive (useful: link to </a:t>
            </a:r>
            <a:r>
              <a:rPr lang="en-US" dirty="0" err="1" smtClean="0"/>
              <a:t>ab</a:t>
            </a:r>
            <a:r>
              <a:rPr lang="en-US" dirty="0" smtClean="0"/>
              <a:t>-initio).</a:t>
            </a:r>
            <a:endParaRPr lang="en-US" dirty="0"/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n-US" dirty="0" smtClean="0"/>
              <a:t>Possible solution: off-lattice </a:t>
            </a:r>
            <a:r>
              <a:rPr lang="en-US" dirty="0"/>
              <a:t>OKMC with </a:t>
            </a:r>
            <a:r>
              <a:rPr lang="en-US" dirty="0" smtClean="0"/>
              <a:t>quasi-atomistic </a:t>
            </a:r>
            <a:r>
              <a:rPr lang="en-US" dirty="0" err="1"/>
              <a:t>FeCr</a:t>
            </a:r>
            <a:r>
              <a:rPr lang="en-US" dirty="0"/>
              <a:t> </a:t>
            </a:r>
            <a:r>
              <a:rPr lang="en-US" dirty="0" err="1"/>
              <a:t>spinodal</a:t>
            </a:r>
            <a:r>
              <a:rPr lang="en-US" dirty="0"/>
              <a:t> decomposition model.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Motivation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Previous work: </a:t>
            </a:r>
            <a:r>
              <a:rPr lang="en-US" b="1" dirty="0" err="1" smtClean="0"/>
              <a:t>SiGe</a:t>
            </a:r>
            <a:r>
              <a:rPr lang="en-US" b="1" dirty="0" smtClean="0"/>
              <a:t> alloys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785395"/>
          </a:xfrm>
        </p:spPr>
        <p:txBody>
          <a:bodyPr/>
          <a:lstStyle/>
          <a:p>
            <a:r>
              <a:rPr lang="en-US" dirty="0" smtClean="0"/>
              <a:t>Recent experience: Atomistic modeling and OKMC simulation of diffusion in </a:t>
            </a:r>
            <a:r>
              <a:rPr lang="en-US" dirty="0" err="1" smtClean="0"/>
              <a:t>SiGe</a:t>
            </a:r>
            <a:r>
              <a:rPr lang="en-US" dirty="0" smtClean="0"/>
              <a:t> alloys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Motivation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48496" y="2222970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C52"/>
                </a:solidFill>
                <a:latin typeface="TradeGothic" pitchFamily="34" charset="0"/>
                <a:ea typeface="+mn-ea"/>
              </a:rPr>
              <a:t>Castrillo et </a:t>
            </a:r>
            <a:r>
              <a:rPr lang="en-US" sz="1800" dirty="0" smtClean="0">
                <a:solidFill>
                  <a:srgbClr val="002C52"/>
                </a:solidFill>
                <a:latin typeface="TradeGothic" pitchFamily="34" charset="0"/>
                <a:ea typeface="+mn-ea"/>
              </a:rPr>
              <a:t>al,</a:t>
            </a:r>
            <a:br>
              <a:rPr lang="en-US" sz="1800" dirty="0" smtClean="0">
                <a:solidFill>
                  <a:srgbClr val="002C52"/>
                </a:solidFill>
                <a:latin typeface="TradeGothic" pitchFamily="34" charset="0"/>
                <a:ea typeface="+mn-ea"/>
              </a:rPr>
            </a:br>
            <a:r>
              <a:rPr lang="en-US" sz="1800" dirty="0" smtClean="0">
                <a:solidFill>
                  <a:srgbClr val="002C52"/>
                </a:solidFill>
                <a:latin typeface="TradeGothic" pitchFamily="34" charset="0"/>
                <a:ea typeface="+mn-ea"/>
              </a:rPr>
              <a:t>J</a:t>
            </a:r>
            <a:r>
              <a:rPr lang="en-US" sz="1800" dirty="0">
                <a:solidFill>
                  <a:srgbClr val="002C52"/>
                </a:solidFill>
                <a:latin typeface="TradeGothic" pitchFamily="34" charset="0"/>
                <a:ea typeface="+mn-ea"/>
              </a:rPr>
              <a:t>. Appl. Phys. (2011)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52"/>
          <a:stretch/>
        </p:blipFill>
        <p:spPr bwMode="auto">
          <a:xfrm>
            <a:off x="895689" y="3141552"/>
            <a:ext cx="3468638" cy="280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30" y="2132857"/>
            <a:ext cx="427315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27584" y="6002124"/>
            <a:ext cx="6349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en-US" sz="2800" dirty="0" smtClean="0">
                <a:solidFill>
                  <a:srgbClr val="002C52"/>
                </a:solidFill>
                <a:latin typeface="TradeGothic" pitchFamily="34" charset="0"/>
                <a:ea typeface="+mn-ea"/>
              </a:rPr>
              <a:t>Powerful approach, suitable for </a:t>
            </a:r>
            <a:r>
              <a:rPr lang="en-US" sz="2800" dirty="0" err="1" smtClean="0">
                <a:solidFill>
                  <a:srgbClr val="002C52"/>
                </a:solidFill>
                <a:latin typeface="TradeGothic" pitchFamily="34" charset="0"/>
                <a:ea typeface="+mn-ea"/>
              </a:rPr>
              <a:t>FeCr</a:t>
            </a:r>
            <a:endParaRPr lang="es-ES" sz="2800" dirty="0">
              <a:solidFill>
                <a:srgbClr val="002C52"/>
              </a:solidFill>
              <a:latin typeface="TradeGothic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12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Goals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340768"/>
            <a:ext cx="8003232" cy="478539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200" dirty="0" smtClean="0"/>
              <a:t>The goal it to develop a non-lattice, object KMC model for </a:t>
            </a:r>
            <a:r>
              <a:rPr lang="en-US" sz="3200" dirty="0" err="1" smtClean="0"/>
              <a:t>FeCr</a:t>
            </a:r>
            <a:r>
              <a:rPr lang="en-US" sz="3200" dirty="0" smtClean="0"/>
              <a:t> alloys able to:</a:t>
            </a:r>
          </a:p>
          <a:p>
            <a:pPr marL="806450" lvl="1" indent="-349250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2800" dirty="0" smtClean="0"/>
              <a:t>Simulate realistic times and sizes.</a:t>
            </a:r>
          </a:p>
          <a:p>
            <a:pPr marL="806450" lvl="1" indent="-349250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2800" dirty="0" smtClean="0"/>
              <a:t>Be integrated in a comprehensive OKMC simulator including other radiation effects.</a:t>
            </a:r>
          </a:p>
          <a:p>
            <a:pPr marL="806450" lvl="1" indent="-349250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2800" dirty="0" smtClean="0"/>
              <a:t>Reproduce and explain </a:t>
            </a:r>
            <a:r>
              <a:rPr lang="en-US" sz="2800" dirty="0" err="1" smtClean="0"/>
              <a:t>interdiffusion</a:t>
            </a:r>
            <a:r>
              <a:rPr lang="en-US" sz="2800" dirty="0" smtClean="0"/>
              <a:t> and separation.</a:t>
            </a:r>
          </a:p>
          <a:p>
            <a:pPr marL="806450" lvl="1" indent="-349250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2800" dirty="0" smtClean="0"/>
              <a:t>Include the effects of excess point defects.</a:t>
            </a:r>
            <a:endParaRPr lang="en-US" sz="2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This work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159708"/>
            <a:ext cx="7715200" cy="5132460"/>
          </a:xfrm>
        </p:spPr>
        <p:txBody>
          <a:bodyPr/>
          <a:lstStyle/>
          <a:p>
            <a:pPr marL="987425" indent="0">
              <a:buNone/>
            </a:pPr>
            <a:r>
              <a:rPr lang="en-US" sz="3400" b="1" dirty="0">
                <a:latin typeface="TradeGothic CondEighteen" pitchFamily="34" charset="0"/>
              </a:rPr>
              <a:t>Modeling of diffusion, segregation and decomposition of alloys using OKMC: Applications to </a:t>
            </a:r>
            <a:r>
              <a:rPr lang="en-US" sz="3400" b="1" dirty="0" err="1">
                <a:latin typeface="TradeGothic CondEighteen" pitchFamily="34" charset="0"/>
              </a:rPr>
              <a:t>FeCr</a:t>
            </a:r>
            <a:endParaRPr lang="en-US" sz="3400" b="1" dirty="0">
              <a:latin typeface="TradeGothic CondEighteen" pitchFamily="34" charset="0"/>
            </a:endParaRPr>
          </a:p>
          <a:p>
            <a:pPr marL="161290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Atomistic model</a:t>
            </a:r>
          </a:p>
          <a:p>
            <a:pPr marL="161290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Code implementation</a:t>
            </a:r>
          </a:p>
          <a:p>
            <a:pPr marL="161290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Simulation results</a:t>
            </a:r>
          </a:p>
          <a:p>
            <a:pPr marL="161290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This work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Diffusion </a:t>
            </a:r>
            <a:r>
              <a:rPr lang="en-US" b="1" dirty="0"/>
              <a:t>in binary alloys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683567" y="4124033"/>
                <a:ext cx="8563671" cy="2049091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  <a:tabLst>
                    <a:tab pos="5737225" algn="l"/>
                    <a:tab pos="6637338" algn="l"/>
                  </a:tabLst>
                  <a:defRPr/>
                </a:pPr>
                <a:r>
                  <a:rPr lang="en-US" sz="2600" dirty="0" smtClean="0"/>
                  <a:t>Mobile point defects </a:t>
                </a:r>
                <a:r>
                  <a:rPr lang="en-US" sz="2600" dirty="0" smtClean="0">
                    <a:sym typeface="Symbol"/>
                  </a:rPr>
                  <a:t> defect </a:t>
                </a:r>
                <a:r>
                  <a:rPr lang="en-US" sz="2600" dirty="0" smtClean="0"/>
                  <a:t>diffusion </a:t>
                </a:r>
                <a:r>
                  <a:rPr lang="en-US" sz="2600" dirty="0" smtClean="0">
                    <a:latin typeface="Calibri"/>
                  </a:rPr>
                  <a:t>→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s-E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(K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V, I)</a:t>
                </a:r>
              </a:p>
              <a:p>
                <a:pPr>
                  <a:spcBef>
                    <a:spcPts val="900"/>
                  </a:spcBef>
                  <a:tabLst>
                    <a:tab pos="5737225" algn="l"/>
                    <a:tab pos="6637338" algn="l"/>
                  </a:tabLst>
                  <a:defRPr/>
                </a:pPr>
                <a:r>
                  <a:rPr lang="en-US" sz="2600" dirty="0" smtClean="0"/>
                  <a:t>Atom </a:t>
                </a:r>
                <a:r>
                  <a:rPr lang="en-US" sz="2600" dirty="0"/>
                  <a:t>diffusion </a:t>
                </a:r>
                <a:r>
                  <a:rPr lang="en-US" sz="2600" dirty="0" smtClean="0"/>
                  <a:t>driven </a:t>
                </a:r>
                <a:r>
                  <a:rPr lang="en-US" sz="2600" dirty="0"/>
                  <a:t>by </a:t>
                </a:r>
                <a:r>
                  <a:rPr lang="en-US" sz="2600" dirty="0" smtClean="0"/>
                  <a:t>V or I      </a:t>
                </a:r>
                <a:r>
                  <a:rPr lang="en-US" sz="2600" dirty="0" smtClean="0">
                    <a:latin typeface="Calibri"/>
                  </a:rPr>
                  <a:t>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s-ES" b="0" i="1" smtClean="0">
                            <a:latin typeface="Cambria Math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US" sz="2400" dirty="0" smtClean="0"/>
                  <a:t>  (A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Fe, Cr)</a:t>
                </a:r>
                <a:endParaRPr lang="en-US" sz="2400" dirty="0"/>
              </a:p>
              <a:p>
                <a:pPr>
                  <a:spcBef>
                    <a:spcPts val="900"/>
                  </a:spcBef>
                  <a:tabLst>
                    <a:tab pos="6105525" algn="l"/>
                  </a:tabLst>
                  <a:defRPr/>
                </a:pPr>
                <a:r>
                  <a:rPr lang="en-US" sz="2600" dirty="0" smtClean="0"/>
                  <a:t>Interdiffusion </a:t>
                </a:r>
                <a:r>
                  <a:rPr lang="en-US" sz="2600" dirty="0"/>
                  <a:t>driven by </a:t>
                </a:r>
                <a:r>
                  <a:rPr lang="en-US" sz="2600" dirty="0" smtClean="0"/>
                  <a:t>V </a:t>
                </a:r>
                <a:r>
                  <a:rPr lang="en-US" sz="2600" dirty="0"/>
                  <a:t>or </a:t>
                </a:r>
                <a:r>
                  <a:rPr lang="en-US" sz="2600" dirty="0" smtClean="0"/>
                  <a:t>I </a:t>
                </a:r>
                <a:r>
                  <a:rPr lang="en-US" sz="2600" dirty="0" smtClean="0">
                    <a:latin typeface="Calibri"/>
                  </a:rPr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s-E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sz="2600" dirty="0">
                    <a:sym typeface="Symbol"/>
                  </a:rPr>
                  <a:t>  </a:t>
                </a:r>
                <a:r>
                  <a:rPr lang="en-US" sz="2400" dirty="0" smtClean="0">
                    <a:sym typeface="Symbol"/>
                  </a:rPr>
                  <a:t>concentration</a:t>
                </a:r>
                <a:br>
                  <a:rPr lang="en-US" sz="2400" dirty="0" smtClean="0">
                    <a:sym typeface="Symbol"/>
                  </a:rPr>
                </a:br>
                <a:r>
                  <a:rPr lang="en-US" sz="2400" dirty="0" smtClean="0">
                    <a:sym typeface="Symbol"/>
                  </a:rPr>
                  <a:t>	modification</a:t>
                </a:r>
                <a:endParaRPr lang="en-US" sz="2400" b="1" baseline="-250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7" y="4124033"/>
                <a:ext cx="8563671" cy="2049091"/>
              </a:xfrm>
              <a:blipFill rotWithShape="1">
                <a:blip r:embed="rId2"/>
                <a:stretch>
                  <a:fillRect l="-1210" t="-2381" r="-569" b="-32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819525" y="1903594"/>
            <a:ext cx="1902682" cy="199789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6" name="Arc 17"/>
          <p:cNvSpPr>
            <a:spLocks/>
          </p:cNvSpPr>
          <p:nvPr/>
        </p:nvSpPr>
        <p:spPr bwMode="auto">
          <a:xfrm rot="18917271">
            <a:off x="4599155" y="2228815"/>
            <a:ext cx="255133" cy="27462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1750">
            <a:solidFill>
              <a:schemeClr val="bg2">
                <a:lumMod val="75000"/>
              </a:schemeClr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7" name="Arc 18"/>
          <p:cNvSpPr>
            <a:spLocks/>
          </p:cNvSpPr>
          <p:nvPr/>
        </p:nvSpPr>
        <p:spPr bwMode="auto">
          <a:xfrm rot="2902191" flipH="1">
            <a:off x="4621893" y="3068788"/>
            <a:ext cx="342833" cy="32933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1750">
            <a:solidFill>
              <a:srgbClr val="0070C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4838598" y="2372038"/>
            <a:ext cx="223838" cy="223838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4340124" y="3226636"/>
            <a:ext cx="223838" cy="223837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4183333" y="1940237"/>
            <a:ext cx="432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chemeClr val="bg2">
                    <a:lumMod val="75000"/>
                  </a:schemeClr>
                </a:solidFill>
              </a:rPr>
              <a:t>Fe</a:t>
            </a: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949724" y="2767319"/>
            <a:ext cx="579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0070C0"/>
                </a:solidFill>
              </a:rPr>
              <a:t>Cr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4320015" y="2324942"/>
            <a:ext cx="223838" cy="223837"/>
          </a:xfrm>
          <a:prstGeom prst="ellipse">
            <a:avLst/>
          </a:prstGeom>
          <a:noFill/>
          <a:ln w="28575" cap="rnd">
            <a:solidFill>
              <a:schemeClr val="bg2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5011636" y="3241982"/>
            <a:ext cx="223837" cy="223838"/>
          </a:xfrm>
          <a:prstGeom prst="ellips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4320015" y="2331296"/>
            <a:ext cx="223838" cy="223837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15" name="Oval 26"/>
          <p:cNvSpPr>
            <a:spLocks noChangeArrowheads="1"/>
          </p:cNvSpPr>
          <p:nvPr/>
        </p:nvSpPr>
        <p:spPr bwMode="auto">
          <a:xfrm>
            <a:off x="5011636" y="3238278"/>
            <a:ext cx="223837" cy="223837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4935436" y="1972517"/>
            <a:ext cx="446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chemeClr val="bg2">
                    <a:lumMod val="75000"/>
                  </a:schemeClr>
                </a:solidFill>
              </a:rPr>
              <a:t>Fe</a:t>
            </a: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4071117" y="2756317"/>
            <a:ext cx="5332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0070C0"/>
                </a:solidFill>
              </a:rPr>
              <a:t>Cr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1095670" y="1934024"/>
            <a:ext cx="1902682" cy="195053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19" name="Arc 37"/>
          <p:cNvSpPr>
            <a:spLocks/>
          </p:cNvSpPr>
          <p:nvPr/>
        </p:nvSpPr>
        <p:spPr bwMode="auto">
          <a:xfrm rot="-2494648">
            <a:off x="1950058" y="2168618"/>
            <a:ext cx="318262" cy="32080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17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20" name="Arc 38"/>
          <p:cNvSpPr>
            <a:spLocks/>
          </p:cNvSpPr>
          <p:nvPr/>
        </p:nvSpPr>
        <p:spPr bwMode="auto">
          <a:xfrm rot="20030208">
            <a:off x="1877792" y="3053126"/>
            <a:ext cx="390112" cy="31162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1750">
            <a:solidFill>
              <a:srgbClr val="00B05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2280701" y="2320145"/>
            <a:ext cx="250700" cy="252698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22" name="Oval 40"/>
          <p:cNvSpPr>
            <a:spLocks noChangeArrowheads="1"/>
          </p:cNvSpPr>
          <p:nvPr/>
        </p:nvSpPr>
        <p:spPr bwMode="auto">
          <a:xfrm>
            <a:off x="2273293" y="3196970"/>
            <a:ext cx="250700" cy="252698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1527211" y="2554448"/>
            <a:ext cx="2400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1637841" y="3456673"/>
            <a:ext cx="2987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</a:rPr>
              <a:t>V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5" name="Oval 43"/>
          <p:cNvSpPr>
            <a:spLocks noChangeArrowheads="1"/>
          </p:cNvSpPr>
          <p:nvPr/>
        </p:nvSpPr>
        <p:spPr bwMode="auto">
          <a:xfrm>
            <a:off x="1680626" y="2283632"/>
            <a:ext cx="250700" cy="252698"/>
          </a:xfrm>
          <a:prstGeom prst="ellips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26" name="Oval 44"/>
          <p:cNvSpPr>
            <a:spLocks noChangeArrowheads="1"/>
          </p:cNvSpPr>
          <p:nvPr/>
        </p:nvSpPr>
        <p:spPr bwMode="auto">
          <a:xfrm>
            <a:off x="1640940" y="3222901"/>
            <a:ext cx="250698" cy="252698"/>
          </a:xfrm>
          <a:prstGeom prst="ellipse">
            <a:avLst/>
          </a:prstGeom>
          <a:noFill/>
          <a:ln w="28575" cap="rnd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27" name="Oval 45"/>
          <p:cNvSpPr>
            <a:spLocks noChangeArrowheads="1"/>
          </p:cNvSpPr>
          <p:nvPr/>
        </p:nvSpPr>
        <p:spPr bwMode="auto">
          <a:xfrm>
            <a:off x="1680626" y="2289982"/>
            <a:ext cx="250700" cy="252698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28" name="Oval 46"/>
          <p:cNvSpPr>
            <a:spLocks noChangeArrowheads="1"/>
          </p:cNvSpPr>
          <p:nvPr/>
        </p:nvSpPr>
        <p:spPr bwMode="auto">
          <a:xfrm>
            <a:off x="1640940" y="3227663"/>
            <a:ext cx="250698" cy="252698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2440341" y="2559210"/>
            <a:ext cx="2044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0" name="Text Box 48"/>
          <p:cNvSpPr txBox="1">
            <a:spLocks noChangeArrowheads="1"/>
          </p:cNvSpPr>
          <p:nvPr/>
        </p:nvSpPr>
        <p:spPr bwMode="auto">
          <a:xfrm>
            <a:off x="2286735" y="3419103"/>
            <a:ext cx="2862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</a:rPr>
              <a:t>V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755577" y="1352052"/>
            <a:ext cx="25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>
                <a:solidFill>
                  <a:srgbClr val="002C52"/>
                </a:solidFill>
              </a:rPr>
              <a:t>D</a:t>
            </a:r>
            <a:r>
              <a:rPr lang="en-US" b="1" u="sng" dirty="0" smtClean="0">
                <a:solidFill>
                  <a:srgbClr val="002C52"/>
                </a:solidFill>
              </a:rPr>
              <a:t>efect </a:t>
            </a:r>
            <a:r>
              <a:rPr lang="en-US" b="1" dirty="0" smtClean="0">
                <a:solidFill>
                  <a:srgbClr val="002C52"/>
                </a:solidFill>
              </a:rPr>
              <a:t>diffusion</a:t>
            </a:r>
            <a:endParaRPr lang="en-US" b="1" dirty="0">
              <a:solidFill>
                <a:srgbClr val="002C52"/>
              </a:solidFill>
            </a:endParaRPr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auto">
          <a:xfrm>
            <a:off x="4669265" y="3479049"/>
            <a:ext cx="2936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800" b="1">
                <a:solidFill>
                  <a:srgbClr val="00B050"/>
                </a:solidFill>
                <a:latin typeface="Times New Roman" pitchFamily="18" charset="0"/>
              </a:defRPr>
            </a:lvl1pPr>
          </a:lstStyle>
          <a:p>
            <a:r>
              <a:rPr lang="en-US" dirty="0"/>
              <a:t>V</a:t>
            </a:r>
          </a:p>
        </p:txBody>
      </p:sp>
      <p:sp>
        <p:nvSpPr>
          <p:cNvPr id="33" name="Text Box 52"/>
          <p:cNvSpPr txBox="1">
            <a:spLocks noChangeArrowheads="1"/>
          </p:cNvSpPr>
          <p:nvPr/>
        </p:nvSpPr>
        <p:spPr bwMode="auto">
          <a:xfrm>
            <a:off x="4641220" y="2409609"/>
            <a:ext cx="2936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800" b="1">
                <a:solidFill>
                  <a:srgbClr val="C00000"/>
                </a:solidFill>
                <a:latin typeface="Times New Roman" pitchFamily="18" charset="0"/>
              </a:defRPr>
            </a:lvl1pPr>
          </a:lstStyle>
          <a:p>
            <a:r>
              <a:rPr lang="en-US" dirty="0"/>
              <a:t>I</a:t>
            </a:r>
          </a:p>
        </p:txBody>
      </p:sp>
      <p:sp>
        <p:nvSpPr>
          <p:cNvPr id="34" name="Text Box 53"/>
          <p:cNvSpPr txBox="1">
            <a:spLocks noChangeArrowheads="1"/>
          </p:cNvSpPr>
          <p:nvPr/>
        </p:nvSpPr>
        <p:spPr bwMode="auto">
          <a:xfrm>
            <a:off x="3391293" y="1352052"/>
            <a:ext cx="29088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 smtClean="0">
                <a:solidFill>
                  <a:srgbClr val="002C52"/>
                </a:solidFill>
              </a:rPr>
              <a:t>Atom</a:t>
            </a:r>
            <a:r>
              <a:rPr lang="en-US" b="1" dirty="0" smtClean="0">
                <a:solidFill>
                  <a:srgbClr val="002C52"/>
                </a:solidFill>
              </a:rPr>
              <a:t> diffusion</a:t>
            </a:r>
            <a:endParaRPr lang="en-US" b="1" dirty="0">
              <a:solidFill>
                <a:srgbClr val="002C52"/>
              </a:solidFill>
            </a:endParaRPr>
          </a:p>
        </p:txBody>
      </p:sp>
      <p:sp>
        <p:nvSpPr>
          <p:cNvPr id="35" name="Text Box 54"/>
          <p:cNvSpPr txBox="1">
            <a:spLocks noChangeArrowheads="1"/>
          </p:cNvSpPr>
          <p:nvPr/>
        </p:nvSpPr>
        <p:spPr bwMode="auto">
          <a:xfrm>
            <a:off x="6444208" y="1352052"/>
            <a:ext cx="2320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 smtClean="0">
                <a:solidFill>
                  <a:srgbClr val="002C52"/>
                </a:solidFill>
              </a:rPr>
              <a:t>Inter</a:t>
            </a:r>
            <a:r>
              <a:rPr lang="en-US" b="1" dirty="0" smtClean="0">
                <a:solidFill>
                  <a:srgbClr val="002C52"/>
                </a:solidFill>
              </a:rPr>
              <a:t>-diffusion</a:t>
            </a:r>
            <a:endParaRPr lang="en-US" b="1" dirty="0">
              <a:solidFill>
                <a:srgbClr val="002C52"/>
              </a:solidFill>
            </a:endParaRPr>
          </a:p>
        </p:txBody>
      </p: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6670287" y="1883743"/>
            <a:ext cx="1842447" cy="2001427"/>
            <a:chOff x="3126" y="1217"/>
            <a:chExt cx="966" cy="998"/>
          </a:xfrm>
        </p:grpSpPr>
        <p:sp>
          <p:nvSpPr>
            <p:cNvPr id="37" name="Rectangle 4"/>
            <p:cNvSpPr>
              <a:spLocks noChangeArrowheads="1"/>
            </p:cNvSpPr>
            <p:nvPr/>
          </p:nvSpPr>
          <p:spPr bwMode="auto">
            <a:xfrm>
              <a:off x="3609" y="1217"/>
              <a:ext cx="483" cy="998"/>
            </a:xfrm>
            <a:prstGeom prst="rect">
              <a:avLst/>
            </a:prstGeom>
            <a:solidFill>
              <a:schemeClr val="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/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3126" y="1217"/>
              <a:ext cx="483" cy="9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/>
            </a:p>
          </p:txBody>
        </p:sp>
      </p:grpSp>
      <p:grpSp>
        <p:nvGrpSpPr>
          <p:cNvPr id="39" name="Group 56"/>
          <p:cNvGrpSpPr>
            <a:grpSpLocks/>
          </p:cNvGrpSpPr>
          <p:nvPr/>
        </p:nvGrpSpPr>
        <p:grpSpPr bwMode="auto">
          <a:xfrm>
            <a:off x="7416505" y="2419577"/>
            <a:ext cx="557213" cy="358775"/>
            <a:chOff x="1063" y="3139"/>
            <a:chExt cx="351" cy="226"/>
          </a:xfrm>
        </p:grpSpPr>
        <p:sp>
          <p:nvSpPr>
            <p:cNvPr id="40" name="Oval 6"/>
            <p:cNvSpPr>
              <a:spLocks noChangeArrowheads="1"/>
            </p:cNvSpPr>
            <p:nvPr/>
          </p:nvSpPr>
          <p:spPr bwMode="auto">
            <a:xfrm>
              <a:off x="1273" y="3224"/>
              <a:ext cx="141" cy="1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/>
            </a:p>
          </p:txBody>
        </p:sp>
        <p:sp>
          <p:nvSpPr>
            <p:cNvPr id="41" name="Arc 7"/>
            <p:cNvSpPr>
              <a:spLocks/>
            </p:cNvSpPr>
            <p:nvPr/>
          </p:nvSpPr>
          <p:spPr bwMode="auto">
            <a:xfrm rot="-2608094">
              <a:off x="1063" y="3139"/>
              <a:ext cx="179" cy="17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 sz="4800"/>
            </a:p>
          </p:txBody>
        </p:sp>
      </p:grpSp>
      <p:grpSp>
        <p:nvGrpSpPr>
          <p:cNvPr id="42" name="Group 57"/>
          <p:cNvGrpSpPr>
            <a:grpSpLocks/>
          </p:cNvGrpSpPr>
          <p:nvPr/>
        </p:nvGrpSpPr>
        <p:grpSpPr bwMode="auto">
          <a:xfrm>
            <a:off x="7222830" y="3105377"/>
            <a:ext cx="512763" cy="396875"/>
            <a:chOff x="941" y="3571"/>
            <a:chExt cx="323" cy="250"/>
          </a:xfrm>
        </p:grpSpPr>
        <p:sp>
          <p:nvSpPr>
            <p:cNvPr id="43" name="Oval 8"/>
            <p:cNvSpPr>
              <a:spLocks noChangeArrowheads="1"/>
            </p:cNvSpPr>
            <p:nvPr/>
          </p:nvSpPr>
          <p:spPr bwMode="auto">
            <a:xfrm>
              <a:off x="941" y="3680"/>
              <a:ext cx="141" cy="141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/>
            </a:p>
          </p:txBody>
        </p:sp>
        <p:sp>
          <p:nvSpPr>
            <p:cNvPr id="44" name="Arc 9"/>
            <p:cNvSpPr>
              <a:spLocks/>
            </p:cNvSpPr>
            <p:nvPr/>
          </p:nvSpPr>
          <p:spPr bwMode="auto">
            <a:xfrm rot="2608094" flipH="1">
              <a:off x="1085" y="3571"/>
              <a:ext cx="179" cy="17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 sz="4800"/>
            </a:p>
          </p:txBody>
        </p: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134131" y="2626610"/>
            <a:ext cx="542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Fe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8479854" y="2645122"/>
            <a:ext cx="628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</a:rPr>
              <a:t>Cr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7587413" y="1867457"/>
            <a:ext cx="941671" cy="2050967"/>
          </a:xfrm>
          <a:prstGeom prst="rect">
            <a:avLst/>
          </a:prstGeom>
          <a:solidFill>
            <a:srgbClr val="00B0F0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6651590" y="1867457"/>
            <a:ext cx="941671" cy="2050967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6951833" y="1879775"/>
            <a:ext cx="1296504" cy="2030437"/>
          </a:xfrm>
          <a:prstGeom prst="rect">
            <a:avLst/>
          </a:prstGeom>
          <a:gradFill rotWithShape="1">
            <a:gsLst>
              <a:gs pos="0">
                <a:schemeClr val="bg2">
                  <a:lumMod val="75000"/>
                </a:schemeClr>
              </a:gs>
              <a:gs pos="100000">
                <a:srgbClr val="00B0F0"/>
              </a:gs>
            </a:gsLst>
            <a:lin ang="0" scaled="1"/>
          </a:gra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800"/>
          </a:p>
        </p:txBody>
      </p:sp>
      <p:grpSp>
        <p:nvGrpSpPr>
          <p:cNvPr id="4" name="3 Grupo"/>
          <p:cNvGrpSpPr/>
          <p:nvPr/>
        </p:nvGrpSpPr>
        <p:grpSpPr>
          <a:xfrm>
            <a:off x="1" y="6339905"/>
            <a:ext cx="9143999" cy="396000"/>
            <a:chOff x="1" y="6162929"/>
            <a:chExt cx="9143999" cy="396000"/>
          </a:xfrm>
        </p:grpSpPr>
        <p:sp>
          <p:nvSpPr>
            <p:cNvPr id="51" name="Text Box 50"/>
            <p:cNvSpPr txBox="1">
              <a:spLocks noChangeArrowheads="1"/>
            </p:cNvSpPr>
            <p:nvPr/>
          </p:nvSpPr>
          <p:spPr bwMode="auto">
            <a:xfrm>
              <a:off x="1" y="6162929"/>
              <a:ext cx="1150374" cy="3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DEFECTS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3784057" y="6162929"/>
              <a:ext cx="1386349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INTERDIFF.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53" name="Text Box 50"/>
            <p:cNvSpPr txBox="1">
              <a:spLocks noChangeArrowheads="1"/>
            </p:cNvSpPr>
            <p:nvPr/>
          </p:nvSpPr>
          <p:spPr bwMode="auto">
            <a:xfrm>
              <a:off x="5284159" y="6162929"/>
              <a:ext cx="168131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THERMODYN.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54" name="Text Box 50"/>
            <p:cNvSpPr txBox="1">
              <a:spLocks noChangeArrowheads="1"/>
            </p:cNvSpPr>
            <p:nvPr/>
          </p:nvSpPr>
          <p:spPr bwMode="auto">
            <a:xfrm>
              <a:off x="7079226" y="6162929"/>
              <a:ext cx="2064774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DECOMPOSITION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55" name="Text Box 50"/>
            <p:cNvSpPr txBox="1">
              <a:spLocks noChangeArrowheads="1"/>
            </p:cNvSpPr>
            <p:nvPr/>
          </p:nvSpPr>
          <p:spPr bwMode="auto">
            <a:xfrm>
              <a:off x="1264128" y="6162929"/>
              <a:ext cx="95864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ATOMS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56" name="Text Box 50"/>
            <p:cNvSpPr txBox="1">
              <a:spLocks noChangeArrowheads="1"/>
            </p:cNvSpPr>
            <p:nvPr/>
          </p:nvSpPr>
          <p:spPr bwMode="auto">
            <a:xfrm>
              <a:off x="2336526" y="6162929"/>
              <a:ext cx="133377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ENERGIES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57" name="Text Box 50"/>
            <p:cNvSpPr txBox="1">
              <a:spLocks noChangeArrowheads="1"/>
            </p:cNvSpPr>
            <p:nvPr/>
          </p:nvSpPr>
          <p:spPr bwMode="auto">
            <a:xfrm>
              <a:off x="934058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58" name="Text Box 50"/>
            <p:cNvSpPr txBox="1">
              <a:spLocks noChangeArrowheads="1"/>
            </p:cNvSpPr>
            <p:nvPr/>
          </p:nvSpPr>
          <p:spPr bwMode="auto">
            <a:xfrm>
              <a:off x="2059851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59" name="Text Box 50"/>
            <p:cNvSpPr txBox="1">
              <a:spLocks noChangeArrowheads="1"/>
            </p:cNvSpPr>
            <p:nvPr/>
          </p:nvSpPr>
          <p:spPr bwMode="auto">
            <a:xfrm>
              <a:off x="345111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60" name="Text Box 50"/>
            <p:cNvSpPr txBox="1">
              <a:spLocks noChangeArrowheads="1"/>
            </p:cNvSpPr>
            <p:nvPr/>
          </p:nvSpPr>
          <p:spPr bwMode="auto">
            <a:xfrm>
              <a:off x="4975117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61" name="Text Box 50"/>
            <p:cNvSpPr txBox="1">
              <a:spLocks noChangeArrowheads="1"/>
            </p:cNvSpPr>
            <p:nvPr/>
          </p:nvSpPr>
          <p:spPr bwMode="auto">
            <a:xfrm>
              <a:off x="677933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</p:grpSp>
      <p:sp>
        <p:nvSpPr>
          <p:cNvPr id="62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Atomistic Model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2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2" grpId="0"/>
      <p:bldP spid="32" grpId="1"/>
      <p:bldP spid="33" grpId="0"/>
      <p:bldP spid="33" grpId="1"/>
      <p:bldP spid="34" grpId="0"/>
      <p:bldP spid="35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34629"/>
            <a:ext cx="348134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Point defect diffusion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3935136"/>
                <a:ext cx="8460432" cy="2697163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Defect diffusivity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Point defect fluxes depend on D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In metals in equilibrium, C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&lt;&lt; C</a:t>
                </a:r>
                <a:r>
                  <a:rPr lang="en-US" baseline="-25000" dirty="0" smtClean="0"/>
                  <a:t>V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  <a:sym typeface="Symbol"/>
                  </a:rPr>
                  <a:t></a:t>
                </a:r>
                <a:r>
                  <a:rPr lang="en-US" dirty="0"/>
                  <a:t> </a:t>
                </a:r>
                <a:r>
                  <a:rPr lang="en-US" dirty="0" smtClean="0"/>
                  <a:t>D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I </a:t>
                </a:r>
                <a:r>
                  <a:rPr lang="en-US" dirty="0" smtClean="0"/>
                  <a:t>&lt;&lt;</a:t>
                </a:r>
                <a:r>
                  <a:rPr lang="en-US" baseline="-25000" dirty="0"/>
                  <a:t> </a:t>
                </a:r>
                <a:r>
                  <a:rPr lang="en-US" dirty="0" smtClean="0"/>
                  <a:t>D</a:t>
                </a:r>
                <a:r>
                  <a:rPr lang="en-US" baseline="-25000" dirty="0" smtClean="0"/>
                  <a:t>V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V</a:t>
                </a:r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Both C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and </a:t>
                </a:r>
                <a:r>
                  <a:rPr lang="en-US" dirty="0"/>
                  <a:t>C</a:t>
                </a:r>
                <a:r>
                  <a:rPr lang="en-US" baseline="-25000" dirty="0"/>
                  <a:t>V</a:t>
                </a:r>
                <a:r>
                  <a:rPr lang="en-US" dirty="0" smtClean="0"/>
                  <a:t> enhanced </a:t>
                </a:r>
                <a:r>
                  <a:rPr lang="en-US" dirty="0"/>
                  <a:t>with </a:t>
                </a:r>
                <a:r>
                  <a:rPr lang="en-US" dirty="0" smtClean="0"/>
                  <a:t>radiation damage (so, I’s could also play a role)</a:t>
                </a:r>
                <a:endParaRPr lang="en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3935136"/>
                <a:ext cx="8460432" cy="2697163"/>
              </a:xfrm>
              <a:blipFill rotWithShape="1">
                <a:blip r:embed="rId3"/>
                <a:stretch>
                  <a:fillRect l="-1369" t="-226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Atomistic Model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6012160" y="1494669"/>
            <a:ext cx="1902682" cy="1953536"/>
            <a:chOff x="1095670" y="2066756"/>
            <a:chExt cx="1902682" cy="1953536"/>
          </a:xfrm>
        </p:grpSpPr>
        <p:sp>
          <p:nvSpPr>
            <p:cNvPr id="5" name="Rectangle 36"/>
            <p:cNvSpPr>
              <a:spLocks noChangeArrowheads="1"/>
            </p:cNvSpPr>
            <p:nvPr/>
          </p:nvSpPr>
          <p:spPr bwMode="auto">
            <a:xfrm>
              <a:off x="1095670" y="2066756"/>
              <a:ext cx="1902682" cy="1950533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/>
            </a:p>
          </p:txBody>
        </p:sp>
        <p:sp>
          <p:nvSpPr>
            <p:cNvPr id="6" name="Arc 37"/>
            <p:cNvSpPr>
              <a:spLocks/>
            </p:cNvSpPr>
            <p:nvPr/>
          </p:nvSpPr>
          <p:spPr bwMode="auto">
            <a:xfrm rot="-2494648">
              <a:off x="1950058" y="2301350"/>
              <a:ext cx="318262" cy="32080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 sz="4800"/>
            </a:p>
          </p:txBody>
        </p:sp>
        <p:sp>
          <p:nvSpPr>
            <p:cNvPr id="7" name="Arc 38"/>
            <p:cNvSpPr>
              <a:spLocks/>
            </p:cNvSpPr>
            <p:nvPr/>
          </p:nvSpPr>
          <p:spPr bwMode="auto">
            <a:xfrm rot="20030208">
              <a:off x="1877792" y="3185858"/>
              <a:ext cx="390112" cy="31162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rgbClr val="00B05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 sz="4800"/>
            </a:p>
          </p:txBody>
        </p:sp>
        <p:sp>
          <p:nvSpPr>
            <p:cNvPr id="8" name="Oval 39"/>
            <p:cNvSpPr>
              <a:spLocks noChangeArrowheads="1"/>
            </p:cNvSpPr>
            <p:nvPr/>
          </p:nvSpPr>
          <p:spPr bwMode="auto">
            <a:xfrm>
              <a:off x="2280701" y="2452877"/>
              <a:ext cx="250700" cy="25269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/>
            </a:p>
          </p:txBody>
        </p:sp>
        <p:sp>
          <p:nvSpPr>
            <p:cNvPr id="9" name="Oval 40"/>
            <p:cNvSpPr>
              <a:spLocks noChangeArrowheads="1"/>
            </p:cNvSpPr>
            <p:nvPr/>
          </p:nvSpPr>
          <p:spPr bwMode="auto">
            <a:xfrm>
              <a:off x="2273293" y="3329702"/>
              <a:ext cx="250700" cy="25269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/>
            </a:p>
          </p:txBody>
        </p:sp>
        <p:sp>
          <p:nvSpPr>
            <p:cNvPr id="10" name="Text Box 41"/>
            <p:cNvSpPr txBox="1">
              <a:spLocks noChangeArrowheads="1"/>
            </p:cNvSpPr>
            <p:nvPr/>
          </p:nvSpPr>
          <p:spPr bwMode="auto">
            <a:xfrm>
              <a:off x="1527211" y="2687180"/>
              <a:ext cx="24003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</a:rPr>
                <a:t>I</a:t>
              </a:r>
              <a:endParaRPr lang="en-US" sz="2800" b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Text Box 42"/>
            <p:cNvSpPr txBox="1">
              <a:spLocks noChangeArrowheads="1"/>
            </p:cNvSpPr>
            <p:nvPr/>
          </p:nvSpPr>
          <p:spPr bwMode="auto">
            <a:xfrm>
              <a:off x="1637841" y="3589405"/>
              <a:ext cx="2987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</a:rPr>
                <a:t>V</a:t>
              </a:r>
              <a:endParaRPr lang="en-US" sz="2800" b="1" dirty="0">
                <a:solidFill>
                  <a:srgbClr val="00B050"/>
                </a:solidFill>
                <a:latin typeface="Times New Roman" pitchFamily="18" charset="0"/>
              </a:endParaRPr>
            </a:p>
          </p:txBody>
        </p:sp>
        <p:sp>
          <p:nvSpPr>
            <p:cNvPr id="12" name="Oval 43"/>
            <p:cNvSpPr>
              <a:spLocks noChangeArrowheads="1"/>
            </p:cNvSpPr>
            <p:nvPr/>
          </p:nvSpPr>
          <p:spPr bwMode="auto">
            <a:xfrm>
              <a:off x="1680626" y="2416364"/>
              <a:ext cx="250700" cy="252698"/>
            </a:xfrm>
            <a:prstGeom prst="ellips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/>
            </a:p>
          </p:txBody>
        </p:sp>
        <p:sp>
          <p:nvSpPr>
            <p:cNvPr id="13" name="Oval 44"/>
            <p:cNvSpPr>
              <a:spLocks noChangeArrowheads="1"/>
            </p:cNvSpPr>
            <p:nvPr/>
          </p:nvSpPr>
          <p:spPr bwMode="auto">
            <a:xfrm>
              <a:off x="1640940" y="3355633"/>
              <a:ext cx="250698" cy="252698"/>
            </a:xfrm>
            <a:prstGeom prst="ellipse">
              <a:avLst/>
            </a:prstGeom>
            <a:noFill/>
            <a:ln w="28575" cap="rnd">
              <a:solidFill>
                <a:srgbClr val="00FF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/>
            </a:p>
          </p:txBody>
        </p:sp>
        <p:sp>
          <p:nvSpPr>
            <p:cNvPr id="14" name="Oval 45"/>
            <p:cNvSpPr>
              <a:spLocks noChangeArrowheads="1"/>
            </p:cNvSpPr>
            <p:nvPr/>
          </p:nvSpPr>
          <p:spPr bwMode="auto">
            <a:xfrm>
              <a:off x="1680626" y="2422714"/>
              <a:ext cx="250700" cy="25269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/>
            </a:p>
          </p:txBody>
        </p:sp>
        <p:sp>
          <p:nvSpPr>
            <p:cNvPr id="15" name="Oval 46"/>
            <p:cNvSpPr>
              <a:spLocks noChangeArrowheads="1"/>
            </p:cNvSpPr>
            <p:nvPr/>
          </p:nvSpPr>
          <p:spPr bwMode="auto">
            <a:xfrm>
              <a:off x="1640940" y="3360395"/>
              <a:ext cx="250698" cy="25269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/>
            </a:p>
          </p:txBody>
        </p:sp>
        <p:sp>
          <p:nvSpPr>
            <p:cNvPr id="16" name="Text Box 47"/>
            <p:cNvSpPr txBox="1">
              <a:spLocks noChangeArrowheads="1"/>
            </p:cNvSpPr>
            <p:nvPr/>
          </p:nvSpPr>
          <p:spPr bwMode="auto">
            <a:xfrm>
              <a:off x="2440341" y="2691942"/>
              <a:ext cx="20447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</a:rPr>
                <a:t>I</a:t>
              </a:r>
              <a:endParaRPr lang="en-US" sz="2800" b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48"/>
            <p:cNvSpPr txBox="1">
              <a:spLocks noChangeArrowheads="1"/>
            </p:cNvSpPr>
            <p:nvPr/>
          </p:nvSpPr>
          <p:spPr bwMode="auto">
            <a:xfrm>
              <a:off x="2286735" y="3551835"/>
              <a:ext cx="2862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</a:rPr>
                <a:t>V</a:t>
              </a:r>
              <a:endParaRPr lang="en-US" sz="2800" b="1" dirty="0">
                <a:solidFill>
                  <a:srgbClr val="00B050"/>
                </a:solidFill>
                <a:latin typeface="Times New Roman" pitchFamily="18" charset="0"/>
              </a:endParaRPr>
            </a:p>
          </p:txBody>
        </p:sp>
      </p:grpSp>
      <p:sp>
        <p:nvSpPr>
          <p:cNvPr id="19" name="18 Rectángulo redondeado"/>
          <p:cNvSpPr/>
          <p:nvPr/>
        </p:nvSpPr>
        <p:spPr bwMode="auto">
          <a:xfrm>
            <a:off x="0" y="6386052"/>
            <a:ext cx="1120877" cy="32446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6699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1" y="6339905"/>
            <a:ext cx="9143999" cy="396000"/>
            <a:chOff x="1" y="6162929"/>
            <a:chExt cx="9143999" cy="396000"/>
          </a:xfrm>
        </p:grpSpPr>
        <p:sp>
          <p:nvSpPr>
            <p:cNvPr id="21" name="Text Box 50"/>
            <p:cNvSpPr txBox="1">
              <a:spLocks noChangeArrowheads="1"/>
            </p:cNvSpPr>
            <p:nvPr/>
          </p:nvSpPr>
          <p:spPr bwMode="auto">
            <a:xfrm>
              <a:off x="1" y="6162929"/>
              <a:ext cx="1150374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002C52"/>
                  </a:solidFill>
                  <a:latin typeface="TradeGothic Bold" pitchFamily="34" charset="0"/>
                </a:rPr>
                <a:t>DEFECTS</a:t>
              </a:r>
              <a:endParaRPr lang="en-US" sz="2000" b="1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3784057" y="6162929"/>
              <a:ext cx="1386349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INTERDIFF.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>
              <a:off x="5284159" y="6162929"/>
              <a:ext cx="168131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THERMODYN.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4" name="Text Box 50"/>
            <p:cNvSpPr txBox="1">
              <a:spLocks noChangeArrowheads="1"/>
            </p:cNvSpPr>
            <p:nvPr/>
          </p:nvSpPr>
          <p:spPr bwMode="auto">
            <a:xfrm>
              <a:off x="7079226" y="6162929"/>
              <a:ext cx="2064774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DECOMPOSITION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auto">
            <a:xfrm>
              <a:off x="1264128" y="6162929"/>
              <a:ext cx="95864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ATOMS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6" name="Text Box 50"/>
            <p:cNvSpPr txBox="1">
              <a:spLocks noChangeArrowheads="1"/>
            </p:cNvSpPr>
            <p:nvPr/>
          </p:nvSpPr>
          <p:spPr bwMode="auto">
            <a:xfrm>
              <a:off x="2336526" y="6162929"/>
              <a:ext cx="133377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ENERGIES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7" name="Text Box 50"/>
            <p:cNvSpPr txBox="1">
              <a:spLocks noChangeArrowheads="1"/>
            </p:cNvSpPr>
            <p:nvPr/>
          </p:nvSpPr>
          <p:spPr bwMode="auto">
            <a:xfrm>
              <a:off x="934058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>
              <a:off x="2059851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345111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30" name="Text Box 50"/>
            <p:cNvSpPr txBox="1">
              <a:spLocks noChangeArrowheads="1"/>
            </p:cNvSpPr>
            <p:nvPr/>
          </p:nvSpPr>
          <p:spPr bwMode="auto">
            <a:xfrm>
              <a:off x="4975117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677933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778098"/>
          </a:xfrm>
        </p:spPr>
        <p:txBody>
          <a:bodyPr/>
          <a:lstStyle/>
          <a:p>
            <a:r>
              <a:rPr lang="en-US" b="1" dirty="0" smtClean="0"/>
              <a:t>Point defect jumps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3458424"/>
                <a:ext cx="8288416" cy="2667739"/>
              </a:xfrm>
            </p:spPr>
            <p:txBody>
              <a:bodyPr/>
              <a:lstStyle/>
              <a:p>
                <a:r>
                  <a:rPr lang="en-US" dirty="0" smtClean="0"/>
                  <a:t>Defect generation: thermal (</a:t>
                </a:r>
                <a:r>
                  <a:rPr lang="en-US" dirty="0">
                    <a:latin typeface="Calibri"/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  <a:sym typeface="Symbol"/>
                          </a:rPr>
                          <m:t>𝐸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𝑓𝑜𝑟𝑚</m:t>
                        </m:r>
                      </m:sub>
                    </m:sSub>
                  </m:oMath>
                </a14:m>
                <a:r>
                  <a:rPr lang="en-US" dirty="0" smtClean="0"/>
                  <a:t> )</a:t>
                </a:r>
                <a:br>
                  <a:rPr lang="en-US" dirty="0" smtClean="0"/>
                </a:br>
                <a:r>
                  <a:rPr lang="en-US" dirty="0" smtClean="0"/>
                  <a:t>and radiation damage</a:t>
                </a:r>
                <a:endParaRPr lang="en-US" dirty="0"/>
              </a:p>
              <a:p>
                <a:r>
                  <a:rPr lang="en-US" dirty="0" smtClean="0"/>
                  <a:t>Random walks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  <a:sym typeface="Symbol"/>
                          </a:rPr>
                          <m:t>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es-E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  (migration </a:t>
                </a:r>
                <a:r>
                  <a:rPr lang="en-US" dirty="0" smtClean="0">
                    <a:latin typeface="Calibri"/>
                  </a:rPr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  <a:sym typeface="Symbol"/>
                          </a:rPr>
                          <m:t>𝐸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  <a:sym typeface="Symbol"/>
                          </a:rPr>
                          <m:t>𝐸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𝑓𝑜𝑟𝑚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  <a:sym typeface="Symbol"/>
                          </a:rPr>
                          <m:t>𝐸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s-E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depend on alloy composition</a:t>
                </a:r>
              </a:p>
              <a:p>
                <a:r>
                  <a:rPr lang="en-US" dirty="0"/>
                  <a:t>Energy jump </a:t>
                </a:r>
                <a:r>
                  <a:rPr lang="en-US" dirty="0" smtClean="0"/>
                  <a:t>barriers  </a:t>
                </a:r>
                <a:r>
                  <a:rPr lang="en-US" dirty="0" smtClean="0">
                    <a:latin typeface="Calibri"/>
                  </a:rPr>
                  <a:t>→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s-ES" i="1">
                            <a:latin typeface="Cambria Math"/>
                            <a:sym typeface="Symbol"/>
                          </a:rPr>
                          <m:t>𝐸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𝑓𝑜𝑟𝑚</m:t>
                        </m:r>
                      </m:sub>
                    </m:sSub>
                    <m:r>
                      <a:rPr lang="es-E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s-ES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  <a:sym typeface="Symbol"/>
                          </a:rPr>
                          <m:t>𝐸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3458424"/>
                <a:ext cx="8288416" cy="2667739"/>
              </a:xfrm>
              <a:blipFill rotWithShape="1">
                <a:blip r:embed="rId2"/>
                <a:stretch>
                  <a:fillRect l="-1397" t="-2511" b="-1073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 Título"/>
          <p:cNvSpPr txBox="1">
            <a:spLocks/>
          </p:cNvSpPr>
          <p:nvPr/>
        </p:nvSpPr>
        <p:spPr>
          <a:xfrm>
            <a:off x="1897360" y="9961"/>
            <a:ext cx="6779096" cy="504056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09FDE"/>
                </a:solidFill>
                <a:latin typeface="TradeGothic Bol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b="1" kern="0" dirty="0" smtClean="0">
                <a:solidFill>
                  <a:srgbClr val="A4C2EA"/>
                </a:solidFill>
                <a:latin typeface="TradeGothic LH Extended" pitchFamily="34" charset="0"/>
              </a:rPr>
              <a:t>Atomistic model</a:t>
            </a:r>
            <a:endParaRPr lang="en-US" sz="2800" b="1" kern="0" dirty="0">
              <a:solidFill>
                <a:srgbClr val="A4C2EA"/>
              </a:solidFill>
              <a:latin typeface="TradeGothic LH Extended" pitchFamily="34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2064196" y="1691489"/>
            <a:ext cx="2272419" cy="1178460"/>
            <a:chOff x="2172832" y="1691489"/>
            <a:chExt cx="2272419" cy="1178460"/>
          </a:xfrm>
        </p:grpSpPr>
        <p:sp>
          <p:nvSpPr>
            <p:cNvPr id="19" name="18 Rectángulo"/>
            <p:cNvSpPr/>
            <p:nvPr/>
          </p:nvSpPr>
          <p:spPr bwMode="auto">
            <a:xfrm>
              <a:off x="3303007" y="1691489"/>
              <a:ext cx="1142244" cy="117695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17 Rectángulo"/>
            <p:cNvSpPr/>
            <p:nvPr/>
          </p:nvSpPr>
          <p:spPr bwMode="auto">
            <a:xfrm>
              <a:off x="2172832" y="1692998"/>
              <a:ext cx="1140736" cy="117695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2921729" y="2400504"/>
              <a:ext cx="231609" cy="231511"/>
            </a:xfrm>
            <a:prstGeom prst="ellipse">
              <a:avLst/>
            </a:prstGeom>
            <a:solidFill>
              <a:srgbClr val="709FD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2221141" y="2400504"/>
              <a:ext cx="308812" cy="154342"/>
            </a:xfrm>
            <a:custGeom>
              <a:avLst/>
              <a:gdLst>
                <a:gd name="T0" fmla="*/ 0 w 192"/>
                <a:gd name="T1" fmla="*/ 2147483647 h 96"/>
                <a:gd name="T2" fmla="*/ 2147483647 w 192"/>
                <a:gd name="T3" fmla="*/ 0 h 96"/>
                <a:gd name="T4" fmla="*/ 2147483647 w 192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192"/>
                <a:gd name="T10" fmla="*/ 0 h 96"/>
                <a:gd name="T11" fmla="*/ 192 w 19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84" y="80"/>
                    <a:pt x="192" y="9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2571434" y="2400504"/>
              <a:ext cx="308812" cy="154342"/>
            </a:xfrm>
            <a:custGeom>
              <a:avLst/>
              <a:gdLst>
                <a:gd name="T0" fmla="*/ 0 w 192"/>
                <a:gd name="T1" fmla="*/ 2147483647 h 96"/>
                <a:gd name="T2" fmla="*/ 2147483647 w 192"/>
                <a:gd name="T3" fmla="*/ 0 h 96"/>
                <a:gd name="T4" fmla="*/ 2147483647 w 192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192"/>
                <a:gd name="T10" fmla="*/ 0 h 96"/>
                <a:gd name="T11" fmla="*/ 192 w 19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84" y="80"/>
                    <a:pt x="192" y="9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3208650" y="2359038"/>
              <a:ext cx="463217" cy="154342"/>
            </a:xfrm>
            <a:custGeom>
              <a:avLst/>
              <a:gdLst>
                <a:gd name="T0" fmla="*/ 0 w 192"/>
                <a:gd name="T1" fmla="*/ 2147483647 h 96"/>
                <a:gd name="T2" fmla="*/ 2147483647 w 192"/>
                <a:gd name="T3" fmla="*/ 0 h 96"/>
                <a:gd name="T4" fmla="*/ 2147483647 w 192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192"/>
                <a:gd name="T10" fmla="*/ 0 h 96"/>
                <a:gd name="T11" fmla="*/ 192 w 19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84" y="80"/>
                    <a:pt x="192" y="96"/>
                  </a:cubicBezTo>
                </a:path>
              </a:pathLst>
            </a:custGeom>
            <a:noFill/>
            <a:ln w="66675">
              <a:solidFill>
                <a:schemeClr val="tx1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0" name="Freeform 21"/>
          <p:cNvSpPr>
            <a:spLocks/>
          </p:cNvSpPr>
          <p:nvPr/>
        </p:nvSpPr>
        <p:spPr bwMode="auto">
          <a:xfrm>
            <a:off x="3719715" y="2371834"/>
            <a:ext cx="308812" cy="154342"/>
          </a:xfrm>
          <a:custGeom>
            <a:avLst/>
            <a:gdLst>
              <a:gd name="T0" fmla="*/ 0 w 192"/>
              <a:gd name="T1" fmla="*/ 2147483647 h 96"/>
              <a:gd name="T2" fmla="*/ 2147483647 w 192"/>
              <a:gd name="T3" fmla="*/ 0 h 96"/>
              <a:gd name="T4" fmla="*/ 2147483647 w 192"/>
              <a:gd name="T5" fmla="*/ 2147483647 h 96"/>
              <a:gd name="T6" fmla="*/ 0 60000 65536"/>
              <a:gd name="T7" fmla="*/ 0 60000 65536"/>
              <a:gd name="T8" fmla="*/ 0 60000 65536"/>
              <a:gd name="T9" fmla="*/ 0 w 192"/>
              <a:gd name="T10" fmla="*/ 0 h 96"/>
              <a:gd name="T11" fmla="*/ 192 w 192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84" y="80"/>
                  <a:pt x="192" y="9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78" y="1478215"/>
            <a:ext cx="28384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 redondeado"/>
          <p:cNvSpPr/>
          <p:nvPr/>
        </p:nvSpPr>
        <p:spPr bwMode="auto">
          <a:xfrm>
            <a:off x="0" y="6386052"/>
            <a:ext cx="1120877" cy="32446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6699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1" y="6339905"/>
            <a:ext cx="9143999" cy="396000"/>
            <a:chOff x="1" y="6162929"/>
            <a:chExt cx="9143999" cy="396000"/>
          </a:xfrm>
        </p:grpSpPr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1" y="6162929"/>
              <a:ext cx="1150374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002C52"/>
                  </a:solidFill>
                  <a:latin typeface="TradeGothic Bold" pitchFamily="34" charset="0"/>
                </a:rPr>
                <a:t>DEFECTS</a:t>
              </a:r>
              <a:endParaRPr lang="en-US" sz="2000" b="1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>
              <a:off x="3784057" y="6162929"/>
              <a:ext cx="1386349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INTERDIFF.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4" name="Text Box 50"/>
            <p:cNvSpPr txBox="1">
              <a:spLocks noChangeArrowheads="1"/>
            </p:cNvSpPr>
            <p:nvPr/>
          </p:nvSpPr>
          <p:spPr bwMode="auto">
            <a:xfrm>
              <a:off x="5284159" y="6162929"/>
              <a:ext cx="168131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THERMODYN.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auto">
            <a:xfrm>
              <a:off x="7079226" y="6162929"/>
              <a:ext cx="2064774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DECOMPOSITION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6" name="Text Box 50"/>
            <p:cNvSpPr txBox="1">
              <a:spLocks noChangeArrowheads="1"/>
            </p:cNvSpPr>
            <p:nvPr/>
          </p:nvSpPr>
          <p:spPr bwMode="auto">
            <a:xfrm>
              <a:off x="1264128" y="6162929"/>
              <a:ext cx="958645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ATOMS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7" name="Text Box 50"/>
            <p:cNvSpPr txBox="1">
              <a:spLocks noChangeArrowheads="1"/>
            </p:cNvSpPr>
            <p:nvPr/>
          </p:nvSpPr>
          <p:spPr bwMode="auto">
            <a:xfrm>
              <a:off x="2336526" y="6162929"/>
              <a:ext cx="133377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TradeGothic Bold" pitchFamily="34" charset="0"/>
                </a:rPr>
                <a:t>ENERGIES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>
              <a:off x="934058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2059851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30" name="Text Box 50"/>
            <p:cNvSpPr txBox="1">
              <a:spLocks noChangeArrowheads="1"/>
            </p:cNvSpPr>
            <p:nvPr/>
          </p:nvSpPr>
          <p:spPr bwMode="auto">
            <a:xfrm>
              <a:off x="345111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4975117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  <p:sp>
          <p:nvSpPr>
            <p:cNvPr id="32" name="Text Box 50"/>
            <p:cNvSpPr txBox="1">
              <a:spLocks noChangeArrowheads="1"/>
            </p:cNvSpPr>
            <p:nvPr/>
          </p:nvSpPr>
          <p:spPr bwMode="auto">
            <a:xfrm>
              <a:off x="6779335" y="6162929"/>
              <a:ext cx="496528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2C52"/>
                  </a:solidFill>
                  <a:latin typeface="Calibri"/>
                </a:rPr>
                <a:t>→</a:t>
              </a:r>
              <a:endParaRPr lang="en-US" sz="2000" dirty="0">
                <a:solidFill>
                  <a:srgbClr val="002C52"/>
                </a:solidFill>
                <a:latin typeface="TradeGothic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5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6680</TotalTime>
  <Words>1680</Words>
  <Application>Microsoft Office PowerPoint</Application>
  <PresentationFormat>On-screen Show (4:3)</PresentationFormat>
  <Paragraphs>360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Blank Presentation</vt:lpstr>
      <vt:lpstr>PowerPoint Presentation</vt:lpstr>
      <vt:lpstr>Why FeCr alloys?</vt:lpstr>
      <vt:lpstr>Why atomistic simulations?</vt:lpstr>
      <vt:lpstr>Previous work: SiGe alloys</vt:lpstr>
      <vt:lpstr>Goals</vt:lpstr>
      <vt:lpstr>Outline</vt:lpstr>
      <vt:lpstr>Diffusion in binary alloys</vt:lpstr>
      <vt:lpstr>Point defect diffusion</vt:lpstr>
      <vt:lpstr>Point defect jumps</vt:lpstr>
      <vt:lpstr>Atom diffusion</vt:lpstr>
      <vt:lpstr>Atom movements</vt:lpstr>
      <vt:lpstr>Energy modifications</vt:lpstr>
      <vt:lpstr>Energy modifications (II)</vt:lpstr>
      <vt:lpstr>Interdiffusion</vt:lpstr>
      <vt:lpstr>Interdiffusion coefficient</vt:lpstr>
      <vt:lpstr>Thermodynamic factor</vt:lpstr>
      <vt:lpstr>Spinodal decomposition</vt:lpstr>
      <vt:lpstr>Miscibility gap</vt:lpstr>
      <vt:lpstr>The FeCr phase diagram</vt:lpstr>
      <vt:lpstr>Object Kinetic Monte Carlo </vt:lpstr>
      <vt:lpstr>Quasi-atomistic approach</vt:lpstr>
      <vt:lpstr>Composition evolution</vt:lpstr>
      <vt:lpstr>Miscibility gap</vt:lpstr>
      <vt:lpstr>Nucleation and growth</vt:lpstr>
      <vt:lpstr>Spinodal decomposition</vt:lpstr>
      <vt:lpstr>Summary</vt:lpstr>
      <vt:lpstr>Future work</vt:lpstr>
      <vt:lpstr>PowerPoint Presentation</vt:lpstr>
    </vt:vector>
  </TitlesOfParts>
  <Company>abelfg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Ignacio Martin-Bragado;Pedro Castrillo</dc:creator>
  <cp:lastModifiedBy>synopsys</cp:lastModifiedBy>
  <cp:revision>200</cp:revision>
  <cp:lastPrinted>2013-05-30T15:39:11Z</cp:lastPrinted>
  <dcterms:created xsi:type="dcterms:W3CDTF">2010-07-26T07:44:11Z</dcterms:created>
  <dcterms:modified xsi:type="dcterms:W3CDTF">2013-06-13T07:22:46Z</dcterms:modified>
</cp:coreProperties>
</file>