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8" r:id="rId2"/>
    <p:sldId id="317" r:id="rId3"/>
    <p:sldId id="346" r:id="rId4"/>
    <p:sldId id="347" r:id="rId5"/>
    <p:sldId id="339" r:id="rId6"/>
    <p:sldId id="369" r:id="rId7"/>
    <p:sldId id="368" r:id="rId8"/>
    <p:sldId id="371" r:id="rId9"/>
    <p:sldId id="359" r:id="rId10"/>
    <p:sldId id="323" r:id="rId11"/>
    <p:sldId id="329" r:id="rId12"/>
    <p:sldId id="355" r:id="rId13"/>
    <p:sldId id="349" r:id="rId14"/>
    <p:sldId id="357" r:id="rId15"/>
    <p:sldId id="356" r:id="rId16"/>
    <p:sldId id="361" r:id="rId17"/>
    <p:sldId id="362" r:id="rId18"/>
    <p:sldId id="374" r:id="rId19"/>
    <p:sldId id="364" r:id="rId20"/>
    <p:sldId id="365" r:id="rId21"/>
    <p:sldId id="366" r:id="rId22"/>
    <p:sldId id="372" r:id="rId23"/>
    <p:sldId id="354" r:id="rId24"/>
    <p:sldId id="373" r:id="rId25"/>
  </p:sldIdLst>
  <p:sldSz cx="9144000" cy="6858000" type="screen4x3"/>
  <p:notesSz cx="6789738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dorov" initials="A.V.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29"/>
    <a:srgbClr val="E26E2E"/>
    <a:srgbClr val="86C539"/>
    <a:srgbClr val="000099"/>
    <a:srgbClr val="92D050"/>
    <a:srgbClr val="F8CDD7"/>
    <a:srgbClr val="00FFFF"/>
    <a:srgbClr val="40F428"/>
    <a:srgbClr val="679E04"/>
    <a:srgbClr val="A2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872" autoAdjust="0"/>
  </p:normalViewPr>
  <p:slideViewPr>
    <p:cSldViewPr>
      <p:cViewPr varScale="1"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500 keV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'desorbed He'!$B$3:$B$6</c:f>
              <c:numCache>
                <c:formatCode>0.00E+00</c:formatCode>
                <c:ptCount val="4"/>
                <c:pt idx="0">
                  <c:v>100000000000000</c:v>
                </c:pt>
                <c:pt idx="1">
                  <c:v>1000000000000000</c:v>
                </c:pt>
                <c:pt idx="2">
                  <c:v>1E+16</c:v>
                </c:pt>
                <c:pt idx="3">
                  <c:v>1E+17</c:v>
                </c:pt>
              </c:numCache>
            </c:numRef>
          </c:xVal>
          <c:yVal>
            <c:numRef>
              <c:f>'desorbed He'!$P$3:$P$6</c:f>
              <c:numCache>
                <c:formatCode>0.00%</c:formatCode>
                <c:ptCount val="4"/>
                <c:pt idx="0">
                  <c:v>1.0755271046080377</c:v>
                </c:pt>
                <c:pt idx="1">
                  <c:v>0.7927689709545892</c:v>
                </c:pt>
                <c:pt idx="2">
                  <c:v>2.180714753471124E-2</c:v>
                </c:pt>
                <c:pt idx="3">
                  <c:v>0.32291263418077082</c:v>
                </c:pt>
              </c:numCache>
            </c:numRef>
          </c:yVal>
          <c:smooth val="0"/>
        </c:ser>
        <c:ser>
          <c:idx val="1"/>
          <c:order val="1"/>
          <c:tx>
            <c:v>2 MeV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'desorbed He'!$B$7:$B$10</c:f>
              <c:numCache>
                <c:formatCode>0.00E+00</c:formatCode>
                <c:ptCount val="4"/>
                <c:pt idx="0">
                  <c:v>100000000000000</c:v>
                </c:pt>
                <c:pt idx="1">
                  <c:v>1000000000000000</c:v>
                </c:pt>
                <c:pt idx="2">
                  <c:v>1E+16</c:v>
                </c:pt>
                <c:pt idx="3">
                  <c:v>1E+17</c:v>
                </c:pt>
              </c:numCache>
            </c:numRef>
          </c:xVal>
          <c:yVal>
            <c:numRef>
              <c:f>'desorbed He'!$P$7:$P$10</c:f>
              <c:numCache>
                <c:formatCode>0.00%</c:formatCode>
                <c:ptCount val="4"/>
                <c:pt idx="0">
                  <c:v>0.76121002272034788</c:v>
                </c:pt>
                <c:pt idx="1">
                  <c:v>0.24403775941362116</c:v>
                </c:pt>
                <c:pt idx="2">
                  <c:v>2.1166515804835064E-2</c:v>
                </c:pt>
                <c:pt idx="3">
                  <c:v>0.34689108511765293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44640"/>
        <c:axId val="45347200"/>
      </c:scatterChart>
      <c:valAx>
        <c:axId val="45344640"/>
        <c:scaling>
          <c:logBase val="10"/>
          <c:orientation val="minMax"/>
          <c:min val="1000000000000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Implantation dose </a:t>
                </a:r>
              </a:p>
            </c:rich>
          </c:tx>
          <c:layout/>
          <c:overlay val="0"/>
        </c:title>
        <c:numFmt formatCode="0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347200"/>
        <c:crosses val="autoZero"/>
        <c:crossBetween val="midCat"/>
      </c:valAx>
      <c:valAx>
        <c:axId val="45347200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% He release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344640"/>
        <c:crosses val="autoZero"/>
        <c:crossBetween val="midCat"/>
        <c:minorUnit val="0.1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2749" cy="49681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405" y="1"/>
            <a:ext cx="2942749" cy="496810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DA74D9E3-2204-4C9C-B312-42224B6F22E8}" type="datetimeFigureOut">
              <a:rPr lang="en-GB" smtClean="0"/>
              <a:t>31/05/2013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418"/>
            <a:ext cx="2942749" cy="496810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405" y="9431418"/>
            <a:ext cx="2942749" cy="496810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6E489D72-72BF-43AF-9DF8-4E0DD31A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38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2219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520" y="1"/>
            <a:ext cx="2942219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9" y="4716661"/>
            <a:ext cx="4979141" cy="446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3323"/>
            <a:ext cx="2942219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520" y="9433323"/>
            <a:ext cx="2942219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2974E8-B526-4345-91E0-88CE59A3B5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5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04844-3B80-4B2F-A3C4-8A28C3E8C92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0787F-00A4-4DC1-B7C0-1A7916AB84C7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0787F-00A4-4DC1-B7C0-1A7916AB84C7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FD57-4C89-40E4-A956-FCC2A8FF14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FD57-4C89-40E4-A956-FCC2A8FF14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FD57-4C89-40E4-A956-FCC2A8FF14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974E8-B526-4345-91E0-88CE59A3B5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534400" cy="9525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743200"/>
            <a:ext cx="8534400" cy="1371600"/>
          </a:xfrm>
        </p:spPr>
        <p:txBody>
          <a:bodyPr/>
          <a:lstStyle>
            <a:lvl1pPr marL="0" indent="0">
              <a:buFont typeface="Times" pitchFamily="8" charset="0"/>
              <a:buNone/>
              <a:defRPr>
                <a:latin typeface="Arial Black" pitchFamily="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84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671E9AC2-C4B6-4FD1-AB5D-24263858214C}" type="datetime1">
              <a:rPr lang="en-US"/>
              <a:pPr/>
              <a:t>31-May-13</a:t>
            </a:fld>
            <a:endParaRPr lang="en-US"/>
          </a:p>
        </p:txBody>
      </p:sp>
      <p:pic>
        <p:nvPicPr>
          <p:cNvPr id="4106" name="Picture 10" descr="Tekst_w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2941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4110" name="Picture 14" descr="M2i logo 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188"/>
            <a:ext cx="3333750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Tekst_kl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774700"/>
            <a:ext cx="4349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304800" y="6121400"/>
            <a:ext cx="8534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D754C-33C0-4BB2-ACD3-E0B1FE14C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38150"/>
            <a:ext cx="213360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38150"/>
            <a:ext cx="6248400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133FE2-BD47-4885-AAB1-93B2C46E6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884AE-1424-4707-A34E-C50E0A944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FE03CA-BBA9-4C9E-95C9-A9E11CC96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24E4D4-3083-4869-80E0-DBCA03E2B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0793C3-2B7F-49AC-8CFB-B82085D81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CDD4EA-C565-4AF9-AEB6-89B549DF8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224FD-0884-4D18-BC03-3E2F67A96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0687B-E0C6-4E13-B641-1B8EA269A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853007-3A48-4417-8414-5A063F5E33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38150"/>
            <a:ext cx="853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248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F580FD44-6C0B-49FC-88AC-B4580ADEEE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121400"/>
            <a:ext cx="8534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34" name="Picture 10" descr="M2i logo CMY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194425"/>
            <a:ext cx="2030413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Tekst_kleu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505575"/>
            <a:ext cx="3027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8" charset="0"/>
          <a:ea typeface="ヒラギノ角ゴ Pro W3" pitchFamily="8" charset="-128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8" charset="0"/>
          <a:ea typeface="ヒラギノ角ゴ Pro W3" pitchFamily="8" charset="-128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8" charset="0"/>
          <a:ea typeface="ヒラギノ角ゴ Pro W3" pitchFamily="8" charset="-128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8" charset="0"/>
          <a:ea typeface="ヒラギノ角ゴ Pro W3" pitchFamily="8" charset="-128"/>
        </a:defRPr>
      </a:lvl5pPr>
      <a:lvl6pPr marL="4572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8" charset="0"/>
          <a:ea typeface="ヒラギノ角ゴ Pro W3" pitchFamily="8" charset="-128"/>
        </a:defRPr>
      </a:lvl6pPr>
      <a:lvl7pPr marL="9144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8" charset="0"/>
          <a:ea typeface="ヒラギノ角ゴ Pro W3" pitchFamily="8" charset="-128"/>
        </a:defRPr>
      </a:lvl7pPr>
      <a:lvl8pPr marL="13716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8" charset="0"/>
          <a:ea typeface="ヒラギノ角ゴ Pro W3" pitchFamily="8" charset="-128"/>
        </a:defRPr>
      </a:lvl8pPr>
      <a:lvl9pPr marL="1828800"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8" charset="0"/>
          <a:ea typeface="ヒラギノ角ゴ Pro W3" pitchFamily="8" charset="-128"/>
        </a:defRPr>
      </a:lvl9pPr>
    </p:titleStyle>
    <p:bodyStyle>
      <a:lvl1pPr marL="190500" indent="-1905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571500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762000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952500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1409700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1866900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2324100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2781300" indent="-188913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2"/>
        </a:buClr>
        <a:buSzPct val="115000"/>
        <a:buFont typeface="Times" pitchFamily="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5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5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8.emf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60476"/>
            <a:ext cx="8534400" cy="952500"/>
          </a:xfrm>
        </p:spPr>
        <p:txBody>
          <a:bodyPr/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haracterization of He implanted Eurofer97</a:t>
            </a:r>
            <a:endParaRPr lang="pt-PT" sz="1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077072"/>
            <a:ext cx="8856984" cy="1659632"/>
          </a:xfrm>
        </p:spPr>
        <p:txBody>
          <a:bodyPr/>
          <a:lstStyle/>
          <a:p>
            <a:pPr algn="ctr"/>
            <a:r>
              <a:rPr lang="pt-PT" sz="1400" u="sng" dirty="0" smtClean="0">
                <a:solidFill>
                  <a:srgbClr val="002060"/>
                </a:solidFill>
              </a:rPr>
              <a:t>In</a:t>
            </a:r>
            <a:r>
              <a:rPr lang="nl-NL" sz="1400" u="sng" dirty="0" err="1" smtClean="0">
                <a:solidFill>
                  <a:srgbClr val="002060"/>
                </a:solidFill>
              </a:rPr>
              <a:t>ês</a:t>
            </a:r>
            <a:r>
              <a:rPr lang="nl-NL" sz="1400" u="sng" dirty="0" smtClean="0">
                <a:solidFill>
                  <a:srgbClr val="002060"/>
                </a:solidFill>
              </a:rPr>
              <a:t> Carvalho</a:t>
            </a:r>
            <a:r>
              <a:rPr lang="nl-NL" sz="1400" dirty="0" smtClean="0">
                <a:solidFill>
                  <a:srgbClr val="002060"/>
                </a:solidFill>
              </a:rPr>
              <a:t>, Henk Schut, Alexander </a:t>
            </a:r>
            <a:r>
              <a:rPr lang="nl-NL" sz="1400" dirty="0" err="1" smtClean="0">
                <a:solidFill>
                  <a:srgbClr val="002060"/>
                </a:solidFill>
              </a:rPr>
              <a:t>Fedorov</a:t>
            </a:r>
            <a:r>
              <a:rPr lang="nl-NL" sz="14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nl-NL" sz="1400" dirty="0" err="1" smtClean="0">
                <a:solidFill>
                  <a:srgbClr val="002060"/>
                </a:solidFill>
              </a:rPr>
              <a:t>Natalia</a:t>
            </a:r>
            <a:r>
              <a:rPr lang="nl-NL" sz="1400" dirty="0" smtClean="0">
                <a:solidFill>
                  <a:srgbClr val="002060"/>
                </a:solidFill>
              </a:rPr>
              <a:t> </a:t>
            </a:r>
            <a:r>
              <a:rPr lang="nl-NL" sz="1400" dirty="0" err="1" smtClean="0">
                <a:solidFill>
                  <a:srgbClr val="002060"/>
                </a:solidFill>
              </a:rPr>
              <a:t>Luzginova</a:t>
            </a:r>
            <a:r>
              <a:rPr lang="nl-NL" sz="1400" dirty="0" smtClean="0">
                <a:solidFill>
                  <a:srgbClr val="002060"/>
                </a:solidFill>
              </a:rPr>
              <a:t>, Pierre </a:t>
            </a:r>
            <a:r>
              <a:rPr lang="nl-NL" sz="1400" dirty="0" err="1" smtClean="0">
                <a:solidFill>
                  <a:srgbClr val="002060"/>
                </a:solidFill>
              </a:rPr>
              <a:t>Desgardin</a:t>
            </a:r>
            <a:r>
              <a:rPr lang="nl-NL" sz="1400" dirty="0" smtClean="0">
                <a:solidFill>
                  <a:srgbClr val="002060"/>
                </a:solidFill>
              </a:rPr>
              <a:t>, </a:t>
            </a:r>
            <a:r>
              <a:rPr lang="nl-NL" sz="1400" dirty="0" err="1" smtClean="0">
                <a:solidFill>
                  <a:srgbClr val="002060"/>
                </a:solidFill>
              </a:rPr>
              <a:t>Jilt</a:t>
            </a:r>
            <a:r>
              <a:rPr lang="nl-NL" sz="1400" dirty="0" smtClean="0">
                <a:solidFill>
                  <a:srgbClr val="002060"/>
                </a:solidFill>
              </a:rPr>
              <a:t> </a:t>
            </a:r>
            <a:r>
              <a:rPr lang="nl-NL" sz="1400" dirty="0" err="1" smtClean="0">
                <a:solidFill>
                  <a:srgbClr val="002060"/>
                </a:solidFill>
              </a:rPr>
              <a:t>Sietsma</a:t>
            </a:r>
            <a:endParaRPr lang="pt-PT" sz="1400" dirty="0" smtClean="0">
              <a:solidFill>
                <a:srgbClr val="002060"/>
              </a:solidFill>
            </a:endParaRPr>
          </a:p>
          <a:p>
            <a:pPr algn="ctr"/>
            <a:endParaRPr lang="pt-PT" sz="1400" dirty="0" smtClean="0">
              <a:solidFill>
                <a:srgbClr val="002060"/>
              </a:solidFill>
            </a:endParaRPr>
          </a:p>
          <a:p>
            <a:pPr algn="ctr"/>
            <a:r>
              <a:rPr lang="en-GB" sz="1100" b="1" dirty="0" smtClean="0">
                <a:solidFill>
                  <a:srgbClr val="002060"/>
                </a:solidFill>
              </a:rPr>
              <a:t>Edinburgh, 4-5 June 2013</a:t>
            </a:r>
            <a:endParaRPr lang="en-GB" sz="1100" b="1" dirty="0">
              <a:solidFill>
                <a:srgbClr val="002060"/>
              </a:solidFill>
            </a:endParaRPr>
          </a:p>
          <a:p>
            <a:pPr algn="ctr"/>
            <a:endParaRPr lang="pt-PT" sz="1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tu del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37312"/>
            <a:ext cx="1533525" cy="43815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237312"/>
            <a:ext cx="648071" cy="50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32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3200" dirty="0" smtClean="0"/>
              <a:t>Experimental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4400"/>
            <a:ext cx="7992888" cy="48188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sz="1200" b="1" dirty="0" smtClean="0">
                <a:solidFill>
                  <a:srgbClr val="002060"/>
                </a:solidFill>
              </a:rPr>
              <a:t>Eurofer97</a:t>
            </a:r>
            <a:r>
              <a:rPr lang="pt-PT" sz="1200" dirty="0" smtClean="0">
                <a:solidFill>
                  <a:srgbClr val="002060"/>
                </a:solidFill>
              </a:rPr>
              <a:t> - Fe-9Cr-1W-0.2V-0.1Ta-0.1C (wt.%)</a:t>
            </a:r>
          </a:p>
          <a:p>
            <a:pPr lvl="2">
              <a:lnSpc>
                <a:spcPct val="100000"/>
              </a:lnSpc>
            </a:pPr>
            <a:endParaRPr lang="pt-PT" sz="11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Tempered martensitic </a:t>
            </a:r>
            <a:r>
              <a:rPr lang="pt-PT" sz="1200" dirty="0" smtClean="0">
                <a:solidFill>
                  <a:srgbClr val="002060"/>
                </a:solidFill>
              </a:rPr>
              <a:t>structure</a:t>
            </a:r>
          </a:p>
          <a:p>
            <a:pPr>
              <a:lnSpc>
                <a:spcPct val="15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00000"/>
              </a:lnSpc>
              <a:buNone/>
            </a:pPr>
            <a:endParaRPr lang="pt-PT" sz="105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200" b="1" dirty="0" smtClean="0">
                <a:solidFill>
                  <a:srgbClr val="002060"/>
                </a:solidFill>
              </a:rPr>
              <a:t>Ion beam Helium implantation</a:t>
            </a:r>
            <a:r>
              <a:rPr lang="pt-PT" sz="1200" dirty="0" smtClean="0">
                <a:solidFill>
                  <a:srgbClr val="002060"/>
                </a:solidFill>
              </a:rPr>
              <a:t> </a:t>
            </a:r>
            <a:r>
              <a:rPr lang="pt-PT" sz="1200" b="1" dirty="0" smtClean="0">
                <a:solidFill>
                  <a:srgbClr val="002060"/>
                </a:solidFill>
              </a:rPr>
              <a:t>(RT)</a:t>
            </a:r>
          </a:p>
          <a:p>
            <a:pPr lvl="2">
              <a:lnSpc>
                <a:spcPct val="150000"/>
              </a:lnSpc>
            </a:pPr>
            <a:r>
              <a:rPr lang="pt-PT" sz="1100" dirty="0" smtClean="0">
                <a:solidFill>
                  <a:srgbClr val="002060"/>
                </a:solidFill>
              </a:rPr>
              <a:t>Sample size: 1.2 x 1.2 x 0.05 cm</a:t>
            </a:r>
            <a:r>
              <a:rPr lang="pt-PT" sz="1100" baseline="30000" dirty="0" smtClean="0">
                <a:solidFill>
                  <a:srgbClr val="002060"/>
                </a:solidFill>
              </a:rPr>
              <a:t>2</a:t>
            </a:r>
          </a:p>
          <a:p>
            <a:pPr lvl="2">
              <a:lnSpc>
                <a:spcPct val="150000"/>
              </a:lnSpc>
            </a:pPr>
            <a:endParaRPr lang="pt-PT" sz="1100" baseline="30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002060"/>
                </a:solidFill>
              </a:rPr>
              <a:t>Measurements</a:t>
            </a:r>
          </a:p>
          <a:p>
            <a:pPr lvl="2">
              <a:lnSpc>
                <a:spcPct val="100000"/>
              </a:lnSpc>
            </a:pPr>
            <a:r>
              <a:rPr lang="pt-PT" sz="1100" dirty="0">
                <a:solidFill>
                  <a:srgbClr val="002060"/>
                </a:solidFill>
              </a:rPr>
              <a:t>Positron annihilation DB</a:t>
            </a:r>
          </a:p>
          <a:p>
            <a:pPr lvl="2">
              <a:lnSpc>
                <a:spcPct val="100000"/>
              </a:lnSpc>
            </a:pPr>
            <a:r>
              <a:rPr lang="pt-PT" sz="1100" dirty="0">
                <a:solidFill>
                  <a:srgbClr val="002060"/>
                </a:solidFill>
              </a:rPr>
              <a:t>TDS + </a:t>
            </a:r>
            <a:r>
              <a:rPr lang="pt-PT" sz="1100" i="1" dirty="0">
                <a:solidFill>
                  <a:srgbClr val="002060"/>
                </a:solidFill>
              </a:rPr>
              <a:t>in situ</a:t>
            </a:r>
            <a:r>
              <a:rPr lang="pt-PT" sz="1100" dirty="0">
                <a:solidFill>
                  <a:srgbClr val="002060"/>
                </a:solidFill>
              </a:rPr>
              <a:t> DB annealing</a:t>
            </a:r>
          </a:p>
          <a:p>
            <a:pPr marL="382587" lvl="2" indent="0">
              <a:lnSpc>
                <a:spcPct val="150000"/>
              </a:lnSpc>
              <a:buNone/>
            </a:pPr>
            <a:endParaRPr lang="pt-PT" sz="1100" baseline="30000" dirty="0" smtClean="0">
              <a:solidFill>
                <a:srgbClr val="002060"/>
              </a:solidFill>
            </a:endParaRPr>
          </a:p>
          <a:p>
            <a:pPr marL="1587" indent="0">
              <a:lnSpc>
                <a:spcPct val="150000"/>
              </a:lnSpc>
              <a:buNone/>
            </a:pPr>
            <a:endParaRPr lang="pt-PT" sz="1400" baseline="3000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50000"/>
              </a:lnSpc>
              <a:buNone/>
            </a:pPr>
            <a:endParaRPr lang="pt-PT" sz="11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endParaRPr lang="pt-PT" sz="1100" baseline="3000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50000"/>
              </a:lnSpc>
              <a:buNone/>
            </a:pPr>
            <a:endParaRPr lang="pt-PT" sz="11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endParaRPr lang="pt-PT" sz="105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endParaRPr lang="pt-PT" sz="11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7606"/>
              </p:ext>
            </p:extLst>
          </p:nvPr>
        </p:nvGraphicFramePr>
        <p:xfrm>
          <a:off x="4139952" y="1268760"/>
          <a:ext cx="4569866" cy="1872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549228"/>
                <a:gridCol w="1436462"/>
              </a:tblGrid>
              <a:tr h="313601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Energy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500 </a:t>
                      </a:r>
                      <a:r>
                        <a:rPr lang="nl-NL" sz="1400" b="1" dirty="0" err="1" smtClean="0"/>
                        <a:t>keV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2 </a:t>
                      </a:r>
                      <a:r>
                        <a:rPr lang="nl-NL" sz="1400" b="1" dirty="0" err="1" smtClean="0"/>
                        <a:t>MeV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313601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Doses (He/cm2)</a:t>
                      </a:r>
                      <a:endParaRPr lang="en-GB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1 x 10</a:t>
                      </a:r>
                      <a:r>
                        <a:rPr lang="nl-NL" sz="1400" baseline="3000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-10</a:t>
                      </a:r>
                      <a:r>
                        <a:rPr lang="nl-NL" sz="1400" baseline="30000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en-GB" sz="1400" baseline="30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13601">
                <a:tc>
                  <a:txBody>
                    <a:bodyPr/>
                    <a:lstStyle/>
                    <a:p>
                      <a:pPr algn="l"/>
                      <a:r>
                        <a:rPr lang="nl-NL" sz="1400" dirty="0" err="1" smtClean="0"/>
                        <a:t>Current</a:t>
                      </a:r>
                      <a:r>
                        <a:rPr lang="nl-NL" sz="1400" dirty="0" smtClean="0"/>
                        <a:t> (</a:t>
                      </a:r>
                      <a:r>
                        <a:rPr lang="nl-NL" sz="1400" dirty="0" err="1" smtClean="0"/>
                        <a:t>nA</a:t>
                      </a:r>
                      <a:r>
                        <a:rPr lang="nl-NL" sz="1400" dirty="0" smtClean="0"/>
                        <a:t>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270 – 280</a:t>
                      </a: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120 - 212</a:t>
                      </a: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13601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Time (h)</a:t>
                      </a:r>
                      <a:endParaRPr lang="en-GB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1 - 15</a:t>
                      </a: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13601">
                <a:tc>
                  <a:txBody>
                    <a:bodyPr/>
                    <a:lstStyle/>
                    <a:p>
                      <a:pPr algn="l"/>
                      <a:r>
                        <a:rPr lang="nl-NL" sz="1400" dirty="0" err="1" smtClean="0"/>
                        <a:t>Dpa</a:t>
                      </a:r>
                      <a:r>
                        <a:rPr lang="nl-NL" sz="1400" dirty="0" smtClean="0"/>
                        <a:t>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0.08</a:t>
                      </a:r>
                      <a:r>
                        <a:rPr lang="nl-NL" sz="1400" baseline="0" dirty="0" smtClean="0">
                          <a:solidFill>
                            <a:srgbClr val="002060"/>
                          </a:solidFill>
                        </a:rPr>
                        <a:t> – 0.8</a:t>
                      </a: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0.07 – 0.7</a:t>
                      </a: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91480">
                <a:tc>
                  <a:txBody>
                    <a:bodyPr/>
                    <a:lstStyle/>
                    <a:p>
                      <a:pPr algn="l"/>
                      <a:r>
                        <a:rPr lang="nl-NL" sz="1400" dirty="0" smtClean="0"/>
                        <a:t>Ion range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dirty="0" smtClean="0"/>
                        <a:t>(</a:t>
                      </a:r>
                      <a:r>
                        <a:rPr lang="nl-NL" sz="1400" baseline="0" dirty="0" smtClean="0"/>
                        <a:t>µm)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~</a:t>
                      </a:r>
                      <a:r>
                        <a:rPr lang="nl-NL" sz="1400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en-GB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rgbClr val="002060"/>
                          </a:solidFill>
                        </a:rPr>
                        <a:t>~</a:t>
                      </a:r>
                      <a:r>
                        <a:rPr lang="nl-NL" sz="1400" baseline="0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en-GB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8667" r="5647" b="4038"/>
          <a:stretch/>
        </p:blipFill>
        <p:spPr bwMode="auto">
          <a:xfrm>
            <a:off x="5004048" y="3578038"/>
            <a:ext cx="3325891" cy="22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46112" y="5744289"/>
            <a:ext cx="2754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smtClean="0">
                <a:solidFill>
                  <a:srgbClr val="002060"/>
                </a:solidFill>
              </a:rPr>
              <a:t>TRIM </a:t>
            </a:r>
            <a:r>
              <a:rPr lang="nl-NL" sz="1200" i="1" dirty="0" err="1" smtClean="0">
                <a:solidFill>
                  <a:srgbClr val="002060"/>
                </a:solidFill>
              </a:rPr>
              <a:t>calculation</a:t>
            </a:r>
            <a:r>
              <a:rPr lang="nl-NL" sz="1200" i="1" dirty="0" smtClean="0">
                <a:solidFill>
                  <a:srgbClr val="002060"/>
                </a:solidFill>
              </a:rPr>
              <a:t> </a:t>
            </a:r>
            <a:r>
              <a:rPr lang="nl-NL" sz="1200" i="1" dirty="0" err="1" smtClean="0">
                <a:solidFill>
                  <a:srgbClr val="002060"/>
                </a:solidFill>
              </a:rPr>
              <a:t>for</a:t>
            </a:r>
            <a:r>
              <a:rPr lang="nl-NL" sz="1200" i="1" dirty="0" smtClean="0">
                <a:solidFill>
                  <a:srgbClr val="002060"/>
                </a:solidFill>
              </a:rPr>
              <a:t> 1 x 10</a:t>
            </a:r>
            <a:r>
              <a:rPr lang="nl-NL" sz="1200" i="1" baseline="30000" dirty="0" smtClean="0">
                <a:solidFill>
                  <a:srgbClr val="002060"/>
                </a:solidFill>
              </a:rPr>
              <a:t>15</a:t>
            </a:r>
            <a:r>
              <a:rPr lang="nl-NL" sz="1200" i="1" dirty="0" smtClean="0">
                <a:solidFill>
                  <a:srgbClr val="002060"/>
                </a:solidFill>
              </a:rPr>
              <a:t> He/cm</a:t>
            </a:r>
            <a:r>
              <a:rPr lang="nl-NL" sz="1200" i="1" baseline="30000" dirty="0" smtClean="0">
                <a:solidFill>
                  <a:srgbClr val="002060"/>
                </a:solidFill>
              </a:rPr>
              <a:t>2</a:t>
            </a:r>
            <a:endParaRPr lang="en-GB" sz="1200" i="1" baseline="300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9517" y="4979350"/>
            <a:ext cx="2216339" cy="1041938"/>
            <a:chOff x="320342" y="4504473"/>
            <a:chExt cx="3276243" cy="1540215"/>
          </a:xfrm>
        </p:grpSpPr>
        <p:grpSp>
          <p:nvGrpSpPr>
            <p:cNvPr id="26" name="Group 25"/>
            <p:cNvGrpSpPr/>
            <p:nvPr/>
          </p:nvGrpSpPr>
          <p:grpSpPr>
            <a:xfrm>
              <a:off x="1619672" y="4797152"/>
              <a:ext cx="835048" cy="837230"/>
              <a:chOff x="6372200" y="1412792"/>
              <a:chExt cx="1080104" cy="108010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372200" y="1628800"/>
                <a:ext cx="864096" cy="86409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7308304" y="1916848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7308304" y="2348896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7308304" y="2132872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308304" y="1700824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7020272" y="1412792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804248" y="1412792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588240" y="1412792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372200" y="1412792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308304" y="1484784"/>
                <a:ext cx="144000" cy="144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8052" y="5680719"/>
              <a:ext cx="2988533" cy="363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i="1" dirty="0" smtClean="0">
                  <a:solidFill>
                    <a:srgbClr val="002060"/>
                  </a:solidFill>
                </a:rPr>
                <a:t>Schematics of </a:t>
              </a:r>
              <a:r>
                <a:rPr lang="nl-NL" sz="1000" i="1" dirty="0" err="1" smtClean="0">
                  <a:solidFill>
                    <a:srgbClr val="002060"/>
                  </a:solidFill>
                </a:rPr>
                <a:t>implanted</a:t>
              </a:r>
              <a:r>
                <a:rPr lang="nl-NL" sz="1000" i="1" dirty="0" smtClean="0">
                  <a:solidFill>
                    <a:srgbClr val="002060"/>
                  </a:solidFill>
                </a:rPr>
                <a:t> sample</a:t>
              </a:r>
              <a:endParaRPr lang="en-GB" sz="1000" i="1" dirty="0">
                <a:solidFill>
                  <a:srgbClr val="00206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1043608" y="5243675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320342" y="4980249"/>
              <a:ext cx="721590" cy="545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 b="1" dirty="0" smtClean="0">
                  <a:solidFill>
                    <a:srgbClr val="002060"/>
                  </a:solidFill>
                </a:rPr>
                <a:t>PA</a:t>
              </a:r>
              <a:endParaRPr lang="en-GB" sz="1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2555776" y="4797152"/>
              <a:ext cx="360040" cy="558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2843807" y="450447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800" b="1" dirty="0" smtClean="0">
                  <a:solidFill>
                    <a:srgbClr val="002060"/>
                  </a:solidFill>
                </a:rPr>
                <a:t>TDS</a:t>
              </a:r>
              <a:endParaRPr lang="en-GB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5346112" y="3573016"/>
            <a:ext cx="522032" cy="1961358"/>
          </a:xfrm>
          <a:prstGeom prst="rect">
            <a:avLst/>
          </a:prstGeom>
          <a:noFill/>
          <a:ln w="19050" cap="flat" cmpd="sng" algn="ctr">
            <a:solidFill>
              <a:srgbClr val="679E0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905" y="3265239"/>
            <a:ext cx="1348446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679E04"/>
                </a:solidFill>
              </a:rPr>
              <a:t>Positron range</a:t>
            </a:r>
            <a:endParaRPr lang="en-GB" sz="1400" dirty="0">
              <a:solidFill>
                <a:srgbClr val="679E04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02385" y="2810206"/>
            <a:ext cx="4752528" cy="36004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3237" r="41534" b="47696"/>
          <a:stretch/>
        </p:blipFill>
        <p:spPr>
          <a:xfrm>
            <a:off x="319794" y="1628801"/>
            <a:ext cx="3028070" cy="151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260648"/>
            <a:ext cx="85344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3200" dirty="0" smtClean="0"/>
              <a:t>Experimental</a:t>
            </a:r>
            <a:br>
              <a:rPr lang="pt-PT" sz="3200" dirty="0" smtClean="0"/>
            </a:br>
            <a:r>
              <a:rPr lang="pt-PT" sz="1800" dirty="0" smtClean="0"/>
              <a:t>Techniques</a:t>
            </a:r>
            <a:endParaRPr lang="en-GB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sz="1600" b="1" dirty="0" smtClean="0">
                <a:solidFill>
                  <a:srgbClr val="002060"/>
                </a:solidFill>
              </a:rPr>
              <a:t>Thermal desorption spectroscopy</a:t>
            </a:r>
          </a:p>
          <a:p>
            <a:pPr lvl="2">
              <a:lnSpc>
                <a:spcPct val="15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Annealing from 300 K to 1500 K</a:t>
            </a:r>
          </a:p>
          <a:p>
            <a:pPr lvl="2">
              <a:lnSpc>
                <a:spcPct val="15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Heating rate of 0.33 K/sec</a:t>
            </a:r>
          </a:p>
          <a:p>
            <a:pPr lvl="2">
              <a:lnSpc>
                <a:spcPct val="15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Vacuum of  10</a:t>
            </a:r>
            <a:r>
              <a:rPr lang="pt-PT" sz="1400" baseline="30000" dirty="0" smtClean="0">
                <a:solidFill>
                  <a:srgbClr val="002060"/>
                </a:solidFill>
              </a:rPr>
              <a:t>-8</a:t>
            </a:r>
            <a:r>
              <a:rPr lang="pt-PT" sz="1400" dirty="0" smtClean="0">
                <a:solidFill>
                  <a:srgbClr val="002060"/>
                </a:solidFill>
              </a:rPr>
              <a:t> Torr</a:t>
            </a:r>
          </a:p>
          <a:p>
            <a:pPr lvl="2">
              <a:lnSpc>
                <a:spcPct val="15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600" b="1" dirty="0" smtClean="0">
                <a:solidFill>
                  <a:srgbClr val="002060"/>
                </a:solidFill>
              </a:rPr>
              <a:t>Positron Beam </a:t>
            </a:r>
            <a:r>
              <a:rPr lang="pt-PT" sz="1600" b="1" dirty="0">
                <a:solidFill>
                  <a:srgbClr val="002060"/>
                </a:solidFill>
              </a:rPr>
              <a:t>Doppler Broadening</a:t>
            </a:r>
          </a:p>
          <a:p>
            <a:pPr lvl="2">
              <a:lnSpc>
                <a:spcPct val="150000"/>
              </a:lnSpc>
            </a:pPr>
            <a:r>
              <a:rPr lang="pt-PT" sz="1400" i="1" dirty="0">
                <a:solidFill>
                  <a:srgbClr val="002060"/>
                </a:solidFill>
              </a:rPr>
              <a:t>In situ </a:t>
            </a:r>
            <a:r>
              <a:rPr lang="pt-PT" sz="1400" dirty="0">
                <a:solidFill>
                  <a:srgbClr val="002060"/>
                </a:solidFill>
              </a:rPr>
              <a:t>annealing with </a:t>
            </a:r>
            <a:r>
              <a:rPr lang="pt-PT" sz="1400" u="sng" dirty="0">
                <a:solidFill>
                  <a:srgbClr val="002060"/>
                </a:solidFill>
              </a:rPr>
              <a:t>similar annealing rate to TDS</a:t>
            </a:r>
          </a:p>
          <a:p>
            <a:pPr lvl="2">
              <a:lnSpc>
                <a:spcPct val="150000"/>
              </a:lnSpc>
            </a:pPr>
            <a:r>
              <a:rPr lang="pt-PT" sz="1400" dirty="0">
                <a:solidFill>
                  <a:srgbClr val="002060"/>
                </a:solidFill>
              </a:rPr>
              <a:t>Annealing duration of 5 </a:t>
            </a:r>
            <a:r>
              <a:rPr lang="pt-PT" sz="1400" dirty="0" smtClean="0">
                <a:solidFill>
                  <a:srgbClr val="002060"/>
                </a:solidFill>
              </a:rPr>
              <a:t>min</a:t>
            </a:r>
          </a:p>
          <a:p>
            <a:pPr lvl="2">
              <a:lnSpc>
                <a:spcPct val="15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Oven cooling</a:t>
            </a:r>
            <a:endParaRPr lang="pt-PT" sz="1400" dirty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r>
              <a:rPr lang="pt-PT" sz="1400" dirty="0">
                <a:solidFill>
                  <a:srgbClr val="002060"/>
                </a:solidFill>
              </a:rPr>
              <a:t>Measurement at room </a:t>
            </a:r>
            <a:r>
              <a:rPr lang="pt-PT" sz="1400" dirty="0" smtClean="0">
                <a:solidFill>
                  <a:srgbClr val="002060"/>
                </a:solidFill>
              </a:rPr>
              <a:t>temperature</a:t>
            </a: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marL="1587" indent="0">
              <a:lnSpc>
                <a:spcPct val="150000"/>
              </a:lnSpc>
              <a:buNone/>
            </a:pPr>
            <a:endParaRPr lang="pt-PT" sz="1800" baseline="3000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50000"/>
              </a:lnSpc>
              <a:buNone/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endParaRPr lang="pt-PT" sz="1400" baseline="30000" dirty="0" smtClean="0">
              <a:solidFill>
                <a:srgbClr val="002060"/>
              </a:solidFill>
            </a:endParaRPr>
          </a:p>
          <a:p>
            <a:pPr marL="382587" lvl="2" indent="0">
              <a:lnSpc>
                <a:spcPct val="150000"/>
              </a:lnSpc>
              <a:buNone/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endParaRPr lang="pt-PT" sz="14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9468" r="12857" b="5262"/>
          <a:stretch/>
        </p:blipFill>
        <p:spPr>
          <a:xfrm>
            <a:off x="5364088" y="1369797"/>
            <a:ext cx="3263055" cy="239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2483768" cy="1395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5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648" y="1936254"/>
            <a:ext cx="6336704" cy="6286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PT" u="sng" dirty="0" smtClean="0"/>
              <a:t>Results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He implantations</a:t>
            </a:r>
            <a:br>
              <a:rPr lang="pt-PT" dirty="0" smtClean="0"/>
            </a:br>
            <a:r>
              <a:rPr lang="pt-PT" u="sng" dirty="0" smtClean="0"/>
              <a:t/>
            </a:r>
            <a:br>
              <a:rPr lang="pt-PT" u="sng" dirty="0" smtClean="0"/>
            </a:br>
            <a:r>
              <a:rPr lang="pt-PT" sz="1800" dirty="0" smtClean="0"/>
              <a:t>500 keV &amp; 2 MeV</a:t>
            </a:r>
            <a:br>
              <a:rPr lang="pt-PT" sz="1800" dirty="0" smtClean="0"/>
            </a:br>
            <a:r>
              <a:rPr lang="pt-PT" sz="1800" dirty="0" smtClean="0"/>
              <a:t>RT, 10</a:t>
            </a:r>
            <a:r>
              <a:rPr lang="pt-PT" sz="1800" baseline="30000" dirty="0" smtClean="0"/>
              <a:t>14</a:t>
            </a:r>
            <a:r>
              <a:rPr lang="pt-PT" sz="1800" dirty="0" smtClean="0"/>
              <a:t>-10</a:t>
            </a:r>
            <a:r>
              <a:rPr lang="pt-PT" sz="1800" baseline="30000" dirty="0" smtClean="0"/>
              <a:t>17</a:t>
            </a:r>
            <a:r>
              <a:rPr lang="pt-PT" sz="1800" dirty="0" smtClean="0"/>
              <a:t> He/cm</a:t>
            </a:r>
            <a:r>
              <a:rPr lang="pt-PT" sz="1800" baseline="30000" dirty="0" smtClean="0"/>
              <a:t>2</a:t>
            </a: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dirty="0" smtClean="0"/>
              <a:t> </a:t>
            </a:r>
            <a:br>
              <a:rPr lang="pt-PT" dirty="0" smtClean="0"/>
            </a:br>
            <a:endParaRPr lang="nl-NL" sz="26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65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10972" b="3642"/>
          <a:stretch/>
        </p:blipFill>
        <p:spPr>
          <a:xfrm>
            <a:off x="251520" y="2804534"/>
            <a:ext cx="3973760" cy="3288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628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800" dirty="0" smtClean="0"/>
              <a:t>VEP</a:t>
            </a:r>
            <a:br>
              <a:rPr lang="pt-PT" sz="2800" dirty="0" smtClean="0"/>
            </a:br>
            <a:r>
              <a:rPr lang="pt-PT" sz="2000" dirty="0" smtClean="0"/>
              <a:t>500 keV and 2 MeV, 10</a:t>
            </a:r>
            <a:r>
              <a:rPr lang="pt-PT" sz="2000" baseline="30000" dirty="0" smtClean="0"/>
              <a:t>14-17</a:t>
            </a:r>
            <a:r>
              <a:rPr lang="pt-PT" sz="2000" dirty="0" smtClean="0"/>
              <a:t> He/cm</a:t>
            </a:r>
            <a:r>
              <a:rPr lang="pt-PT" sz="2000" baseline="30000" dirty="0" smtClean="0"/>
              <a:t>2</a:t>
            </a:r>
            <a:endParaRPr lang="en-GB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75417" y="490136"/>
            <a:ext cx="2996983" cy="2232248"/>
            <a:chOff x="4932905" y="3265239"/>
            <a:chExt cx="3397034" cy="2540025"/>
          </a:xfrm>
        </p:grpSpPr>
        <p:pic>
          <p:nvPicPr>
            <p:cNvPr id="9" name="Content Placeholder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8667" r="5647" b="4038"/>
            <a:stretch/>
          </p:blipFill>
          <p:spPr bwMode="auto">
            <a:xfrm>
              <a:off x="5004048" y="3578038"/>
              <a:ext cx="3325891" cy="222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5346112" y="3573016"/>
              <a:ext cx="522032" cy="1961358"/>
            </a:xfrm>
            <a:prstGeom prst="rect">
              <a:avLst/>
            </a:prstGeom>
            <a:noFill/>
            <a:ln w="19050" cap="flat" cmpd="sng" algn="ctr">
              <a:solidFill>
                <a:srgbClr val="679E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905" y="3265239"/>
              <a:ext cx="1455726" cy="33254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pt-PT" sz="1100" dirty="0" smtClean="0">
                  <a:solidFill>
                    <a:srgbClr val="679E04"/>
                  </a:solidFill>
                </a:rPr>
                <a:t>Positron range</a:t>
              </a:r>
              <a:endParaRPr lang="en-GB" sz="1100" dirty="0">
                <a:solidFill>
                  <a:srgbClr val="679E04"/>
                </a:solidFill>
              </a:endParaRPr>
            </a:p>
          </p:txBody>
        </p:sp>
      </p:grpSp>
      <p:sp>
        <p:nvSpPr>
          <p:cNvPr id="12" name="Down Arrow 11"/>
          <p:cNvSpPr/>
          <p:nvPr/>
        </p:nvSpPr>
        <p:spPr bwMode="auto">
          <a:xfrm>
            <a:off x="1767173" y="3656134"/>
            <a:ext cx="162594" cy="43204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0000">
                <a:alpha val="23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2050" r="11805" b="4836"/>
          <a:stretch/>
        </p:blipFill>
        <p:spPr>
          <a:xfrm>
            <a:off x="4788024" y="2921785"/>
            <a:ext cx="3888432" cy="31538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0841"/>
              </p:ext>
            </p:extLst>
          </p:nvPr>
        </p:nvGraphicFramePr>
        <p:xfrm>
          <a:off x="745232" y="1124744"/>
          <a:ext cx="3566160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88720"/>
                <a:gridCol w="1188720"/>
                <a:gridCol w="1188720"/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Implantation Current (µA)</a:t>
                      </a:r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/>
                        <a:t>Dose (He/cm</a:t>
                      </a:r>
                      <a:r>
                        <a:rPr lang="pt-PT" sz="1100" b="1" baseline="30000" dirty="0" smtClean="0"/>
                        <a:t>2</a:t>
                      </a:r>
                      <a:r>
                        <a:rPr lang="pt-PT" sz="1100" b="1" dirty="0" smtClean="0"/>
                        <a:t>)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/>
                        <a:t>500</a:t>
                      </a:r>
                      <a:r>
                        <a:rPr lang="pt-PT" sz="1100" b="1" baseline="0" dirty="0" smtClean="0"/>
                        <a:t> keV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/>
                        <a:t>2 MeV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10</a:t>
                      </a:r>
                      <a:r>
                        <a:rPr lang="pt-PT" sz="1100" baseline="30000" dirty="0" smtClean="0"/>
                        <a:t>14</a:t>
                      </a:r>
                      <a:endParaRPr lang="en-US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0.12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0.31</a:t>
                      </a:r>
                      <a:endParaRPr lang="en-US" sz="11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10</a:t>
                      </a:r>
                      <a:r>
                        <a:rPr lang="pt-PT" sz="1100" baseline="30000" dirty="0" smtClean="0"/>
                        <a:t>15</a:t>
                      </a:r>
                      <a:endParaRPr lang="en-US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0.28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0.12</a:t>
                      </a:r>
                      <a:endParaRPr lang="en-US" sz="11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10</a:t>
                      </a:r>
                      <a:r>
                        <a:rPr lang="pt-PT" sz="1100" baseline="30000" dirty="0" smtClean="0"/>
                        <a:t>16</a:t>
                      </a:r>
                      <a:endParaRPr lang="en-US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0.27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0.21</a:t>
                      </a:r>
                      <a:endParaRPr lang="en-US" sz="11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10</a:t>
                      </a:r>
                      <a:r>
                        <a:rPr lang="pt-PT" sz="1100" baseline="30000" dirty="0" smtClean="0"/>
                        <a:t>17</a:t>
                      </a:r>
                      <a:endParaRPr lang="en-US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1.63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2.56</a:t>
                      </a:r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5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10972" b="3642"/>
          <a:stretch/>
        </p:blipFill>
        <p:spPr>
          <a:xfrm>
            <a:off x="1117529" y="566790"/>
            <a:ext cx="2826602" cy="23393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2050" r="11805" b="4836"/>
          <a:stretch/>
        </p:blipFill>
        <p:spPr>
          <a:xfrm>
            <a:off x="5004048" y="607866"/>
            <a:ext cx="2917603" cy="23664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4836" r="10196" b="4637"/>
          <a:stretch/>
        </p:blipFill>
        <p:spPr>
          <a:xfrm>
            <a:off x="1115616" y="2996952"/>
            <a:ext cx="2980764" cy="2304256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27584" y="5306888"/>
            <a:ext cx="7660043" cy="143448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Annealing study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Increase of S parameter with increasing dose </a:t>
            </a:r>
            <a:r>
              <a:rPr lang="pt-PT" sz="12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pt-PT" sz="1200" b="1" dirty="0" smtClean="0">
                <a:solidFill>
                  <a:srgbClr val="002060"/>
                </a:solidFill>
              </a:rPr>
              <a:t>Dose effect !!!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Similar behaviour not only within same implantation energy but also comparing both energies</a:t>
            </a: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500 keV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VEP – decrease of </a:t>
            </a:r>
            <a:r>
              <a:rPr lang="pt-PT" sz="1200" i="1" dirty="0" smtClean="0">
                <a:solidFill>
                  <a:srgbClr val="002060"/>
                </a:solidFill>
              </a:rPr>
              <a:t>S</a:t>
            </a:r>
            <a:r>
              <a:rPr lang="pt-PT" sz="1200" dirty="0" smtClean="0">
                <a:solidFill>
                  <a:srgbClr val="002060"/>
                </a:solidFill>
              </a:rPr>
              <a:t> for 10</a:t>
            </a:r>
            <a:r>
              <a:rPr lang="pt-PT" sz="1200" baseline="30000" dirty="0" smtClean="0">
                <a:solidFill>
                  <a:srgbClr val="002060"/>
                </a:solidFill>
              </a:rPr>
              <a:t>17</a:t>
            </a:r>
            <a:r>
              <a:rPr lang="pt-PT" sz="1200" dirty="0" smtClean="0">
                <a:solidFill>
                  <a:srgbClr val="002060"/>
                </a:solidFill>
              </a:rPr>
              <a:t> He/cm</a:t>
            </a:r>
            <a:r>
              <a:rPr lang="pt-PT" sz="1200" baseline="30000" dirty="0" smtClean="0">
                <a:solidFill>
                  <a:srgbClr val="002060"/>
                </a:solidFill>
              </a:rPr>
              <a:t>2</a:t>
            </a:r>
          </a:p>
          <a:p>
            <a:pPr lvl="2">
              <a:lnSpc>
                <a:spcPct val="100000"/>
              </a:lnSpc>
            </a:pPr>
            <a:r>
              <a:rPr lang="pt-PT" sz="1000" dirty="0" smtClean="0">
                <a:solidFill>
                  <a:srgbClr val="002060"/>
                </a:solidFill>
              </a:rPr>
              <a:t>Not observed in annealing study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23528" y="116632"/>
            <a:ext cx="853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2pPr>
            <a:lvl3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3pPr>
            <a:lvl4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4pPr>
            <a:lvl5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5pPr>
            <a:lvl6pPr marL="4572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6pPr>
            <a:lvl7pPr marL="9144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7pPr>
            <a:lvl8pPr marL="13716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8pPr>
            <a:lvl9pPr marL="18288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pt-PT" sz="2800" dirty="0" smtClean="0"/>
              <a:t>VEP - </a:t>
            </a:r>
            <a:r>
              <a:rPr lang="pt-PT" sz="2000" dirty="0" smtClean="0"/>
              <a:t>500 keV and 2 MeV, 10</a:t>
            </a:r>
            <a:r>
              <a:rPr lang="pt-PT" sz="2000" baseline="30000" dirty="0" smtClean="0"/>
              <a:t>14-17</a:t>
            </a:r>
            <a:r>
              <a:rPr lang="pt-PT" sz="2000" dirty="0" smtClean="0"/>
              <a:t> He/cm</a:t>
            </a:r>
            <a:r>
              <a:rPr lang="pt-PT" sz="2000" baseline="30000" dirty="0" smtClean="0"/>
              <a:t>2</a:t>
            </a:r>
            <a:endParaRPr lang="en-GB" sz="24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7902" r="13368" b="5376"/>
          <a:stretch/>
        </p:blipFill>
        <p:spPr>
          <a:xfrm>
            <a:off x="5004048" y="3015062"/>
            <a:ext cx="2929070" cy="22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628650"/>
          </a:xfrm>
        </p:spPr>
        <p:txBody>
          <a:bodyPr/>
          <a:lstStyle/>
          <a:p>
            <a:r>
              <a:rPr lang="pt-PT" dirty="0" smtClean="0"/>
              <a:t>TDS – 500 keV &amp; 2 MeV</a:t>
            </a:r>
            <a:br>
              <a:rPr lang="pt-PT" dirty="0" smtClean="0"/>
            </a:br>
            <a:r>
              <a:rPr lang="pt-PT" sz="2400" dirty="0" smtClean="0"/>
              <a:t>Helium release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659072"/>
              </p:ext>
            </p:extLst>
          </p:nvPr>
        </p:nvGraphicFramePr>
        <p:xfrm>
          <a:off x="827584" y="1484784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1835696" y="2258568"/>
            <a:ext cx="51125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3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534400" cy="628650"/>
          </a:xfrm>
        </p:spPr>
        <p:txBody>
          <a:bodyPr/>
          <a:lstStyle/>
          <a:p>
            <a:r>
              <a:rPr lang="pt-PT" sz="3200" dirty="0" smtClean="0"/>
              <a:t>TDS – 500 keV &amp; 2 MeV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8688" r="1427" b="4001"/>
          <a:stretch/>
        </p:blipFill>
        <p:spPr>
          <a:xfrm>
            <a:off x="550443" y="3662082"/>
            <a:ext cx="3520324" cy="22701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00073" y="980728"/>
            <a:ext cx="3600600" cy="2303325"/>
            <a:chOff x="5076055" y="948208"/>
            <a:chExt cx="3765455" cy="24087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8962" r="1389" b="4380"/>
            <a:stretch/>
          </p:blipFill>
          <p:spPr>
            <a:xfrm>
              <a:off x="5076055" y="948208"/>
              <a:ext cx="3765455" cy="24087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46869" y="1772816"/>
              <a:ext cx="13452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u="sng" dirty="0" smtClean="0">
                  <a:solidFill>
                    <a:srgbClr val="000099"/>
                  </a:solidFill>
                </a:rPr>
                <a:t>retention:  25-80%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43608" y="4428308"/>
            <a:ext cx="10374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 smtClean="0">
                <a:solidFill>
                  <a:srgbClr val="000099"/>
                </a:solidFill>
              </a:rPr>
              <a:t>retention: 2%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8762" b="4977"/>
          <a:stretch/>
        </p:blipFill>
        <p:spPr>
          <a:xfrm>
            <a:off x="491945" y="974145"/>
            <a:ext cx="3637320" cy="2289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499" y="1769234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 smtClean="0">
                <a:solidFill>
                  <a:srgbClr val="000099"/>
                </a:solidFill>
              </a:rPr>
              <a:t>retention: 75-110%</a:t>
            </a:r>
            <a:endParaRPr lang="en-US" sz="1050" b="1" u="sng" dirty="0">
              <a:solidFill>
                <a:srgbClr val="00009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8962" b="4778"/>
          <a:stretch/>
        </p:blipFill>
        <p:spPr>
          <a:xfrm>
            <a:off x="4883723" y="3632862"/>
            <a:ext cx="3633299" cy="2283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8831" y="4416278"/>
            <a:ext cx="1112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 smtClean="0">
                <a:solidFill>
                  <a:srgbClr val="000099"/>
                </a:solidFill>
              </a:rPr>
              <a:t>retention: 35%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187624" y="2276872"/>
            <a:ext cx="1296144" cy="648072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580112" y="2293516"/>
            <a:ext cx="1296144" cy="648072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164174" y="4941168"/>
            <a:ext cx="1296144" cy="648072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580112" y="4945112"/>
            <a:ext cx="1296144" cy="648072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539594" y="1356668"/>
            <a:ext cx="520238" cy="1592560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900788" y="1196752"/>
            <a:ext cx="520238" cy="1738660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917714" y="3789040"/>
            <a:ext cx="520238" cy="1805856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489944" y="3850580"/>
            <a:ext cx="520238" cy="1738660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58964" y="1124744"/>
            <a:ext cx="520238" cy="1800200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461154" y="1149028"/>
            <a:ext cx="520238" cy="1800200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58964" y="3789040"/>
            <a:ext cx="520238" cy="1803028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471656" y="3763268"/>
            <a:ext cx="520238" cy="1800200"/>
          </a:xfrm>
          <a:prstGeom prst="rect">
            <a:avLst/>
          </a:prstGeom>
          <a:noFill/>
          <a:ln w="28575" cap="flat" cmpd="sng" algn="ctr">
            <a:solidFill>
              <a:srgbClr val="66FF29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9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628650"/>
          </a:xfrm>
        </p:spPr>
        <p:txBody>
          <a:bodyPr/>
          <a:lstStyle/>
          <a:p>
            <a:r>
              <a:rPr lang="pt-PT" dirty="0" smtClean="0"/>
              <a:t>Interpretation of results</a:t>
            </a:r>
            <a:br>
              <a:rPr lang="pt-PT" dirty="0" smtClean="0"/>
            </a:br>
            <a:r>
              <a:rPr lang="pt-PT" sz="2400" u="sng" dirty="0" smtClean="0"/>
              <a:t>Example: 500 KeV, 10</a:t>
            </a:r>
            <a:r>
              <a:rPr lang="pt-PT" sz="2400" u="sng" baseline="30000" dirty="0" smtClean="0"/>
              <a:t>16</a:t>
            </a:r>
            <a:r>
              <a:rPr lang="pt-PT" sz="2400" u="sng" dirty="0" smtClean="0"/>
              <a:t> He/cm</a:t>
            </a:r>
            <a:r>
              <a:rPr lang="pt-PT" sz="2400" u="sng" baseline="30000" dirty="0" smtClean="0"/>
              <a:t>2</a:t>
            </a:r>
            <a:endParaRPr lang="en-US" sz="2400" u="sng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3568" y="4513034"/>
            <a:ext cx="3096344" cy="1436246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sz="1400" b="1" dirty="0" smtClean="0">
                <a:solidFill>
                  <a:srgbClr val="002060"/>
                </a:solidFill>
              </a:rPr>
              <a:t>Below 300 K</a:t>
            </a:r>
          </a:p>
          <a:p>
            <a:pPr lvl="1">
              <a:lnSpc>
                <a:spcPct val="15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Interstitial He is mobile below RT</a:t>
            </a:r>
            <a:endParaRPr lang="pt-PT" sz="1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400" b="1" dirty="0" smtClean="0">
                <a:solidFill>
                  <a:srgbClr val="002060"/>
                </a:solidFill>
              </a:rPr>
              <a:t>300 K</a:t>
            </a:r>
          </a:p>
          <a:p>
            <a:pPr lvl="1">
              <a:lnSpc>
                <a:spcPct val="150000"/>
              </a:lnSpc>
            </a:pPr>
            <a:r>
              <a:rPr lang="pt-PT" sz="1200" b="1" u="sng" dirty="0" smtClean="0">
                <a:solidFill>
                  <a:srgbClr val="002060"/>
                </a:solidFill>
              </a:rPr>
              <a:t>HELIUM IMPLANTATION</a:t>
            </a:r>
          </a:p>
          <a:p>
            <a:pPr lvl="1">
              <a:lnSpc>
                <a:spcPct val="150000"/>
              </a:lnSpc>
            </a:pPr>
            <a:endParaRPr lang="pt-PT" sz="1200" dirty="0">
              <a:solidFill>
                <a:srgbClr val="00206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55976" y="1410949"/>
            <a:ext cx="4237273" cy="2954155"/>
            <a:chOff x="4470919" y="1332946"/>
            <a:chExt cx="4237273" cy="29541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19" y="1332946"/>
              <a:ext cx="4237273" cy="2954155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>
              <a:off x="5220072" y="3573016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 rot="19340563">
              <a:off x="5185921" y="2886595"/>
              <a:ext cx="8931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Overnight </a:t>
              </a:r>
            </a:p>
            <a:p>
              <a:r>
                <a:rPr lang="en-US" sz="1200" dirty="0" smtClean="0">
                  <a:solidFill>
                    <a:schemeClr val="tx2"/>
                  </a:solidFill>
                </a:rPr>
                <a:t>bake out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295914" cy="299503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0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628650"/>
          </a:xfrm>
        </p:spPr>
        <p:txBody>
          <a:bodyPr/>
          <a:lstStyle/>
          <a:p>
            <a:r>
              <a:rPr lang="pt-PT" dirty="0" smtClean="0"/>
              <a:t>Interpretation of results</a:t>
            </a:r>
            <a:br>
              <a:rPr lang="pt-PT" dirty="0" smtClean="0"/>
            </a:br>
            <a:r>
              <a:rPr lang="pt-PT" sz="2200" dirty="0" smtClean="0"/>
              <a:t>500 KeV, 10</a:t>
            </a:r>
            <a:r>
              <a:rPr lang="pt-PT" sz="2200" baseline="30000" dirty="0" smtClean="0"/>
              <a:t>16</a:t>
            </a:r>
            <a:r>
              <a:rPr lang="pt-PT" sz="2200" dirty="0" smtClean="0"/>
              <a:t> He/cm</a:t>
            </a:r>
            <a:r>
              <a:rPr lang="pt-PT" sz="2200" baseline="30000" dirty="0" smtClean="0"/>
              <a:t>2</a:t>
            </a:r>
            <a:endParaRPr lang="en-US" sz="22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43254" y="836712"/>
            <a:ext cx="3096344" cy="1722939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1600" b="1" u="sng" dirty="0" smtClean="0">
                <a:solidFill>
                  <a:schemeClr val="tx2"/>
                </a:solidFill>
              </a:rPr>
              <a:t>300 – 600 K</a:t>
            </a:r>
          </a:p>
          <a:p>
            <a:pPr>
              <a:lnSpc>
                <a:spcPct val="100000"/>
              </a:lnSpc>
            </a:pPr>
            <a:endParaRPr lang="pt-PT" sz="1400" b="1" u="sng" dirty="0" smtClean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He in </a:t>
            </a:r>
            <a:r>
              <a:rPr lang="pt-PT" sz="1200" u="sng" dirty="0" smtClean="0">
                <a:solidFill>
                  <a:srgbClr val="002060"/>
                </a:solidFill>
              </a:rPr>
              <a:t>substitutional position</a:t>
            </a: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Vacancy assisted diffusion of He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Annealing of vacancies and vacancies clusters</a:t>
            </a:r>
          </a:p>
          <a:p>
            <a:pPr>
              <a:lnSpc>
                <a:spcPct val="100000"/>
              </a:lnSpc>
            </a:pPr>
            <a:endParaRPr lang="pt-PT" sz="16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62" y="1700808"/>
            <a:ext cx="3024336" cy="1539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3"/>
            <a:ext cx="3219420" cy="1740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3"/>
            <a:ext cx="3279752" cy="174022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5215262" y="3284984"/>
            <a:ext cx="30243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668344" y="3212976"/>
            <a:ext cx="0" cy="166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380312" y="3356992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>
                <a:solidFill>
                  <a:schemeClr val="accent6">
                    <a:lumMod val="50000"/>
                  </a:schemeClr>
                </a:solidFill>
              </a:rPr>
              <a:t>1 µm</a:t>
            </a:r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7266" r="11121" b="3759"/>
          <a:stretch/>
        </p:blipFill>
        <p:spPr>
          <a:xfrm>
            <a:off x="919876" y="1270807"/>
            <a:ext cx="2911718" cy="22246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9161" r="13411" b="5177"/>
          <a:stretch/>
        </p:blipFill>
        <p:spPr>
          <a:xfrm>
            <a:off x="759520" y="3649402"/>
            <a:ext cx="3020392" cy="21558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1331640" y="1484784"/>
            <a:ext cx="576064" cy="1656184"/>
          </a:xfrm>
          <a:prstGeom prst="rect">
            <a:avLst/>
          </a:prstGeom>
          <a:solidFill>
            <a:srgbClr val="FFC00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03648" y="3979193"/>
            <a:ext cx="576064" cy="1496280"/>
          </a:xfrm>
          <a:prstGeom prst="rect">
            <a:avLst/>
          </a:prstGeom>
          <a:solidFill>
            <a:srgbClr val="FFC00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6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628650"/>
          </a:xfrm>
        </p:spPr>
        <p:txBody>
          <a:bodyPr/>
          <a:lstStyle/>
          <a:p>
            <a:r>
              <a:rPr lang="pt-PT" dirty="0" smtClean="0"/>
              <a:t>Interpretation of results</a:t>
            </a:r>
            <a:br>
              <a:rPr lang="pt-PT" dirty="0" smtClean="0"/>
            </a:br>
            <a:r>
              <a:rPr lang="pt-PT" sz="2200" dirty="0"/>
              <a:t>500 KeV, 10</a:t>
            </a:r>
            <a:r>
              <a:rPr lang="pt-PT" sz="2200" baseline="30000" dirty="0"/>
              <a:t>16</a:t>
            </a:r>
            <a:r>
              <a:rPr lang="pt-PT" sz="2200" dirty="0"/>
              <a:t> He/cm</a:t>
            </a:r>
            <a:r>
              <a:rPr lang="pt-PT" sz="2200" baseline="30000" dirty="0"/>
              <a:t>2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48064" y="980728"/>
            <a:ext cx="3600400" cy="179494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1600" b="1" u="sng" dirty="0" smtClean="0">
                <a:solidFill>
                  <a:schemeClr val="tx2"/>
                </a:solidFill>
              </a:rPr>
              <a:t>600 – 800 K</a:t>
            </a: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Dissociation of overpressured He</a:t>
            </a:r>
            <a:r>
              <a:rPr lang="pt-PT" sz="1200" baseline="-25000" dirty="0" smtClean="0">
                <a:solidFill>
                  <a:srgbClr val="002060"/>
                </a:solidFill>
              </a:rPr>
              <a:t>n</a:t>
            </a:r>
            <a:r>
              <a:rPr lang="pt-PT" sz="1200" dirty="0" smtClean="0">
                <a:solidFill>
                  <a:srgbClr val="002060"/>
                </a:solidFill>
              </a:rPr>
              <a:t>V</a:t>
            </a:r>
            <a:r>
              <a:rPr lang="pt-PT" sz="1200" baseline="-25000" dirty="0" smtClean="0">
                <a:solidFill>
                  <a:srgbClr val="002060"/>
                </a:solidFill>
              </a:rPr>
              <a:t>m</a:t>
            </a:r>
            <a:r>
              <a:rPr lang="pt-PT" sz="1200" dirty="0" smtClean="0">
                <a:solidFill>
                  <a:srgbClr val="002060"/>
                </a:solidFill>
              </a:rPr>
              <a:t> (n &lt; m) clusters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Possible re-trapping of He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Formation of bigger clusters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Stability of </a:t>
            </a:r>
            <a:r>
              <a:rPr lang="pt-PT" sz="1200" i="1" dirty="0" smtClean="0">
                <a:solidFill>
                  <a:srgbClr val="002060"/>
                </a:solidFill>
              </a:rPr>
              <a:t>S</a:t>
            </a:r>
            <a:r>
              <a:rPr lang="pt-PT" sz="1200" dirty="0" smtClean="0">
                <a:solidFill>
                  <a:srgbClr val="002060"/>
                </a:solidFill>
              </a:rPr>
              <a:t> level mainly due to HeV and stable He</a:t>
            </a:r>
            <a:r>
              <a:rPr lang="pt-PT" sz="1200" baseline="-25000" dirty="0" smtClean="0">
                <a:solidFill>
                  <a:srgbClr val="002060"/>
                </a:solidFill>
              </a:rPr>
              <a:t>n</a:t>
            </a:r>
            <a:r>
              <a:rPr lang="pt-PT" sz="1200" dirty="0" smtClean="0">
                <a:solidFill>
                  <a:srgbClr val="002060"/>
                </a:solidFill>
              </a:rPr>
              <a:t>V</a:t>
            </a:r>
            <a:r>
              <a:rPr lang="pt-PT" sz="1200" baseline="-25000" dirty="0" smtClean="0">
                <a:solidFill>
                  <a:srgbClr val="002060"/>
                </a:solidFill>
              </a:rPr>
              <a:t>m</a:t>
            </a:r>
            <a:r>
              <a:rPr lang="pt-PT" sz="1200" dirty="0" smtClean="0">
                <a:solidFill>
                  <a:srgbClr val="002060"/>
                </a:solidFill>
              </a:rPr>
              <a:t> pairs</a:t>
            </a: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PT" sz="16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68" y="1195362"/>
            <a:ext cx="3110161" cy="165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21345"/>
            <a:ext cx="3127216" cy="18159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92080" y="2769803"/>
            <a:ext cx="2983200" cy="443173"/>
            <a:chOff x="5580112" y="3212976"/>
            <a:chExt cx="3024336" cy="421015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5580112" y="3284984"/>
              <a:ext cx="302433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593847" y="3212976"/>
              <a:ext cx="0" cy="1665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7305814" y="3356992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1 µm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7266" r="11121" b="3759"/>
          <a:stretch/>
        </p:blipFill>
        <p:spPr>
          <a:xfrm>
            <a:off x="1059948" y="1268760"/>
            <a:ext cx="2911718" cy="22246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9161" r="13411" b="5177"/>
          <a:stretch/>
        </p:blipFill>
        <p:spPr>
          <a:xfrm>
            <a:off x="899592" y="3647355"/>
            <a:ext cx="3020392" cy="21558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2088231" y="1556792"/>
            <a:ext cx="427576" cy="1594738"/>
          </a:xfrm>
          <a:prstGeom prst="rect">
            <a:avLst/>
          </a:prstGeom>
          <a:solidFill>
            <a:srgbClr val="FFC00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88231" y="3969202"/>
            <a:ext cx="427576" cy="1512168"/>
          </a:xfrm>
          <a:prstGeom prst="rect">
            <a:avLst/>
          </a:prstGeom>
          <a:solidFill>
            <a:srgbClr val="FFC00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2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96094"/>
            <a:ext cx="8534400" cy="628650"/>
          </a:xfrm>
        </p:spPr>
        <p:txBody>
          <a:bodyPr/>
          <a:lstStyle/>
          <a:p>
            <a:r>
              <a:rPr lang="pt-PT" dirty="0" smtClean="0"/>
              <a:t>Outline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4104" y="1157064"/>
            <a:ext cx="8534400" cy="4648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sz="1600" dirty="0" smtClean="0">
                <a:solidFill>
                  <a:srgbClr val="002060"/>
                </a:solidFill>
              </a:rPr>
              <a:t>Project </a:t>
            </a:r>
            <a:r>
              <a:rPr lang="nl-NL" sz="1600" dirty="0" err="1" smtClean="0">
                <a:solidFill>
                  <a:srgbClr val="002060"/>
                </a:solidFill>
              </a:rPr>
              <a:t>overview</a:t>
            </a:r>
            <a:endParaRPr lang="nl-NL" sz="16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dirty="0" err="1" smtClean="0">
                <a:solidFill>
                  <a:srgbClr val="002060"/>
                </a:solidFill>
              </a:rPr>
              <a:t>Techniques</a:t>
            </a:r>
            <a:endParaRPr lang="nl-NL" sz="1600" dirty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r>
              <a:rPr lang="nl-NL" sz="1200" dirty="0" smtClean="0">
                <a:solidFill>
                  <a:srgbClr val="002060"/>
                </a:solidFill>
              </a:rPr>
              <a:t>Positron </a:t>
            </a:r>
            <a:r>
              <a:rPr lang="nl-NL" sz="1200" dirty="0" err="1" smtClean="0">
                <a:solidFill>
                  <a:srgbClr val="002060"/>
                </a:solidFill>
              </a:rPr>
              <a:t>annihilation</a:t>
            </a:r>
            <a:endParaRPr lang="nl-NL" sz="1200" dirty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r>
              <a:rPr lang="nl-NL" sz="1200" dirty="0" err="1" smtClean="0">
                <a:solidFill>
                  <a:srgbClr val="002060"/>
                </a:solidFill>
              </a:rPr>
              <a:t>Thermal</a:t>
            </a:r>
            <a:r>
              <a:rPr lang="nl-NL" sz="1200" dirty="0" smtClean="0">
                <a:solidFill>
                  <a:srgbClr val="002060"/>
                </a:solidFill>
              </a:rPr>
              <a:t> </a:t>
            </a:r>
            <a:r>
              <a:rPr lang="nl-NL" sz="1200" dirty="0" err="1" smtClean="0">
                <a:solidFill>
                  <a:srgbClr val="002060"/>
                </a:solidFill>
              </a:rPr>
              <a:t>desorption</a:t>
            </a:r>
            <a:r>
              <a:rPr lang="nl-NL" sz="1200" dirty="0" smtClean="0">
                <a:solidFill>
                  <a:srgbClr val="002060"/>
                </a:solidFill>
              </a:rPr>
              <a:t> </a:t>
            </a:r>
            <a:r>
              <a:rPr lang="nl-NL" sz="1200" dirty="0" err="1" smtClean="0">
                <a:solidFill>
                  <a:srgbClr val="002060"/>
                </a:solidFill>
              </a:rPr>
              <a:t>spectroscopy</a:t>
            </a:r>
            <a:endParaRPr lang="nl-NL" sz="12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dirty="0" err="1" smtClean="0">
                <a:solidFill>
                  <a:srgbClr val="002060"/>
                </a:solidFill>
              </a:rPr>
              <a:t>Experimental</a:t>
            </a:r>
            <a:r>
              <a:rPr lang="nl-NL" sz="1600" dirty="0" smtClean="0">
                <a:solidFill>
                  <a:srgbClr val="002060"/>
                </a:solidFill>
              </a:rPr>
              <a:t> details</a:t>
            </a:r>
          </a:p>
          <a:p>
            <a:pPr>
              <a:lnSpc>
                <a:spcPct val="200000"/>
              </a:lnSpc>
            </a:pPr>
            <a:r>
              <a:rPr lang="nl-NL" sz="1600" dirty="0" err="1" smtClean="0">
                <a:solidFill>
                  <a:srgbClr val="002060"/>
                </a:solidFill>
              </a:rPr>
              <a:t>Results</a:t>
            </a:r>
            <a:endParaRPr lang="nl-NL" sz="16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r>
              <a:rPr lang="nl-NL" sz="1200" dirty="0" smtClean="0">
                <a:solidFill>
                  <a:srgbClr val="002060"/>
                </a:solidFill>
              </a:rPr>
              <a:t>Helium </a:t>
            </a:r>
            <a:r>
              <a:rPr lang="nl-NL" sz="1200" dirty="0" err="1" smtClean="0">
                <a:solidFill>
                  <a:srgbClr val="002060"/>
                </a:solidFill>
              </a:rPr>
              <a:t>implantations</a:t>
            </a:r>
            <a:r>
              <a:rPr lang="nl-NL" sz="1200" dirty="0" smtClean="0">
                <a:solidFill>
                  <a:srgbClr val="002060"/>
                </a:solidFill>
              </a:rPr>
              <a:t> - 500 </a:t>
            </a:r>
            <a:r>
              <a:rPr lang="nl-NL" sz="1200" dirty="0" err="1" smtClean="0">
                <a:solidFill>
                  <a:srgbClr val="002060"/>
                </a:solidFill>
              </a:rPr>
              <a:t>keV</a:t>
            </a:r>
            <a:r>
              <a:rPr lang="nl-NL" sz="1200" dirty="0" smtClean="0">
                <a:solidFill>
                  <a:srgbClr val="002060"/>
                </a:solidFill>
              </a:rPr>
              <a:t> </a:t>
            </a:r>
            <a:r>
              <a:rPr lang="nl-NL" sz="1200" dirty="0" err="1" smtClean="0">
                <a:solidFill>
                  <a:srgbClr val="002060"/>
                </a:solidFill>
              </a:rPr>
              <a:t>and</a:t>
            </a:r>
            <a:r>
              <a:rPr lang="nl-NL" sz="1200" dirty="0" smtClean="0">
                <a:solidFill>
                  <a:srgbClr val="002060"/>
                </a:solidFill>
              </a:rPr>
              <a:t> 2 </a:t>
            </a:r>
            <a:r>
              <a:rPr lang="nl-NL" sz="1200" dirty="0" err="1" smtClean="0">
                <a:solidFill>
                  <a:srgbClr val="002060"/>
                </a:solidFill>
              </a:rPr>
              <a:t>MeV</a:t>
            </a:r>
            <a:endParaRPr lang="nl-NL" sz="12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r>
              <a:rPr lang="nl-NL" sz="1200" dirty="0" smtClean="0">
                <a:solidFill>
                  <a:srgbClr val="002060"/>
                </a:solidFill>
              </a:rPr>
              <a:t>Helium release </a:t>
            </a:r>
            <a:r>
              <a:rPr lang="nl-NL" sz="1200" dirty="0" err="1" smtClean="0">
                <a:solidFill>
                  <a:srgbClr val="002060"/>
                </a:solidFill>
              </a:rPr>
              <a:t>mechanisms</a:t>
            </a:r>
            <a:endParaRPr lang="nl-NL" sz="1200" dirty="0" smtClean="0">
              <a:solidFill>
                <a:srgbClr val="002060"/>
              </a:solidFill>
            </a:endParaRPr>
          </a:p>
          <a:p>
            <a:pPr lvl="3">
              <a:lnSpc>
                <a:spcPct val="150000"/>
              </a:lnSpc>
            </a:pPr>
            <a:r>
              <a:rPr lang="nl-NL" sz="1200" dirty="0" err="1" smtClean="0">
                <a:solidFill>
                  <a:srgbClr val="002060"/>
                </a:solidFill>
              </a:rPr>
              <a:t>Example</a:t>
            </a:r>
            <a:r>
              <a:rPr lang="pt-PT" sz="1200" dirty="0" smtClean="0">
                <a:solidFill>
                  <a:srgbClr val="002060"/>
                </a:solidFill>
              </a:rPr>
              <a:t>: 500 keV, 10</a:t>
            </a:r>
            <a:r>
              <a:rPr lang="pt-PT" sz="1200" baseline="30000" dirty="0" smtClean="0">
                <a:solidFill>
                  <a:srgbClr val="002060"/>
                </a:solidFill>
              </a:rPr>
              <a:t>16 </a:t>
            </a:r>
            <a:r>
              <a:rPr lang="pt-PT" sz="1200" dirty="0" smtClean="0">
                <a:solidFill>
                  <a:srgbClr val="002060"/>
                </a:solidFill>
              </a:rPr>
              <a:t> He/cm</a:t>
            </a:r>
            <a:r>
              <a:rPr lang="pt-PT" sz="1200" baseline="30000" dirty="0" smtClean="0">
                <a:solidFill>
                  <a:srgbClr val="002060"/>
                </a:solidFill>
              </a:rPr>
              <a:t>2</a:t>
            </a:r>
          </a:p>
          <a:p>
            <a:pPr lvl="3">
              <a:lnSpc>
                <a:spcPct val="15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Overall picture</a:t>
            </a:r>
          </a:p>
          <a:p>
            <a:pPr marL="573087" lvl="3" indent="0">
              <a:lnSpc>
                <a:spcPct val="150000"/>
              </a:lnSpc>
              <a:buNone/>
            </a:pPr>
            <a:endParaRPr lang="nl-NL" sz="1200" baseline="300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dirty="0" err="1" smtClean="0">
                <a:solidFill>
                  <a:srgbClr val="002060"/>
                </a:solidFill>
              </a:rPr>
              <a:t>Final</a:t>
            </a:r>
            <a:r>
              <a:rPr lang="nl-NL" sz="1600" dirty="0" smtClean="0">
                <a:solidFill>
                  <a:srgbClr val="002060"/>
                </a:solidFill>
              </a:rPr>
              <a:t> </a:t>
            </a:r>
            <a:r>
              <a:rPr lang="nl-NL" sz="1600" dirty="0" err="1" smtClean="0">
                <a:solidFill>
                  <a:srgbClr val="002060"/>
                </a:solidFill>
              </a:rPr>
              <a:t>remarks</a:t>
            </a:r>
            <a:r>
              <a:rPr lang="nl-NL" sz="1600" dirty="0" smtClean="0">
                <a:solidFill>
                  <a:srgbClr val="002060"/>
                </a:solidFill>
              </a:rPr>
              <a:t> &amp; </a:t>
            </a:r>
            <a:r>
              <a:rPr lang="nl-NL" sz="1600" dirty="0" err="1" smtClean="0">
                <a:solidFill>
                  <a:srgbClr val="002060"/>
                </a:solidFill>
              </a:rPr>
              <a:t>Future</a:t>
            </a:r>
            <a:r>
              <a:rPr lang="nl-NL" sz="1600" dirty="0" smtClean="0">
                <a:solidFill>
                  <a:srgbClr val="002060"/>
                </a:solidFill>
              </a:rPr>
              <a:t> </a:t>
            </a:r>
            <a:r>
              <a:rPr lang="nl-NL" sz="1600" dirty="0" err="1" smtClean="0">
                <a:solidFill>
                  <a:srgbClr val="002060"/>
                </a:solidFill>
              </a:rPr>
              <a:t>Work</a:t>
            </a:r>
            <a:endParaRPr lang="nl-NL" sz="1600" dirty="0" smtClean="0">
              <a:solidFill>
                <a:srgbClr val="002060"/>
              </a:solidFill>
            </a:endParaRPr>
          </a:p>
          <a:p>
            <a:pPr lvl="1">
              <a:lnSpc>
                <a:spcPct val="200000"/>
              </a:lnSpc>
            </a:pPr>
            <a:endParaRPr lang="nl-NL" sz="1200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endParaRPr lang="en-GB" sz="1200" dirty="0">
              <a:solidFill>
                <a:srgbClr val="00206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4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628650"/>
          </a:xfrm>
        </p:spPr>
        <p:txBody>
          <a:bodyPr/>
          <a:lstStyle/>
          <a:p>
            <a:r>
              <a:rPr lang="pt-PT" dirty="0" smtClean="0"/>
              <a:t>Interpretation of results</a:t>
            </a:r>
            <a:br>
              <a:rPr lang="pt-PT" dirty="0" smtClean="0"/>
            </a:br>
            <a:r>
              <a:rPr lang="pt-PT" sz="2200" dirty="0"/>
              <a:t>500 KeV, 10</a:t>
            </a:r>
            <a:r>
              <a:rPr lang="pt-PT" sz="2200" baseline="30000" dirty="0"/>
              <a:t>16</a:t>
            </a:r>
            <a:r>
              <a:rPr lang="pt-PT" sz="2200" dirty="0"/>
              <a:t> He/cm</a:t>
            </a:r>
            <a:r>
              <a:rPr lang="pt-PT" sz="2200" baseline="30000" dirty="0"/>
              <a:t>2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235558" y="1124744"/>
            <a:ext cx="3800938" cy="1722939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1600" b="1" u="sng" dirty="0" smtClean="0">
                <a:solidFill>
                  <a:schemeClr val="tx2"/>
                </a:solidFill>
              </a:rPr>
              <a:t>800 – 1200 K</a:t>
            </a:r>
          </a:p>
          <a:p>
            <a:pPr>
              <a:lnSpc>
                <a:spcPct val="100000"/>
              </a:lnSpc>
            </a:pPr>
            <a:endParaRPr lang="pt-PT" sz="1400" b="1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Ostwald ripening – formation of bubbles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Increase of </a:t>
            </a:r>
            <a:r>
              <a:rPr lang="pt-PT" sz="1200" i="1" dirty="0" smtClean="0">
                <a:solidFill>
                  <a:srgbClr val="002060"/>
                </a:solidFill>
              </a:rPr>
              <a:t>S</a:t>
            </a:r>
            <a:r>
              <a:rPr lang="pt-PT" sz="1200" dirty="0" smtClean="0">
                <a:solidFill>
                  <a:srgbClr val="002060"/>
                </a:solidFill>
              </a:rPr>
              <a:t> for deeper implantation region</a:t>
            </a:r>
          </a:p>
          <a:p>
            <a:pPr lvl="2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Smaller diffusion length of He before retraping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Dissociation of HeV pairs</a:t>
            </a:r>
          </a:p>
          <a:p>
            <a:pPr lvl="1">
              <a:lnSpc>
                <a:spcPct val="100000"/>
              </a:lnSpc>
            </a:pPr>
            <a:r>
              <a:rPr lang="pt-PT" sz="1200" dirty="0" smtClean="0">
                <a:solidFill>
                  <a:srgbClr val="002060"/>
                </a:solidFill>
              </a:rPr>
              <a:t>Phase transition of Eurofer97 (1160 K)</a:t>
            </a: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2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58" y="1351454"/>
            <a:ext cx="3205666" cy="1861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50" y="4509119"/>
            <a:ext cx="3224874" cy="1872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15" y="28594441"/>
            <a:ext cx="19471844" cy="83389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292080" y="3057835"/>
            <a:ext cx="3096344" cy="443173"/>
            <a:chOff x="5580112" y="3212976"/>
            <a:chExt cx="3024336" cy="421015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580112" y="3284984"/>
              <a:ext cx="302433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593847" y="3212976"/>
              <a:ext cx="0" cy="1665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7305814" y="3356992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1 µm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7266" r="11121" b="3759"/>
          <a:stretch/>
        </p:blipFill>
        <p:spPr>
          <a:xfrm>
            <a:off x="919876" y="1270807"/>
            <a:ext cx="2911718" cy="22246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9161" r="13411" b="5177"/>
          <a:stretch/>
        </p:blipFill>
        <p:spPr>
          <a:xfrm>
            <a:off x="759520" y="3649402"/>
            <a:ext cx="3020392" cy="21558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339752" y="1844824"/>
            <a:ext cx="786384" cy="1292736"/>
          </a:xfrm>
          <a:prstGeom prst="rect">
            <a:avLst/>
          </a:prstGeom>
          <a:solidFill>
            <a:srgbClr val="FFC00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07906" y="3933056"/>
            <a:ext cx="749808" cy="1512168"/>
          </a:xfrm>
          <a:prstGeom prst="rect">
            <a:avLst/>
          </a:prstGeom>
          <a:solidFill>
            <a:srgbClr val="FFC00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3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9161" r="13411" b="5177"/>
          <a:stretch/>
        </p:blipFill>
        <p:spPr>
          <a:xfrm>
            <a:off x="759520" y="3649402"/>
            <a:ext cx="3020392" cy="21558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7266" r="11121" b="3759"/>
          <a:stretch/>
        </p:blipFill>
        <p:spPr>
          <a:xfrm>
            <a:off x="919876" y="1270807"/>
            <a:ext cx="2911718" cy="2224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628650"/>
          </a:xfrm>
        </p:spPr>
        <p:txBody>
          <a:bodyPr/>
          <a:lstStyle/>
          <a:p>
            <a:r>
              <a:rPr lang="pt-PT" dirty="0" smtClean="0"/>
              <a:t>Interpretation of results</a:t>
            </a:r>
            <a:br>
              <a:rPr lang="pt-PT" dirty="0" smtClean="0"/>
            </a:br>
            <a:r>
              <a:rPr lang="pt-PT" sz="2200" dirty="0"/>
              <a:t>500 KeV, 10</a:t>
            </a:r>
            <a:r>
              <a:rPr lang="pt-PT" sz="2200" baseline="30000" dirty="0"/>
              <a:t>16</a:t>
            </a:r>
            <a:r>
              <a:rPr lang="pt-PT" sz="2200" dirty="0"/>
              <a:t> He/cm</a:t>
            </a:r>
            <a:r>
              <a:rPr lang="pt-PT" sz="2200" baseline="30000" dirty="0"/>
              <a:t>2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50968" y="1837183"/>
            <a:ext cx="3597496" cy="144016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1600" b="1" u="sng" dirty="0" smtClean="0">
                <a:solidFill>
                  <a:schemeClr val="tx2"/>
                </a:solidFill>
              </a:rPr>
              <a:t>1200 – 1500 K</a:t>
            </a: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Release of He from bubbles</a:t>
            </a:r>
          </a:p>
          <a:p>
            <a:pPr lvl="1">
              <a:lnSpc>
                <a:spcPct val="100000"/>
              </a:lnSpc>
            </a:pPr>
            <a:r>
              <a:rPr lang="pt-PT" sz="1400" dirty="0" smtClean="0">
                <a:solidFill>
                  <a:srgbClr val="002060"/>
                </a:solidFill>
              </a:rPr>
              <a:t>Dissociation vs. Migration mechanism</a:t>
            </a:r>
          </a:p>
          <a:p>
            <a:pPr lvl="1">
              <a:lnSpc>
                <a:spcPct val="100000"/>
              </a:lnSpc>
            </a:pPr>
            <a:endParaRPr lang="pt-PT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pt-PT" sz="1600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15" y="28594441"/>
            <a:ext cx="19471844" cy="8338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237226" cy="18798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59832" y="1844824"/>
            <a:ext cx="617208" cy="3656373"/>
            <a:chOff x="7584347" y="890294"/>
            <a:chExt cx="617208" cy="365637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584347" y="890294"/>
              <a:ext cx="612648" cy="1347739"/>
            </a:xfrm>
            <a:prstGeom prst="rect">
              <a:avLst/>
            </a:prstGeom>
            <a:solidFill>
              <a:srgbClr val="FFC000">
                <a:alpha val="2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588907" y="2694872"/>
              <a:ext cx="612648" cy="1851795"/>
            </a:xfrm>
            <a:prstGeom prst="rect">
              <a:avLst/>
            </a:prstGeom>
            <a:solidFill>
              <a:srgbClr val="FFC000">
                <a:alpha val="2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92080" y="4849083"/>
            <a:ext cx="3096344" cy="443173"/>
            <a:chOff x="5580112" y="3212976"/>
            <a:chExt cx="3024336" cy="421015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5580112" y="3284984"/>
              <a:ext cx="302433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593847" y="3212976"/>
              <a:ext cx="0" cy="1665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7305814" y="3356992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1 µm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628650"/>
          </a:xfrm>
        </p:spPr>
        <p:txBody>
          <a:bodyPr/>
          <a:lstStyle/>
          <a:p>
            <a:r>
              <a:rPr lang="en-US" dirty="0" smtClean="0"/>
              <a:t>Interpretation of results</a:t>
            </a:r>
            <a:br>
              <a:rPr lang="en-US" dirty="0" smtClean="0"/>
            </a:br>
            <a:r>
              <a:rPr lang="en-US" sz="2400" dirty="0" smtClean="0"/>
              <a:t>Overall picture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958" r="12238" b="3949"/>
          <a:stretch/>
        </p:blipFill>
        <p:spPr>
          <a:xfrm>
            <a:off x="4743794" y="1542642"/>
            <a:ext cx="2852542" cy="2174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5233" r="11528" b="5433"/>
          <a:stretch/>
        </p:blipFill>
        <p:spPr>
          <a:xfrm>
            <a:off x="1306665" y="1470572"/>
            <a:ext cx="2854331" cy="2217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8450" r="4470" b="3525"/>
          <a:stretch/>
        </p:blipFill>
        <p:spPr>
          <a:xfrm>
            <a:off x="3181604" y="4133034"/>
            <a:ext cx="2758547" cy="19625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962" r="4972" b="4380"/>
          <a:stretch/>
        </p:blipFill>
        <p:spPr>
          <a:xfrm>
            <a:off x="107504" y="4139640"/>
            <a:ext cx="2860104" cy="19017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t="8962" b="4778"/>
          <a:stretch/>
        </p:blipFill>
        <p:spPr>
          <a:xfrm>
            <a:off x="6030611" y="4149080"/>
            <a:ext cx="2950646" cy="194646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1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628650"/>
          </a:xfrm>
        </p:spPr>
        <p:txBody>
          <a:bodyPr/>
          <a:lstStyle/>
          <a:p>
            <a:r>
              <a:rPr lang="pt-PT" dirty="0" smtClean="0"/>
              <a:t>Final remarks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8534400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rgbClr val="002060"/>
                </a:solidFill>
              </a:rPr>
              <a:t>Higher implantation dose leads to an increase in the </a:t>
            </a:r>
            <a:r>
              <a:rPr lang="pt-PT" sz="1600" i="1" dirty="0" smtClean="0">
                <a:solidFill>
                  <a:srgbClr val="002060"/>
                </a:solidFill>
              </a:rPr>
              <a:t>S</a:t>
            </a:r>
            <a:r>
              <a:rPr lang="pt-PT" sz="1600" dirty="0" smtClean="0">
                <a:solidFill>
                  <a:srgbClr val="002060"/>
                </a:solidFill>
              </a:rPr>
              <a:t> parameter</a:t>
            </a:r>
          </a:p>
          <a:p>
            <a:pPr lvl="2">
              <a:lnSpc>
                <a:spcPct val="150000"/>
              </a:lnSpc>
            </a:pPr>
            <a:r>
              <a:rPr lang="pt-PT" sz="1300" dirty="0" smtClean="0">
                <a:solidFill>
                  <a:srgbClr val="002060"/>
                </a:solidFill>
              </a:rPr>
              <a:t>Also observed in the positron annealing study</a:t>
            </a:r>
          </a:p>
          <a:p>
            <a:pPr lvl="2">
              <a:lnSpc>
                <a:spcPct val="150000"/>
              </a:lnSpc>
            </a:pPr>
            <a:r>
              <a:rPr lang="pt-PT" sz="1300" dirty="0" smtClean="0">
                <a:solidFill>
                  <a:srgbClr val="002060"/>
                </a:solidFill>
              </a:rPr>
              <a:t>Repetition of implantation 500 keV, 10</a:t>
            </a:r>
            <a:r>
              <a:rPr lang="pt-PT" sz="1300" baseline="30000" dirty="0" smtClean="0">
                <a:solidFill>
                  <a:srgbClr val="002060"/>
                </a:solidFill>
              </a:rPr>
              <a:t>17</a:t>
            </a:r>
            <a:r>
              <a:rPr lang="pt-PT" sz="1300" dirty="0" smtClean="0">
                <a:solidFill>
                  <a:srgbClr val="002060"/>
                </a:solidFill>
              </a:rPr>
              <a:t> He/cm</a:t>
            </a:r>
            <a:r>
              <a:rPr lang="pt-PT" sz="1300" baseline="30000" dirty="0" smtClean="0">
                <a:solidFill>
                  <a:srgbClr val="002060"/>
                </a:solidFill>
              </a:rPr>
              <a:t>2 </a:t>
            </a:r>
            <a:r>
              <a:rPr lang="pt-PT" sz="1300" dirty="0" smtClean="0">
                <a:solidFill>
                  <a:srgbClr val="002060"/>
                </a:solidFill>
              </a:rPr>
              <a:t>necessary</a:t>
            </a:r>
          </a:p>
          <a:p>
            <a:pPr>
              <a:lnSpc>
                <a:spcPct val="150000"/>
              </a:lnSpc>
            </a:pPr>
            <a:endParaRPr lang="pt-PT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rgbClr val="002060"/>
                </a:solidFill>
              </a:rPr>
              <a:t>Similar TDS spectra shape for all doses</a:t>
            </a:r>
          </a:p>
          <a:p>
            <a:pPr lvl="2">
              <a:lnSpc>
                <a:spcPct val="150000"/>
              </a:lnSpc>
            </a:pPr>
            <a:r>
              <a:rPr lang="pt-PT" sz="1300" dirty="0" smtClean="0">
                <a:solidFill>
                  <a:srgbClr val="002060"/>
                </a:solidFill>
              </a:rPr>
              <a:t>Increasing He release up to 1500 K</a:t>
            </a:r>
          </a:p>
          <a:p>
            <a:pPr lvl="2">
              <a:lnSpc>
                <a:spcPct val="150000"/>
              </a:lnSpc>
            </a:pPr>
            <a:r>
              <a:rPr lang="pt-PT" sz="1300" dirty="0" smtClean="0">
                <a:solidFill>
                  <a:srgbClr val="002060"/>
                </a:solidFill>
              </a:rPr>
              <a:t>Phase transition/HeV dissociation in the range 1100 – 1200 K</a:t>
            </a:r>
          </a:p>
          <a:p>
            <a:pPr lvl="2">
              <a:lnSpc>
                <a:spcPct val="150000"/>
              </a:lnSpc>
            </a:pPr>
            <a:r>
              <a:rPr lang="pt-PT" sz="1300" dirty="0" smtClean="0">
                <a:solidFill>
                  <a:srgbClr val="002060"/>
                </a:solidFill>
              </a:rPr>
              <a:t>Peak on the left of the phase transition peak</a:t>
            </a:r>
          </a:p>
          <a:p>
            <a:pPr lvl="2">
              <a:lnSpc>
                <a:spcPct val="15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600" b="1" dirty="0" smtClean="0">
                <a:solidFill>
                  <a:srgbClr val="002060"/>
                </a:solidFill>
              </a:rPr>
              <a:t>Helium release mechanisms are identified </a:t>
            </a:r>
            <a:endParaRPr lang="pt-PT" sz="1600" b="1" dirty="0">
              <a:solidFill>
                <a:srgbClr val="00206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rgbClr val="002060"/>
                </a:solidFill>
              </a:rPr>
              <a:t>Continuation of He implantations</a:t>
            </a: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rgbClr val="002060"/>
                </a:solidFill>
              </a:rPr>
              <a:t>Desorption </a:t>
            </a:r>
            <a:r>
              <a:rPr lang="pt-PT" sz="1600" dirty="0" smtClean="0">
                <a:solidFill>
                  <a:srgbClr val="002060"/>
                </a:solidFill>
              </a:rPr>
              <a:t>experiments</a:t>
            </a:r>
          </a:p>
          <a:p>
            <a:pPr lvl="2">
              <a:lnSpc>
                <a:spcPct val="150000"/>
              </a:lnSpc>
            </a:pPr>
            <a:r>
              <a:rPr lang="pt-PT" sz="1300" dirty="0" smtClean="0">
                <a:solidFill>
                  <a:srgbClr val="002060"/>
                </a:solidFill>
              </a:rPr>
              <a:t>He implanted samples</a:t>
            </a:r>
            <a:endParaRPr lang="en-US" sz="13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r>
              <a:rPr lang="pt-PT" sz="1300" b="1" u="sng" dirty="0" smtClean="0">
                <a:solidFill>
                  <a:srgbClr val="002060"/>
                </a:solidFill>
              </a:rPr>
              <a:t>Neutron irradiated samples</a:t>
            </a:r>
          </a:p>
          <a:p>
            <a:pPr lvl="2">
              <a:lnSpc>
                <a:spcPct val="150000"/>
              </a:lnSpc>
            </a:pPr>
            <a:endParaRPr lang="pt-PT" sz="1300" u="sng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rgbClr val="002060"/>
                </a:solidFill>
              </a:rPr>
              <a:t>TEM</a:t>
            </a:r>
          </a:p>
          <a:p>
            <a:pPr lvl="2">
              <a:lnSpc>
                <a:spcPct val="150000"/>
              </a:lnSpc>
            </a:pPr>
            <a:r>
              <a:rPr lang="pt-PT" sz="1300" dirty="0" smtClean="0">
                <a:solidFill>
                  <a:srgbClr val="002060"/>
                </a:solidFill>
              </a:rPr>
              <a:t>Neutron irradiated samples</a:t>
            </a:r>
          </a:p>
          <a:p>
            <a:pPr lvl="2">
              <a:lnSpc>
                <a:spcPct val="15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</a:pPr>
            <a:endParaRPr lang="pt-PT" sz="1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PT" sz="1600" b="1" dirty="0" smtClean="0">
                <a:solidFill>
                  <a:srgbClr val="002060"/>
                </a:solidFill>
              </a:rPr>
              <a:t>Correlation of microstructure and mechanical properties </a:t>
            </a:r>
            <a:endParaRPr lang="pt-PT" sz="16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6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559-F28A-4775-96E2-F892E2B55031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34400" cy="628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3200" dirty="0" smtClean="0"/>
              <a:t>Project Overview</a:t>
            </a:r>
            <a:br>
              <a:rPr lang="pt-PT" sz="3200" dirty="0" smtClean="0"/>
            </a:br>
            <a:endParaRPr lang="pt-PT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08720"/>
            <a:ext cx="8352928" cy="2304256"/>
          </a:xfrm>
        </p:spPr>
        <p:txBody>
          <a:bodyPr/>
          <a:lstStyle/>
          <a:p>
            <a:pPr marL="188913" lvl="3">
              <a:lnSpc>
                <a:spcPct val="150000"/>
              </a:lnSpc>
            </a:pPr>
            <a:r>
              <a:rPr lang="en-US" sz="1400" b="1" dirty="0" smtClean="0">
                <a:solidFill>
                  <a:srgbClr val="002060"/>
                </a:solidFill>
              </a:rPr>
              <a:t>Eurofer97 (Fe - 9Cr - 1W - 0.2V - 0.1Ta - 0.1C wt.%)</a:t>
            </a:r>
          </a:p>
          <a:p>
            <a:pPr marL="0" lvl="3" indent="0">
              <a:lnSpc>
                <a:spcPct val="150000"/>
              </a:lnSpc>
              <a:buNone/>
            </a:pPr>
            <a:endParaRPr lang="en-US" sz="1400" b="1" u="sng" dirty="0" smtClean="0">
              <a:solidFill>
                <a:srgbClr val="002060"/>
              </a:solidFill>
            </a:endParaRPr>
          </a:p>
          <a:p>
            <a:pPr marL="188913" lvl="3"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Correlation of </a:t>
            </a:r>
            <a:r>
              <a:rPr lang="en-US" sz="1400" b="1" dirty="0" smtClean="0">
                <a:solidFill>
                  <a:srgbClr val="002060"/>
                </a:solidFill>
              </a:rPr>
              <a:t>microstructure</a:t>
            </a:r>
            <a:r>
              <a:rPr lang="en-US" sz="1400" dirty="0" smtClean="0">
                <a:solidFill>
                  <a:srgbClr val="002060"/>
                </a:solidFill>
              </a:rPr>
              <a:t> and </a:t>
            </a:r>
            <a:r>
              <a:rPr lang="en-US" sz="1400" b="1" dirty="0" smtClean="0">
                <a:solidFill>
                  <a:srgbClr val="002060"/>
                </a:solidFill>
              </a:rPr>
              <a:t>mechanical properties</a:t>
            </a:r>
            <a:r>
              <a:rPr lang="en-US" sz="1400" dirty="0" smtClean="0">
                <a:solidFill>
                  <a:srgbClr val="002060"/>
                </a:solidFill>
              </a:rPr>
              <a:t/>
            </a:r>
            <a:br>
              <a:rPr lang="en-US" sz="1400" dirty="0" smtClean="0">
                <a:solidFill>
                  <a:srgbClr val="002060"/>
                </a:solidFill>
              </a:rPr>
            </a:b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1916832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7620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9525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097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669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241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7813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36613" lvl="5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Understanding structural defects that affect the mechanical properties</a:t>
            </a:r>
          </a:p>
          <a:p>
            <a:pPr marL="836613" lvl="5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Evolution of defect structures formed due to clustering and coalescence of  </a:t>
            </a:r>
            <a:r>
              <a:rPr lang="en-US" sz="14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POINT DEFECTS</a:t>
            </a:r>
            <a:endParaRPr lang="en-US" sz="1200" b="1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marL="1751013" lvl="7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Helium-vacancy clusters</a:t>
            </a:r>
          </a:p>
          <a:p>
            <a:pPr marL="1751013" lvl="7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Helium-filled bubbles</a:t>
            </a:r>
          </a:p>
          <a:p>
            <a:pPr marL="1751013" lvl="7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Interstitial loops</a:t>
            </a:r>
          </a:p>
          <a:p>
            <a:pPr marL="836613" lvl="5">
              <a:lnSpc>
                <a:spcPct val="150000"/>
              </a:lnSpc>
            </a:pPr>
            <a:endParaRPr lang="en-US" sz="1200" dirty="0" smtClean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3789040"/>
            <a:ext cx="48245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7620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9525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097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669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241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7813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lvl="3"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Thermal desorption spectroscopy (TDS)</a:t>
            </a:r>
          </a:p>
          <a:p>
            <a:pPr marL="379413" lvl="4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defect populations</a:t>
            </a:r>
            <a:endParaRPr lang="en-US" sz="1200" dirty="0">
              <a:solidFill>
                <a:srgbClr val="002060"/>
              </a:solidFill>
            </a:endParaRPr>
          </a:p>
          <a:p>
            <a:pPr marL="379413" lvl="4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thermal stabilities of defects</a:t>
            </a:r>
          </a:p>
          <a:p>
            <a:pPr marL="188913" lvl="3"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Positron annihilation</a:t>
            </a:r>
          </a:p>
          <a:p>
            <a:pPr marL="379413" lvl="4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thermal evolution of free-volume related defects</a:t>
            </a:r>
          </a:p>
          <a:p>
            <a:pPr marL="188913" lvl="3">
              <a:lnSpc>
                <a:spcPct val="150000"/>
              </a:lnSpc>
            </a:pPr>
            <a:r>
              <a:rPr lang="en-US" sz="1400" b="1" u="sng" dirty="0" smtClean="0">
                <a:solidFill>
                  <a:srgbClr val="002060"/>
                </a:solidFill>
              </a:rPr>
              <a:t>Electron Microscopy</a:t>
            </a:r>
          </a:p>
          <a:p>
            <a:pPr marL="379413" lvl="4"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</a:rPr>
              <a:t>microstructure of ion implanted and (neutron) irradiated samples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7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559-F28A-4775-96E2-F892E2B55031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0070"/>
            <a:ext cx="8534400" cy="628650"/>
          </a:xfrm>
        </p:spPr>
        <p:txBody>
          <a:bodyPr/>
          <a:lstStyle/>
          <a:p>
            <a:r>
              <a:rPr lang="pt-PT" sz="3200" dirty="0" smtClean="0"/>
              <a:t>Project Overview</a:t>
            </a:r>
            <a:endParaRPr lang="pt-PT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352928" cy="4896544"/>
          </a:xfrm>
        </p:spPr>
        <p:txBody>
          <a:bodyPr/>
          <a:lstStyle/>
          <a:p>
            <a:pPr marL="0" lvl="3" indent="0">
              <a:lnSpc>
                <a:spcPct val="150000"/>
              </a:lnSpc>
              <a:buNone/>
            </a:pPr>
            <a:endParaRPr lang="en-US" sz="1100" dirty="0">
              <a:solidFill>
                <a:srgbClr val="002060"/>
              </a:solidFill>
            </a:endParaRPr>
          </a:p>
          <a:p>
            <a:pPr marL="188913" lvl="3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Use of thermal desorption spectroscopy (TDS) and electron microscopy on </a:t>
            </a:r>
            <a:r>
              <a:rPr lang="en-US" sz="1400" b="1" dirty="0">
                <a:solidFill>
                  <a:srgbClr val="002060"/>
                </a:solidFill>
              </a:rPr>
              <a:t>Eurofer97 neutron irradiated material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</a:p>
          <a:p>
            <a:pPr marL="0" lvl="3" indent="0">
              <a:lnSpc>
                <a:spcPct val="150000"/>
              </a:lnSpc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188913" lvl="3"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</a:rPr>
              <a:t>First approach: </a:t>
            </a:r>
            <a:r>
              <a:rPr lang="en-US" sz="1400" b="1" dirty="0">
                <a:solidFill>
                  <a:srgbClr val="002060"/>
                </a:solidFill>
              </a:rPr>
              <a:t>reproduction of neutron irradiation conditions</a:t>
            </a:r>
          </a:p>
          <a:p>
            <a:pPr marL="836613" lvl="5"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</a:rPr>
              <a:t>He implantation with 500 </a:t>
            </a:r>
            <a:r>
              <a:rPr lang="en-US" sz="1200" dirty="0" err="1">
                <a:solidFill>
                  <a:srgbClr val="002060"/>
                </a:solidFill>
              </a:rPr>
              <a:t>keV</a:t>
            </a:r>
            <a:r>
              <a:rPr lang="en-US" sz="1200" dirty="0">
                <a:solidFill>
                  <a:srgbClr val="002060"/>
                </a:solidFill>
              </a:rPr>
              <a:t> and 2 MeV energies</a:t>
            </a:r>
          </a:p>
          <a:p>
            <a:pPr marL="836613" lvl="5"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</a:rPr>
              <a:t>Study of defect structures by </a:t>
            </a:r>
            <a:r>
              <a:rPr lang="en-US" sz="1200" b="1" dirty="0">
                <a:solidFill>
                  <a:srgbClr val="002060"/>
                </a:solidFill>
              </a:rPr>
              <a:t>positron </a:t>
            </a:r>
            <a:r>
              <a:rPr lang="en-US" sz="1200" b="1" dirty="0" smtClean="0">
                <a:solidFill>
                  <a:srgbClr val="002060"/>
                </a:solidFill>
              </a:rPr>
              <a:t>annihilation and </a:t>
            </a:r>
            <a:r>
              <a:rPr lang="en-US" sz="1200" b="1" dirty="0">
                <a:solidFill>
                  <a:srgbClr val="002060"/>
                </a:solidFill>
              </a:rPr>
              <a:t>Thermal Desorption Spectroscopy (TDS)</a:t>
            </a:r>
            <a:r>
              <a:rPr lang="en-US" sz="1400" dirty="0" smtClean="0">
                <a:solidFill>
                  <a:srgbClr val="002060"/>
                </a:solidFill>
              </a:rPr>
              <a:t/>
            </a:r>
            <a:br>
              <a:rPr lang="en-US" sz="1400" dirty="0" smtClean="0">
                <a:solidFill>
                  <a:srgbClr val="002060"/>
                </a:solidFill>
              </a:rPr>
            </a:br>
            <a:endParaRPr lang="en-US" sz="1400" dirty="0" smtClean="0">
              <a:solidFill>
                <a:srgbClr val="002060"/>
              </a:solidFill>
            </a:endParaRPr>
          </a:p>
          <a:p>
            <a:pPr marL="379413" lvl="4"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</a:rPr>
              <a:t>After: comparison of results – </a:t>
            </a:r>
            <a:r>
              <a:rPr lang="en-US" sz="1400" b="1" u="sng" dirty="0" smtClean="0">
                <a:solidFill>
                  <a:srgbClr val="002060"/>
                </a:solidFill>
              </a:rPr>
              <a:t>He implanted vs. neutron irradiated samples</a:t>
            </a:r>
            <a:endParaRPr lang="en-US" sz="1400" b="1" u="sng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2104" y="4613010"/>
            <a:ext cx="8466360" cy="503017"/>
            <a:chOff x="130613" y="2697118"/>
            <a:chExt cx="6828788" cy="503017"/>
          </a:xfrm>
        </p:grpSpPr>
        <p:sp>
          <p:nvSpPr>
            <p:cNvPr id="6" name="TextBox 5"/>
            <p:cNvSpPr txBox="1"/>
            <p:nvPr/>
          </p:nvSpPr>
          <p:spPr>
            <a:xfrm>
              <a:off x="130613" y="2705648"/>
              <a:ext cx="158153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002060"/>
                  </a:solidFill>
                </a:rPr>
                <a:t>Reference Material</a:t>
              </a:r>
            </a:p>
            <a:p>
              <a:r>
                <a:rPr lang="pt-PT" sz="1100" dirty="0" smtClean="0">
                  <a:solidFill>
                    <a:srgbClr val="002060"/>
                  </a:solidFill>
                </a:rPr>
                <a:t>Study of pre-existing defects</a:t>
              </a:r>
              <a:endParaRPr lang="nl-NL" sz="1100" dirty="0">
                <a:solidFill>
                  <a:srgbClr val="002060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766883" y="2820607"/>
              <a:ext cx="432048" cy="188177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4864" y="2697118"/>
              <a:ext cx="222631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002060"/>
                  </a:solidFill>
                </a:rPr>
                <a:t>Ion Implantation (He)</a:t>
              </a:r>
            </a:p>
            <a:p>
              <a:pPr algn="ctr"/>
              <a:r>
                <a:rPr lang="pt-PT" sz="1100" dirty="0" smtClean="0">
                  <a:solidFill>
                    <a:srgbClr val="002060"/>
                  </a:solidFill>
                </a:rPr>
                <a:t>Simulation of neutron irradiation defects</a:t>
              </a:r>
              <a:endParaRPr lang="nl-NL" sz="1100" dirty="0">
                <a:solidFill>
                  <a:srgbClr val="002060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431179" y="2820607"/>
              <a:ext cx="432048" cy="188177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33086" y="2707692"/>
              <a:ext cx="22263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002060"/>
                  </a:solidFill>
                </a:rPr>
                <a:t>Neutron Irradiation</a:t>
              </a:r>
            </a:p>
            <a:p>
              <a:pPr algn="ctr"/>
              <a:r>
                <a:rPr lang="pt-PT" sz="1100" dirty="0" smtClean="0">
                  <a:solidFill>
                    <a:srgbClr val="002060"/>
                  </a:solidFill>
                </a:rPr>
                <a:t>Real irradiation conditions</a:t>
              </a:r>
              <a:endParaRPr lang="nl-NL" sz="11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V="1">
            <a:off x="5868144" y="5153146"/>
            <a:ext cx="0" cy="6602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6C53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519330" y="57651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92D050"/>
                </a:solidFill>
              </a:rPr>
              <a:t>now</a:t>
            </a:r>
            <a:endParaRPr lang="en-GB" sz="2000" b="1" dirty="0">
              <a:solidFill>
                <a:srgbClr val="92D050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3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512318"/>
            <a:ext cx="2952328" cy="628650"/>
          </a:xfrm>
        </p:spPr>
        <p:txBody>
          <a:bodyPr/>
          <a:lstStyle/>
          <a:p>
            <a:r>
              <a:rPr lang="pt-PT" dirty="0" smtClean="0"/>
              <a:t>Techniques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39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0914F-0E65-4039-AC6D-0CDC7052F9D6}" type="slidenum">
              <a:rPr lang="en-US"/>
              <a:pPr/>
              <a:t>6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208062"/>
            <a:ext cx="853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2pPr>
            <a:lvl3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3pPr>
            <a:lvl4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4pPr>
            <a:lvl5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5pPr>
            <a:lvl6pPr marL="4572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6pPr>
            <a:lvl7pPr marL="9144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7pPr>
            <a:lvl8pPr marL="13716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8pPr>
            <a:lvl9pPr marL="18288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9pPr>
          </a:lstStyle>
          <a:p>
            <a:r>
              <a:rPr lang="pt-PT" sz="3200" dirty="0" smtClean="0"/>
              <a:t>Techniques – </a:t>
            </a:r>
            <a:r>
              <a:rPr lang="pt-PT" sz="3200" dirty="0" smtClean="0"/>
              <a:t>VEP</a:t>
            </a:r>
            <a:endParaRPr lang="pt-PT" sz="3200" dirty="0" smtClean="0"/>
          </a:p>
          <a:p>
            <a:r>
              <a:rPr lang="pt-PT" sz="2400" dirty="0"/>
              <a:t>Positron annihilation</a:t>
            </a:r>
          </a:p>
          <a:p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45385" y="2792029"/>
                <a:ext cx="2528576" cy="492955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𝑬</m:t>
                      </m:r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𝟓𝟏𝟏</m:t>
                      </m:r>
                      <m:r>
                        <a:rPr lang="pt-PT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𝒌𝒆𝑽</m:t>
                      </m:r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type m:val="skw"/>
                          <m:ctrlPr>
                            <a:rPr lang="nl-NL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</m:t>
                          </m:r>
                          <m:sSub>
                            <m:sSubPr>
                              <m:ctrlPr>
                                <a:rPr lang="nl-NL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nl-NL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∕∕</m:t>
                              </m:r>
                            </m:sub>
                          </m:sSub>
                        </m:num>
                        <m:den>
                          <m:r>
                            <a:rPr lang="nl-NL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l-NL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85" y="2792029"/>
                <a:ext cx="2528576" cy="492955"/>
              </a:xfrm>
              <a:prstGeom prst="rect">
                <a:avLst/>
              </a:prstGeom>
              <a:blipFill rotWithShape="1">
                <a:blip r:embed="rId5"/>
                <a:stretch>
                  <a:fillRect t="-97647" r="-24641" b="-15764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nnihilation-hol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5230" t="13770" r="4923" b="14230"/>
          <a:stretch/>
        </p:blipFill>
        <p:spPr>
          <a:xfrm>
            <a:off x="3628506" y="3645024"/>
            <a:ext cx="5335982" cy="21380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179512" y="1374864"/>
                <a:ext cx="4536504" cy="486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90500" indent="-190500" algn="l" rtl="0" eaLnBrk="1" fontAlgn="base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1000" indent="-188913" algn="l" rtl="0" eaLnBrk="1" fontAlgn="base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5715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7620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9525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4097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8669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3241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7813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pt-PT" sz="1300" dirty="0" smtClean="0">
                    <a:solidFill>
                      <a:srgbClr val="002060"/>
                    </a:solidFill>
                  </a:rPr>
                  <a:t>Variable energy positron beam (VEP)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sz="1300" baseline="30000" dirty="0" smtClean="0">
                    <a:solidFill>
                      <a:srgbClr val="002060"/>
                    </a:solidFill>
                  </a:rPr>
                  <a:t>22</a:t>
                </a:r>
                <a:r>
                  <a:rPr lang="pt-PT" sz="1300" dirty="0" smtClean="0">
                    <a:solidFill>
                      <a:srgbClr val="002060"/>
                    </a:solidFill>
                  </a:rPr>
                  <a:t>Na </a:t>
                </a:r>
                <a:r>
                  <a:rPr lang="pt-PT" sz="1300" dirty="0">
                    <a:solidFill>
                      <a:srgbClr val="002060"/>
                    </a:solidFill>
                  </a:rPr>
                  <a:t>source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sz="1300" dirty="0">
                    <a:solidFill>
                      <a:srgbClr val="002060"/>
                    </a:solidFill>
                  </a:rPr>
                  <a:t>Energy up to 25 keV (</a:t>
                </a:r>
                <a:r>
                  <a:rPr lang="nl-NL" sz="1300" dirty="0">
                    <a:solidFill>
                      <a:srgbClr val="002060"/>
                    </a:solidFill>
                  </a:rPr>
                  <a:t>~ 1µm </a:t>
                </a:r>
                <a:r>
                  <a:rPr lang="nl-NL" sz="1300" dirty="0" err="1">
                    <a:solidFill>
                      <a:srgbClr val="002060"/>
                    </a:solidFill>
                  </a:rPr>
                  <a:t>depth</a:t>
                </a:r>
                <a:r>
                  <a:rPr lang="nl-NL" sz="1300" dirty="0">
                    <a:solidFill>
                      <a:srgbClr val="002060"/>
                    </a:solidFill>
                  </a:rPr>
                  <a:t> </a:t>
                </a:r>
                <a:r>
                  <a:rPr lang="nl-NL" sz="1300" dirty="0" err="1">
                    <a:solidFill>
                      <a:srgbClr val="002060"/>
                    </a:solidFill>
                  </a:rPr>
                  <a:t>for</a:t>
                </a:r>
                <a:r>
                  <a:rPr lang="nl-NL" sz="1300" dirty="0">
                    <a:solidFill>
                      <a:srgbClr val="002060"/>
                    </a:solidFill>
                  </a:rPr>
                  <a:t> Fe)</a:t>
                </a:r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1300" dirty="0">
                    <a:solidFill>
                      <a:srgbClr val="002060"/>
                    </a:solidFill>
                  </a:rPr>
                  <a:t>Thermalization followed by trapping and annihilation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sz="1300" dirty="0">
                    <a:solidFill>
                      <a:srgbClr val="002060"/>
                    </a:solidFill>
                    <a:ea typeface="Cambria Math"/>
                  </a:rPr>
                  <a:t>Emission of 2</a:t>
                </a:r>
                <a14:m>
                  <m:oMath xmlns:m="http://schemas.openxmlformats.org/officeDocument/2006/math">
                    <m:r>
                      <a:rPr lang="pt-PT" sz="1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nl-NL" sz="13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PT" sz="1300" dirty="0">
                    <a:solidFill>
                      <a:srgbClr val="002060"/>
                    </a:solidFill>
                  </a:rPr>
                  <a:t>of </a:t>
                </a:r>
                <a:r>
                  <a:rPr lang="pt-PT" sz="1300" dirty="0" smtClean="0">
                    <a:solidFill>
                      <a:srgbClr val="002060"/>
                    </a:solidFill>
                  </a:rPr>
                  <a:t>511 keV</a:t>
                </a:r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1300" dirty="0">
                    <a:solidFill>
                      <a:srgbClr val="002060"/>
                    </a:solidFill>
                  </a:rPr>
                  <a:t>Lifetime of </a:t>
                </a:r>
                <a14:m>
                  <m:oMath xmlns:m="http://schemas.openxmlformats.org/officeDocument/2006/math">
                    <m:r>
                      <a:rPr lang="pt-PT" sz="1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pt-PT" sz="1300" dirty="0">
                    <a:solidFill>
                      <a:srgbClr val="002060"/>
                    </a:solidFill>
                  </a:rPr>
                  <a:t> 200 ps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𝑣𝑎𝑙𝑒𝑛𝑐𝑒</m:t>
                        </m:r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𝑒𝑙𝑒𝑐𝑡𝑟𝑜𝑛𝑠</m:t>
                        </m:r>
                      </m:sub>
                    </m:sSub>
                    <m:r>
                      <a:rPr lang="pt-PT" sz="1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𝑐𝑜𝑟𝑒</m:t>
                        </m:r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𝑒𝑙𝑒𝑐𝑡𝑟𝑜𝑛𝑠</m:t>
                        </m:r>
                      </m:sub>
                    </m:sSub>
                  </m:oMath>
                </a14:m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1300" b="1" i="1" u="sng" dirty="0">
                    <a:solidFill>
                      <a:srgbClr val="002060"/>
                    </a:solidFill>
                  </a:rPr>
                  <a:t>W</a:t>
                </a:r>
                <a:r>
                  <a:rPr lang="pt-PT" sz="1300" b="1" u="sng" dirty="0">
                    <a:solidFill>
                      <a:srgbClr val="002060"/>
                    </a:solidFill>
                  </a:rPr>
                  <a:t> parameter</a:t>
                </a:r>
                <a:r>
                  <a:rPr lang="pt-PT" sz="1300" dirty="0">
                    <a:solidFill>
                      <a:srgbClr val="002060"/>
                    </a:solidFill>
                  </a:rPr>
                  <a:t> 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 </a:t>
                </a:r>
                <a:r>
                  <a:rPr lang="nl-NL" sz="1300" dirty="0" err="1">
                    <a:solidFill>
                      <a:srgbClr val="002060"/>
                    </a:solidFill>
                    <a:sym typeface="Wingdings" pitchFamily="2" charset="2"/>
                  </a:rPr>
                  <a:t>core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</a:t>
                </a:r>
                <a:r>
                  <a:rPr lang="nl-NL" sz="1300" dirty="0" err="1">
                    <a:solidFill>
                      <a:srgbClr val="002060"/>
                    </a:solidFill>
                    <a:sym typeface="Wingdings" pitchFamily="2" charset="2"/>
                  </a:rPr>
                  <a:t>electrons</a:t>
                </a:r>
                <a:endParaRPr lang="nl-NL" sz="1300" dirty="0">
                  <a:solidFill>
                    <a:srgbClr val="002060"/>
                  </a:solidFill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1300" b="1" i="1" u="sng" dirty="0">
                    <a:solidFill>
                      <a:srgbClr val="FF0000"/>
                    </a:solidFill>
                    <a:sym typeface="Wingdings" pitchFamily="2" charset="2"/>
                  </a:rPr>
                  <a:t>S</a:t>
                </a:r>
                <a:r>
                  <a:rPr lang="nl-NL" sz="1300" b="1" u="sng" dirty="0">
                    <a:solidFill>
                      <a:srgbClr val="FF0000"/>
                    </a:solidFill>
                    <a:sym typeface="Wingdings" pitchFamily="2" charset="2"/>
                  </a:rPr>
                  <a:t> parameter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 free </a:t>
                </a:r>
                <a:r>
                  <a:rPr lang="nl-NL" sz="1300" dirty="0" err="1">
                    <a:solidFill>
                      <a:srgbClr val="002060"/>
                    </a:solidFill>
                    <a:sym typeface="Wingdings" pitchFamily="2" charset="2"/>
                  </a:rPr>
                  <a:t>electrons</a:t>
                </a:r>
                <a:endParaRPr lang="nl-NL" sz="1300" dirty="0">
                  <a:solidFill>
                    <a:srgbClr val="002060"/>
                  </a:solidFill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                         </a:t>
                </a:r>
                <a:r>
                  <a:rPr lang="nl-NL" sz="1300" dirty="0" err="1">
                    <a:solidFill>
                      <a:srgbClr val="002060"/>
                    </a:solidFill>
                    <a:sym typeface="Wingdings" pitchFamily="2" charset="2"/>
                  </a:rPr>
                  <a:t>vacancies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	          </a:t>
                </a:r>
                <a:r>
                  <a:rPr lang="nl-NL" sz="1300" dirty="0" err="1" smtClean="0">
                    <a:solidFill>
                      <a:srgbClr val="002060"/>
                    </a:solidFill>
                    <a:sym typeface="Wingdings" pitchFamily="2" charset="2"/>
                  </a:rPr>
                  <a:t>dislocations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                            </a:t>
                </a:r>
                <a:r>
                  <a:rPr lang="nl-NL" sz="1300" dirty="0" smtClean="0">
                    <a:solidFill>
                      <a:srgbClr val="002060"/>
                    </a:solidFill>
                    <a:sym typeface="Wingdings" pitchFamily="2" charset="2"/>
                  </a:rPr>
                  <a:t> free 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volumes</a:t>
                </a:r>
              </a:p>
            </p:txBody>
          </p:sp>
        </mc:Choice>
        <mc:Fallback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374864"/>
                <a:ext cx="4536504" cy="4862448"/>
              </a:xfrm>
              <a:prstGeom prst="rect">
                <a:avLst/>
              </a:prstGeom>
              <a:blipFill rotWithShape="1">
                <a:blip r:embed="rId7"/>
                <a:stretch>
                  <a:fillRect l="-22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0781"/>
            <a:ext cx="2713929" cy="232124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8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0914F-0E65-4039-AC6D-0CDC7052F9D6}" type="slidenum">
              <a:rPr lang="en-US"/>
              <a:pPr/>
              <a:t>7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208062"/>
            <a:ext cx="853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2pPr>
            <a:lvl3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3pPr>
            <a:lvl4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4pPr>
            <a:lvl5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5pPr>
            <a:lvl6pPr marL="4572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6pPr>
            <a:lvl7pPr marL="9144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7pPr>
            <a:lvl8pPr marL="13716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8pPr>
            <a:lvl9pPr marL="18288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9pPr>
          </a:lstStyle>
          <a:p>
            <a:r>
              <a:rPr lang="pt-PT" sz="3200" dirty="0" smtClean="0"/>
              <a:t>Techniques – VEP</a:t>
            </a:r>
          </a:p>
          <a:p>
            <a:r>
              <a:rPr lang="pt-PT" sz="2400" dirty="0" smtClean="0"/>
              <a:t>Positron annihilation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45385" y="2792029"/>
                <a:ext cx="2528576" cy="492955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𝑬</m:t>
                      </m:r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𝟓𝟏𝟏</m:t>
                      </m:r>
                      <m:r>
                        <a:rPr lang="pt-PT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𝒌𝒆𝑽</m:t>
                      </m:r>
                      <m:r>
                        <a:rPr lang="nl-NL" sz="1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type m:val="skw"/>
                          <m:ctrlPr>
                            <a:rPr lang="nl-NL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</m:t>
                          </m:r>
                          <m:sSub>
                            <m:sSubPr>
                              <m:ctrlPr>
                                <a:rPr lang="nl-NL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nl-NL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∕∕</m:t>
                              </m:r>
                            </m:sub>
                          </m:sSub>
                        </m:num>
                        <m:den>
                          <m:r>
                            <a:rPr lang="nl-NL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l-NL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85" y="2792029"/>
                <a:ext cx="2528576" cy="492955"/>
              </a:xfrm>
              <a:prstGeom prst="rect">
                <a:avLst/>
              </a:prstGeom>
              <a:blipFill rotWithShape="1">
                <a:blip r:embed="rId5"/>
                <a:stretch>
                  <a:fillRect t="-97647" r="-24641" b="-15764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nnihilation-ato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4616" t="14769" r="5077" b="14769"/>
          <a:stretch/>
        </p:blipFill>
        <p:spPr>
          <a:xfrm>
            <a:off x="3639360" y="3705075"/>
            <a:ext cx="5383453" cy="2100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0781"/>
            <a:ext cx="2713929" cy="232124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179512" y="1374864"/>
                <a:ext cx="4536504" cy="486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90500" indent="-190500" algn="l" rtl="0" eaLnBrk="1" fontAlgn="base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1000" indent="-188913" algn="l" rtl="0" eaLnBrk="1" fontAlgn="base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5715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7620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9525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4097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8669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3241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781300" indent="-188913" algn="l" rtl="0" eaLnBrk="1" fontAlgn="base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15000"/>
                  <a:buFont typeface="Times" pitchFamily="8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pt-PT" sz="1300" dirty="0" smtClean="0">
                    <a:solidFill>
                      <a:srgbClr val="002060"/>
                    </a:solidFill>
                  </a:rPr>
                  <a:t>Variable energy positron beam (VEP)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sz="1300" baseline="30000" dirty="0" smtClean="0">
                    <a:solidFill>
                      <a:srgbClr val="002060"/>
                    </a:solidFill>
                  </a:rPr>
                  <a:t>22</a:t>
                </a:r>
                <a:r>
                  <a:rPr lang="pt-PT" sz="1300" dirty="0" smtClean="0">
                    <a:solidFill>
                      <a:srgbClr val="002060"/>
                    </a:solidFill>
                  </a:rPr>
                  <a:t>Na </a:t>
                </a:r>
                <a:r>
                  <a:rPr lang="pt-PT" sz="1300" dirty="0">
                    <a:solidFill>
                      <a:srgbClr val="002060"/>
                    </a:solidFill>
                  </a:rPr>
                  <a:t>source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sz="1300" dirty="0">
                    <a:solidFill>
                      <a:srgbClr val="002060"/>
                    </a:solidFill>
                  </a:rPr>
                  <a:t>Energy up to 25 keV (</a:t>
                </a:r>
                <a:r>
                  <a:rPr lang="nl-NL" sz="1300" dirty="0">
                    <a:solidFill>
                      <a:srgbClr val="002060"/>
                    </a:solidFill>
                  </a:rPr>
                  <a:t>~ 1µm </a:t>
                </a:r>
                <a:r>
                  <a:rPr lang="nl-NL" sz="1300" dirty="0" err="1">
                    <a:solidFill>
                      <a:srgbClr val="002060"/>
                    </a:solidFill>
                  </a:rPr>
                  <a:t>depth</a:t>
                </a:r>
                <a:r>
                  <a:rPr lang="nl-NL" sz="1300" dirty="0">
                    <a:solidFill>
                      <a:srgbClr val="002060"/>
                    </a:solidFill>
                  </a:rPr>
                  <a:t> </a:t>
                </a:r>
                <a:r>
                  <a:rPr lang="nl-NL" sz="1300" dirty="0" err="1">
                    <a:solidFill>
                      <a:srgbClr val="002060"/>
                    </a:solidFill>
                  </a:rPr>
                  <a:t>for</a:t>
                </a:r>
                <a:r>
                  <a:rPr lang="nl-NL" sz="1300" dirty="0">
                    <a:solidFill>
                      <a:srgbClr val="002060"/>
                    </a:solidFill>
                  </a:rPr>
                  <a:t> Fe)</a:t>
                </a:r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1300" dirty="0">
                    <a:solidFill>
                      <a:srgbClr val="002060"/>
                    </a:solidFill>
                  </a:rPr>
                  <a:t>Thermalization followed by trapping and annihilation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sz="1300" dirty="0">
                    <a:solidFill>
                      <a:srgbClr val="002060"/>
                    </a:solidFill>
                    <a:ea typeface="Cambria Math"/>
                  </a:rPr>
                  <a:t>Emission of 2</a:t>
                </a:r>
                <a14:m>
                  <m:oMath xmlns:m="http://schemas.openxmlformats.org/officeDocument/2006/math">
                    <m:r>
                      <a:rPr lang="pt-PT" sz="1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nl-NL" sz="13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PT" sz="1300" dirty="0">
                    <a:solidFill>
                      <a:srgbClr val="002060"/>
                    </a:solidFill>
                  </a:rPr>
                  <a:t>of </a:t>
                </a:r>
                <a:r>
                  <a:rPr lang="pt-PT" sz="1300" dirty="0" smtClean="0">
                    <a:solidFill>
                      <a:srgbClr val="002060"/>
                    </a:solidFill>
                  </a:rPr>
                  <a:t>511 keV</a:t>
                </a:r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1300" dirty="0">
                    <a:solidFill>
                      <a:srgbClr val="002060"/>
                    </a:solidFill>
                  </a:rPr>
                  <a:t>Lifetime of </a:t>
                </a:r>
                <a14:m>
                  <m:oMath xmlns:m="http://schemas.openxmlformats.org/officeDocument/2006/math">
                    <m:r>
                      <a:rPr lang="pt-PT" sz="1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pt-PT" sz="1300" dirty="0">
                    <a:solidFill>
                      <a:srgbClr val="002060"/>
                    </a:solidFill>
                  </a:rPr>
                  <a:t> 200 ps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𝑣𝑎𝑙𝑒𝑛𝑐𝑒</m:t>
                        </m:r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𝑒𝑙𝑒𝑐𝑡𝑟𝑜𝑛𝑠</m:t>
                        </m:r>
                      </m:sub>
                    </m:sSub>
                    <m:r>
                      <a:rPr lang="pt-PT" sz="13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𝑐𝑜𝑟𝑒</m:t>
                        </m:r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PT" sz="13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𝑒𝑙𝑒𝑐𝑡𝑟𝑜𝑛𝑠</m:t>
                        </m:r>
                      </m:sub>
                    </m:sSub>
                  </m:oMath>
                </a14:m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pt-PT" sz="13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1300" b="1" i="1" u="sng" dirty="0">
                    <a:solidFill>
                      <a:srgbClr val="002060"/>
                    </a:solidFill>
                  </a:rPr>
                  <a:t>W</a:t>
                </a:r>
                <a:r>
                  <a:rPr lang="pt-PT" sz="1300" b="1" u="sng" dirty="0">
                    <a:solidFill>
                      <a:srgbClr val="002060"/>
                    </a:solidFill>
                  </a:rPr>
                  <a:t> parameter</a:t>
                </a:r>
                <a:r>
                  <a:rPr lang="pt-PT" sz="1300" dirty="0">
                    <a:solidFill>
                      <a:srgbClr val="002060"/>
                    </a:solidFill>
                  </a:rPr>
                  <a:t> 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 </a:t>
                </a:r>
                <a:r>
                  <a:rPr lang="nl-NL" sz="1300" dirty="0" err="1">
                    <a:solidFill>
                      <a:srgbClr val="002060"/>
                    </a:solidFill>
                    <a:sym typeface="Wingdings" pitchFamily="2" charset="2"/>
                  </a:rPr>
                  <a:t>core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</a:t>
                </a:r>
                <a:r>
                  <a:rPr lang="nl-NL" sz="1300" dirty="0" err="1">
                    <a:solidFill>
                      <a:srgbClr val="002060"/>
                    </a:solidFill>
                    <a:sym typeface="Wingdings" pitchFamily="2" charset="2"/>
                  </a:rPr>
                  <a:t>electrons</a:t>
                </a:r>
                <a:endParaRPr lang="nl-NL" sz="1300" dirty="0">
                  <a:solidFill>
                    <a:srgbClr val="002060"/>
                  </a:solidFill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1300" b="1" i="1" u="sng" dirty="0">
                    <a:solidFill>
                      <a:srgbClr val="FF0000"/>
                    </a:solidFill>
                    <a:sym typeface="Wingdings" pitchFamily="2" charset="2"/>
                  </a:rPr>
                  <a:t>S</a:t>
                </a:r>
                <a:r>
                  <a:rPr lang="nl-NL" sz="1300" b="1" u="sng" dirty="0">
                    <a:solidFill>
                      <a:srgbClr val="FF0000"/>
                    </a:solidFill>
                    <a:sym typeface="Wingdings" pitchFamily="2" charset="2"/>
                  </a:rPr>
                  <a:t> parameter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 free </a:t>
                </a:r>
                <a:r>
                  <a:rPr lang="nl-NL" sz="1300" dirty="0" err="1">
                    <a:solidFill>
                      <a:srgbClr val="002060"/>
                    </a:solidFill>
                    <a:sym typeface="Wingdings" pitchFamily="2" charset="2"/>
                  </a:rPr>
                  <a:t>electrons</a:t>
                </a:r>
                <a:endParaRPr lang="nl-NL" sz="1300" dirty="0">
                  <a:solidFill>
                    <a:srgbClr val="002060"/>
                  </a:solidFill>
                  <a:sym typeface="Wingdings" pitchFamily="2" charset="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                         </a:t>
                </a:r>
                <a:r>
                  <a:rPr lang="nl-NL" sz="1300" dirty="0" err="1">
                    <a:solidFill>
                      <a:srgbClr val="002060"/>
                    </a:solidFill>
                    <a:sym typeface="Wingdings" pitchFamily="2" charset="2"/>
                  </a:rPr>
                  <a:t>vacancies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	          </a:t>
                </a:r>
                <a:r>
                  <a:rPr lang="nl-NL" sz="1300" dirty="0" err="1" smtClean="0">
                    <a:solidFill>
                      <a:srgbClr val="002060"/>
                    </a:solidFill>
                    <a:sym typeface="Wingdings" pitchFamily="2" charset="2"/>
                  </a:rPr>
                  <a:t>dislocations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                             </a:t>
                </a:r>
                <a:r>
                  <a:rPr lang="nl-NL" sz="1300" dirty="0" smtClean="0">
                    <a:solidFill>
                      <a:srgbClr val="002060"/>
                    </a:solidFill>
                    <a:sym typeface="Wingdings" pitchFamily="2" charset="2"/>
                  </a:rPr>
                  <a:t> free </a:t>
                </a:r>
                <a:r>
                  <a:rPr lang="nl-NL" sz="1300" dirty="0">
                    <a:solidFill>
                      <a:srgbClr val="002060"/>
                    </a:solidFill>
                    <a:sym typeface="Wingdings" pitchFamily="2" charset="2"/>
                  </a:rPr>
                  <a:t>volumes</a:t>
                </a:r>
              </a:p>
            </p:txBody>
          </p:sp>
        </mc:Choice>
        <mc:Fallback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374864"/>
                <a:ext cx="4536504" cy="4862448"/>
              </a:xfrm>
              <a:prstGeom prst="rect">
                <a:avLst/>
              </a:prstGeom>
              <a:blipFill rotWithShape="1">
                <a:blip r:embed="rId9"/>
                <a:stretch>
                  <a:fillRect l="-22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6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0914F-0E65-4039-AC6D-0CDC7052F9D6}" type="slidenum">
              <a:rPr lang="en-US"/>
              <a:pPr/>
              <a:t>8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208062"/>
            <a:ext cx="853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2pPr>
            <a:lvl3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3pPr>
            <a:lvl4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4pPr>
            <a:lvl5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5pPr>
            <a:lvl6pPr marL="4572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6pPr>
            <a:lvl7pPr marL="9144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7pPr>
            <a:lvl8pPr marL="13716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8pPr>
            <a:lvl9pPr marL="18288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8" charset="0"/>
                <a:ea typeface="ヒラギノ角ゴ Pro W3" pitchFamily="8" charset="-128"/>
              </a:defRPr>
            </a:lvl9pPr>
          </a:lstStyle>
          <a:p>
            <a:r>
              <a:rPr lang="pt-PT" sz="3200" dirty="0" smtClean="0"/>
              <a:t>Techniques - TDS</a:t>
            </a:r>
          </a:p>
          <a:p>
            <a:r>
              <a:rPr lang="pt-PT" sz="2400" dirty="0" smtClean="0"/>
              <a:t>Thermal desorption spectroscopy</a:t>
            </a:r>
            <a:endParaRPr lang="pt-PT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1340768"/>
            <a:ext cx="82089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7620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9525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097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8669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3241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781300" indent="-188913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 pitchFamily="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pt-PT" sz="1400" dirty="0">
                <a:solidFill>
                  <a:srgbClr val="002060"/>
                </a:solidFill>
              </a:rPr>
              <a:t>Heating rate of 0,33 K/sec</a:t>
            </a:r>
          </a:p>
          <a:p>
            <a:pPr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PT" sz="1400" dirty="0">
                <a:solidFill>
                  <a:srgbClr val="002060"/>
                </a:solidFill>
              </a:rPr>
              <a:t>Ramp anneal from 300 K up to 1500 K</a:t>
            </a:r>
          </a:p>
          <a:p>
            <a:pPr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PT" sz="1400" dirty="0">
                <a:solidFill>
                  <a:srgbClr val="002060"/>
                </a:solidFill>
              </a:rPr>
              <a:t>Ultra high vaccum </a:t>
            </a:r>
          </a:p>
          <a:p>
            <a:pPr>
              <a:lnSpc>
                <a:spcPct val="100000"/>
              </a:lnSpc>
            </a:pPr>
            <a:endParaRPr lang="pt-PT" sz="1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PT" sz="1400" dirty="0">
                <a:solidFill>
                  <a:srgbClr val="002060"/>
                </a:solidFill>
              </a:rPr>
              <a:t>Temperature of released helium related to the </a:t>
            </a:r>
            <a:r>
              <a:rPr lang="pt-PT" sz="1400" b="1" dirty="0">
                <a:solidFill>
                  <a:srgbClr val="002060"/>
                </a:solidFill>
              </a:rPr>
              <a:t>type of trap</a:t>
            </a:r>
            <a:r>
              <a:rPr lang="pt-PT" sz="1400" dirty="0">
                <a:solidFill>
                  <a:srgbClr val="002060"/>
                </a:solidFill>
              </a:rPr>
              <a:t> and thermal stability </a:t>
            </a:r>
            <a:r>
              <a:rPr lang="en-GB" sz="1400" dirty="0">
                <a:solidFill>
                  <a:srgbClr val="002060"/>
                </a:solidFill>
              </a:rPr>
              <a:t>(</a:t>
            </a:r>
            <a:r>
              <a:rPr lang="en-GB" sz="1400" b="1" dirty="0">
                <a:solidFill>
                  <a:srgbClr val="002060"/>
                </a:solidFill>
              </a:rPr>
              <a:t>He-defect binding energy</a:t>
            </a:r>
            <a:r>
              <a:rPr lang="en-GB" sz="1400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pt-PT" sz="1400" dirty="0">
                <a:solidFill>
                  <a:srgbClr val="002060"/>
                </a:solidFill>
              </a:rPr>
              <a:t>Amount of He released associated with </a:t>
            </a:r>
            <a:r>
              <a:rPr lang="pt-PT" sz="1400" b="1" dirty="0">
                <a:solidFill>
                  <a:srgbClr val="002060"/>
                </a:solidFill>
              </a:rPr>
              <a:t>defect concentration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4581"/>
            <a:ext cx="4320480" cy="1946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6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492896"/>
            <a:ext cx="5112568" cy="628650"/>
          </a:xfrm>
        </p:spPr>
        <p:txBody>
          <a:bodyPr/>
          <a:lstStyle/>
          <a:p>
            <a:r>
              <a:rPr lang="pt-PT" dirty="0" smtClean="0"/>
              <a:t>Experimental details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84AE-1424-4707-A34E-C50E0A94487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1" cy="7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7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2i_presentation_Powerpoint_2003_template">
  <a:themeElements>
    <a:clrScheme name="">
      <a:dk1>
        <a:srgbClr val="000000"/>
      </a:dk1>
      <a:lt1>
        <a:srgbClr val="FFFFFF"/>
      </a:lt1>
      <a:dk2>
        <a:srgbClr val="C71A44"/>
      </a:dk2>
      <a:lt2>
        <a:srgbClr val="CCCCCC"/>
      </a:lt2>
      <a:accent1>
        <a:srgbClr val="81B8CD"/>
      </a:accent1>
      <a:accent2>
        <a:srgbClr val="2A4F99"/>
      </a:accent2>
      <a:accent3>
        <a:srgbClr val="FFFFFF"/>
      </a:accent3>
      <a:accent4>
        <a:srgbClr val="000000"/>
      </a:accent4>
      <a:accent5>
        <a:srgbClr val="C1D8E3"/>
      </a:accent5>
      <a:accent6>
        <a:srgbClr val="25478A"/>
      </a:accent6>
      <a:hlink>
        <a:srgbClr val="589999"/>
      </a:hlink>
      <a:folHlink>
        <a:srgbClr val="D3E6DB"/>
      </a:folHlink>
    </a:clrScheme>
    <a:fontScheme name="Office Theme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C71A44"/>
        </a:dk2>
        <a:lt2>
          <a:srgbClr val="808080"/>
        </a:lt2>
        <a:accent1>
          <a:srgbClr val="81B8CD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1D8E3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M2i_presentation_Powerpoint_2003_template</Template>
  <TotalTime>7696</TotalTime>
  <Words>961</Words>
  <Application>Microsoft Office PowerPoint</Application>
  <PresentationFormat>On-screen Show (4:3)</PresentationFormat>
  <Paragraphs>342</Paragraphs>
  <Slides>24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M2i_presentation_Powerpoint_2003_template</vt:lpstr>
      <vt:lpstr>Characterization of He implanted Eurofer97</vt:lpstr>
      <vt:lpstr>Outline</vt:lpstr>
      <vt:lpstr>Project Overview </vt:lpstr>
      <vt:lpstr>Project Overview</vt:lpstr>
      <vt:lpstr>Techniques</vt:lpstr>
      <vt:lpstr>PowerPoint Presentation</vt:lpstr>
      <vt:lpstr>PowerPoint Presentation</vt:lpstr>
      <vt:lpstr>PowerPoint Presentation</vt:lpstr>
      <vt:lpstr>Experimental details</vt:lpstr>
      <vt:lpstr>Experimental</vt:lpstr>
      <vt:lpstr>Experimental Techniques</vt:lpstr>
      <vt:lpstr>Results He implantations  500 keV &amp; 2 MeV RT, 1014-1017 He/cm2   </vt:lpstr>
      <vt:lpstr>VEP 500 keV and 2 MeV, 1014-17 He/cm2</vt:lpstr>
      <vt:lpstr>PowerPoint Presentation</vt:lpstr>
      <vt:lpstr>TDS – 500 keV &amp; 2 MeV Helium release</vt:lpstr>
      <vt:lpstr>TDS – 500 keV &amp; 2 MeV</vt:lpstr>
      <vt:lpstr>Interpretation of results Example: 500 KeV, 1016 He/cm2</vt:lpstr>
      <vt:lpstr>Interpretation of results 500 KeV, 1016 He/cm2</vt:lpstr>
      <vt:lpstr>Interpretation of results 500 KeV, 1016 He/cm2</vt:lpstr>
      <vt:lpstr>Interpretation of results 500 KeV, 1016 He/cm2</vt:lpstr>
      <vt:lpstr>Interpretation of results 500 KeV, 1016 He/cm2</vt:lpstr>
      <vt:lpstr>Interpretation of results Overall picture</vt:lpstr>
      <vt:lpstr>Final remarks</vt:lpstr>
      <vt:lpstr>Future work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Carvalho</dc:creator>
  <cp:lastModifiedBy>Inês Carvalho</cp:lastModifiedBy>
  <cp:revision>425</cp:revision>
  <cp:lastPrinted>2013-04-16T13:07:07Z</cp:lastPrinted>
  <dcterms:created xsi:type="dcterms:W3CDTF">2012-02-24T12:15:23Z</dcterms:created>
  <dcterms:modified xsi:type="dcterms:W3CDTF">2013-05-31T07:58:42Z</dcterms:modified>
</cp:coreProperties>
</file>