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4" r:id="rId3"/>
    <p:sldId id="265" r:id="rId4"/>
    <p:sldId id="266" r:id="rId5"/>
    <p:sldId id="267" r:id="rId6"/>
    <p:sldId id="274" r:id="rId7"/>
    <p:sldId id="275" r:id="rId8"/>
    <p:sldId id="268" r:id="rId9"/>
    <p:sldId id="272" r:id="rId10"/>
    <p:sldId id="276" r:id="rId11"/>
    <p:sldId id="277" r:id="rId12"/>
    <p:sldId id="278" r:id="rId13"/>
    <p:sldId id="263" r:id="rId14"/>
    <p:sldId id="279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808080"/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354" autoAdjust="0"/>
  </p:normalViewPr>
  <p:slideViewPr>
    <p:cSldViewPr>
      <p:cViewPr>
        <p:scale>
          <a:sx n="51" d="100"/>
          <a:sy n="51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C4B031-8B1C-418C-BB11-92D57AD54571}" type="datetimeFigureOut">
              <a:rPr lang="fr-FR"/>
              <a:pPr>
                <a:defRPr/>
              </a:pPr>
              <a:t>04/06/2013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43BDB4-D19A-400C-9D27-404C6B4A35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22500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08687F-21E3-45E2-8CDE-38457E1D7361}" type="datetimeFigureOut">
              <a:rPr lang="fr-FR"/>
              <a:pPr>
                <a:defRPr/>
              </a:pPr>
              <a:t>04/06/2013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7A2F65-11DB-48AE-9822-B870E124A5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90283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22403-A1C8-4B1D-9F70-01AF5BBDD466}" type="datetime4">
              <a:rPr lang="fr-FR"/>
              <a:pPr>
                <a:defRPr/>
              </a:pPr>
              <a:t>4 juin 2013</a:t>
            </a:fld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6DDE9FCD-7AE9-47F9-9225-A786477B7E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xmlns="" val="434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bandeau_page_car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D554-8D8B-4532-8A1D-0EBC4A24D57D}" type="datetime4">
              <a:rPr lang="fr-FR"/>
              <a:pPr>
                <a:defRPr/>
              </a:pPr>
              <a:t>4 juin 2013</a:t>
            </a:fld>
            <a:endParaRPr lang="fr-FR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45CC59FE-996C-460B-BCE5-59216165A7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xmlns="" val="149729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car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9" descr="bandeau_page_car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2683-BBAD-40AD-9FC8-77142944AE4C}" type="datetime4">
              <a:rPr lang="fr-FR"/>
              <a:pPr>
                <a:defRPr/>
              </a:pPr>
              <a:t>4 juin 2013</a:t>
            </a:fld>
            <a:endParaRPr lang="fr-FR" dirty="0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938CB54D-4142-4CA7-A94B-C90568A355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xmlns="" val="133749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bandeau_dernièr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7711-D2FF-4D3A-B41F-D7FC3AA774E5}" type="datetime4">
              <a:rPr lang="fr-FR"/>
              <a:pPr>
                <a:defRPr/>
              </a:pPr>
              <a:t>4 juin 2013</a:t>
            </a:fld>
            <a:endParaRPr lang="fr-FR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B989D81D-F16C-4117-A604-48F4C0D433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xmlns="" val="139479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rtlCol="0" anchor="ctr">
            <a:noAutofit/>
          </a:bodyPr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30A8-CE92-49A7-994E-AA1275C3CBE4}" type="datetime4">
              <a:rPr lang="fr-FR"/>
              <a:pPr>
                <a:defRPr/>
              </a:pPr>
              <a:t>4 juin 2013</a:t>
            </a:fld>
            <a:endParaRPr lang="fr-FR" dirty="0"/>
          </a:p>
        </p:txBody>
      </p:sp>
      <p:sp>
        <p:nvSpPr>
          <p:cNvPr id="8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6EF874B3-76FF-44A7-A3F0-39F397EECC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xmlns="" val="35046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8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e la date 13"/>
          <p:cNvSpPr>
            <a:spLocks noGrp="1"/>
          </p:cNvSpPr>
          <p:nvPr>
            <p:ph type="dt" sz="half" idx="23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69709-DEFA-4612-8212-BC2F4EEC2DA6}" type="datetime4">
              <a:rPr lang="fr-FR"/>
              <a:pPr>
                <a:defRPr/>
              </a:pPr>
              <a:t>4 juin 2013</a:t>
            </a:fld>
            <a:endParaRPr lang="fr-FR" dirty="0"/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5C139BA5-D941-4859-9E56-8A8FA22B6E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pied de page 15"/>
          <p:cNvSpPr>
            <a:spLocks noGrp="1"/>
          </p:cNvSpPr>
          <p:nvPr>
            <p:ph type="ftr" sz="quarter" idx="25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xmlns="" val="56082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FF88-FEC9-4003-9B8A-3F5926450E7E}" type="datetime4">
              <a:rPr lang="fr-FR"/>
              <a:pPr>
                <a:defRPr/>
              </a:pPr>
              <a:t>4 juin 2013</a:t>
            </a:fld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B81320D6-224D-41EE-B546-4B49F52266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xmlns="" val="418504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53EA-FDD0-4F4A-A31A-F9C90B8970E7}" type="datetime4">
              <a:rPr lang="fr-FR"/>
              <a:pPr>
                <a:defRPr/>
              </a:pPr>
              <a:t>4 juin 2013</a:t>
            </a:fld>
            <a:endParaRPr lang="fr-FR" dirty="0"/>
          </a:p>
        </p:txBody>
      </p:sp>
      <p:sp>
        <p:nvSpPr>
          <p:cNvPr id="5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2F60F9EF-2CA6-457C-866B-636707AB45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xmlns="" val="354511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D68-71AF-42B2-AE57-3C996E31C657}" type="datetime4">
              <a:rPr lang="fr-FR"/>
              <a:pPr>
                <a:defRPr/>
              </a:pPr>
              <a:t>4 juin 2013</a:t>
            </a:fld>
            <a:endParaRPr lang="fr-FR" dirty="0"/>
          </a:p>
        </p:txBody>
      </p:sp>
      <p:sp>
        <p:nvSpPr>
          <p:cNvPr id="5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E8FDF233-CF45-4FF1-820F-CF14B7C279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xmlns="" val="77760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40B74-9CED-49B0-896E-D0FFBCA7E183}" type="datetime4">
              <a:rPr lang="fr-FR"/>
              <a:pPr>
                <a:defRPr/>
              </a:pPr>
              <a:t>4 juin 2013</a:t>
            </a:fld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BEBB695A-2927-49A3-AFD3-CA93916719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xmlns="" val="64213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89BC-8858-4FA0-9C51-F7368FDDD16F}" type="datetime4">
              <a:rPr lang="fr-FR"/>
              <a:pPr>
                <a:defRPr/>
              </a:pPr>
              <a:t>4 juin 2013</a:t>
            </a:fld>
            <a:endParaRPr lang="fr-FR" dirty="0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EA78BC55-A2CE-4D64-A8E8-EE900CDDDE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xmlns="" val="94967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9F65-A8C3-4B48-B21E-C84D2004D53F}" type="datetime4">
              <a:rPr lang="fr-FR"/>
              <a:pPr>
                <a:defRPr/>
              </a:pPr>
              <a:t>4 juin 2013</a:t>
            </a:fld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E29D38FC-C102-429B-82E9-7677318A6F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xmlns="" val="287323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7" descr="bandeau_text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6E45D1B-EFE6-45EC-B462-39B39625D079}" type="datetime4">
              <a:rPr lang="fr-FR"/>
              <a:pPr>
                <a:defRPr/>
              </a:pPr>
              <a:t>4 juin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MAT – IREMEV monitoring meeting: 3-5 Dec 2012, </a:t>
            </a:r>
            <a:r>
              <a:rPr lang="en-US" err="1"/>
              <a:t>Garching</a:t>
            </a:r>
            <a:r>
              <a:rPr lang="en-US"/>
              <a:t> (Germany)</a:t>
            </a:r>
            <a:r>
              <a:rPr lang="fr-FR"/>
              <a:t> | CEA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7DA80D46-AB81-4A62-A124-0891DE0663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9pPr>
    </p:titleStyle>
    <p:bodyStyle>
      <a:lvl1pPr marL="923925" algn="l" rtl="0" fontAlgn="base">
        <a:spcBef>
          <a:spcPct val="0"/>
        </a:spcBef>
        <a:spcAft>
          <a:spcPts val="400"/>
        </a:spcAft>
        <a:buFont typeface="Arial" pitchFamily="34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fontAlgn="base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algn="l" rtl="0" fontAlgn="base">
        <a:lnSpc>
          <a:spcPts val="2000"/>
        </a:lnSpc>
        <a:spcBef>
          <a:spcPct val="0"/>
        </a:spcBef>
        <a:spcAft>
          <a:spcPct val="0"/>
        </a:spcAft>
        <a:buSzPct val="36000"/>
        <a:buFont typeface="Arial" pitchFamily="34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8313" y="1075879"/>
            <a:ext cx="8281987" cy="552147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2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2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200" b="1" dirty="0" smtClean="0">
                <a:latin typeface="+mj-lt"/>
                <a:ea typeface="+mj-ea"/>
                <a:cs typeface="+mj-cs"/>
              </a:rPr>
              <a:t>Atomistic </a:t>
            </a:r>
            <a:r>
              <a:rPr lang="en-US" sz="2200" b="1" dirty="0" smtClean="0">
                <a:latin typeface="+mj-lt"/>
                <a:ea typeface="+mj-ea"/>
                <a:cs typeface="+mj-cs"/>
              </a:rPr>
              <a:t>KMC for Fe-Cr alloys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2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200" b="1" dirty="0" smtClean="0"/>
              <a:t>α – </a:t>
            </a:r>
            <a:r>
              <a:rPr lang="en-US" sz="2200" b="1" dirty="0" smtClean="0">
                <a:latin typeface="+mj-lt"/>
                <a:ea typeface="+mj-ea"/>
                <a:cs typeface="+mj-cs"/>
              </a:rPr>
              <a:t>α’ decomposition during thermal ageing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200" b="1" u="sng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200" b="1" dirty="0" smtClean="0">
                <a:latin typeface="+mj-lt"/>
                <a:ea typeface="+mj-ea"/>
                <a:cs typeface="+mj-cs"/>
              </a:rPr>
              <a:t>Radiation Induced Segregation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2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2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F.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Soisson</a:t>
            </a:r>
            <a:endParaRPr lang="en-US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(CEA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Saclay</a:t>
            </a:r>
            <a:r>
              <a:rPr lang="en-US" dirty="0" smtClean="0">
                <a:latin typeface="+mj-lt"/>
                <a:ea typeface="+mj-ea"/>
                <a:cs typeface="+mj-cs"/>
              </a:rPr>
              <a:t>, SRMP)</a:t>
            </a:r>
          </a:p>
          <a:p>
            <a:pPr algn="ctr" fontAlgn="auto">
              <a:spcAft>
                <a:spcPts val="0"/>
              </a:spcAft>
              <a:defRPr/>
            </a:pPr>
            <a:endParaRPr lang="en-US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O</a:t>
            </a:r>
            <a:r>
              <a:rPr lang="en-US" dirty="0" smtClean="0">
                <a:latin typeface="+mj-lt"/>
                <a:ea typeface="+mj-ea"/>
                <a:cs typeface="+mj-cs"/>
              </a:rPr>
              <a:t>. Senninger, E. Martinez (LANL), C.-C. Fu, M. Nastar,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Y. Bréchet (SIMAP)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2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2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9458" name="AutoShape 2" descr="https://mail-attachment.googleusercontent.com/attachment/u/0/?ui=2&amp;ik=e8a196240c&amp;view=att&amp;th=13b64e451c1eeea9&amp;attid=0.2&amp;disp=inline&amp;safe=1&amp;zw&amp;saduie=AG9B_P9Fo17_H2tXEB2bRfhokFeU&amp;sadet=1354607948300&amp;sads=YPFAckNDbo1uvZd0s2G7gPRwTqo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4" name="AutoShape 8" descr="https://mail-attachment.googleusercontent.com/attachment/u/0/?ui=2&amp;ik=e8a196240c&amp;view=att&amp;th=13b64e451c1eeea9&amp;attid=0.2&amp;disp=inline&amp;safe=1&amp;zw&amp;saduie=AG9B_P9Fo17_H2tXEB2bRfhokFeU&amp;sadet=1354607948300&amp;sads=YPFAckNDbo1uvZd0s2G7gPRwTqo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7" descr="logo-sr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9875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AKMC : measurements of Onsager coefficients</a:t>
            </a:r>
            <a:endParaRPr lang="en-US" dirty="0"/>
          </a:p>
        </p:txBody>
      </p:sp>
      <p:pic>
        <p:nvPicPr>
          <p:cNvPr id="9" name="Image 8" descr="rapportLBVL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140968"/>
            <a:ext cx="4104456" cy="2873121"/>
          </a:xfrm>
          <a:prstGeom prst="rect">
            <a:avLst/>
          </a:prstGeom>
        </p:spPr>
      </p:pic>
      <p:pic>
        <p:nvPicPr>
          <p:cNvPr id="10" name="Image 9" descr="rapportLBILB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7450" y="3155372"/>
            <a:ext cx="3981014" cy="28587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7544" y="1268760"/>
            <a:ext cx="7992888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The coupling between fluxes of point defects and the flux of solute is controlled by the Onsager coefficients :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	</a:t>
            </a:r>
            <a:r>
              <a:rPr lang="en-US" sz="2000" b="1" dirty="0" err="1" smtClean="0">
                <a:latin typeface="Calibri" pitchFamily="34" charset="0"/>
              </a:rPr>
              <a:t>L</a:t>
            </a:r>
            <a:r>
              <a:rPr lang="en-US" sz="2000" b="1" baseline="-25000" dirty="0" err="1" smtClean="0">
                <a:latin typeface="Calibri" pitchFamily="34" charset="0"/>
              </a:rPr>
              <a:t>Cr</a:t>
            </a:r>
            <a:r>
              <a:rPr lang="en-US" sz="2000" b="1" baseline="-25000" dirty="0" smtClean="0">
                <a:latin typeface="Calibri" pitchFamily="34" charset="0"/>
              </a:rPr>
              <a:t>-V</a:t>
            </a:r>
            <a:r>
              <a:rPr lang="en-US" sz="2000" b="1" dirty="0" smtClean="0">
                <a:latin typeface="Calibri" pitchFamily="34" charset="0"/>
              </a:rPr>
              <a:t> &lt;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0</a:t>
            </a:r>
            <a:r>
              <a:rPr lang="en-US" sz="2000" dirty="0" smtClean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			          </a:t>
            </a:r>
            <a:r>
              <a:rPr lang="en-US" sz="2000" b="1" dirty="0" err="1" smtClean="0">
                <a:latin typeface="Calibri" pitchFamily="34" charset="0"/>
              </a:rPr>
              <a:t>L</a:t>
            </a:r>
            <a:r>
              <a:rPr lang="en-US" sz="2000" b="1" baseline="-25000" dirty="0" err="1" smtClean="0">
                <a:latin typeface="Calibri" pitchFamily="34" charset="0"/>
              </a:rPr>
              <a:t>Cr</a:t>
            </a:r>
            <a:r>
              <a:rPr lang="en-US" sz="2000" b="1" baseline="-25000" dirty="0" smtClean="0">
                <a:latin typeface="Calibri" pitchFamily="34" charset="0"/>
              </a:rPr>
              <a:t>-SIA</a:t>
            </a:r>
            <a:r>
              <a:rPr lang="en-US" sz="2000" b="1" dirty="0" smtClean="0">
                <a:latin typeface="Calibri" pitchFamily="34" charset="0"/>
              </a:rPr>
              <a:t> &gt; 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-&gt; Cr depletion at sinks		           -&gt; Cr enrichment at sinks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 No significant effect of the Cr content  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3700016" y="1772816"/>
          <a:ext cx="1016000" cy="647700"/>
        </p:xfrm>
        <a:graphic>
          <a:graphicData uri="http://schemas.openxmlformats.org/presentationml/2006/ole">
            <p:oleObj spid="_x0000_s22529" name="Equation" r:id="rId5" imgW="1015920" imgH="647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AKMC : simulations of radiation induced segregation</a:t>
            </a:r>
            <a:endParaRPr lang="fr-FR"/>
          </a:p>
        </p:txBody>
      </p:sp>
      <p:pic>
        <p:nvPicPr>
          <p:cNvPr id="7" name="Image 6" descr="Cr10_650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2" y="2783888"/>
            <a:ext cx="4114808" cy="288036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7544" y="1124744"/>
            <a:ext cx="740516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Evolution of the Cr concentration profiles at a grain boundary</a:t>
            </a:r>
          </a:p>
          <a:p>
            <a:r>
              <a:rPr lang="en-US" dirty="0" smtClean="0">
                <a:latin typeface="Calibri" pitchFamily="34" charset="0"/>
              </a:rPr>
              <a:t>Fe-10at%Cr </a:t>
            </a:r>
          </a:p>
          <a:p>
            <a:r>
              <a:rPr lang="en-US" dirty="0" smtClean="0">
                <a:latin typeface="Calibri" pitchFamily="34" charset="0"/>
              </a:rPr>
              <a:t>2 x 10</a:t>
            </a:r>
            <a:r>
              <a:rPr lang="en-US" baseline="30000" dirty="0" smtClean="0">
                <a:latin typeface="Calibri" pitchFamily="34" charset="0"/>
              </a:rPr>
              <a:t>-3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dpa</a:t>
            </a:r>
            <a:r>
              <a:rPr lang="en-US" dirty="0" smtClean="0">
                <a:latin typeface="Calibri" pitchFamily="34" charset="0"/>
              </a:rPr>
              <a:t>/s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 = 650 K				T = 850 K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different behaviors, depending on the temperature and the dose/rate, but…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9512" y="379204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latin typeface="Calibri" pitchFamily="34" charset="0"/>
              </a:rPr>
              <a:t>%Cr</a:t>
            </a:r>
            <a:endParaRPr lang="fr-FR">
              <a:latin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50691" y="379204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%Cr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28949" y="5654962"/>
            <a:ext cx="127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>
                <a:latin typeface="Calibri" pitchFamily="34" charset="0"/>
              </a:rPr>
              <a:t>Atomic plane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88224" y="5664254"/>
            <a:ext cx="127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>
                <a:latin typeface="Calibri" pitchFamily="34" charset="0"/>
              </a:rPr>
              <a:t>Atomic plane</a:t>
            </a:r>
            <a:endParaRPr lang="fr-FR" sz="1600">
              <a:latin typeface="Calibri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891721" y="2708920"/>
            <a:ext cx="4432807" cy="2955334"/>
            <a:chOff x="4891721" y="2921938"/>
            <a:chExt cx="4432807" cy="2955334"/>
          </a:xfrm>
        </p:grpSpPr>
        <p:pic>
          <p:nvPicPr>
            <p:cNvPr id="8" name="Image 7" descr="concprofil_Cr10_850K.png"/>
            <p:cNvPicPr>
              <a:picLocks noChangeAspect="1"/>
            </p:cNvPicPr>
            <p:nvPr/>
          </p:nvPicPr>
          <p:blipFill rotWithShape="1">
            <a:blip r:embed="rId3" cstate="print"/>
            <a:srcRect l="5634" t="-473" r="-5634" b="5232"/>
            <a:stretch/>
          </p:blipFill>
          <p:spPr>
            <a:xfrm>
              <a:off x="4891721" y="2921938"/>
              <a:ext cx="4432807" cy="2955334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7386631" y="3157818"/>
              <a:ext cx="929785" cy="297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fr-FR" sz="1000" dirty="0" smtClean="0">
                  <a:latin typeface="+mj-lt"/>
                </a:rPr>
                <a:t>initial state </a:t>
              </a:r>
            </a:p>
            <a:p>
              <a:pPr>
                <a:lnSpc>
                  <a:spcPts val="800"/>
                </a:lnSpc>
              </a:pPr>
              <a:r>
                <a:rPr lang="fr-FR" sz="1000" dirty="0" err="1" smtClean="0">
                  <a:latin typeface="+mj-lt"/>
                </a:rPr>
                <a:t>steady</a:t>
              </a:r>
              <a:r>
                <a:rPr lang="fr-FR" sz="1000" dirty="0" smtClean="0">
                  <a:latin typeface="+mj-lt"/>
                </a:rPr>
                <a:t>-state</a:t>
              </a:r>
              <a:endParaRPr lang="fr-FR" sz="10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 migrations barriers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32201"/>
            <a:ext cx="5471007" cy="384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32201"/>
            <a:ext cx="5471007" cy="384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032201"/>
            <a:ext cx="5471007" cy="384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032201"/>
            <a:ext cx="5471007" cy="384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73071" y="1268760"/>
            <a:ext cx="884357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AKMC </a:t>
            </a:r>
            <a:r>
              <a:rPr lang="en-US" sz="1600" dirty="0" err="1" smtClean="0">
                <a:latin typeface="Calibri" pitchFamily="34" charset="0"/>
              </a:rPr>
              <a:t>vs</a:t>
            </a:r>
            <a:r>
              <a:rPr lang="en-US" sz="1600" dirty="0" smtClean="0">
                <a:latin typeface="Calibri" pitchFamily="34" charset="0"/>
              </a:rPr>
              <a:t> DFT migration (110 dumbbells):</a:t>
            </a: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The diffusion model must be improved, especially for SIA migration barriers in non-dilute configurations 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412776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 model with composition and temperature dependant pair interactions on rigid lattice: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gives reasonable thermodynamic and diffusion properties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kinetics of decomposition in good agreement with experimental results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take into account the effect of the F/P magnetic transition</a:t>
            </a:r>
          </a:p>
          <a:p>
            <a:pPr>
              <a:buFontTx/>
              <a:buChar char="-"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Alloys under irradiation – the description of SIAs must be improved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 phenomenological model : </a:t>
            </a:r>
          </a:p>
          <a:p>
            <a:r>
              <a:rPr lang="en-US" dirty="0" smtClean="0">
                <a:latin typeface="Calibri" pitchFamily="34" charset="0"/>
              </a:rPr>
              <a:t>- lack experimental data at low T and in the Cr rich phase</a:t>
            </a:r>
          </a:p>
          <a:p>
            <a:r>
              <a:rPr lang="en-US" dirty="0" smtClean="0">
                <a:latin typeface="Calibri" pitchFamily="34" charset="0"/>
              </a:rPr>
              <a:t>- ad hoc corrections of the migration barriers only</a:t>
            </a:r>
          </a:p>
          <a:p>
            <a:r>
              <a:rPr lang="en-US" dirty="0" smtClean="0">
                <a:latin typeface="Calibri" pitchFamily="34" charset="0"/>
              </a:rPr>
              <a:t>- probably an effect of the F/P transition on the formation energies too</a:t>
            </a:r>
          </a:p>
          <a:p>
            <a:pPr>
              <a:buFontTx/>
              <a:buChar char="-"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sym typeface="Wingdings" pitchFamily="2" charset="2"/>
              </a:rPr>
              <a:t>… A more physical model (with interactions between magnetic moments) would provide more information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>
          <a:xfrm>
            <a:off x="576263" y="5773191"/>
            <a:ext cx="1450975" cy="365125"/>
          </a:xfrm>
        </p:spPr>
        <p:txBody>
          <a:bodyPr/>
          <a:lstStyle/>
          <a:p>
            <a:pPr>
              <a:defRPr/>
            </a:pPr>
            <a:fld id="{DEC153EA-FDD0-4F4A-A31A-F9C90B8970E7}" type="datetime4">
              <a:rPr lang="fr-FR" smtClean="0"/>
              <a:pPr>
                <a:defRPr/>
              </a:pPr>
              <a:t>4 juin 2013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xfrm>
            <a:off x="8024813" y="5771604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2F60F9EF-2CA6-457C-866B-636707AB452D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2051050" y="5773191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CEA | 10 AVRIL 2012</a:t>
            </a:r>
            <a:endParaRPr lang="fr-FR"/>
          </a:p>
        </p:txBody>
      </p:sp>
      <p:pic>
        <p:nvPicPr>
          <p:cNvPr id="8" name="Image 6" descr="diffusionWikiped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2650" y="520154"/>
            <a:ext cx="445135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7950" y="520154"/>
            <a:ext cx="457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/>
            <a:r>
              <a:rPr lang="en-US" sz="1600" b="1" dirty="0">
                <a:latin typeface="Calibri" pitchFamily="34" charset="0"/>
              </a:rPr>
              <a:t>Acceleration of the diffusion at the </a:t>
            </a:r>
            <a:r>
              <a:rPr lang="en-US" sz="1600" b="1" dirty="0" err="1">
                <a:latin typeface="Calibri" pitchFamily="34" charset="0"/>
              </a:rPr>
              <a:t>ferro</a:t>
            </a:r>
            <a:r>
              <a:rPr lang="en-US" sz="1600" b="1" dirty="0">
                <a:latin typeface="Calibri" pitchFamily="34" charset="0"/>
              </a:rPr>
              <a:t>-to-paramagnetic transition</a:t>
            </a:r>
          </a:p>
          <a:p>
            <a:pPr marL="0" lvl="1"/>
            <a:r>
              <a:rPr lang="en-US" sz="1600" b="1" dirty="0">
                <a:latin typeface="Calibri" pitchFamily="34" charset="0"/>
              </a:rPr>
              <a:t>T c = 1043 K in pure Fe, decreases with %Cr</a:t>
            </a:r>
          </a:p>
          <a:p>
            <a:pPr marL="0" lvl="1"/>
            <a:endParaRPr lang="en-US" b="1" dirty="0">
              <a:latin typeface="Calibri" pitchFamily="34" charset="0"/>
            </a:endParaRPr>
          </a:p>
          <a:p>
            <a:pPr marL="0" lvl="1"/>
            <a:r>
              <a:rPr lang="en-US" sz="1600" dirty="0">
                <a:latin typeface="Calibri" pitchFamily="34" charset="0"/>
                <a:sym typeface="Euclid Symbol" pitchFamily="18" charset="2"/>
              </a:rPr>
              <a:t> </a:t>
            </a:r>
            <a:r>
              <a:rPr lang="en-US" sz="1600" dirty="0">
                <a:latin typeface="Calibri" pitchFamily="34" charset="0"/>
                <a:sym typeface="Wingdings" pitchFamily="2" charset="2"/>
              </a:rPr>
              <a:t>i</a:t>
            </a:r>
            <a:r>
              <a:rPr lang="en-US" sz="1600" dirty="0">
                <a:latin typeface="Calibri" pitchFamily="34" charset="0"/>
              </a:rPr>
              <a:t>ntroduction of an empirical correction on the migration barriers</a:t>
            </a:r>
          </a:p>
          <a:p>
            <a:pPr marL="0" lvl="1"/>
            <a:endParaRPr lang="en-US" sz="1600" dirty="0">
              <a:latin typeface="Calibri" pitchFamily="34" charset="0"/>
            </a:endParaRPr>
          </a:p>
          <a:p>
            <a:pPr marL="0" lvl="1"/>
            <a:r>
              <a:rPr lang="en-US" sz="1600" dirty="0">
                <a:latin typeface="Calibri" pitchFamily="34" charset="0"/>
              </a:rPr>
              <a:t>fitted on: </a:t>
            </a:r>
          </a:p>
          <a:p>
            <a:pPr marL="0" lvl="1"/>
            <a:r>
              <a:rPr lang="en-US" sz="1600" dirty="0">
                <a:latin typeface="Calibri" pitchFamily="34" charset="0"/>
              </a:rPr>
              <a:t>  - tracer diffusion coefficients in pure iron</a:t>
            </a:r>
          </a:p>
          <a:p>
            <a:pPr marL="0" lvl="1"/>
            <a:r>
              <a:rPr lang="en-US" sz="1600" dirty="0">
                <a:latin typeface="Calibri" pitchFamily="34" charset="0"/>
              </a:rPr>
              <a:t>  - concentration dependence </a:t>
            </a:r>
            <a:r>
              <a:rPr lang="en-US" sz="1600" dirty="0" smtClean="0">
                <a:latin typeface="Calibri" pitchFamily="34" charset="0"/>
              </a:rPr>
              <a:t>of </a:t>
            </a:r>
            <a:r>
              <a:rPr lang="en-US" sz="1600" i="1" dirty="0" err="1">
                <a:latin typeface="Calibri" pitchFamily="34" charset="0"/>
              </a:rPr>
              <a:t>T</a:t>
            </a:r>
            <a:r>
              <a:rPr lang="en-US" sz="1600" i="1" baseline="-25000" dirty="0" err="1">
                <a:latin typeface="Calibri" pitchFamily="34" charset="0"/>
              </a:rPr>
              <a:t>c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 </a:t>
            </a:r>
          </a:p>
          <a:p>
            <a:pPr marL="0" lvl="1"/>
            <a:r>
              <a:rPr lang="en-US" sz="1600" dirty="0">
                <a:latin typeface="Calibri" pitchFamily="34" charset="0"/>
              </a:rPr>
              <a:t>  - tracer diffusion coefficients at 50%wt Cr</a:t>
            </a:r>
          </a:p>
          <a:p>
            <a:pPr lvl="3"/>
            <a:endParaRPr lang="en-US" dirty="0">
              <a:latin typeface="Calibri" pitchFamily="34" charset="0"/>
            </a:endParaRPr>
          </a:p>
        </p:txBody>
      </p:sp>
      <p:pic>
        <p:nvPicPr>
          <p:cNvPr id="10" name="Espace réservé du contenu 11" descr="EmigftTconcCr5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44341"/>
            <a:ext cx="374491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41036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1016000" y="2007641"/>
          <a:ext cx="2679700" cy="304800"/>
        </p:xfrm>
        <a:graphic>
          <a:graphicData uri="http://schemas.openxmlformats.org/presentationml/2006/ole">
            <p:oleObj spid="_x0000_s18434" name="Equation" r:id="rId6" imgW="267948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re 1"/>
          <p:cNvSpPr>
            <a:spLocks noGrp="1"/>
          </p:cNvSpPr>
          <p:nvPr>
            <p:ph type="title"/>
          </p:nvPr>
        </p:nvSpPr>
        <p:spPr>
          <a:xfrm>
            <a:off x="1282824" y="152400"/>
            <a:ext cx="7033592" cy="533400"/>
          </a:xfrm>
        </p:spPr>
        <p:txBody>
          <a:bodyPr/>
          <a:lstStyle/>
          <a:p>
            <a:r>
              <a:rPr lang="en-US" dirty="0" smtClean="0"/>
              <a:t>Interaction and diffusion model for Fe-Cr alloys	</a:t>
            </a:r>
            <a:endParaRPr lang="en-US" sz="1800" b="0" dirty="0" smtClean="0"/>
          </a:p>
        </p:txBody>
      </p:sp>
      <p:pic>
        <p:nvPicPr>
          <p:cNvPr id="6" name="Picture 7" descr="logo-sr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9875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51521" y="1124744"/>
            <a:ext cx="87129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magnetic properties of Fe-Cr alloys :</a:t>
            </a:r>
          </a:p>
          <a:p>
            <a:r>
              <a:rPr lang="en-US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Calibri" pitchFamily="34" charset="0"/>
              </a:rPr>
              <a:t> special thermodynamic properties (ordering/unmixing tendencies, asymmetrical phase diagram)</a:t>
            </a:r>
          </a:p>
          <a:p>
            <a:r>
              <a:rPr lang="en-US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Calibri" pitchFamily="34" charset="0"/>
              </a:rPr>
              <a:t>special diffusion properties (non-</a:t>
            </a:r>
            <a:r>
              <a:rPr lang="en-US" dirty="0" err="1" smtClean="0">
                <a:latin typeface="Calibri" pitchFamily="34" charset="0"/>
              </a:rPr>
              <a:t>arrhenian</a:t>
            </a:r>
            <a:r>
              <a:rPr lang="en-US" dirty="0" smtClean="0">
                <a:latin typeface="Calibri" pitchFamily="34" charset="0"/>
              </a:rPr>
              <a:t> behavior, acceleration of diffusion near </a:t>
            </a:r>
            <a:r>
              <a:rPr lang="en-US" dirty="0" err="1" smtClean="0">
                <a:latin typeface="Calibri" pitchFamily="34" charset="0"/>
              </a:rPr>
              <a:t>T</a:t>
            </a:r>
            <a:r>
              <a:rPr lang="en-US" baseline="-25000" dirty="0" err="1" smtClean="0">
                <a:latin typeface="Calibri" pitchFamily="34" charset="0"/>
              </a:rPr>
              <a:t>c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	effects on the kinetics of segregation and decomposition ?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Interaction and diffusion model :</a:t>
            </a:r>
          </a:p>
          <a:p>
            <a:endParaRPr lang="en-US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Magnetic Cluster Expansion (M. </a:t>
            </a:r>
            <a:r>
              <a:rPr lang="en-US" dirty="0" err="1" smtClean="0">
                <a:latin typeface="Calibri" pitchFamily="34" charset="0"/>
              </a:rPr>
              <a:t>Lavrentiev</a:t>
            </a:r>
            <a:r>
              <a:rPr lang="en-US" dirty="0" smtClean="0">
                <a:latin typeface="Calibri" pitchFamily="34" charset="0"/>
              </a:rPr>
              <a:t> et al.)</a:t>
            </a:r>
          </a:p>
          <a:p>
            <a:pPr marL="180000"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Clear physical basis, efficient at 0K, but no diffusion of defects for the time being and difficult to handle by AKMC simulations</a:t>
            </a:r>
          </a:p>
          <a:p>
            <a:endParaRPr lang="en-US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Alternative  approach : concentration and temperature dependent pair interactions</a:t>
            </a:r>
          </a:p>
          <a:p>
            <a:r>
              <a:rPr lang="en-US" dirty="0" smtClean="0">
                <a:latin typeface="Calibri" pitchFamily="34" charset="0"/>
              </a:rPr>
              <a:t>  fitted on</a:t>
            </a:r>
          </a:p>
          <a:p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- DFT calculations at 0K (</a:t>
            </a:r>
            <a:r>
              <a:rPr lang="el-GR" dirty="0" smtClean="0">
                <a:latin typeface="Calibri"/>
              </a:rPr>
              <a:t>Δ</a:t>
            </a:r>
            <a:r>
              <a:rPr lang="en-US" dirty="0" err="1" smtClean="0">
                <a:latin typeface="Calibri" pitchFamily="34" charset="0"/>
              </a:rPr>
              <a:t>H</a:t>
            </a:r>
            <a:r>
              <a:rPr lang="en-US" baseline="-25000" dirty="0" err="1" smtClean="0">
                <a:latin typeface="Calibri" pitchFamily="34" charset="0"/>
              </a:rPr>
              <a:t>mix</a:t>
            </a:r>
            <a:r>
              <a:rPr lang="en-US" baseline="-25000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, vacancy formation and migration energies)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- Experimental data at high temperature:  </a:t>
            </a:r>
            <a:r>
              <a:rPr lang="en-US" dirty="0" err="1" smtClean="0">
                <a:latin typeface="Calibri" pitchFamily="34" charset="0"/>
              </a:rPr>
              <a:t>T</a:t>
            </a:r>
            <a:r>
              <a:rPr lang="en-US" baseline="-25000" dirty="0" err="1" smtClean="0">
                <a:latin typeface="Calibri" pitchFamily="34" charset="0"/>
              </a:rPr>
              <a:t>c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l-GR" dirty="0" smtClean="0">
                <a:latin typeface="Calibri" pitchFamily="34" charset="0"/>
              </a:rPr>
              <a:t>α</a:t>
            </a:r>
            <a:r>
              <a:rPr lang="fr-FR" dirty="0" smtClean="0">
                <a:latin typeface="Calibri" pitchFamily="34" charset="0"/>
              </a:rPr>
              <a:t>-</a:t>
            </a:r>
            <a:r>
              <a:rPr lang="el-GR" dirty="0" smtClean="0">
                <a:latin typeface="Calibri" pitchFamily="34" charset="0"/>
              </a:rPr>
              <a:t>α</a:t>
            </a:r>
            <a:r>
              <a:rPr lang="fr-FR" dirty="0" smtClean="0">
                <a:latin typeface="Calibri" pitchFamily="34" charset="0"/>
              </a:rPr>
              <a:t>’) and diffusion coefficients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- takes into account the magnetic transition and vibrational entropic contributions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450013" y="1544638"/>
          <a:ext cx="171450" cy="265112"/>
        </p:xfrm>
        <a:graphic>
          <a:graphicData uri="http://schemas.openxmlformats.org/presentationml/2006/ole">
            <p:oleObj spid="_x0000_s1058" name="Equation" r:id="rId3" imgW="114102" imgH="177492" progId="Equation.DSMT4">
              <p:embed/>
            </p:oleObj>
          </a:graphicData>
        </a:graphic>
      </p:graphicFrame>
      <p:sp>
        <p:nvSpPr>
          <p:cNvPr id="1033" name="Titre 25"/>
          <p:cNvSpPr>
            <a:spLocks noGrp="1"/>
          </p:cNvSpPr>
          <p:nvPr>
            <p:ph type="title"/>
          </p:nvPr>
        </p:nvSpPr>
        <p:spPr>
          <a:xfrm>
            <a:off x="1139379" y="87313"/>
            <a:ext cx="6744989" cy="749300"/>
          </a:xfrm>
        </p:spPr>
        <p:txBody>
          <a:bodyPr/>
          <a:lstStyle/>
          <a:p>
            <a:r>
              <a:rPr lang="en-US" dirty="0" smtClean="0"/>
              <a:t>   Thermodynamics properties</a:t>
            </a:r>
            <a:endParaRPr lang="fr-FR" sz="1800" b="0" dirty="0" smtClean="0"/>
          </a:p>
        </p:txBody>
      </p:sp>
      <p:pic>
        <p:nvPicPr>
          <p:cNvPr id="28" name="Picture 7" descr="logo-sr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0"/>
            <a:ext cx="9875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512898"/>
            <a:ext cx="4896544" cy="343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6" descr="Hmix_simple_df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250" y="2780928"/>
            <a:ext cx="3753694" cy="307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6443800" y="971436"/>
            <a:ext cx="266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(Levesque et al. PRB 2011)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5486" y="1257429"/>
            <a:ext cx="836498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600" b="1" dirty="0" smtClean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pair </a:t>
            </a:r>
            <a:r>
              <a:rPr lang="en-US" sz="1600" b="1" dirty="0" smtClean="0">
                <a:latin typeface="Calibri" pitchFamily="34" charset="0"/>
              </a:rPr>
              <a:t>interactions on a rigid BCC </a:t>
            </a:r>
            <a:r>
              <a:rPr lang="en-US" sz="1600" b="1" dirty="0" smtClean="0">
                <a:latin typeface="Calibri" pitchFamily="34" charset="0"/>
              </a:rPr>
              <a:t>lattice</a:t>
            </a:r>
            <a:endParaRPr lang="en-US" sz="1600" b="1" dirty="0" smtClean="0">
              <a:latin typeface="Calibri" pitchFamily="34" charset="0"/>
            </a:endParaRPr>
          </a:p>
          <a:p>
            <a:pPr marL="180000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</a:rPr>
              <a:t>- Composition dependence fitted on DFT calculations  of ∆</a:t>
            </a:r>
            <a:r>
              <a:rPr lang="en-US" sz="1600" dirty="0" err="1" smtClean="0">
                <a:latin typeface="Calibri" pitchFamily="34" charset="0"/>
              </a:rPr>
              <a:t>H</a:t>
            </a:r>
            <a:r>
              <a:rPr lang="en-US" sz="1600" baseline="-25000" dirty="0" err="1" smtClean="0">
                <a:latin typeface="Calibri" pitchFamily="34" charset="0"/>
              </a:rPr>
              <a:t>mix</a:t>
            </a:r>
            <a:r>
              <a:rPr lang="en-US" sz="1600" dirty="0" smtClean="0">
                <a:latin typeface="Calibri" pitchFamily="34" charset="0"/>
              </a:rPr>
              <a:t> (SQS, PWSCF, GGA-PAW)</a:t>
            </a:r>
          </a:p>
          <a:p>
            <a:pPr marL="180000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</a:rPr>
              <a:t>- A linear temperature dependence fitted on the experimental </a:t>
            </a:r>
            <a:r>
              <a:rPr lang="el-GR" sz="1600" dirty="0" smtClean="0">
                <a:latin typeface="Calibri" pitchFamily="34" charset="0"/>
              </a:rPr>
              <a:t>α</a:t>
            </a:r>
            <a:r>
              <a:rPr lang="fr-FR" sz="1600" dirty="0" smtClean="0">
                <a:latin typeface="Calibri" pitchFamily="34" charset="0"/>
              </a:rPr>
              <a:t>-</a:t>
            </a:r>
            <a:r>
              <a:rPr lang="el-GR" sz="1600" dirty="0" smtClean="0">
                <a:latin typeface="Calibri" pitchFamily="34" charset="0"/>
              </a:rPr>
              <a:t>α</a:t>
            </a:r>
            <a:r>
              <a:rPr lang="fr-FR" sz="1600" dirty="0" smtClean="0">
                <a:latin typeface="Calibri" pitchFamily="34" charset="0"/>
              </a:rPr>
              <a:t>’ </a:t>
            </a:r>
            <a:r>
              <a:rPr lang="en-US" sz="1600" dirty="0" smtClean="0">
                <a:latin typeface="Calibri" pitchFamily="34" charset="0"/>
              </a:rPr>
              <a:t>critical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temperature</a:t>
            </a:r>
          </a:p>
          <a:p>
            <a:endParaRPr lang="fr-FR" sz="1600" dirty="0">
              <a:latin typeface="Calibri" pitchFamily="34" charset="0"/>
            </a:endParaRPr>
          </a:p>
          <a:p>
            <a:endParaRPr lang="fr-FR" sz="1600" dirty="0" smtClean="0">
              <a:latin typeface="Calibri" pitchFamily="34" charset="0"/>
            </a:endParaRPr>
          </a:p>
          <a:p>
            <a:endParaRPr lang="fr-FR" sz="1600" dirty="0">
              <a:latin typeface="Calibri" pitchFamily="34" charset="0"/>
            </a:endParaRPr>
          </a:p>
          <a:p>
            <a:endParaRPr lang="fr-FR" sz="1600" dirty="0" smtClean="0">
              <a:latin typeface="Calibri" pitchFamily="34" charset="0"/>
            </a:endParaRPr>
          </a:p>
          <a:p>
            <a:endParaRPr lang="fr-FR" sz="1600" dirty="0">
              <a:latin typeface="Calibri" pitchFamily="34" charset="0"/>
            </a:endParaRPr>
          </a:p>
          <a:p>
            <a:endParaRPr lang="fr-FR" sz="1600" dirty="0" smtClean="0">
              <a:latin typeface="Calibri" pitchFamily="34" charset="0"/>
            </a:endParaRPr>
          </a:p>
          <a:p>
            <a:endParaRPr lang="fr-FR" sz="1600" dirty="0">
              <a:latin typeface="Calibri" pitchFamily="34" charset="0"/>
            </a:endParaRPr>
          </a:p>
          <a:p>
            <a:endParaRPr lang="fr-FR" sz="1600" dirty="0" smtClean="0">
              <a:latin typeface="Calibri" pitchFamily="34" charset="0"/>
            </a:endParaRPr>
          </a:p>
          <a:p>
            <a:endParaRPr lang="fr-FR" sz="1600" dirty="0">
              <a:latin typeface="Calibri" pitchFamily="34" charset="0"/>
            </a:endParaRPr>
          </a:p>
          <a:p>
            <a:endParaRPr lang="fr-FR" sz="1600" dirty="0" smtClean="0">
              <a:latin typeface="Calibri" pitchFamily="34" charset="0"/>
            </a:endParaRPr>
          </a:p>
          <a:p>
            <a:endParaRPr lang="fr-FR" sz="1600" dirty="0">
              <a:latin typeface="Calibri" pitchFamily="34" charset="0"/>
            </a:endParaRPr>
          </a:p>
          <a:p>
            <a:endParaRPr lang="fr-FR" sz="1600" dirty="0" smtClean="0">
              <a:latin typeface="Calibri" pitchFamily="34" charset="0"/>
            </a:endParaRPr>
          </a:p>
          <a:p>
            <a:endParaRPr lang="fr-FR" sz="1600" dirty="0">
              <a:latin typeface="Calibri" pitchFamily="34" charset="0"/>
            </a:endParaRPr>
          </a:p>
          <a:p>
            <a:endParaRPr lang="fr-FR" sz="16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Phase diagram </a:t>
            </a:r>
            <a:r>
              <a:rPr lang="en-US" sz="1600" dirty="0" smtClean="0">
                <a:latin typeface="Calibri" pitchFamily="34" charset="0"/>
              </a:rPr>
              <a:t>: good agreement with the modified CALPHAD diagram </a:t>
            </a:r>
            <a:r>
              <a:rPr lang="en-US" sz="1600" dirty="0" smtClean="0">
                <a:latin typeface="Calibri" pitchFamily="34" charset="0"/>
              </a:rPr>
              <a:t>(Bonny et al, 2010)</a:t>
            </a:r>
            <a:endParaRPr lang="en-US" sz="1600" dirty="0" smtClean="0">
              <a:latin typeface="Calibri" pitchFamily="34" charset="0"/>
            </a:endParaRPr>
          </a:p>
          <a:p>
            <a:pPr marL="180000"/>
            <a:r>
              <a:rPr lang="en-US" sz="1600" dirty="0" smtClean="0">
                <a:latin typeface="Calibri" pitchFamily="34" charset="0"/>
              </a:rPr>
              <a:t>-&gt; asymmetrical miscibility gap,  non-vanishing Cr solubility at low T</a:t>
            </a:r>
            <a:endParaRPr lang="fr-FR" sz="1600" dirty="0" smtClean="0">
              <a:latin typeface="Calibri" pitchFamily="34" charset="0"/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4365600" y="1586632"/>
          <a:ext cx="2006600" cy="330200"/>
        </p:xfrm>
        <a:graphic>
          <a:graphicData uri="http://schemas.openxmlformats.org/presentationml/2006/ole">
            <p:oleObj spid="_x0000_s1059" name="Equation" r:id="rId7" imgW="200628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Titre 18"/>
          <p:cNvSpPr>
            <a:spLocks noGrp="1"/>
          </p:cNvSpPr>
          <p:nvPr>
            <p:ph type="title"/>
          </p:nvPr>
        </p:nvSpPr>
        <p:spPr>
          <a:xfrm>
            <a:off x="1331913" y="0"/>
            <a:ext cx="6768479" cy="908050"/>
          </a:xfrm>
        </p:spPr>
        <p:txBody>
          <a:bodyPr/>
          <a:lstStyle/>
          <a:p>
            <a:r>
              <a:rPr lang="en-US" dirty="0" smtClean="0"/>
              <a:t>Diffusion properties : dilute alloys</a:t>
            </a:r>
            <a:endParaRPr lang="en-US" sz="1800" b="0" dirty="0" smtClean="0"/>
          </a:p>
        </p:txBody>
      </p:sp>
      <p:pic>
        <p:nvPicPr>
          <p:cNvPr id="12" name="Picture 7" descr="logo-sr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9875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23518"/>
            <a:ext cx="4121731" cy="299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878" y="2996952"/>
            <a:ext cx="4131399" cy="300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430878" y="1268760"/>
            <a:ext cx="83798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 at 0K : DFT calculations of vacancy migration barriers in </a:t>
            </a:r>
            <a:r>
              <a:rPr lang="en-US" sz="1600" i="1" dirty="0" smtClean="0">
                <a:latin typeface="Calibri" pitchFamily="34" charset="0"/>
              </a:rPr>
              <a:t>ferromagnetic</a:t>
            </a:r>
            <a:r>
              <a:rPr lang="en-US" sz="1600" dirty="0" smtClean="0">
                <a:latin typeface="Calibri" pitchFamily="34" charset="0"/>
              </a:rPr>
              <a:t> iron and</a:t>
            </a:r>
            <a:r>
              <a:rPr lang="en-US" sz="1600" i="1" dirty="0" smtClean="0">
                <a:latin typeface="Calibri" pitchFamily="34" charset="0"/>
              </a:rPr>
              <a:t> non-magnetic </a:t>
            </a:r>
            <a:r>
              <a:rPr lang="en-US" sz="1600" dirty="0" smtClean="0">
                <a:latin typeface="Calibri" pitchFamily="34" charset="0"/>
              </a:rPr>
              <a:t>chromium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-&gt; </a:t>
            </a:r>
            <a:r>
              <a:rPr lang="en-US" sz="1600" dirty="0" smtClean="0">
                <a:latin typeface="Calibri" pitchFamily="34" charset="0"/>
              </a:rPr>
              <a:t>saddle-point interactions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 acceleration at the </a:t>
            </a:r>
            <a:r>
              <a:rPr lang="en-US" sz="1600" dirty="0" err="1" smtClean="0">
                <a:latin typeface="Calibri" pitchFamily="34" charset="0"/>
              </a:rPr>
              <a:t>ferro</a:t>
            </a:r>
            <a:r>
              <a:rPr lang="en-US" sz="1600" dirty="0" smtClean="0">
                <a:latin typeface="Calibri" pitchFamily="34" charset="0"/>
              </a:rPr>
              <a:t>-paramagnetic transition in the α phase -&gt; corrections of the migration barriers, fitted on experimental tracer and interdiffusion coefficients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  <a:sym typeface="Wingdings" pitchFamily="2" charset="2"/>
              </a:rPr>
              <a:t>			tracer diffusion coefficients</a:t>
            </a:r>
            <a:endParaRPr lang="en-US" sz="1600" dirty="0">
              <a:latin typeface="Calibri" pitchFamily="34" charset="0"/>
              <a:sym typeface="Wingdings" pitchFamily="2" charset="2"/>
            </a:endParaRPr>
          </a:p>
          <a:p>
            <a:r>
              <a:rPr lang="en-US" sz="1600" dirty="0" smtClean="0">
                <a:latin typeface="Calibri" pitchFamily="34" charset="0"/>
                <a:sym typeface="Wingdings" pitchFamily="2" charset="2"/>
              </a:rPr>
              <a:t>		in iron				     in chromium </a:t>
            </a:r>
          </a:p>
          <a:p>
            <a:endParaRPr lang="en-US" sz="1600" dirty="0">
              <a:latin typeface="Calibri" pitchFamily="34" charset="0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Calibri" pitchFamily="34" charset="0"/>
              </a:rPr>
              <a:t> strong acceleration of the diffusion at </a:t>
            </a:r>
            <a:r>
              <a:rPr lang="en-US" sz="1600" dirty="0" err="1" smtClean="0">
                <a:latin typeface="Calibri" pitchFamily="34" charset="0"/>
              </a:rPr>
              <a:t>T</a:t>
            </a:r>
            <a:r>
              <a:rPr lang="en-US" sz="1600" baseline="-25000" dirty="0" err="1" smtClean="0">
                <a:latin typeface="Calibri" pitchFamily="34" charset="0"/>
              </a:rPr>
              <a:t>c</a:t>
            </a:r>
            <a:r>
              <a:rPr lang="en-US" sz="1600" dirty="0" smtClean="0">
                <a:latin typeface="Calibri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T</a:t>
            </a:r>
            <a:r>
              <a:rPr lang="en-US" sz="1600" baseline="-25000" dirty="0" err="1" smtClean="0">
                <a:latin typeface="Calibri" pitchFamily="34" charset="0"/>
              </a:rPr>
              <a:t>c</a:t>
            </a:r>
            <a:r>
              <a:rPr lang="en-US" sz="1600" dirty="0" smtClean="0">
                <a:latin typeface="Calibri" pitchFamily="34" charset="0"/>
              </a:rPr>
              <a:t> decreases with the Cr concentration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1398" y="971436"/>
            <a:ext cx="2307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(Senninger et al. 2012)</a:t>
            </a:r>
            <a:endParaRPr lang="fr-F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1120080" y="188913"/>
            <a:ext cx="7772400" cy="533400"/>
          </a:xfrm>
        </p:spPr>
        <p:txBody>
          <a:bodyPr/>
          <a:lstStyle/>
          <a:p>
            <a:r>
              <a:rPr lang="en-US" dirty="0" smtClean="0"/>
              <a:t>Diffusion properties: concentrated alloys		</a:t>
            </a:r>
            <a:endParaRPr lang="en-US" sz="1800" dirty="0" smtClean="0"/>
          </a:p>
        </p:txBody>
      </p:sp>
      <p:pic>
        <p:nvPicPr>
          <p:cNvPr id="13" name="Picture 7" descr="logo-sr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9875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07504" y="1052736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 The interdiffusion coefficients strongly decrease with the Cr content: may explain the small effect of the composition on the decomposition kinetics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 Its important to take into account the real vacancy concentration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[1] Braun &amp; Feller-</a:t>
            </a:r>
            <a:r>
              <a:rPr lang="en-US" sz="1600" dirty="0" err="1" smtClean="0">
                <a:latin typeface="Calibri" pitchFamily="34" charset="0"/>
              </a:rPr>
              <a:t>Kniepmeier</a:t>
            </a:r>
            <a:r>
              <a:rPr lang="en-US" sz="1600" dirty="0" smtClean="0">
                <a:latin typeface="Calibri" pitchFamily="34" charset="0"/>
              </a:rPr>
              <a:t>, 1985</a:t>
            </a:r>
          </a:p>
          <a:p>
            <a:r>
              <a:rPr lang="en-US" sz="1600" dirty="0" smtClean="0">
                <a:latin typeface="Calibri" pitchFamily="34" charset="0"/>
              </a:rPr>
              <a:t>[2] </a:t>
            </a:r>
            <a:r>
              <a:rPr lang="en-US" sz="1600" dirty="0" err="1" smtClean="0">
                <a:latin typeface="Calibri" pitchFamily="34" charset="0"/>
              </a:rPr>
              <a:t>Jönsson</a:t>
            </a:r>
            <a:r>
              <a:rPr lang="en-US" sz="1600" dirty="0" smtClean="0">
                <a:latin typeface="Calibri" pitchFamily="34" charset="0"/>
              </a:rPr>
              <a:t> 1995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610380" y="908720"/>
            <a:ext cx="6201980" cy="4376718"/>
            <a:chOff x="1610380" y="908720"/>
            <a:chExt cx="6201980" cy="437671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672" y="908720"/>
              <a:ext cx="6192688" cy="4376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ZoneTexte 17"/>
            <p:cNvSpPr txBox="1"/>
            <p:nvPr/>
          </p:nvSpPr>
          <p:spPr>
            <a:xfrm rot="5400000">
              <a:off x="1635387" y="337270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~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052736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 The interdiffusion coefficients strongly decrease with the Cr content: may explain the small effect of the composition on the decomposition kinetics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 Its important to take into account the real vacancy concentration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[1] Braun &amp; Feller-</a:t>
            </a:r>
            <a:r>
              <a:rPr lang="en-US" sz="1600" dirty="0" err="1" smtClean="0">
                <a:latin typeface="Calibri" pitchFamily="34" charset="0"/>
              </a:rPr>
              <a:t>Kniepmeier</a:t>
            </a:r>
            <a:r>
              <a:rPr lang="en-US" sz="1600" dirty="0" smtClean="0">
                <a:latin typeface="Calibri" pitchFamily="34" charset="0"/>
              </a:rPr>
              <a:t>, 1985</a:t>
            </a:r>
          </a:p>
          <a:p>
            <a:r>
              <a:rPr lang="en-US" sz="1600" dirty="0" smtClean="0">
                <a:latin typeface="Calibri" pitchFamily="34" charset="0"/>
              </a:rPr>
              <a:t>[2] </a:t>
            </a:r>
            <a:r>
              <a:rPr lang="en-US" sz="1600" dirty="0" err="1" smtClean="0">
                <a:latin typeface="Calibri" pitchFamily="34" charset="0"/>
              </a:rPr>
              <a:t>Jönsson</a:t>
            </a:r>
            <a:r>
              <a:rPr lang="en-US" sz="1600" dirty="0" smtClean="0">
                <a:latin typeface="Calibri" pitchFamily="34" charset="0"/>
              </a:rPr>
              <a:t> 1995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r="9748"/>
          <a:stretch>
            <a:fillRect/>
          </a:stretch>
        </p:blipFill>
        <p:spPr bwMode="auto">
          <a:xfrm>
            <a:off x="1835696" y="836712"/>
            <a:ext cx="5477297" cy="428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120080" y="188913"/>
            <a:ext cx="7772400" cy="533400"/>
          </a:xfrm>
        </p:spPr>
        <p:txBody>
          <a:bodyPr/>
          <a:lstStyle/>
          <a:p>
            <a:r>
              <a:rPr lang="en-US" dirty="0" smtClean="0"/>
              <a:t>Diffusion properties: concentrated alloys		</a:t>
            </a:r>
            <a:endParaRPr lang="en-US" sz="1800" dirty="0" smtClean="0"/>
          </a:p>
        </p:txBody>
      </p:sp>
      <p:pic>
        <p:nvPicPr>
          <p:cNvPr id="12" name="Picture 7" descr="logo-sr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9875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645220" y="268834"/>
            <a:ext cx="7607300" cy="423862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AKMC: α-α’ decomposition during thermal ageing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10469"/>
            <a:ext cx="39227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031" y="1810469"/>
            <a:ext cx="393223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51520" y="980728"/>
            <a:ext cx="8563242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dirty="0" smtClean="0">
                <a:latin typeface="Calibri" pitchFamily="34" charset="0"/>
              </a:rPr>
              <a:t>Fe-20%Cr    T = 500°C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latin typeface="Calibri" pitchFamily="34" charset="0"/>
              </a:rPr>
              <a:t>AKMC (E. Martinez, O. Senninger, CEA)        3D </a:t>
            </a:r>
            <a:r>
              <a:rPr lang="fr-FR" dirty="0" err="1" smtClean="0">
                <a:latin typeface="Calibri" pitchFamily="34" charset="0"/>
              </a:rPr>
              <a:t>atom</a:t>
            </a:r>
            <a:r>
              <a:rPr lang="fr-FR" dirty="0" smtClean="0">
                <a:latin typeface="Calibri" pitchFamily="34" charset="0"/>
              </a:rPr>
              <a:t> probe (</a:t>
            </a:r>
            <a:r>
              <a:rPr lang="fr-FR" dirty="0" err="1" smtClean="0">
                <a:latin typeface="Calibri" pitchFamily="34" charset="0"/>
              </a:rPr>
              <a:t>Novy</a:t>
            </a:r>
            <a:r>
              <a:rPr lang="fr-FR" dirty="0" smtClean="0">
                <a:latin typeface="Calibri" pitchFamily="34" charset="0"/>
              </a:rPr>
              <a:t> et al, GPM Rouen, 2009)</a:t>
            </a:r>
            <a:endParaRPr lang="fr-FR" sz="2000" dirty="0" smtClean="0">
              <a:latin typeface="Calibri" pitchFamily="34" charset="0"/>
            </a:endParaRPr>
          </a:p>
          <a:p>
            <a:endParaRPr lang="fr-F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847" y="2492896"/>
            <a:ext cx="307815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07504" y="1124744"/>
            <a:ext cx="88569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Small Angle Neutron Scattering experiments : </a:t>
            </a:r>
          </a:p>
          <a:p>
            <a:r>
              <a:rPr lang="en-US" sz="1400" dirty="0" smtClean="0"/>
              <a:t>500°C: </a:t>
            </a:r>
            <a:r>
              <a:rPr lang="en-US" sz="1400" dirty="0" err="1" smtClean="0"/>
              <a:t>Bley</a:t>
            </a:r>
            <a:r>
              <a:rPr lang="en-US" sz="1400" dirty="0" smtClean="0"/>
              <a:t> (1992)</a:t>
            </a:r>
          </a:p>
          <a:p>
            <a:r>
              <a:rPr lang="en-US" sz="1400" dirty="0" smtClean="0"/>
              <a:t>540°C: </a:t>
            </a:r>
            <a:r>
              <a:rPr lang="en-US" sz="1400" dirty="0" err="1" smtClean="0"/>
              <a:t>Furusaka</a:t>
            </a:r>
            <a:r>
              <a:rPr lang="en-US" sz="1400" dirty="0" smtClean="0"/>
              <a:t> et al. (1986)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- F/P transition : strong acceleration of the decomposition between above 35% Cr (lower T</a:t>
            </a:r>
            <a:r>
              <a:rPr lang="en-US" sz="1400" baseline="-25000" dirty="0" smtClean="0"/>
              <a:t>C</a:t>
            </a:r>
            <a:r>
              <a:rPr lang="en-US" sz="1400" dirty="0" smtClean="0"/>
              <a:t>) </a:t>
            </a:r>
          </a:p>
          <a:p>
            <a:r>
              <a:rPr lang="en-US" sz="1400" dirty="0" smtClean="0"/>
              <a:t>- better agreement with experimental kinetics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115616" y="0"/>
            <a:ext cx="7632848" cy="908720"/>
          </a:xfrm>
        </p:spPr>
        <p:txBody>
          <a:bodyPr/>
          <a:lstStyle/>
          <a:p>
            <a:pPr algn="ctr"/>
            <a:r>
              <a:rPr lang="en-US" dirty="0" smtClean="0"/>
              <a:t>Kinetics of α-α’ decomposition: </a:t>
            </a:r>
            <a:r>
              <a:rPr lang="fr-FR" dirty="0" smtClean="0"/>
              <a:t>AKMC vs SANS	</a:t>
            </a:r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940152" y="4636293"/>
            <a:ext cx="230425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sym typeface="ZapfDingbats"/>
              </a:rPr>
              <a:t></a:t>
            </a:r>
            <a:r>
              <a:rPr lang="en-US" sz="1400" dirty="0" smtClean="0">
                <a:latin typeface="Calibri" pitchFamily="34" charset="0"/>
                <a:sym typeface="ZapfDingbats"/>
              </a:rPr>
              <a:t> </a:t>
            </a:r>
            <a:r>
              <a:rPr lang="en-US" sz="1400" dirty="0" smtClean="0">
                <a:latin typeface="Calibri" pitchFamily="34" charset="0"/>
              </a:rPr>
              <a:t>SANS experiments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50000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sym typeface="Wingdings 3"/>
              </a:rPr>
              <a:t></a:t>
            </a:r>
            <a:r>
              <a:rPr lang="en-US" sz="1400" dirty="0" smtClean="0">
                <a:latin typeface="Calibri" pitchFamily="34" charset="0"/>
                <a:sym typeface="Wingdings 3"/>
              </a:rPr>
              <a:t> </a:t>
            </a:r>
            <a:r>
              <a:rPr lang="en-US" sz="1400" dirty="0" smtClean="0">
                <a:latin typeface="Calibri" pitchFamily="34" charset="0"/>
              </a:rPr>
              <a:t>AKMC simulations</a:t>
            </a:r>
          </a:p>
          <a:p>
            <a:pPr>
              <a:buClr>
                <a:srgbClr val="FF0000"/>
              </a:buClr>
              <a:buSzPct val="150000"/>
            </a:pPr>
            <a:r>
              <a:rPr lang="en-US" sz="1400" dirty="0" smtClean="0">
                <a:latin typeface="Calibri" pitchFamily="34" charset="0"/>
              </a:rPr>
              <a:t> </a:t>
            </a:r>
          </a:p>
          <a:p>
            <a:pPr>
              <a:buClr>
                <a:srgbClr val="FF0000"/>
              </a:buClr>
              <a:buSzPct val="150000"/>
            </a:pP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sym typeface="Wingdings 2"/>
              </a:rPr>
              <a:t></a:t>
            </a:r>
            <a:r>
              <a:rPr lang="en-US" sz="1400" dirty="0" smtClean="0">
                <a:latin typeface="Calibri" pitchFamily="34" charset="0"/>
              </a:rPr>
              <a:t> AKMC simulations without magnetic correction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3" name="Image 12" descr="conf6grapheBIG_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2284072"/>
            <a:ext cx="5544616" cy="3881232"/>
          </a:xfrm>
          <a:prstGeom prst="rect">
            <a:avLst/>
          </a:prstGeom>
        </p:spPr>
      </p:pic>
      <p:pic>
        <p:nvPicPr>
          <p:cNvPr id="14" name="Image 13" descr="conf6graphemagn_RA.png"/>
          <p:cNvPicPr>
            <a:picLocks noChangeAspect="1"/>
          </p:cNvPicPr>
          <p:nvPr/>
        </p:nvPicPr>
        <p:blipFill>
          <a:blip r:embed="rId4" cstate="print"/>
          <a:srcRect l="659"/>
          <a:stretch>
            <a:fillRect/>
          </a:stretch>
        </p:blipFill>
        <p:spPr>
          <a:xfrm>
            <a:off x="72008" y="2284072"/>
            <a:ext cx="5508104" cy="3881232"/>
          </a:xfrm>
          <a:prstGeom prst="rect">
            <a:avLst/>
          </a:prstGeom>
        </p:spPr>
      </p:pic>
      <p:pic>
        <p:nvPicPr>
          <p:cNvPr id="16" name="Image 7" descr="qm40T540Furusak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980728"/>
            <a:ext cx="236827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4634841" y="2860136"/>
            <a:ext cx="8732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500°C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34841" y="4228288"/>
            <a:ext cx="8732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540°C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 descr="Param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73463"/>
            <a:ext cx="360045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ZoneTexte 22"/>
          <p:cNvSpPr txBox="1">
            <a:spLocks noChangeArrowheads="1"/>
          </p:cNvSpPr>
          <p:nvPr/>
        </p:nvSpPr>
        <p:spPr bwMode="auto">
          <a:xfrm>
            <a:off x="4164013" y="3967163"/>
            <a:ext cx="1560512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E</a:t>
            </a:r>
            <a:r>
              <a:rPr lang="fr-FR" baseline="-25000">
                <a:latin typeface="Calibri" pitchFamily="34" charset="0"/>
              </a:rPr>
              <a:t>bin</a:t>
            </a:r>
            <a:r>
              <a:rPr lang="fr-FR">
                <a:latin typeface="Calibri" pitchFamily="34" charset="0"/>
              </a:rPr>
              <a:t> AKMC (eV)</a:t>
            </a: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2355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irradiation: self-interstitial properties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3FF7CE-97EC-4586-B3DF-51FAF4B33A99}" type="datetime4">
              <a:rPr lang="en-US"/>
              <a:pPr>
                <a:defRPr/>
              </a:pPr>
              <a:t>June 4, 2013</a:t>
            </a:fld>
            <a:endParaRPr lang="en-US"/>
          </a:p>
        </p:txBody>
      </p:sp>
      <p:sp>
        <p:nvSpPr>
          <p:cNvPr id="23558" name="ZoneTexte 6"/>
          <p:cNvSpPr txBox="1">
            <a:spLocks noChangeArrowheads="1"/>
          </p:cNvSpPr>
          <p:nvPr/>
        </p:nvSpPr>
        <p:spPr bwMode="auto">
          <a:xfrm>
            <a:off x="107950" y="1125538"/>
            <a:ext cx="583807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DFT calculations (PWSCF-GGA-PAW)</a:t>
            </a:r>
          </a:p>
          <a:p>
            <a:r>
              <a:rPr lang="en-US" dirty="0">
                <a:latin typeface="Calibri" pitchFamily="34" charset="0"/>
              </a:rPr>
              <a:t>   </a:t>
            </a:r>
            <a:r>
              <a:rPr lang="en-US" sz="1600" dirty="0">
                <a:latin typeface="Calibri" pitchFamily="34" charset="0"/>
              </a:rPr>
              <a:t>- in Fe-rich ferromagnetic configurations</a:t>
            </a:r>
          </a:p>
          <a:p>
            <a:r>
              <a:rPr lang="en-US" sz="1600" dirty="0">
                <a:latin typeface="Calibri" pitchFamily="34" charset="0"/>
              </a:rPr>
              <a:t>	Fe-Fe dumbbell 110 more stable than 111 (</a:t>
            </a:r>
            <a:r>
              <a:rPr lang="en-US" sz="1600" dirty="0" err="1">
                <a:latin typeface="Calibri" pitchFamily="34" charset="0"/>
              </a:rPr>
              <a:t>ΔE</a:t>
            </a:r>
            <a:r>
              <a:rPr lang="en-US" sz="1600" baseline="-25000" dirty="0" err="1">
                <a:latin typeface="Calibri" pitchFamily="34" charset="0"/>
              </a:rPr>
              <a:t>for</a:t>
            </a:r>
            <a:r>
              <a:rPr lang="en-US" sz="1600" dirty="0">
                <a:latin typeface="Calibri" pitchFamily="34" charset="0"/>
              </a:rPr>
              <a:t> ≈ 0.7 </a:t>
            </a:r>
            <a:r>
              <a:rPr lang="en-US" sz="1600" dirty="0" err="1">
                <a:latin typeface="Calibri" pitchFamily="34" charset="0"/>
              </a:rPr>
              <a:t>eV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r>
              <a:rPr lang="en-US" sz="1600" dirty="0">
                <a:latin typeface="Calibri" pitchFamily="34" charset="0"/>
              </a:rPr>
              <a:t>	weak Cr-dumbbell interactions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   - in Cr-rich AFM configurations:</a:t>
            </a:r>
          </a:p>
          <a:p>
            <a:r>
              <a:rPr lang="en-US" sz="1600" dirty="0">
                <a:latin typeface="Calibri" pitchFamily="34" charset="0"/>
              </a:rPr>
              <a:t>	Cr-Cr dumbbell 110 slightly more stable than 111</a:t>
            </a:r>
          </a:p>
          <a:p>
            <a:r>
              <a:rPr lang="en-US" sz="1600" dirty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very </a:t>
            </a:r>
            <a:r>
              <a:rPr lang="en-US" sz="1600" dirty="0">
                <a:latin typeface="Calibri" pitchFamily="34" charset="0"/>
              </a:rPr>
              <a:t>strong Fe-dumbbell attraction (</a:t>
            </a:r>
            <a:r>
              <a:rPr lang="en-US" sz="1600" dirty="0" err="1">
                <a:latin typeface="Calibri" pitchFamily="34" charset="0"/>
              </a:rPr>
              <a:t>ΔE</a:t>
            </a:r>
            <a:r>
              <a:rPr lang="en-US" sz="1600" baseline="-25000" dirty="0" err="1">
                <a:latin typeface="Calibri" pitchFamily="34" charset="0"/>
              </a:rPr>
              <a:t>for</a:t>
            </a:r>
            <a:r>
              <a:rPr lang="en-US" sz="1600" dirty="0">
                <a:latin typeface="Calibri" pitchFamily="34" charset="0"/>
              </a:rPr>
              <a:t> ≈ 0.1 </a:t>
            </a:r>
            <a:r>
              <a:rPr lang="en-US" sz="1600" dirty="0" err="1">
                <a:latin typeface="Calibri" pitchFamily="34" charset="0"/>
              </a:rPr>
              <a:t>eV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  - SIA migration barriers  </a:t>
            </a: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Integration in </a:t>
            </a:r>
            <a:r>
              <a:rPr lang="en-US" b="1" dirty="0" smtClean="0">
                <a:latin typeface="Calibri" pitchFamily="34" charset="0"/>
              </a:rPr>
              <a:t>AKMC: 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&lt;</a:t>
            </a:r>
            <a:r>
              <a:rPr lang="en-US" dirty="0">
                <a:latin typeface="Calibri" pitchFamily="34" charset="0"/>
              </a:rPr>
              <a:t>110&gt; </a:t>
            </a:r>
            <a:r>
              <a:rPr lang="en-US" dirty="0" smtClean="0">
                <a:latin typeface="Calibri" pitchFamily="34" charset="0"/>
              </a:rPr>
              <a:t>dumbbells</a:t>
            </a:r>
          </a:p>
          <a:p>
            <a:r>
              <a:rPr lang="en-US" dirty="0" smtClean="0">
                <a:latin typeface="Calibri" pitchFamily="34" charset="0"/>
              </a:rPr>
              <a:t>	Dilute Fe-Cr configurations</a:t>
            </a:r>
            <a:endParaRPr lang="en-US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</a:rPr>
              <a:t> Measurements of </a:t>
            </a:r>
            <a:r>
              <a:rPr lang="en-US" b="1" dirty="0" err="1">
                <a:latin typeface="Calibri" pitchFamily="34" charset="0"/>
              </a:rPr>
              <a:t>L</a:t>
            </a:r>
            <a:r>
              <a:rPr lang="en-US" b="1" baseline="-25000" dirty="0" err="1">
                <a:latin typeface="Calibri" pitchFamily="34" charset="0"/>
              </a:rPr>
              <a:t>ij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sym typeface="Euclid Symbol" pitchFamily="18" charset="2"/>
              </a:rPr>
              <a:t> Radiation </a:t>
            </a:r>
            <a:r>
              <a:rPr lang="en-US" b="1" dirty="0" smtClean="0">
                <a:latin typeface="Calibri" pitchFamily="34" charset="0"/>
                <a:sym typeface="Euclid Symbol" pitchFamily="18" charset="2"/>
              </a:rPr>
              <a:t>Induced </a:t>
            </a:r>
            <a:r>
              <a:rPr lang="en-US" b="1" dirty="0">
                <a:latin typeface="Calibri" pitchFamily="34" charset="0"/>
                <a:sym typeface="Euclid Symbol" pitchFamily="18" charset="2"/>
              </a:rPr>
              <a:t>Segregation</a:t>
            </a:r>
            <a:endParaRPr lang="en-US" b="1" baseline="-25000" dirty="0">
              <a:latin typeface="Calibri" pitchFamily="34" charset="0"/>
            </a:endParaRPr>
          </a:p>
        </p:txBody>
      </p:sp>
      <p:sp>
        <p:nvSpPr>
          <p:cNvPr id="23559" name="ZoneTexte 23"/>
          <p:cNvSpPr txBox="1">
            <a:spLocks noChangeArrowheads="1"/>
          </p:cNvSpPr>
          <p:nvPr/>
        </p:nvSpPr>
        <p:spPr bwMode="auto">
          <a:xfrm>
            <a:off x="6756400" y="5940425"/>
            <a:ext cx="1346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>
                <a:latin typeface="Calibri" pitchFamily="34" charset="0"/>
              </a:rPr>
              <a:t>E</a:t>
            </a:r>
            <a:r>
              <a:rPr lang="fr-FR" baseline="-25000">
                <a:latin typeface="Calibri" pitchFamily="34" charset="0"/>
              </a:rPr>
              <a:t>bin</a:t>
            </a:r>
            <a:r>
              <a:rPr lang="fr-FR">
                <a:latin typeface="Calibri" pitchFamily="34" charset="0"/>
              </a:rPr>
              <a:t> DFT (eV)</a:t>
            </a:r>
          </a:p>
        </p:txBody>
      </p:sp>
      <p:pic>
        <p:nvPicPr>
          <p:cNvPr id="8" name="Picture 7" descr="logo-sr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9875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 (1)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 (1)</Template>
  <TotalTime>555</TotalTime>
  <Words>723</Words>
  <Application>Microsoft Office PowerPoint</Application>
  <PresentationFormat>Affichage à l'écran (4:3)</PresentationFormat>
  <Paragraphs>281</Paragraphs>
  <Slides>14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cea (1)</vt:lpstr>
      <vt:lpstr>Equation</vt:lpstr>
      <vt:lpstr>MathType 6.0 Equation</vt:lpstr>
      <vt:lpstr>Diapositive 1</vt:lpstr>
      <vt:lpstr>Interaction and diffusion model for Fe-Cr alloys </vt:lpstr>
      <vt:lpstr>   Thermodynamics properties</vt:lpstr>
      <vt:lpstr>Diffusion properties : dilute alloys</vt:lpstr>
      <vt:lpstr>Diffusion properties: concentrated alloys  </vt:lpstr>
      <vt:lpstr>Diffusion properties: concentrated alloys  </vt:lpstr>
      <vt:lpstr>AKMC: α-α’ decomposition during thermal ageing</vt:lpstr>
      <vt:lpstr>Kinetics of α-α’ decomposition: AKMC vs SANS </vt:lpstr>
      <vt:lpstr>Under irradiation: self-interstitial properties</vt:lpstr>
      <vt:lpstr>AKMC : measurements of Onsager coefficients</vt:lpstr>
      <vt:lpstr>AKMC : simulations of radiation induced segregation</vt:lpstr>
      <vt:lpstr>SIA migrations barriers</vt:lpstr>
      <vt:lpstr>Conclusions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SOISSON Frédéric 129348</dc:creator>
  <cp:lastModifiedBy>frédéric</cp:lastModifiedBy>
  <cp:revision>86</cp:revision>
  <dcterms:created xsi:type="dcterms:W3CDTF">2012-11-28T12:21:38Z</dcterms:created>
  <dcterms:modified xsi:type="dcterms:W3CDTF">2013-06-04T07:02:53Z</dcterms:modified>
</cp:coreProperties>
</file>