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sldIdLst>
    <p:sldId id="256" r:id="rId2"/>
    <p:sldId id="257" r:id="rId3"/>
    <p:sldId id="288" r:id="rId4"/>
    <p:sldId id="303" r:id="rId5"/>
    <p:sldId id="289" r:id="rId6"/>
    <p:sldId id="290" r:id="rId7"/>
    <p:sldId id="291" r:id="rId8"/>
    <p:sldId id="295" r:id="rId9"/>
    <p:sldId id="297" r:id="rId10"/>
    <p:sldId id="298" r:id="rId11"/>
    <p:sldId id="305" r:id="rId12"/>
    <p:sldId id="301" r:id="rId13"/>
    <p:sldId id="302" r:id="rId14"/>
    <p:sldId id="299" r:id="rId15"/>
    <p:sldId id="293" r:id="rId16"/>
    <p:sldId id="304" r:id="rId17"/>
  </p:sldIdLst>
  <p:sldSz cx="10080625" cy="7559675"/>
  <p:notesSz cx="6797675" cy="9926638"/>
  <p:defaultTextStyle>
    <a:defPPr>
      <a:defRPr lang="en-GB"/>
    </a:defPPr>
    <a:lvl1pPr algn="l" defTabSz="449263" rtl="0" fontAlgn="base">
      <a:spcBef>
        <a:spcPct val="0"/>
      </a:spcBef>
      <a:spcAft>
        <a:spcPct val="0"/>
      </a:spcAft>
      <a:buClr>
        <a:srgbClr val="000000"/>
      </a:buClr>
      <a:buSzPct val="100000"/>
      <a:buFont typeface="Times New Roman" charset="0"/>
      <a:defRPr kern="1200">
        <a:solidFill>
          <a:schemeClr val="bg1"/>
        </a:solidFill>
        <a:latin typeface="Calibri" charset="0"/>
        <a:ea typeface="MS Gothic" charset="0"/>
        <a:cs typeface="MS Gothic" charset="0"/>
      </a:defRPr>
    </a:lvl1pPr>
    <a:lvl2pPr marL="742950" indent="-285750" algn="l" defTabSz="449263" rtl="0" fontAlgn="base">
      <a:spcBef>
        <a:spcPct val="0"/>
      </a:spcBef>
      <a:spcAft>
        <a:spcPct val="0"/>
      </a:spcAft>
      <a:buClr>
        <a:srgbClr val="000000"/>
      </a:buClr>
      <a:buSzPct val="100000"/>
      <a:buFont typeface="Times New Roman" charset="0"/>
      <a:defRPr kern="1200">
        <a:solidFill>
          <a:schemeClr val="bg1"/>
        </a:solidFill>
        <a:latin typeface="Calibri" charset="0"/>
        <a:ea typeface="MS Gothic" charset="0"/>
        <a:cs typeface="MS Gothic" charset="0"/>
      </a:defRPr>
    </a:lvl2pPr>
    <a:lvl3pPr marL="1143000" indent="-228600" algn="l" defTabSz="449263" rtl="0" fontAlgn="base">
      <a:spcBef>
        <a:spcPct val="0"/>
      </a:spcBef>
      <a:spcAft>
        <a:spcPct val="0"/>
      </a:spcAft>
      <a:buClr>
        <a:srgbClr val="000000"/>
      </a:buClr>
      <a:buSzPct val="100000"/>
      <a:buFont typeface="Times New Roman" charset="0"/>
      <a:defRPr kern="1200">
        <a:solidFill>
          <a:schemeClr val="bg1"/>
        </a:solidFill>
        <a:latin typeface="Calibri" charset="0"/>
        <a:ea typeface="MS Gothic" charset="0"/>
        <a:cs typeface="MS Gothic" charset="0"/>
      </a:defRPr>
    </a:lvl3pPr>
    <a:lvl4pPr marL="1600200" indent="-228600" algn="l" defTabSz="449263" rtl="0" fontAlgn="base">
      <a:spcBef>
        <a:spcPct val="0"/>
      </a:spcBef>
      <a:spcAft>
        <a:spcPct val="0"/>
      </a:spcAft>
      <a:buClr>
        <a:srgbClr val="000000"/>
      </a:buClr>
      <a:buSzPct val="100000"/>
      <a:buFont typeface="Times New Roman" charset="0"/>
      <a:defRPr kern="1200">
        <a:solidFill>
          <a:schemeClr val="bg1"/>
        </a:solidFill>
        <a:latin typeface="Calibri" charset="0"/>
        <a:ea typeface="MS Gothic" charset="0"/>
        <a:cs typeface="MS Gothic" charset="0"/>
      </a:defRPr>
    </a:lvl4pPr>
    <a:lvl5pPr marL="2057400" indent="-228600" algn="l" defTabSz="449263" rtl="0" fontAlgn="base">
      <a:spcBef>
        <a:spcPct val="0"/>
      </a:spcBef>
      <a:spcAft>
        <a:spcPct val="0"/>
      </a:spcAft>
      <a:buClr>
        <a:srgbClr val="000000"/>
      </a:buClr>
      <a:buSzPct val="100000"/>
      <a:buFont typeface="Times New Roman" charset="0"/>
      <a:defRPr kern="1200">
        <a:solidFill>
          <a:schemeClr val="bg1"/>
        </a:solidFill>
        <a:latin typeface="Calibri" charset="0"/>
        <a:ea typeface="MS Gothic" charset="0"/>
        <a:cs typeface="MS Gothic" charset="0"/>
      </a:defRPr>
    </a:lvl5pPr>
    <a:lvl6pPr marL="2286000" algn="l" defTabSz="457200" rtl="0" eaLnBrk="1" latinLnBrk="0" hangingPunct="1">
      <a:defRPr kern="1200">
        <a:solidFill>
          <a:schemeClr val="bg1"/>
        </a:solidFill>
        <a:latin typeface="Calibri" charset="0"/>
        <a:ea typeface="MS Gothic" charset="0"/>
        <a:cs typeface="MS Gothic" charset="0"/>
      </a:defRPr>
    </a:lvl6pPr>
    <a:lvl7pPr marL="2743200" algn="l" defTabSz="457200" rtl="0" eaLnBrk="1" latinLnBrk="0" hangingPunct="1">
      <a:defRPr kern="1200">
        <a:solidFill>
          <a:schemeClr val="bg1"/>
        </a:solidFill>
        <a:latin typeface="Calibri" charset="0"/>
        <a:ea typeface="MS Gothic" charset="0"/>
        <a:cs typeface="MS Gothic" charset="0"/>
      </a:defRPr>
    </a:lvl7pPr>
    <a:lvl8pPr marL="3200400" algn="l" defTabSz="457200" rtl="0" eaLnBrk="1" latinLnBrk="0" hangingPunct="1">
      <a:defRPr kern="1200">
        <a:solidFill>
          <a:schemeClr val="bg1"/>
        </a:solidFill>
        <a:latin typeface="Calibri" charset="0"/>
        <a:ea typeface="MS Gothic" charset="0"/>
        <a:cs typeface="MS Gothic" charset="0"/>
      </a:defRPr>
    </a:lvl8pPr>
    <a:lvl9pPr marL="3657600" algn="l" defTabSz="457200" rtl="0" eaLnBrk="1" latinLnBrk="0" hangingPunct="1">
      <a:defRPr kern="1200">
        <a:solidFill>
          <a:schemeClr val="bg1"/>
        </a:solidFill>
        <a:latin typeface="Calibri" charset="0"/>
        <a:ea typeface="MS Gothic" charset="0"/>
        <a:cs typeface="MS 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3366"/>
    <a:srgbClr val="3333FF"/>
    <a:srgbClr val="FF3300"/>
    <a:srgbClr val="3366CC"/>
    <a:srgbClr val="0000CC"/>
    <a:srgbClr val="0066CC"/>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719" autoAdjust="0"/>
  </p:normalViewPr>
  <p:slideViewPr>
    <p:cSldViewPr>
      <p:cViewPr>
        <p:scale>
          <a:sx n="40" d="100"/>
          <a:sy n="40" d="100"/>
        </p:scale>
        <p:origin x="-1188" y="-16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588"/>
    </p:cViewPr>
  </p:sorterViewPr>
  <p:notesViewPr>
    <p:cSldViewPr>
      <p:cViewPr varScale="1">
        <p:scale>
          <a:sx n="59" d="100"/>
          <a:sy n="59" d="100"/>
        </p:scale>
        <p:origin x="-1752" y="-72"/>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AutoShape 1"/>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xmlns="" w="9360">
                <a:solidFill>
                  <a:srgbClr val="000000"/>
                </a:solidFill>
                <a:miter lim="800000"/>
                <a:headEnd/>
                <a:tailEnd/>
              </a14:hiddenLine>
            </a:ext>
          </a:extLst>
        </p:spPr>
        <p:txBody>
          <a:bodyPr wrap="none" anchor="ctr"/>
          <a:lstStyle/>
          <a:p>
            <a:endParaRPr lang="it-IT"/>
          </a:p>
        </p:txBody>
      </p:sp>
      <p:sp>
        <p:nvSpPr>
          <p:cNvPr id="13315" name="AutoShape 2"/>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it-IT"/>
          </a:p>
        </p:txBody>
      </p:sp>
      <p:sp>
        <p:nvSpPr>
          <p:cNvPr id="13316" name="AutoShape 3"/>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it-IT"/>
          </a:p>
        </p:txBody>
      </p:sp>
      <p:sp>
        <p:nvSpPr>
          <p:cNvPr id="13317" name="AutoShape 4"/>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it-IT"/>
          </a:p>
        </p:txBody>
      </p:sp>
      <p:sp>
        <p:nvSpPr>
          <p:cNvPr id="13318" name="AutoShape 5"/>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it-IT"/>
          </a:p>
        </p:txBody>
      </p:sp>
      <p:sp>
        <p:nvSpPr>
          <p:cNvPr id="13319" name="AutoShape 6"/>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it-IT"/>
          </a:p>
        </p:txBody>
      </p:sp>
      <p:sp>
        <p:nvSpPr>
          <p:cNvPr id="13320" name="AutoShape 7"/>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it-IT"/>
          </a:p>
        </p:txBody>
      </p:sp>
      <p:sp>
        <p:nvSpPr>
          <p:cNvPr id="13321" name="AutoShape 8"/>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it-IT"/>
          </a:p>
        </p:txBody>
      </p:sp>
      <p:sp>
        <p:nvSpPr>
          <p:cNvPr id="13322" name="Rectangle 9"/>
          <p:cNvSpPr>
            <a:spLocks noGrp="1" noRot="1" noChangeAspect="1" noChangeArrowheads="1"/>
          </p:cNvSpPr>
          <p:nvPr>
            <p:ph type="sldImg"/>
          </p:nvPr>
        </p:nvSpPr>
        <p:spPr bwMode="auto">
          <a:xfrm>
            <a:off x="-14885988" y="-12806363"/>
            <a:ext cx="18065751" cy="13547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sp>
      <p:sp>
        <p:nvSpPr>
          <p:cNvPr id="2058" name="Rectangle 10"/>
          <p:cNvSpPr>
            <a:spLocks noGrp="1" noChangeArrowheads="1"/>
          </p:cNvSpPr>
          <p:nvPr>
            <p:ph type="body"/>
          </p:nvPr>
        </p:nvSpPr>
        <p:spPr bwMode="auto">
          <a:xfrm>
            <a:off x="679450" y="4716463"/>
            <a:ext cx="5424488" cy="444976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it-IT" noProof="0" smtClean="0"/>
          </a:p>
        </p:txBody>
      </p:sp>
    </p:spTree>
    <p:extLst>
      <p:ext uri="{BB962C8B-B14F-4D97-AF65-F5344CB8AC3E}">
        <p14:creationId xmlns:p14="http://schemas.microsoft.com/office/powerpoint/2010/main" xmlns="" val="243600745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131888" y="755650"/>
            <a:ext cx="4533900" cy="3722688"/>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15363" name="Rectangle 2"/>
          <p:cNvSpPr>
            <a:spLocks noGrp="1" noChangeArrowheads="1"/>
          </p:cNvSpPr>
          <p:nvPr>
            <p:ph type="body"/>
          </p:nvPr>
        </p:nvSpPr>
        <p:spPr>
          <a:xfrm>
            <a:off x="679450" y="4716463"/>
            <a:ext cx="5426075" cy="44529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it-IT">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2685FE5C-D836-4D40-B3C1-A2356EBC0BC5}" type="slidenum">
              <a:rPr lang="fr-CA"/>
              <a:pPr>
                <a:defRPr/>
              </a:pPr>
              <a:t>‹N›</a:t>
            </a:fld>
            <a:endParaRPr lang="fr-CA"/>
          </a:p>
        </p:txBody>
      </p:sp>
    </p:spTree>
    <p:extLst>
      <p:ext uri="{BB962C8B-B14F-4D97-AF65-F5344CB8AC3E}">
        <p14:creationId xmlns:p14="http://schemas.microsoft.com/office/powerpoint/2010/main" xmlns="" val="3192459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54BBBF90-39BE-ED4F-9A62-15EE82127F3E}" type="slidenum">
              <a:rPr lang="fr-CA"/>
              <a:pPr>
                <a:defRPr/>
              </a:pPr>
              <a:t>‹N›</a:t>
            </a:fld>
            <a:endParaRPr lang="fr-CA"/>
          </a:p>
        </p:txBody>
      </p:sp>
    </p:spTree>
    <p:extLst>
      <p:ext uri="{BB962C8B-B14F-4D97-AF65-F5344CB8AC3E}">
        <p14:creationId xmlns:p14="http://schemas.microsoft.com/office/powerpoint/2010/main" xmlns="" val="294734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296150" y="141288"/>
            <a:ext cx="2263775" cy="659765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3238" y="141288"/>
            <a:ext cx="6640512" cy="65976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0140FF49-E848-3948-A375-816E4570748E}" type="slidenum">
              <a:rPr lang="fr-CA"/>
              <a:pPr>
                <a:defRPr/>
              </a:pPr>
              <a:t>‹N›</a:t>
            </a:fld>
            <a:endParaRPr lang="fr-CA"/>
          </a:p>
        </p:txBody>
      </p:sp>
    </p:spTree>
    <p:extLst>
      <p:ext uri="{BB962C8B-B14F-4D97-AF65-F5344CB8AC3E}">
        <p14:creationId xmlns:p14="http://schemas.microsoft.com/office/powerpoint/2010/main" xmlns="" val="18635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5B43EDFC-8C71-624C-8D0D-9E591576CF82}" type="slidenum">
              <a:rPr lang="fr-CA"/>
              <a:pPr>
                <a:defRPr/>
              </a:pPr>
              <a:t>‹N›</a:t>
            </a:fld>
            <a:endParaRPr lang="fr-CA"/>
          </a:p>
        </p:txBody>
      </p:sp>
    </p:spTree>
    <p:extLst>
      <p:ext uri="{BB962C8B-B14F-4D97-AF65-F5344CB8AC3E}">
        <p14:creationId xmlns:p14="http://schemas.microsoft.com/office/powerpoint/2010/main" xmlns="" val="68696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0498E142-C519-B040-94FA-F5061B3FA0A3}" type="slidenum">
              <a:rPr lang="fr-CA"/>
              <a:pPr>
                <a:defRPr/>
              </a:pPr>
              <a:t>‹N›</a:t>
            </a:fld>
            <a:endParaRPr lang="fr-CA"/>
          </a:p>
        </p:txBody>
      </p:sp>
    </p:spTree>
    <p:extLst>
      <p:ext uri="{BB962C8B-B14F-4D97-AF65-F5344CB8AC3E}">
        <p14:creationId xmlns:p14="http://schemas.microsoft.com/office/powerpoint/2010/main" xmlns="" val="83081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3238" y="1763713"/>
            <a:ext cx="4451350"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06988" y="1763713"/>
            <a:ext cx="4452937"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5"/>
          <p:cNvSpPr>
            <a:spLocks noGrp="1" noChangeArrowheads="1"/>
          </p:cNvSpPr>
          <p:nvPr>
            <p:ph type="sldNum" idx="11"/>
          </p:nvPr>
        </p:nvSpPr>
        <p:spPr>
          <a:ln/>
        </p:spPr>
        <p:txBody>
          <a:bodyPr/>
          <a:lstStyle>
            <a:lvl1pPr>
              <a:defRPr/>
            </a:lvl1pPr>
          </a:lstStyle>
          <a:p>
            <a:pPr>
              <a:defRPr/>
            </a:pPr>
            <a:fld id="{F1E1B34B-D05A-BA44-9F27-2357F6677EDF}" type="slidenum">
              <a:rPr lang="fr-CA"/>
              <a:pPr>
                <a:defRPr/>
              </a:pPr>
              <a:t>‹N›</a:t>
            </a:fld>
            <a:endParaRPr lang="fr-CA"/>
          </a:p>
        </p:txBody>
      </p:sp>
    </p:spTree>
    <p:extLst>
      <p:ext uri="{BB962C8B-B14F-4D97-AF65-F5344CB8AC3E}">
        <p14:creationId xmlns:p14="http://schemas.microsoft.com/office/powerpoint/2010/main" xmlns="" val="355614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dt" idx="10"/>
          </p:nvPr>
        </p:nvSpPr>
        <p:spPr>
          <a:ln/>
        </p:spPr>
        <p:txBody>
          <a:bodyPr/>
          <a:lstStyle>
            <a:lvl1pPr>
              <a:defRPr/>
            </a:lvl1pPr>
          </a:lstStyle>
          <a:p>
            <a:pPr>
              <a:defRPr/>
            </a:pPr>
            <a:endParaRPr lang="fr-FR"/>
          </a:p>
        </p:txBody>
      </p:sp>
      <p:sp>
        <p:nvSpPr>
          <p:cNvPr id="8" name="Rectangle 5"/>
          <p:cNvSpPr>
            <a:spLocks noGrp="1" noChangeArrowheads="1"/>
          </p:cNvSpPr>
          <p:nvPr>
            <p:ph type="sldNum" idx="11"/>
          </p:nvPr>
        </p:nvSpPr>
        <p:spPr>
          <a:ln/>
        </p:spPr>
        <p:txBody>
          <a:bodyPr/>
          <a:lstStyle>
            <a:lvl1pPr>
              <a:defRPr/>
            </a:lvl1pPr>
          </a:lstStyle>
          <a:p>
            <a:pPr>
              <a:defRPr/>
            </a:pPr>
            <a:fld id="{A46EDF7A-B480-C140-AA90-F912354D470E}" type="slidenum">
              <a:rPr lang="fr-CA"/>
              <a:pPr>
                <a:defRPr/>
              </a:pPr>
              <a:t>‹N›</a:t>
            </a:fld>
            <a:endParaRPr lang="fr-CA"/>
          </a:p>
        </p:txBody>
      </p:sp>
    </p:spTree>
    <p:extLst>
      <p:ext uri="{BB962C8B-B14F-4D97-AF65-F5344CB8AC3E}">
        <p14:creationId xmlns:p14="http://schemas.microsoft.com/office/powerpoint/2010/main" xmlns="" val="300919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dt" idx="10"/>
          </p:nvPr>
        </p:nvSpPr>
        <p:spPr>
          <a:ln/>
        </p:spPr>
        <p:txBody>
          <a:bodyPr/>
          <a:lstStyle>
            <a:lvl1pPr>
              <a:defRPr/>
            </a:lvl1pPr>
          </a:lstStyle>
          <a:p>
            <a:pPr>
              <a:defRPr/>
            </a:pPr>
            <a:endParaRPr lang="fr-FR"/>
          </a:p>
        </p:txBody>
      </p:sp>
      <p:sp>
        <p:nvSpPr>
          <p:cNvPr id="4" name="Rectangle 5"/>
          <p:cNvSpPr>
            <a:spLocks noGrp="1" noChangeArrowheads="1"/>
          </p:cNvSpPr>
          <p:nvPr>
            <p:ph type="sldNum" idx="11"/>
          </p:nvPr>
        </p:nvSpPr>
        <p:spPr>
          <a:ln/>
        </p:spPr>
        <p:txBody>
          <a:bodyPr/>
          <a:lstStyle>
            <a:lvl1pPr>
              <a:defRPr/>
            </a:lvl1pPr>
          </a:lstStyle>
          <a:p>
            <a:pPr>
              <a:defRPr/>
            </a:pPr>
            <a:fld id="{5D883690-11E8-AF46-B340-025ED1164D2B}" type="slidenum">
              <a:rPr lang="fr-CA"/>
              <a:pPr>
                <a:defRPr/>
              </a:pPr>
              <a:t>‹N›</a:t>
            </a:fld>
            <a:endParaRPr lang="fr-CA"/>
          </a:p>
        </p:txBody>
      </p:sp>
    </p:spTree>
    <p:extLst>
      <p:ext uri="{BB962C8B-B14F-4D97-AF65-F5344CB8AC3E}">
        <p14:creationId xmlns:p14="http://schemas.microsoft.com/office/powerpoint/2010/main" xmlns="" val="317012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FR"/>
          </a:p>
        </p:txBody>
      </p:sp>
      <p:sp>
        <p:nvSpPr>
          <p:cNvPr id="3" name="Rectangle 5"/>
          <p:cNvSpPr>
            <a:spLocks noGrp="1" noChangeArrowheads="1"/>
          </p:cNvSpPr>
          <p:nvPr>
            <p:ph type="sldNum" idx="11"/>
          </p:nvPr>
        </p:nvSpPr>
        <p:spPr>
          <a:ln/>
        </p:spPr>
        <p:txBody>
          <a:bodyPr/>
          <a:lstStyle>
            <a:lvl1pPr>
              <a:defRPr/>
            </a:lvl1pPr>
          </a:lstStyle>
          <a:p>
            <a:pPr>
              <a:defRPr/>
            </a:pPr>
            <a:fld id="{7E210EB1-FDFA-4A45-B393-2BF18B86E691}" type="slidenum">
              <a:rPr lang="fr-CA"/>
              <a:pPr>
                <a:defRPr/>
              </a:pPr>
              <a:t>‹N›</a:t>
            </a:fld>
            <a:endParaRPr lang="fr-CA"/>
          </a:p>
        </p:txBody>
      </p:sp>
    </p:spTree>
    <p:extLst>
      <p:ext uri="{BB962C8B-B14F-4D97-AF65-F5344CB8AC3E}">
        <p14:creationId xmlns:p14="http://schemas.microsoft.com/office/powerpoint/2010/main" xmlns="" val="38990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5"/>
          <p:cNvSpPr>
            <a:spLocks noGrp="1" noChangeArrowheads="1"/>
          </p:cNvSpPr>
          <p:nvPr>
            <p:ph type="sldNum" idx="11"/>
          </p:nvPr>
        </p:nvSpPr>
        <p:spPr>
          <a:ln/>
        </p:spPr>
        <p:txBody>
          <a:bodyPr/>
          <a:lstStyle>
            <a:lvl1pPr>
              <a:defRPr/>
            </a:lvl1pPr>
          </a:lstStyle>
          <a:p>
            <a:pPr>
              <a:defRPr/>
            </a:pPr>
            <a:fld id="{FA88C7DB-0D6F-384E-9D56-45DA6A9DEBD1}" type="slidenum">
              <a:rPr lang="fr-CA"/>
              <a:pPr>
                <a:defRPr/>
              </a:pPr>
              <a:t>‹N›</a:t>
            </a:fld>
            <a:endParaRPr lang="fr-CA"/>
          </a:p>
        </p:txBody>
      </p:sp>
    </p:spTree>
    <p:extLst>
      <p:ext uri="{BB962C8B-B14F-4D97-AF65-F5344CB8AC3E}">
        <p14:creationId xmlns:p14="http://schemas.microsoft.com/office/powerpoint/2010/main" xmlns="" val="2235037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5"/>
          <p:cNvSpPr>
            <a:spLocks noGrp="1" noChangeArrowheads="1"/>
          </p:cNvSpPr>
          <p:nvPr>
            <p:ph type="sldNum" idx="11"/>
          </p:nvPr>
        </p:nvSpPr>
        <p:spPr>
          <a:ln/>
        </p:spPr>
        <p:txBody>
          <a:bodyPr/>
          <a:lstStyle>
            <a:lvl1pPr>
              <a:defRPr/>
            </a:lvl1pPr>
          </a:lstStyle>
          <a:p>
            <a:pPr>
              <a:defRPr/>
            </a:pPr>
            <a:fld id="{B9E167C4-879A-6D47-8885-647FFF1F0FBA}" type="slidenum">
              <a:rPr lang="fr-CA"/>
              <a:pPr>
                <a:defRPr/>
              </a:pPr>
              <a:t>‹N›</a:t>
            </a:fld>
            <a:endParaRPr lang="fr-CA"/>
          </a:p>
        </p:txBody>
      </p:sp>
    </p:spTree>
    <p:extLst>
      <p:ext uri="{BB962C8B-B14F-4D97-AF65-F5344CB8AC3E}">
        <p14:creationId xmlns:p14="http://schemas.microsoft.com/office/powerpoint/2010/main" xmlns="" val="248664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141288"/>
            <a:ext cx="9056687" cy="157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Cliccate per modificare il formato del testo del titolo</a:t>
            </a:r>
          </a:p>
        </p:txBody>
      </p:sp>
      <p:sp>
        <p:nvSpPr>
          <p:cNvPr id="1027" name="Rectangle 2"/>
          <p:cNvSpPr>
            <a:spLocks noGrp="1" noChangeArrowheads="1"/>
          </p:cNvSpPr>
          <p:nvPr>
            <p:ph type="body" idx="1"/>
          </p:nvPr>
        </p:nvSpPr>
        <p:spPr bwMode="auto">
          <a:xfrm>
            <a:off x="503238" y="1763713"/>
            <a:ext cx="9056687" cy="497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Cliccate per modificare il formato del testo della struttura</a:t>
            </a:r>
          </a:p>
          <a:p>
            <a:pPr lvl="1"/>
            <a:r>
              <a:rPr lang="en-GB"/>
              <a:t>Secondo livello struttura</a:t>
            </a:r>
          </a:p>
          <a:p>
            <a:pPr lvl="2"/>
            <a:r>
              <a:rPr lang="en-GB"/>
              <a:t>Terzo livello struttura</a:t>
            </a:r>
          </a:p>
          <a:p>
            <a:pPr lvl="3"/>
            <a:r>
              <a:rPr lang="en-GB"/>
              <a:t>Quarto livello struttura</a:t>
            </a:r>
          </a:p>
          <a:p>
            <a:pPr lvl="4"/>
            <a:r>
              <a:rPr lang="en-GB"/>
              <a:t>Quinto livello struttura</a:t>
            </a:r>
          </a:p>
          <a:p>
            <a:pPr lvl="4"/>
            <a:r>
              <a:rPr lang="en-GB"/>
              <a:t>Sesto livello struttura</a:t>
            </a:r>
          </a:p>
          <a:p>
            <a:pPr lvl="4"/>
            <a:r>
              <a:rPr lang="en-GB"/>
              <a:t>Settimo livello struttura</a:t>
            </a:r>
          </a:p>
          <a:p>
            <a:pPr lvl="4"/>
            <a:r>
              <a:rPr lang="en-GB"/>
              <a:t>Ottavo livello struttura</a:t>
            </a:r>
          </a:p>
          <a:p>
            <a:pPr lvl="4"/>
            <a:r>
              <a:rPr lang="en-GB"/>
              <a:t>Nono livello struttura</a:t>
            </a:r>
          </a:p>
        </p:txBody>
      </p:sp>
      <p:sp>
        <p:nvSpPr>
          <p:cNvPr id="2" name="Rectangle 3"/>
          <p:cNvSpPr>
            <a:spLocks noGrp="1" noChangeArrowheads="1"/>
          </p:cNvSpPr>
          <p:nvPr>
            <p:ph type="dt"/>
          </p:nvPr>
        </p:nvSpPr>
        <p:spPr bwMode="auto">
          <a:xfrm>
            <a:off x="503238" y="7005638"/>
            <a:ext cx="2336800" cy="3873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latin typeface="Calibri" pitchFamily="32" charset="0"/>
                <a:ea typeface="+mn-ea"/>
                <a:cs typeface="Tahoma" charset="0"/>
              </a:defRPr>
            </a:lvl1pPr>
          </a:lstStyle>
          <a:p>
            <a:pPr>
              <a:defRPr/>
            </a:pPr>
            <a:endParaRPr lang="fr-FR"/>
          </a:p>
        </p:txBody>
      </p:sp>
      <p:sp>
        <p:nvSpPr>
          <p:cNvPr id="1029" name="Text Box 4"/>
          <p:cNvSpPr txBox="1">
            <a:spLocks noChangeArrowheads="1"/>
          </p:cNvSpPr>
          <p:nvPr/>
        </p:nvSpPr>
        <p:spPr bwMode="auto">
          <a:xfrm>
            <a:off x="3443288" y="6953250"/>
            <a:ext cx="3192462"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it-IT"/>
          </a:p>
        </p:txBody>
      </p:sp>
      <p:sp>
        <p:nvSpPr>
          <p:cNvPr id="3" name="Rectangle 5"/>
          <p:cNvSpPr>
            <a:spLocks noGrp="1" noChangeArrowheads="1"/>
          </p:cNvSpPr>
          <p:nvPr>
            <p:ph type="sldNum"/>
          </p:nvPr>
        </p:nvSpPr>
        <p:spPr bwMode="auto">
          <a:xfrm>
            <a:off x="7223125" y="7005638"/>
            <a:ext cx="2336800" cy="3873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defRPr sz="1200" smtClean="0">
                <a:solidFill>
                  <a:srgbClr val="898989"/>
                </a:solidFill>
                <a:cs typeface="Tahoma" charset="0"/>
              </a:defRPr>
            </a:lvl1pPr>
          </a:lstStyle>
          <a:p>
            <a:pPr>
              <a:defRPr/>
            </a:pPr>
            <a:fld id="{7359E6DD-1016-604C-838F-8AE84BACC85D}" type="slidenum">
              <a:rPr lang="fr-CA"/>
              <a:pPr>
                <a:defRPr/>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MS Gothic" charset="0"/>
          <a:cs typeface="MS Gothic" charset="0"/>
        </a:defRPr>
      </a:lvl2pPr>
      <a:lvl3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MS Gothic" charset="0"/>
          <a:cs typeface="MS Gothic" charset="0"/>
        </a:defRPr>
      </a:lvl3pPr>
      <a:lvl4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MS Gothic" charset="0"/>
          <a:cs typeface="MS Gothic" charset="0"/>
        </a:defRPr>
      </a:lvl4pPr>
      <a:lvl5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MS Gothic" charset="0"/>
          <a:cs typeface="MS Gothic"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2751138" y="1217613"/>
            <a:ext cx="6970712" cy="80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ea typeface="MS Gothic" charset="0"/>
                <a:cs typeface="MS Gothic"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ea typeface="MS Gothic" charset="0"/>
                <a:cs typeface="MS Gothic"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ea typeface="MS Gothic" charset="0"/>
                <a:cs typeface="MS Gothic"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ea typeface="MS Gothic" charset="0"/>
                <a:cs typeface="MS Gothic"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ea typeface="MS Gothic" charset="0"/>
                <a:cs typeface="MS 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ea typeface="MS Gothic" charset="0"/>
                <a:cs typeface="MS 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ea typeface="MS Gothic" charset="0"/>
                <a:cs typeface="MS 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ea typeface="MS Gothic" charset="0"/>
                <a:cs typeface="MS 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ea typeface="MS Gothic" charset="0"/>
                <a:cs typeface="MS Gothic" charset="0"/>
              </a:defRPr>
            </a:lvl9pPr>
          </a:lstStyle>
          <a:p>
            <a:r>
              <a:rPr lang="en-GB" sz="3600" b="1" dirty="0" smtClean="0"/>
              <a:t>Liquid metal corrosion </a:t>
            </a:r>
            <a:endParaRPr lang="fr-CA" sz="3600" dirty="0">
              <a:solidFill>
                <a:srgbClr val="FFFFFF"/>
              </a:solidFill>
              <a:latin typeface="Verdana" charset="0"/>
            </a:endParaRPr>
          </a:p>
        </p:txBody>
      </p:sp>
      <p:sp>
        <p:nvSpPr>
          <p:cNvPr id="14339" name="Text Box 3"/>
          <p:cNvSpPr txBox="1">
            <a:spLocks noChangeArrowheads="1"/>
          </p:cNvSpPr>
          <p:nvPr/>
        </p:nvSpPr>
        <p:spPr bwMode="auto">
          <a:xfrm>
            <a:off x="503808" y="3419797"/>
            <a:ext cx="8568952" cy="617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ea typeface="MS Gothic" charset="0"/>
                <a:cs typeface="MS Gothic"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ea typeface="MS Gothic" charset="0"/>
                <a:cs typeface="MS Gothic"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ea typeface="MS Gothic" charset="0"/>
                <a:cs typeface="MS Gothic"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ea typeface="MS Gothic" charset="0"/>
                <a:cs typeface="MS Gothic"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ea typeface="MS Gothic" charset="0"/>
                <a:cs typeface="MS Gothic"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ea typeface="MS Gothic" charset="0"/>
                <a:cs typeface="MS Gothic"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ea typeface="MS Gothic" charset="0"/>
                <a:cs typeface="MS Gothic"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ea typeface="MS Gothic" charset="0"/>
                <a:cs typeface="MS Gothic"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Calibri" charset="0"/>
                <a:ea typeface="MS Gothic" charset="0"/>
                <a:cs typeface="MS Gothic" charset="0"/>
              </a:defRPr>
            </a:lvl9pPr>
          </a:lstStyle>
          <a:p>
            <a:pPr eaLnBrk="1" hangingPunct="1"/>
            <a:r>
              <a:rPr lang="it-IT" sz="2000" u="sng" dirty="0" smtClean="0">
                <a:solidFill>
                  <a:schemeClr val="bg2">
                    <a:lumMod val="50000"/>
                  </a:schemeClr>
                </a:solidFill>
                <a:latin typeface="Verdana" charset="0"/>
              </a:rPr>
              <a:t>Massimo Angiolini</a:t>
            </a:r>
            <a:r>
              <a:rPr lang="it-IT" sz="2000" dirty="0" smtClean="0">
                <a:solidFill>
                  <a:schemeClr val="bg2">
                    <a:lumMod val="50000"/>
                  </a:schemeClr>
                </a:solidFill>
                <a:latin typeface="Verdana" charset="0"/>
              </a:rPr>
              <a:t>, Alessandro Gessi, Massimo Celino</a:t>
            </a:r>
          </a:p>
          <a:p>
            <a:pPr eaLnBrk="1" hangingPunct="1"/>
            <a:endParaRPr lang="it-IT" sz="1400" dirty="0" smtClean="0">
              <a:solidFill>
                <a:schemeClr val="tx1"/>
              </a:solidFill>
              <a:latin typeface="Verdana" charset="0"/>
            </a:endParaRPr>
          </a:p>
        </p:txBody>
      </p:sp>
      <p:sp>
        <p:nvSpPr>
          <p:cNvPr id="14340" name="Rectangle 5"/>
          <p:cNvSpPr>
            <a:spLocks noChangeArrowheads="1"/>
          </p:cNvSpPr>
          <p:nvPr/>
        </p:nvSpPr>
        <p:spPr bwMode="auto">
          <a:xfrm>
            <a:off x="0" y="0"/>
            <a:ext cx="10080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it-IT"/>
          </a:p>
        </p:txBody>
      </p:sp>
      <p:sp>
        <p:nvSpPr>
          <p:cNvPr id="2" name="TextBox 1"/>
          <p:cNvSpPr txBox="1"/>
          <p:nvPr/>
        </p:nvSpPr>
        <p:spPr>
          <a:xfrm>
            <a:off x="503808" y="4067869"/>
            <a:ext cx="8640960" cy="923330"/>
          </a:xfrm>
          <a:prstGeom prst="rect">
            <a:avLst/>
          </a:prstGeom>
          <a:noFill/>
        </p:spPr>
        <p:txBody>
          <a:bodyPr wrap="square" rtlCol="0">
            <a:spAutoFit/>
          </a:bodyPr>
          <a:lstStyle/>
          <a:p>
            <a:r>
              <a:rPr lang="en-US" dirty="0" smtClean="0">
                <a:solidFill>
                  <a:schemeClr val="bg2">
                    <a:lumMod val="50000"/>
                  </a:schemeClr>
                </a:solidFill>
              </a:rPr>
              <a:t>4th Workshop on Nuclear Fe Alloys: Modeling and Experiment </a:t>
            </a:r>
          </a:p>
          <a:p>
            <a:r>
              <a:rPr lang="it-IT" dirty="0" err="1" smtClean="0">
                <a:solidFill>
                  <a:schemeClr val="bg2">
                    <a:lumMod val="50000"/>
                  </a:schemeClr>
                </a:solidFill>
              </a:rPr>
              <a:t>University</a:t>
            </a:r>
            <a:r>
              <a:rPr lang="it-IT" dirty="0" smtClean="0">
                <a:solidFill>
                  <a:schemeClr val="bg2">
                    <a:lumMod val="50000"/>
                  </a:schemeClr>
                </a:solidFill>
              </a:rPr>
              <a:t> </a:t>
            </a:r>
            <a:r>
              <a:rPr lang="it-IT" dirty="0" err="1" smtClean="0">
                <a:solidFill>
                  <a:schemeClr val="bg2">
                    <a:lumMod val="50000"/>
                  </a:schemeClr>
                </a:solidFill>
              </a:rPr>
              <a:t>of</a:t>
            </a:r>
            <a:r>
              <a:rPr lang="it-IT" dirty="0" smtClean="0">
                <a:solidFill>
                  <a:schemeClr val="bg2">
                    <a:lumMod val="50000"/>
                  </a:schemeClr>
                </a:solidFill>
              </a:rPr>
              <a:t> Edinburgh, Scotland</a:t>
            </a:r>
          </a:p>
          <a:p>
            <a:r>
              <a:rPr lang="en-US" dirty="0" smtClean="0">
                <a:solidFill>
                  <a:schemeClr val="bg2">
                    <a:lumMod val="50000"/>
                  </a:schemeClr>
                </a:solidFill>
              </a:rPr>
              <a:t>4th and 5th June 2013</a:t>
            </a:r>
          </a:p>
        </p:txBody>
      </p:sp>
      <p:sp>
        <p:nvSpPr>
          <p:cNvPr id="6" name="Rettangolo 5"/>
          <p:cNvSpPr/>
          <p:nvPr/>
        </p:nvSpPr>
        <p:spPr>
          <a:xfrm>
            <a:off x="431800" y="6444133"/>
            <a:ext cx="7416824" cy="923330"/>
          </a:xfrm>
          <a:prstGeom prst="rect">
            <a:avLst/>
          </a:prstGeom>
        </p:spPr>
        <p:txBody>
          <a:bodyPr wrap="square">
            <a:spAutoFit/>
          </a:bodyPr>
          <a:lstStyle/>
          <a:p>
            <a:pPr eaLnBrk="1" hangingPunct="1"/>
            <a:r>
              <a:rPr lang="it-IT" dirty="0" smtClean="0">
                <a:solidFill>
                  <a:schemeClr val="bg2">
                    <a:lumMod val="50000"/>
                  </a:schemeClr>
                </a:solidFill>
              </a:rPr>
              <a:t>ENEA </a:t>
            </a:r>
          </a:p>
          <a:p>
            <a:pPr eaLnBrk="1" hangingPunct="1"/>
            <a:r>
              <a:rPr lang="it-IT" dirty="0" smtClean="0">
                <a:solidFill>
                  <a:schemeClr val="bg2">
                    <a:lumMod val="50000"/>
                  </a:schemeClr>
                </a:solidFill>
              </a:rPr>
              <a:t>Lungotevere </a:t>
            </a:r>
            <a:r>
              <a:rPr lang="it-IT" dirty="0" err="1" smtClean="0">
                <a:solidFill>
                  <a:schemeClr val="bg2">
                    <a:lumMod val="50000"/>
                  </a:schemeClr>
                </a:solidFill>
              </a:rPr>
              <a:t>Thaon</a:t>
            </a:r>
            <a:r>
              <a:rPr lang="it-IT" dirty="0" smtClean="0">
                <a:solidFill>
                  <a:schemeClr val="bg2">
                    <a:lumMod val="50000"/>
                  </a:schemeClr>
                </a:solidFill>
              </a:rPr>
              <a:t> di </a:t>
            </a:r>
            <a:r>
              <a:rPr lang="it-IT" dirty="0" err="1" smtClean="0">
                <a:solidFill>
                  <a:schemeClr val="bg2">
                    <a:lumMod val="50000"/>
                  </a:schemeClr>
                </a:solidFill>
              </a:rPr>
              <a:t>Revel</a:t>
            </a:r>
            <a:r>
              <a:rPr lang="it-IT" dirty="0" smtClean="0">
                <a:solidFill>
                  <a:schemeClr val="bg2">
                    <a:lumMod val="50000"/>
                  </a:schemeClr>
                </a:solidFill>
              </a:rPr>
              <a:t>, 76 </a:t>
            </a:r>
          </a:p>
          <a:p>
            <a:pPr eaLnBrk="1" hangingPunct="1"/>
            <a:r>
              <a:rPr lang="it-IT" dirty="0" smtClean="0">
                <a:solidFill>
                  <a:schemeClr val="bg2">
                    <a:lumMod val="50000"/>
                  </a:schemeClr>
                </a:solidFill>
              </a:rPr>
              <a:t>00196 ROMA  Italia</a:t>
            </a:r>
            <a:endParaRPr lang="it-IT" dirty="0" smtClean="0">
              <a:solidFill>
                <a:schemeClr val="bg2">
                  <a:lumMod val="50000"/>
                </a:schemeClr>
              </a:solidFill>
              <a:latin typeface="Verdana"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87784" y="2411685"/>
            <a:ext cx="4392487" cy="281551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400352" y="2411685"/>
            <a:ext cx="4403006" cy="2836203"/>
          </a:xfrm>
          <a:prstGeom prst="rect">
            <a:avLst/>
          </a:prstGeom>
          <a:noFill/>
          <a:ln w="9525">
            <a:noFill/>
            <a:miter lim="800000"/>
            <a:headEnd/>
            <a:tailEnd/>
          </a:ln>
        </p:spPr>
      </p:pic>
      <p:sp>
        <p:nvSpPr>
          <p:cNvPr id="6" name="Rettangolo 5"/>
          <p:cNvSpPr/>
          <p:nvPr/>
        </p:nvSpPr>
        <p:spPr>
          <a:xfrm>
            <a:off x="1511920" y="5436021"/>
            <a:ext cx="6768752" cy="2031325"/>
          </a:xfrm>
          <a:prstGeom prst="rect">
            <a:avLst/>
          </a:prstGeom>
        </p:spPr>
        <p:txBody>
          <a:bodyPr wrap="square">
            <a:spAutoFit/>
          </a:bodyPr>
          <a:lstStyle/>
          <a:p>
            <a:r>
              <a:rPr lang="en-US" dirty="0" smtClean="0">
                <a:solidFill>
                  <a:schemeClr val="tx1"/>
                </a:solidFill>
              </a:rPr>
              <a:t>SEM image of the D9 after (a) 1000 h and (b) 3000 h exposure to </a:t>
            </a:r>
            <a:r>
              <a:rPr lang="en-US" dirty="0" smtClean="0">
                <a:solidFill>
                  <a:schemeClr val="tx1"/>
                </a:solidFill>
              </a:rPr>
              <a:t>LBE</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t>
            </a:r>
            <a:endParaRPr lang="en-US" dirty="0" smtClean="0">
              <a:solidFill>
                <a:schemeClr val="tx1"/>
              </a:solidFill>
            </a:endParaRPr>
          </a:p>
          <a:p>
            <a:r>
              <a:rPr lang="it-IT" dirty="0" smtClean="0"/>
              <a:t>P. </a:t>
            </a:r>
            <a:r>
              <a:rPr lang="it-IT" dirty="0" err="1" smtClean="0">
                <a:solidFill>
                  <a:schemeClr val="tx1"/>
                </a:solidFill>
              </a:rPr>
              <a:t>Hosemann</a:t>
            </a:r>
            <a:r>
              <a:rPr lang="it-IT" dirty="0" smtClean="0">
                <a:solidFill>
                  <a:schemeClr val="tx1"/>
                </a:solidFill>
              </a:rPr>
              <a:t>  </a:t>
            </a:r>
            <a:r>
              <a:rPr lang="it-IT" dirty="0" err="1" smtClean="0">
                <a:solidFill>
                  <a:schemeClr val="tx1"/>
                </a:solidFill>
              </a:rPr>
              <a:t>et</a:t>
            </a:r>
            <a:r>
              <a:rPr lang="it-IT" dirty="0" smtClean="0">
                <a:solidFill>
                  <a:schemeClr val="tx1"/>
                </a:solidFill>
              </a:rPr>
              <a:t> al.  </a:t>
            </a:r>
            <a:r>
              <a:rPr lang="en-US" dirty="0" smtClean="0">
                <a:solidFill>
                  <a:schemeClr val="tx1"/>
                </a:solidFill>
              </a:rPr>
              <a:t>Journal of Nuclear Materials 375 (2008) 323–330</a:t>
            </a:r>
            <a:endParaRPr lang="it-IT" dirty="0">
              <a:solidFill>
                <a:schemeClr val="tx1"/>
              </a:solidFill>
            </a:endParaRPr>
          </a:p>
        </p:txBody>
      </p:sp>
      <p:sp>
        <p:nvSpPr>
          <p:cNvPr id="7" name="CasellaDiTesto 6"/>
          <p:cNvSpPr txBox="1"/>
          <p:nvPr/>
        </p:nvSpPr>
        <p:spPr>
          <a:xfrm>
            <a:off x="431800" y="251445"/>
            <a:ext cx="6494085" cy="584775"/>
          </a:xfrm>
          <a:prstGeom prst="rect">
            <a:avLst/>
          </a:prstGeom>
          <a:noFill/>
        </p:spPr>
        <p:txBody>
          <a:bodyPr wrap="none" rtlCol="0">
            <a:spAutoFit/>
          </a:bodyPr>
          <a:lstStyle/>
          <a:p>
            <a:r>
              <a:rPr lang="en-GB" sz="3200" b="1" dirty="0" smtClean="0">
                <a:solidFill>
                  <a:schemeClr val="accent6">
                    <a:lumMod val="75000"/>
                  </a:schemeClr>
                </a:solidFill>
              </a:rPr>
              <a:t>SEM </a:t>
            </a:r>
            <a:r>
              <a:rPr lang="en-GB" sz="3200" b="1" dirty="0" err="1" smtClean="0">
                <a:solidFill>
                  <a:schemeClr val="accent6">
                    <a:lumMod val="75000"/>
                  </a:schemeClr>
                </a:solidFill>
              </a:rPr>
              <a:t>Microstructural</a:t>
            </a:r>
            <a:r>
              <a:rPr lang="en-GB" sz="3200" b="1" dirty="0" smtClean="0">
                <a:solidFill>
                  <a:schemeClr val="accent6">
                    <a:lumMod val="75000"/>
                  </a:schemeClr>
                </a:solidFill>
              </a:rPr>
              <a:t> characterization</a:t>
            </a:r>
            <a:endParaRPr lang="en-GB" sz="3200" b="1" dirty="0">
              <a:solidFill>
                <a:schemeClr val="accent6">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48121" y="1043533"/>
            <a:ext cx="9272711" cy="6444134"/>
          </a:xfrm>
        </p:spPr>
        <p:txBody>
          <a:bodyPr/>
          <a:lstStyle/>
          <a:p>
            <a:pPr marL="176213" indent="-176213">
              <a:buFont typeface="Wingdings" pitchFamily="2" charset="2"/>
              <a:buChar char="ü"/>
            </a:pPr>
            <a:r>
              <a:rPr lang="en-US" sz="2800" dirty="0" smtClean="0">
                <a:solidFill>
                  <a:schemeClr val="tx1">
                    <a:lumMod val="85000"/>
                    <a:lumOff val="15000"/>
                  </a:schemeClr>
                </a:solidFill>
              </a:rPr>
              <a:t>Discrepancies regarding the solubility data for oxygen and to a lesser extent for iron  </a:t>
            </a:r>
          </a:p>
          <a:p>
            <a:pPr marL="176213" indent="-176213">
              <a:buFont typeface="Wingdings" pitchFamily="2" charset="2"/>
              <a:buChar char="ü"/>
            </a:pPr>
            <a:r>
              <a:rPr lang="en-US" sz="2800" dirty="0" smtClean="0">
                <a:solidFill>
                  <a:schemeClr val="tx1">
                    <a:lumMod val="85000"/>
                    <a:lumOff val="15000"/>
                  </a:schemeClr>
                </a:solidFill>
              </a:rPr>
              <a:t>Only a few data for the diffusion coefficients of metallic elements in liquid lead and lead bismuth are available</a:t>
            </a:r>
          </a:p>
          <a:p>
            <a:pPr marL="176213" indent="-176213">
              <a:buFont typeface="Wingdings" pitchFamily="2" charset="2"/>
              <a:buChar char="ü"/>
            </a:pPr>
            <a:r>
              <a:rPr lang="en-US" sz="2800" dirty="0" smtClean="0">
                <a:solidFill>
                  <a:schemeClr val="tx1">
                    <a:lumMod val="85000"/>
                    <a:lumOff val="15000"/>
                  </a:schemeClr>
                </a:solidFill>
              </a:rPr>
              <a:t>The iron diffusion coefficient in Pb and </a:t>
            </a:r>
            <a:r>
              <a:rPr lang="en-US" sz="2800" dirty="0" err="1" smtClean="0">
                <a:solidFill>
                  <a:schemeClr val="tx1">
                    <a:lumMod val="85000"/>
                    <a:lumOff val="15000"/>
                  </a:schemeClr>
                </a:solidFill>
              </a:rPr>
              <a:t>Pb</a:t>
            </a:r>
            <a:r>
              <a:rPr lang="en-US" sz="2800" dirty="0" smtClean="0">
                <a:solidFill>
                  <a:schemeClr val="tx1">
                    <a:lumMod val="85000"/>
                    <a:lumOff val="15000"/>
                  </a:schemeClr>
                </a:solidFill>
              </a:rPr>
              <a:t>-Bi is known at only three temperatures</a:t>
            </a:r>
          </a:p>
          <a:p>
            <a:pPr marL="176213" indent="-176213">
              <a:buFont typeface="Wingdings" pitchFamily="2" charset="2"/>
              <a:buChar char="ü"/>
            </a:pPr>
            <a:r>
              <a:rPr lang="en-US" sz="2800" dirty="0" smtClean="0">
                <a:solidFill>
                  <a:schemeClr val="tx1">
                    <a:lumMod val="85000"/>
                    <a:lumOff val="15000"/>
                  </a:schemeClr>
                </a:solidFill>
              </a:rPr>
              <a:t>There is a significant scatter of the different values of oxygen diffusion coefficient except in the 600-700°C temperature range</a:t>
            </a:r>
          </a:p>
          <a:p>
            <a:pPr marL="176213" indent="-176213">
              <a:buFont typeface="Wingdings" pitchFamily="2" charset="2"/>
              <a:buChar char="ü"/>
            </a:pPr>
            <a:r>
              <a:rPr lang="en-US" sz="2800" dirty="0" smtClean="0">
                <a:solidFill>
                  <a:schemeClr val="tx1">
                    <a:lumMod val="85000"/>
                    <a:lumOff val="15000"/>
                  </a:schemeClr>
                </a:solidFill>
              </a:rPr>
              <a:t>No information's about compounds among the atomic species involved and/or </a:t>
            </a:r>
            <a:r>
              <a:rPr lang="en-US" sz="2800" dirty="0" smtClean="0">
                <a:solidFill>
                  <a:schemeClr val="tx1">
                    <a:lumMod val="85000"/>
                    <a:lumOff val="15000"/>
                  </a:schemeClr>
                </a:solidFill>
              </a:rPr>
              <a:t>contaminants</a:t>
            </a:r>
          </a:p>
          <a:p>
            <a:pPr marL="176213" indent="-176213">
              <a:buFont typeface="Wingdings" pitchFamily="2" charset="2"/>
              <a:buChar char="ü"/>
            </a:pPr>
            <a:r>
              <a:rPr lang="en-US" sz="2800" dirty="0" smtClean="0">
                <a:solidFill>
                  <a:schemeClr val="tx1">
                    <a:lumMod val="85000"/>
                    <a:lumOff val="15000"/>
                  </a:schemeClr>
                </a:solidFill>
              </a:rPr>
              <a:t>Few information's  about the microstructure: thickness of the oxidized regions and EDX concentrations profiles</a:t>
            </a:r>
            <a:endParaRPr lang="en-US" sz="2800" dirty="0" smtClean="0">
              <a:solidFill>
                <a:schemeClr val="tx1">
                  <a:lumMod val="85000"/>
                  <a:lumOff val="15000"/>
                </a:schemeClr>
              </a:solidFill>
            </a:endParaRPr>
          </a:p>
          <a:p>
            <a:endParaRPr lang="it-IT" dirty="0"/>
          </a:p>
        </p:txBody>
      </p:sp>
      <p:sp>
        <p:nvSpPr>
          <p:cNvPr id="4" name="Rettangolo 3"/>
          <p:cNvSpPr/>
          <p:nvPr/>
        </p:nvSpPr>
        <p:spPr>
          <a:xfrm>
            <a:off x="431800" y="38323"/>
            <a:ext cx="7632848" cy="1077218"/>
          </a:xfrm>
          <a:prstGeom prst="rect">
            <a:avLst/>
          </a:prstGeom>
        </p:spPr>
        <p:txBody>
          <a:bodyPr wrap="square">
            <a:spAutoFit/>
          </a:bodyPr>
          <a:lstStyle/>
          <a:p>
            <a:r>
              <a:rPr lang="en-US" sz="3200" b="1" dirty="0" smtClean="0">
                <a:solidFill>
                  <a:schemeClr val="accent6">
                    <a:lumMod val="75000"/>
                  </a:schemeClr>
                </a:solidFill>
                <a:latin typeface="+mj-lt"/>
              </a:rPr>
              <a:t>Solubility and diffusivity values </a:t>
            </a:r>
            <a:br>
              <a:rPr lang="en-US" sz="3200" b="1" dirty="0" smtClean="0">
                <a:solidFill>
                  <a:schemeClr val="accent6">
                    <a:lumMod val="75000"/>
                  </a:schemeClr>
                </a:solidFill>
                <a:latin typeface="+mj-lt"/>
              </a:rPr>
            </a:br>
            <a:r>
              <a:rPr lang="en-US" sz="3200" b="1" dirty="0" smtClean="0">
                <a:solidFill>
                  <a:schemeClr val="accent6">
                    <a:lumMod val="75000"/>
                  </a:schemeClr>
                </a:solidFill>
                <a:latin typeface="+mj-lt"/>
              </a:rPr>
              <a:t>                                          in liquid Pb and LBE</a:t>
            </a:r>
            <a:endParaRPr lang="it-IT" sz="3200" b="1"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bwMode="auto">
          <a:xfrm>
            <a:off x="287338" y="1258888"/>
            <a:ext cx="5761037" cy="590550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it-IT" dirty="0">
              <a:latin typeface="Calibri" pitchFamily="32" charset="0"/>
            </a:endParaRPr>
          </a:p>
        </p:txBody>
      </p:sp>
      <p:sp>
        <p:nvSpPr>
          <p:cNvPr id="4" name="Rectangle 1"/>
          <p:cNvSpPr>
            <a:spLocks noChangeArrowheads="1"/>
          </p:cNvSpPr>
          <p:nvPr/>
        </p:nvSpPr>
        <p:spPr bwMode="auto">
          <a:xfrm>
            <a:off x="431800" y="1475581"/>
            <a:ext cx="5400675" cy="4786312"/>
          </a:xfrm>
          <a:prstGeom prst="rect">
            <a:avLst/>
          </a:prstGeom>
          <a:noFill/>
          <a:ln w="9525">
            <a:noFill/>
            <a:miter lim="800000"/>
            <a:headEnd/>
            <a:tailEnd/>
          </a:ln>
          <a:effectLst/>
        </p:spPr>
        <p:txBody>
          <a:bodyPr anchor="ctr">
            <a:spAutoFit/>
          </a:bodyPr>
          <a:lstStyle/>
          <a:p>
            <a:pPr defTabSz="914400">
              <a:defRPr/>
            </a:pPr>
            <a:r>
              <a:rPr lang="en-US" u="sng" dirty="0">
                <a:solidFill>
                  <a:srgbClr val="FF0000"/>
                </a:solidFill>
                <a:latin typeface="+mj-lt"/>
                <a:ea typeface="AdvGulliv-R"/>
                <a:cs typeface="AdvGulliv-R"/>
              </a:rPr>
              <a:t>Molecular dynamics simulation will be used to:</a:t>
            </a:r>
          </a:p>
          <a:p>
            <a:pPr defTabSz="914400">
              <a:defRPr/>
            </a:pPr>
            <a:endParaRPr lang="en-US" sz="1600" dirty="0">
              <a:solidFill>
                <a:srgbClr val="000000"/>
              </a:solidFill>
              <a:latin typeface="+mj-lt"/>
              <a:ea typeface="AdvGulliv-R"/>
              <a:cs typeface="AdvGulliv-R"/>
            </a:endParaRPr>
          </a:p>
          <a:p>
            <a:pPr marL="174625" indent="-174625" defTabSz="914400">
              <a:spcAft>
                <a:spcPts val="600"/>
              </a:spcAft>
              <a:buFont typeface="Arial" pitchFamily="34" charset="0"/>
              <a:buChar char="•"/>
              <a:defRPr/>
            </a:pPr>
            <a:r>
              <a:rPr lang="en-US" sz="1600" dirty="0">
                <a:solidFill>
                  <a:srgbClr val="000000"/>
                </a:solidFill>
                <a:latin typeface="+mj-lt"/>
                <a:ea typeface="AdvGulliv-R"/>
                <a:cs typeface="AdvGulliv-R"/>
              </a:rPr>
              <a:t> Develop reliable models of liquid atomic scale structure of </a:t>
            </a:r>
            <a:r>
              <a:rPr lang="en-US" sz="1600" dirty="0" err="1">
                <a:solidFill>
                  <a:srgbClr val="000000"/>
                </a:solidFill>
                <a:latin typeface="+mj-lt"/>
                <a:ea typeface="AdvGulliv-R"/>
                <a:cs typeface="AdvGulliv-R"/>
              </a:rPr>
              <a:t>Pb</a:t>
            </a:r>
            <a:r>
              <a:rPr lang="en-US" sz="1600" dirty="0">
                <a:solidFill>
                  <a:srgbClr val="000000"/>
                </a:solidFill>
                <a:latin typeface="+mj-lt"/>
                <a:ea typeface="AdvGulliv-R"/>
                <a:cs typeface="AdvGulliv-R"/>
              </a:rPr>
              <a:t> and its alloys with low percentage of O, Cr, Ni, Fe etc.</a:t>
            </a:r>
          </a:p>
          <a:p>
            <a:pPr marL="174625" indent="-174625" defTabSz="914400">
              <a:spcAft>
                <a:spcPts val="600"/>
              </a:spcAft>
              <a:buFont typeface="Arial" pitchFamily="34" charset="0"/>
              <a:buChar char="•"/>
              <a:defRPr/>
            </a:pPr>
            <a:r>
              <a:rPr lang="en-US" sz="1600" dirty="0">
                <a:solidFill>
                  <a:srgbClr val="000000"/>
                </a:solidFill>
                <a:latin typeface="+mj-lt"/>
                <a:ea typeface="AdvGulliv-R"/>
                <a:cs typeface="AdvGulliv-R"/>
              </a:rPr>
              <a:t>Characterize the liquid phase by computing: </a:t>
            </a:r>
          </a:p>
          <a:p>
            <a:pPr marL="917575" lvl="1" indent="-174625" defTabSz="914400">
              <a:spcAft>
                <a:spcPts val="0"/>
              </a:spcAft>
              <a:buFont typeface="Arial" pitchFamily="34" charset="0"/>
              <a:buChar char="•"/>
              <a:defRPr/>
            </a:pPr>
            <a:r>
              <a:rPr lang="en-US" sz="1600" i="1" dirty="0">
                <a:solidFill>
                  <a:srgbClr val="000000"/>
                </a:solidFill>
                <a:latin typeface="+mj-lt"/>
                <a:ea typeface="AdvGulliv-R"/>
                <a:cs typeface="AdvGulliv-R"/>
              </a:rPr>
              <a:t>coordination number</a:t>
            </a:r>
          </a:p>
          <a:p>
            <a:pPr marL="917575" lvl="1" indent="-174625" defTabSz="914400">
              <a:spcAft>
                <a:spcPts val="0"/>
              </a:spcAft>
              <a:buFont typeface="Arial" pitchFamily="34" charset="0"/>
              <a:buChar char="•"/>
              <a:defRPr/>
            </a:pPr>
            <a:r>
              <a:rPr lang="en-US" sz="1600" i="1" dirty="0">
                <a:solidFill>
                  <a:srgbClr val="000000"/>
                </a:solidFill>
                <a:latin typeface="+mj-lt"/>
                <a:ea typeface="AdvGulliv-R"/>
                <a:cs typeface="AdvGulliv-R"/>
              </a:rPr>
              <a:t>radial distribution function</a:t>
            </a:r>
          </a:p>
          <a:p>
            <a:pPr marL="917575" lvl="1" indent="-174625" defTabSz="914400">
              <a:spcAft>
                <a:spcPts val="0"/>
              </a:spcAft>
              <a:buFont typeface="Arial" pitchFamily="34" charset="0"/>
              <a:buChar char="•"/>
              <a:defRPr/>
            </a:pPr>
            <a:r>
              <a:rPr lang="en-US" sz="1600" i="1" dirty="0">
                <a:solidFill>
                  <a:srgbClr val="000000"/>
                </a:solidFill>
                <a:latin typeface="+mj-lt"/>
                <a:ea typeface="AdvGulliv-R"/>
                <a:cs typeface="AdvGulliv-R"/>
              </a:rPr>
              <a:t>diffusion coefficient</a:t>
            </a:r>
          </a:p>
          <a:p>
            <a:pPr marL="917575" lvl="1" indent="-174625" defTabSz="914400">
              <a:spcAft>
                <a:spcPts val="0"/>
              </a:spcAft>
              <a:buFont typeface="Arial" pitchFamily="34" charset="0"/>
              <a:buChar char="•"/>
              <a:defRPr/>
            </a:pPr>
            <a:r>
              <a:rPr lang="en-US" sz="1600" i="1" dirty="0">
                <a:solidFill>
                  <a:srgbClr val="000000"/>
                </a:solidFill>
                <a:latin typeface="+mj-lt"/>
                <a:ea typeface="AdvGulliv-R"/>
                <a:cs typeface="AdvGulliv-R"/>
              </a:rPr>
              <a:t>activation energy</a:t>
            </a:r>
          </a:p>
          <a:p>
            <a:pPr marL="917575" lvl="1" indent="-174625" defTabSz="914400">
              <a:spcAft>
                <a:spcPts val="0"/>
              </a:spcAft>
              <a:buFont typeface="Arial" pitchFamily="34" charset="0"/>
              <a:buChar char="•"/>
              <a:defRPr/>
            </a:pPr>
            <a:r>
              <a:rPr lang="en-US" sz="1600" i="1" dirty="0">
                <a:solidFill>
                  <a:srgbClr val="000000"/>
                </a:solidFill>
                <a:latin typeface="+mj-lt"/>
                <a:ea typeface="AdvGulliv-R"/>
                <a:cs typeface="AdvGulliv-R"/>
              </a:rPr>
              <a:t>structure factor</a:t>
            </a:r>
          </a:p>
          <a:p>
            <a:pPr marL="917575" lvl="1" indent="-174625" defTabSz="914400">
              <a:spcAft>
                <a:spcPts val="0"/>
              </a:spcAft>
              <a:buFont typeface="Arial" pitchFamily="34" charset="0"/>
              <a:buChar char="•"/>
              <a:defRPr/>
            </a:pPr>
            <a:r>
              <a:rPr lang="en-US" sz="1600" i="1" dirty="0">
                <a:solidFill>
                  <a:srgbClr val="000000"/>
                </a:solidFill>
                <a:latin typeface="+mj-lt"/>
                <a:ea typeface="AdvGulliv-R"/>
                <a:cs typeface="AdvGulliv-R"/>
              </a:rPr>
              <a:t>specific heat coefficient</a:t>
            </a:r>
          </a:p>
          <a:p>
            <a:pPr marL="917575" lvl="1" indent="-174625" defTabSz="914400">
              <a:spcAft>
                <a:spcPts val="0"/>
              </a:spcAft>
              <a:buFont typeface="Arial" pitchFamily="34" charset="0"/>
              <a:buChar char="•"/>
              <a:defRPr/>
            </a:pPr>
            <a:r>
              <a:rPr lang="en-US" sz="1600" i="1" dirty="0">
                <a:solidFill>
                  <a:srgbClr val="000000"/>
                </a:solidFill>
                <a:latin typeface="+mj-lt"/>
                <a:ea typeface="AdvGulliv-R"/>
                <a:cs typeface="AdvGulliv-R"/>
              </a:rPr>
              <a:t>formation energy of aggregates and clusters</a:t>
            </a:r>
          </a:p>
          <a:p>
            <a:pPr marL="917575" lvl="1" indent="-174625" defTabSz="914400">
              <a:spcAft>
                <a:spcPts val="0"/>
              </a:spcAft>
              <a:buFont typeface="Arial" pitchFamily="34" charset="0"/>
              <a:buChar char="•"/>
              <a:defRPr/>
            </a:pPr>
            <a:r>
              <a:rPr lang="en-US" sz="1600" i="1" dirty="0">
                <a:solidFill>
                  <a:srgbClr val="000000"/>
                </a:solidFill>
                <a:latin typeface="+mj-lt"/>
                <a:ea typeface="AdvGulliv-R"/>
                <a:cs typeface="AdvGulliv-R"/>
              </a:rPr>
              <a:t>etc</a:t>
            </a:r>
          </a:p>
          <a:p>
            <a:pPr marL="177800" lvl="1" indent="-174625" defTabSz="914400">
              <a:spcAft>
                <a:spcPts val="600"/>
              </a:spcAft>
              <a:buFont typeface="Arial" pitchFamily="34" charset="0"/>
              <a:buChar char="•"/>
              <a:defRPr/>
            </a:pPr>
            <a:r>
              <a:rPr lang="en-US" sz="1600" dirty="0">
                <a:solidFill>
                  <a:srgbClr val="000000"/>
                </a:solidFill>
                <a:latin typeface="+mj-lt"/>
                <a:ea typeface="AdvGulliv-R"/>
                <a:cs typeface="AdvGulliv-R"/>
              </a:rPr>
              <a:t>Characterize the interface between liquid and selected surfaces (</a:t>
            </a:r>
            <a:r>
              <a:rPr lang="en-US" sz="1600" i="1" dirty="0">
                <a:solidFill>
                  <a:srgbClr val="000000"/>
                </a:solidFill>
                <a:latin typeface="+mj-lt"/>
                <a:ea typeface="AdvGulliv-R"/>
                <a:cs typeface="AdvGulliv-R"/>
              </a:rPr>
              <a:t>adhesion energy, defect energy, atomic structures near the surface, chemical bonding, etc</a:t>
            </a:r>
            <a:r>
              <a:rPr lang="en-US" sz="1600" dirty="0">
                <a:solidFill>
                  <a:srgbClr val="000000"/>
                </a:solidFill>
                <a:latin typeface="+mj-lt"/>
                <a:ea typeface="AdvGulliv-R"/>
                <a:cs typeface="AdvGulliv-R"/>
              </a:rPr>
              <a:t>.).</a:t>
            </a:r>
          </a:p>
          <a:p>
            <a:pPr marL="177800" lvl="1" indent="-174625" defTabSz="914400">
              <a:spcAft>
                <a:spcPts val="600"/>
              </a:spcAft>
              <a:buFont typeface="Arial" pitchFamily="34" charset="0"/>
              <a:buChar char="•"/>
              <a:defRPr/>
            </a:pPr>
            <a:r>
              <a:rPr lang="en-US" sz="1600" dirty="0">
                <a:solidFill>
                  <a:srgbClr val="000000"/>
                </a:solidFill>
                <a:latin typeface="+mj-lt"/>
                <a:ea typeface="AdvGulliv-R"/>
                <a:cs typeface="AdvGulliv-R"/>
              </a:rPr>
              <a:t>Fit parameters from </a:t>
            </a:r>
            <a:r>
              <a:rPr lang="en-US" sz="1600" dirty="0" err="1">
                <a:solidFill>
                  <a:srgbClr val="000000"/>
                </a:solidFill>
                <a:latin typeface="+mj-lt"/>
                <a:ea typeface="AdvGulliv-R"/>
                <a:cs typeface="AdvGulliv-R"/>
              </a:rPr>
              <a:t>ab</a:t>
            </a:r>
            <a:r>
              <a:rPr lang="en-US" sz="1600" dirty="0">
                <a:solidFill>
                  <a:srgbClr val="000000"/>
                </a:solidFill>
                <a:latin typeface="+mj-lt"/>
                <a:ea typeface="AdvGulliv-R"/>
                <a:cs typeface="AdvGulliv-R"/>
              </a:rPr>
              <a:t>-initio modeling to develop classical </a:t>
            </a:r>
            <a:r>
              <a:rPr lang="en-US" sz="1600" dirty="0" err="1">
                <a:solidFill>
                  <a:srgbClr val="000000"/>
                </a:solidFill>
                <a:latin typeface="+mj-lt"/>
                <a:ea typeface="AdvGulliv-R"/>
                <a:cs typeface="AdvGulliv-R"/>
              </a:rPr>
              <a:t>interatomic</a:t>
            </a:r>
            <a:r>
              <a:rPr lang="en-US" sz="1600" dirty="0">
                <a:solidFill>
                  <a:srgbClr val="000000"/>
                </a:solidFill>
                <a:latin typeface="+mj-lt"/>
                <a:ea typeface="AdvGulliv-R"/>
                <a:cs typeface="AdvGulliv-R"/>
              </a:rPr>
              <a:t> potential for </a:t>
            </a:r>
            <a:r>
              <a:rPr lang="en-US" sz="1600" dirty="0" err="1">
                <a:solidFill>
                  <a:srgbClr val="000000"/>
                </a:solidFill>
                <a:latin typeface="+mj-lt"/>
                <a:ea typeface="AdvGulliv-R"/>
                <a:cs typeface="AdvGulliv-R"/>
              </a:rPr>
              <a:t>multiscale</a:t>
            </a:r>
            <a:r>
              <a:rPr lang="en-US" sz="1600" dirty="0">
                <a:solidFill>
                  <a:srgbClr val="000000"/>
                </a:solidFill>
                <a:latin typeface="+mj-lt"/>
                <a:ea typeface="AdvGulliv-R"/>
                <a:cs typeface="AdvGulliv-R"/>
              </a:rPr>
              <a:t> modeling </a:t>
            </a:r>
          </a:p>
        </p:txBody>
      </p:sp>
      <p:sp>
        <p:nvSpPr>
          <p:cNvPr id="5" name="CasellaDiTesto 4"/>
          <p:cNvSpPr txBox="1"/>
          <p:nvPr/>
        </p:nvSpPr>
        <p:spPr>
          <a:xfrm>
            <a:off x="576263" y="250825"/>
            <a:ext cx="3602037" cy="585788"/>
          </a:xfrm>
          <a:prstGeom prst="rect">
            <a:avLst/>
          </a:prstGeom>
          <a:noFill/>
        </p:spPr>
        <p:txBody>
          <a:bodyPr wrap="none">
            <a:spAutoFit/>
          </a:bodyPr>
          <a:lstStyle/>
          <a:p>
            <a:pPr>
              <a:buClr>
                <a:srgbClr val="000000"/>
              </a:buClr>
              <a:buSzPct val="100000"/>
              <a:buFont typeface="Times New Roman" charset="0"/>
              <a:buNone/>
              <a:defRPr/>
            </a:pPr>
            <a:r>
              <a:rPr lang="en-GB" sz="3200" b="1" dirty="0">
                <a:solidFill>
                  <a:schemeClr val="accent6">
                    <a:lumMod val="75000"/>
                  </a:schemeClr>
                </a:solidFill>
                <a:latin typeface="Calibri" charset="0"/>
                <a:ea typeface="MS Gothic" charset="0"/>
              </a:rPr>
              <a:t>Molecular </a:t>
            </a:r>
            <a:r>
              <a:rPr lang="en-GB" sz="3200" b="1" dirty="0" err="1">
                <a:solidFill>
                  <a:schemeClr val="accent6">
                    <a:lumMod val="75000"/>
                  </a:schemeClr>
                </a:solidFill>
                <a:latin typeface="Calibri" charset="0"/>
                <a:ea typeface="MS Gothic" charset="0"/>
              </a:rPr>
              <a:t>modeling</a:t>
            </a:r>
            <a:endParaRPr lang="en-GB" sz="3200" b="1" dirty="0">
              <a:solidFill>
                <a:schemeClr val="accent6">
                  <a:lumMod val="75000"/>
                </a:schemeClr>
              </a:solidFill>
              <a:latin typeface="Calibri" charset="0"/>
              <a:ea typeface="MS Gothic" charset="0"/>
            </a:endParaRPr>
          </a:p>
        </p:txBody>
      </p:sp>
      <p:sp>
        <p:nvSpPr>
          <p:cNvPr id="6" name="Rettangolo 5"/>
          <p:cNvSpPr/>
          <p:nvPr/>
        </p:nvSpPr>
        <p:spPr>
          <a:xfrm>
            <a:off x="5183188" y="611188"/>
            <a:ext cx="3097212" cy="369887"/>
          </a:xfrm>
          <a:prstGeom prst="rect">
            <a:avLst/>
          </a:prstGeom>
        </p:spPr>
        <p:txBody>
          <a:bodyPr wrap="none">
            <a:spAutoFit/>
          </a:bodyPr>
          <a:lstStyle/>
          <a:p>
            <a:pPr>
              <a:buClr>
                <a:srgbClr val="000000"/>
              </a:buClr>
              <a:buSzPct val="100000"/>
              <a:buFont typeface="Times New Roman" charset="0"/>
              <a:buNone/>
              <a:defRPr/>
            </a:pPr>
            <a:r>
              <a:rPr lang="en-US" dirty="0">
                <a:solidFill>
                  <a:schemeClr val="tx1">
                    <a:lumMod val="65000"/>
                    <a:lumOff val="35000"/>
                  </a:schemeClr>
                </a:solidFill>
                <a:latin typeface="Calibri" charset="0"/>
                <a:ea typeface="AdvGulliv-R"/>
                <a:cs typeface="AdvGulliv-R"/>
              </a:rPr>
              <a:t>www.afs.enea.it/project/cmast</a:t>
            </a:r>
            <a:endParaRPr lang="it-IT" dirty="0">
              <a:solidFill>
                <a:schemeClr val="tx1">
                  <a:lumMod val="65000"/>
                  <a:lumOff val="35000"/>
                </a:schemeClr>
              </a:solidFill>
              <a:latin typeface="Calibri" charset="0"/>
              <a:ea typeface="MS Gothic" charset="0"/>
            </a:endParaRPr>
          </a:p>
        </p:txBody>
      </p:sp>
      <p:sp>
        <p:nvSpPr>
          <p:cNvPr id="8" name="Rettangolo 7"/>
          <p:cNvSpPr/>
          <p:nvPr/>
        </p:nvSpPr>
        <p:spPr bwMode="auto">
          <a:xfrm>
            <a:off x="6264275" y="1258888"/>
            <a:ext cx="3529013" cy="3529012"/>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lstStyle/>
          <a:p>
            <a:pPr defTabSz="914400">
              <a:defRPr/>
            </a:pPr>
            <a:endParaRPr lang="en-US" sz="1600" dirty="0">
              <a:solidFill>
                <a:srgbClr val="FF0000"/>
              </a:solidFill>
              <a:ea typeface="AdvGulliv-R"/>
              <a:cs typeface="AdvGulliv-R"/>
            </a:endParaRPr>
          </a:p>
        </p:txBody>
      </p:sp>
      <p:sp>
        <p:nvSpPr>
          <p:cNvPr id="9" name="Rettangolo 8"/>
          <p:cNvSpPr/>
          <p:nvPr/>
        </p:nvSpPr>
        <p:spPr>
          <a:xfrm>
            <a:off x="6397625" y="1331913"/>
            <a:ext cx="3251200" cy="4308475"/>
          </a:xfrm>
          <a:prstGeom prst="rect">
            <a:avLst/>
          </a:prstGeom>
        </p:spPr>
        <p:txBody>
          <a:bodyPr>
            <a:spAutoFit/>
          </a:bodyPr>
          <a:lstStyle/>
          <a:p>
            <a:pPr>
              <a:defRPr/>
            </a:pPr>
            <a:r>
              <a:rPr lang="en-US" u="sng" dirty="0">
                <a:solidFill>
                  <a:srgbClr val="FF0000"/>
                </a:solidFill>
                <a:ea typeface="AdvGulliv-R"/>
                <a:cs typeface="AdvGulliv-R"/>
              </a:rPr>
              <a:t>Molecular dynamics codes</a:t>
            </a:r>
          </a:p>
          <a:p>
            <a:pPr>
              <a:defRPr/>
            </a:pPr>
            <a:endParaRPr lang="en-US" sz="1600" u="sng" dirty="0">
              <a:solidFill>
                <a:srgbClr val="FF0000"/>
              </a:solidFill>
              <a:ea typeface="AdvGulliv-R"/>
              <a:cs typeface="AdvGulliv-R"/>
            </a:endParaRPr>
          </a:p>
          <a:p>
            <a:pPr>
              <a:defRPr/>
            </a:pPr>
            <a:r>
              <a:rPr lang="en-US" sz="1600" dirty="0">
                <a:solidFill>
                  <a:srgbClr val="FF0000"/>
                </a:solidFill>
                <a:ea typeface="AdvGulliv-R"/>
                <a:cs typeface="AdvGulliv-R"/>
              </a:rPr>
              <a:t>Classical:</a:t>
            </a:r>
          </a:p>
          <a:p>
            <a:pPr marL="182563" indent="-182563">
              <a:buFont typeface="Arial" pitchFamily="34" charset="0"/>
              <a:buChar char="•"/>
              <a:defRPr/>
            </a:pPr>
            <a:r>
              <a:rPr lang="en-US" sz="1600" dirty="0">
                <a:solidFill>
                  <a:schemeClr val="tx1"/>
                </a:solidFill>
                <a:ea typeface="AdvGulliv-R"/>
                <a:cs typeface="AdvGulliv-R"/>
              </a:rPr>
              <a:t> Home-made code (second-moment empirical tight-binding)</a:t>
            </a:r>
          </a:p>
          <a:p>
            <a:pPr marL="182563" indent="-182563">
              <a:buFont typeface="Arial" pitchFamily="34" charset="0"/>
              <a:buChar char="•"/>
              <a:defRPr/>
            </a:pPr>
            <a:r>
              <a:rPr lang="en-US" sz="1600" dirty="0">
                <a:solidFill>
                  <a:schemeClr val="tx1"/>
                </a:solidFill>
                <a:ea typeface="AdvGulliv-R"/>
                <a:cs typeface="AdvGulliv-R"/>
              </a:rPr>
              <a:t> LAMMPS</a:t>
            </a:r>
          </a:p>
          <a:p>
            <a:pPr marL="182563" indent="-182563">
              <a:buFont typeface="Arial" pitchFamily="34" charset="0"/>
              <a:buChar char="•"/>
              <a:defRPr/>
            </a:pPr>
            <a:r>
              <a:rPr lang="en-US" sz="1600" dirty="0">
                <a:solidFill>
                  <a:schemeClr val="tx1"/>
                </a:solidFill>
                <a:ea typeface="AdvGulliv-R"/>
                <a:cs typeface="AdvGulliv-R"/>
              </a:rPr>
              <a:t> DL_POLY</a:t>
            </a:r>
          </a:p>
          <a:p>
            <a:pPr marL="182563" indent="-182563">
              <a:buFont typeface="Arial" pitchFamily="34" charset="0"/>
              <a:buChar char="•"/>
              <a:defRPr/>
            </a:pPr>
            <a:endParaRPr lang="en-US" sz="1600" dirty="0">
              <a:solidFill>
                <a:schemeClr val="tx1"/>
              </a:solidFill>
              <a:ea typeface="AdvGulliv-R"/>
              <a:cs typeface="AdvGulliv-R"/>
            </a:endParaRPr>
          </a:p>
          <a:p>
            <a:pPr marL="182563" indent="-182563">
              <a:defRPr/>
            </a:pPr>
            <a:r>
              <a:rPr lang="en-US" sz="1600" dirty="0" err="1">
                <a:solidFill>
                  <a:srgbClr val="FF0000"/>
                </a:solidFill>
                <a:ea typeface="AdvGulliv-R"/>
                <a:cs typeface="AdvGulliv-R"/>
              </a:rPr>
              <a:t>Ab</a:t>
            </a:r>
            <a:r>
              <a:rPr lang="en-US" sz="1600" dirty="0">
                <a:solidFill>
                  <a:srgbClr val="FF0000"/>
                </a:solidFill>
                <a:ea typeface="AdvGulliv-R"/>
                <a:cs typeface="AdvGulliv-R"/>
              </a:rPr>
              <a:t>-initio:</a:t>
            </a:r>
          </a:p>
          <a:p>
            <a:pPr marL="182563" indent="-182563">
              <a:buFont typeface="Arial" pitchFamily="34" charset="0"/>
              <a:buChar char="•"/>
              <a:defRPr/>
            </a:pPr>
            <a:r>
              <a:rPr lang="en-US" sz="1600" dirty="0">
                <a:solidFill>
                  <a:schemeClr val="tx1"/>
                </a:solidFill>
                <a:ea typeface="AdvGulliv-R"/>
                <a:cs typeface="AdvGulliv-R"/>
              </a:rPr>
              <a:t> CPMD (Car-</a:t>
            </a:r>
            <a:r>
              <a:rPr lang="en-US" sz="1600" dirty="0" err="1">
                <a:solidFill>
                  <a:schemeClr val="tx1"/>
                </a:solidFill>
                <a:ea typeface="AdvGulliv-R"/>
                <a:cs typeface="AdvGulliv-R"/>
              </a:rPr>
              <a:t>Parrinello</a:t>
            </a:r>
            <a:r>
              <a:rPr lang="en-US" sz="1600" dirty="0">
                <a:solidFill>
                  <a:schemeClr val="tx1"/>
                </a:solidFill>
                <a:ea typeface="AdvGulliv-R"/>
                <a:cs typeface="AdvGulliv-R"/>
              </a:rPr>
              <a:t> Molecular Dynamics) </a:t>
            </a:r>
          </a:p>
          <a:p>
            <a:pPr marL="182563" indent="-182563">
              <a:buFont typeface="Arial" pitchFamily="34" charset="0"/>
              <a:buChar char="•"/>
              <a:defRPr/>
            </a:pPr>
            <a:r>
              <a:rPr lang="en-US" sz="1600" dirty="0">
                <a:solidFill>
                  <a:schemeClr val="tx1"/>
                </a:solidFill>
                <a:ea typeface="AdvGulliv-R"/>
                <a:cs typeface="AdvGulliv-R"/>
              </a:rPr>
              <a:t> QE (Quantum </a:t>
            </a:r>
            <a:r>
              <a:rPr lang="en-US" sz="1600" dirty="0" err="1">
                <a:solidFill>
                  <a:schemeClr val="tx1"/>
                </a:solidFill>
                <a:ea typeface="AdvGulliv-R"/>
                <a:cs typeface="AdvGulliv-R"/>
              </a:rPr>
              <a:t>Expresso</a:t>
            </a:r>
            <a:r>
              <a:rPr lang="en-US" sz="1600" dirty="0">
                <a:solidFill>
                  <a:schemeClr val="tx1"/>
                </a:solidFill>
                <a:ea typeface="AdvGulliv-R"/>
                <a:cs typeface="AdvGulliv-R"/>
              </a:rPr>
              <a:t>)</a:t>
            </a:r>
          </a:p>
          <a:p>
            <a:pPr marL="182563" indent="-182563">
              <a:buFont typeface="Arial" pitchFamily="34" charset="0"/>
              <a:buChar char="•"/>
              <a:defRPr/>
            </a:pPr>
            <a:r>
              <a:rPr lang="en-US" sz="1600" dirty="0">
                <a:solidFill>
                  <a:schemeClr val="tx1"/>
                </a:solidFill>
                <a:ea typeface="AdvGulliv-R"/>
                <a:cs typeface="AdvGulliv-R"/>
              </a:rPr>
              <a:t> </a:t>
            </a:r>
            <a:r>
              <a:rPr lang="en-US" sz="1600" dirty="0" err="1">
                <a:solidFill>
                  <a:schemeClr val="tx1"/>
                </a:solidFill>
                <a:ea typeface="AdvGulliv-R"/>
                <a:cs typeface="AdvGulliv-R"/>
              </a:rPr>
              <a:t>PCGamess</a:t>
            </a:r>
            <a:endParaRPr lang="en-US" sz="1600" dirty="0">
              <a:solidFill>
                <a:schemeClr val="tx1"/>
              </a:solidFill>
              <a:ea typeface="AdvGulliv-R"/>
              <a:cs typeface="AdvGulliv-R"/>
            </a:endParaRPr>
          </a:p>
          <a:p>
            <a:pPr marL="182563" indent="-182563">
              <a:defRPr/>
            </a:pPr>
            <a:endParaRPr lang="en-US" sz="1600" dirty="0">
              <a:solidFill>
                <a:srgbClr val="FF0000"/>
              </a:solidFill>
              <a:ea typeface="AdvGulliv-R"/>
              <a:cs typeface="AdvGulliv-R"/>
            </a:endParaRPr>
          </a:p>
          <a:p>
            <a:pPr>
              <a:defRPr/>
            </a:pPr>
            <a:endParaRPr lang="en-US" sz="1600" dirty="0">
              <a:solidFill>
                <a:srgbClr val="FF0000"/>
              </a:solidFill>
              <a:ea typeface="AdvGulliv-R"/>
              <a:cs typeface="AdvGulliv-R"/>
            </a:endParaRPr>
          </a:p>
          <a:p>
            <a:pPr>
              <a:defRPr/>
            </a:pPr>
            <a:endParaRPr lang="en-US" sz="1600" u="sng" dirty="0">
              <a:solidFill>
                <a:srgbClr val="FF0000"/>
              </a:solidFill>
            </a:endParaRPr>
          </a:p>
          <a:p>
            <a:pPr>
              <a:defRPr/>
            </a:pPr>
            <a:endParaRPr lang="it-IT" sz="1600" u="sng" dirty="0">
              <a:solidFill>
                <a:srgbClr val="FF0000"/>
              </a:solidFill>
            </a:endParaRPr>
          </a:p>
        </p:txBody>
      </p:sp>
      <p:sp>
        <p:nvSpPr>
          <p:cNvPr id="10" name="Rettangolo 9"/>
          <p:cNvSpPr/>
          <p:nvPr/>
        </p:nvSpPr>
        <p:spPr bwMode="auto">
          <a:xfrm>
            <a:off x="6264275" y="4932363"/>
            <a:ext cx="3529013" cy="2232025"/>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sz="1600" u="sng" dirty="0">
                <a:solidFill>
                  <a:srgbClr val="FF0000"/>
                </a:solidFill>
                <a:ea typeface="AdvGulliv-R"/>
                <a:cs typeface="AdvGulliv-R"/>
              </a:rPr>
              <a:t>Computational infrastructure</a:t>
            </a:r>
          </a:p>
          <a:p>
            <a:pPr>
              <a:defRPr/>
            </a:pPr>
            <a:endParaRPr lang="en-US" sz="1600" u="sng" dirty="0">
              <a:solidFill>
                <a:srgbClr val="FF0000"/>
              </a:solidFill>
              <a:ea typeface="AdvGulliv-R"/>
              <a:cs typeface="AdvGulliv-R"/>
            </a:endParaRPr>
          </a:p>
          <a:p>
            <a:pPr>
              <a:defRPr/>
            </a:pPr>
            <a:r>
              <a:rPr lang="en-US" sz="1600" dirty="0">
                <a:solidFill>
                  <a:schemeClr val="tx1"/>
                </a:solidFill>
                <a:ea typeface="AdvGulliv-R"/>
                <a:cs typeface="AdvGulliv-R"/>
              </a:rPr>
              <a:t>ENEA-GRID infrastructure based on distributed computational environment. The GRID contains: the high performance parallel computing CRESCO platform, grid services for collaborative work, databases, etc. </a:t>
            </a:r>
          </a:p>
          <a:p>
            <a:pPr>
              <a:defRPr/>
            </a:pPr>
            <a:r>
              <a:rPr lang="en-US" sz="1600" i="1" dirty="0">
                <a:solidFill>
                  <a:schemeClr val="tx1"/>
                </a:solidFill>
                <a:ea typeface="AdvGulliv-R"/>
                <a:cs typeface="AdvGulliv-R"/>
              </a:rPr>
              <a:t>			      www.cresco.enea.it</a:t>
            </a:r>
            <a:r>
              <a:rPr lang="en-US" sz="1600" dirty="0">
                <a:solidFill>
                  <a:schemeClr val="tx1"/>
                </a:solidFill>
                <a:ea typeface="AdvGulliv-R"/>
                <a:cs typeface="AdvGulliv-R"/>
              </a:rPr>
              <a:t> </a:t>
            </a:r>
          </a:p>
        </p:txBody>
      </p:sp>
      <p:sp>
        <p:nvSpPr>
          <p:cNvPr id="11" name="CasellaDiTesto 10"/>
          <p:cNvSpPr txBox="1"/>
          <p:nvPr/>
        </p:nvSpPr>
        <p:spPr>
          <a:xfrm>
            <a:off x="359792" y="6300117"/>
            <a:ext cx="5544616" cy="830997"/>
          </a:xfrm>
          <a:prstGeom prst="rect">
            <a:avLst/>
          </a:prstGeom>
          <a:noFill/>
        </p:spPr>
        <p:txBody>
          <a:bodyPr wrap="square" rtlCol="0">
            <a:spAutoFit/>
          </a:bodyPr>
          <a:lstStyle/>
          <a:p>
            <a:pPr algn="ctr"/>
            <a:r>
              <a:rPr lang="en-US" sz="2400" dirty="0" smtClean="0">
                <a:solidFill>
                  <a:schemeClr val="accent6">
                    <a:lumMod val="75000"/>
                  </a:schemeClr>
                </a:solidFill>
              </a:rPr>
              <a:t>Critical evaluation of the available experimental data</a:t>
            </a:r>
            <a:endParaRPr lang="en-US" sz="2400" dirty="0">
              <a:solidFill>
                <a:schemeClr val="accent6">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p:cNvSpPr/>
          <p:nvPr/>
        </p:nvSpPr>
        <p:spPr bwMode="auto">
          <a:xfrm>
            <a:off x="4968875" y="2122488"/>
            <a:ext cx="4535488" cy="4033837"/>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it-IT">
              <a:latin typeface="Calibri" pitchFamily="32" charset="0"/>
              <a:ea typeface="MS Gothic" charset="0"/>
            </a:endParaRPr>
          </a:p>
        </p:txBody>
      </p:sp>
      <p:sp>
        <p:nvSpPr>
          <p:cNvPr id="13" name="Rettangolo 12"/>
          <p:cNvSpPr/>
          <p:nvPr/>
        </p:nvSpPr>
        <p:spPr bwMode="auto">
          <a:xfrm>
            <a:off x="287338" y="2122488"/>
            <a:ext cx="4537075" cy="4033837"/>
          </a:xfrm>
          <a:prstGeom prst="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it-IT">
              <a:latin typeface="Calibri" pitchFamily="32" charset="0"/>
              <a:ea typeface="MS Gothic" charset="0"/>
            </a:endParaRPr>
          </a:p>
        </p:txBody>
      </p:sp>
      <p:sp>
        <p:nvSpPr>
          <p:cNvPr id="4" name="CasellaDiTesto 3"/>
          <p:cNvSpPr txBox="1"/>
          <p:nvPr/>
        </p:nvSpPr>
        <p:spPr>
          <a:xfrm>
            <a:off x="576263" y="250825"/>
            <a:ext cx="3602037" cy="585788"/>
          </a:xfrm>
          <a:prstGeom prst="rect">
            <a:avLst/>
          </a:prstGeom>
          <a:noFill/>
        </p:spPr>
        <p:txBody>
          <a:bodyPr wrap="none">
            <a:spAutoFit/>
          </a:bodyPr>
          <a:lstStyle/>
          <a:p>
            <a:pPr>
              <a:buClr>
                <a:srgbClr val="000000"/>
              </a:buClr>
              <a:buSzPct val="100000"/>
              <a:buFont typeface="Times New Roman" charset="0"/>
              <a:buNone/>
              <a:defRPr/>
            </a:pPr>
            <a:r>
              <a:rPr lang="en-GB" sz="3200" b="1" dirty="0">
                <a:solidFill>
                  <a:schemeClr val="accent6">
                    <a:lumMod val="75000"/>
                  </a:schemeClr>
                </a:solidFill>
                <a:latin typeface="Calibri" charset="0"/>
                <a:ea typeface="MS Gothic" charset="0"/>
              </a:rPr>
              <a:t>Molecular </a:t>
            </a:r>
            <a:r>
              <a:rPr lang="en-GB" sz="3200" b="1" dirty="0" err="1">
                <a:solidFill>
                  <a:schemeClr val="accent6">
                    <a:lumMod val="75000"/>
                  </a:schemeClr>
                </a:solidFill>
                <a:latin typeface="Calibri" charset="0"/>
                <a:ea typeface="MS Gothic" charset="0"/>
              </a:rPr>
              <a:t>modeling</a:t>
            </a:r>
            <a:endParaRPr lang="en-GB" sz="3200" b="1" dirty="0">
              <a:solidFill>
                <a:schemeClr val="accent6">
                  <a:lumMod val="75000"/>
                </a:schemeClr>
              </a:solidFill>
              <a:latin typeface="Calibri" charset="0"/>
              <a:ea typeface="MS Gothic" charset="0"/>
            </a:endParaRPr>
          </a:p>
        </p:txBody>
      </p:sp>
      <p:sp>
        <p:nvSpPr>
          <p:cNvPr id="5" name="Rectangle 1"/>
          <p:cNvSpPr>
            <a:spLocks noChangeArrowheads="1"/>
          </p:cNvSpPr>
          <p:nvPr/>
        </p:nvSpPr>
        <p:spPr bwMode="auto">
          <a:xfrm>
            <a:off x="358775" y="1187450"/>
            <a:ext cx="9290050" cy="831850"/>
          </a:xfrm>
          <a:prstGeom prst="rect">
            <a:avLst/>
          </a:prstGeom>
          <a:noFill/>
          <a:ln w="9525">
            <a:noFill/>
            <a:miter lim="800000"/>
            <a:headEnd/>
            <a:tailEnd/>
          </a:ln>
          <a:effectLst/>
        </p:spPr>
        <p:txBody>
          <a:bodyPr anchor="ctr">
            <a:spAutoFit/>
          </a:bodyPr>
          <a:lstStyle/>
          <a:p>
            <a:pPr defTabSz="914400">
              <a:defRPr/>
            </a:pPr>
            <a:r>
              <a:rPr lang="en-US" sz="2400" dirty="0">
                <a:solidFill>
                  <a:srgbClr val="000000"/>
                </a:solidFill>
                <a:latin typeface="+mj-lt"/>
                <a:ea typeface="AdvGulliv-R"/>
                <a:cs typeface="AdvGulliv-R"/>
              </a:rPr>
              <a:t>Atomic scale modeling of materials via classical or </a:t>
            </a:r>
            <a:r>
              <a:rPr lang="en-US" sz="2400" dirty="0" err="1">
                <a:solidFill>
                  <a:srgbClr val="000000"/>
                </a:solidFill>
                <a:latin typeface="+mj-lt"/>
                <a:ea typeface="AdvGulliv-R"/>
                <a:cs typeface="AdvGulliv-R"/>
              </a:rPr>
              <a:t>ab</a:t>
            </a:r>
            <a:r>
              <a:rPr lang="en-US" sz="2400" dirty="0">
                <a:solidFill>
                  <a:srgbClr val="000000"/>
                </a:solidFill>
                <a:latin typeface="+mj-lt"/>
                <a:ea typeface="AdvGulliv-R"/>
                <a:cs typeface="AdvGulliv-R"/>
              </a:rPr>
              <a:t>-initio molecular dynamics approaches</a:t>
            </a:r>
          </a:p>
        </p:txBody>
      </p:sp>
      <p:sp>
        <p:nvSpPr>
          <p:cNvPr id="4102" name="Rettangolo 5"/>
          <p:cNvSpPr>
            <a:spLocks noChangeArrowheads="1"/>
          </p:cNvSpPr>
          <p:nvPr/>
        </p:nvSpPr>
        <p:spPr bwMode="auto">
          <a:xfrm>
            <a:off x="71438" y="6300788"/>
            <a:ext cx="9864725" cy="938212"/>
          </a:xfrm>
          <a:prstGeom prst="rect">
            <a:avLst/>
          </a:prstGeom>
          <a:noFill/>
          <a:ln w="9525">
            <a:noFill/>
            <a:miter lim="800000"/>
            <a:headEnd/>
            <a:tailEnd/>
          </a:ln>
        </p:spPr>
        <p:txBody>
          <a:bodyPr>
            <a:spAutoFit/>
          </a:bodyPr>
          <a:lstStyle/>
          <a:p>
            <a:pPr marL="174625" indent="-174625">
              <a:buClr>
                <a:srgbClr val="000000"/>
              </a:buClr>
              <a:buSzPct val="100000"/>
              <a:buFont typeface="Arial" pitchFamily="34" charset="0"/>
              <a:buChar char="•"/>
            </a:pPr>
            <a:r>
              <a:rPr lang="en-US" sz="1100" u="sng">
                <a:solidFill>
                  <a:schemeClr val="tx1"/>
                </a:solidFill>
                <a:ea typeface="AdvGulliv-R"/>
                <a:cs typeface="AdvGulliv-R"/>
              </a:rPr>
              <a:t>M.Celino</a:t>
            </a:r>
            <a:r>
              <a:rPr lang="en-US" sz="1100">
                <a:solidFill>
                  <a:schemeClr val="tx1"/>
                </a:solidFill>
                <a:ea typeface="AdvGulliv-R"/>
                <a:cs typeface="AdvGulliv-R"/>
              </a:rPr>
              <a:t>, R.Conversano, V.Rosato, “</a:t>
            </a:r>
            <a:r>
              <a:rPr lang="en-US" sz="1100" i="1">
                <a:solidFill>
                  <a:schemeClr val="tx1"/>
                </a:solidFill>
                <a:ea typeface="AdvGulliv-R"/>
                <a:cs typeface="AdvGulliv-R"/>
              </a:rPr>
              <a:t>Atomistic simulation of liquid lead and lead-bismuth eutectic</a:t>
            </a:r>
            <a:r>
              <a:rPr lang="en-US" sz="1100">
                <a:solidFill>
                  <a:schemeClr val="tx1"/>
                </a:solidFill>
                <a:ea typeface="AdvGulliv-R"/>
                <a:cs typeface="AdvGulliv-R"/>
              </a:rPr>
              <a:t>”, J. Nuclear Materials </a:t>
            </a:r>
            <a:r>
              <a:rPr lang="en-US" sz="1100" b="1">
                <a:solidFill>
                  <a:schemeClr val="tx1"/>
                </a:solidFill>
                <a:ea typeface="AdvGulliv-R"/>
                <a:cs typeface="AdvGulliv-R"/>
              </a:rPr>
              <a:t>301</a:t>
            </a:r>
            <a:r>
              <a:rPr lang="en-US" sz="1100">
                <a:solidFill>
                  <a:schemeClr val="tx1"/>
                </a:solidFill>
                <a:ea typeface="AdvGulliv-R"/>
                <a:cs typeface="AdvGulliv-R"/>
              </a:rPr>
              <a:t> (2002) 64-69</a:t>
            </a:r>
          </a:p>
          <a:p>
            <a:pPr marL="174625" indent="-174625">
              <a:buClr>
                <a:srgbClr val="000000"/>
              </a:buClr>
              <a:buSzPct val="100000"/>
              <a:buFont typeface="Arial" pitchFamily="34" charset="0"/>
              <a:buChar char="•"/>
            </a:pPr>
            <a:r>
              <a:rPr lang="en-US" sz="1100">
                <a:solidFill>
                  <a:schemeClr val="tx1"/>
                </a:solidFill>
              </a:rPr>
              <a:t>A.Arkundato, Z.Suud, M.Abdullah, W.Sutrisno, </a:t>
            </a:r>
            <a:r>
              <a:rPr lang="en-US" sz="1100" u="sng">
                <a:solidFill>
                  <a:schemeClr val="tx1"/>
                </a:solidFill>
              </a:rPr>
              <a:t>M.Celino</a:t>
            </a:r>
            <a:r>
              <a:rPr lang="en-US" sz="1100">
                <a:solidFill>
                  <a:schemeClr val="tx1"/>
                </a:solidFill>
              </a:rPr>
              <a:t>, “</a:t>
            </a:r>
            <a:r>
              <a:rPr lang="en-GB" sz="1100" i="1">
                <a:solidFill>
                  <a:schemeClr val="tx1"/>
                </a:solidFill>
              </a:rPr>
              <a:t>Numerical study: iron corrosion-resistance in lead-bismuth eutectic coolant by molecular dynamics method”</a:t>
            </a:r>
            <a:r>
              <a:rPr lang="en-GB" sz="1100">
                <a:solidFill>
                  <a:schemeClr val="tx1"/>
                </a:solidFill>
              </a:rPr>
              <a:t>, Int. Conf. on Advances in Nuclear Science and Engineering ICANSE2011, AIP Conference Proceedings </a:t>
            </a:r>
            <a:r>
              <a:rPr lang="en-GB" sz="1100" b="1">
                <a:solidFill>
                  <a:schemeClr val="tx1"/>
                </a:solidFill>
              </a:rPr>
              <a:t>1448</a:t>
            </a:r>
            <a:r>
              <a:rPr lang="en-GB" sz="1100">
                <a:solidFill>
                  <a:schemeClr val="tx1"/>
                </a:solidFill>
              </a:rPr>
              <a:t> (2012) 155-163</a:t>
            </a:r>
          </a:p>
          <a:p>
            <a:pPr marL="174625" indent="-174625">
              <a:buClr>
                <a:srgbClr val="000000"/>
              </a:buClr>
              <a:buSzPct val="100000"/>
              <a:buFont typeface="Arial" pitchFamily="34" charset="0"/>
              <a:buChar char="•"/>
            </a:pPr>
            <a:r>
              <a:rPr lang="en-US" sz="1100">
                <a:solidFill>
                  <a:schemeClr val="tx1"/>
                </a:solidFill>
              </a:rPr>
              <a:t>A.Arkundato, Z.Suud, M.Abdullah, W.Sutrisno, </a:t>
            </a:r>
            <a:r>
              <a:rPr lang="en-US" sz="1100" u="sng">
                <a:solidFill>
                  <a:schemeClr val="tx1"/>
                </a:solidFill>
              </a:rPr>
              <a:t>M.Celino</a:t>
            </a:r>
            <a:r>
              <a:rPr lang="en-US" sz="1100">
                <a:solidFill>
                  <a:schemeClr val="tx1"/>
                </a:solidFill>
              </a:rPr>
              <a:t>, </a:t>
            </a:r>
            <a:r>
              <a:rPr lang="en-US" sz="1100" i="1">
                <a:solidFill>
                  <a:schemeClr val="tx1"/>
                </a:solidFill>
              </a:rPr>
              <a:t>“Molecular dynamics simulation of iron corrosion-reduction in high temperature molten lead using oxygen injection”, </a:t>
            </a:r>
            <a:r>
              <a:rPr lang="en-US" sz="1100">
                <a:solidFill>
                  <a:schemeClr val="tx1"/>
                </a:solidFill>
              </a:rPr>
              <a:t>submitted</a:t>
            </a:r>
            <a:endParaRPr lang="en-US" sz="1100">
              <a:solidFill>
                <a:schemeClr val="tx1"/>
              </a:solidFill>
              <a:ea typeface="AdvGulliv-R"/>
              <a:cs typeface="AdvGulliv-R"/>
            </a:endParaRPr>
          </a:p>
        </p:txBody>
      </p:sp>
      <p:sp>
        <p:nvSpPr>
          <p:cNvPr id="7" name="Rettangolo 6"/>
          <p:cNvSpPr/>
          <p:nvPr/>
        </p:nvSpPr>
        <p:spPr>
          <a:xfrm>
            <a:off x="5183188" y="611188"/>
            <a:ext cx="3097212" cy="369887"/>
          </a:xfrm>
          <a:prstGeom prst="rect">
            <a:avLst/>
          </a:prstGeom>
        </p:spPr>
        <p:txBody>
          <a:bodyPr wrap="none">
            <a:spAutoFit/>
          </a:bodyPr>
          <a:lstStyle/>
          <a:p>
            <a:pPr>
              <a:buClr>
                <a:srgbClr val="000000"/>
              </a:buClr>
              <a:buSzPct val="100000"/>
              <a:buFont typeface="Times New Roman" charset="0"/>
              <a:buNone/>
              <a:defRPr/>
            </a:pPr>
            <a:r>
              <a:rPr lang="en-US" dirty="0">
                <a:solidFill>
                  <a:schemeClr val="tx1">
                    <a:lumMod val="65000"/>
                    <a:lumOff val="35000"/>
                  </a:schemeClr>
                </a:solidFill>
                <a:latin typeface="Calibri" charset="0"/>
                <a:ea typeface="AdvGulliv-R"/>
                <a:cs typeface="AdvGulliv-R"/>
              </a:rPr>
              <a:t>www.afs.enea.it/project/cmast</a:t>
            </a:r>
            <a:endParaRPr lang="it-IT" dirty="0">
              <a:solidFill>
                <a:schemeClr val="tx1">
                  <a:lumMod val="65000"/>
                  <a:lumOff val="35000"/>
                </a:schemeClr>
              </a:solidFill>
              <a:latin typeface="Calibri" charset="0"/>
              <a:ea typeface="MS Gothic" charset="0"/>
            </a:endParaRPr>
          </a:p>
        </p:txBody>
      </p:sp>
      <p:pic>
        <p:nvPicPr>
          <p:cNvPr id="4104" name="Picture 1"/>
          <p:cNvPicPr>
            <a:picLocks noChangeAspect="1" noChangeArrowheads="1"/>
          </p:cNvPicPr>
          <p:nvPr/>
        </p:nvPicPr>
        <p:blipFill>
          <a:blip r:embed="rId2" cstate="print"/>
          <a:srcRect/>
          <a:stretch>
            <a:fillRect/>
          </a:stretch>
        </p:blipFill>
        <p:spPr bwMode="auto">
          <a:xfrm>
            <a:off x="5616575" y="2771775"/>
            <a:ext cx="3086100" cy="2028825"/>
          </a:xfrm>
          <a:prstGeom prst="rect">
            <a:avLst/>
          </a:prstGeom>
          <a:noFill/>
          <a:ln w="9525">
            <a:noFill/>
            <a:miter lim="800000"/>
            <a:headEnd/>
            <a:tailEnd/>
          </a:ln>
        </p:spPr>
      </p:pic>
      <p:pic>
        <p:nvPicPr>
          <p:cNvPr id="4105" name="Immagine 10" descr="Cattura.JPG"/>
          <p:cNvPicPr>
            <a:picLocks noChangeAspect="1"/>
          </p:cNvPicPr>
          <p:nvPr/>
        </p:nvPicPr>
        <p:blipFill>
          <a:blip r:embed="rId3" cstate="print"/>
          <a:srcRect/>
          <a:stretch>
            <a:fillRect/>
          </a:stretch>
        </p:blipFill>
        <p:spPr bwMode="auto">
          <a:xfrm>
            <a:off x="5400675" y="4930775"/>
            <a:ext cx="3695700" cy="1123950"/>
          </a:xfrm>
          <a:prstGeom prst="rect">
            <a:avLst/>
          </a:prstGeom>
          <a:noFill/>
          <a:ln w="9525">
            <a:noFill/>
            <a:miter lim="800000"/>
            <a:headEnd/>
            <a:tailEnd/>
          </a:ln>
        </p:spPr>
      </p:pic>
      <p:pic>
        <p:nvPicPr>
          <p:cNvPr id="4106" name="Immagine 11" descr="Cattura1.JPG"/>
          <p:cNvPicPr>
            <a:picLocks noChangeAspect="1"/>
          </p:cNvPicPr>
          <p:nvPr/>
        </p:nvPicPr>
        <p:blipFill>
          <a:blip r:embed="rId4" cstate="print"/>
          <a:srcRect/>
          <a:stretch>
            <a:fillRect/>
          </a:stretch>
        </p:blipFill>
        <p:spPr bwMode="auto">
          <a:xfrm>
            <a:off x="719138" y="2987675"/>
            <a:ext cx="3611562" cy="2870200"/>
          </a:xfrm>
          <a:prstGeom prst="rect">
            <a:avLst/>
          </a:prstGeom>
          <a:noFill/>
          <a:ln w="9525">
            <a:noFill/>
            <a:miter lim="800000"/>
            <a:headEnd/>
            <a:tailEnd/>
          </a:ln>
        </p:spPr>
      </p:pic>
      <p:sp>
        <p:nvSpPr>
          <p:cNvPr id="4107" name="Rettangolo 15"/>
          <p:cNvSpPr>
            <a:spLocks noChangeArrowheads="1"/>
          </p:cNvSpPr>
          <p:nvPr/>
        </p:nvSpPr>
        <p:spPr bwMode="auto">
          <a:xfrm>
            <a:off x="360363" y="2195513"/>
            <a:ext cx="4392612" cy="646112"/>
          </a:xfrm>
          <a:prstGeom prst="rect">
            <a:avLst/>
          </a:prstGeom>
          <a:noFill/>
          <a:ln w="9525">
            <a:noFill/>
            <a:miter lim="800000"/>
            <a:headEnd/>
            <a:tailEnd/>
          </a:ln>
        </p:spPr>
        <p:txBody>
          <a:bodyPr>
            <a:spAutoFit/>
          </a:bodyPr>
          <a:lstStyle/>
          <a:p>
            <a:pPr algn="ctr" defTabSz="914400">
              <a:buFont typeface="Times New Roman" pitchFamily="18" charset="0"/>
              <a:buNone/>
            </a:pPr>
            <a:r>
              <a:rPr lang="en-US">
                <a:solidFill>
                  <a:srgbClr val="000000"/>
                </a:solidFill>
                <a:ea typeface="AdvGulliv-R"/>
                <a:cs typeface="AdvGulliv-R"/>
              </a:rPr>
              <a:t>Liquid Lead and Lead–Bismuth Eutectic (LBE) characterization</a:t>
            </a:r>
          </a:p>
        </p:txBody>
      </p:sp>
      <p:sp>
        <p:nvSpPr>
          <p:cNvPr id="4108" name="Rettangolo 16"/>
          <p:cNvSpPr>
            <a:spLocks noChangeArrowheads="1"/>
          </p:cNvSpPr>
          <p:nvPr/>
        </p:nvSpPr>
        <p:spPr bwMode="auto">
          <a:xfrm>
            <a:off x="5040313" y="2195513"/>
            <a:ext cx="4392612" cy="368300"/>
          </a:xfrm>
          <a:prstGeom prst="rect">
            <a:avLst/>
          </a:prstGeom>
          <a:noFill/>
          <a:ln w="9525">
            <a:noFill/>
            <a:miter lim="800000"/>
            <a:headEnd/>
            <a:tailEnd/>
          </a:ln>
        </p:spPr>
        <p:txBody>
          <a:bodyPr>
            <a:spAutoFit/>
          </a:bodyPr>
          <a:lstStyle/>
          <a:p>
            <a:pPr algn="ctr" defTabSz="914400">
              <a:buFont typeface="Times New Roman" pitchFamily="18" charset="0"/>
              <a:buNone/>
            </a:pPr>
            <a:r>
              <a:rPr lang="en-US">
                <a:solidFill>
                  <a:srgbClr val="000000"/>
                </a:solidFill>
                <a:ea typeface="AdvGulliv-R"/>
                <a:cs typeface="AdvGulliv-R"/>
              </a:rPr>
              <a:t>Iron corrosion in liquid Lead</a:t>
            </a:r>
          </a:p>
        </p:txBody>
      </p:sp>
      <p:sp>
        <p:nvSpPr>
          <p:cNvPr id="16" name="Rettangolo 15"/>
          <p:cNvSpPr/>
          <p:nvPr/>
        </p:nvSpPr>
        <p:spPr bwMode="auto">
          <a:xfrm>
            <a:off x="1799952" y="4931965"/>
            <a:ext cx="432048" cy="216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1800" b="0" i="0" u="none" strike="noStrike" cap="none" normalizeH="0" baseline="0" smtClean="0">
              <a:ln>
                <a:noFill/>
              </a:ln>
              <a:solidFill>
                <a:schemeClr val="bg1"/>
              </a:solidFill>
              <a:effectLst/>
              <a:latin typeface="Calibri" pitchFamily="32" charset="0"/>
            </a:endParaRPr>
          </a:p>
        </p:txBody>
      </p:sp>
      <p:sp>
        <p:nvSpPr>
          <p:cNvPr id="14" name="CasellaDiTesto 13"/>
          <p:cNvSpPr txBox="1"/>
          <p:nvPr/>
        </p:nvSpPr>
        <p:spPr>
          <a:xfrm>
            <a:off x="1727944" y="4989165"/>
            <a:ext cx="720080" cy="215444"/>
          </a:xfrm>
          <a:prstGeom prst="rect">
            <a:avLst/>
          </a:prstGeom>
          <a:noFill/>
        </p:spPr>
        <p:txBody>
          <a:bodyPr wrap="square" rtlCol="0">
            <a:spAutoFit/>
          </a:bodyPr>
          <a:lstStyle/>
          <a:p>
            <a:r>
              <a:rPr lang="it-IT" sz="800" b="1" dirty="0" smtClean="0">
                <a:solidFill>
                  <a:schemeClr val="tx1">
                    <a:lumMod val="85000"/>
                    <a:lumOff val="15000"/>
                  </a:schemeClr>
                </a:solidFill>
                <a:latin typeface="Arial" pitchFamily="34" charset="0"/>
                <a:cs typeface="Arial" pitchFamily="34" charset="0"/>
              </a:rPr>
              <a:t>  </a:t>
            </a:r>
            <a:r>
              <a:rPr lang="it-IT" sz="800" b="1" dirty="0" err="1" smtClean="0">
                <a:solidFill>
                  <a:schemeClr val="tx1">
                    <a:lumMod val="85000"/>
                    <a:lumOff val="15000"/>
                  </a:schemeClr>
                </a:solidFill>
                <a:latin typeface="Arial" pitchFamily="34" charset="0"/>
                <a:cs typeface="Arial" pitchFamily="34" charset="0"/>
              </a:rPr>
              <a:t>Pb-Pb</a:t>
            </a:r>
            <a:endParaRPr lang="it-IT" sz="800" b="1" dirty="0">
              <a:solidFill>
                <a:schemeClr val="tx1">
                  <a:lumMod val="85000"/>
                  <a:lumOff val="15000"/>
                </a:schemeClr>
              </a:solidFill>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769" y="141288"/>
            <a:ext cx="8136904" cy="830237"/>
          </a:xfrm>
        </p:spPr>
        <p:txBody>
          <a:bodyPr/>
          <a:lstStyle/>
          <a:p>
            <a:r>
              <a:rPr lang="en-GB" sz="3200" b="1" dirty="0" err="1" smtClean="0">
                <a:solidFill>
                  <a:schemeClr val="accent6">
                    <a:lumMod val="75000"/>
                  </a:schemeClr>
                </a:solidFill>
              </a:rPr>
              <a:t>Microstructural</a:t>
            </a:r>
            <a:r>
              <a:rPr lang="en-GB" sz="3200" b="1" dirty="0" smtClean="0">
                <a:solidFill>
                  <a:schemeClr val="accent6">
                    <a:lumMod val="75000"/>
                  </a:schemeClr>
                </a:solidFill>
              </a:rPr>
              <a:t> investigations in support of </a:t>
            </a:r>
            <a:r>
              <a:rPr lang="en-GB" sz="3200" b="1" dirty="0" err="1" smtClean="0">
                <a:solidFill>
                  <a:schemeClr val="accent6">
                    <a:lumMod val="75000"/>
                  </a:schemeClr>
                </a:solidFill>
              </a:rPr>
              <a:t>modeling</a:t>
            </a:r>
            <a:endParaRPr lang="en-GB" sz="3200" b="1" dirty="0">
              <a:solidFill>
                <a:schemeClr val="accent6">
                  <a:lumMod val="75000"/>
                </a:schemeClr>
              </a:solidFill>
            </a:endParaRPr>
          </a:p>
        </p:txBody>
      </p:sp>
      <p:sp>
        <p:nvSpPr>
          <p:cNvPr id="3" name="Segnaposto contenuto 2"/>
          <p:cNvSpPr>
            <a:spLocks noGrp="1"/>
          </p:cNvSpPr>
          <p:nvPr>
            <p:ph idx="1"/>
          </p:nvPr>
        </p:nvSpPr>
        <p:spPr>
          <a:xfrm>
            <a:off x="359792" y="1115541"/>
            <a:ext cx="9361040" cy="6192688"/>
          </a:xfrm>
        </p:spPr>
        <p:txBody>
          <a:bodyPr/>
          <a:lstStyle/>
          <a:p>
            <a:pPr marL="0" indent="0"/>
            <a:r>
              <a:rPr lang="en-US" sz="2000" dirty="0" smtClean="0"/>
              <a:t>To this date, high resolution investigations of the </a:t>
            </a:r>
            <a:r>
              <a:rPr lang="en-US" sz="2000" dirty="0" err="1" smtClean="0"/>
              <a:t>microstructural</a:t>
            </a:r>
            <a:r>
              <a:rPr lang="en-US" sz="2000" dirty="0" smtClean="0"/>
              <a:t> details of lead corrosion are scarce</a:t>
            </a:r>
          </a:p>
          <a:p>
            <a:pPr marL="0" indent="0"/>
            <a:endParaRPr lang="en-US" sz="2000" dirty="0" smtClean="0"/>
          </a:p>
          <a:p>
            <a:pPr marL="0" indent="0"/>
            <a:r>
              <a:rPr lang="en-US" sz="2000" dirty="0" smtClean="0"/>
              <a:t>TEM investigations provide a better description and understanding of the observed microstructure which will help in modeling the oxidation/erosion mechanism</a:t>
            </a:r>
          </a:p>
          <a:p>
            <a:pPr marL="0" indent="0"/>
            <a:r>
              <a:rPr lang="en-US" sz="2000" dirty="0" smtClean="0"/>
              <a:t>Diffraction contrast, EDX,	EELS, </a:t>
            </a:r>
            <a:r>
              <a:rPr lang="en-US" sz="2000" dirty="0" err="1" smtClean="0"/>
              <a:t>Microdiffraction</a:t>
            </a:r>
            <a:r>
              <a:rPr lang="en-US" sz="2000" dirty="0" smtClean="0"/>
              <a:t>, HRTEM</a:t>
            </a:r>
          </a:p>
          <a:p>
            <a:pPr marL="0" indent="0"/>
            <a:endParaRPr lang="en-US" sz="2000" dirty="0" smtClean="0"/>
          </a:p>
          <a:p>
            <a:pPr marL="268288" lvl="1" indent="-268288">
              <a:buFont typeface="Wingdings" pitchFamily="2" charset="2"/>
              <a:buChar char="ü"/>
            </a:pPr>
            <a:r>
              <a:rPr lang="en-US" sz="2000" dirty="0" smtClean="0"/>
              <a:t>Phase changes due to dissolution of alloy components: for example formation of </a:t>
            </a:r>
            <a:r>
              <a:rPr lang="en-US" sz="2000" dirty="0" err="1" smtClean="0"/>
              <a:t>ferritic</a:t>
            </a:r>
            <a:r>
              <a:rPr lang="en-US" sz="2000" dirty="0" smtClean="0"/>
              <a:t> regions on austenitic steel due to dissolution of Ni </a:t>
            </a:r>
          </a:p>
          <a:p>
            <a:pPr marL="268288" lvl="1" indent="-268288">
              <a:buFont typeface="Wingdings" pitchFamily="2" charset="2"/>
              <a:buChar char="ü"/>
            </a:pPr>
            <a:r>
              <a:rPr lang="en-US" sz="2000" dirty="0" smtClean="0"/>
              <a:t>Small voids/pores at the interface metal oxide layer or between the layers of the duplex oxide scale (inner Fe</a:t>
            </a:r>
            <a:r>
              <a:rPr lang="en-US" sz="2000" baseline="-25000" dirty="0" smtClean="0"/>
              <a:t>2.3</a:t>
            </a:r>
            <a:r>
              <a:rPr lang="en-US" sz="2000" dirty="0" smtClean="0"/>
              <a:t>Cr</a:t>
            </a:r>
            <a:r>
              <a:rPr lang="en-US" sz="2000" baseline="-25000" dirty="0" smtClean="0"/>
              <a:t>0.7</a:t>
            </a:r>
            <a:r>
              <a:rPr lang="en-US" sz="2000" dirty="0" smtClean="0"/>
              <a:t>O</a:t>
            </a:r>
            <a:r>
              <a:rPr lang="en-US" sz="2000" baseline="-25000" dirty="0" smtClean="0"/>
              <a:t>4</a:t>
            </a:r>
            <a:r>
              <a:rPr lang="en-US" sz="2000" dirty="0" smtClean="0"/>
              <a:t> </a:t>
            </a:r>
            <a:r>
              <a:rPr lang="en-US" sz="2000" dirty="0" err="1" smtClean="0"/>
              <a:t>spinel</a:t>
            </a:r>
            <a:r>
              <a:rPr lang="en-US" sz="2000" dirty="0" smtClean="0"/>
              <a:t> layer and an upper magnetite layer)</a:t>
            </a:r>
          </a:p>
          <a:p>
            <a:pPr marL="268288" lvl="1" indent="-268288">
              <a:buFont typeface="Wingdings" pitchFamily="2" charset="2"/>
              <a:buChar char="ü"/>
            </a:pPr>
            <a:r>
              <a:rPr lang="en-US" sz="2000" dirty="0" smtClean="0"/>
              <a:t>Small voids/pores in the steel due to dissolution of alloy components</a:t>
            </a:r>
          </a:p>
          <a:p>
            <a:pPr marL="268288" lvl="1" indent="-268288">
              <a:buFont typeface="Wingdings" pitchFamily="2" charset="2"/>
              <a:buChar char="ü"/>
            </a:pPr>
            <a:r>
              <a:rPr lang="en-US" sz="2000" dirty="0" err="1" smtClean="0"/>
              <a:t>Microstructural</a:t>
            </a:r>
            <a:r>
              <a:rPr lang="en-US" sz="2000" dirty="0" smtClean="0"/>
              <a:t> details of the oxide scales</a:t>
            </a:r>
          </a:p>
          <a:p>
            <a:pPr marL="268288" lvl="1" indent="-268288">
              <a:buFont typeface="Wingdings" pitchFamily="2" charset="2"/>
              <a:buChar char="ü"/>
            </a:pPr>
            <a:r>
              <a:rPr lang="en-US" sz="2000" dirty="0" smtClean="0"/>
              <a:t>Structure of the internal oxidation zone</a:t>
            </a:r>
          </a:p>
          <a:p>
            <a:pPr marL="0" indent="0">
              <a:spcBef>
                <a:spcPts val="0"/>
              </a:spcBef>
            </a:pPr>
            <a:endParaRPr lang="en-US" sz="800" dirty="0" smtClean="0"/>
          </a:p>
          <a:p>
            <a:pPr marL="0" indent="0">
              <a:spcBef>
                <a:spcPts val="0"/>
              </a:spcBef>
            </a:pPr>
            <a:endParaRPr lang="en-US" sz="2000" dirty="0" smtClean="0"/>
          </a:p>
          <a:p>
            <a:pPr marL="0" indent="0"/>
            <a:endParaRPr lang="en-US" sz="20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31800" y="1187549"/>
            <a:ext cx="9056687" cy="5832548"/>
          </a:xfrm>
        </p:spPr>
        <p:txBody>
          <a:bodyPr/>
          <a:lstStyle/>
          <a:p>
            <a:pPr marL="0" indent="0"/>
            <a:r>
              <a:rPr lang="en-US" sz="2000" dirty="0" smtClean="0"/>
              <a:t>Scanning He-Ions Microscopy will be used to provide images with a resolution of few angstroms on a larger scale and on bulk samples</a:t>
            </a:r>
          </a:p>
          <a:p>
            <a:pPr marL="0" indent="0"/>
            <a:endParaRPr lang="it-IT" sz="2000" dirty="0" smtClean="0"/>
          </a:p>
          <a:p>
            <a:pPr marL="0" indent="0"/>
            <a:r>
              <a:rPr lang="en-US" sz="2000" dirty="0" smtClean="0"/>
              <a:t>We will consider in our study  15-15 Ti and 316 austenitic steels that are at present the candidate materials for the realization of liquid lead fast reactors</a:t>
            </a:r>
          </a:p>
          <a:p>
            <a:pPr marL="0" indent="0"/>
            <a:endParaRPr lang="en-US" sz="2000" dirty="0" smtClean="0"/>
          </a:p>
          <a:p>
            <a:pPr marL="0" indent="0"/>
            <a:r>
              <a:rPr lang="en-US" sz="2000" dirty="0" smtClean="0"/>
              <a:t>Investigations will be carried out on cross sectional samples of steel exposed to liquid lead varying:</a:t>
            </a:r>
            <a:endParaRPr lang="it-IT" sz="2000" dirty="0" smtClean="0"/>
          </a:p>
          <a:p>
            <a:pPr marL="0" lvl="1" indent="0"/>
            <a:r>
              <a:rPr lang="en-US" sz="2000" dirty="0" smtClean="0"/>
              <a:t>						Temperature </a:t>
            </a:r>
            <a:endParaRPr lang="it-IT" sz="2000" dirty="0" smtClean="0"/>
          </a:p>
          <a:p>
            <a:pPr marL="0" lvl="1" indent="0"/>
            <a:r>
              <a:rPr lang="en-US" sz="2000" dirty="0" smtClean="0"/>
              <a:t>						Oxygen content of the melt </a:t>
            </a:r>
            <a:endParaRPr lang="it-IT" sz="2000" dirty="0" smtClean="0"/>
          </a:p>
          <a:p>
            <a:pPr marL="0" lvl="1" indent="0"/>
            <a:r>
              <a:rPr lang="en-US" sz="2000" dirty="0" smtClean="0"/>
              <a:t>						Time</a:t>
            </a:r>
          </a:p>
          <a:p>
            <a:pPr marL="0" lvl="1" indent="0">
              <a:buFont typeface="Wingdings" pitchFamily="2" charset="2"/>
              <a:buChar char="ü"/>
            </a:pPr>
            <a:endParaRPr lang="it-IT" sz="2000" dirty="0" smtClean="0"/>
          </a:p>
          <a:p>
            <a:endParaRPr lang="it-IT" sz="2000" dirty="0"/>
          </a:p>
        </p:txBody>
      </p:sp>
      <p:sp>
        <p:nvSpPr>
          <p:cNvPr id="4" name="Titolo 1"/>
          <p:cNvSpPr>
            <a:spLocks noGrp="1"/>
          </p:cNvSpPr>
          <p:nvPr>
            <p:ph type="title"/>
          </p:nvPr>
        </p:nvSpPr>
        <p:spPr>
          <a:xfrm>
            <a:off x="143769" y="141288"/>
            <a:ext cx="8136904" cy="830237"/>
          </a:xfrm>
        </p:spPr>
        <p:txBody>
          <a:bodyPr/>
          <a:lstStyle/>
          <a:p>
            <a:r>
              <a:rPr lang="en-US" sz="3200" b="1" dirty="0" err="1" smtClean="0">
                <a:solidFill>
                  <a:schemeClr val="accent6">
                    <a:lumMod val="75000"/>
                  </a:schemeClr>
                </a:solidFill>
              </a:rPr>
              <a:t>Microstructural</a:t>
            </a:r>
            <a:r>
              <a:rPr lang="en-US" sz="3200" b="1" dirty="0" smtClean="0">
                <a:solidFill>
                  <a:schemeClr val="accent6">
                    <a:lumMod val="75000"/>
                  </a:schemeClr>
                </a:solidFill>
              </a:rPr>
              <a:t> investigations in support of modeling</a:t>
            </a:r>
            <a:endParaRPr lang="en-US" sz="3200" b="1" dirty="0">
              <a:solidFill>
                <a:schemeClr val="accent6">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95896" y="3131765"/>
            <a:ext cx="7633418" cy="1008012"/>
          </a:xfrm>
        </p:spPr>
        <p:txBody>
          <a:bodyPr/>
          <a:lstStyle/>
          <a:p>
            <a:pPr algn="ctr"/>
            <a:r>
              <a:rPr lang="en-US" sz="4800" b="1" dirty="0" smtClean="0">
                <a:solidFill>
                  <a:schemeClr val="accent6">
                    <a:lumMod val="75000"/>
                  </a:schemeClr>
                </a:solidFill>
              </a:rPr>
              <a:t>Thank you for your </a:t>
            </a:r>
          </a:p>
          <a:p>
            <a:pPr algn="ctr"/>
            <a:r>
              <a:rPr lang="en-US" sz="4800" b="1" dirty="0" smtClean="0">
                <a:solidFill>
                  <a:schemeClr val="accent6">
                    <a:lumMod val="75000"/>
                  </a:schemeClr>
                </a:solidFill>
              </a:rPr>
              <a:t>kind attention</a:t>
            </a:r>
            <a:endParaRPr lang="en-US" sz="4800" b="1" dirty="0">
              <a:solidFill>
                <a:schemeClr val="accent6">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3808" y="191631"/>
            <a:ext cx="2844240" cy="707886"/>
          </a:xfrm>
          <a:prstGeom prst="rect">
            <a:avLst/>
          </a:prstGeom>
          <a:noFill/>
        </p:spPr>
        <p:txBody>
          <a:bodyPr wrap="square" rtlCol="0">
            <a:spAutoFit/>
          </a:bodyPr>
          <a:lstStyle/>
          <a:p>
            <a:r>
              <a:rPr lang="en-US" sz="4000" b="1" dirty="0" smtClean="0">
                <a:solidFill>
                  <a:schemeClr val="accent2">
                    <a:lumMod val="75000"/>
                  </a:schemeClr>
                </a:solidFill>
              </a:rPr>
              <a:t>Introduction</a:t>
            </a:r>
            <a:endParaRPr lang="en-US" sz="4000" b="1" dirty="0">
              <a:solidFill>
                <a:schemeClr val="accent2">
                  <a:lumMod val="75000"/>
                </a:schemeClr>
              </a:solidFill>
            </a:endParaRPr>
          </a:p>
        </p:txBody>
      </p:sp>
      <p:sp>
        <p:nvSpPr>
          <p:cNvPr id="4" name="CasellaDiTesto 3"/>
          <p:cNvSpPr txBox="1"/>
          <p:nvPr/>
        </p:nvSpPr>
        <p:spPr>
          <a:xfrm>
            <a:off x="647824" y="1691605"/>
            <a:ext cx="8928992" cy="461665"/>
          </a:xfrm>
          <a:prstGeom prst="rect">
            <a:avLst/>
          </a:prstGeom>
          <a:noFill/>
        </p:spPr>
        <p:txBody>
          <a:bodyPr wrap="square" rtlCol="0">
            <a:spAutoFit/>
          </a:bodyPr>
          <a:lstStyle/>
          <a:p>
            <a:pPr marL="285750" indent="-285750" algn="just">
              <a:buFont typeface="Arial"/>
              <a:buChar char="•"/>
            </a:pPr>
            <a:endParaRPr lang="it-IT" sz="2400" dirty="0">
              <a:solidFill>
                <a:srgbClr val="000000"/>
              </a:solidFill>
            </a:endParaRPr>
          </a:p>
        </p:txBody>
      </p:sp>
      <p:sp>
        <p:nvSpPr>
          <p:cNvPr id="9217" name="Rectangle 1"/>
          <p:cNvSpPr>
            <a:spLocks noChangeArrowheads="1"/>
          </p:cNvSpPr>
          <p:nvPr/>
        </p:nvSpPr>
        <p:spPr bwMode="auto">
          <a:xfrm>
            <a:off x="431801" y="1495906"/>
            <a:ext cx="9289031"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lumMod val="85000"/>
                    <a:lumOff val="15000"/>
                  </a:schemeClr>
                </a:solidFill>
                <a:effectLst/>
                <a:latin typeface="+mj-lt"/>
                <a:ea typeface="AdvGulliv-R"/>
                <a:cs typeface="AdvGulliv-R"/>
              </a:rPr>
              <a:t>Lead and Lead–Bismuth Eutectic (LBE) have been proposed as candidate coolant materials for one class of the next generation nuclear reactors. They can also be used as both coolants and neutron </a:t>
            </a:r>
            <a:r>
              <a:rPr kumimoji="0" lang="en-US" sz="2400" b="0" i="0" u="none" strike="noStrike" cap="none" normalizeH="0" baseline="0" dirty="0" err="1" smtClean="0">
                <a:ln>
                  <a:noFill/>
                </a:ln>
                <a:solidFill>
                  <a:schemeClr val="tx1">
                    <a:lumMod val="85000"/>
                    <a:lumOff val="15000"/>
                  </a:schemeClr>
                </a:solidFill>
                <a:effectLst/>
                <a:latin typeface="+mj-lt"/>
                <a:ea typeface="AdvGulliv-R"/>
                <a:cs typeface="AdvGulliv-R"/>
              </a:rPr>
              <a:t>spallation</a:t>
            </a:r>
            <a:r>
              <a:rPr kumimoji="0" lang="en-US" sz="2400" b="0" i="0" u="none" strike="noStrike" cap="none" normalizeH="0" baseline="0" dirty="0" smtClean="0">
                <a:ln>
                  <a:noFill/>
                </a:ln>
                <a:solidFill>
                  <a:schemeClr val="tx1">
                    <a:lumMod val="85000"/>
                    <a:lumOff val="15000"/>
                  </a:schemeClr>
                </a:solidFill>
                <a:effectLst/>
                <a:latin typeface="+mj-lt"/>
                <a:ea typeface="AdvGulliv-R"/>
                <a:cs typeface="AdvGulliv-R"/>
              </a:rPr>
              <a:t> sources in the Accelerator Driven Systems</a:t>
            </a:r>
          </a:p>
          <a:p>
            <a:pPr marL="173038" marR="0" lvl="0" indent="-173038" algn="l" defTabSz="914400" rtl="0" eaLnBrk="0" fontAlgn="base" latinLnBrk="0" hangingPunct="0">
              <a:lnSpc>
                <a:spcPct val="100000"/>
              </a:lnSpc>
              <a:spcBef>
                <a:spcPct val="0"/>
              </a:spcBef>
              <a:spcAft>
                <a:spcPct val="0"/>
              </a:spcAft>
              <a:buClrTx/>
              <a:buSzTx/>
              <a:tabLst/>
            </a:pPr>
            <a:endParaRPr kumimoji="0" lang="it-IT" sz="1200" b="0" i="0" u="none" strike="noStrike" cap="none" normalizeH="0" baseline="0" dirty="0" smtClean="0">
              <a:ln>
                <a:noFill/>
              </a:ln>
              <a:solidFill>
                <a:schemeClr val="tx1">
                  <a:lumMod val="85000"/>
                  <a:lumOff val="15000"/>
                </a:schemeClr>
              </a:solidFill>
              <a:effectLst/>
              <a:latin typeface="+mj-lt"/>
              <a:cs typeface="Arial" pitchFamily="34" charset="0"/>
            </a:endParaRPr>
          </a:p>
          <a:p>
            <a:pPr marL="173038" marR="0" lvl="0" indent="-173038"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lumMod val="85000"/>
                    <a:lumOff val="15000"/>
                  </a:schemeClr>
                </a:solidFill>
                <a:effectLst/>
                <a:latin typeface="+mj-lt"/>
                <a:ea typeface="AdvGulliv-R"/>
                <a:cs typeface="AdvGulliv-R"/>
              </a:rPr>
              <a:t>low reactivity 	</a:t>
            </a:r>
          </a:p>
          <a:p>
            <a:pPr marL="915988" lvl="1" indent="-173038" defTabSz="914400" eaLnBrk="0" hangingPunct="0">
              <a:buClrTx/>
              <a:buSzTx/>
            </a:pPr>
            <a:r>
              <a:rPr kumimoji="0" lang="en-US" sz="2400" b="0" i="0" u="none" strike="noStrike" cap="none" normalizeH="0" baseline="0" dirty="0" smtClean="0">
                <a:ln>
                  <a:noFill/>
                </a:ln>
                <a:solidFill>
                  <a:schemeClr val="tx1">
                    <a:lumMod val="85000"/>
                    <a:lumOff val="15000"/>
                  </a:schemeClr>
                </a:solidFill>
                <a:effectLst/>
                <a:latin typeface="+mj-lt"/>
                <a:ea typeface="Calibri" pitchFamily="34" charset="0"/>
                <a:cs typeface="GadgetRegular"/>
              </a:rPr>
              <a:t>Lead is inert with respect to water,</a:t>
            </a:r>
            <a:r>
              <a:rPr kumimoji="0" lang="en-US" sz="2400" b="0" i="0" u="none" strike="noStrike" cap="none" normalizeH="0" dirty="0" smtClean="0">
                <a:ln>
                  <a:noFill/>
                </a:ln>
                <a:solidFill>
                  <a:schemeClr val="tx1">
                    <a:lumMod val="85000"/>
                    <a:lumOff val="15000"/>
                  </a:schemeClr>
                </a:solidFill>
                <a:effectLst/>
                <a:latin typeface="+mj-lt"/>
                <a:ea typeface="Calibri" pitchFamily="34" charset="0"/>
                <a:cs typeface="GadgetRegular"/>
              </a:rPr>
              <a:t> concrete etc.</a:t>
            </a:r>
            <a:endParaRPr kumimoji="0" lang="it-IT" sz="2400" b="0" i="0" u="none" strike="noStrike" cap="none" normalizeH="0" baseline="0" dirty="0" smtClean="0">
              <a:ln>
                <a:noFill/>
              </a:ln>
              <a:solidFill>
                <a:schemeClr val="tx1">
                  <a:lumMod val="85000"/>
                  <a:lumOff val="15000"/>
                </a:schemeClr>
              </a:solidFill>
              <a:effectLst/>
              <a:latin typeface="+mj-lt"/>
              <a:cs typeface="Arial" pitchFamily="34" charset="0"/>
            </a:endParaRPr>
          </a:p>
          <a:p>
            <a:pPr marL="173038" marR="0" lvl="0" indent="-173038"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lumMod val="85000"/>
                    <a:lumOff val="15000"/>
                  </a:schemeClr>
                </a:solidFill>
                <a:effectLst/>
                <a:latin typeface="+mj-lt"/>
                <a:ea typeface="AdvGulliv-R"/>
                <a:cs typeface="AdvGulliv-R"/>
              </a:rPr>
              <a:t>low vapor pressure</a:t>
            </a:r>
          </a:p>
          <a:p>
            <a:pPr marL="915988" lvl="1" indent="-173038" defTabSz="914400" eaLnBrk="0" hangingPunct="0">
              <a:buClrTx/>
              <a:buSzTx/>
            </a:pPr>
            <a:r>
              <a:rPr kumimoji="0" lang="en-US" sz="2400" b="0" i="0" u="none" strike="noStrike" cap="none" normalizeH="0" baseline="0" dirty="0" smtClean="0">
                <a:ln>
                  <a:noFill/>
                </a:ln>
                <a:solidFill>
                  <a:schemeClr val="tx1">
                    <a:lumMod val="85000"/>
                    <a:lumOff val="15000"/>
                  </a:schemeClr>
                </a:solidFill>
                <a:effectLst/>
                <a:latin typeface="+mj-lt"/>
                <a:ea typeface="Calibri" pitchFamily="34" charset="0"/>
                <a:cs typeface="GadgetRegular"/>
              </a:rPr>
              <a:t>Boiling temperature above melting point of the structural materials</a:t>
            </a:r>
            <a:endParaRPr kumimoji="0" lang="it-IT" sz="2400" b="0" i="0" u="none" strike="noStrike" cap="none" normalizeH="0" baseline="0" dirty="0" smtClean="0">
              <a:ln>
                <a:noFill/>
              </a:ln>
              <a:solidFill>
                <a:schemeClr val="tx1">
                  <a:lumMod val="85000"/>
                  <a:lumOff val="15000"/>
                </a:schemeClr>
              </a:solidFill>
              <a:effectLst/>
              <a:latin typeface="+mj-lt"/>
              <a:cs typeface="Arial" pitchFamily="34" charset="0"/>
            </a:endParaRPr>
          </a:p>
          <a:p>
            <a:pPr marL="173038" marR="0" lvl="0" indent="-173038"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lumMod val="85000"/>
                    <a:lumOff val="15000"/>
                  </a:schemeClr>
                </a:solidFill>
                <a:effectLst/>
                <a:latin typeface="+mj-lt"/>
                <a:ea typeface="AdvGulliv-R"/>
                <a:cs typeface="AdvGulliv-R"/>
              </a:rPr>
              <a:t>low viscosity </a:t>
            </a:r>
            <a:endParaRPr kumimoji="0" lang="it-IT" sz="2400" b="0" i="0" u="none" strike="noStrike" cap="none" normalizeH="0" baseline="0" dirty="0" smtClean="0">
              <a:ln>
                <a:noFill/>
              </a:ln>
              <a:solidFill>
                <a:schemeClr val="tx1">
                  <a:lumMod val="85000"/>
                  <a:lumOff val="15000"/>
                </a:schemeClr>
              </a:solidFill>
              <a:effectLst/>
              <a:latin typeface="+mj-lt"/>
              <a:cs typeface="Arial" pitchFamily="34" charset="0"/>
            </a:endParaRPr>
          </a:p>
          <a:p>
            <a:pPr marL="173038" marR="0" lvl="0" indent="-173038"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lumMod val="85000"/>
                    <a:lumOff val="15000"/>
                  </a:schemeClr>
                </a:solidFill>
                <a:effectLst/>
                <a:latin typeface="+mj-lt"/>
                <a:ea typeface="AdvGulliv-R"/>
                <a:cs typeface="AdvGulliv-R"/>
              </a:rPr>
              <a:t>good gamma shielding</a:t>
            </a:r>
            <a:endParaRPr kumimoji="0" lang="it-IT" sz="2400" b="0" i="0" u="none" strike="noStrike" cap="none" normalizeH="0" baseline="0" dirty="0" smtClean="0">
              <a:ln>
                <a:noFill/>
              </a:ln>
              <a:solidFill>
                <a:schemeClr val="tx1">
                  <a:lumMod val="85000"/>
                  <a:lumOff val="15000"/>
                </a:schemeClr>
              </a:solidFill>
              <a:effectLst/>
              <a:latin typeface="+mj-lt"/>
              <a:cs typeface="Arial" pitchFamily="34" charset="0"/>
            </a:endParaRPr>
          </a:p>
          <a:p>
            <a:pPr marL="173038" marR="0" lvl="0" indent="-173038"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lumMod val="85000"/>
                    <a:lumOff val="15000"/>
                  </a:schemeClr>
                </a:solidFill>
                <a:effectLst/>
                <a:latin typeface="+mj-lt"/>
                <a:ea typeface="AdvGulliv-R"/>
                <a:cs typeface="AdvGulliv-R"/>
              </a:rPr>
              <a:t>and high neutron yield </a:t>
            </a:r>
            <a:endParaRPr kumimoji="0" lang="it-IT" sz="2400" b="0" i="0" u="none" strike="noStrike" cap="none" normalizeH="0" baseline="0" dirty="0" smtClean="0">
              <a:ln>
                <a:noFill/>
              </a:ln>
              <a:solidFill>
                <a:schemeClr val="tx1">
                  <a:lumMod val="85000"/>
                  <a:lumOff val="15000"/>
                </a:schemeClr>
              </a:solidFill>
              <a:effectLst/>
              <a:latin typeface="+mj-lt"/>
              <a:cs typeface="Arial" pitchFamily="34" charset="0"/>
            </a:endParaRPr>
          </a:p>
          <a:p>
            <a:pPr marL="173038" marR="0" lvl="0" indent="-173038"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lumMod val="85000"/>
                    <a:lumOff val="15000"/>
                  </a:schemeClr>
                </a:solidFill>
                <a:effectLst/>
                <a:latin typeface="+mj-lt"/>
                <a:ea typeface="Calibri" pitchFamily="34" charset="0"/>
                <a:cs typeface="GadgetRegular"/>
              </a:rPr>
              <a:t>Large density change with temperature  </a:t>
            </a:r>
          </a:p>
          <a:p>
            <a:pPr marL="915988" lvl="1" indent="-173038" defTabSz="914400" eaLnBrk="0" hangingPunct="0">
              <a:buClrTx/>
              <a:buSzTx/>
            </a:pPr>
            <a:r>
              <a:rPr kumimoji="0" lang="en-US" sz="2400" b="0" i="0" u="none" strike="noStrike" cap="none" normalizeH="0" baseline="0" dirty="0" smtClean="0">
                <a:ln>
                  <a:noFill/>
                </a:ln>
                <a:solidFill>
                  <a:schemeClr val="tx1">
                    <a:lumMod val="85000"/>
                    <a:lumOff val="15000"/>
                  </a:schemeClr>
                </a:solidFill>
                <a:effectLst/>
                <a:latin typeface="+mj-lt"/>
                <a:ea typeface="Calibri" pitchFamily="34" charset="0"/>
                <a:cs typeface="GadgetRegular"/>
              </a:rPr>
              <a:t>decay heat removal by natural circulation</a:t>
            </a:r>
            <a:endParaRPr lang="en-US" sz="2400" dirty="0" smtClean="0">
              <a:solidFill>
                <a:schemeClr val="tx1">
                  <a:lumMod val="85000"/>
                  <a:lumOff val="15000"/>
                </a:schemeClr>
              </a:solidFill>
              <a:latin typeface="+mj-lt"/>
              <a:ea typeface="Calibri" pitchFamily="34" charset="0"/>
              <a:cs typeface="GadgetRegular"/>
            </a:endParaRPr>
          </a:p>
        </p:txBody>
      </p:sp>
    </p:spTree>
    <p:extLst>
      <p:ext uri="{BB962C8B-B14F-4D97-AF65-F5344CB8AC3E}">
        <p14:creationId xmlns:p14="http://schemas.microsoft.com/office/powerpoint/2010/main" xmlns="" val="3941972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7784" y="1115541"/>
            <a:ext cx="9561416" cy="6063198"/>
          </a:xfrm>
          <a:prstGeom prst="rect">
            <a:avLst/>
          </a:prstGeom>
          <a:noFill/>
        </p:spPr>
        <p:txBody>
          <a:bodyPr wrap="square" rtlCol="0">
            <a:spAutoFit/>
          </a:bodyPr>
          <a:lstStyle/>
          <a:p>
            <a:r>
              <a:rPr lang="en-US" dirty="0" smtClean="0">
                <a:solidFill>
                  <a:schemeClr val="tx1">
                    <a:lumMod val="85000"/>
                    <a:lumOff val="15000"/>
                  </a:schemeClr>
                </a:solidFill>
              </a:rPr>
              <a:t>Lead and LBE at high temperature  are  very corrosive towards steels </a:t>
            </a:r>
          </a:p>
          <a:p>
            <a:endParaRPr lang="en-US" sz="800" dirty="0" smtClean="0">
              <a:solidFill>
                <a:schemeClr val="tx1">
                  <a:lumMod val="85000"/>
                  <a:lumOff val="15000"/>
                </a:schemeClr>
              </a:solidFill>
            </a:endParaRPr>
          </a:p>
          <a:p>
            <a:r>
              <a:rPr lang="en-US" dirty="0" smtClean="0">
                <a:solidFill>
                  <a:schemeClr val="tx1">
                    <a:lumMod val="85000"/>
                    <a:lumOff val="15000"/>
                  </a:schemeClr>
                </a:solidFill>
              </a:rPr>
              <a:t>Compatibility of material with liquid lead is a key problem and represents the main issue in the development of lead and LBE-cooled systems. </a:t>
            </a:r>
          </a:p>
          <a:p>
            <a:endParaRPr lang="en-US" sz="800" dirty="0" smtClean="0">
              <a:solidFill>
                <a:schemeClr val="tx1">
                  <a:lumMod val="85000"/>
                  <a:lumOff val="15000"/>
                </a:schemeClr>
              </a:solidFill>
            </a:endParaRPr>
          </a:p>
          <a:p>
            <a:r>
              <a:rPr lang="en-US" dirty="0" smtClean="0">
                <a:solidFill>
                  <a:schemeClr val="tx1">
                    <a:lumMod val="85000"/>
                    <a:lumOff val="15000"/>
                  </a:schemeClr>
                </a:solidFill>
              </a:rPr>
              <a:t>Corrosion in liquid lead follows two main processes depending on the concentration of oxygen dissolved in the melt:</a:t>
            </a:r>
          </a:p>
          <a:p>
            <a:endParaRPr lang="en-US" sz="800" dirty="0" smtClean="0">
              <a:solidFill>
                <a:schemeClr val="tx1">
                  <a:lumMod val="85000"/>
                  <a:lumOff val="15000"/>
                </a:schemeClr>
              </a:solidFill>
            </a:endParaRPr>
          </a:p>
          <a:p>
            <a:pPr marL="176213" indent="-176213">
              <a:buFont typeface="Wingdings" pitchFamily="2" charset="2"/>
              <a:buChar char="ü"/>
            </a:pPr>
            <a:r>
              <a:rPr lang="en-US" dirty="0" smtClean="0">
                <a:solidFill>
                  <a:schemeClr val="tx1">
                    <a:lumMod val="85000"/>
                    <a:lumOff val="15000"/>
                  </a:schemeClr>
                </a:solidFill>
              </a:rPr>
              <a:t>dissolution of the steel constitutive elements (preferential dissolution of some elements)</a:t>
            </a:r>
          </a:p>
          <a:p>
            <a:pPr marL="176213" indent="-176213">
              <a:buFont typeface="Wingdings" pitchFamily="2" charset="2"/>
              <a:buChar char="ü"/>
            </a:pPr>
            <a:endParaRPr lang="it-IT" sz="800" dirty="0" smtClean="0">
              <a:solidFill>
                <a:schemeClr val="tx1">
                  <a:lumMod val="85000"/>
                  <a:lumOff val="15000"/>
                </a:schemeClr>
              </a:solidFill>
            </a:endParaRPr>
          </a:p>
          <a:p>
            <a:pPr marL="176213" indent="-176213">
              <a:buFont typeface="Wingdings" pitchFamily="2" charset="2"/>
              <a:buChar char="ü"/>
            </a:pPr>
            <a:r>
              <a:rPr lang="en-US" dirty="0" smtClean="0">
                <a:solidFill>
                  <a:schemeClr val="tx1">
                    <a:lumMod val="85000"/>
                    <a:lumOff val="15000"/>
                  </a:schemeClr>
                </a:solidFill>
              </a:rPr>
              <a:t>reaction of the steel constitutive elements with the dissolved oxygen with the formation of an outer oxide scale not stable/internal oxidation</a:t>
            </a:r>
          </a:p>
          <a:p>
            <a:endParaRPr lang="en-US" sz="800" dirty="0" smtClean="0">
              <a:solidFill>
                <a:schemeClr val="tx1">
                  <a:lumMod val="85000"/>
                  <a:lumOff val="15000"/>
                </a:schemeClr>
              </a:solidFill>
            </a:endParaRPr>
          </a:p>
          <a:p>
            <a:r>
              <a:rPr lang="en-US" dirty="0" smtClean="0">
                <a:solidFill>
                  <a:schemeClr val="tx1">
                    <a:lumMod val="85000"/>
                    <a:lumOff val="15000"/>
                  </a:schemeClr>
                </a:solidFill>
              </a:rPr>
              <a:t>Surface oxidation can be used to protect the steel from dissolution (Active Oxygen Control): maintaining a low level of oxygen in the liquid lead allow the formation of a protective oxide layer on the steel surface thus eliminating the direct contact between the steel and liquid lead</a:t>
            </a:r>
          </a:p>
          <a:p>
            <a:endParaRPr lang="en-US" sz="800" dirty="0" smtClean="0">
              <a:solidFill>
                <a:schemeClr val="tx1">
                  <a:lumMod val="85000"/>
                  <a:lumOff val="15000"/>
                </a:schemeClr>
              </a:solidFill>
            </a:endParaRPr>
          </a:p>
          <a:p>
            <a:r>
              <a:rPr lang="en-US" dirty="0" smtClean="0">
                <a:solidFill>
                  <a:schemeClr val="tx1">
                    <a:lumMod val="85000"/>
                    <a:lumOff val="15000"/>
                  </a:schemeClr>
                </a:solidFill>
              </a:rPr>
              <a:t>Active Oxygen Control was found to work at relatively low temperatures but for temperatures above 500°severe corrosion attack are observed both in austenitic and F/M steels with the formation of thick oxide layers, which may spall off periodically leaving the steel surface exposed to the coolant</a:t>
            </a:r>
          </a:p>
          <a:p>
            <a:endParaRPr lang="en-US" sz="800" dirty="0" smtClean="0">
              <a:solidFill>
                <a:schemeClr val="tx1">
                  <a:lumMod val="85000"/>
                  <a:lumOff val="15000"/>
                </a:schemeClr>
              </a:solidFill>
            </a:endParaRPr>
          </a:p>
          <a:p>
            <a:r>
              <a:rPr lang="en-US" dirty="0" smtClean="0">
                <a:solidFill>
                  <a:schemeClr val="tx1">
                    <a:lumMod val="85000"/>
                    <a:lumOff val="15000"/>
                  </a:schemeClr>
                </a:solidFill>
              </a:rPr>
              <a:t>Additional protection methods must be adopted to protect the parts of the reactor that operate at high temperature (cladding, spacers etc.)</a:t>
            </a:r>
          </a:p>
          <a:p>
            <a:endParaRPr lang="en-US" sz="800" dirty="0" smtClean="0">
              <a:solidFill>
                <a:schemeClr val="tx1">
                  <a:lumMod val="85000"/>
                  <a:lumOff val="15000"/>
                </a:schemeClr>
              </a:solidFill>
            </a:endParaRPr>
          </a:p>
          <a:p>
            <a:r>
              <a:rPr lang="en-US" dirty="0" smtClean="0">
                <a:solidFill>
                  <a:schemeClr val="tx1">
                    <a:lumMod val="85000"/>
                    <a:lumOff val="15000"/>
                  </a:schemeClr>
                </a:solidFill>
              </a:rPr>
              <a:t>A better understanding of the corrosion mechanisms could lead to improve control of corrosion and the steel performance</a:t>
            </a:r>
            <a:endParaRPr lang="en-US" dirty="0">
              <a:solidFill>
                <a:schemeClr val="tx1">
                  <a:lumMod val="85000"/>
                  <a:lumOff val="15000"/>
                </a:schemeClr>
              </a:solidFill>
            </a:endParaRPr>
          </a:p>
        </p:txBody>
      </p:sp>
      <p:sp>
        <p:nvSpPr>
          <p:cNvPr id="4" name="CasellaDiTesto 3"/>
          <p:cNvSpPr txBox="1"/>
          <p:nvPr/>
        </p:nvSpPr>
        <p:spPr>
          <a:xfrm>
            <a:off x="503808" y="191631"/>
            <a:ext cx="2844240" cy="707886"/>
          </a:xfrm>
          <a:prstGeom prst="rect">
            <a:avLst/>
          </a:prstGeom>
          <a:noFill/>
        </p:spPr>
        <p:txBody>
          <a:bodyPr wrap="square" rtlCol="0">
            <a:spAutoFit/>
          </a:bodyPr>
          <a:lstStyle/>
          <a:p>
            <a:r>
              <a:rPr lang="en-US" sz="4000" b="1" dirty="0" smtClean="0">
                <a:solidFill>
                  <a:schemeClr val="accent2">
                    <a:lumMod val="75000"/>
                  </a:schemeClr>
                </a:solidFill>
              </a:rPr>
              <a:t>Introduction</a:t>
            </a:r>
            <a:endParaRPr lang="en-US" sz="4000" b="1" dirty="0">
              <a:solidFill>
                <a:schemeClr val="accent2">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contenuto 2"/>
          <p:cNvSpPr>
            <a:spLocks noGrp="1"/>
          </p:cNvSpPr>
          <p:nvPr>
            <p:ph idx="1"/>
          </p:nvPr>
        </p:nvSpPr>
        <p:spPr>
          <a:xfrm>
            <a:off x="647824" y="1331565"/>
            <a:ext cx="8784976" cy="4968651"/>
          </a:xfrm>
        </p:spPr>
        <p:txBody>
          <a:bodyPr/>
          <a:lstStyle/>
          <a:p>
            <a:pPr marL="177800" indent="-177800"/>
            <a:r>
              <a:rPr lang="en-US" sz="2400" dirty="0" smtClean="0"/>
              <a:t>In this context we propose the development of a model for the corrosion damage evolution for steels exposed  to liquid lead </a:t>
            </a:r>
            <a:endParaRPr lang="en-US" sz="2400" dirty="0" smtClean="0"/>
          </a:p>
          <a:p>
            <a:pPr marL="177800" indent="-177800"/>
            <a:endParaRPr lang="en-US" sz="2400" dirty="0" smtClean="0"/>
          </a:p>
          <a:p>
            <a:pPr marL="265113" indent="-265113">
              <a:buFont typeface="Wingdings" pitchFamily="2" charset="2"/>
              <a:buChar char="ü"/>
            </a:pPr>
            <a:r>
              <a:rPr lang="en-GB" sz="2400" dirty="0" smtClean="0"/>
              <a:t>Development of reliable models </a:t>
            </a:r>
            <a:r>
              <a:rPr lang="en-GB" sz="2400" dirty="0" smtClean="0"/>
              <a:t>of </a:t>
            </a:r>
            <a:r>
              <a:rPr lang="en-GB" sz="2400" dirty="0" smtClean="0"/>
              <a:t>the system by </a:t>
            </a:r>
            <a:r>
              <a:rPr lang="en-GB" sz="2400" dirty="0" smtClean="0"/>
              <a:t>using atomic-scale simulations, via classical or first-principle molecular dynamics techniques </a:t>
            </a:r>
          </a:p>
          <a:p>
            <a:pPr marL="265113" indent="-265113">
              <a:buFont typeface="Wingdings" pitchFamily="2" charset="2"/>
              <a:buChar char="ü"/>
            </a:pPr>
            <a:r>
              <a:rPr lang="en-GB" sz="2400" dirty="0" smtClean="0"/>
              <a:t> Use of transmission </a:t>
            </a:r>
            <a:r>
              <a:rPr lang="en-GB" sz="2400" dirty="0" smtClean="0"/>
              <a:t>Electron Microscopy and  Scanning Helium Ion Microscopy </a:t>
            </a:r>
            <a:r>
              <a:rPr lang="en-GB" sz="2400" dirty="0" smtClean="0"/>
              <a:t> to </a:t>
            </a:r>
            <a:r>
              <a:rPr lang="en-GB" sz="2400" dirty="0" smtClean="0"/>
              <a:t>gain </a:t>
            </a:r>
            <a:r>
              <a:rPr lang="en-GB" sz="2400" dirty="0" err="1" smtClean="0"/>
              <a:t>microstructural</a:t>
            </a:r>
            <a:r>
              <a:rPr lang="en-GB" sz="2400" dirty="0" smtClean="0"/>
              <a:t> information's </a:t>
            </a:r>
            <a:r>
              <a:rPr lang="en-GB" sz="2400" dirty="0" smtClean="0"/>
              <a:t>at atomic </a:t>
            </a:r>
            <a:r>
              <a:rPr lang="en-GB" sz="2400" dirty="0" smtClean="0"/>
              <a:t>level</a:t>
            </a:r>
            <a:endParaRPr lang="it-IT" sz="2400" dirty="0" smtClean="0"/>
          </a:p>
        </p:txBody>
      </p:sp>
      <p:sp>
        <p:nvSpPr>
          <p:cNvPr id="5" name="CasellaDiTesto 4"/>
          <p:cNvSpPr txBox="1"/>
          <p:nvPr/>
        </p:nvSpPr>
        <p:spPr>
          <a:xfrm>
            <a:off x="503808" y="191631"/>
            <a:ext cx="2844240" cy="707886"/>
          </a:xfrm>
          <a:prstGeom prst="rect">
            <a:avLst/>
          </a:prstGeom>
          <a:noFill/>
        </p:spPr>
        <p:txBody>
          <a:bodyPr wrap="square" rtlCol="0">
            <a:spAutoFit/>
          </a:bodyPr>
          <a:lstStyle/>
          <a:p>
            <a:r>
              <a:rPr lang="en-US" sz="4000" b="1" dirty="0" smtClean="0">
                <a:solidFill>
                  <a:schemeClr val="accent2">
                    <a:lumMod val="75000"/>
                  </a:schemeClr>
                </a:solidFill>
              </a:rPr>
              <a:t>Introduction</a:t>
            </a:r>
            <a:endParaRPr lang="en-US" sz="4000" b="1" dirty="0">
              <a:solidFill>
                <a:schemeClr val="accent2">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776" y="107429"/>
            <a:ext cx="8064897" cy="902245"/>
          </a:xfrm>
        </p:spPr>
        <p:txBody>
          <a:bodyPr/>
          <a:lstStyle/>
          <a:p>
            <a:pPr algn="l"/>
            <a:r>
              <a:rPr lang="en-US" sz="3200" b="1" dirty="0" smtClean="0">
                <a:solidFill>
                  <a:schemeClr val="accent6">
                    <a:lumMod val="75000"/>
                  </a:schemeClr>
                </a:solidFill>
              </a:rPr>
              <a:t>Solubility and diffusivity data </a:t>
            </a:r>
            <a:br>
              <a:rPr lang="en-US" sz="3200" b="1" dirty="0" smtClean="0">
                <a:solidFill>
                  <a:schemeClr val="accent6">
                    <a:lumMod val="75000"/>
                  </a:schemeClr>
                </a:solidFill>
              </a:rPr>
            </a:br>
            <a:r>
              <a:rPr lang="en-US" sz="3200" b="1" dirty="0" smtClean="0">
                <a:solidFill>
                  <a:schemeClr val="accent6">
                    <a:lumMod val="75000"/>
                  </a:schemeClr>
                </a:solidFill>
              </a:rPr>
              <a:t>                                          in liquid Pb and LBE</a:t>
            </a:r>
            <a:endParaRPr lang="en-US" sz="3200" b="1" dirty="0">
              <a:solidFill>
                <a:schemeClr val="accent6">
                  <a:lumMod val="75000"/>
                </a:schemeClr>
              </a:solidFill>
            </a:endParaRPr>
          </a:p>
        </p:txBody>
      </p:sp>
      <p:pic>
        <p:nvPicPr>
          <p:cNvPr id="26626" name="Picture 2"/>
          <p:cNvPicPr>
            <a:picLocks noGrp="1" noChangeAspect="1" noChangeArrowheads="1"/>
          </p:cNvPicPr>
          <p:nvPr>
            <p:ph idx="1"/>
          </p:nvPr>
        </p:nvPicPr>
        <p:blipFill>
          <a:blip r:embed="rId2" cstate="print"/>
          <a:srcRect/>
          <a:stretch>
            <a:fillRect/>
          </a:stretch>
        </p:blipFill>
        <p:spPr bwMode="auto">
          <a:xfrm>
            <a:off x="287785" y="1043533"/>
            <a:ext cx="5184576" cy="3457575"/>
          </a:xfrm>
          <a:prstGeom prst="rect">
            <a:avLst/>
          </a:prstGeom>
          <a:noFill/>
          <a:ln w="9525">
            <a:noFill/>
            <a:miter lim="800000"/>
            <a:headEnd/>
            <a:tailEnd/>
          </a:ln>
        </p:spPr>
      </p:pic>
      <p:sp>
        <p:nvSpPr>
          <p:cNvPr id="5" name="Rettangolo 4"/>
          <p:cNvSpPr/>
          <p:nvPr/>
        </p:nvSpPr>
        <p:spPr>
          <a:xfrm>
            <a:off x="5610299" y="1835621"/>
            <a:ext cx="4470326" cy="369332"/>
          </a:xfrm>
          <a:prstGeom prst="rect">
            <a:avLst/>
          </a:prstGeom>
        </p:spPr>
        <p:txBody>
          <a:bodyPr wrap="none">
            <a:spAutoFit/>
          </a:bodyPr>
          <a:lstStyle/>
          <a:p>
            <a:r>
              <a:rPr lang="en-US" dirty="0" smtClean="0">
                <a:solidFill>
                  <a:schemeClr val="tx1">
                    <a:lumMod val="85000"/>
                    <a:lumOff val="15000"/>
                  </a:schemeClr>
                </a:solidFill>
              </a:rPr>
              <a:t>Solubility data of iron in liquid </a:t>
            </a:r>
            <a:r>
              <a:rPr lang="en-US" dirty="0" err="1" smtClean="0">
                <a:solidFill>
                  <a:schemeClr val="tx1">
                    <a:lumMod val="85000"/>
                    <a:lumOff val="15000"/>
                  </a:schemeClr>
                </a:solidFill>
              </a:rPr>
              <a:t>Pb</a:t>
            </a:r>
            <a:r>
              <a:rPr lang="en-US" dirty="0" smtClean="0">
                <a:solidFill>
                  <a:schemeClr val="tx1">
                    <a:lumMod val="85000"/>
                    <a:lumOff val="15000"/>
                  </a:schemeClr>
                </a:solidFill>
              </a:rPr>
              <a:t>, Bi and LBE</a:t>
            </a:r>
            <a:endParaRPr lang="it-IT" dirty="0">
              <a:solidFill>
                <a:schemeClr val="tx1">
                  <a:lumMod val="85000"/>
                  <a:lumOff val="15000"/>
                </a:schemeClr>
              </a:solidFill>
            </a:endParaRPr>
          </a:p>
        </p:txBody>
      </p:sp>
      <p:pic>
        <p:nvPicPr>
          <p:cNvPr id="26627" name="Picture 3"/>
          <p:cNvPicPr>
            <a:picLocks noChangeAspect="1" noChangeArrowheads="1"/>
          </p:cNvPicPr>
          <p:nvPr/>
        </p:nvPicPr>
        <p:blipFill>
          <a:blip r:embed="rId3" cstate="print"/>
          <a:srcRect/>
          <a:stretch>
            <a:fillRect/>
          </a:stretch>
        </p:blipFill>
        <p:spPr bwMode="auto">
          <a:xfrm>
            <a:off x="4608264" y="3707829"/>
            <a:ext cx="5256584" cy="3456384"/>
          </a:xfrm>
          <a:prstGeom prst="rect">
            <a:avLst/>
          </a:prstGeom>
          <a:noFill/>
          <a:ln w="9525">
            <a:noFill/>
            <a:miter lim="800000"/>
            <a:headEnd/>
            <a:tailEnd/>
          </a:ln>
        </p:spPr>
      </p:pic>
      <p:sp>
        <p:nvSpPr>
          <p:cNvPr id="7" name="Rettangolo 6"/>
          <p:cNvSpPr/>
          <p:nvPr/>
        </p:nvSpPr>
        <p:spPr>
          <a:xfrm>
            <a:off x="124731" y="5364013"/>
            <a:ext cx="4627549" cy="369332"/>
          </a:xfrm>
          <a:prstGeom prst="rect">
            <a:avLst/>
          </a:prstGeom>
        </p:spPr>
        <p:txBody>
          <a:bodyPr wrap="none">
            <a:spAutoFit/>
          </a:bodyPr>
          <a:lstStyle/>
          <a:p>
            <a:r>
              <a:rPr lang="en-US" dirty="0" smtClean="0">
                <a:solidFill>
                  <a:schemeClr val="tx1">
                    <a:lumMod val="85000"/>
                    <a:lumOff val="15000"/>
                  </a:schemeClr>
                </a:solidFill>
              </a:rPr>
              <a:t>Solubility data of Fe, Cr, Ni in liquid </a:t>
            </a:r>
            <a:r>
              <a:rPr lang="en-US" dirty="0" err="1" smtClean="0">
                <a:solidFill>
                  <a:schemeClr val="tx1">
                    <a:lumMod val="85000"/>
                    <a:lumOff val="15000"/>
                  </a:schemeClr>
                </a:solidFill>
              </a:rPr>
              <a:t>Pb</a:t>
            </a:r>
            <a:r>
              <a:rPr lang="en-US" dirty="0" smtClean="0">
                <a:solidFill>
                  <a:schemeClr val="tx1">
                    <a:lumMod val="85000"/>
                    <a:lumOff val="15000"/>
                  </a:schemeClr>
                </a:solidFill>
              </a:rPr>
              <a:t> and LBE</a:t>
            </a:r>
            <a:endParaRPr lang="it-IT" dirty="0">
              <a:solidFill>
                <a:schemeClr val="tx1">
                  <a:lumMod val="85000"/>
                  <a:lumOff val="15000"/>
                </a:schemeClr>
              </a:solidFill>
            </a:endParaRPr>
          </a:p>
        </p:txBody>
      </p:sp>
      <p:sp>
        <p:nvSpPr>
          <p:cNvPr id="8" name="Rettangolo 7"/>
          <p:cNvSpPr/>
          <p:nvPr/>
        </p:nvSpPr>
        <p:spPr>
          <a:xfrm>
            <a:off x="0" y="6913344"/>
            <a:ext cx="10080625" cy="646331"/>
          </a:xfrm>
          <a:prstGeom prst="rect">
            <a:avLst/>
          </a:prstGeom>
        </p:spPr>
        <p:txBody>
          <a:bodyPr wrap="square">
            <a:spAutoFit/>
          </a:bodyPr>
          <a:lstStyle/>
          <a:p>
            <a:endParaRPr lang="en-US" b="1" dirty="0" smtClean="0">
              <a:solidFill>
                <a:schemeClr val="tx1"/>
              </a:solidFill>
            </a:endParaRPr>
          </a:p>
          <a:p>
            <a:r>
              <a:rPr lang="en-US" dirty="0" smtClean="0">
                <a:solidFill>
                  <a:schemeClr val="tx1">
                    <a:lumMod val="85000"/>
                    <a:lumOff val="15000"/>
                  </a:schemeClr>
                </a:solidFill>
              </a:rPr>
              <a:t>https://www.oecd-nea.org/science/reports/2007/nea6195-handbook.html</a:t>
            </a:r>
            <a:endParaRPr lang="en-US" dirty="0">
              <a:solidFill>
                <a:schemeClr val="tx1">
                  <a:lumMod val="85000"/>
                  <a:lumOff val="1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359792" y="107429"/>
            <a:ext cx="9056687" cy="902245"/>
          </a:xfrm>
        </p:spPr>
        <p:txBody>
          <a:bodyPr/>
          <a:lstStyle/>
          <a:p>
            <a:pPr algn="l"/>
            <a:r>
              <a:rPr lang="en-US" sz="3200" b="1" dirty="0" smtClean="0">
                <a:solidFill>
                  <a:schemeClr val="accent6">
                    <a:lumMod val="75000"/>
                  </a:schemeClr>
                </a:solidFill>
              </a:rPr>
              <a:t>Solubility and diffusivity data </a:t>
            </a:r>
            <a:br>
              <a:rPr lang="en-US" sz="3200" b="1" dirty="0" smtClean="0">
                <a:solidFill>
                  <a:schemeClr val="accent6">
                    <a:lumMod val="75000"/>
                  </a:schemeClr>
                </a:solidFill>
              </a:rPr>
            </a:br>
            <a:r>
              <a:rPr lang="en-US" sz="3200" b="1" dirty="0" smtClean="0">
                <a:solidFill>
                  <a:schemeClr val="accent6">
                    <a:lumMod val="75000"/>
                  </a:schemeClr>
                </a:solidFill>
              </a:rPr>
              <a:t>                                          in liquid Pb and LBE</a:t>
            </a:r>
            <a:endParaRPr lang="en-US" sz="3200" b="1" dirty="0">
              <a:solidFill>
                <a:schemeClr val="accent6">
                  <a:lumMod val="75000"/>
                </a:schemeClr>
              </a:solidFill>
            </a:endParaRPr>
          </a:p>
        </p:txBody>
      </p:sp>
      <p:pic>
        <p:nvPicPr>
          <p:cNvPr id="27650" name="Picture 2"/>
          <p:cNvPicPr>
            <a:picLocks noGrp="1" noChangeAspect="1" noChangeArrowheads="1"/>
          </p:cNvPicPr>
          <p:nvPr>
            <p:ph idx="1"/>
          </p:nvPr>
        </p:nvPicPr>
        <p:blipFill>
          <a:blip r:embed="rId2" cstate="print"/>
          <a:srcRect/>
          <a:stretch>
            <a:fillRect/>
          </a:stretch>
        </p:blipFill>
        <p:spPr bwMode="auto">
          <a:xfrm>
            <a:off x="71760" y="1187549"/>
            <a:ext cx="5695950" cy="3162300"/>
          </a:xfrm>
          <a:prstGeom prst="rect">
            <a:avLst/>
          </a:prstGeom>
          <a:noFill/>
          <a:ln w="9525">
            <a:noFill/>
            <a:miter lim="800000"/>
            <a:headEnd/>
            <a:tailEnd/>
          </a:ln>
        </p:spPr>
      </p:pic>
      <p:sp>
        <p:nvSpPr>
          <p:cNvPr id="6" name="Rettangolo 5"/>
          <p:cNvSpPr/>
          <p:nvPr/>
        </p:nvSpPr>
        <p:spPr>
          <a:xfrm>
            <a:off x="5904408" y="2341418"/>
            <a:ext cx="4104209" cy="369332"/>
          </a:xfrm>
          <a:prstGeom prst="rect">
            <a:avLst/>
          </a:prstGeom>
        </p:spPr>
        <p:txBody>
          <a:bodyPr wrap="square">
            <a:spAutoFit/>
          </a:bodyPr>
          <a:lstStyle/>
          <a:p>
            <a:r>
              <a:rPr lang="en-US" dirty="0" smtClean="0">
                <a:solidFill>
                  <a:schemeClr val="tx1"/>
                </a:solidFill>
              </a:rPr>
              <a:t>Data of oxygen solubility in lead [1982]</a:t>
            </a:r>
            <a:endParaRPr lang="it-IT" dirty="0">
              <a:solidFill>
                <a:schemeClr val="tx1"/>
              </a:solidFill>
            </a:endParaRPr>
          </a:p>
        </p:txBody>
      </p:sp>
      <p:pic>
        <p:nvPicPr>
          <p:cNvPr id="27651" name="Picture 3"/>
          <p:cNvPicPr>
            <a:picLocks noChangeAspect="1" noChangeArrowheads="1"/>
          </p:cNvPicPr>
          <p:nvPr/>
        </p:nvPicPr>
        <p:blipFill>
          <a:blip r:embed="rId3" cstate="print"/>
          <a:srcRect/>
          <a:stretch>
            <a:fillRect/>
          </a:stretch>
        </p:blipFill>
        <p:spPr bwMode="auto">
          <a:xfrm>
            <a:off x="4032200" y="4067869"/>
            <a:ext cx="5667375" cy="3057525"/>
          </a:xfrm>
          <a:prstGeom prst="rect">
            <a:avLst/>
          </a:prstGeom>
          <a:noFill/>
          <a:ln w="9525">
            <a:noFill/>
            <a:miter lim="800000"/>
            <a:headEnd/>
            <a:tailEnd/>
          </a:ln>
        </p:spPr>
      </p:pic>
      <p:sp>
        <p:nvSpPr>
          <p:cNvPr id="8" name="Rettangolo 7"/>
          <p:cNvSpPr/>
          <p:nvPr/>
        </p:nvSpPr>
        <p:spPr>
          <a:xfrm>
            <a:off x="287785" y="5003973"/>
            <a:ext cx="3816424" cy="923330"/>
          </a:xfrm>
          <a:prstGeom prst="rect">
            <a:avLst/>
          </a:prstGeom>
        </p:spPr>
        <p:txBody>
          <a:bodyPr wrap="square">
            <a:spAutoFit/>
          </a:bodyPr>
          <a:lstStyle/>
          <a:p>
            <a:r>
              <a:rPr lang="en-US" dirty="0" smtClean="0">
                <a:solidFill>
                  <a:schemeClr val="tx1">
                    <a:lumMod val="85000"/>
                    <a:lumOff val="15000"/>
                  </a:schemeClr>
                </a:solidFill>
              </a:rPr>
              <a:t>Oxygen solubility in liquid lead</a:t>
            </a:r>
          </a:p>
          <a:p>
            <a:r>
              <a:rPr lang="en-US" dirty="0" smtClean="0">
                <a:solidFill>
                  <a:schemeClr val="tx1">
                    <a:lumMod val="85000"/>
                    <a:lumOff val="15000"/>
                  </a:schemeClr>
                </a:solidFill>
              </a:rPr>
              <a:t>obtained by electrochemical techniques at high temperature (2006)</a:t>
            </a:r>
            <a:endParaRPr lang="en-US" dirty="0">
              <a:solidFill>
                <a:schemeClr val="tx1">
                  <a:lumMod val="85000"/>
                  <a:lumOff val="15000"/>
                </a:schemeClr>
              </a:solidFill>
            </a:endParaRPr>
          </a:p>
        </p:txBody>
      </p:sp>
      <p:sp>
        <p:nvSpPr>
          <p:cNvPr id="7" name="Rettangolo 6"/>
          <p:cNvSpPr/>
          <p:nvPr/>
        </p:nvSpPr>
        <p:spPr>
          <a:xfrm>
            <a:off x="0" y="6913344"/>
            <a:ext cx="10080625" cy="646331"/>
          </a:xfrm>
          <a:prstGeom prst="rect">
            <a:avLst/>
          </a:prstGeom>
        </p:spPr>
        <p:txBody>
          <a:bodyPr wrap="square">
            <a:spAutoFit/>
          </a:bodyPr>
          <a:lstStyle/>
          <a:p>
            <a:endParaRPr lang="en-US" b="1" dirty="0" smtClean="0">
              <a:solidFill>
                <a:schemeClr val="tx1"/>
              </a:solidFill>
            </a:endParaRPr>
          </a:p>
          <a:p>
            <a:r>
              <a:rPr lang="en-US" dirty="0" smtClean="0">
                <a:solidFill>
                  <a:schemeClr val="tx1">
                    <a:lumMod val="85000"/>
                    <a:lumOff val="15000"/>
                  </a:schemeClr>
                </a:solidFill>
              </a:rPr>
              <a:t>https://www.oecd-nea.org/science/reports/2007/nea6195-handbook.html</a:t>
            </a:r>
            <a:endParaRPr lang="en-US" dirty="0">
              <a:solidFill>
                <a:schemeClr val="tx1">
                  <a:lumMod val="85000"/>
                  <a:lumOff val="1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31800" y="141288"/>
            <a:ext cx="9056687" cy="830237"/>
          </a:xfrm>
        </p:spPr>
        <p:txBody>
          <a:bodyPr/>
          <a:lstStyle/>
          <a:p>
            <a:pPr algn="l"/>
            <a:r>
              <a:rPr lang="en-US" sz="3200" b="1" dirty="0" smtClean="0">
                <a:solidFill>
                  <a:schemeClr val="accent6">
                    <a:lumMod val="75000"/>
                  </a:schemeClr>
                </a:solidFill>
              </a:rPr>
              <a:t>Solubility and diffusivity data </a:t>
            </a:r>
            <a:br>
              <a:rPr lang="en-US" sz="3200" b="1" dirty="0" smtClean="0">
                <a:solidFill>
                  <a:schemeClr val="accent6">
                    <a:lumMod val="75000"/>
                  </a:schemeClr>
                </a:solidFill>
              </a:rPr>
            </a:br>
            <a:r>
              <a:rPr lang="en-US" sz="3200" b="1" dirty="0" smtClean="0">
                <a:solidFill>
                  <a:schemeClr val="accent6">
                    <a:lumMod val="75000"/>
                  </a:schemeClr>
                </a:solidFill>
              </a:rPr>
              <a:t>                                          in liquid Pb and LBE</a:t>
            </a:r>
            <a:endParaRPr lang="en-US" sz="3200" b="1" dirty="0">
              <a:solidFill>
                <a:schemeClr val="accent6">
                  <a:lumMod val="75000"/>
                </a:schemeClr>
              </a:solidFill>
            </a:endParaRPr>
          </a:p>
        </p:txBody>
      </p:sp>
      <p:sp>
        <p:nvSpPr>
          <p:cNvPr id="6" name="Rettangolo 5"/>
          <p:cNvSpPr/>
          <p:nvPr/>
        </p:nvSpPr>
        <p:spPr>
          <a:xfrm>
            <a:off x="4968304" y="2053386"/>
            <a:ext cx="4608512" cy="646331"/>
          </a:xfrm>
          <a:prstGeom prst="rect">
            <a:avLst/>
          </a:prstGeom>
        </p:spPr>
        <p:txBody>
          <a:bodyPr wrap="square">
            <a:spAutoFit/>
          </a:bodyPr>
          <a:lstStyle/>
          <a:p>
            <a:r>
              <a:rPr lang="en-US" dirty="0" smtClean="0">
                <a:solidFill>
                  <a:schemeClr val="tx1">
                    <a:lumMod val="85000"/>
                    <a:lumOff val="15000"/>
                  </a:schemeClr>
                </a:solidFill>
              </a:rPr>
              <a:t>Iron diffusion coefficient in pure </a:t>
            </a:r>
            <a:r>
              <a:rPr lang="en-US" dirty="0" err="1" smtClean="0">
                <a:solidFill>
                  <a:schemeClr val="tx1">
                    <a:lumMod val="85000"/>
                    <a:lumOff val="15000"/>
                  </a:schemeClr>
                </a:solidFill>
              </a:rPr>
              <a:t>Pb</a:t>
            </a:r>
            <a:r>
              <a:rPr lang="en-US" dirty="0" smtClean="0">
                <a:solidFill>
                  <a:schemeClr val="tx1">
                    <a:lumMod val="85000"/>
                    <a:lumOff val="15000"/>
                  </a:schemeClr>
                </a:solidFill>
              </a:rPr>
              <a:t> and eutectic </a:t>
            </a:r>
            <a:r>
              <a:rPr lang="en-US" dirty="0" err="1" smtClean="0">
                <a:solidFill>
                  <a:schemeClr val="tx1">
                    <a:lumMod val="85000"/>
                    <a:lumOff val="15000"/>
                  </a:schemeClr>
                </a:solidFill>
              </a:rPr>
              <a:t>Pb</a:t>
            </a:r>
            <a:r>
              <a:rPr lang="en-US" dirty="0" smtClean="0">
                <a:solidFill>
                  <a:schemeClr val="tx1">
                    <a:lumMod val="85000"/>
                    <a:lumOff val="15000"/>
                  </a:schemeClr>
                </a:solidFill>
              </a:rPr>
              <a:t>-Bi (best fit 3 experimental points)</a:t>
            </a:r>
            <a:endParaRPr lang="en-US" dirty="0">
              <a:solidFill>
                <a:schemeClr val="tx1">
                  <a:lumMod val="85000"/>
                  <a:lumOff val="15000"/>
                </a:schemeClr>
              </a:solidFill>
            </a:endParaRPr>
          </a:p>
        </p:txBody>
      </p:sp>
      <p:pic>
        <p:nvPicPr>
          <p:cNvPr id="28675" name="Picture 3"/>
          <p:cNvPicPr>
            <a:picLocks noChangeAspect="1" noChangeArrowheads="1"/>
          </p:cNvPicPr>
          <p:nvPr/>
        </p:nvPicPr>
        <p:blipFill>
          <a:blip r:embed="rId2" cstate="print"/>
          <a:srcRect/>
          <a:stretch>
            <a:fillRect/>
          </a:stretch>
        </p:blipFill>
        <p:spPr bwMode="auto">
          <a:xfrm>
            <a:off x="3816176" y="3563813"/>
            <a:ext cx="5838825" cy="3724275"/>
          </a:xfrm>
          <a:prstGeom prst="rect">
            <a:avLst/>
          </a:prstGeom>
          <a:noFill/>
          <a:ln w="9525">
            <a:noFill/>
            <a:miter lim="800000"/>
            <a:headEnd/>
            <a:tailEnd/>
          </a:ln>
        </p:spPr>
      </p:pic>
      <p:pic>
        <p:nvPicPr>
          <p:cNvPr id="28674" name="Picture 2"/>
          <p:cNvPicPr>
            <a:picLocks noGrp="1" noChangeAspect="1" noChangeArrowheads="1"/>
          </p:cNvPicPr>
          <p:nvPr>
            <p:ph idx="1"/>
          </p:nvPr>
        </p:nvPicPr>
        <p:blipFill>
          <a:blip r:embed="rId3" cstate="print"/>
          <a:srcRect/>
          <a:stretch>
            <a:fillRect/>
          </a:stretch>
        </p:blipFill>
        <p:spPr bwMode="auto">
          <a:xfrm>
            <a:off x="215776" y="1187549"/>
            <a:ext cx="4629150" cy="3000375"/>
          </a:xfrm>
          <a:prstGeom prst="rect">
            <a:avLst/>
          </a:prstGeom>
          <a:noFill/>
          <a:ln w="9525">
            <a:noFill/>
            <a:miter lim="800000"/>
            <a:headEnd/>
            <a:tailEnd/>
          </a:ln>
        </p:spPr>
      </p:pic>
      <p:sp>
        <p:nvSpPr>
          <p:cNvPr id="8" name="Rettangolo 7"/>
          <p:cNvSpPr/>
          <p:nvPr/>
        </p:nvSpPr>
        <p:spPr>
          <a:xfrm>
            <a:off x="431800" y="5221738"/>
            <a:ext cx="3528392" cy="646331"/>
          </a:xfrm>
          <a:prstGeom prst="rect">
            <a:avLst/>
          </a:prstGeom>
        </p:spPr>
        <p:txBody>
          <a:bodyPr wrap="square">
            <a:spAutoFit/>
          </a:bodyPr>
          <a:lstStyle/>
          <a:p>
            <a:r>
              <a:rPr lang="en-US" dirty="0" smtClean="0">
                <a:solidFill>
                  <a:schemeClr val="tx1">
                    <a:lumMod val="85000"/>
                    <a:lumOff val="15000"/>
                  </a:schemeClr>
                </a:solidFill>
              </a:rPr>
              <a:t>Oxygen diffusion coefficient in liquid lead and lead-bismuth</a:t>
            </a:r>
            <a:endParaRPr lang="it-IT" dirty="0">
              <a:solidFill>
                <a:schemeClr val="tx1">
                  <a:lumMod val="85000"/>
                  <a:lumOff val="15000"/>
                </a:schemeClr>
              </a:solidFill>
            </a:endParaRPr>
          </a:p>
        </p:txBody>
      </p:sp>
      <p:sp>
        <p:nvSpPr>
          <p:cNvPr id="7" name="Rettangolo 6"/>
          <p:cNvSpPr/>
          <p:nvPr/>
        </p:nvSpPr>
        <p:spPr>
          <a:xfrm>
            <a:off x="0" y="6913344"/>
            <a:ext cx="10080625" cy="646331"/>
          </a:xfrm>
          <a:prstGeom prst="rect">
            <a:avLst/>
          </a:prstGeom>
        </p:spPr>
        <p:txBody>
          <a:bodyPr wrap="square">
            <a:spAutoFit/>
          </a:bodyPr>
          <a:lstStyle/>
          <a:p>
            <a:endParaRPr lang="en-US" b="1" dirty="0" smtClean="0">
              <a:solidFill>
                <a:schemeClr val="tx1"/>
              </a:solidFill>
            </a:endParaRPr>
          </a:p>
          <a:p>
            <a:r>
              <a:rPr lang="en-US" dirty="0" smtClean="0">
                <a:solidFill>
                  <a:schemeClr val="tx1">
                    <a:lumMod val="85000"/>
                    <a:lumOff val="15000"/>
                  </a:schemeClr>
                </a:solidFill>
              </a:rPr>
              <a:t>https://www.oecd-nea.org/science/reports/2007/nea6195-handbook.html</a:t>
            </a:r>
            <a:endParaRPr lang="en-US" dirty="0">
              <a:solidFill>
                <a:schemeClr val="tx1">
                  <a:lumMod val="85000"/>
                  <a:lumOff val="1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 1" descr="C:\Users\Alessandro Gessi\Desktop\Cheope final\25205_005.tif"/>
          <p:cNvPicPr/>
          <p:nvPr/>
        </p:nvPicPr>
        <p:blipFill>
          <a:blip r:embed="rId2" cstate="print"/>
          <a:srcRect/>
          <a:stretch>
            <a:fillRect/>
          </a:stretch>
        </p:blipFill>
        <p:spPr bwMode="auto">
          <a:xfrm>
            <a:off x="239712" y="1490389"/>
            <a:ext cx="4648200" cy="3657600"/>
          </a:xfrm>
          <a:prstGeom prst="rect">
            <a:avLst/>
          </a:prstGeom>
          <a:noFill/>
          <a:ln w="9525">
            <a:noFill/>
            <a:miter lim="800000"/>
            <a:headEnd/>
            <a:tailEnd/>
          </a:ln>
        </p:spPr>
      </p:pic>
      <p:pic>
        <p:nvPicPr>
          <p:cNvPr id="8" name="P 2" descr="C:\Users\Alessandro Gessi\Desktop\Cheope final\25205_008.tif"/>
          <p:cNvPicPr/>
          <p:nvPr/>
        </p:nvPicPr>
        <p:blipFill>
          <a:blip r:embed="rId3" cstate="print"/>
          <a:srcRect/>
          <a:stretch>
            <a:fillRect/>
          </a:stretch>
        </p:blipFill>
        <p:spPr bwMode="auto">
          <a:xfrm>
            <a:off x="5040312" y="1490389"/>
            <a:ext cx="4419600" cy="3657600"/>
          </a:xfrm>
          <a:prstGeom prst="rect">
            <a:avLst/>
          </a:prstGeom>
          <a:noFill/>
          <a:ln w="9525">
            <a:noFill/>
            <a:miter lim="800000"/>
            <a:headEnd/>
            <a:tailEnd/>
          </a:ln>
        </p:spPr>
      </p:pic>
      <p:sp>
        <p:nvSpPr>
          <p:cNvPr id="10" name="TextBox 9"/>
          <p:cNvSpPr txBox="1"/>
          <p:nvPr/>
        </p:nvSpPr>
        <p:spPr>
          <a:xfrm>
            <a:off x="468312" y="5456237"/>
            <a:ext cx="8686800" cy="646331"/>
          </a:xfrm>
          <a:prstGeom prst="rect">
            <a:avLst/>
          </a:prstGeom>
          <a:noFill/>
        </p:spPr>
        <p:txBody>
          <a:bodyPr wrap="square" rtlCol="0">
            <a:spAutoFit/>
          </a:bodyPr>
          <a:lstStyle/>
          <a:p>
            <a:r>
              <a:rPr lang="en-GB" dirty="0">
                <a:solidFill>
                  <a:schemeClr val="tx1">
                    <a:lumMod val="85000"/>
                    <a:lumOff val="15000"/>
                  </a:schemeClr>
                </a:solidFill>
                <a:latin typeface="+mj-lt"/>
              </a:rPr>
              <a:t>T</a:t>
            </a:r>
            <a:r>
              <a:rPr lang="en-GB" dirty="0" smtClean="0">
                <a:solidFill>
                  <a:schemeClr val="tx1">
                    <a:lumMod val="85000"/>
                    <a:lumOff val="15000"/>
                  </a:schemeClr>
                </a:solidFill>
                <a:latin typeface="+mj-lt"/>
              </a:rPr>
              <a:t>91 exposed to Pb, 10.000 hours of experiments, 500°C, Oxygen 10</a:t>
            </a:r>
            <a:r>
              <a:rPr lang="en-GB" baseline="30000" dirty="0" smtClean="0">
                <a:solidFill>
                  <a:schemeClr val="tx1">
                    <a:lumMod val="85000"/>
                    <a:lumOff val="15000"/>
                  </a:schemeClr>
                </a:solidFill>
                <a:latin typeface="+mj-lt"/>
              </a:rPr>
              <a:t>-6</a:t>
            </a:r>
            <a:r>
              <a:rPr lang="en-GB" dirty="0" smtClean="0">
                <a:solidFill>
                  <a:schemeClr val="tx1">
                    <a:lumMod val="85000"/>
                    <a:lumOff val="15000"/>
                  </a:schemeClr>
                </a:solidFill>
                <a:latin typeface="+mj-lt"/>
              </a:rPr>
              <a:t>wt%. Weak, thick, quickly formed oxide scales, easily eroded by HLM flux.</a:t>
            </a:r>
            <a:endParaRPr lang="it-IT" dirty="0">
              <a:solidFill>
                <a:schemeClr val="tx1">
                  <a:lumMod val="85000"/>
                  <a:lumOff val="15000"/>
                </a:schemeClr>
              </a:solidFill>
              <a:latin typeface="+mj-lt"/>
            </a:endParaRPr>
          </a:p>
        </p:txBody>
      </p:sp>
      <p:sp>
        <p:nvSpPr>
          <p:cNvPr id="14" name="CasellaDiTesto 13"/>
          <p:cNvSpPr txBox="1"/>
          <p:nvPr/>
        </p:nvSpPr>
        <p:spPr>
          <a:xfrm>
            <a:off x="431800" y="251445"/>
            <a:ext cx="6494085" cy="584775"/>
          </a:xfrm>
          <a:prstGeom prst="rect">
            <a:avLst/>
          </a:prstGeom>
          <a:noFill/>
        </p:spPr>
        <p:txBody>
          <a:bodyPr wrap="none" rtlCol="0">
            <a:spAutoFit/>
          </a:bodyPr>
          <a:lstStyle/>
          <a:p>
            <a:r>
              <a:rPr lang="en-GB" sz="3200" b="1" dirty="0" smtClean="0">
                <a:solidFill>
                  <a:schemeClr val="accent6">
                    <a:lumMod val="75000"/>
                  </a:schemeClr>
                </a:solidFill>
              </a:rPr>
              <a:t>SEM </a:t>
            </a:r>
            <a:r>
              <a:rPr lang="en-GB" sz="3200" b="1" dirty="0" err="1" smtClean="0">
                <a:solidFill>
                  <a:schemeClr val="accent6">
                    <a:lumMod val="75000"/>
                  </a:schemeClr>
                </a:solidFill>
              </a:rPr>
              <a:t>Microstructural</a:t>
            </a:r>
            <a:r>
              <a:rPr lang="en-GB" sz="3200" b="1" dirty="0" smtClean="0">
                <a:solidFill>
                  <a:schemeClr val="accent6">
                    <a:lumMod val="75000"/>
                  </a:schemeClr>
                </a:solidFill>
              </a:rPr>
              <a:t> characterization</a:t>
            </a:r>
            <a:endParaRPr lang="en-GB" sz="3200" b="1" dirty="0">
              <a:solidFill>
                <a:schemeClr val="accent6">
                  <a:lumMod val="75000"/>
                </a:schemeClr>
              </a:solidFill>
            </a:endParaRPr>
          </a:p>
        </p:txBody>
      </p:sp>
      <p:sp>
        <p:nvSpPr>
          <p:cNvPr id="9" name="Rettangolo 8"/>
          <p:cNvSpPr/>
          <p:nvPr/>
        </p:nvSpPr>
        <p:spPr>
          <a:xfrm>
            <a:off x="503808" y="7010905"/>
            <a:ext cx="9172063" cy="369332"/>
          </a:xfrm>
          <a:prstGeom prst="rect">
            <a:avLst/>
          </a:prstGeom>
        </p:spPr>
        <p:txBody>
          <a:bodyPr wrap="square">
            <a:spAutoFit/>
          </a:bodyPr>
          <a:lstStyle/>
          <a:p>
            <a:r>
              <a:rPr lang="it-IT" dirty="0" smtClean="0">
                <a:solidFill>
                  <a:schemeClr val="tx1">
                    <a:lumMod val="85000"/>
                    <a:lumOff val="15000"/>
                  </a:schemeClr>
                </a:solidFill>
                <a:latin typeface="+mj-lt"/>
              </a:rPr>
              <a:t>Alessandro Gessi, Mariano Tarantino, Pietro Agostini </a:t>
            </a:r>
            <a:r>
              <a:rPr lang="en-US" dirty="0" err="1" smtClean="0">
                <a:solidFill>
                  <a:schemeClr val="tx1">
                    <a:lumMod val="85000"/>
                    <a:lumOff val="15000"/>
                  </a:schemeClr>
                </a:solidFill>
                <a:latin typeface="+mj-lt"/>
              </a:rPr>
              <a:t>Matgen</a:t>
            </a:r>
            <a:r>
              <a:rPr lang="en-US" dirty="0" smtClean="0">
                <a:solidFill>
                  <a:schemeClr val="tx1">
                    <a:lumMod val="85000"/>
                    <a:lumOff val="15000"/>
                  </a:schemeClr>
                </a:solidFill>
                <a:latin typeface="+mj-lt"/>
              </a:rPr>
              <a:t> IV School, Santa Teresa, 21/9/2011</a:t>
            </a:r>
            <a:endParaRPr lang="it-IT" dirty="0" smtClean="0">
              <a:solidFill>
                <a:schemeClr val="tx1"/>
              </a:solidFill>
              <a:latin typeface="Verdana" charset="0"/>
            </a:endParaRPr>
          </a:p>
        </p:txBody>
      </p:sp>
    </p:spTree>
    <p:extLst>
      <p:ext uri="{BB962C8B-B14F-4D97-AF65-F5344CB8AC3E}">
        <p14:creationId xmlns:p14="http://schemas.microsoft.com/office/powerpoint/2010/main" xmlns="" val="15913387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304008" y="1835621"/>
            <a:ext cx="5372100" cy="4048125"/>
          </a:xfrm>
          <a:prstGeom prst="rect">
            <a:avLst/>
          </a:prstGeom>
          <a:noFill/>
          <a:ln w="9525">
            <a:noFill/>
            <a:miter lim="800000"/>
            <a:headEnd/>
            <a:tailEnd/>
          </a:ln>
        </p:spPr>
      </p:pic>
      <p:sp>
        <p:nvSpPr>
          <p:cNvPr id="5" name="Rettangolo 4"/>
          <p:cNvSpPr/>
          <p:nvPr/>
        </p:nvSpPr>
        <p:spPr>
          <a:xfrm>
            <a:off x="1943968" y="6074801"/>
            <a:ext cx="6048672" cy="369332"/>
          </a:xfrm>
          <a:prstGeom prst="rect">
            <a:avLst/>
          </a:prstGeom>
        </p:spPr>
        <p:txBody>
          <a:bodyPr wrap="square">
            <a:spAutoFit/>
          </a:bodyPr>
          <a:lstStyle/>
          <a:p>
            <a:r>
              <a:rPr lang="en-US" dirty="0" smtClean="0">
                <a:solidFill>
                  <a:schemeClr val="tx1">
                    <a:lumMod val="85000"/>
                    <a:lumOff val="15000"/>
                  </a:schemeClr>
                </a:solidFill>
              </a:rPr>
              <a:t>AISI 316L specimens exposed for 2000 h in pure Pb, CHEOPE III</a:t>
            </a:r>
            <a:endParaRPr lang="it-IT" dirty="0">
              <a:solidFill>
                <a:schemeClr val="tx1">
                  <a:lumMod val="85000"/>
                  <a:lumOff val="15000"/>
                </a:schemeClr>
              </a:solidFill>
            </a:endParaRPr>
          </a:p>
        </p:txBody>
      </p:sp>
      <p:sp>
        <p:nvSpPr>
          <p:cNvPr id="6" name="CasellaDiTesto 5"/>
          <p:cNvSpPr txBox="1"/>
          <p:nvPr/>
        </p:nvSpPr>
        <p:spPr>
          <a:xfrm>
            <a:off x="431800" y="251445"/>
            <a:ext cx="6494085" cy="584775"/>
          </a:xfrm>
          <a:prstGeom prst="rect">
            <a:avLst/>
          </a:prstGeom>
          <a:noFill/>
        </p:spPr>
        <p:txBody>
          <a:bodyPr wrap="none" rtlCol="0">
            <a:spAutoFit/>
          </a:bodyPr>
          <a:lstStyle/>
          <a:p>
            <a:r>
              <a:rPr lang="en-GB" sz="3200" b="1" dirty="0" smtClean="0">
                <a:solidFill>
                  <a:schemeClr val="accent6">
                    <a:lumMod val="75000"/>
                  </a:schemeClr>
                </a:solidFill>
              </a:rPr>
              <a:t>SEM </a:t>
            </a:r>
            <a:r>
              <a:rPr lang="en-GB" sz="3200" b="1" dirty="0" err="1" smtClean="0">
                <a:solidFill>
                  <a:schemeClr val="accent6">
                    <a:lumMod val="75000"/>
                  </a:schemeClr>
                </a:solidFill>
              </a:rPr>
              <a:t>Microstructural</a:t>
            </a:r>
            <a:r>
              <a:rPr lang="en-GB" sz="3200" b="1" dirty="0" smtClean="0">
                <a:solidFill>
                  <a:schemeClr val="accent6">
                    <a:lumMod val="75000"/>
                  </a:schemeClr>
                </a:solidFill>
              </a:rPr>
              <a:t> characterization</a:t>
            </a:r>
            <a:endParaRPr lang="en-GB" sz="3200" b="1" dirty="0">
              <a:solidFill>
                <a:schemeClr val="accent6">
                  <a:lumMod val="75000"/>
                </a:schemeClr>
              </a:solidFill>
            </a:endParaRPr>
          </a:p>
        </p:txBody>
      </p:sp>
      <p:sp>
        <p:nvSpPr>
          <p:cNvPr id="7" name="Rettangolo 6"/>
          <p:cNvSpPr/>
          <p:nvPr/>
        </p:nvSpPr>
        <p:spPr>
          <a:xfrm>
            <a:off x="503808" y="6804173"/>
            <a:ext cx="8568371" cy="369332"/>
          </a:xfrm>
          <a:prstGeom prst="rect">
            <a:avLst/>
          </a:prstGeom>
        </p:spPr>
        <p:txBody>
          <a:bodyPr wrap="none">
            <a:spAutoFit/>
          </a:bodyPr>
          <a:lstStyle/>
          <a:p>
            <a:r>
              <a:rPr lang="it-IT" dirty="0" smtClean="0">
                <a:solidFill>
                  <a:schemeClr val="tx1">
                    <a:lumMod val="85000"/>
                    <a:lumOff val="15000"/>
                  </a:schemeClr>
                </a:solidFill>
              </a:rPr>
              <a:t>Alessandro Gessi, Gianluca Benamati </a:t>
            </a:r>
            <a:r>
              <a:rPr lang="en-US" dirty="0" smtClean="0">
                <a:solidFill>
                  <a:schemeClr val="tx1">
                    <a:lumMod val="85000"/>
                    <a:lumOff val="15000"/>
                  </a:schemeClr>
                </a:solidFill>
              </a:rPr>
              <a:t>Journal of Nuclear Materials 376 (2008) 269–273</a:t>
            </a:r>
            <a:endParaRPr lang="it-IT" dirty="0">
              <a:solidFill>
                <a:schemeClr val="tx1">
                  <a:lumMod val="85000"/>
                  <a:lumOff val="15000"/>
                </a:schemeClr>
              </a:solidFill>
            </a:endParaRPr>
          </a:p>
        </p:txBody>
      </p:sp>
    </p:spTree>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S Gothic"/>
        <a:cs typeface="MS Gothic"/>
      </a:majorFont>
      <a:minorFont>
        <a:latin typeface="Calibri"/>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5447</TotalTime>
  <Words>1071</Words>
  <Application>Microsoft Office PowerPoint</Application>
  <PresentationFormat>Personalizzato</PresentationFormat>
  <Paragraphs>146</Paragraphs>
  <Slides>16</Slides>
  <Notes>1</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Diapositiva 1</vt:lpstr>
      <vt:lpstr>Diapositiva 2</vt:lpstr>
      <vt:lpstr>Diapositiva 3</vt:lpstr>
      <vt:lpstr>Diapositiva 4</vt:lpstr>
      <vt:lpstr>Solubility and diffusivity data                                            in liquid Pb and LBE</vt:lpstr>
      <vt:lpstr>Solubility and diffusivity data                                            in liquid Pb and LBE</vt:lpstr>
      <vt:lpstr>Solubility and diffusivity data                                            in liquid Pb and LBE</vt:lpstr>
      <vt:lpstr>Diapositiva 8</vt:lpstr>
      <vt:lpstr>Diapositiva 9</vt:lpstr>
      <vt:lpstr>Diapositiva 10</vt:lpstr>
      <vt:lpstr>Diapositiva 11</vt:lpstr>
      <vt:lpstr>Diapositiva 12</vt:lpstr>
      <vt:lpstr>Diapositiva 13</vt:lpstr>
      <vt:lpstr>Microstructural investigations in support of modeling</vt:lpstr>
      <vt:lpstr>Microstructural investigations in support of modeling</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Éric Vadeboncoeur</dc:creator>
  <cp:lastModifiedBy>Valued Packard Bell Customer</cp:lastModifiedBy>
  <cp:revision>382</cp:revision>
  <cp:lastPrinted>2010-02-18T13:24:04Z</cp:lastPrinted>
  <dcterms:created xsi:type="dcterms:W3CDTF">2008-04-20T22:20:53Z</dcterms:created>
  <dcterms:modified xsi:type="dcterms:W3CDTF">2013-06-03T08:28:00Z</dcterms:modified>
</cp:coreProperties>
</file>