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454" r:id="rId2"/>
    <p:sldId id="444" r:id="rId3"/>
    <p:sldId id="432" r:id="rId4"/>
    <p:sldId id="434" r:id="rId5"/>
    <p:sldId id="435" r:id="rId6"/>
    <p:sldId id="453" r:id="rId7"/>
    <p:sldId id="458" r:id="rId8"/>
    <p:sldId id="456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9933"/>
    <a:srgbClr val="FF3300"/>
    <a:srgbClr val="00FF00"/>
    <a:srgbClr val="D2D0D1"/>
    <a:srgbClr val="666465"/>
    <a:srgbClr val="626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2689" autoAdjust="0"/>
  </p:normalViewPr>
  <p:slideViewPr>
    <p:cSldViewPr snapToObjects="1">
      <p:cViewPr>
        <p:scale>
          <a:sx n="70" d="100"/>
          <a:sy n="70" d="100"/>
        </p:scale>
        <p:origin x="-1164" y="-72"/>
      </p:cViewPr>
      <p:guideLst>
        <p:guide orient="horz" pos="436"/>
        <p:guide pos="45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DBDC27-0CF4-4605-B193-6F1F06534FF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840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BDC27-0CF4-4605-B193-6F1F06534FF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30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E6397-0BA9-48F5-9711-A2D6972A728E}" type="slidenum">
              <a:rPr lang="en-GB"/>
              <a:pPr/>
              <a:t>3</a:t>
            </a:fld>
            <a:endParaRPr lang="en-GB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C6D8C-F740-4950-8BF2-EA6DC9757F31}" type="slidenum">
              <a:rPr lang="en-GB"/>
              <a:pPr/>
              <a:t>4</a:t>
            </a:fld>
            <a:endParaRPr lang="en-GB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Nrg</a:t>
            </a:r>
            <a:r>
              <a:rPr lang="en-US" dirty="0" smtClean="0"/>
              <a:t> has mechanical test data</a:t>
            </a:r>
            <a:r>
              <a:rPr lang="en-US" baseline="0" dirty="0" smtClean="0"/>
              <a:t> on neutron irradiated samples (sumo)\</a:t>
            </a:r>
          </a:p>
          <a:p>
            <a:r>
              <a:rPr lang="en-US" baseline="0" dirty="0" smtClean="0"/>
              <a:t>Goal-explain and model the results </a:t>
            </a:r>
          </a:p>
          <a:p>
            <a:r>
              <a:rPr lang="en-US" baseline="0" dirty="0" smtClean="0"/>
              <a:t>TDS/PA (experimental) characterize defects (ion implantation) in terms of thermal stability, concentration, sizes</a:t>
            </a:r>
          </a:p>
          <a:p>
            <a:r>
              <a:rPr lang="en-US" baseline="0" dirty="0" smtClean="0"/>
              <a:t>We use TDS/PA </a:t>
            </a:r>
            <a:r>
              <a:rPr lang="en-US" baseline="0" dirty="0" err="1" smtClean="0"/>
              <a:t>results+literature</a:t>
            </a:r>
            <a:r>
              <a:rPr lang="en-US" baseline="0" dirty="0" smtClean="0"/>
              <a:t> data (MD&amp;MF(mean field) calculation results) to feed into DD model (concentration of defects, (or their mean distance) and their integration with dislocations)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BDC27-0CF4-4605-B193-6F1F06534FFC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907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BDC27-0CF4-4605-B193-6F1F06534FFC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80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225" name="Picture 9" descr="Achter stramien B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4" name="Picture 8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" y="120"/>
              <a:ext cx="5543" cy="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1268413"/>
            <a:ext cx="5495925" cy="936625"/>
          </a:xfrm>
        </p:spPr>
        <p:txBody>
          <a:bodyPr tIns="36000" rIns="18000" bIns="36000" anchor="t"/>
          <a:lstStyle>
            <a:lvl1pPr algn="r">
              <a:lnSpc>
                <a:spcPct val="90000"/>
              </a:lnSpc>
              <a:defRPr sz="3300">
                <a:solidFill>
                  <a:srgbClr val="666465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57200"/>
            <a:ext cx="8509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57200"/>
            <a:ext cx="8509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349500"/>
            <a:ext cx="4103688" cy="4032250"/>
          </a:xfrm>
        </p:spPr>
        <p:txBody>
          <a:bodyPr tIns="36000" rIns="36000" bIns="36000"/>
          <a:lstStyle>
            <a:lvl1pPr marL="0" indent="0" algn="r">
              <a:lnSpc>
                <a:spcPct val="90000"/>
              </a:lnSpc>
              <a:spcBef>
                <a:spcPct val="0"/>
              </a:spcBef>
              <a:defRPr sz="2400">
                <a:solidFill>
                  <a:srgbClr val="666465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ADDD16-1671-46FB-9419-FE6A68B51067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67341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19750" y="457200"/>
            <a:ext cx="16192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457200"/>
            <a:ext cx="47053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18F7A-4A54-464F-A871-31CC2D04A5BA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50315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477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371600"/>
            <a:ext cx="64770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0CE7F-BB9B-4CD1-95A5-6D98C607C261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8382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B00163-A4B0-47F0-9516-D46E9017AE3E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10243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B7C25A-E837-4286-99E2-65D7CBAC6304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0994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162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371600"/>
            <a:ext cx="3162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5C1252-FD53-46C5-B772-DD50EF49319C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02511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BD474-D412-47E3-9C22-D69E950AE993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15922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E729D-54FD-4258-8F18-B34E494793A6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03365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AF4E9D-4059-4F75-8BD9-BE56FE2C0E87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85439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3E9AD6-AE06-4435-8617-EB5FD69C8875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09882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CBAEBB-3A75-4860-AF56-8F5D188D906B}" type="slidenum">
              <a:rPr lang="en-US"/>
              <a:pPr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50119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90500"/>
            <a:ext cx="8799513" cy="632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647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553200"/>
            <a:ext cx="22098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rgbClr val="666465"/>
                </a:solidFill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532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666465"/>
                </a:solidFill>
              </a:defRPr>
            </a:lvl1pPr>
          </a:lstStyle>
          <a:p>
            <a:fld id="{8ED5BDBA-4DAE-4C80-81E4-F5B123C7BB48}" type="slidenum">
              <a:rPr lang="en-US"/>
              <a:pPr/>
              <a:t>‹#›</a:t>
            </a:fld>
            <a:endParaRPr lang="en-US" b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6477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57200"/>
            <a:ext cx="8509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5800" y="26670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"/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57200"/>
            <a:ext cx="8509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26670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4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99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99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99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99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99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99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99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99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993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2i.nl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2i.nl/index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45683" y="692696"/>
            <a:ext cx="6178630" cy="936625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00B0F0"/>
                </a:solidFill>
              </a:rPr>
              <a:t>Reduced Activation Ferritic Martensitic (RAFM) steels for fusion </a:t>
            </a:r>
            <a:r>
              <a:rPr lang="en-US" sz="2800" dirty="0" smtClean="0">
                <a:solidFill>
                  <a:srgbClr val="00B0F0"/>
                </a:solidFill>
              </a:rPr>
              <a:t>and fission application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88024" y="3508903"/>
            <a:ext cx="4103688" cy="1600023"/>
          </a:xfrm>
        </p:spPr>
        <p:txBody>
          <a:bodyPr/>
          <a:lstStyle/>
          <a:p>
            <a:r>
              <a:rPr lang="pt-PT" u="sng" dirty="0" smtClean="0">
                <a:solidFill>
                  <a:schemeClr val="tx1"/>
                </a:solidFill>
              </a:rPr>
              <a:t>In</a:t>
            </a:r>
            <a:r>
              <a:rPr lang="nl-NL" u="sng" dirty="0" err="1">
                <a:solidFill>
                  <a:schemeClr val="tx1"/>
                </a:solidFill>
              </a:rPr>
              <a:t>ês</a:t>
            </a:r>
            <a:r>
              <a:rPr lang="nl-NL" u="sng" dirty="0">
                <a:solidFill>
                  <a:schemeClr val="tx1"/>
                </a:solidFill>
              </a:rPr>
              <a:t> Carvalho</a:t>
            </a:r>
            <a:r>
              <a:rPr lang="nl-NL" dirty="0">
                <a:solidFill>
                  <a:schemeClr val="tx1"/>
                </a:solidFill>
              </a:rPr>
              <a:t>, Alexander </a:t>
            </a:r>
            <a:r>
              <a:rPr lang="nl-NL" dirty="0" smtClean="0">
                <a:solidFill>
                  <a:schemeClr val="tx1"/>
                </a:solidFill>
              </a:rPr>
              <a:t>Fedorov, Henk Schut, </a:t>
            </a:r>
            <a:r>
              <a:rPr lang="nl-NL" dirty="0">
                <a:solidFill>
                  <a:schemeClr val="tx1"/>
                </a:solidFill>
              </a:rPr>
              <a:t>Jilt Sietsma, </a:t>
            </a:r>
            <a:r>
              <a:rPr lang="nl-NL" u="sng" dirty="0">
                <a:solidFill>
                  <a:schemeClr val="tx1"/>
                </a:solidFill>
              </a:rPr>
              <a:t>A. </a:t>
            </a:r>
            <a:r>
              <a:rPr lang="nl-NL" u="sng" dirty="0" err="1">
                <a:solidFill>
                  <a:schemeClr val="tx1"/>
                </a:solidFill>
              </a:rPr>
              <a:t>Ilker</a:t>
            </a:r>
            <a:r>
              <a:rPr lang="nl-NL" u="sng" dirty="0">
                <a:solidFill>
                  <a:schemeClr val="tx1"/>
                </a:solidFill>
              </a:rPr>
              <a:t> </a:t>
            </a:r>
            <a:r>
              <a:rPr lang="nl-NL" u="sng" dirty="0" err="1">
                <a:solidFill>
                  <a:schemeClr val="tx1"/>
                </a:solidFill>
              </a:rPr>
              <a:t>Topuz</a:t>
            </a:r>
            <a:r>
              <a:rPr lang="nl-NL" dirty="0">
                <a:solidFill>
                  <a:schemeClr val="tx1"/>
                </a:solidFill>
              </a:rPr>
              <a:t>, Erik van der </a:t>
            </a:r>
            <a:r>
              <a:rPr lang="nl-NL" dirty="0" smtClean="0">
                <a:solidFill>
                  <a:schemeClr val="tx1"/>
                </a:solidFill>
              </a:rPr>
              <a:t>Giessen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5" descr="M2I">
            <a:hlinkClick r:id="rId3" tooltip="M2i - Materials innovation institut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12" y="4394786"/>
            <a:ext cx="2428911" cy="55628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5" descr="tu delf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588" y="5708940"/>
            <a:ext cx="2413135" cy="689467"/>
          </a:xfrm>
          <a:prstGeom prst="rect">
            <a:avLst/>
          </a:prstGeom>
        </p:spPr>
      </p:pic>
      <p:sp>
        <p:nvSpPr>
          <p:cNvPr id="2" name="AutoShape 2" descr="http://www.cnrs-orleans.fr/blog/wp-content/themes/campus/z-outils/images/charte/logo-cnrs.jpg"/>
          <p:cNvSpPr>
            <a:spLocks noChangeAspect="1" noChangeArrowheads="1"/>
          </p:cNvSpPr>
          <p:nvPr/>
        </p:nvSpPr>
        <p:spPr bwMode="auto">
          <a:xfrm>
            <a:off x="63500" y="-136525"/>
            <a:ext cx="14287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598083" y="1988840"/>
            <a:ext cx="617863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6000" rIns="18000" bIns="36000" numCol="1" anchor="t" anchorCtr="0" compatLnSpc="1">
            <a:prstTxWarp prst="textNoShape">
              <a:avLst/>
            </a:prstTxWarp>
          </a:bodyPr>
          <a:lstStyle>
            <a:lvl1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666465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9pPr>
          </a:lstStyle>
          <a:p>
            <a:r>
              <a:rPr lang="en-GB" sz="2800" dirty="0" err="1" smtClean="0">
                <a:solidFill>
                  <a:srgbClr val="0070C0"/>
                </a:solidFill>
              </a:rPr>
              <a:t>Unraveling</a:t>
            </a:r>
            <a:r>
              <a:rPr lang="en-GB" sz="2800" dirty="0" smtClean="0">
                <a:solidFill>
                  <a:srgbClr val="0070C0"/>
                </a:solidFill>
              </a:rPr>
              <a:t> irradiation-induced </a:t>
            </a:r>
            <a:r>
              <a:rPr lang="en-GB" sz="2800" dirty="0" err="1" smtClean="0">
                <a:solidFill>
                  <a:srgbClr val="0070C0"/>
                </a:solidFill>
              </a:rPr>
              <a:t>embrittlement</a:t>
            </a:r>
            <a:r>
              <a:rPr lang="en-GB" sz="2800" dirty="0" smtClean="0">
                <a:solidFill>
                  <a:srgbClr val="0070C0"/>
                </a:solidFill>
              </a:rPr>
              <a:t> in</a:t>
            </a:r>
            <a:br>
              <a:rPr lang="en-GB" sz="2800" dirty="0" smtClean="0">
                <a:solidFill>
                  <a:srgbClr val="0070C0"/>
                </a:solidFill>
              </a:rPr>
            </a:br>
            <a:r>
              <a:rPr lang="en-GB" sz="2800" dirty="0" smtClean="0">
                <a:solidFill>
                  <a:srgbClr val="0070C0"/>
                </a:solidFill>
              </a:rPr>
              <a:t>steels for nuclear applications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12" y="4989016"/>
            <a:ext cx="2428911" cy="68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9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F141042-BC5C-4BDB-BEDA-F04102A37CFC}" type="slidenum">
              <a:rPr lang="en-US" smtClean="0">
                <a:solidFill>
                  <a:srgbClr val="666465"/>
                </a:solidFill>
              </a:rPr>
              <a:pPr/>
              <a:t>2</a:t>
            </a:fld>
            <a:endParaRPr lang="en-US" b="0" smtClean="0">
              <a:solidFill>
                <a:srgbClr val="666465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419126" y="1034738"/>
            <a:ext cx="8281987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>
                <a:solidFill>
                  <a:schemeClr val="accent2"/>
                </a:solidFill>
              </a:rPr>
              <a:t>Modelling of irradiation-induced hardening and creep in F/M </a:t>
            </a:r>
            <a:r>
              <a:rPr lang="en-GB" sz="3200" dirty="0" smtClean="0">
                <a:solidFill>
                  <a:schemeClr val="accent2"/>
                </a:solidFill>
              </a:rPr>
              <a:t>alloys</a:t>
            </a:r>
          </a:p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u="sng" dirty="0">
                <a:solidFill>
                  <a:srgbClr val="C00000"/>
                </a:solidFill>
              </a:rPr>
              <a:t>Task 2.1.2 – Study of effect of Cr-Ni-(Si/P) clusters on irradiation hardening</a:t>
            </a:r>
            <a:endParaRPr lang="en-GB" sz="2800" b="1" dirty="0">
              <a:solidFill>
                <a:srgbClr val="C00000"/>
              </a:solidFill>
            </a:endParaRPr>
          </a:p>
          <a:p>
            <a:pPr eaLnBrk="1" hangingPunct="1"/>
            <a:endParaRPr lang="en-GB" sz="2800" dirty="0" smtClean="0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952345" y="3717032"/>
            <a:ext cx="72009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2.1.2.3 Attempt </a:t>
            </a:r>
            <a:r>
              <a:rPr lang="en-US" sz="2400" dirty="0">
                <a:solidFill>
                  <a:srgbClr val="7030A0"/>
                </a:solidFill>
              </a:rPr>
              <a:t>to develop a numerical framework to predict how irradiation affects dislocation mobility and, by that, promotes brittle failure and increases the ductile-to-brittle transition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6"/>
                </a:solidFill>
              </a:rPr>
              <a:t>Principal Investigator: Alexander Fedorov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6"/>
                </a:solidFill>
              </a:rPr>
              <a:t>NRG</a:t>
            </a:r>
            <a:endParaRPr lang="en-GB" sz="24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36" y="260648"/>
            <a:ext cx="7560840" cy="685800"/>
          </a:xfrm>
        </p:spPr>
        <p:txBody>
          <a:bodyPr/>
          <a:lstStyle/>
          <a:p>
            <a:r>
              <a:rPr lang="en-US" dirty="0" smtClean="0"/>
              <a:t>Two PhD projects: </a:t>
            </a:r>
            <a:r>
              <a:rPr lang="en-US" dirty="0"/>
              <a:t>NRG-M2i-TU </a:t>
            </a:r>
            <a:r>
              <a:rPr lang="en-US" dirty="0" smtClean="0"/>
              <a:t>Delft-RUG</a:t>
            </a:r>
            <a:endParaRPr 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6" y="934659"/>
            <a:ext cx="7816850" cy="3124200"/>
          </a:xfrm>
          <a:noFill/>
          <a:ln/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en-US" sz="1600" b="1" dirty="0" smtClean="0"/>
              <a:t>PhD at TU </a:t>
            </a:r>
            <a:r>
              <a:rPr lang="en-US" sz="1600" b="1" dirty="0"/>
              <a:t>D</a:t>
            </a:r>
            <a:r>
              <a:rPr lang="en-US" sz="1600" b="1" dirty="0" smtClean="0"/>
              <a:t>elft:</a:t>
            </a:r>
            <a:r>
              <a:rPr lang="en-US" sz="1600" dirty="0" smtClean="0"/>
              <a:t> </a:t>
            </a:r>
            <a:r>
              <a:rPr lang="pt-PT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nl-NL" sz="1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ês</a:t>
            </a:r>
            <a:r>
              <a:rPr lang="nl-NL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Carvalho</a:t>
            </a:r>
            <a:r>
              <a:rPr lang="nl-NL" sz="1600" b="1" dirty="0">
                <a:solidFill>
                  <a:srgbClr val="0070C0"/>
                </a:solidFill>
              </a:rPr>
              <a:t> 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/>
              <a:t>Project </a:t>
            </a:r>
            <a:r>
              <a:rPr lang="en-US" sz="1600" b="1" dirty="0"/>
              <a:t>title: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70C0"/>
                </a:solidFill>
              </a:rPr>
              <a:t>Reduced Activation </a:t>
            </a:r>
            <a:r>
              <a:rPr lang="en-US" sz="1600" b="1" dirty="0" err="1">
                <a:solidFill>
                  <a:srgbClr val="0070C0"/>
                </a:solidFill>
              </a:rPr>
              <a:t>Ferritic</a:t>
            </a:r>
            <a:r>
              <a:rPr lang="en-US" sz="1600" b="1" dirty="0">
                <a:solidFill>
                  <a:srgbClr val="0070C0"/>
                </a:solidFill>
              </a:rPr>
              <a:t> Martensitic (RAFM) steels for fusion application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Aim of the project</a:t>
            </a:r>
            <a:r>
              <a:rPr lang="en-US" sz="1600" dirty="0"/>
              <a:t>: to establish a </a:t>
            </a:r>
            <a:r>
              <a:rPr lang="en-US" sz="1600" dirty="0">
                <a:solidFill>
                  <a:srgbClr val="FF3300"/>
                </a:solidFill>
              </a:rPr>
              <a:t>relationship</a:t>
            </a:r>
            <a:r>
              <a:rPr lang="en-US" sz="1600" dirty="0"/>
              <a:t> between the </a:t>
            </a:r>
            <a:r>
              <a:rPr lang="en-US" sz="1600" dirty="0">
                <a:solidFill>
                  <a:srgbClr val="FF3300"/>
                </a:solidFill>
              </a:rPr>
              <a:t>irradiation-induced defect structures</a:t>
            </a:r>
            <a:r>
              <a:rPr lang="en-US" sz="1600" dirty="0"/>
              <a:t> and the observed changes in the mechanical </a:t>
            </a:r>
            <a:r>
              <a:rPr lang="en-US" sz="1600" dirty="0">
                <a:solidFill>
                  <a:srgbClr val="FF3300"/>
                </a:solidFill>
              </a:rPr>
              <a:t>properties</a:t>
            </a:r>
            <a:r>
              <a:rPr lang="en-US" sz="16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1600" b="1" dirty="0" smtClean="0"/>
              <a:t>Participation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</a:p>
          <a:p>
            <a:pPr marL="725488">
              <a:lnSpc>
                <a:spcPct val="90000"/>
              </a:lnSpc>
            </a:pPr>
            <a:r>
              <a:rPr lang="en-US" sz="1600" dirty="0"/>
              <a:t>TU Delft: Ines </a:t>
            </a:r>
            <a:r>
              <a:rPr lang="en-US" sz="1600" dirty="0" smtClean="0"/>
              <a:t>Carvalho, Jilt Sietsma (Prof.), </a:t>
            </a:r>
            <a:r>
              <a:rPr lang="en-US" sz="1600" dirty="0" err="1"/>
              <a:t>Henk</a:t>
            </a:r>
            <a:r>
              <a:rPr lang="en-US" sz="1600" dirty="0"/>
              <a:t> </a:t>
            </a:r>
            <a:r>
              <a:rPr lang="en-US" sz="1600" dirty="0" err="1"/>
              <a:t>Schut</a:t>
            </a:r>
            <a:r>
              <a:rPr lang="en-US" sz="1600" dirty="0"/>
              <a:t>, </a:t>
            </a:r>
          </a:p>
          <a:p>
            <a:pPr marL="725488">
              <a:lnSpc>
                <a:spcPct val="90000"/>
              </a:lnSpc>
            </a:pPr>
            <a:r>
              <a:rPr lang="en-US" sz="1600" dirty="0"/>
              <a:t>NRG : Alexander Fedorov, Natalia </a:t>
            </a:r>
            <a:r>
              <a:rPr lang="en-US" sz="1600" dirty="0" err="1" smtClean="0"/>
              <a:t>Luzginova</a:t>
            </a:r>
            <a:endParaRPr lang="en-US" sz="1600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PhD at University of Groningen (RUG): </a:t>
            </a:r>
            <a:r>
              <a:rPr lang="en-US" sz="1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Ilker</a:t>
            </a:r>
            <a:r>
              <a:rPr lang="en-US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Topuz</a:t>
            </a:r>
            <a:endParaRPr lang="en-US" sz="1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/>
              <a:t>Project </a:t>
            </a:r>
            <a:r>
              <a:rPr lang="en-US" sz="1600" b="1" dirty="0"/>
              <a:t>title:</a:t>
            </a:r>
            <a:r>
              <a:rPr lang="en-US" sz="1600" dirty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Unraveling irradiation-induced </a:t>
            </a:r>
            <a:r>
              <a:rPr lang="en-US" sz="1600" b="1" dirty="0" err="1" smtClean="0">
                <a:solidFill>
                  <a:srgbClr val="0070C0"/>
                </a:solidFill>
              </a:rPr>
              <a:t>embrittlement</a:t>
            </a:r>
            <a:r>
              <a:rPr lang="en-US" sz="1600" b="1" dirty="0" smtClean="0">
                <a:solidFill>
                  <a:srgbClr val="0070C0"/>
                </a:solidFill>
              </a:rPr>
              <a:t> in steels for nuclear applications</a:t>
            </a:r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1600" b="1" dirty="0"/>
              <a:t>Aim of the project: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360B"/>
                </a:solidFill>
              </a:rPr>
              <a:t>to generate understanding on the competition between plastic deformation and brittle crack propagation in irradiated steels at various temperatures. </a:t>
            </a:r>
            <a:r>
              <a:rPr lang="en-US" sz="1600" dirty="0"/>
              <a:t>The numerical framework that will be </a:t>
            </a:r>
            <a:r>
              <a:rPr lang="en-US" sz="1600" dirty="0" smtClean="0"/>
              <a:t>developed (DD) </a:t>
            </a:r>
            <a:r>
              <a:rPr lang="en-US" sz="1600" dirty="0"/>
              <a:t>should be able to serve as a tool to </a:t>
            </a:r>
            <a:r>
              <a:rPr lang="en-US" sz="1600" dirty="0">
                <a:solidFill>
                  <a:srgbClr val="FF360B"/>
                </a:solidFill>
              </a:rPr>
              <a:t>predict irradiation </a:t>
            </a:r>
            <a:r>
              <a:rPr lang="en-US" sz="1600" dirty="0" err="1">
                <a:solidFill>
                  <a:srgbClr val="FF360B"/>
                </a:solidFill>
              </a:rPr>
              <a:t>embrittlement</a:t>
            </a:r>
            <a:r>
              <a:rPr lang="en-US" sz="1600" dirty="0">
                <a:solidFill>
                  <a:srgbClr val="FF360B"/>
                </a:solidFill>
              </a:rPr>
              <a:t> </a:t>
            </a:r>
            <a:r>
              <a:rPr lang="en-US" sz="1600" dirty="0"/>
              <a:t>of prototype alloys.</a:t>
            </a:r>
          </a:p>
          <a:p>
            <a:r>
              <a:rPr lang="en-US" sz="1600" b="1" dirty="0" smtClean="0"/>
              <a:t>Participation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</a:p>
          <a:p>
            <a:pPr marL="725488"/>
            <a:r>
              <a:rPr lang="en-US" sz="1600" dirty="0" smtClean="0"/>
              <a:t>RUG</a:t>
            </a:r>
            <a:r>
              <a:rPr lang="en-US" sz="1600" dirty="0"/>
              <a:t>: : </a:t>
            </a:r>
            <a:r>
              <a:rPr lang="en-US" sz="1600" dirty="0" err="1"/>
              <a:t>Ilker</a:t>
            </a:r>
            <a:r>
              <a:rPr lang="en-US" sz="1600" dirty="0"/>
              <a:t> </a:t>
            </a:r>
            <a:r>
              <a:rPr lang="en-US" sz="1600" dirty="0" err="1" smtClean="0"/>
              <a:t>Topuz</a:t>
            </a:r>
            <a:r>
              <a:rPr lang="en-US" sz="1600" dirty="0" smtClean="0"/>
              <a:t>, Erik van der Giessen (Prof.)</a:t>
            </a:r>
          </a:p>
          <a:p>
            <a:pPr marL="725488"/>
            <a:r>
              <a:rPr lang="en-US" sz="1600" dirty="0"/>
              <a:t>TU Delft: Lucia Nicola</a:t>
            </a:r>
            <a:endParaRPr lang="en-US" sz="1600" dirty="0" smtClean="0"/>
          </a:p>
          <a:p>
            <a:pPr marL="725488"/>
            <a:r>
              <a:rPr lang="en-US" sz="1600" dirty="0" smtClean="0"/>
              <a:t>NRG</a:t>
            </a:r>
            <a:r>
              <a:rPr lang="en-US" sz="1600" dirty="0"/>
              <a:t>:  Alexander Fedorov, Natalia </a:t>
            </a:r>
            <a:r>
              <a:rPr lang="en-US" sz="1600" dirty="0" err="1"/>
              <a:t>Luzginova</a:t>
            </a:r>
            <a:endParaRPr lang="en-US" sz="1600" dirty="0"/>
          </a:p>
          <a:p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4" name="Picture 5" descr="M2I">
            <a:hlinkClick r:id="rId3" tooltip="M2i - Materials innovation institut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451232"/>
            <a:ext cx="2462808" cy="56404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3864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391400" cy="685800"/>
          </a:xfrm>
        </p:spPr>
        <p:txBody>
          <a:bodyPr/>
          <a:lstStyle/>
          <a:p>
            <a:r>
              <a:rPr lang="en-US" sz="2400" dirty="0"/>
              <a:t>PhD </a:t>
            </a:r>
            <a:r>
              <a:rPr lang="en-US" sz="2400" dirty="0" smtClean="0"/>
              <a:t>in TU Delft: </a:t>
            </a:r>
            <a:r>
              <a:rPr lang="en-US" sz="2400" dirty="0"/>
              <a:t>Reduced Activation </a:t>
            </a:r>
            <a:r>
              <a:rPr lang="en-US" sz="2400" dirty="0" err="1"/>
              <a:t>Ferritic</a:t>
            </a:r>
            <a:r>
              <a:rPr lang="en-US" sz="2400" dirty="0"/>
              <a:t> Martensitic (RAFM) steels for fusion application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2" descr="http://t2.gstatic.com/images?q=tbn:ANd9GcT-k4w7kDWrez9fpWRQEqxQme6owZkXg8ZGys-8kTvck-Xtqb0x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24128" y="6197539"/>
            <a:ext cx="32403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MAT-IREMEV, </a:t>
            </a:r>
            <a:r>
              <a:rPr lang="en-US" sz="1050" b="1" dirty="0" err="1" smtClean="0"/>
              <a:t>Garching</a:t>
            </a:r>
            <a:r>
              <a:rPr lang="en-US" sz="1050" b="1" dirty="0" smtClean="0"/>
              <a:t>, 3–5 December 2012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69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C4ACD7-B90D-4DFC-88C6-6F27580B5A00}" type="slidenum">
              <a:rPr lang="en-US" smtClean="0"/>
              <a:pPr>
                <a:defRPr/>
              </a:pPr>
              <a:t>5</a:t>
            </a:fld>
            <a:endParaRPr lang="en-US" b="0"/>
          </a:p>
        </p:txBody>
      </p:sp>
      <p:sp>
        <p:nvSpPr>
          <p:cNvPr id="3" name="Rectangle 2"/>
          <p:cNvSpPr/>
          <p:nvPr/>
        </p:nvSpPr>
        <p:spPr>
          <a:xfrm>
            <a:off x="6444208" y="1520788"/>
            <a:ext cx="2232248" cy="10081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9933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009933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 mechanical tests data base on EUROFER (ODS)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9912" y="2816932"/>
            <a:ext cx="2088232" cy="11521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DD modeling (RUG)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232756"/>
            <a:ext cx="2088232" cy="10081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MD: interaction between defects and dislocations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2816932"/>
            <a:ext cx="2088232" cy="11521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MF: evolution of point defect clusters with dose and temperature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4401108"/>
            <a:ext cx="2088232" cy="11521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TDS and PA experiments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(TUD)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012160" y="2600908"/>
            <a:ext cx="360040" cy="216024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71800" y="1736812"/>
            <a:ext cx="864096" cy="151216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86832" y="3356992"/>
            <a:ext cx="84906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627784" y="3442515"/>
            <a:ext cx="993080" cy="148513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6" idx="2"/>
          </p:cNvCxnSpPr>
          <p:nvPr/>
        </p:nvCxnSpPr>
        <p:spPr>
          <a:xfrm flipV="1">
            <a:off x="1583668" y="3969060"/>
            <a:ext cx="0" cy="43204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635896" y="4401108"/>
            <a:ext cx="2376264" cy="11521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other experiments on </a:t>
            </a:r>
            <a:r>
              <a:rPr lang="en-US" dirty="0">
                <a:solidFill>
                  <a:srgbClr val="0070C0"/>
                </a:solidFill>
              </a:rPr>
              <a:t>EUROFER (</a:t>
            </a:r>
            <a:r>
              <a:rPr lang="en-US" dirty="0" smtClean="0">
                <a:solidFill>
                  <a:srgbClr val="0070C0"/>
                </a:solidFill>
              </a:rPr>
              <a:t>ODS) and Fe-Cr found in the literature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824028" y="4008522"/>
            <a:ext cx="0" cy="28803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627784" y="4996408"/>
            <a:ext cx="849064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-1620000">
            <a:off x="566275" y="2419271"/>
            <a:ext cx="8303052" cy="2228087"/>
          </a:xfrm>
          <a:prstGeom prst="rightArrow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583668" y="2317651"/>
            <a:ext cx="0" cy="43204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228636" y="260648"/>
            <a:ext cx="7560840" cy="6858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9pPr>
          </a:lstStyle>
          <a:p>
            <a:r>
              <a:rPr lang="en-US" dirty="0" smtClean="0"/>
              <a:t>Bird's-eye view on two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9240" y="255482"/>
            <a:ext cx="7632848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Summary of PA and TDS observations</a:t>
            </a:r>
            <a:endParaRPr lang="nl-NL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F141042-BC5C-4BDB-BEDA-F04102A37CFC}" type="slidenum">
              <a:rPr lang="en-US" smtClean="0">
                <a:solidFill>
                  <a:srgbClr val="666465"/>
                </a:solidFill>
              </a:rPr>
              <a:pPr/>
              <a:t>6</a:t>
            </a:fld>
            <a:endParaRPr lang="en-US" b="0" smtClean="0">
              <a:solidFill>
                <a:srgbClr val="666465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97" y="1628800"/>
            <a:ext cx="8741377" cy="391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697" y="1036544"/>
            <a:ext cx="2061023" cy="212365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 implantation temperature (RT)</a:t>
            </a:r>
          </a:p>
          <a:p>
            <a:r>
              <a:rPr lang="en-US" sz="1200" dirty="0" smtClean="0"/>
              <a:t>Vacancies are barely mobile </a:t>
            </a:r>
            <a:r>
              <a:rPr lang="en-US" sz="1200" dirty="0" smtClean="0">
                <a:sym typeface="Symbol"/>
              </a:rPr>
              <a:t> their concentration is relatively high and strongly depends on the temperature and implantation current  low reproducibility and difficult to compare different experiments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96760" y="5162861"/>
            <a:ext cx="2061023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vacancy clusters are unstable at RT.</a:t>
            </a:r>
          </a:p>
          <a:p>
            <a:r>
              <a:rPr lang="en-US" sz="1200" dirty="0" smtClean="0"/>
              <a:t>300-600K, </a:t>
            </a:r>
            <a:r>
              <a:rPr lang="en-US" sz="1200" dirty="0" err="1" smtClean="0"/>
              <a:t>He</a:t>
            </a:r>
            <a:r>
              <a:rPr lang="en-US" sz="1200" baseline="-25000" dirty="0" err="1" smtClean="0"/>
              <a:t>m</a:t>
            </a:r>
            <a:r>
              <a:rPr lang="en-US" sz="1200" dirty="0" err="1" smtClean="0"/>
              <a:t>V</a:t>
            </a:r>
            <a:r>
              <a:rPr lang="en-US" sz="1200" baseline="-25000" dirty="0" err="1" smtClean="0"/>
              <a:t>n</a:t>
            </a:r>
            <a:r>
              <a:rPr lang="en-US" sz="1200" dirty="0" smtClean="0"/>
              <a:t> clusters lose vacancies; </a:t>
            </a:r>
            <a:r>
              <a:rPr lang="en-US" sz="1200" dirty="0" err="1" smtClean="0"/>
              <a:t>He:V</a:t>
            </a:r>
            <a:r>
              <a:rPr lang="en-US" sz="1200" dirty="0" smtClean="0"/>
              <a:t> ratio increases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951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F4E9D-4059-4F75-8BD9-BE56FE2C0E87}" type="slidenum">
              <a:rPr lang="en-US" smtClean="0"/>
              <a:pPr/>
              <a:t>7</a:t>
            </a:fld>
            <a:endParaRPr lang="en-US" b="0"/>
          </a:p>
        </p:txBody>
      </p:sp>
      <p:grpSp>
        <p:nvGrpSpPr>
          <p:cNvPr id="3" name="Group 217"/>
          <p:cNvGrpSpPr>
            <a:grpSpLocks noChangeAspect="1"/>
          </p:cNvGrpSpPr>
          <p:nvPr/>
        </p:nvGrpSpPr>
        <p:grpSpPr bwMode="auto">
          <a:xfrm>
            <a:off x="595487" y="2297474"/>
            <a:ext cx="4271963" cy="3346008"/>
            <a:chOff x="1652588" y="931863"/>
            <a:chExt cx="6424612" cy="4605337"/>
          </a:xfrm>
        </p:grpSpPr>
        <p:grpSp>
          <p:nvGrpSpPr>
            <p:cNvPr id="4" name="Group 219"/>
            <p:cNvGrpSpPr>
              <a:grpSpLocks/>
            </p:cNvGrpSpPr>
            <p:nvPr/>
          </p:nvGrpSpPr>
          <p:grpSpPr bwMode="auto">
            <a:xfrm>
              <a:off x="1652588" y="1417975"/>
              <a:ext cx="3621087" cy="3626713"/>
              <a:chOff x="3092400" y="1417433"/>
              <a:chExt cx="3620466" cy="3626713"/>
            </a:xfrm>
          </p:grpSpPr>
          <p:cxnSp>
            <p:nvCxnSpPr>
              <p:cNvPr id="211" name="Straight Connector 210"/>
              <p:cNvCxnSpPr/>
              <p:nvPr/>
            </p:nvCxnSpPr>
            <p:spPr bwMode="auto">
              <a:xfrm>
                <a:off x="3092400" y="1609147"/>
                <a:ext cx="3613826" cy="0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3098186" y="4855301"/>
                <a:ext cx="3613826" cy="0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 bwMode="auto">
              <a:xfrm rot="16200000">
                <a:off x="1464205" y="3236637"/>
                <a:ext cx="3615075" cy="0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 bwMode="auto">
              <a:xfrm rot="16200000">
                <a:off x="4719348" y="3224281"/>
                <a:ext cx="3615075" cy="0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 bwMode="auto">
            <a:xfrm>
              <a:off x="1835818" y="1609689"/>
              <a:ext cx="3253773" cy="3244388"/>
            </a:xfrm>
            <a:prstGeom prst="rect">
              <a:avLst/>
            </a:prstGeom>
            <a:solidFill>
              <a:srgbClr val="51B7F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Up Arrow 5"/>
            <p:cNvSpPr/>
            <p:nvPr/>
          </p:nvSpPr>
          <p:spPr>
            <a:xfrm>
              <a:off x="3411593" y="931863"/>
              <a:ext cx="160085" cy="548969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Up Arrow 6"/>
            <p:cNvSpPr/>
            <p:nvPr/>
          </p:nvSpPr>
          <p:spPr>
            <a:xfrm flipV="1">
              <a:off x="3411593" y="4986466"/>
              <a:ext cx="160085" cy="550734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TextBox 200"/>
            <p:cNvSpPr txBox="1">
              <a:spLocks noChangeArrowheads="1"/>
            </p:cNvSpPr>
            <p:nvPr/>
          </p:nvSpPr>
          <p:spPr bwMode="auto">
            <a:xfrm>
              <a:off x="3657600" y="1016000"/>
              <a:ext cx="850900" cy="410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1800" dirty="0">
                  <a:latin typeface="Symbol" pitchFamily="18" charset="2"/>
                </a:rPr>
                <a:t>s</a:t>
              </a:r>
              <a:r>
                <a:rPr lang="en-US" sz="1800" dirty="0">
                  <a:latin typeface="Calibri" pitchFamily="34" charset="0"/>
                </a:rPr>
                <a:t>, </a:t>
              </a:r>
              <a:r>
                <a:rPr lang="en-US" sz="1800" dirty="0">
                  <a:latin typeface="Symbol" pitchFamily="18" charset="2"/>
                </a:rPr>
                <a:t>e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39676" y="2691741"/>
              <a:ext cx="1082019" cy="1082051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1839676" y="3667881"/>
              <a:ext cx="1082019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>
              <a:off x="1839676" y="3547849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>
              <a:off x="1839676" y="3427818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>
              <a:off x="1839676" y="3306021"/>
              <a:ext cx="1082019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 rot="5400000" flipH="1" flipV="1">
              <a:off x="2370474" y="3222572"/>
              <a:ext cx="695478" cy="40696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18000000">
              <a:off x="2112494" y="3303291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rot="18000000">
              <a:off x="1966074" y="3312117"/>
              <a:ext cx="108381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rot="18000000">
              <a:off x="1833955" y="3313082"/>
              <a:ext cx="1083816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 rot="3600000" flipH="1">
              <a:off x="1568591" y="3303291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 rot="3600000" flipH="1">
              <a:off x="1711481" y="3312117"/>
              <a:ext cx="108381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rot="3600000" flipH="1">
              <a:off x="1842635" y="3312117"/>
              <a:ext cx="108381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 rot="16200000" flipV="1">
              <a:off x="1683225" y="3200899"/>
              <a:ext cx="723721" cy="41853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auto">
            <a:xfrm rot="5400000" flipH="1" flipV="1">
              <a:off x="2161793" y="3509358"/>
              <a:ext cx="125328" cy="75220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rot="10800000">
              <a:off x="2119342" y="3480773"/>
              <a:ext cx="102223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auto">
            <a:xfrm rot="16200000" flipV="1">
              <a:off x="2069215" y="3027465"/>
              <a:ext cx="125327" cy="75220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 rot="10800000" flipH="1">
              <a:off x="2134771" y="2998881"/>
              <a:ext cx="102223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rot="9000000" flipH="1" flipV="1">
              <a:off x="2628527" y="3380159"/>
              <a:ext cx="127296" cy="7413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14400000">
              <a:off x="2641950" y="3319928"/>
              <a:ext cx="102380" cy="67506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 rot="5400000" flipV="1">
              <a:off x="2384564" y="3617996"/>
              <a:ext cx="125327" cy="73292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flipH="1">
              <a:off x="2341146" y="3653760"/>
              <a:ext cx="10222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 bwMode="auto">
            <a:xfrm rot="5400000">
              <a:off x="2923608" y="2691757"/>
              <a:ext cx="1082051" cy="1082019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5400000">
              <a:off x="2488678" y="3232767"/>
              <a:ext cx="1082051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2609224" y="3231802"/>
              <a:ext cx="1082051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2728806" y="3231802"/>
              <a:ext cx="1082051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2848387" y="3231802"/>
              <a:ext cx="1082051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10800000" flipH="1" flipV="1">
              <a:off x="2923624" y="3367802"/>
              <a:ext cx="698202" cy="40599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800000">
              <a:off x="2852260" y="3501955"/>
              <a:ext cx="1082020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800000">
              <a:off x="2844545" y="3357211"/>
              <a:ext cx="1082020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 rot="1800000">
              <a:off x="2844545" y="3226588"/>
              <a:ext cx="1082020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rot="9000000" flipH="1">
              <a:off x="2852260" y="2960047"/>
              <a:ext cx="1082020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 bwMode="auto">
            <a:xfrm rot="9000000" flipH="1">
              <a:off x="2844545" y="3104792"/>
              <a:ext cx="1082020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 rot="9000000" flipH="1">
              <a:off x="2844545" y="3235414"/>
              <a:ext cx="1082020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2925552" y="2688211"/>
              <a:ext cx="723276" cy="416581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 rot="10800000" flipH="1" flipV="1">
              <a:off x="3087566" y="3037715"/>
              <a:ext cx="127296" cy="77668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 rot="16200000">
              <a:off x="3132812" y="2987112"/>
              <a:ext cx="102380" cy="69434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3722120" y="2855902"/>
              <a:ext cx="127296" cy="75903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 rot="16200000" flipH="1">
              <a:off x="3766484" y="2913856"/>
              <a:ext cx="104145" cy="69434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 rot="14400000" flipH="1" flipV="1">
              <a:off x="3217776" y="3506791"/>
              <a:ext cx="125328" cy="73292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 rot="19800000">
              <a:off x="3293941" y="3510781"/>
              <a:ext cx="10222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 rot="10800000" flipV="1">
              <a:off x="2979557" y="3260127"/>
              <a:ext cx="127296" cy="77668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5400000" flipH="1">
              <a:off x="2958262" y="3210487"/>
              <a:ext cx="102380" cy="67506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 bwMode="auto">
            <a:xfrm rot="5400000">
              <a:off x="1840543" y="3776455"/>
              <a:ext cx="1080286" cy="1082019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>
              <a:off x="1404649" y="4316500"/>
              <a:ext cx="108028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1526159" y="4316500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1646705" y="4317465"/>
              <a:ext cx="1080286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1765322" y="4316500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 bwMode="auto">
            <a:xfrm rot="10800000" flipH="1" flipV="1">
              <a:off x="1841604" y="4451618"/>
              <a:ext cx="694344" cy="40599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 bwMode="auto">
            <a:xfrm rot="1800000">
              <a:off x="1768312" y="4585771"/>
              <a:ext cx="1082020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 bwMode="auto">
            <a:xfrm rot="1800000">
              <a:off x="1760597" y="4441027"/>
              <a:ext cx="1080091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 bwMode="auto">
            <a:xfrm rot="1800000">
              <a:off x="1760597" y="4310404"/>
              <a:ext cx="1080091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 bwMode="auto">
            <a:xfrm rot="9000000" flipH="1">
              <a:off x="1768312" y="4045628"/>
              <a:ext cx="1082020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 bwMode="auto">
            <a:xfrm rot="9000000" flipH="1">
              <a:off x="1760597" y="4188608"/>
              <a:ext cx="1080091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 bwMode="auto">
            <a:xfrm rot="9000000" flipH="1">
              <a:off x="1760597" y="4319231"/>
              <a:ext cx="1080091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1841604" y="3772027"/>
              <a:ext cx="725204" cy="416581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 bwMode="auto">
            <a:xfrm rot="10800000" flipH="1" flipV="1">
              <a:off x="2003618" y="4123296"/>
              <a:ext cx="127296" cy="75903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 bwMode="auto">
            <a:xfrm rot="16200000">
              <a:off x="2048865" y="4072856"/>
              <a:ext cx="102380" cy="655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2485801" y="4029742"/>
              <a:ext cx="127296" cy="7413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 bwMode="auto">
            <a:xfrm rot="16200000" flipH="1">
              <a:off x="2532012" y="4087779"/>
              <a:ext cx="102380" cy="67505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 bwMode="auto">
            <a:xfrm rot="14400000" flipH="1" flipV="1">
              <a:off x="2133909" y="4590525"/>
              <a:ext cx="127092" cy="75220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 bwMode="auto">
            <a:xfrm rot="19800000">
              <a:off x="2209993" y="4596362"/>
              <a:ext cx="102222" cy="65312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 bwMode="auto">
            <a:xfrm rot="10800000" flipV="1">
              <a:off x="1895608" y="4345708"/>
              <a:ext cx="127296" cy="75903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 bwMode="auto">
            <a:xfrm rot="5400000" flipH="1">
              <a:off x="1875278" y="4293340"/>
              <a:ext cx="102380" cy="69434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 bwMode="auto">
            <a:xfrm rot="16200000" flipH="1">
              <a:off x="2925456" y="3775490"/>
              <a:ext cx="1080286" cy="1083948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 rot="16200000" flipH="1">
              <a:off x="3360385" y="4316500"/>
              <a:ext cx="108028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3240803" y="4316500"/>
              <a:ext cx="108028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 bwMode="auto">
            <a:xfrm rot="16200000" flipH="1">
              <a:off x="3119293" y="4316500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 bwMode="auto">
            <a:xfrm rot="16200000" flipH="1">
              <a:off x="3000676" y="4317465"/>
              <a:ext cx="1080286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 bwMode="auto">
            <a:xfrm rot="10800000" flipV="1">
              <a:off x="3309371" y="4451618"/>
              <a:ext cx="696272" cy="40599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 rot="19800000" flipH="1">
              <a:off x="2994987" y="4585771"/>
              <a:ext cx="1083948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 bwMode="auto">
            <a:xfrm rot="19800000" flipH="1">
              <a:off x="3004631" y="4441027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 bwMode="auto">
            <a:xfrm rot="19800000" flipH="1">
              <a:off x="3004631" y="4310404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 rot="12600000">
              <a:off x="2994987" y="4045628"/>
              <a:ext cx="1083948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 bwMode="auto">
            <a:xfrm rot="12600000">
              <a:off x="3002701" y="4188608"/>
              <a:ext cx="1083948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 bwMode="auto">
            <a:xfrm rot="12600000">
              <a:off x="3002701" y="4319231"/>
              <a:ext cx="1083948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 flipH="1" flipV="1">
              <a:off x="3280439" y="3772027"/>
              <a:ext cx="725204" cy="416581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 bwMode="auto">
            <a:xfrm rot="10800000" flipV="1">
              <a:off x="3716333" y="4123296"/>
              <a:ext cx="125368" cy="75903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 bwMode="auto">
            <a:xfrm rot="5400000" flipH="1">
              <a:off x="3695039" y="4071892"/>
              <a:ext cx="102380" cy="67506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 bwMode="auto">
            <a:xfrm flipH="1" flipV="1">
              <a:off x="3234149" y="4029742"/>
              <a:ext cx="125368" cy="7413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3212855" y="4087778"/>
              <a:ext cx="102380" cy="67506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 rot="7200000" flipV="1">
              <a:off x="3586246" y="4590524"/>
              <a:ext cx="127092" cy="75221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 rot="1800000" flipH="1">
              <a:off x="3533104" y="4596362"/>
              <a:ext cx="104152" cy="65312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 rot="10800000" flipH="1" flipV="1">
              <a:off x="3824342" y="4345708"/>
              <a:ext cx="125368" cy="75903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 rot="16200000">
              <a:off x="3868625" y="4294303"/>
              <a:ext cx="102380" cy="67506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 bwMode="auto">
            <a:xfrm>
              <a:off x="4007572" y="2691741"/>
              <a:ext cx="1082019" cy="1082051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4007572" y="3667881"/>
              <a:ext cx="1082019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 bwMode="auto">
            <a:xfrm>
              <a:off x="4007572" y="3547849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 bwMode="auto">
            <a:xfrm>
              <a:off x="4007572" y="3427818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>
              <a:off x="4007572" y="3306021"/>
              <a:ext cx="1082019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 rot="5400000" flipH="1" flipV="1">
              <a:off x="4538370" y="3222572"/>
              <a:ext cx="695478" cy="40696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auto">
            <a:xfrm rot="18000000">
              <a:off x="4278462" y="3303291"/>
              <a:ext cx="108028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auto">
            <a:xfrm rot="18000000">
              <a:off x="4132041" y="3312117"/>
              <a:ext cx="108381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auto">
            <a:xfrm rot="18000000">
              <a:off x="4002816" y="3312117"/>
              <a:ext cx="108381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auto">
            <a:xfrm rot="3600000" flipH="1">
              <a:off x="3737452" y="3304256"/>
              <a:ext cx="1080286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auto">
            <a:xfrm rot="3600000" flipH="1">
              <a:off x="3879377" y="3312117"/>
              <a:ext cx="108381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auto">
            <a:xfrm rot="3600000" flipH="1">
              <a:off x="4010531" y="3312117"/>
              <a:ext cx="108381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auto">
            <a:xfrm rot="16200000" flipV="1">
              <a:off x="3850157" y="3201864"/>
              <a:ext cx="723721" cy="41660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auto">
            <a:xfrm rot="5400000" flipH="1" flipV="1">
              <a:off x="4329690" y="3509358"/>
              <a:ext cx="125328" cy="75220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auto">
            <a:xfrm rot="10800000">
              <a:off x="4285310" y="3480773"/>
              <a:ext cx="10415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auto">
            <a:xfrm rot="16200000" flipV="1">
              <a:off x="4236147" y="3026500"/>
              <a:ext cx="125327" cy="77149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 rot="10800000" flipH="1">
              <a:off x="4302668" y="2998881"/>
              <a:ext cx="102223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 rot="9000000" flipH="1" flipV="1">
              <a:off x="4798353" y="3380159"/>
              <a:ext cx="125367" cy="7413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auto">
            <a:xfrm rot="14400000">
              <a:off x="4809847" y="3319928"/>
              <a:ext cx="102380" cy="67506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auto">
            <a:xfrm rot="5400000" flipV="1">
              <a:off x="4552459" y="3616068"/>
              <a:ext cx="125327" cy="77149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 bwMode="auto">
            <a:xfrm flipH="1">
              <a:off x="4509043" y="3653760"/>
              <a:ext cx="10222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 bwMode="auto">
            <a:xfrm rot="10800000">
              <a:off x="4007572" y="3775557"/>
              <a:ext cx="1082019" cy="1080286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15" name="Straight Connector 114"/>
            <p:cNvCxnSpPr/>
            <p:nvPr/>
          </p:nvCxnSpPr>
          <p:spPr bwMode="auto">
            <a:xfrm rot="10800000">
              <a:off x="4007572" y="3879702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 bwMode="auto">
            <a:xfrm rot="10800000">
              <a:off x="4007572" y="3999734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 bwMode="auto">
            <a:xfrm rot="10800000">
              <a:off x="4007572" y="4121531"/>
              <a:ext cx="1082019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 bwMode="auto">
            <a:xfrm rot="10800000">
              <a:off x="4007572" y="4239797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 bwMode="auto">
            <a:xfrm rot="16200000" flipH="1" flipV="1">
              <a:off x="3863314" y="3921580"/>
              <a:ext cx="695478" cy="40696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 bwMode="auto">
            <a:xfrm rot="7200000">
              <a:off x="3736651" y="4244129"/>
              <a:ext cx="108381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 bwMode="auto">
            <a:xfrm rot="7200000">
              <a:off x="3883071" y="4235302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 bwMode="auto">
            <a:xfrm rot="7200000">
              <a:off x="4015190" y="4236267"/>
              <a:ext cx="1080286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 bwMode="auto">
            <a:xfrm rot="14400000" flipH="1">
              <a:off x="4278624" y="4244129"/>
              <a:ext cx="108381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 bwMode="auto">
            <a:xfrm rot="14400000" flipH="1">
              <a:off x="4137664" y="4235302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 bwMode="auto">
            <a:xfrm rot="14400000" flipH="1">
              <a:off x="4005545" y="4236267"/>
              <a:ext cx="1080286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 bwMode="auto">
            <a:xfrm rot="5400000" flipV="1">
              <a:off x="4522401" y="3931763"/>
              <a:ext cx="725487" cy="41660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 bwMode="auto">
            <a:xfrm rot="16200000" flipH="1" flipV="1">
              <a:off x="4642228" y="3962925"/>
              <a:ext cx="127092" cy="77149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 bwMode="auto">
            <a:xfrm>
              <a:off x="4707702" y="4001499"/>
              <a:ext cx="10415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 bwMode="auto">
            <a:xfrm rot="5400000" flipV="1">
              <a:off x="4735771" y="4447546"/>
              <a:ext cx="127092" cy="75221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 bwMode="auto">
            <a:xfrm flipH="1">
              <a:off x="4692272" y="4485157"/>
              <a:ext cx="10415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 bwMode="auto">
            <a:xfrm rot="19800000" flipH="1" flipV="1">
              <a:off x="4175371" y="4093288"/>
              <a:ext cx="127296" cy="77668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 bwMode="auto">
            <a:xfrm rot="3600000">
              <a:off x="4185019" y="4163762"/>
              <a:ext cx="104146" cy="655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 bwMode="auto">
            <a:xfrm rot="16200000" flipV="1">
              <a:off x="4419459" y="3856212"/>
              <a:ext cx="127092" cy="75221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 bwMode="auto">
            <a:xfrm rot="10800000" flipH="1">
              <a:off x="4485898" y="3826747"/>
              <a:ext cx="104152" cy="68842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 bwMode="auto">
            <a:xfrm rot="16200000" flipH="1">
              <a:off x="1838695" y="1608741"/>
              <a:ext cx="1082052" cy="1083948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 rot="16200000" flipH="1">
              <a:off x="2273624" y="2149751"/>
              <a:ext cx="1082052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 bwMode="auto">
            <a:xfrm rot="16200000" flipH="1">
              <a:off x="2154043" y="2149751"/>
              <a:ext cx="1082052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 bwMode="auto">
            <a:xfrm rot="16200000" flipH="1">
              <a:off x="2032533" y="2149751"/>
              <a:ext cx="1082052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 bwMode="auto">
            <a:xfrm rot="16200000" flipH="1">
              <a:off x="1912952" y="2149751"/>
              <a:ext cx="1082052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 bwMode="auto">
            <a:xfrm rot="10800000" flipV="1">
              <a:off x="2223493" y="2283986"/>
              <a:ext cx="696273" cy="40775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 bwMode="auto">
            <a:xfrm rot="19800000" flipH="1">
              <a:off x="1909110" y="2421669"/>
              <a:ext cx="1083948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 bwMode="auto">
            <a:xfrm rot="19800000" flipH="1">
              <a:off x="1916825" y="2276925"/>
              <a:ext cx="1083948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 bwMode="auto">
            <a:xfrm rot="19800000" flipH="1">
              <a:off x="1916825" y="2144537"/>
              <a:ext cx="1083948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 bwMode="auto">
            <a:xfrm rot="12600000">
              <a:off x="1909110" y="1877996"/>
              <a:ext cx="1083948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 bwMode="auto">
            <a:xfrm rot="12600000">
              <a:off x="1916825" y="2022740"/>
              <a:ext cx="1083948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 bwMode="auto">
            <a:xfrm rot="12600000">
              <a:off x="1916825" y="2153363"/>
              <a:ext cx="1083948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 bwMode="auto">
            <a:xfrm flipH="1" flipV="1">
              <a:off x="2194563" y="1606159"/>
              <a:ext cx="725204" cy="41834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 bwMode="auto">
            <a:xfrm rot="10800000" flipV="1">
              <a:off x="2630457" y="1957429"/>
              <a:ext cx="125367" cy="7413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 bwMode="auto">
            <a:xfrm rot="5400000" flipH="1">
              <a:off x="2609161" y="1906025"/>
              <a:ext cx="102380" cy="67505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 bwMode="auto">
            <a:xfrm flipH="1" flipV="1">
              <a:off x="2148273" y="1863874"/>
              <a:ext cx="125367" cy="7413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 bwMode="auto">
            <a:xfrm rot="5400000">
              <a:off x="2126978" y="1921912"/>
              <a:ext cx="102380" cy="67505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 bwMode="auto">
            <a:xfrm rot="7200000" flipV="1">
              <a:off x="2500369" y="2424659"/>
              <a:ext cx="127092" cy="75220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 bwMode="auto">
            <a:xfrm rot="1800000" flipH="1">
              <a:off x="2447226" y="2428730"/>
              <a:ext cx="104152" cy="68842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 bwMode="auto">
            <a:xfrm rot="10800000" flipH="1" flipV="1">
              <a:off x="2738466" y="2179841"/>
              <a:ext cx="125367" cy="7413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 bwMode="auto">
            <a:xfrm rot="16200000">
              <a:off x="2782747" y="2128437"/>
              <a:ext cx="102380" cy="67505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 bwMode="auto">
            <a:xfrm>
              <a:off x="2927481" y="1613220"/>
              <a:ext cx="1080091" cy="1080286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 bwMode="auto">
            <a:xfrm>
              <a:off x="2927481" y="2587595"/>
              <a:ext cx="1080091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 bwMode="auto">
            <a:xfrm>
              <a:off x="2927481" y="2469329"/>
              <a:ext cx="1080091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 bwMode="auto">
            <a:xfrm>
              <a:off x="2927481" y="2347532"/>
              <a:ext cx="1080091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 bwMode="auto">
            <a:xfrm>
              <a:off x="2927481" y="2227500"/>
              <a:ext cx="1080091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 bwMode="auto">
            <a:xfrm rot="5400000" flipH="1" flipV="1">
              <a:off x="3457316" y="2143250"/>
              <a:ext cx="695478" cy="405034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 bwMode="auto">
            <a:xfrm rot="18000000">
              <a:off x="3197488" y="2223888"/>
              <a:ext cx="1082052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auto">
            <a:xfrm rot="18000000">
              <a:off x="3053716" y="2231831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auto">
            <a:xfrm rot="18000000">
              <a:off x="2920634" y="2231831"/>
              <a:ext cx="1080286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auto">
            <a:xfrm rot="3600000" flipH="1">
              <a:off x="2653586" y="2223888"/>
              <a:ext cx="1082052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auto">
            <a:xfrm rot="3600000" flipH="1">
              <a:off x="2799123" y="2231831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cxnSpLocks noChangeAspect="1"/>
            </p:cNvCxnSpPr>
            <p:nvPr/>
          </p:nvCxnSpPr>
          <p:spPr bwMode="auto">
            <a:xfrm rot="3600000" flipH="1">
              <a:off x="2930277" y="2231831"/>
              <a:ext cx="1080286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auto">
            <a:xfrm rot="16200000" flipV="1">
              <a:off x="2769101" y="2120613"/>
              <a:ext cx="723721" cy="41853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auto">
            <a:xfrm rot="5400000" flipH="1" flipV="1">
              <a:off x="3247672" y="2430835"/>
              <a:ext cx="125327" cy="75221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auto">
            <a:xfrm rot="10800000">
              <a:off x="3205219" y="2402253"/>
              <a:ext cx="10222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auto">
            <a:xfrm rot="16200000" flipV="1">
              <a:off x="3154128" y="1948142"/>
              <a:ext cx="125327" cy="73292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auto">
            <a:xfrm rot="10800000" flipH="1">
              <a:off x="3220649" y="1918595"/>
              <a:ext cx="10222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Group 271"/>
            <p:cNvGrpSpPr>
              <a:grpSpLocks/>
            </p:cNvGrpSpPr>
            <p:nvPr/>
          </p:nvGrpSpPr>
          <p:grpSpPr bwMode="auto">
            <a:xfrm>
              <a:off x="3714750" y="2222500"/>
              <a:ext cx="127000" cy="152400"/>
              <a:chOff x="3715280" y="2222501"/>
              <a:chExt cx="127000" cy="152400"/>
            </a:xfrm>
          </p:grpSpPr>
          <p:cxnSp>
            <p:nvCxnSpPr>
              <p:cNvPr id="209" name="Straight Connector 208"/>
              <p:cNvCxnSpPr/>
              <p:nvPr/>
            </p:nvCxnSpPr>
            <p:spPr bwMode="auto">
              <a:xfrm rot="9000000" flipH="1" flipV="1">
                <a:off x="3714935" y="2299874"/>
                <a:ext cx="127296" cy="75902"/>
              </a:xfrm>
              <a:prstGeom prst="line">
                <a:avLst/>
              </a:prstGeom>
              <a:noFill/>
              <a:ln w="285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 bwMode="auto">
              <a:xfrm rot="14400000">
                <a:off x="3728440" y="2241490"/>
                <a:ext cx="104145" cy="65577"/>
              </a:xfrm>
              <a:prstGeom prst="line">
                <a:avLst/>
              </a:prstGeom>
              <a:noFill/>
              <a:ln w="285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4" name="Straight Connector 173"/>
            <p:cNvCxnSpPr/>
            <p:nvPr/>
          </p:nvCxnSpPr>
          <p:spPr bwMode="auto">
            <a:xfrm rot="5400000" flipV="1">
              <a:off x="3470439" y="2539476"/>
              <a:ext cx="125328" cy="73292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auto">
            <a:xfrm flipH="1">
              <a:off x="3427023" y="2575240"/>
              <a:ext cx="102223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ectangle 175"/>
            <p:cNvSpPr/>
            <p:nvPr/>
          </p:nvSpPr>
          <p:spPr bwMode="auto">
            <a:xfrm rot="10800000">
              <a:off x="4007572" y="1609689"/>
              <a:ext cx="1082019" cy="1080286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 bwMode="auto">
            <a:xfrm rot="10800000">
              <a:off x="4007572" y="1713835"/>
              <a:ext cx="1082019" cy="1765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 bwMode="auto">
            <a:xfrm rot="10800000">
              <a:off x="4007572" y="1835632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 bwMode="auto">
            <a:xfrm rot="10800000">
              <a:off x="4007572" y="1955663"/>
              <a:ext cx="1082019" cy="176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 bwMode="auto">
            <a:xfrm rot="10800000">
              <a:off x="4007572" y="2075695"/>
              <a:ext cx="1082019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 bwMode="auto">
            <a:xfrm rot="16200000" flipH="1" flipV="1">
              <a:off x="3863314" y="1755714"/>
              <a:ext cx="695478" cy="40696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 bwMode="auto">
            <a:xfrm rot="7200000">
              <a:off x="3737534" y="2079144"/>
              <a:ext cx="1082052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 bwMode="auto">
            <a:xfrm rot="7200000">
              <a:off x="3882188" y="2070318"/>
              <a:ext cx="1082051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 bwMode="auto">
            <a:xfrm rot="7200000">
              <a:off x="4014307" y="2071283"/>
              <a:ext cx="1082051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 bwMode="auto">
            <a:xfrm rot="14400000" flipH="1">
              <a:off x="4279507" y="2079144"/>
              <a:ext cx="1082052" cy="1929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 bwMode="auto">
            <a:xfrm rot="14400000" flipH="1">
              <a:off x="4134853" y="2070318"/>
              <a:ext cx="1082051" cy="192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 bwMode="auto">
            <a:xfrm rot="14400000" flipH="1">
              <a:off x="4004662" y="2071283"/>
              <a:ext cx="1082051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 bwMode="auto">
            <a:xfrm rot="5400000" flipV="1">
              <a:off x="4522403" y="1765895"/>
              <a:ext cx="725486" cy="41660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 bwMode="auto">
            <a:xfrm rot="16200000" flipH="1" flipV="1">
              <a:off x="4642228" y="1798823"/>
              <a:ext cx="127092" cy="77149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 bwMode="auto">
            <a:xfrm>
              <a:off x="4707702" y="1837397"/>
              <a:ext cx="104152" cy="65311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 bwMode="auto">
            <a:xfrm rot="5400000" flipV="1">
              <a:off x="4735771" y="2281678"/>
              <a:ext cx="127092" cy="75221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 bwMode="auto">
            <a:xfrm flipH="1">
              <a:off x="4692272" y="2319289"/>
              <a:ext cx="10415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 bwMode="auto">
            <a:xfrm rot="19800000" flipH="1" flipV="1">
              <a:off x="4175371" y="1929186"/>
              <a:ext cx="125368" cy="75902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 bwMode="auto">
            <a:xfrm rot="3600000">
              <a:off x="4185902" y="1998777"/>
              <a:ext cx="102380" cy="655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 bwMode="auto">
            <a:xfrm rot="16200000" flipV="1">
              <a:off x="4419459" y="1690345"/>
              <a:ext cx="127092" cy="75221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 bwMode="auto">
            <a:xfrm rot="10800000" flipH="1">
              <a:off x="4485898" y="1662645"/>
              <a:ext cx="104152" cy="67077"/>
            </a:xfrm>
            <a:prstGeom prst="line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 bwMode="auto">
            <a:xfrm rot="5400000">
              <a:off x="1300547" y="3228909"/>
              <a:ext cx="3246154" cy="7715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2385459" y="3240464"/>
              <a:ext cx="3246154" cy="5787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 bwMode="auto">
            <a:xfrm>
              <a:off x="1831961" y="2689975"/>
              <a:ext cx="3255702" cy="7061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 bwMode="auto">
            <a:xfrm>
              <a:off x="1831961" y="3763201"/>
              <a:ext cx="3255702" cy="7061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Oval 200"/>
            <p:cNvSpPr/>
            <p:nvPr/>
          </p:nvSpPr>
          <p:spPr>
            <a:xfrm>
              <a:off x="5714501" y="2082756"/>
              <a:ext cx="2362699" cy="1507458"/>
            </a:xfrm>
            <a:prstGeom prst="ellipse">
              <a:avLst/>
            </a:prstGeom>
            <a:solidFill>
              <a:srgbClr val="51B7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02" name="Straight Connector 201"/>
            <p:cNvCxnSpPr/>
            <p:nvPr/>
          </p:nvCxnSpPr>
          <p:spPr bwMode="auto">
            <a:xfrm flipV="1">
              <a:off x="5924733" y="2582300"/>
              <a:ext cx="2084960" cy="681357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 bwMode="auto">
            <a:xfrm rot="16200000" flipV="1">
              <a:off x="7414559" y="2643442"/>
              <a:ext cx="351270" cy="98365"/>
            </a:xfrm>
            <a:prstGeom prst="line">
              <a:avLst/>
            </a:prstGeom>
            <a:noFill/>
            <a:ln w="41275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Oval 203"/>
            <p:cNvSpPr/>
            <p:nvPr/>
          </p:nvSpPr>
          <p:spPr>
            <a:xfrm>
              <a:off x="6676939" y="2898266"/>
              <a:ext cx="165871" cy="165926"/>
            </a:xfrm>
            <a:prstGeom prst="ellipse">
              <a:avLst/>
            </a:prstGeom>
            <a:noFill/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5" name="Rounded Rectangular Callout 204"/>
            <p:cNvSpPr/>
            <p:nvPr/>
          </p:nvSpPr>
          <p:spPr>
            <a:xfrm>
              <a:off x="6173539" y="2541701"/>
              <a:ext cx="588264" cy="199465"/>
            </a:xfrm>
            <a:prstGeom prst="wedgeRoundRectCallout">
              <a:avLst>
                <a:gd name="adj1" fmla="val 39260"/>
                <a:gd name="adj2" fmla="val 125059"/>
                <a:gd name="adj3" fmla="val 16667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source</a:t>
              </a:r>
            </a:p>
          </p:txBody>
        </p:sp>
        <p:sp>
          <p:nvSpPr>
            <p:cNvPr id="206" name="Rounded Rectangular Callout 205"/>
            <p:cNvSpPr/>
            <p:nvPr/>
          </p:nvSpPr>
          <p:spPr>
            <a:xfrm>
              <a:off x="7049184" y="3050071"/>
              <a:ext cx="661556" cy="199465"/>
            </a:xfrm>
            <a:prstGeom prst="wedgeRoundRectCallout">
              <a:avLst>
                <a:gd name="adj1" fmla="val 36382"/>
                <a:gd name="adj2" fmla="val -113036"/>
                <a:gd name="adj3" fmla="val 16667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obstacle</a:t>
              </a:r>
            </a:p>
          </p:txBody>
        </p:sp>
        <p:cxnSp>
          <p:nvCxnSpPr>
            <p:cNvPr id="207" name="Straight Connector 206"/>
            <p:cNvCxnSpPr>
              <a:cxnSpLocks noChangeShapeType="1"/>
            </p:cNvCxnSpPr>
            <p:nvPr/>
          </p:nvCxnSpPr>
          <p:spPr bwMode="auto">
            <a:xfrm rot="10800000" flipV="1">
              <a:off x="3625683" y="2171014"/>
              <a:ext cx="2653937" cy="755494"/>
            </a:xfrm>
            <a:prstGeom prst="line">
              <a:avLst/>
            </a:prstGeom>
            <a:noFill/>
            <a:ln w="25400">
              <a:solidFill>
                <a:srgbClr val="51B7F2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8" name="Straight Connector 207"/>
            <p:cNvCxnSpPr>
              <a:cxnSpLocks noChangeShapeType="1"/>
            </p:cNvCxnSpPr>
            <p:nvPr/>
          </p:nvCxnSpPr>
          <p:spPr bwMode="auto">
            <a:xfrm rot="10800000">
              <a:off x="3631469" y="3035949"/>
              <a:ext cx="2852598" cy="520727"/>
            </a:xfrm>
            <a:prstGeom prst="line">
              <a:avLst/>
            </a:prstGeom>
            <a:noFill/>
            <a:ln w="25400">
              <a:solidFill>
                <a:srgbClr val="51B7F2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5" name="Group 4"/>
          <p:cNvGrpSpPr>
            <a:grpSpLocks/>
          </p:cNvGrpSpPr>
          <p:nvPr/>
        </p:nvGrpSpPr>
        <p:grpSpPr bwMode="auto">
          <a:xfrm>
            <a:off x="5296693" y="1467367"/>
            <a:ext cx="3462338" cy="4529137"/>
            <a:chOff x="1584319" y="495300"/>
            <a:chExt cx="3968774" cy="5192713"/>
          </a:xfrm>
        </p:grpSpPr>
        <p:sp>
          <p:nvSpPr>
            <p:cNvPr id="216" name="Rectangle 215"/>
            <p:cNvSpPr/>
            <p:nvPr/>
          </p:nvSpPr>
          <p:spPr>
            <a:xfrm>
              <a:off x="1697141" y="1023126"/>
              <a:ext cx="3714016" cy="4133421"/>
            </a:xfrm>
            <a:prstGeom prst="rect">
              <a:avLst/>
            </a:prstGeom>
            <a:solidFill>
              <a:srgbClr val="51B7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wrap="none" lIns="36000" rIns="36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17" name="Group 395"/>
            <p:cNvGrpSpPr>
              <a:grpSpLocks/>
            </p:cNvGrpSpPr>
            <p:nvPr/>
          </p:nvGrpSpPr>
          <p:grpSpPr bwMode="auto">
            <a:xfrm>
              <a:off x="3200400" y="1530350"/>
              <a:ext cx="1546225" cy="1547813"/>
              <a:chOff x="3200400" y="1530350"/>
              <a:chExt cx="1546225" cy="1547813"/>
            </a:xfrm>
          </p:grpSpPr>
          <p:sp>
            <p:nvSpPr>
              <p:cNvPr id="433" name="Rectangle 432"/>
              <p:cNvSpPr/>
              <p:nvPr/>
            </p:nvSpPr>
            <p:spPr bwMode="auto">
              <a:xfrm>
                <a:off x="3236610" y="2069677"/>
                <a:ext cx="502238" cy="502345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34" name="Straight Connector 3"/>
              <p:cNvCxnSpPr/>
              <p:nvPr/>
            </p:nvCxnSpPr>
            <p:spPr bwMode="auto">
              <a:xfrm>
                <a:off x="3236610" y="2522879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Straight Connector 4"/>
              <p:cNvCxnSpPr/>
              <p:nvPr/>
            </p:nvCxnSpPr>
            <p:spPr bwMode="auto">
              <a:xfrm>
                <a:off x="3236610" y="2464636"/>
                <a:ext cx="502238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5"/>
              <p:cNvCxnSpPr/>
              <p:nvPr/>
            </p:nvCxnSpPr>
            <p:spPr bwMode="auto">
              <a:xfrm>
                <a:off x="3236610" y="2410034"/>
                <a:ext cx="502238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6"/>
              <p:cNvCxnSpPr/>
              <p:nvPr/>
            </p:nvCxnSpPr>
            <p:spPr bwMode="auto">
              <a:xfrm>
                <a:off x="3236610" y="2353610"/>
                <a:ext cx="502238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7"/>
              <p:cNvCxnSpPr/>
              <p:nvPr/>
            </p:nvCxnSpPr>
            <p:spPr bwMode="auto">
              <a:xfrm rot="5400000" flipH="1" flipV="1">
                <a:off x="3484055" y="2315409"/>
                <a:ext cx="322156" cy="18742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8"/>
              <p:cNvCxnSpPr/>
              <p:nvPr/>
            </p:nvCxnSpPr>
            <p:spPr bwMode="auto">
              <a:xfrm rot="18000000">
                <a:off x="3363026" y="2352701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9"/>
              <p:cNvCxnSpPr/>
              <p:nvPr/>
            </p:nvCxnSpPr>
            <p:spPr bwMode="auto">
              <a:xfrm rot="18000000">
                <a:off x="3294787" y="2357251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10"/>
              <p:cNvCxnSpPr/>
              <p:nvPr/>
            </p:nvCxnSpPr>
            <p:spPr bwMode="auto">
              <a:xfrm rot="18000000">
                <a:off x="3234737" y="2357251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11"/>
              <p:cNvCxnSpPr/>
              <p:nvPr/>
            </p:nvCxnSpPr>
            <p:spPr bwMode="auto">
              <a:xfrm rot="3600000" flipH="1">
                <a:off x="3111906" y="2352701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12"/>
              <p:cNvCxnSpPr/>
              <p:nvPr/>
            </p:nvCxnSpPr>
            <p:spPr bwMode="auto">
              <a:xfrm rot="3600000" flipH="1">
                <a:off x="3178326" y="2357251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13"/>
              <p:cNvCxnSpPr/>
              <p:nvPr/>
            </p:nvCxnSpPr>
            <p:spPr bwMode="auto">
              <a:xfrm rot="3600000" flipH="1">
                <a:off x="3239287" y="2356340"/>
                <a:ext cx="502345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14"/>
              <p:cNvCxnSpPr/>
              <p:nvPr/>
            </p:nvCxnSpPr>
            <p:spPr bwMode="auto">
              <a:xfrm rot="16200000" flipV="1">
                <a:off x="3163786" y="2304489"/>
                <a:ext cx="336717" cy="19470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15"/>
              <p:cNvCxnSpPr/>
              <p:nvPr/>
            </p:nvCxnSpPr>
            <p:spPr bwMode="auto">
              <a:xfrm rot="5400000" flipH="1" flipV="1">
                <a:off x="3386729" y="2449169"/>
                <a:ext cx="58243" cy="3457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Straight Connector 16"/>
              <p:cNvCxnSpPr/>
              <p:nvPr/>
            </p:nvCxnSpPr>
            <p:spPr bwMode="auto">
              <a:xfrm rot="10800000">
                <a:off x="3367628" y="2435515"/>
                <a:ext cx="47312" cy="2912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17"/>
              <p:cNvCxnSpPr/>
              <p:nvPr/>
            </p:nvCxnSpPr>
            <p:spPr bwMode="auto">
              <a:xfrm rot="16200000" flipV="1">
                <a:off x="3343056" y="2225299"/>
                <a:ext cx="58243" cy="3457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Straight Connector 18"/>
              <p:cNvCxnSpPr/>
              <p:nvPr/>
            </p:nvCxnSpPr>
            <p:spPr bwMode="auto">
              <a:xfrm rot="10800000" flipH="1">
                <a:off x="3373088" y="2211643"/>
                <a:ext cx="47312" cy="3094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19"/>
              <p:cNvCxnSpPr/>
              <p:nvPr/>
            </p:nvCxnSpPr>
            <p:spPr bwMode="auto">
              <a:xfrm rot="9000000" flipH="1" flipV="1">
                <a:off x="3604190" y="2388193"/>
                <a:ext cx="58231" cy="3458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20"/>
              <p:cNvCxnSpPr/>
              <p:nvPr/>
            </p:nvCxnSpPr>
            <p:spPr bwMode="auto">
              <a:xfrm rot="14400000">
                <a:off x="3609643" y="2362715"/>
                <a:ext cx="47322" cy="2911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21"/>
              <p:cNvCxnSpPr/>
              <p:nvPr/>
            </p:nvCxnSpPr>
            <p:spPr bwMode="auto">
              <a:xfrm rot="5400000" flipV="1">
                <a:off x="3490453" y="2498311"/>
                <a:ext cx="58243" cy="3457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Straight Connector 22"/>
              <p:cNvCxnSpPr/>
              <p:nvPr/>
            </p:nvCxnSpPr>
            <p:spPr bwMode="auto">
              <a:xfrm flipH="1">
                <a:off x="3469532" y="2515599"/>
                <a:ext cx="49133" cy="3094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4" name="Rectangle 23"/>
              <p:cNvSpPr/>
              <p:nvPr/>
            </p:nvSpPr>
            <p:spPr bwMode="auto">
              <a:xfrm rot="5400000">
                <a:off x="3739704" y="2070640"/>
                <a:ext cx="502345" cy="500418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55" name="Straight Connector 24"/>
              <p:cNvCxnSpPr/>
              <p:nvPr/>
            </p:nvCxnSpPr>
            <p:spPr bwMode="auto">
              <a:xfrm rot="5400000">
                <a:off x="3538627" y="2320849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25"/>
              <p:cNvCxnSpPr/>
              <p:nvPr/>
            </p:nvCxnSpPr>
            <p:spPr bwMode="auto">
              <a:xfrm rot="5400000">
                <a:off x="3593218" y="2320849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26"/>
              <p:cNvCxnSpPr/>
              <p:nvPr/>
            </p:nvCxnSpPr>
            <p:spPr bwMode="auto">
              <a:xfrm rot="5400000">
                <a:off x="3649629" y="2320849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27"/>
              <p:cNvCxnSpPr/>
              <p:nvPr/>
            </p:nvCxnSpPr>
            <p:spPr bwMode="auto">
              <a:xfrm rot="5400000">
                <a:off x="3704221" y="2320849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28"/>
              <p:cNvCxnSpPr/>
              <p:nvPr/>
            </p:nvCxnSpPr>
            <p:spPr bwMode="auto">
              <a:xfrm rot="10800000" flipH="1" flipV="1">
                <a:off x="3740668" y="2382732"/>
                <a:ext cx="322087" cy="18928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29"/>
              <p:cNvCxnSpPr/>
              <p:nvPr/>
            </p:nvCxnSpPr>
            <p:spPr bwMode="auto">
              <a:xfrm rot="1800000">
                <a:off x="3706093" y="2444615"/>
                <a:ext cx="502238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30"/>
              <p:cNvCxnSpPr/>
              <p:nvPr/>
            </p:nvCxnSpPr>
            <p:spPr bwMode="auto">
              <a:xfrm rot="1800000">
                <a:off x="3704274" y="2379092"/>
                <a:ext cx="50041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 bwMode="auto">
              <a:xfrm rot="1800000">
                <a:off x="3704274" y="2317209"/>
                <a:ext cx="50041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 bwMode="auto">
              <a:xfrm rot="9000000" flipH="1">
                <a:off x="3706093" y="2193443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 bwMode="auto">
              <a:xfrm rot="9000000" flipH="1">
                <a:off x="3704274" y="2260786"/>
                <a:ext cx="50041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5" name="Straight Connector 464"/>
              <p:cNvCxnSpPr/>
              <p:nvPr/>
            </p:nvCxnSpPr>
            <p:spPr bwMode="auto">
              <a:xfrm rot="9000000" flipH="1">
                <a:off x="3704274" y="2320849"/>
                <a:ext cx="500418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/>
              <p:cNvCxnSpPr/>
              <p:nvPr/>
            </p:nvCxnSpPr>
            <p:spPr bwMode="auto">
              <a:xfrm flipV="1">
                <a:off x="3740668" y="2067857"/>
                <a:ext cx="336645" cy="19292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/>
              <p:cNvCxnSpPr/>
              <p:nvPr/>
            </p:nvCxnSpPr>
            <p:spPr bwMode="auto">
              <a:xfrm rot="10800000" flipH="1" flipV="1">
                <a:off x="3817095" y="2229844"/>
                <a:ext cx="58231" cy="3640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/>
            </p:nvCxnSpPr>
            <p:spPr bwMode="auto">
              <a:xfrm rot="16200000">
                <a:off x="3837107" y="2206187"/>
                <a:ext cx="47322" cy="3275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 bwMode="auto">
              <a:xfrm flipV="1">
                <a:off x="4040918" y="2186162"/>
                <a:ext cx="58231" cy="3458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 bwMode="auto">
              <a:xfrm rot="16200000" flipH="1">
                <a:off x="4060931" y="2213468"/>
                <a:ext cx="47322" cy="3275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 bwMode="auto">
              <a:xfrm rot="14400000" flipH="1" flipV="1">
                <a:off x="3876230" y="2447348"/>
                <a:ext cx="58243" cy="3457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 bwMode="auto">
              <a:xfrm rot="19800000">
                <a:off x="3911720" y="2450076"/>
                <a:ext cx="47312" cy="2912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 bwMode="auto">
              <a:xfrm rot="10800000" flipV="1">
                <a:off x="3766144" y="2333590"/>
                <a:ext cx="58231" cy="3458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 bwMode="auto">
              <a:xfrm rot="5400000" flipH="1">
                <a:off x="3756129" y="2310842"/>
                <a:ext cx="47322" cy="30936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5" name="Rectangle 474"/>
              <p:cNvSpPr/>
              <p:nvPr/>
            </p:nvSpPr>
            <p:spPr bwMode="auto">
              <a:xfrm rot="5400000">
                <a:off x="3237465" y="2571165"/>
                <a:ext cx="500525" cy="502238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76" name="Straight Connector 475"/>
              <p:cNvCxnSpPr/>
              <p:nvPr/>
            </p:nvCxnSpPr>
            <p:spPr bwMode="auto">
              <a:xfrm rot="5400000">
                <a:off x="3035479" y="2822284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 bwMode="auto">
              <a:xfrm rot="5400000">
                <a:off x="3091889" y="2822284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 bwMode="auto">
              <a:xfrm rot="5400000">
                <a:off x="3147390" y="2821374"/>
                <a:ext cx="500525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9" name="Straight Connector 478"/>
              <p:cNvCxnSpPr/>
              <p:nvPr/>
            </p:nvCxnSpPr>
            <p:spPr bwMode="auto">
              <a:xfrm rot="5400000">
                <a:off x="3203802" y="2821374"/>
                <a:ext cx="500525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Straight Connector 479"/>
              <p:cNvCxnSpPr/>
              <p:nvPr/>
            </p:nvCxnSpPr>
            <p:spPr bwMode="auto">
              <a:xfrm rot="10800000" flipH="1" flipV="1">
                <a:off x="3236610" y="2885076"/>
                <a:ext cx="323907" cy="18747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Straight Connector 480"/>
              <p:cNvCxnSpPr/>
              <p:nvPr/>
            </p:nvCxnSpPr>
            <p:spPr bwMode="auto">
              <a:xfrm rot="1800000">
                <a:off x="3203855" y="2948780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Straight Connector 481"/>
              <p:cNvCxnSpPr/>
              <p:nvPr/>
            </p:nvCxnSpPr>
            <p:spPr bwMode="auto">
              <a:xfrm rot="1800000">
                <a:off x="3200215" y="2881436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/>
              <p:cNvCxnSpPr/>
              <p:nvPr/>
            </p:nvCxnSpPr>
            <p:spPr bwMode="auto">
              <a:xfrm rot="1800000">
                <a:off x="3200215" y="2819553"/>
                <a:ext cx="502238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 bwMode="auto">
              <a:xfrm rot="9000000" flipH="1">
                <a:off x="3203855" y="2697608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/>
              <p:nvPr/>
            </p:nvCxnSpPr>
            <p:spPr bwMode="auto">
              <a:xfrm rot="9000000" flipH="1">
                <a:off x="3200215" y="2763131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Straight Connector 485"/>
              <p:cNvCxnSpPr/>
              <p:nvPr/>
            </p:nvCxnSpPr>
            <p:spPr bwMode="auto">
              <a:xfrm rot="9000000" flipH="1">
                <a:off x="3200215" y="2825014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7" name="Straight Connector 486"/>
              <p:cNvCxnSpPr/>
              <p:nvPr/>
            </p:nvCxnSpPr>
            <p:spPr bwMode="auto">
              <a:xfrm flipV="1">
                <a:off x="3238430" y="2570202"/>
                <a:ext cx="334825" cy="19292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 bwMode="auto">
              <a:xfrm rot="10800000" flipH="1" flipV="1">
                <a:off x="3313037" y="2732189"/>
                <a:ext cx="58231" cy="3640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Straight Connector 488"/>
              <p:cNvCxnSpPr/>
              <p:nvPr/>
            </p:nvCxnSpPr>
            <p:spPr bwMode="auto">
              <a:xfrm rot="16200000">
                <a:off x="3333958" y="2709442"/>
                <a:ext cx="47322" cy="30936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Straight Connector 489"/>
              <p:cNvCxnSpPr/>
              <p:nvPr/>
            </p:nvCxnSpPr>
            <p:spPr bwMode="auto">
              <a:xfrm flipV="1">
                <a:off x="3536861" y="2688507"/>
                <a:ext cx="58231" cy="3640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490"/>
              <p:cNvCxnSpPr/>
              <p:nvPr/>
            </p:nvCxnSpPr>
            <p:spPr bwMode="auto">
              <a:xfrm rot="16200000" flipH="1">
                <a:off x="3557782" y="2716722"/>
                <a:ext cx="47322" cy="3093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Straight Connector 491"/>
              <p:cNvCxnSpPr/>
              <p:nvPr/>
            </p:nvCxnSpPr>
            <p:spPr bwMode="auto">
              <a:xfrm rot="14400000" flipH="1" flipV="1">
                <a:off x="3373992" y="2949693"/>
                <a:ext cx="58243" cy="3457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Straight Connector 492"/>
              <p:cNvCxnSpPr/>
              <p:nvPr/>
            </p:nvCxnSpPr>
            <p:spPr bwMode="auto">
              <a:xfrm rot="19800000">
                <a:off x="3407662" y="2952420"/>
                <a:ext cx="49133" cy="3094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Straight Connector 493"/>
              <p:cNvCxnSpPr/>
              <p:nvPr/>
            </p:nvCxnSpPr>
            <p:spPr bwMode="auto">
              <a:xfrm rot="10800000" flipV="1">
                <a:off x="3263906" y="2835935"/>
                <a:ext cx="56410" cy="3458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Straight Connector 494"/>
              <p:cNvCxnSpPr/>
              <p:nvPr/>
            </p:nvCxnSpPr>
            <p:spPr bwMode="auto">
              <a:xfrm rot="5400000" flipH="1">
                <a:off x="3253891" y="2811367"/>
                <a:ext cx="47322" cy="30936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6" name="Rectangle 495"/>
              <p:cNvSpPr/>
              <p:nvPr/>
            </p:nvSpPr>
            <p:spPr bwMode="auto">
              <a:xfrm rot="16200000" flipH="1">
                <a:off x="3740614" y="2572075"/>
                <a:ext cx="500525" cy="500418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97" name="Straight Connector 496"/>
              <p:cNvCxnSpPr/>
              <p:nvPr/>
            </p:nvCxnSpPr>
            <p:spPr bwMode="auto">
              <a:xfrm rot="16200000" flipH="1">
                <a:off x="3942601" y="2821374"/>
                <a:ext cx="500525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 bwMode="auto">
              <a:xfrm rot="16200000" flipH="1">
                <a:off x="3887100" y="2822284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 bwMode="auto">
              <a:xfrm rot="16200000" flipH="1">
                <a:off x="3830689" y="2822284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 bwMode="auto">
              <a:xfrm rot="16200000" flipH="1">
                <a:off x="3776098" y="2822284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/>
              <p:nvPr/>
            </p:nvCxnSpPr>
            <p:spPr bwMode="auto">
              <a:xfrm rot="10800000" flipV="1">
                <a:off x="3918999" y="2885076"/>
                <a:ext cx="322087" cy="18747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 bwMode="auto">
              <a:xfrm rot="19800000" flipH="1">
                <a:off x="3773423" y="2948780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 bwMode="auto">
              <a:xfrm rot="19800000" flipH="1">
                <a:off x="3777062" y="2881436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/>
              <p:nvPr/>
            </p:nvCxnSpPr>
            <p:spPr bwMode="auto">
              <a:xfrm rot="19800000" flipH="1">
                <a:off x="3777062" y="2819553"/>
                <a:ext cx="502238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 bwMode="auto">
              <a:xfrm rot="12600000">
                <a:off x="3773423" y="2697608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 bwMode="auto">
              <a:xfrm rot="12600000">
                <a:off x="3777062" y="2763131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 bwMode="auto">
              <a:xfrm rot="12600000">
                <a:off x="3777062" y="2825014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507"/>
              <p:cNvCxnSpPr/>
              <p:nvPr/>
            </p:nvCxnSpPr>
            <p:spPr bwMode="auto">
              <a:xfrm flipH="1" flipV="1">
                <a:off x="3904441" y="2570202"/>
                <a:ext cx="336645" cy="19292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Straight Connector 508"/>
              <p:cNvCxnSpPr/>
              <p:nvPr/>
            </p:nvCxnSpPr>
            <p:spPr bwMode="auto">
              <a:xfrm rot="10800000" flipV="1">
                <a:off x="4106428" y="2732189"/>
                <a:ext cx="60051" cy="3640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Straight Connector 509"/>
              <p:cNvCxnSpPr/>
              <p:nvPr/>
            </p:nvCxnSpPr>
            <p:spPr bwMode="auto">
              <a:xfrm rot="5400000" flipH="1">
                <a:off x="4098234" y="2709442"/>
                <a:ext cx="47322" cy="30936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Straight Connector 510"/>
              <p:cNvCxnSpPr/>
              <p:nvPr/>
            </p:nvCxnSpPr>
            <p:spPr bwMode="auto">
              <a:xfrm flipH="1" flipV="1">
                <a:off x="3882605" y="2688507"/>
                <a:ext cx="60050" cy="3640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 bwMode="auto">
              <a:xfrm rot="5400000">
                <a:off x="3873501" y="2715812"/>
                <a:ext cx="47322" cy="3275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 bwMode="auto">
              <a:xfrm rot="7200000" flipV="1">
                <a:off x="4047282" y="2949693"/>
                <a:ext cx="58243" cy="3457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Straight Connector 513"/>
              <p:cNvCxnSpPr/>
              <p:nvPr/>
            </p:nvCxnSpPr>
            <p:spPr bwMode="auto">
              <a:xfrm rot="1800000" flipH="1">
                <a:off x="4022721" y="2952420"/>
                <a:ext cx="47312" cy="3094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 bwMode="auto">
              <a:xfrm rot="10800000" flipH="1" flipV="1">
                <a:off x="4157379" y="2835935"/>
                <a:ext cx="60051" cy="3458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 bwMode="auto">
              <a:xfrm rot="16200000">
                <a:off x="4178301" y="2811367"/>
                <a:ext cx="47322" cy="30936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7" name="Rectangle 516"/>
              <p:cNvSpPr/>
              <p:nvPr/>
            </p:nvSpPr>
            <p:spPr bwMode="auto">
              <a:xfrm>
                <a:off x="4242906" y="2069677"/>
                <a:ext cx="502238" cy="502345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518" name="Straight Connector 517"/>
              <p:cNvCxnSpPr/>
              <p:nvPr/>
            </p:nvCxnSpPr>
            <p:spPr bwMode="auto">
              <a:xfrm>
                <a:off x="4242906" y="2522879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/>
              <p:cNvCxnSpPr/>
              <p:nvPr/>
            </p:nvCxnSpPr>
            <p:spPr bwMode="auto">
              <a:xfrm>
                <a:off x="4242906" y="2464636"/>
                <a:ext cx="502238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/>
              <p:cNvCxnSpPr/>
              <p:nvPr/>
            </p:nvCxnSpPr>
            <p:spPr bwMode="auto">
              <a:xfrm>
                <a:off x="4242906" y="2410034"/>
                <a:ext cx="502238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 bwMode="auto">
              <a:xfrm>
                <a:off x="4242906" y="2353610"/>
                <a:ext cx="502238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/>
              <p:cNvCxnSpPr/>
              <p:nvPr/>
            </p:nvCxnSpPr>
            <p:spPr bwMode="auto">
              <a:xfrm rot="5400000" flipH="1" flipV="1">
                <a:off x="4489441" y="2314499"/>
                <a:ext cx="322156" cy="18924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/>
              <p:cNvCxnSpPr/>
              <p:nvPr/>
            </p:nvCxnSpPr>
            <p:spPr bwMode="auto">
              <a:xfrm rot="18000000">
                <a:off x="4368412" y="2351791"/>
                <a:ext cx="500525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Straight Connector 523"/>
              <p:cNvCxnSpPr/>
              <p:nvPr/>
            </p:nvCxnSpPr>
            <p:spPr bwMode="auto">
              <a:xfrm rot="18000000">
                <a:off x="4301993" y="2356340"/>
                <a:ext cx="502345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Straight Connector 524"/>
              <p:cNvCxnSpPr/>
              <p:nvPr/>
            </p:nvCxnSpPr>
            <p:spPr bwMode="auto">
              <a:xfrm rot="18000000">
                <a:off x="4239213" y="2357251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/>
              <p:cNvCxnSpPr/>
              <p:nvPr/>
            </p:nvCxnSpPr>
            <p:spPr bwMode="auto">
              <a:xfrm rot="3600000" flipH="1">
                <a:off x="4117293" y="2351791"/>
                <a:ext cx="500525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 bwMode="auto">
              <a:xfrm rot="3600000" flipH="1">
                <a:off x="4183712" y="2356340"/>
                <a:ext cx="502345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 bwMode="auto">
              <a:xfrm rot="3600000" flipH="1">
                <a:off x="4244672" y="2357251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 bwMode="auto">
              <a:xfrm rot="16200000" flipV="1">
                <a:off x="4169172" y="2305398"/>
                <a:ext cx="336717" cy="19288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/>
              <p:cNvCxnSpPr/>
              <p:nvPr/>
            </p:nvCxnSpPr>
            <p:spPr bwMode="auto">
              <a:xfrm rot="5400000" flipH="1" flipV="1">
                <a:off x="4392115" y="2448259"/>
                <a:ext cx="58243" cy="3639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/>
              <p:cNvCxnSpPr/>
              <p:nvPr/>
            </p:nvCxnSpPr>
            <p:spPr bwMode="auto">
              <a:xfrm rot="10800000">
                <a:off x="4372104" y="2435515"/>
                <a:ext cx="47312" cy="2912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/>
              <p:cNvCxnSpPr/>
              <p:nvPr/>
            </p:nvCxnSpPr>
            <p:spPr bwMode="auto">
              <a:xfrm rot="16200000" flipV="1">
                <a:off x="4349353" y="2225298"/>
                <a:ext cx="58243" cy="3457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/>
              <p:cNvCxnSpPr/>
              <p:nvPr/>
            </p:nvCxnSpPr>
            <p:spPr bwMode="auto">
              <a:xfrm rot="10800000" flipH="1">
                <a:off x="4379383" y="2211643"/>
                <a:ext cx="49133" cy="3094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 bwMode="auto">
              <a:xfrm rot="9000000" flipH="1" flipV="1">
                <a:off x="4608666" y="2388193"/>
                <a:ext cx="58231" cy="3458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 bwMode="auto">
              <a:xfrm rot="14400000">
                <a:off x="4615029" y="2361804"/>
                <a:ext cx="47322" cy="30936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 bwMode="auto">
              <a:xfrm rot="5400000" flipV="1">
                <a:off x="4494929" y="2498311"/>
                <a:ext cx="58243" cy="3457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Straight Connector 536"/>
              <p:cNvCxnSpPr/>
              <p:nvPr/>
            </p:nvCxnSpPr>
            <p:spPr bwMode="auto">
              <a:xfrm flipH="1">
                <a:off x="4475828" y="2515599"/>
                <a:ext cx="47312" cy="3094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8" name="Rectangle 537"/>
              <p:cNvSpPr/>
              <p:nvPr/>
            </p:nvSpPr>
            <p:spPr bwMode="auto">
              <a:xfrm rot="10800000">
                <a:off x="4242906" y="2572021"/>
                <a:ext cx="502238" cy="500525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539" name="Straight Connector 538"/>
              <p:cNvCxnSpPr/>
              <p:nvPr/>
            </p:nvCxnSpPr>
            <p:spPr bwMode="auto">
              <a:xfrm rot="10800000">
                <a:off x="4242906" y="2621164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 bwMode="auto">
              <a:xfrm rot="10800000">
                <a:off x="4242906" y="2675767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/>
              <p:nvPr/>
            </p:nvCxnSpPr>
            <p:spPr bwMode="auto">
              <a:xfrm rot="10800000">
                <a:off x="4242906" y="2732189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 bwMode="auto">
              <a:xfrm rot="10800000">
                <a:off x="4242906" y="2786792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/>
              <p:cNvCxnSpPr/>
              <p:nvPr/>
            </p:nvCxnSpPr>
            <p:spPr bwMode="auto">
              <a:xfrm rot="16200000" flipH="1" flipV="1">
                <a:off x="4174632" y="2640295"/>
                <a:ext cx="323976" cy="18742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 bwMode="auto">
              <a:xfrm rot="7200000">
                <a:off x="4118202" y="2789523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/>
              <p:nvPr/>
            </p:nvCxnSpPr>
            <p:spPr bwMode="auto">
              <a:xfrm rot="7200000">
                <a:off x="4185531" y="2785882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 bwMode="auto">
              <a:xfrm rot="7200000">
                <a:off x="4246491" y="2784972"/>
                <a:ext cx="500525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 bwMode="auto">
              <a:xfrm rot="14400000" flipH="1">
                <a:off x="4369321" y="2789523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 bwMode="auto">
              <a:xfrm rot="14400000" flipH="1">
                <a:off x="4303811" y="2785882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/>
              <p:nvPr/>
            </p:nvCxnSpPr>
            <p:spPr bwMode="auto">
              <a:xfrm rot="14400000" flipH="1">
                <a:off x="4241942" y="2785882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549"/>
              <p:cNvCxnSpPr/>
              <p:nvPr/>
            </p:nvCxnSpPr>
            <p:spPr bwMode="auto">
              <a:xfrm rot="5400000" flipV="1">
                <a:off x="4482161" y="2643935"/>
                <a:ext cx="336717" cy="19288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Straight Connector 550"/>
              <p:cNvCxnSpPr/>
              <p:nvPr/>
            </p:nvCxnSpPr>
            <p:spPr bwMode="auto">
              <a:xfrm rot="16200000" flipH="1" flipV="1">
                <a:off x="4536782" y="2660299"/>
                <a:ext cx="58243" cy="3457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/>
              <p:nvPr/>
            </p:nvCxnSpPr>
            <p:spPr bwMode="auto">
              <a:xfrm>
                <a:off x="4566813" y="2675767"/>
                <a:ext cx="49131" cy="3276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/>
              <p:cNvCxnSpPr/>
              <p:nvPr/>
            </p:nvCxnSpPr>
            <p:spPr bwMode="auto">
              <a:xfrm rot="5400000" flipV="1">
                <a:off x="4581365" y="2883261"/>
                <a:ext cx="58243" cy="3639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Straight Connector 553"/>
              <p:cNvCxnSpPr/>
              <p:nvPr/>
            </p:nvCxnSpPr>
            <p:spPr bwMode="auto">
              <a:xfrm flipH="1">
                <a:off x="4561353" y="2899637"/>
                <a:ext cx="47312" cy="3276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 bwMode="auto">
              <a:xfrm rot="19800000" flipH="1" flipV="1">
                <a:off x="4319333" y="2719449"/>
                <a:ext cx="60050" cy="3458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Straight Connector 555"/>
              <p:cNvCxnSpPr/>
              <p:nvPr/>
            </p:nvCxnSpPr>
            <p:spPr bwMode="auto">
              <a:xfrm rot="3600000">
                <a:off x="4325697" y="2751303"/>
                <a:ext cx="47322" cy="3093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Straight Connector 556"/>
              <p:cNvCxnSpPr/>
              <p:nvPr/>
            </p:nvCxnSpPr>
            <p:spPr bwMode="auto">
              <a:xfrm rot="16200000" flipV="1">
                <a:off x="4433968" y="2608427"/>
                <a:ext cx="58243" cy="3639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Straight Connector 557"/>
              <p:cNvCxnSpPr/>
              <p:nvPr/>
            </p:nvCxnSpPr>
            <p:spPr bwMode="auto">
              <a:xfrm rot="10800000" flipH="1">
                <a:off x="4464910" y="2595683"/>
                <a:ext cx="49131" cy="3094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9" name="Rectangle 558"/>
              <p:cNvSpPr/>
              <p:nvPr/>
            </p:nvSpPr>
            <p:spPr bwMode="auto">
              <a:xfrm rot="16200000" flipH="1">
                <a:off x="3236556" y="1567385"/>
                <a:ext cx="502345" cy="502238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560" name="Straight Connector 559"/>
              <p:cNvCxnSpPr/>
              <p:nvPr/>
            </p:nvCxnSpPr>
            <p:spPr bwMode="auto">
              <a:xfrm rot="16200000" flipH="1">
                <a:off x="3438544" y="1818504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 bwMode="auto">
              <a:xfrm rot="16200000" flipH="1">
                <a:off x="3382133" y="1818504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/>
              <p:cNvCxnSpPr/>
              <p:nvPr/>
            </p:nvCxnSpPr>
            <p:spPr bwMode="auto">
              <a:xfrm rot="16200000" flipH="1">
                <a:off x="3327541" y="1818504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/>
              <p:cNvCxnSpPr/>
              <p:nvPr/>
            </p:nvCxnSpPr>
            <p:spPr bwMode="auto">
              <a:xfrm rot="16200000" flipH="1">
                <a:off x="3270221" y="1817594"/>
                <a:ext cx="502345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/>
              <p:nvPr/>
            </p:nvCxnSpPr>
            <p:spPr bwMode="auto">
              <a:xfrm rot="10800000" flipV="1">
                <a:off x="3414940" y="1882208"/>
                <a:ext cx="323907" cy="18746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/>
              <p:cNvCxnSpPr/>
              <p:nvPr/>
            </p:nvCxnSpPr>
            <p:spPr bwMode="auto">
              <a:xfrm rot="19800000" flipH="1">
                <a:off x="3269364" y="1944091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 bwMode="auto">
              <a:xfrm rot="19800000" flipH="1">
                <a:off x="3273004" y="1876747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/>
              <p:cNvCxnSpPr/>
              <p:nvPr/>
            </p:nvCxnSpPr>
            <p:spPr bwMode="auto">
              <a:xfrm rot="19800000" flipH="1">
                <a:off x="3273004" y="1816685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/>
              <p:nvPr/>
            </p:nvCxnSpPr>
            <p:spPr bwMode="auto">
              <a:xfrm rot="12600000">
                <a:off x="3269364" y="1692919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/>
              <p:cNvCxnSpPr/>
              <p:nvPr/>
            </p:nvCxnSpPr>
            <p:spPr bwMode="auto">
              <a:xfrm rot="12600000">
                <a:off x="3273004" y="1760261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Straight Connector 569"/>
              <p:cNvCxnSpPr/>
              <p:nvPr/>
            </p:nvCxnSpPr>
            <p:spPr bwMode="auto">
              <a:xfrm rot="12600000">
                <a:off x="3273004" y="1820325"/>
                <a:ext cx="502238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Straight Connector 570"/>
              <p:cNvCxnSpPr/>
              <p:nvPr/>
            </p:nvCxnSpPr>
            <p:spPr bwMode="auto">
              <a:xfrm flipH="1" flipV="1">
                <a:off x="3402203" y="1565512"/>
                <a:ext cx="334825" cy="19474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/>
              <p:cNvCxnSpPr/>
              <p:nvPr/>
            </p:nvCxnSpPr>
            <p:spPr bwMode="auto">
              <a:xfrm rot="10800000" flipV="1">
                <a:off x="3604190" y="1729320"/>
                <a:ext cx="58231" cy="3458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Straight Connector 572"/>
              <p:cNvCxnSpPr/>
              <p:nvPr/>
            </p:nvCxnSpPr>
            <p:spPr bwMode="auto">
              <a:xfrm rot="5400000" flipH="1">
                <a:off x="3594176" y="1706572"/>
                <a:ext cx="47322" cy="3093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Straight Connector 573"/>
              <p:cNvCxnSpPr/>
              <p:nvPr/>
            </p:nvCxnSpPr>
            <p:spPr bwMode="auto">
              <a:xfrm flipH="1" flipV="1">
                <a:off x="3380367" y="1685638"/>
                <a:ext cx="58231" cy="3458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Straight Connector 574"/>
              <p:cNvCxnSpPr/>
              <p:nvPr/>
            </p:nvCxnSpPr>
            <p:spPr bwMode="auto">
              <a:xfrm rot="5400000">
                <a:off x="3370352" y="1712033"/>
                <a:ext cx="47322" cy="30936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Straight Connector 575"/>
              <p:cNvCxnSpPr/>
              <p:nvPr/>
            </p:nvCxnSpPr>
            <p:spPr bwMode="auto">
              <a:xfrm rot="7200000" flipV="1">
                <a:off x="3543223" y="1945005"/>
                <a:ext cx="60062" cy="3639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Straight Connector 576"/>
              <p:cNvCxnSpPr/>
              <p:nvPr/>
            </p:nvCxnSpPr>
            <p:spPr bwMode="auto">
              <a:xfrm rot="1800000" flipH="1">
                <a:off x="3518664" y="1947731"/>
                <a:ext cx="49131" cy="3094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Straight Connector 577"/>
              <p:cNvCxnSpPr/>
              <p:nvPr/>
            </p:nvCxnSpPr>
            <p:spPr bwMode="auto">
              <a:xfrm rot="10800000" flipH="1" flipV="1">
                <a:off x="3655141" y="1833065"/>
                <a:ext cx="58231" cy="3458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Straight Connector 578"/>
              <p:cNvCxnSpPr/>
              <p:nvPr/>
            </p:nvCxnSpPr>
            <p:spPr bwMode="auto">
              <a:xfrm rot="16200000">
                <a:off x="3674243" y="1808497"/>
                <a:ext cx="47322" cy="3093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0" name="Rectangle 579"/>
              <p:cNvSpPr/>
              <p:nvPr/>
            </p:nvSpPr>
            <p:spPr bwMode="auto">
              <a:xfrm>
                <a:off x="3742487" y="1569153"/>
                <a:ext cx="500419" cy="500524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581" name="Straight Connector 580"/>
              <p:cNvCxnSpPr/>
              <p:nvPr/>
            </p:nvCxnSpPr>
            <p:spPr bwMode="auto">
              <a:xfrm>
                <a:off x="3742487" y="2020535"/>
                <a:ext cx="500419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/>
              <p:cNvCxnSpPr/>
              <p:nvPr/>
            </p:nvCxnSpPr>
            <p:spPr bwMode="auto">
              <a:xfrm>
                <a:off x="3742487" y="1965932"/>
                <a:ext cx="500419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/>
              <p:cNvCxnSpPr/>
              <p:nvPr/>
            </p:nvCxnSpPr>
            <p:spPr bwMode="auto">
              <a:xfrm>
                <a:off x="3742487" y="1909509"/>
                <a:ext cx="500419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/>
              <p:nvPr/>
            </p:nvCxnSpPr>
            <p:spPr bwMode="auto">
              <a:xfrm>
                <a:off x="3742487" y="1854906"/>
                <a:ext cx="500419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/>
              <p:cNvCxnSpPr/>
              <p:nvPr/>
            </p:nvCxnSpPr>
            <p:spPr bwMode="auto">
              <a:xfrm rot="5400000" flipH="1" flipV="1">
                <a:off x="3988113" y="1814884"/>
                <a:ext cx="322155" cy="18743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/>
              <p:nvPr/>
            </p:nvCxnSpPr>
            <p:spPr bwMode="auto">
              <a:xfrm rot="18000000">
                <a:off x="3866174" y="1853086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 bwMode="auto">
              <a:xfrm rot="18000000">
                <a:off x="3800666" y="1854906"/>
                <a:ext cx="500524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/>
              <p:nvPr/>
            </p:nvCxnSpPr>
            <p:spPr bwMode="auto">
              <a:xfrm rot="18000000">
                <a:off x="3739705" y="1855816"/>
                <a:ext cx="50052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/>
              <p:nvPr/>
            </p:nvCxnSpPr>
            <p:spPr bwMode="auto">
              <a:xfrm rot="3600000" flipH="1">
                <a:off x="3615055" y="1853086"/>
                <a:ext cx="50234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/>
              <p:nvPr/>
            </p:nvCxnSpPr>
            <p:spPr bwMode="auto">
              <a:xfrm rot="3600000" flipH="1">
                <a:off x="3682384" y="1854906"/>
                <a:ext cx="500524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Straight Connector 590"/>
              <p:cNvCxnSpPr/>
              <p:nvPr/>
            </p:nvCxnSpPr>
            <p:spPr bwMode="auto">
              <a:xfrm rot="3600000" flipH="1">
                <a:off x="3742435" y="1854906"/>
                <a:ext cx="500524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Straight Connector 591"/>
              <p:cNvCxnSpPr/>
              <p:nvPr/>
            </p:nvCxnSpPr>
            <p:spPr bwMode="auto">
              <a:xfrm rot="16200000" flipV="1">
                <a:off x="3667844" y="1805783"/>
                <a:ext cx="334896" cy="19288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Straight Connector 592"/>
              <p:cNvCxnSpPr/>
              <p:nvPr/>
            </p:nvCxnSpPr>
            <p:spPr bwMode="auto">
              <a:xfrm rot="5400000" flipH="1" flipV="1">
                <a:off x="3889877" y="1947734"/>
                <a:ext cx="60064" cy="3457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593"/>
              <p:cNvCxnSpPr/>
              <p:nvPr/>
            </p:nvCxnSpPr>
            <p:spPr bwMode="auto">
              <a:xfrm rot="10800000">
                <a:off x="3869866" y="1933170"/>
                <a:ext cx="47312" cy="3276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/>
              <p:nvPr/>
            </p:nvCxnSpPr>
            <p:spPr bwMode="auto">
              <a:xfrm rot="16200000" flipV="1">
                <a:off x="3846204" y="1723863"/>
                <a:ext cx="60062" cy="3457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/>
              <p:nvPr/>
            </p:nvCxnSpPr>
            <p:spPr bwMode="auto">
              <a:xfrm rot="10800000" flipH="1">
                <a:off x="3878965" y="1711120"/>
                <a:ext cx="47312" cy="3094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/>
              <p:nvPr/>
            </p:nvCxnSpPr>
            <p:spPr bwMode="auto">
              <a:xfrm rot="9000000" flipH="1" flipV="1">
                <a:off x="4106428" y="1887668"/>
                <a:ext cx="60051" cy="3458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/>
              <p:nvPr/>
            </p:nvCxnSpPr>
            <p:spPr bwMode="auto">
              <a:xfrm rot="14400000">
                <a:off x="4113701" y="1858550"/>
                <a:ext cx="47322" cy="3275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/>
              <p:nvPr/>
            </p:nvCxnSpPr>
            <p:spPr bwMode="auto">
              <a:xfrm rot="5400000" flipV="1">
                <a:off x="3993600" y="1996877"/>
                <a:ext cx="58243" cy="3639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/>
              <p:nvPr/>
            </p:nvCxnSpPr>
            <p:spPr bwMode="auto">
              <a:xfrm flipH="1">
                <a:off x="3973590" y="2015074"/>
                <a:ext cx="47312" cy="3094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1" name="Rectangle 600"/>
              <p:cNvSpPr/>
              <p:nvPr/>
            </p:nvSpPr>
            <p:spPr bwMode="auto">
              <a:xfrm rot="10800000">
                <a:off x="4242906" y="1567332"/>
                <a:ext cx="502238" cy="502345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602" name="Straight Connector 601"/>
              <p:cNvCxnSpPr/>
              <p:nvPr/>
            </p:nvCxnSpPr>
            <p:spPr bwMode="auto">
              <a:xfrm rot="10800000">
                <a:off x="4242906" y="1616475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/>
              <p:cNvCxnSpPr/>
              <p:nvPr/>
            </p:nvCxnSpPr>
            <p:spPr bwMode="auto">
              <a:xfrm rot="10800000">
                <a:off x="4242906" y="1672897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/>
              <p:cNvCxnSpPr/>
              <p:nvPr/>
            </p:nvCxnSpPr>
            <p:spPr bwMode="auto">
              <a:xfrm rot="10800000">
                <a:off x="4242906" y="1727500"/>
                <a:ext cx="502238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/>
              <p:cNvCxnSpPr/>
              <p:nvPr/>
            </p:nvCxnSpPr>
            <p:spPr bwMode="auto">
              <a:xfrm rot="10800000">
                <a:off x="4242906" y="1783923"/>
                <a:ext cx="50223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6" name="Straight Connector 605"/>
              <p:cNvCxnSpPr/>
              <p:nvPr/>
            </p:nvCxnSpPr>
            <p:spPr bwMode="auto">
              <a:xfrm rot="16200000" flipH="1" flipV="1">
                <a:off x="4175542" y="1634696"/>
                <a:ext cx="323976" cy="18924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Straight Connector 606"/>
              <p:cNvCxnSpPr/>
              <p:nvPr/>
            </p:nvCxnSpPr>
            <p:spPr bwMode="auto">
              <a:xfrm rot="7200000">
                <a:off x="4118202" y="1784833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/>
              <p:cNvCxnSpPr/>
              <p:nvPr/>
            </p:nvCxnSpPr>
            <p:spPr bwMode="auto">
              <a:xfrm rot="7200000">
                <a:off x="4185531" y="1781193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/>
              <p:cNvCxnSpPr/>
              <p:nvPr/>
            </p:nvCxnSpPr>
            <p:spPr bwMode="auto">
              <a:xfrm rot="7200000">
                <a:off x="4246491" y="1780283"/>
                <a:ext cx="500525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/>
              <p:cNvCxnSpPr/>
              <p:nvPr/>
            </p:nvCxnSpPr>
            <p:spPr bwMode="auto">
              <a:xfrm rot="14400000" flipH="1">
                <a:off x="4369321" y="1784833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/>
              <p:cNvCxnSpPr/>
              <p:nvPr/>
            </p:nvCxnSpPr>
            <p:spPr bwMode="auto">
              <a:xfrm rot="14400000" flipH="1">
                <a:off x="4303811" y="1781193"/>
                <a:ext cx="500525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/>
              <p:cNvCxnSpPr/>
              <p:nvPr/>
            </p:nvCxnSpPr>
            <p:spPr bwMode="auto">
              <a:xfrm rot="14400000" flipH="1">
                <a:off x="4241033" y="1780283"/>
                <a:ext cx="500525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/>
              <p:cNvCxnSpPr/>
              <p:nvPr/>
            </p:nvCxnSpPr>
            <p:spPr bwMode="auto">
              <a:xfrm rot="5400000" flipV="1">
                <a:off x="4483071" y="1640156"/>
                <a:ext cx="334896" cy="19288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/>
              <p:cNvCxnSpPr/>
              <p:nvPr/>
            </p:nvCxnSpPr>
            <p:spPr bwMode="auto">
              <a:xfrm rot="16200000" flipH="1" flipV="1">
                <a:off x="4536782" y="1655610"/>
                <a:ext cx="58243" cy="3457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/>
              <p:nvPr/>
            </p:nvCxnSpPr>
            <p:spPr bwMode="auto">
              <a:xfrm>
                <a:off x="4566813" y="1672897"/>
                <a:ext cx="49131" cy="3094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/>
              <p:cNvCxnSpPr/>
              <p:nvPr/>
            </p:nvCxnSpPr>
            <p:spPr bwMode="auto">
              <a:xfrm rot="5400000" flipV="1">
                <a:off x="4581365" y="1878572"/>
                <a:ext cx="58243" cy="3639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/>
              <p:cNvCxnSpPr/>
              <p:nvPr/>
            </p:nvCxnSpPr>
            <p:spPr bwMode="auto">
              <a:xfrm flipH="1">
                <a:off x="4561353" y="1896769"/>
                <a:ext cx="47312" cy="30941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 bwMode="auto">
              <a:xfrm rot="19800000" flipH="1" flipV="1">
                <a:off x="4319333" y="1716579"/>
                <a:ext cx="60050" cy="3458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/>
              <p:cNvCxnSpPr/>
              <p:nvPr/>
            </p:nvCxnSpPr>
            <p:spPr bwMode="auto">
              <a:xfrm rot="3600000">
                <a:off x="4325697" y="1746614"/>
                <a:ext cx="47322" cy="3093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/>
              <p:cNvCxnSpPr/>
              <p:nvPr/>
            </p:nvCxnSpPr>
            <p:spPr bwMode="auto">
              <a:xfrm rot="16200000" flipV="1">
                <a:off x="4433969" y="1605557"/>
                <a:ext cx="56422" cy="3457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/>
              <p:cNvCxnSpPr/>
              <p:nvPr/>
            </p:nvCxnSpPr>
            <p:spPr bwMode="auto">
              <a:xfrm rot="10800000" flipH="1">
                <a:off x="4466729" y="1592813"/>
                <a:ext cx="45493" cy="3094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2" name="Group 217"/>
              <p:cNvGrpSpPr>
                <a:grpSpLocks/>
              </p:cNvGrpSpPr>
              <p:nvPr/>
            </p:nvGrpSpPr>
            <p:grpSpPr bwMode="auto">
              <a:xfrm>
                <a:off x="3233738" y="1566863"/>
                <a:ext cx="1511300" cy="1511300"/>
                <a:chOff x="3272338" y="1602276"/>
                <a:chExt cx="3258450" cy="3265966"/>
              </a:xfrm>
            </p:grpSpPr>
            <p:sp>
              <p:nvSpPr>
                <p:cNvPr id="623" name="Rectangle 622"/>
                <p:cNvSpPr/>
                <p:nvPr/>
              </p:nvSpPr>
              <p:spPr>
                <a:xfrm>
                  <a:off x="3274607" y="1603289"/>
                  <a:ext cx="3256409" cy="325281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624" name="Straight Connector 623"/>
                <p:cNvCxnSpPr/>
                <p:nvPr/>
              </p:nvCxnSpPr>
              <p:spPr>
                <a:xfrm rot="5400000">
                  <a:off x="2736937" y="3227736"/>
                  <a:ext cx="3252815" cy="3925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Straight Connector 624"/>
                <p:cNvCxnSpPr/>
                <p:nvPr/>
              </p:nvCxnSpPr>
              <p:spPr>
                <a:xfrm rot="5400000">
                  <a:off x="3821755" y="3237572"/>
                  <a:ext cx="3252812" cy="7847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6" name="Straight Connector 625"/>
                <p:cNvCxnSpPr/>
                <p:nvPr/>
              </p:nvCxnSpPr>
              <p:spPr>
                <a:xfrm>
                  <a:off x="3270682" y="2688872"/>
                  <a:ext cx="3260333" cy="3935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7" name="Straight Connector 626"/>
                <p:cNvCxnSpPr/>
                <p:nvPr/>
              </p:nvCxnSpPr>
              <p:spPr>
                <a:xfrm>
                  <a:off x="3270682" y="3758721"/>
                  <a:ext cx="3260333" cy="7867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8" name="Group 197"/>
            <p:cNvGrpSpPr>
              <a:grpSpLocks/>
            </p:cNvGrpSpPr>
            <p:nvPr/>
          </p:nvGrpSpPr>
          <p:grpSpPr bwMode="auto">
            <a:xfrm rot="-5400000">
              <a:off x="3193237" y="3102785"/>
              <a:ext cx="1554162" cy="1552556"/>
              <a:chOff x="3200402" y="1527178"/>
              <a:chExt cx="1554500" cy="1551172"/>
            </a:xfrm>
          </p:grpSpPr>
          <p:sp>
            <p:nvSpPr>
              <p:cNvPr id="238" name="Rectangle 237"/>
              <p:cNvSpPr/>
              <p:nvPr/>
            </p:nvSpPr>
            <p:spPr bwMode="auto">
              <a:xfrm>
                <a:off x="3236933" y="2066047"/>
                <a:ext cx="502454" cy="50179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39" name="Straight Connector 238"/>
              <p:cNvCxnSpPr/>
              <p:nvPr/>
            </p:nvCxnSpPr>
            <p:spPr bwMode="auto">
              <a:xfrm>
                <a:off x="3236933" y="2524203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 bwMode="auto">
              <a:xfrm>
                <a:off x="3236934" y="2466025"/>
                <a:ext cx="502454" cy="181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 bwMode="auto">
              <a:xfrm>
                <a:off x="3236934" y="2411483"/>
                <a:ext cx="502454" cy="181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 bwMode="auto">
              <a:xfrm>
                <a:off x="3236933" y="2355121"/>
                <a:ext cx="502454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 bwMode="auto">
              <a:xfrm rot="5400000" flipH="1" flipV="1">
                <a:off x="3487464" y="2315910"/>
                <a:ext cx="323618" cy="18750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 bwMode="auto">
              <a:xfrm rot="18000000">
                <a:off x="3362879" y="2353304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 bwMode="auto">
              <a:xfrm rot="18000000">
                <a:off x="3294612" y="2357849"/>
                <a:ext cx="50360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 bwMode="auto">
              <a:xfrm rot="18000000">
                <a:off x="3234536" y="2357849"/>
                <a:ext cx="50360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 bwMode="auto">
              <a:xfrm rot="3600000" flipH="1">
                <a:off x="3111652" y="2347849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 bwMode="auto">
              <a:xfrm rot="3600000" flipH="1">
                <a:off x="3178101" y="2357849"/>
                <a:ext cx="50360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 bwMode="auto">
              <a:xfrm rot="3600000" flipH="1">
                <a:off x="3241818" y="2357849"/>
                <a:ext cx="50360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 bwMode="auto">
              <a:xfrm rot="16200000" flipV="1">
                <a:off x="3167068" y="2304996"/>
                <a:ext cx="338163" cy="19479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 bwMode="auto">
              <a:xfrm rot="5400000" flipH="1" flipV="1">
                <a:off x="3390803" y="2450548"/>
                <a:ext cx="58179" cy="3458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 bwMode="auto">
              <a:xfrm rot="10800000">
                <a:off x="3368008" y="2436935"/>
                <a:ext cx="47333" cy="2908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 bwMode="auto">
              <a:xfrm rot="16200000" flipV="1">
                <a:off x="3347111" y="2219652"/>
                <a:ext cx="58179" cy="3458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 bwMode="auto">
              <a:xfrm rot="10800000" flipH="1">
                <a:off x="3373470" y="2206038"/>
                <a:ext cx="47333" cy="3090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 bwMode="auto">
              <a:xfrm rot="9000000" flipH="1" flipV="1">
                <a:off x="3610133" y="2389665"/>
                <a:ext cx="60075" cy="34543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 bwMode="auto">
              <a:xfrm rot="14400000">
                <a:off x="3615627" y="2362374"/>
                <a:ext cx="49088" cy="3094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 bwMode="auto">
              <a:xfrm rot="5400000" flipV="1">
                <a:off x="3494571" y="2499636"/>
                <a:ext cx="58179" cy="3459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 bwMode="auto">
              <a:xfrm flipH="1">
                <a:off x="3469955" y="2516931"/>
                <a:ext cx="47333" cy="30907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9" name="Rectangle 258"/>
              <p:cNvSpPr/>
              <p:nvPr/>
            </p:nvSpPr>
            <p:spPr bwMode="auto">
              <a:xfrm rot="5400000">
                <a:off x="3743363" y="2069351"/>
                <a:ext cx="505427" cy="502454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60" name="Straight Connector 259"/>
              <p:cNvCxnSpPr/>
              <p:nvPr/>
            </p:nvCxnSpPr>
            <p:spPr bwMode="auto">
              <a:xfrm rot="5400000">
                <a:off x="3538556" y="2316033"/>
                <a:ext cx="503609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 bwMode="auto">
              <a:xfrm rot="5400000">
                <a:off x="3592262" y="2320578"/>
                <a:ext cx="505427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 bwMode="auto">
              <a:xfrm rot="5400000">
                <a:off x="3648697" y="2320578"/>
                <a:ext cx="505427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 bwMode="auto">
              <a:xfrm rot="5400000">
                <a:off x="3703312" y="2320578"/>
                <a:ext cx="505427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 bwMode="auto">
              <a:xfrm rot="10800000" flipH="1" flipV="1">
                <a:off x="3746669" y="2384211"/>
                <a:ext cx="322226" cy="18908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 bwMode="auto">
              <a:xfrm rot="1800000">
                <a:off x="3706618" y="2446025"/>
                <a:ext cx="502454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 bwMode="auto">
              <a:xfrm rot="1800000">
                <a:off x="3708439" y="2378757"/>
                <a:ext cx="50063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 bwMode="auto">
              <a:xfrm rot="1800000">
                <a:off x="3708439" y="2318760"/>
                <a:ext cx="50063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 bwMode="auto">
              <a:xfrm rot="9000000" flipH="1">
                <a:off x="3706618" y="2189676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 bwMode="auto">
              <a:xfrm rot="9000000" flipH="1">
                <a:off x="3708439" y="2255127"/>
                <a:ext cx="50063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 bwMode="auto">
              <a:xfrm rot="9000000" flipH="1">
                <a:off x="3708439" y="2322396"/>
                <a:ext cx="500633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 bwMode="auto">
              <a:xfrm flipV="1">
                <a:off x="3744849" y="2062411"/>
                <a:ext cx="336789" cy="192717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 bwMode="auto">
              <a:xfrm rot="10800000" flipH="1" flipV="1">
                <a:off x="3819488" y="2226038"/>
                <a:ext cx="58256" cy="34543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 bwMode="auto">
              <a:xfrm rot="16200000">
                <a:off x="3837724" y="2200563"/>
                <a:ext cx="47270" cy="3276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 bwMode="auto">
              <a:xfrm flipV="1">
                <a:off x="4048870" y="2180586"/>
                <a:ext cx="58256" cy="3454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 bwMode="auto">
              <a:xfrm rot="16200000" flipH="1">
                <a:off x="4069836" y="2208746"/>
                <a:ext cx="47270" cy="3094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 bwMode="auto">
              <a:xfrm rot="14400000" flipH="1" flipV="1">
                <a:off x="3880513" y="2448730"/>
                <a:ext cx="58179" cy="3459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 bwMode="auto">
              <a:xfrm rot="19800000">
                <a:off x="3912333" y="2451480"/>
                <a:ext cx="47333" cy="2908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 bwMode="auto">
              <a:xfrm rot="10800000" flipV="1">
                <a:off x="3772156" y="2335123"/>
                <a:ext cx="60077" cy="34543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 bwMode="auto">
              <a:xfrm rot="5400000" flipH="1">
                <a:off x="3759445" y="2311467"/>
                <a:ext cx="49088" cy="3094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0" name="Rectangle 279"/>
              <p:cNvSpPr/>
              <p:nvPr/>
            </p:nvSpPr>
            <p:spPr bwMode="auto">
              <a:xfrm rot="5400000">
                <a:off x="3238174" y="2572051"/>
                <a:ext cx="499973" cy="502454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81" name="Straight Connector 280"/>
              <p:cNvCxnSpPr/>
              <p:nvPr/>
            </p:nvCxnSpPr>
            <p:spPr bwMode="auto">
              <a:xfrm rot="5400000">
                <a:off x="3036100" y="2823278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 bwMode="auto">
              <a:xfrm rot="5400000">
                <a:off x="3092535" y="2823278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 bwMode="auto">
              <a:xfrm rot="5400000">
                <a:off x="3155342" y="2822367"/>
                <a:ext cx="499973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 bwMode="auto">
              <a:xfrm rot="5400000">
                <a:off x="3209956" y="2822367"/>
                <a:ext cx="499973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 bwMode="auto">
              <a:xfrm rot="10800000" flipH="1" flipV="1">
                <a:off x="3236933" y="2886001"/>
                <a:ext cx="324046" cy="187263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 bwMode="auto">
              <a:xfrm rot="1800000">
                <a:off x="3207805" y="2947815"/>
                <a:ext cx="50063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 bwMode="auto">
              <a:xfrm rot="1800000">
                <a:off x="3200524" y="2882365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 bwMode="auto">
              <a:xfrm rot="1800000">
                <a:off x="3200524" y="2820550"/>
                <a:ext cx="502454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 bwMode="auto">
              <a:xfrm rot="9000000" flipH="1">
                <a:off x="3207805" y="2698739"/>
                <a:ext cx="50063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 bwMode="auto">
              <a:xfrm rot="9000000" flipH="1">
                <a:off x="3200524" y="2764190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 bwMode="auto">
              <a:xfrm rot="9000000" flipH="1">
                <a:off x="3200524" y="2824186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 bwMode="auto">
              <a:xfrm flipV="1">
                <a:off x="3242396" y="2571474"/>
                <a:ext cx="334969" cy="192717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 bwMode="auto">
              <a:xfrm rot="10800000" flipH="1" flipV="1">
                <a:off x="3317035" y="2733282"/>
                <a:ext cx="58256" cy="3636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 bwMode="auto">
              <a:xfrm rot="16200000">
                <a:off x="3337092" y="2709627"/>
                <a:ext cx="49089" cy="3094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 bwMode="auto">
              <a:xfrm flipV="1">
                <a:off x="3540955" y="2689648"/>
                <a:ext cx="58256" cy="3636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 bwMode="auto">
              <a:xfrm rot="16200000" flipH="1">
                <a:off x="3561921" y="2717809"/>
                <a:ext cx="47270" cy="3094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 bwMode="auto">
              <a:xfrm rot="14400000" flipH="1" flipV="1">
                <a:off x="3378060" y="2950520"/>
                <a:ext cx="58179" cy="3459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 bwMode="auto">
              <a:xfrm rot="19800000">
                <a:off x="3408059" y="2953271"/>
                <a:ext cx="47333" cy="30907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 bwMode="auto">
              <a:xfrm rot="10800000" flipV="1">
                <a:off x="3267882" y="2836913"/>
                <a:ext cx="56434" cy="34543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 bwMode="auto">
              <a:xfrm rot="5400000" flipH="1">
                <a:off x="3256990" y="2813259"/>
                <a:ext cx="47270" cy="2912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1" name="Rectangle 300"/>
              <p:cNvSpPr/>
              <p:nvPr/>
            </p:nvSpPr>
            <p:spPr bwMode="auto">
              <a:xfrm rot="16200000" flipH="1">
                <a:off x="3745179" y="2572961"/>
                <a:ext cx="499973" cy="500633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02" name="Straight Connector 301"/>
              <p:cNvCxnSpPr/>
              <p:nvPr/>
            </p:nvCxnSpPr>
            <p:spPr bwMode="auto">
              <a:xfrm rot="16200000" flipH="1">
                <a:off x="3956355" y="2822367"/>
                <a:ext cx="499973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 bwMode="auto">
              <a:xfrm rot="16200000" flipH="1">
                <a:off x="3891728" y="2823278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 bwMode="auto">
              <a:xfrm rot="16200000" flipH="1">
                <a:off x="3837114" y="2823278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 bwMode="auto">
              <a:xfrm rot="16200000" flipH="1">
                <a:off x="3780678" y="2823278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 bwMode="auto">
              <a:xfrm rot="10800000" flipV="1">
                <a:off x="3932359" y="2886002"/>
                <a:ext cx="322226" cy="187263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 bwMode="auto">
              <a:xfrm rot="19800000" flipH="1">
                <a:off x="3773977" y="2947816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 bwMode="auto">
              <a:xfrm rot="19800000" flipH="1">
                <a:off x="3781259" y="2882365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 bwMode="auto">
              <a:xfrm rot="19800000" flipH="1">
                <a:off x="3781259" y="2820550"/>
                <a:ext cx="502454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 bwMode="auto">
              <a:xfrm rot="12600000">
                <a:off x="3783078" y="2698739"/>
                <a:ext cx="50063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 bwMode="auto">
              <a:xfrm rot="12600000">
                <a:off x="3781259" y="2764190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 bwMode="auto">
              <a:xfrm rot="12600000">
                <a:off x="3781259" y="2824186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 bwMode="auto">
              <a:xfrm flipH="1" flipV="1">
                <a:off x="3914154" y="2571474"/>
                <a:ext cx="336790" cy="192717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 bwMode="auto">
              <a:xfrm rot="10800000" flipV="1">
                <a:off x="4116228" y="2733282"/>
                <a:ext cx="58256" cy="3636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 bwMode="auto">
              <a:xfrm rot="5400000" flipH="1">
                <a:off x="4106247" y="2710537"/>
                <a:ext cx="49089" cy="2912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 bwMode="auto">
              <a:xfrm flipH="1" flipV="1">
                <a:off x="3886847" y="2689648"/>
                <a:ext cx="58256" cy="36362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 bwMode="auto">
              <a:xfrm rot="5400000">
                <a:off x="3874134" y="2716898"/>
                <a:ext cx="47270" cy="3276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 bwMode="auto">
              <a:xfrm rot="7200000" flipV="1">
                <a:off x="4057100" y="2950521"/>
                <a:ext cx="58179" cy="3458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 bwMode="auto">
              <a:xfrm rot="1800000" flipH="1">
                <a:off x="4028845" y="2953271"/>
                <a:ext cx="47333" cy="30907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 bwMode="auto">
              <a:xfrm rot="10800000" flipH="1" flipV="1">
                <a:off x="4169021" y="2836913"/>
                <a:ext cx="60077" cy="34543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 bwMode="auto">
              <a:xfrm rot="16200000">
                <a:off x="4183616" y="2811439"/>
                <a:ext cx="47270" cy="3276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2" name="Rectangle 321"/>
              <p:cNvSpPr/>
              <p:nvPr/>
            </p:nvSpPr>
            <p:spPr bwMode="auto">
              <a:xfrm>
                <a:off x="4249123" y="2069684"/>
                <a:ext cx="502454" cy="503608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23" name="Straight Connector 322"/>
              <p:cNvCxnSpPr/>
              <p:nvPr/>
            </p:nvCxnSpPr>
            <p:spPr bwMode="auto">
              <a:xfrm>
                <a:off x="4249123" y="2524203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 bwMode="auto">
              <a:xfrm>
                <a:off x="4249123" y="2466025"/>
                <a:ext cx="502454" cy="181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 bwMode="auto">
              <a:xfrm>
                <a:off x="4249123" y="2411483"/>
                <a:ext cx="502454" cy="181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 bwMode="auto">
              <a:xfrm>
                <a:off x="4249123" y="2355121"/>
                <a:ext cx="502454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 bwMode="auto">
              <a:xfrm rot="5400000" flipH="1" flipV="1">
                <a:off x="4496923" y="2314999"/>
                <a:ext cx="323618" cy="18933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 bwMode="auto">
              <a:xfrm rot="18000000">
                <a:off x="4379619" y="2352394"/>
                <a:ext cx="501790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 bwMode="auto">
              <a:xfrm rot="18000000">
                <a:off x="4313173" y="2356939"/>
                <a:ext cx="503608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 bwMode="auto">
              <a:xfrm rot="18000000">
                <a:off x="4244905" y="2357849"/>
                <a:ext cx="50360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 bwMode="auto">
              <a:xfrm rot="3600000" flipH="1">
                <a:off x="4130213" y="2352393"/>
                <a:ext cx="501790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 bwMode="auto">
              <a:xfrm rot="3600000" flipH="1">
                <a:off x="4194842" y="2356938"/>
                <a:ext cx="503608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 bwMode="auto">
              <a:xfrm rot="3600000" flipH="1">
                <a:off x="4250367" y="2357849"/>
                <a:ext cx="503608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 bwMode="auto">
              <a:xfrm rot="16200000" flipV="1">
                <a:off x="4177437" y="2304996"/>
                <a:ext cx="338163" cy="194792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 bwMode="auto">
              <a:xfrm rot="5400000" flipH="1" flipV="1">
                <a:off x="4401172" y="2450547"/>
                <a:ext cx="58179" cy="3459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 bwMode="auto">
              <a:xfrm rot="10800000">
                <a:off x="4378377" y="2436935"/>
                <a:ext cx="47333" cy="2908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/>
            </p:nvCxnSpPr>
            <p:spPr bwMode="auto">
              <a:xfrm rot="16200000" flipV="1">
                <a:off x="4354749" y="2218742"/>
                <a:ext cx="58179" cy="3641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 bwMode="auto">
              <a:xfrm rot="10800000" flipH="1">
                <a:off x="4385659" y="2206038"/>
                <a:ext cx="47333" cy="3090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 bwMode="auto">
              <a:xfrm rot="9000000" flipH="1" flipV="1">
                <a:off x="4620502" y="2389665"/>
                <a:ext cx="60077" cy="34543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 bwMode="auto">
              <a:xfrm rot="14400000">
                <a:off x="4619624" y="2361463"/>
                <a:ext cx="49088" cy="3276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 bwMode="auto">
              <a:xfrm rot="5400000" flipV="1">
                <a:off x="4504939" y="2499637"/>
                <a:ext cx="58179" cy="3458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 bwMode="auto">
              <a:xfrm flipH="1">
                <a:off x="4480325" y="2516931"/>
                <a:ext cx="47333" cy="30907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3" name="Rectangle 342"/>
              <p:cNvSpPr/>
              <p:nvPr/>
            </p:nvSpPr>
            <p:spPr bwMode="auto">
              <a:xfrm rot="10800000">
                <a:off x="4249123" y="2573292"/>
                <a:ext cx="502454" cy="499973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44" name="Straight Connector 343"/>
              <p:cNvCxnSpPr/>
              <p:nvPr/>
            </p:nvCxnSpPr>
            <p:spPr bwMode="auto">
              <a:xfrm rot="10800000">
                <a:off x="4249123" y="2622380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 bwMode="auto">
              <a:xfrm rot="10800000">
                <a:off x="4249123" y="2676922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 bwMode="auto">
              <a:xfrm rot="10800000">
                <a:off x="4249123" y="2733282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 bwMode="auto">
              <a:xfrm rot="10800000">
                <a:off x="4249123" y="2787825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 bwMode="auto">
              <a:xfrm rot="16200000" flipH="1" flipV="1">
                <a:off x="4184710" y="2641345"/>
                <a:ext cx="323618" cy="18751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 bwMode="auto">
              <a:xfrm rot="7200000">
                <a:off x="4123841" y="2789643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 bwMode="auto">
              <a:xfrm rot="7200000">
                <a:off x="4190288" y="2786916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 bwMode="auto">
              <a:xfrm rot="7200000">
                <a:off x="4258556" y="2786005"/>
                <a:ext cx="499973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 bwMode="auto">
              <a:xfrm rot="14400000" flipH="1">
                <a:off x="4375068" y="2789643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 bwMode="auto">
              <a:xfrm rot="14400000" flipH="1">
                <a:off x="4308619" y="2786916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 bwMode="auto">
              <a:xfrm rot="14400000" flipH="1">
                <a:off x="4248543" y="2786916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 bwMode="auto">
              <a:xfrm rot="5400000" flipV="1">
                <a:off x="4486918" y="2644978"/>
                <a:ext cx="336346" cy="19297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 bwMode="auto">
              <a:xfrm rot="16200000" flipH="1" flipV="1">
                <a:off x="4542260" y="2660535"/>
                <a:ext cx="58179" cy="3641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 bwMode="auto">
              <a:xfrm>
                <a:off x="4573169" y="2676922"/>
                <a:ext cx="47333" cy="3272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 bwMode="auto">
              <a:xfrm rot="5400000" flipV="1">
                <a:off x="4590502" y="2885069"/>
                <a:ext cx="58179" cy="3459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 bwMode="auto">
              <a:xfrm flipH="1">
                <a:off x="4565887" y="2900546"/>
                <a:ext cx="47333" cy="32725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 bwMode="auto">
              <a:xfrm rot="19800000" flipH="1" flipV="1">
                <a:off x="4329224" y="2720556"/>
                <a:ext cx="60077" cy="34543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 bwMode="auto">
              <a:xfrm rot="3600000">
                <a:off x="4337448" y="2752352"/>
                <a:ext cx="47270" cy="3094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 bwMode="auto">
              <a:xfrm rot="16200000" flipV="1">
                <a:off x="4442132" y="2609629"/>
                <a:ext cx="58179" cy="3641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 bwMode="auto">
              <a:xfrm rot="10800000" flipH="1">
                <a:off x="4476684" y="2596927"/>
                <a:ext cx="49153" cy="30907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4" name="Rectangle 363"/>
              <p:cNvSpPr/>
              <p:nvPr/>
            </p:nvSpPr>
            <p:spPr bwMode="auto">
              <a:xfrm rot="16200000" flipH="1">
                <a:off x="3237265" y="1562106"/>
                <a:ext cx="501790" cy="502454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65" name="Straight Connector 364"/>
              <p:cNvCxnSpPr/>
              <p:nvPr/>
            </p:nvCxnSpPr>
            <p:spPr bwMode="auto">
              <a:xfrm rot="16200000" flipH="1">
                <a:off x="3439339" y="1813333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 bwMode="auto">
              <a:xfrm rot="16200000" flipH="1">
                <a:off x="3382904" y="1813333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 bwMode="auto">
              <a:xfrm rot="16200000" flipH="1">
                <a:off x="3328289" y="1813333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 bwMode="auto">
              <a:xfrm rot="16200000" flipH="1">
                <a:off x="3278226" y="1812423"/>
                <a:ext cx="501790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 bwMode="auto">
              <a:xfrm rot="10800000" flipV="1">
                <a:off x="3415340" y="1876966"/>
                <a:ext cx="324046" cy="187262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 bwMode="auto">
              <a:xfrm rot="19800000" flipH="1">
                <a:off x="3269702" y="1938781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 bwMode="auto">
              <a:xfrm rot="19800000" flipH="1">
                <a:off x="3273343" y="1871512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 bwMode="auto">
              <a:xfrm rot="19800000" flipH="1">
                <a:off x="3273343" y="1811516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 bwMode="auto">
              <a:xfrm rot="12600000">
                <a:off x="3269702" y="1687886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 bwMode="auto">
              <a:xfrm rot="12600000">
                <a:off x="3273343" y="1755155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 bwMode="auto">
              <a:xfrm rot="12600000">
                <a:off x="3273344" y="1815152"/>
                <a:ext cx="502454" cy="181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 bwMode="auto">
              <a:xfrm flipH="1" flipV="1">
                <a:off x="3406239" y="1560620"/>
                <a:ext cx="334969" cy="19453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 bwMode="auto">
              <a:xfrm rot="10800000" flipV="1">
                <a:off x="3610133" y="1724247"/>
                <a:ext cx="60075" cy="34543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 bwMode="auto">
              <a:xfrm rot="5400000" flipH="1">
                <a:off x="3598331" y="1701501"/>
                <a:ext cx="47270" cy="3094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/>
              <p:cNvCxnSpPr/>
              <p:nvPr/>
            </p:nvCxnSpPr>
            <p:spPr bwMode="auto">
              <a:xfrm flipH="1" flipV="1">
                <a:off x="3386213" y="1680614"/>
                <a:ext cx="60077" cy="34543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 bwMode="auto">
              <a:xfrm rot="5400000">
                <a:off x="3374411" y="1706955"/>
                <a:ext cx="47270" cy="3094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 bwMode="auto">
              <a:xfrm rot="7200000" flipV="1">
                <a:off x="3544634" y="1940575"/>
                <a:ext cx="58179" cy="3641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 bwMode="auto">
              <a:xfrm rot="1800000" flipH="1">
                <a:off x="3522750" y="1942418"/>
                <a:ext cx="49153" cy="30907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 bwMode="auto">
              <a:xfrm rot="10800000" flipH="1" flipV="1">
                <a:off x="3661107" y="1827878"/>
                <a:ext cx="60075" cy="3454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 bwMode="auto">
              <a:xfrm rot="16200000">
                <a:off x="3682073" y="1803314"/>
                <a:ext cx="47270" cy="3094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5" name="Rectangle 384"/>
              <p:cNvSpPr/>
              <p:nvPr/>
            </p:nvSpPr>
            <p:spPr bwMode="auto">
              <a:xfrm>
                <a:off x="3746669" y="1564257"/>
                <a:ext cx="502454" cy="50179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86" name="Straight Connector 385"/>
              <p:cNvCxnSpPr/>
              <p:nvPr/>
            </p:nvCxnSpPr>
            <p:spPr bwMode="auto">
              <a:xfrm>
                <a:off x="3746669" y="2016958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 bwMode="auto">
              <a:xfrm>
                <a:off x="3746669" y="1960598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 bwMode="auto">
              <a:xfrm>
                <a:off x="3746669" y="1904237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 bwMode="auto">
              <a:xfrm>
                <a:off x="3746669" y="1849695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/>
              <p:cNvCxnSpPr/>
              <p:nvPr/>
            </p:nvCxnSpPr>
            <p:spPr bwMode="auto">
              <a:xfrm rot="5400000" flipH="1" flipV="1">
                <a:off x="3996289" y="1809573"/>
                <a:ext cx="323618" cy="18933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/>
              <p:cNvCxnSpPr/>
              <p:nvPr/>
            </p:nvCxnSpPr>
            <p:spPr bwMode="auto">
              <a:xfrm rot="18000000">
                <a:off x="3878986" y="1846967"/>
                <a:ext cx="501790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 bwMode="auto">
              <a:xfrm rot="18000000">
                <a:off x="3811628" y="1850603"/>
                <a:ext cx="501790" cy="182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 bwMode="auto">
              <a:xfrm rot="18000000">
                <a:off x="3743360" y="1851513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 bwMode="auto">
              <a:xfrm rot="3600000" flipH="1">
                <a:off x="3615926" y="1847877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/>
              <p:cNvCxnSpPr/>
              <p:nvPr/>
            </p:nvCxnSpPr>
            <p:spPr bwMode="auto">
              <a:xfrm rot="3600000" flipH="1">
                <a:off x="3690566" y="1851513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 bwMode="auto">
              <a:xfrm rot="3600000" flipH="1">
                <a:off x="3755193" y="1850603"/>
                <a:ext cx="501790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/>
              <p:nvPr/>
            </p:nvCxnSpPr>
            <p:spPr bwMode="auto">
              <a:xfrm rot="16200000" flipV="1">
                <a:off x="3667700" y="1801388"/>
                <a:ext cx="336346" cy="19297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 bwMode="auto">
              <a:xfrm rot="5400000" flipH="1" flipV="1">
                <a:off x="3894168" y="1942394"/>
                <a:ext cx="59997" cy="3459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 bwMode="auto">
              <a:xfrm rot="10800000">
                <a:off x="3870461" y="1929690"/>
                <a:ext cx="47333" cy="3090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 bwMode="auto">
              <a:xfrm rot="16200000" flipV="1">
                <a:off x="3850477" y="1718770"/>
                <a:ext cx="59996" cy="3459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/>
              <p:cNvCxnSpPr/>
              <p:nvPr/>
            </p:nvCxnSpPr>
            <p:spPr bwMode="auto">
              <a:xfrm rot="10800000" flipH="1">
                <a:off x="3881385" y="1706067"/>
                <a:ext cx="49154" cy="30907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/>
              <p:cNvCxnSpPr/>
              <p:nvPr/>
            </p:nvCxnSpPr>
            <p:spPr bwMode="auto">
              <a:xfrm rot="9000000" flipH="1" flipV="1">
                <a:off x="4116228" y="1882421"/>
                <a:ext cx="58256" cy="3454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/>
              <p:cNvCxnSpPr/>
              <p:nvPr/>
            </p:nvCxnSpPr>
            <p:spPr bwMode="auto">
              <a:xfrm rot="14400000">
                <a:off x="4122631" y="1854220"/>
                <a:ext cx="47270" cy="3094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 bwMode="auto">
              <a:xfrm rot="5400000" flipV="1">
                <a:off x="4001576" y="1993301"/>
                <a:ext cx="59997" cy="3458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 bwMode="auto">
              <a:xfrm flipH="1">
                <a:off x="3979690" y="2009685"/>
                <a:ext cx="47333" cy="3090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6" name="Rectangle 405"/>
              <p:cNvSpPr/>
              <p:nvPr/>
            </p:nvSpPr>
            <p:spPr bwMode="auto">
              <a:xfrm rot="10800000">
                <a:off x="4249123" y="1562438"/>
                <a:ext cx="502454" cy="50179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07" name="Straight Connector 406"/>
              <p:cNvCxnSpPr/>
              <p:nvPr/>
            </p:nvCxnSpPr>
            <p:spPr bwMode="auto">
              <a:xfrm rot="10800000">
                <a:off x="4249123" y="1611527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 bwMode="auto">
              <a:xfrm rot="10800000">
                <a:off x="4249123" y="1667887"/>
                <a:ext cx="502454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 bwMode="auto">
              <a:xfrm rot="10800000">
                <a:off x="4249123" y="1722429"/>
                <a:ext cx="502454" cy="1819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 bwMode="auto">
              <a:xfrm rot="10800000">
                <a:off x="4249123" y="1778791"/>
                <a:ext cx="502454" cy="181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 bwMode="auto">
              <a:xfrm rot="16200000" flipH="1" flipV="1">
                <a:off x="4188351" y="1630492"/>
                <a:ext cx="323618" cy="18751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 bwMode="auto">
              <a:xfrm rot="7200000">
                <a:off x="4124750" y="1779699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 bwMode="auto">
              <a:xfrm rot="7200000">
                <a:off x="4189379" y="1776971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 bwMode="auto">
              <a:xfrm rot="7200000">
                <a:off x="4257647" y="1776061"/>
                <a:ext cx="501790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 bwMode="auto">
              <a:xfrm rot="14400000" flipH="1">
                <a:off x="4375977" y="1779699"/>
                <a:ext cx="499973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 bwMode="auto">
              <a:xfrm rot="14400000" flipH="1">
                <a:off x="4307710" y="1776971"/>
                <a:ext cx="5017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 bwMode="auto">
              <a:xfrm rot="14400000" flipH="1">
                <a:off x="4254006" y="1776061"/>
                <a:ext cx="501790" cy="182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/>
              <p:cNvCxnSpPr/>
              <p:nvPr/>
            </p:nvCxnSpPr>
            <p:spPr bwMode="auto">
              <a:xfrm rot="5400000" flipV="1">
                <a:off x="4487827" y="1635034"/>
                <a:ext cx="334527" cy="192971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/>
              <p:cNvCxnSpPr/>
              <p:nvPr/>
            </p:nvCxnSpPr>
            <p:spPr bwMode="auto">
              <a:xfrm rot="16200000" flipH="1" flipV="1">
                <a:off x="4542260" y="1649682"/>
                <a:ext cx="58179" cy="3641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 bwMode="auto">
              <a:xfrm>
                <a:off x="4573168" y="1667886"/>
                <a:ext cx="47333" cy="3090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 bwMode="auto">
              <a:xfrm rot="5400000" flipV="1">
                <a:off x="4590502" y="1874216"/>
                <a:ext cx="58179" cy="34590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 bwMode="auto">
              <a:xfrm flipH="1">
                <a:off x="4565887" y="1891511"/>
                <a:ext cx="47333" cy="30907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 bwMode="auto">
              <a:xfrm rot="19800000" flipH="1" flipV="1">
                <a:off x="4331045" y="1711521"/>
                <a:ext cx="60075" cy="34544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/>
              <p:cNvCxnSpPr/>
              <p:nvPr/>
            </p:nvCxnSpPr>
            <p:spPr bwMode="auto">
              <a:xfrm rot="3600000">
                <a:off x="4337448" y="1741499"/>
                <a:ext cx="47270" cy="3094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/>
              <p:cNvCxnSpPr/>
              <p:nvPr/>
            </p:nvCxnSpPr>
            <p:spPr bwMode="auto">
              <a:xfrm rot="16200000" flipV="1">
                <a:off x="4443952" y="1600595"/>
                <a:ext cx="56360" cy="34589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 bwMode="auto">
              <a:xfrm rot="10800000" flipH="1">
                <a:off x="4478504" y="1587891"/>
                <a:ext cx="45513" cy="30908"/>
              </a:xfrm>
              <a:prstGeom prst="line">
                <a:avLst/>
              </a:prstGeom>
              <a:noFill/>
              <a:ln w="158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7" name="Group 217"/>
              <p:cNvGrpSpPr>
                <a:grpSpLocks/>
              </p:cNvGrpSpPr>
              <p:nvPr/>
            </p:nvGrpSpPr>
            <p:grpSpPr bwMode="auto">
              <a:xfrm>
                <a:off x="3236923" y="1563659"/>
                <a:ext cx="1517979" cy="1514691"/>
                <a:chOff x="3279186" y="1595343"/>
                <a:chExt cx="3272137" cy="3272905"/>
              </a:xfrm>
            </p:grpSpPr>
            <p:sp>
              <p:nvSpPr>
                <p:cNvPr id="428" name="Rectangle 427"/>
                <p:cNvSpPr/>
                <p:nvPr/>
              </p:nvSpPr>
              <p:spPr>
                <a:xfrm>
                  <a:off x="3302754" y="1592703"/>
                  <a:ext cx="3257098" cy="3252767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429" name="Straight Connector 428"/>
                <p:cNvCxnSpPr/>
                <p:nvPr/>
              </p:nvCxnSpPr>
              <p:spPr>
                <a:xfrm rot="5400000">
                  <a:off x="2745717" y="3217128"/>
                  <a:ext cx="3256696" cy="7848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0" name="Straight Connector 429"/>
                <p:cNvCxnSpPr/>
                <p:nvPr/>
              </p:nvCxnSpPr>
              <p:spPr>
                <a:xfrm rot="5400000">
                  <a:off x="3850385" y="3238732"/>
                  <a:ext cx="3256694" cy="3925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Connector 430"/>
                <p:cNvCxnSpPr/>
                <p:nvPr/>
              </p:nvCxnSpPr>
              <p:spPr>
                <a:xfrm>
                  <a:off x="3294905" y="2676958"/>
                  <a:ext cx="3257098" cy="3930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Straight Connector 431"/>
                <p:cNvCxnSpPr/>
                <p:nvPr/>
              </p:nvCxnSpPr>
              <p:spPr>
                <a:xfrm>
                  <a:off x="3290985" y="3761216"/>
                  <a:ext cx="3261021" cy="7857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9" name="Isosceles Triangle 218"/>
            <p:cNvSpPr/>
            <p:nvPr/>
          </p:nvSpPr>
          <p:spPr>
            <a:xfrm rot="5400000">
              <a:off x="2502340" y="2163608"/>
              <a:ext cx="182009" cy="185427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0" name="Straight Connector 219"/>
            <p:cNvCxnSpPr/>
            <p:nvPr/>
          </p:nvCxnSpPr>
          <p:spPr>
            <a:xfrm rot="10800000">
              <a:off x="1695321" y="3007023"/>
              <a:ext cx="1535830" cy="65523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0800000" flipV="1">
              <a:off x="1695321" y="3110767"/>
              <a:ext cx="1535830" cy="6370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H="1" flipV="1">
              <a:off x="3232970" y="3088926"/>
              <a:ext cx="2178186" cy="3640"/>
            </a:xfrm>
            <a:prstGeom prst="line">
              <a:avLst/>
            </a:prstGeom>
            <a:ln w="38100" cap="flat" cmpd="sng" algn="ctr">
              <a:solidFill>
                <a:srgbClr val="224E6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Rounded Rectangular Callout 222"/>
            <p:cNvSpPr/>
            <p:nvPr/>
          </p:nvSpPr>
          <p:spPr>
            <a:xfrm>
              <a:off x="2137509" y="2675766"/>
              <a:ext cx="587765" cy="198389"/>
            </a:xfrm>
            <a:prstGeom prst="wedgeRoundRectCallout">
              <a:avLst>
                <a:gd name="adj1" fmla="val -20200"/>
                <a:gd name="adj2" fmla="val 140932"/>
                <a:gd name="adj3" fmla="val 16667"/>
              </a:avLst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rIns="3600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/>
                <a:t>crack</a:t>
              </a:r>
            </a:p>
          </p:txBody>
        </p:sp>
        <p:sp>
          <p:nvSpPr>
            <p:cNvPr id="224" name="Rounded Rectangular Callout 223"/>
            <p:cNvSpPr/>
            <p:nvPr/>
          </p:nvSpPr>
          <p:spPr>
            <a:xfrm>
              <a:off x="5046132" y="1817688"/>
              <a:ext cx="241301" cy="1128713"/>
            </a:xfrm>
            <a:prstGeom prst="wedgeRoundRectCallou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/>
                <a:t>cohesive zone</a:t>
              </a:r>
            </a:p>
          </p:txBody>
        </p:sp>
        <p:grpSp>
          <p:nvGrpSpPr>
            <p:cNvPr id="225" name="Group 414"/>
            <p:cNvGrpSpPr>
              <a:grpSpLocks/>
            </p:cNvGrpSpPr>
            <p:nvPr/>
          </p:nvGrpSpPr>
          <p:grpSpPr bwMode="auto">
            <a:xfrm>
              <a:off x="1638302" y="495300"/>
              <a:ext cx="3914789" cy="476250"/>
              <a:chOff x="1638942" y="495300"/>
              <a:chExt cx="3913492" cy="476859"/>
            </a:xfrm>
          </p:grpSpPr>
          <p:sp>
            <p:nvSpPr>
              <p:cNvPr id="233" name="Up Arrow 232"/>
              <p:cNvSpPr/>
              <p:nvPr/>
            </p:nvSpPr>
            <p:spPr>
              <a:xfrm>
                <a:off x="2587302" y="495300"/>
                <a:ext cx="123699" cy="428267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4" name="Up Arrow 233"/>
              <p:cNvSpPr/>
              <p:nvPr/>
            </p:nvSpPr>
            <p:spPr>
              <a:xfrm>
                <a:off x="3533235" y="508056"/>
                <a:ext cx="125517" cy="428268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5" name="Up Arrow 234"/>
              <p:cNvSpPr/>
              <p:nvPr/>
            </p:nvSpPr>
            <p:spPr>
              <a:xfrm>
                <a:off x="4480986" y="502590"/>
                <a:ext cx="123699" cy="428267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6" name="Up Arrow 235"/>
              <p:cNvSpPr/>
              <p:nvPr/>
            </p:nvSpPr>
            <p:spPr>
              <a:xfrm rot="20681210">
                <a:off x="1639550" y="601000"/>
                <a:ext cx="125519" cy="371773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7" name="Up Arrow 236"/>
              <p:cNvSpPr/>
              <p:nvPr/>
            </p:nvSpPr>
            <p:spPr>
              <a:xfrm rot="918790" flipH="1">
                <a:off x="5426918" y="601000"/>
                <a:ext cx="125519" cy="371773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26" name="Group 415"/>
            <p:cNvGrpSpPr>
              <a:grpSpLocks/>
            </p:cNvGrpSpPr>
            <p:nvPr/>
          </p:nvGrpSpPr>
          <p:grpSpPr bwMode="auto">
            <a:xfrm flipV="1">
              <a:off x="1584319" y="5211763"/>
              <a:ext cx="3913174" cy="476250"/>
              <a:chOff x="1638942" y="495300"/>
              <a:chExt cx="3913492" cy="476859"/>
            </a:xfrm>
          </p:grpSpPr>
          <p:sp>
            <p:nvSpPr>
              <p:cNvPr id="228" name="Up Arrow 227"/>
              <p:cNvSpPr/>
              <p:nvPr/>
            </p:nvSpPr>
            <p:spPr>
              <a:xfrm>
                <a:off x="2587085" y="495300"/>
                <a:ext cx="123750" cy="428267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9" name="Up Arrow 228"/>
              <p:cNvSpPr/>
              <p:nvPr/>
            </p:nvSpPr>
            <p:spPr>
              <a:xfrm>
                <a:off x="3533408" y="508056"/>
                <a:ext cx="123750" cy="428268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0" name="Up Arrow 229"/>
              <p:cNvSpPr/>
              <p:nvPr/>
            </p:nvSpPr>
            <p:spPr>
              <a:xfrm>
                <a:off x="4479731" y="502590"/>
                <a:ext cx="123750" cy="428267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1" name="Up Arrow 230"/>
              <p:cNvSpPr/>
              <p:nvPr/>
            </p:nvSpPr>
            <p:spPr>
              <a:xfrm rot="20681210">
                <a:off x="1638942" y="601000"/>
                <a:ext cx="125570" cy="371773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2" name="Up Arrow 231"/>
              <p:cNvSpPr/>
              <p:nvPr/>
            </p:nvSpPr>
            <p:spPr>
              <a:xfrm rot="918790" flipH="1">
                <a:off x="5426053" y="601000"/>
                <a:ext cx="125569" cy="371773"/>
              </a:xfrm>
              <a:prstGeom prst="upArrow">
                <a:avLst>
                  <a:gd name="adj1" fmla="val 50000"/>
                  <a:gd name="adj2" fmla="val 70376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27" name="Rounded Rectangular Callout 226"/>
            <p:cNvSpPr/>
            <p:nvPr/>
          </p:nvSpPr>
          <p:spPr>
            <a:xfrm>
              <a:off x="2798062" y="702790"/>
              <a:ext cx="647814" cy="223870"/>
            </a:xfrm>
            <a:prstGeom prst="wedgeRoundRectCallout">
              <a:avLst>
                <a:gd name="adj1" fmla="val -63317"/>
                <a:gd name="adj2" fmla="val -22333"/>
                <a:gd name="adj3" fmla="val 16667"/>
              </a:avLst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>
                  <a:solidFill>
                    <a:schemeClr val="tx1"/>
                  </a:solidFill>
                </a:rPr>
                <a:t>K </a:t>
              </a:r>
              <a:r>
                <a:rPr lang="en-US" sz="1200">
                  <a:solidFill>
                    <a:schemeClr val="tx1"/>
                  </a:solidFill>
                </a:rPr>
                <a:t>field</a:t>
              </a:r>
            </a:p>
          </p:txBody>
        </p:sp>
      </p:grpSp>
      <p:sp>
        <p:nvSpPr>
          <p:cNvPr id="628" name="Title 1"/>
          <p:cNvSpPr txBox="1">
            <a:spLocks/>
          </p:cNvSpPr>
          <p:nvPr/>
        </p:nvSpPr>
        <p:spPr>
          <a:xfrm>
            <a:off x="323528" y="332656"/>
            <a:ext cx="7194376" cy="6858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33"/>
                </a:solidFill>
                <a:latin typeface="Arial" charset="0"/>
              </a:defRPr>
            </a:lvl9pPr>
          </a:lstStyle>
          <a:p>
            <a:r>
              <a:rPr lang="en-US" dirty="0" smtClean="0"/>
              <a:t>Dislocation Source-Obstacle</a:t>
            </a:r>
            <a:br>
              <a:rPr lang="en-US" dirty="0" smtClean="0"/>
            </a:br>
            <a:r>
              <a:rPr lang="en-US" dirty="0" smtClean="0"/>
              <a:t>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1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477000" cy="685800"/>
          </a:xfrm>
        </p:spPr>
        <p:txBody>
          <a:bodyPr/>
          <a:lstStyle/>
          <a:p>
            <a:r>
              <a:rPr lang="en-GB" dirty="0" smtClean="0"/>
              <a:t>Transition </a:t>
            </a:r>
            <a:r>
              <a:rPr lang="en-GB" dirty="0"/>
              <a:t>from 3D to 1D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70CE7F-BB9B-4CD1-95A5-6D98C607C261}" type="slidenum">
              <a:rPr lang="en-US" smtClean="0"/>
              <a:pPr>
                <a:defRPr/>
              </a:pPr>
              <a:t>8</a:t>
            </a:fld>
            <a:endParaRPr lang="en-US" b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66" y="1124744"/>
            <a:ext cx="6655521" cy="479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5877272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is in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49713"/>
      </p:ext>
    </p:extLst>
  </p:cSld>
  <p:clrMapOvr>
    <a:masterClrMapping/>
  </p:clrMapOvr>
</p:sld>
</file>

<file path=ppt/theme/theme1.xml><?xml version="1.0" encoding="utf-8"?>
<a:theme xmlns:a="http://schemas.openxmlformats.org/drawingml/2006/main" name="NRGnieuweHuisstijl">
  <a:themeElements>
    <a:clrScheme name="NRGnieuweHuisstij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GnieuweHuisstij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RGnieuweHuisstij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nieuweHuisstij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nieuweHuisstij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nieuweHuisstij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nieuweHuisstij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nieuweHuisstij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nieuweHuisstij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nieuweHuisstij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nieuweHuisstij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nieuweHuisstij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nieuweHuisstij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nieuweHuisstij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NRGnieuweHuisstijl</Template>
  <TotalTime>4460</TotalTime>
  <Words>493</Words>
  <Application>Microsoft Office PowerPoint</Application>
  <PresentationFormat>On-screen Show (4:3)</PresentationFormat>
  <Paragraphs>63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NRGnieuweHuisstijl</vt:lpstr>
      <vt:lpstr>Reduced Activation Ferritic Martensitic (RAFM) steels for fusion and fission application</vt:lpstr>
      <vt:lpstr>PowerPoint Presentation</vt:lpstr>
      <vt:lpstr>Two PhD projects: NRG-M2i-TU Delft-RUG</vt:lpstr>
      <vt:lpstr>PhD in TU Delft: Reduced Activation Ferritic Martensitic (RAFM) steels for fusion application</vt:lpstr>
      <vt:lpstr>PowerPoint Presentation</vt:lpstr>
      <vt:lpstr>Summary of PA and TDS observations</vt:lpstr>
      <vt:lpstr>PowerPoint Presentation</vt:lpstr>
      <vt:lpstr>Transition from 3D to 1D</vt:lpstr>
    </vt:vector>
  </TitlesOfParts>
  <Company>NRG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Kick-off ND Equipment - Puncteren</dc:title>
  <dc:creator>bobeldijk</dc:creator>
  <cp:lastModifiedBy>Blagoeva,mw D.T. (Darina)</cp:lastModifiedBy>
  <cp:revision>322</cp:revision>
  <dcterms:created xsi:type="dcterms:W3CDTF">2011-02-21T15:26:42Z</dcterms:created>
  <dcterms:modified xsi:type="dcterms:W3CDTF">2013-06-02T21:38:42Z</dcterms:modified>
</cp:coreProperties>
</file>