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17"/>
  </p:notesMasterIdLst>
  <p:sldIdLst>
    <p:sldId id="256" r:id="rId2"/>
    <p:sldId id="279" r:id="rId3"/>
    <p:sldId id="280" r:id="rId4"/>
    <p:sldId id="281" r:id="rId5"/>
    <p:sldId id="284" r:id="rId6"/>
    <p:sldId id="283" r:id="rId7"/>
    <p:sldId id="282" r:id="rId8"/>
    <p:sldId id="276" r:id="rId9"/>
    <p:sldId id="273" r:id="rId10"/>
    <p:sldId id="275" r:id="rId11"/>
    <p:sldId id="286" r:id="rId12"/>
    <p:sldId id="285" r:id="rId13"/>
    <p:sldId id="268" r:id="rId14"/>
    <p:sldId id="262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1D59A3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1618" autoAdjust="0"/>
    <p:restoredTop sz="94600" autoAdjust="0"/>
  </p:normalViewPr>
  <p:slideViewPr>
    <p:cSldViewPr snapToGrid="0" snapToObjects="1">
      <p:cViewPr>
        <p:scale>
          <a:sx n="100" d="100"/>
          <a:sy n="100" d="100"/>
        </p:scale>
        <p:origin x="-121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530BE-D77F-2742-996E-FCFDC88E1CFE}" type="datetimeFigureOut">
              <a:rPr lang="it-IT" smtClean="0"/>
              <a:pPr/>
              <a:t>1-06-2013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223CC-1095-7641-94E5-5A93F0CD2181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5174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0176" cy="12479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38775" cy="4068763"/>
          </a:xfrm>
          <a:noFill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/>
          <a:p>
            <a:fld id="{A2E3C680-0EEF-4EC5-924F-BF1F626CF91D}" type="slidenum">
              <a:rPr lang="en-US"/>
              <a:pPr/>
              <a:t>4</a:t>
            </a:fld>
            <a:endParaRPr lang="en-US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1638" cy="4110037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/>
          <a:p>
            <a:fld id="{A2E3C680-0EEF-4EC5-924F-BF1F626CF91D}" type="slidenum">
              <a:rPr lang="en-US"/>
              <a:pPr/>
              <a:t>5</a:t>
            </a:fld>
            <a:endParaRPr lang="en-US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1638" cy="4110037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/>
          <a:p>
            <a:fld id="{A2E3C680-0EEF-4EC5-924F-BF1F626CF91D}" type="slidenum">
              <a:rPr lang="en-US"/>
              <a:pPr/>
              <a:t>6</a:t>
            </a:fld>
            <a:endParaRPr lang="en-US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1638" cy="4110037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303" y="8685443"/>
            <a:ext cx="2972116" cy="4570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eaLnBrk="0" hangingPunct="0">
              <a:defRPr sz="23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20067" indent="-276949" eaLnBrk="0" hangingPunct="0">
              <a:defRPr sz="23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07796" indent="-221559" eaLnBrk="0" hangingPunct="0">
              <a:defRPr sz="23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550914" indent="-221559" eaLnBrk="0" hangingPunct="0">
              <a:defRPr sz="23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1994032" indent="-221559" eaLnBrk="0" hangingPunct="0">
              <a:defRPr sz="23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437150" indent="-2215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880269" indent="-2215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323387" indent="-2215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766505" indent="-2215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3B64AF46-75E4-4636-ADA8-E5D865410BA9}" type="slidenum">
              <a:rPr lang="it-IT"/>
              <a:pPr eaLnBrk="1" hangingPunct="1"/>
              <a:t>12</a:t>
            </a:fld>
            <a:endParaRPr lang="it-IT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Sabato, 1 giugno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Sabato, 1 giugno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Sabato, 1 giugno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Sabato, 1 giugno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Sabato, 1 giugno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Sabato, 1 giugno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Sabato, 1 giugno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Sabato, 1 giugno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Sabato, 1 giugno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Sabato, 1 giugno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Sabato, 1 giugno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Sabato, 1 giugno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pn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wmf"/><Relationship Id="rId3" Type="http://schemas.openxmlformats.org/officeDocument/2006/relationships/image" Target="../media/image4.wmf"/><Relationship Id="rId4" Type="http://schemas.openxmlformats.org/officeDocument/2006/relationships/image" Target="../media/image5.jpeg"/><Relationship Id="rId5" Type="http://schemas.openxmlformats.org/officeDocument/2006/relationships/hyperlink" Target="http://www.enea.it/com/ingl/linee/strategies.html" TargetMode="External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jpeg"/><Relationship Id="rId8" Type="http://schemas.openxmlformats.org/officeDocument/2006/relationships/image" Target="../media/image18.pn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39851"/>
            <a:ext cx="7848600" cy="1927225"/>
          </a:xfrm>
        </p:spPr>
        <p:txBody>
          <a:bodyPr/>
          <a:lstStyle/>
          <a:p>
            <a:r>
              <a:rPr lang="it-IT" sz="4800" dirty="0"/>
              <a:t>ENEA </a:t>
            </a:r>
            <a:r>
              <a:rPr lang="it-IT" sz="4800" dirty="0" smtClean="0"/>
              <a:t>GRID </a:t>
            </a:r>
            <a:r>
              <a:rPr lang="it-IT" sz="3200" dirty="0" smtClean="0"/>
              <a:t>&amp;</a:t>
            </a:r>
            <a:r>
              <a:rPr lang="it-IT" sz="4800" dirty="0" smtClean="0"/>
              <a:t> </a:t>
            </a:r>
            <a:br>
              <a:rPr lang="it-IT" sz="4800" dirty="0" smtClean="0"/>
            </a:br>
            <a:r>
              <a:rPr lang="it-IT" sz="4800" dirty="0" smtClean="0"/>
              <a:t>JPNM WEB PORTAL</a:t>
            </a:r>
            <a:endParaRPr lang="it-IT" sz="4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908050"/>
          </a:xfrm>
        </p:spPr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/>
              <a:t>create a </a:t>
            </a:r>
            <a:r>
              <a:rPr lang="en-US" i="1" dirty="0" smtClean="0"/>
              <a:t>collaborative </a:t>
            </a:r>
            <a:r>
              <a:rPr lang="en-US" i="1" dirty="0"/>
              <a:t>development environment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491650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Simonetta Pagnutti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5702297"/>
            <a:ext cx="914399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JPNM – SP4 Meeting </a:t>
            </a:r>
            <a:endParaRPr lang="it-IT" dirty="0" smtClean="0">
              <a:solidFill>
                <a:srgbClr val="57576E"/>
              </a:solidFill>
            </a:endParaRPr>
          </a:p>
          <a:p>
            <a:pPr algn="ctr"/>
            <a:r>
              <a:rPr lang="it-IT" dirty="0" err="1" smtClean="0">
                <a:solidFill>
                  <a:srgbClr val="57576E"/>
                </a:solidFill>
              </a:rPr>
              <a:t>Edinburgh</a:t>
            </a:r>
            <a:r>
              <a:rPr lang="it-IT" dirty="0" smtClean="0">
                <a:solidFill>
                  <a:srgbClr val="57576E"/>
                </a:solidFill>
              </a:rPr>
              <a:t> – </a:t>
            </a:r>
            <a:r>
              <a:rPr lang="it-IT" dirty="0" err="1" smtClean="0">
                <a:solidFill>
                  <a:srgbClr val="57576E"/>
                </a:solidFill>
              </a:rPr>
              <a:t>June</a:t>
            </a:r>
            <a:r>
              <a:rPr lang="it-IT" dirty="0" smtClean="0">
                <a:solidFill>
                  <a:srgbClr val="57576E"/>
                </a:solidFill>
              </a:rPr>
              <a:t> 3rd,  2013</a:t>
            </a:r>
            <a:endParaRPr lang="it-IT" dirty="0">
              <a:solidFill>
                <a:srgbClr val="57576E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742933" y="563034"/>
            <a:ext cx="2454518" cy="615496"/>
            <a:chOff x="118536" y="563034"/>
            <a:chExt cx="2454518" cy="615496"/>
          </a:xfrm>
        </p:grpSpPr>
        <p:pic>
          <p:nvPicPr>
            <p:cNvPr id="7" name="Immagine 6" descr="logo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-1" r="75004" b="44779"/>
            <a:stretch/>
          </p:blipFill>
          <p:spPr>
            <a:xfrm>
              <a:off x="203200" y="563034"/>
              <a:ext cx="1080000" cy="324010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118536" y="839976"/>
              <a:ext cx="24545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solidFill>
                    <a:srgbClr val="1D59A3"/>
                  </a:solidFill>
                </a:rPr>
                <a:t>Italian National Agency for New Technologies, </a:t>
              </a:r>
            </a:p>
            <a:p>
              <a:r>
                <a:rPr lang="en-GB" sz="800" dirty="0" smtClean="0">
                  <a:solidFill>
                    <a:srgbClr val="1D59A3"/>
                  </a:solidFill>
                </a:rPr>
                <a:t>Energy and Sustainable Economic Development </a:t>
              </a:r>
              <a:endParaRPr lang="en-GB" sz="800" dirty="0">
                <a:solidFill>
                  <a:srgbClr val="1D59A3"/>
                </a:solidFill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1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75170" y="6068149"/>
            <a:ext cx="8614827" cy="457880"/>
            <a:chOff x="254004" y="1121842"/>
            <a:chExt cx="8614827" cy="457880"/>
          </a:xfrm>
        </p:grpSpPr>
        <p:sp>
          <p:nvSpPr>
            <p:cNvPr id="10" name="Rettangolo 9"/>
            <p:cNvSpPr/>
            <p:nvPr/>
          </p:nvSpPr>
          <p:spPr>
            <a:xfrm>
              <a:off x="5556248" y="1331385"/>
              <a:ext cx="331258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t-IT" sz="1000" i="1" dirty="0">
                  <a:solidFill>
                    <a:srgbClr val="7F7F7F"/>
                  </a:solidFill>
                </a:rPr>
                <a:t>JPNM – SP4 Meeting </a:t>
              </a:r>
              <a:r>
                <a:rPr lang="it-IT" sz="1000" i="1" dirty="0" smtClean="0">
                  <a:solidFill>
                    <a:srgbClr val="7F7F7F"/>
                  </a:solidFill>
                </a:rPr>
                <a:t>:: </a:t>
              </a:r>
              <a:r>
                <a:rPr lang="it-IT" sz="1000" i="1" dirty="0" err="1" smtClean="0">
                  <a:solidFill>
                    <a:srgbClr val="7F7F7F"/>
                  </a:solidFill>
                </a:rPr>
                <a:t>Edinburgh</a:t>
              </a:r>
              <a:r>
                <a:rPr lang="it-IT" sz="1000" i="1" dirty="0" smtClean="0">
                  <a:solidFill>
                    <a:srgbClr val="7F7F7F"/>
                  </a:solidFill>
                </a:rPr>
                <a:t> – </a:t>
              </a:r>
              <a:r>
                <a:rPr lang="it-IT" sz="1000" i="1" dirty="0" err="1" smtClean="0">
                  <a:solidFill>
                    <a:srgbClr val="7F7F7F"/>
                  </a:solidFill>
                </a:rPr>
                <a:t>June</a:t>
              </a:r>
              <a:r>
                <a:rPr lang="it-IT" sz="1000" i="1" dirty="0" smtClean="0">
                  <a:solidFill>
                    <a:srgbClr val="7F7F7F"/>
                  </a:solidFill>
                </a:rPr>
                <a:t> 3rd,  2013</a:t>
              </a:r>
              <a:endParaRPr lang="it-IT" sz="1000" i="1" dirty="0">
                <a:solidFill>
                  <a:srgbClr val="7F7F7F"/>
                </a:solidFill>
              </a:endParaRPr>
            </a:p>
          </p:txBody>
        </p:sp>
        <p:pic>
          <p:nvPicPr>
            <p:cNvPr id="11" name="Immagine 10" descr="logo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1" r="75004" b="44781"/>
            <a:stretch/>
          </p:blipFill>
          <p:spPr>
            <a:xfrm>
              <a:off x="328085" y="1121842"/>
              <a:ext cx="719975" cy="215991"/>
            </a:xfrm>
            <a:prstGeom prst="rect">
              <a:avLst/>
            </a:prstGeom>
          </p:spPr>
        </p:pic>
        <p:cxnSp>
          <p:nvCxnSpPr>
            <p:cNvPr id="12" name="Connettore 1 11"/>
            <p:cNvCxnSpPr/>
            <p:nvPr/>
          </p:nvCxnSpPr>
          <p:spPr>
            <a:xfrm>
              <a:off x="338667" y="1365250"/>
              <a:ext cx="8445500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ttangolo 12"/>
            <p:cNvSpPr/>
            <p:nvPr/>
          </p:nvSpPr>
          <p:spPr>
            <a:xfrm>
              <a:off x="254004" y="1333501"/>
              <a:ext cx="28680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dirty="0">
                  <a:solidFill>
                    <a:srgbClr val="FFFFFF">
                      <a:lumMod val="50000"/>
                    </a:srgbClr>
                  </a:solidFill>
                </a:rPr>
                <a:t>ENEA GRID &amp; </a:t>
              </a:r>
              <a:r>
                <a:rPr lang="it-IT" sz="1000" dirty="0" smtClean="0">
                  <a:solidFill>
                    <a:srgbClr val="FFFFFF">
                      <a:lumMod val="50000"/>
                    </a:srgbClr>
                  </a:solidFill>
                </a:rPr>
                <a:t>JPNM </a:t>
              </a:r>
              <a:r>
                <a:rPr lang="it-IT" sz="1000" dirty="0">
                  <a:solidFill>
                    <a:srgbClr val="FFFFFF">
                      <a:lumMod val="50000"/>
                    </a:srgbClr>
                  </a:solidFill>
                </a:rPr>
                <a:t>WEB PORTAL</a:t>
              </a:r>
            </a:p>
          </p:txBody>
        </p:sp>
      </p:grpSp>
      <p:pic>
        <p:nvPicPr>
          <p:cNvPr id="14" name="Picture 4" descr="Cap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702" y="357188"/>
            <a:ext cx="8207298" cy="576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5203090" y="594306"/>
            <a:ext cx="1657350" cy="576262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33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813" y="0"/>
            <a:ext cx="8663519" cy="4064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Verdana"/>
                <a:cs typeface="Verdana"/>
              </a:rPr>
              <a:t>Web based</a:t>
            </a:r>
            <a:r>
              <a:rPr lang="en-US" sz="200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Verdana"/>
                <a:cs typeface="Verdana"/>
              </a:rPr>
              <a:t>t</a:t>
            </a:r>
            <a:r>
              <a:rPr lang="en-US" sz="2000" dirty="0" smtClean="0">
                <a:solidFill>
                  <a:schemeClr val="tx1"/>
                </a:solidFill>
                <a:latin typeface="Verdana"/>
                <a:cs typeface="Verdana"/>
              </a:rPr>
              <a:t>ool </a:t>
            </a:r>
            <a:r>
              <a:rPr lang="en-US" sz="2000" dirty="0" smtClean="0">
                <a:solidFill>
                  <a:schemeClr val="tx1"/>
                </a:solidFill>
                <a:latin typeface="Verdana"/>
                <a:cs typeface="Verdana"/>
              </a:rPr>
              <a:t>for remote real-time experiment sharing </a:t>
            </a:r>
            <a:endParaRPr lang="en-US" sz="20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1814" y="406399"/>
            <a:ext cx="8663519" cy="5661749"/>
          </a:xfrm>
        </p:spPr>
        <p:txBody>
          <a:bodyPr>
            <a:normAutofit/>
          </a:bodyPr>
          <a:lstStyle/>
          <a:p>
            <a:pPr marL="0" indent="0">
              <a:lnSpc>
                <a:spcPts val="1120"/>
              </a:lnSpc>
              <a:buNone/>
            </a:pPr>
            <a:r>
              <a:rPr lang="en-GB" dirty="0" smtClean="0">
                <a:latin typeface="Verdana"/>
              </a:rPr>
              <a:t>Main </a:t>
            </a:r>
            <a:r>
              <a:rPr lang="en-GB" dirty="0" smtClean="0">
                <a:latin typeface="Verdana"/>
              </a:rPr>
              <a:t>features</a:t>
            </a:r>
          </a:p>
          <a:p>
            <a:pPr algn="just">
              <a:lnSpc>
                <a:spcPts val="2700"/>
              </a:lnSpc>
              <a:spcBef>
                <a:spcPts val="1200"/>
              </a:spcBef>
            </a:pPr>
            <a:r>
              <a:rPr lang="en-US" sz="2000" dirty="0"/>
              <a:t>visualization of the</a:t>
            </a:r>
            <a:r>
              <a:rPr lang="en-US" sz="2000" dirty="0" smtClean="0"/>
              <a:t> local </a:t>
            </a:r>
            <a:r>
              <a:rPr lang="en-US" sz="2000" dirty="0"/>
              <a:t>machine desktop </a:t>
            </a:r>
            <a:r>
              <a:rPr lang="en-US" sz="2000" dirty="0" smtClean="0"/>
              <a:t>and </a:t>
            </a:r>
            <a:r>
              <a:rPr lang="en-US" sz="2000" dirty="0" smtClean="0"/>
              <a:t>laboratory </a:t>
            </a:r>
            <a:r>
              <a:rPr lang="en-US" sz="2000" dirty="0"/>
              <a:t>webcams carried out by the use of streamers based on Flash </a:t>
            </a:r>
            <a:r>
              <a:rPr lang="en-US" sz="2000" dirty="0" smtClean="0"/>
              <a:t>technology</a:t>
            </a:r>
          </a:p>
          <a:p>
            <a:pPr lvl="1" algn="just">
              <a:lnSpc>
                <a:spcPts val="900"/>
              </a:lnSpc>
              <a:spcBef>
                <a:spcPts val="1200"/>
              </a:spcBef>
              <a:buNone/>
            </a:pPr>
            <a:endParaRPr lang="en-GB" sz="1600" dirty="0" smtClean="0"/>
          </a:p>
          <a:p>
            <a:pPr algn="just">
              <a:lnSpc>
                <a:spcPts val="2700"/>
              </a:lnSpc>
              <a:spcBef>
                <a:spcPts val="1200"/>
              </a:spcBef>
            </a:pPr>
            <a:r>
              <a:rPr lang="en-US" sz="2000" dirty="0" smtClean="0"/>
              <a:t>instrumentation </a:t>
            </a:r>
            <a:r>
              <a:rPr lang="en-US" sz="2000" dirty="0" smtClean="0"/>
              <a:t>remote control commands </a:t>
            </a:r>
            <a:r>
              <a:rPr lang="en-US" sz="2000" dirty="0"/>
              <a:t>transferred through USB pads, which </a:t>
            </a:r>
            <a:r>
              <a:rPr lang="en-US" sz="2000" dirty="0" smtClean="0"/>
              <a:t>execute commands </a:t>
            </a:r>
            <a:r>
              <a:rPr lang="en-US" sz="2000" dirty="0"/>
              <a:t>by communicating via the TCP-IP protocol with the remote control system</a:t>
            </a:r>
            <a:r>
              <a:rPr lang="en-US" sz="2000" dirty="0" smtClean="0"/>
              <a:t>.</a:t>
            </a:r>
          </a:p>
          <a:p>
            <a:pPr algn="just">
              <a:lnSpc>
                <a:spcPts val="1600"/>
              </a:lnSpc>
              <a:spcBef>
                <a:spcPts val="1200"/>
              </a:spcBef>
            </a:pPr>
            <a:endParaRPr lang="en-US" sz="2000" dirty="0" smtClean="0"/>
          </a:p>
          <a:p>
            <a:pPr algn="just">
              <a:lnSpc>
                <a:spcPts val="2700"/>
              </a:lnSpc>
              <a:spcBef>
                <a:spcPts val="1200"/>
              </a:spcBef>
            </a:pPr>
            <a:r>
              <a:rPr lang="en-GB" sz="2000" dirty="0"/>
              <a:t>c</a:t>
            </a:r>
            <a:r>
              <a:rPr lang="en-GB" sz="2000" dirty="0" smtClean="0"/>
              <a:t>hat based session (with video and audio interface) to interact with local technical </a:t>
            </a:r>
            <a:r>
              <a:rPr lang="en-GB" sz="2000" dirty="0" smtClean="0"/>
              <a:t>personnel.</a:t>
            </a:r>
          </a:p>
          <a:p>
            <a:pPr algn="just">
              <a:lnSpc>
                <a:spcPts val="1600"/>
              </a:lnSpc>
              <a:spcBef>
                <a:spcPts val="1200"/>
              </a:spcBef>
            </a:pPr>
            <a:endParaRPr lang="en-GB" sz="2000" dirty="0" smtClean="0"/>
          </a:p>
          <a:p>
            <a:pPr algn="just">
              <a:lnSpc>
                <a:spcPts val="2700"/>
              </a:lnSpc>
              <a:spcBef>
                <a:spcPts val="1200"/>
              </a:spcBef>
            </a:pPr>
            <a:r>
              <a:rPr lang="en-US" sz="2000" dirty="0" smtClean="0"/>
              <a:t>instrumentation and systems “</a:t>
            </a:r>
            <a:r>
              <a:rPr lang="en-US" sz="2000" i="1" dirty="0" err="1" smtClean="0"/>
              <a:t>remotized</a:t>
            </a:r>
            <a:r>
              <a:rPr lang="en-US" sz="2000" i="1" dirty="0" smtClean="0"/>
              <a:t>”</a:t>
            </a:r>
            <a:r>
              <a:rPr lang="en-US" sz="2000" dirty="0" smtClean="0"/>
              <a:t> through a local-bridge machine added to </a:t>
            </a:r>
            <a:r>
              <a:rPr lang="en-US" sz="2000" dirty="0" smtClean="0"/>
              <a:t>the laboratory </a:t>
            </a:r>
            <a:r>
              <a:rPr lang="en-US" sz="2000" dirty="0" smtClean="0"/>
              <a:t>LAN.</a:t>
            </a:r>
          </a:p>
          <a:p>
            <a:pPr algn="just">
              <a:lnSpc>
                <a:spcPts val="1600"/>
              </a:lnSpc>
              <a:spcBef>
                <a:spcPts val="1200"/>
              </a:spcBef>
              <a:buNone/>
            </a:pPr>
            <a:r>
              <a:rPr lang="en-US" sz="2000" dirty="0" smtClean="0"/>
              <a:t> </a:t>
            </a:r>
          </a:p>
          <a:p>
            <a:pPr marL="0" lvl="3" indent="0">
              <a:lnSpc>
                <a:spcPts val="2700"/>
              </a:lnSpc>
              <a:buSzPct val="85000"/>
              <a:buNone/>
            </a:pPr>
            <a:endParaRPr lang="en-GB" sz="1800" dirty="0" smtClean="0"/>
          </a:p>
          <a:p>
            <a:pPr marL="0" lvl="3" indent="0">
              <a:buSzPct val="85000"/>
              <a:buNone/>
            </a:pPr>
            <a:endParaRPr lang="en-GB" sz="1800" dirty="0" smtClean="0"/>
          </a:p>
          <a:p>
            <a:pPr marL="182880" lvl="3">
              <a:buSzPct val="85000"/>
              <a:buFont typeface="Wingdings" charset="2"/>
              <a:buChar char="§"/>
            </a:pPr>
            <a:endParaRPr lang="en-US" sz="1800" dirty="0"/>
          </a:p>
          <a:p>
            <a:pPr>
              <a:buFont typeface="Wingdings" charset="2"/>
              <a:buChar char="§"/>
            </a:pPr>
            <a:endParaRPr lang="it-IT" sz="1800" dirty="0" smtClean="0"/>
          </a:p>
          <a:p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275170" y="6068149"/>
            <a:ext cx="8614827" cy="457880"/>
            <a:chOff x="254004" y="1121842"/>
            <a:chExt cx="8614827" cy="457880"/>
          </a:xfrm>
        </p:grpSpPr>
        <p:sp>
          <p:nvSpPr>
            <p:cNvPr id="5" name="Rettangolo 4"/>
            <p:cNvSpPr/>
            <p:nvPr/>
          </p:nvSpPr>
          <p:spPr>
            <a:xfrm>
              <a:off x="5556248" y="1331385"/>
              <a:ext cx="331258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t-IT" sz="1000" i="1" dirty="0">
                  <a:solidFill>
                    <a:srgbClr val="7F7F7F"/>
                  </a:solidFill>
                </a:rPr>
                <a:t>JPNM – SP4 Meeting </a:t>
              </a:r>
              <a:r>
                <a:rPr lang="it-IT" sz="1000" i="1" dirty="0" smtClean="0">
                  <a:solidFill>
                    <a:srgbClr val="7F7F7F"/>
                  </a:solidFill>
                </a:rPr>
                <a:t>:: </a:t>
              </a:r>
              <a:r>
                <a:rPr lang="it-IT" sz="1000" i="1" dirty="0" err="1" smtClean="0">
                  <a:solidFill>
                    <a:srgbClr val="7F7F7F"/>
                  </a:solidFill>
                </a:rPr>
                <a:t>Edinburgh</a:t>
              </a:r>
              <a:r>
                <a:rPr lang="it-IT" sz="1000" i="1" dirty="0" smtClean="0">
                  <a:solidFill>
                    <a:srgbClr val="7F7F7F"/>
                  </a:solidFill>
                </a:rPr>
                <a:t> – </a:t>
              </a:r>
              <a:r>
                <a:rPr lang="it-IT" sz="1000" i="1" dirty="0" err="1" smtClean="0">
                  <a:solidFill>
                    <a:srgbClr val="7F7F7F"/>
                  </a:solidFill>
                </a:rPr>
                <a:t>June</a:t>
              </a:r>
              <a:r>
                <a:rPr lang="it-IT" sz="1000" i="1" dirty="0" smtClean="0">
                  <a:solidFill>
                    <a:srgbClr val="7F7F7F"/>
                  </a:solidFill>
                </a:rPr>
                <a:t> 3rd,  2013</a:t>
              </a:r>
              <a:endParaRPr lang="it-IT" sz="1000" i="1" dirty="0">
                <a:solidFill>
                  <a:srgbClr val="7F7F7F"/>
                </a:solidFill>
              </a:endParaRPr>
            </a:p>
          </p:txBody>
        </p:sp>
        <p:pic>
          <p:nvPicPr>
            <p:cNvPr id="6" name="Immagine 5" descr="logo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1" r="75004" b="44781"/>
            <a:stretch/>
          </p:blipFill>
          <p:spPr>
            <a:xfrm>
              <a:off x="328085" y="1121842"/>
              <a:ext cx="719975" cy="215991"/>
            </a:xfrm>
            <a:prstGeom prst="rect">
              <a:avLst/>
            </a:prstGeom>
          </p:spPr>
        </p:pic>
        <p:cxnSp>
          <p:nvCxnSpPr>
            <p:cNvPr id="7" name="Connettore 1 6"/>
            <p:cNvCxnSpPr/>
            <p:nvPr/>
          </p:nvCxnSpPr>
          <p:spPr>
            <a:xfrm>
              <a:off x="338667" y="1365250"/>
              <a:ext cx="8445500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ttangolo 7"/>
            <p:cNvSpPr/>
            <p:nvPr/>
          </p:nvSpPr>
          <p:spPr>
            <a:xfrm>
              <a:off x="254004" y="1333501"/>
              <a:ext cx="28680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dirty="0">
                  <a:solidFill>
                    <a:schemeClr val="bg1">
                      <a:lumMod val="50000"/>
                    </a:schemeClr>
                  </a:solidFill>
                </a:rPr>
                <a:t>ENEA GRID &amp; </a:t>
              </a:r>
              <a:r>
                <a:rPr lang="it-IT" sz="1000" dirty="0" smtClean="0">
                  <a:solidFill>
                    <a:schemeClr val="bg1">
                      <a:lumMod val="50000"/>
                    </a:schemeClr>
                  </a:solidFill>
                </a:rPr>
                <a:t>JPNM </a:t>
              </a:r>
              <a:r>
                <a:rPr lang="it-IT" sz="1000" dirty="0">
                  <a:solidFill>
                    <a:schemeClr val="bg1">
                      <a:lumMod val="50000"/>
                    </a:schemeClr>
                  </a:solidFill>
                </a:rPr>
                <a:t>WEB PORTAL</a:t>
              </a: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50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6270" y="4448573"/>
            <a:ext cx="16129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AutoShape 14"/>
          <p:cNvSpPr>
            <a:spLocks noChangeArrowheads="1"/>
          </p:cNvSpPr>
          <p:nvPr/>
        </p:nvSpPr>
        <p:spPr bwMode="auto">
          <a:xfrm rot="19391437">
            <a:off x="1954109" y="4714603"/>
            <a:ext cx="730525" cy="312525"/>
          </a:xfrm>
          <a:prstGeom prst="leftRightArrow">
            <a:avLst>
              <a:gd name="adj1" fmla="val 50000"/>
              <a:gd name="adj2" fmla="val 647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Rectangle 16"/>
          <p:cNvSpPr>
            <a:spLocks noChangeArrowheads="1"/>
          </p:cNvSpPr>
          <p:nvPr/>
        </p:nvSpPr>
        <p:spPr bwMode="auto">
          <a:xfrm rot="-1387198">
            <a:off x="2943707" y="2660435"/>
            <a:ext cx="7207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Rectangle 17"/>
          <p:cNvSpPr>
            <a:spLocks noChangeArrowheads="1"/>
          </p:cNvSpPr>
          <p:nvPr/>
        </p:nvSpPr>
        <p:spPr bwMode="auto">
          <a:xfrm rot="-1387198">
            <a:off x="3170721" y="2660436"/>
            <a:ext cx="7207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Text Box 18"/>
          <p:cNvSpPr txBox="1">
            <a:spLocks noChangeArrowheads="1"/>
          </p:cNvSpPr>
          <p:nvPr/>
        </p:nvSpPr>
        <p:spPr bwMode="auto">
          <a:xfrm>
            <a:off x="1395629" y="2087083"/>
            <a:ext cx="2296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tx1"/>
                </a:solidFill>
              </a:rPr>
              <a:t>Remote Controlled</a:t>
            </a:r>
          </a:p>
          <a:p>
            <a:pPr algn="ctr" eaLnBrk="1" hangingPunct="1"/>
            <a:r>
              <a:rPr lang="en-US" sz="1800" b="1" dirty="0">
                <a:solidFill>
                  <a:schemeClr val="tx1"/>
                </a:solidFill>
              </a:rPr>
              <a:t>Web-cam</a:t>
            </a:r>
          </a:p>
        </p:txBody>
      </p:sp>
      <p:sp>
        <p:nvSpPr>
          <p:cNvPr id="33805" name="Line 19"/>
          <p:cNvSpPr>
            <a:spLocks noChangeShapeType="1"/>
          </p:cNvSpPr>
          <p:nvPr/>
        </p:nvSpPr>
        <p:spPr bwMode="auto">
          <a:xfrm flipH="1">
            <a:off x="1879600" y="2969784"/>
            <a:ext cx="10795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6" name="Line 20"/>
          <p:cNvSpPr>
            <a:spLocks noChangeShapeType="1"/>
          </p:cNvSpPr>
          <p:nvPr/>
        </p:nvSpPr>
        <p:spPr bwMode="auto">
          <a:xfrm flipH="1">
            <a:off x="2390775" y="3077734"/>
            <a:ext cx="720725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7" name="Line 21"/>
          <p:cNvSpPr>
            <a:spLocks noChangeShapeType="1"/>
          </p:cNvSpPr>
          <p:nvPr/>
        </p:nvSpPr>
        <p:spPr bwMode="auto">
          <a:xfrm flipH="1">
            <a:off x="1879600" y="3077734"/>
            <a:ext cx="108108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9" name="Text Box 24"/>
          <p:cNvSpPr txBox="1">
            <a:spLocks noChangeArrowheads="1"/>
          </p:cNvSpPr>
          <p:nvPr/>
        </p:nvSpPr>
        <p:spPr bwMode="auto">
          <a:xfrm>
            <a:off x="6156325" y="188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3811" name="Picture 26" descr="f30stwinergo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100851" y="2733414"/>
            <a:ext cx="1919321" cy="3058599"/>
          </a:xfrm>
          <a:noFill/>
        </p:spPr>
      </p:pic>
      <p:sp>
        <p:nvSpPr>
          <p:cNvPr id="33814" name="Text Box 29"/>
          <p:cNvSpPr txBox="1">
            <a:spLocks noChangeArrowheads="1"/>
          </p:cNvSpPr>
          <p:nvPr/>
        </p:nvSpPr>
        <p:spPr bwMode="auto">
          <a:xfrm>
            <a:off x="2020172" y="5945586"/>
            <a:ext cx="2691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2D2DB9"/>
                </a:solidFill>
              </a:rPr>
              <a:t>Remote </a:t>
            </a:r>
            <a:r>
              <a:rPr lang="en-US" sz="1600" b="1" dirty="0" smtClean="0">
                <a:solidFill>
                  <a:srgbClr val="2D2DB9"/>
                </a:solidFill>
              </a:rPr>
              <a:t>User able </a:t>
            </a:r>
            <a:r>
              <a:rPr lang="en-US" sz="1600" b="1" dirty="0">
                <a:solidFill>
                  <a:srgbClr val="2D2DB9"/>
                </a:solidFill>
              </a:rPr>
              <a:t>to operate</a:t>
            </a:r>
          </a:p>
        </p:txBody>
      </p:sp>
      <p:pic>
        <p:nvPicPr>
          <p:cNvPr id="33816" name="Picture 33" descr="breeze_te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439" y="4526907"/>
            <a:ext cx="1341864" cy="107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98707" y="0"/>
            <a:ext cx="86066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Web based tool for remote real-time experimentation sharing</a:t>
            </a:r>
            <a:endParaRPr lang="it-IT" sz="2000" dirty="0" smtClean="0">
              <a:latin typeface="Verdana"/>
              <a:cs typeface="Verdana"/>
            </a:endParaRPr>
          </a:p>
          <a:p>
            <a:endParaRPr lang="it-IT" sz="2000" dirty="0" smtClean="0">
              <a:latin typeface="Verdana"/>
              <a:cs typeface="Verdana"/>
            </a:endParaRPr>
          </a:p>
          <a:p>
            <a:pPr>
              <a:spcBef>
                <a:spcPts val="600"/>
              </a:spcBef>
            </a:pPr>
            <a:r>
              <a:rPr lang="it-IT" sz="2000" dirty="0" err="1" smtClean="0">
                <a:latin typeface="Verdana"/>
              </a:rPr>
              <a:t>Example</a:t>
            </a:r>
            <a:r>
              <a:rPr lang="it-IT" sz="2000" dirty="0" smtClean="0">
                <a:latin typeface="Verdana"/>
              </a:rPr>
              <a:t>   Tele - </a:t>
            </a:r>
            <a:r>
              <a:rPr lang="it-IT" sz="2000" dirty="0" err="1" smtClean="0">
                <a:latin typeface="Verdana"/>
              </a:rPr>
              <a:t>microscopy</a:t>
            </a:r>
            <a:r>
              <a:rPr lang="it-IT" sz="2000" dirty="0" smtClean="0">
                <a:latin typeface="Verdana"/>
              </a:rPr>
              <a:t>:</a:t>
            </a:r>
          </a:p>
          <a:p>
            <a:endParaRPr lang="it-IT" sz="2000" dirty="0" smtClean="0">
              <a:latin typeface="Verdana"/>
              <a:cs typeface="Verdana"/>
            </a:endParaRPr>
          </a:p>
          <a:p>
            <a:pPr>
              <a:spcBef>
                <a:spcPts val="600"/>
              </a:spcBef>
            </a:pPr>
            <a:r>
              <a:rPr lang="it-IT" sz="2000" dirty="0">
                <a:latin typeface="Verdana"/>
              </a:rPr>
              <a:t>CR ENEA Brindisi </a:t>
            </a:r>
            <a:r>
              <a:rPr lang="it-IT" sz="2000" dirty="0" err="1" smtClean="0">
                <a:latin typeface="Verdana"/>
              </a:rPr>
              <a:t>Transmission</a:t>
            </a:r>
            <a:r>
              <a:rPr lang="it-IT" sz="2000" dirty="0" smtClean="0">
                <a:latin typeface="Verdana"/>
              </a:rPr>
              <a:t> </a:t>
            </a:r>
            <a:r>
              <a:rPr lang="it-IT" sz="2000" dirty="0">
                <a:latin typeface="Verdana"/>
              </a:rPr>
              <a:t>Electron Microscope </a:t>
            </a:r>
            <a:r>
              <a:rPr lang="it-IT" sz="2000" dirty="0" err="1">
                <a:latin typeface="Verdana"/>
              </a:rPr>
              <a:t>remotization</a:t>
            </a:r>
            <a:endParaRPr lang="it-IT" sz="2000" dirty="0">
              <a:latin typeface="Verdana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9170" y="1903748"/>
            <a:ext cx="4934505" cy="389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o 18"/>
          <p:cNvGrpSpPr/>
          <p:nvPr/>
        </p:nvGrpSpPr>
        <p:grpSpPr>
          <a:xfrm>
            <a:off x="275170" y="6068149"/>
            <a:ext cx="8614827" cy="457880"/>
            <a:chOff x="254004" y="1121842"/>
            <a:chExt cx="8614827" cy="457880"/>
          </a:xfrm>
        </p:grpSpPr>
        <p:sp>
          <p:nvSpPr>
            <p:cNvPr id="20" name="Rettangolo 19"/>
            <p:cNvSpPr/>
            <p:nvPr/>
          </p:nvSpPr>
          <p:spPr>
            <a:xfrm>
              <a:off x="5556248" y="1331385"/>
              <a:ext cx="331258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t-IT" sz="1000" i="1" dirty="0">
                  <a:solidFill>
                    <a:srgbClr val="7F7F7F"/>
                  </a:solidFill>
                </a:rPr>
                <a:t>JPNM – SP4 Meeting </a:t>
              </a:r>
              <a:r>
                <a:rPr lang="it-IT" sz="1000" i="1" dirty="0" smtClean="0">
                  <a:solidFill>
                    <a:srgbClr val="7F7F7F"/>
                  </a:solidFill>
                </a:rPr>
                <a:t>:: </a:t>
              </a:r>
              <a:r>
                <a:rPr lang="it-IT" sz="1000" i="1" dirty="0" err="1" smtClean="0">
                  <a:solidFill>
                    <a:srgbClr val="7F7F7F"/>
                  </a:solidFill>
                </a:rPr>
                <a:t>Edinburgh</a:t>
              </a:r>
              <a:r>
                <a:rPr lang="it-IT" sz="1000" i="1" dirty="0" smtClean="0">
                  <a:solidFill>
                    <a:srgbClr val="7F7F7F"/>
                  </a:solidFill>
                </a:rPr>
                <a:t> – </a:t>
              </a:r>
              <a:r>
                <a:rPr lang="it-IT" sz="1000" i="1" dirty="0" err="1" smtClean="0">
                  <a:solidFill>
                    <a:srgbClr val="7F7F7F"/>
                  </a:solidFill>
                </a:rPr>
                <a:t>June</a:t>
              </a:r>
              <a:r>
                <a:rPr lang="it-IT" sz="1000" i="1" dirty="0" smtClean="0">
                  <a:solidFill>
                    <a:srgbClr val="7F7F7F"/>
                  </a:solidFill>
                </a:rPr>
                <a:t> 3rd,  2013</a:t>
              </a:r>
              <a:endParaRPr lang="it-IT" sz="1000" i="1" dirty="0">
                <a:solidFill>
                  <a:srgbClr val="7F7F7F"/>
                </a:solidFill>
              </a:endParaRPr>
            </a:p>
          </p:txBody>
        </p:sp>
        <p:pic>
          <p:nvPicPr>
            <p:cNvPr id="21" name="Immagine 20" descr="logo.jp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1" r="75004" b="44781"/>
            <a:stretch/>
          </p:blipFill>
          <p:spPr>
            <a:xfrm>
              <a:off x="328085" y="1121842"/>
              <a:ext cx="719975" cy="215991"/>
            </a:xfrm>
            <a:prstGeom prst="rect">
              <a:avLst/>
            </a:prstGeom>
          </p:spPr>
        </p:pic>
        <p:cxnSp>
          <p:nvCxnSpPr>
            <p:cNvPr id="22" name="Connettore 1 21"/>
            <p:cNvCxnSpPr/>
            <p:nvPr/>
          </p:nvCxnSpPr>
          <p:spPr>
            <a:xfrm>
              <a:off x="338667" y="1365250"/>
              <a:ext cx="8445500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tangolo 22"/>
            <p:cNvSpPr/>
            <p:nvPr/>
          </p:nvSpPr>
          <p:spPr>
            <a:xfrm>
              <a:off x="254004" y="1333501"/>
              <a:ext cx="28680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dirty="0">
                  <a:solidFill>
                    <a:schemeClr val="bg1">
                      <a:lumMod val="50000"/>
                    </a:schemeClr>
                  </a:solidFill>
                </a:rPr>
                <a:t>ENEA GRID &amp; </a:t>
              </a:r>
              <a:r>
                <a:rPr lang="it-IT" sz="1000" dirty="0" smtClean="0">
                  <a:solidFill>
                    <a:schemeClr val="bg1">
                      <a:lumMod val="50000"/>
                    </a:schemeClr>
                  </a:solidFill>
                </a:rPr>
                <a:t>JPNM </a:t>
              </a:r>
              <a:r>
                <a:rPr lang="it-IT" sz="1000" dirty="0">
                  <a:solidFill>
                    <a:schemeClr val="bg1">
                      <a:lumMod val="50000"/>
                    </a:schemeClr>
                  </a:solidFill>
                </a:rPr>
                <a:t>WEB PORTAL</a:t>
              </a: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77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9251" y="-28575"/>
            <a:ext cx="8229600" cy="438150"/>
          </a:xfrm>
        </p:spPr>
        <p:txBody>
          <a:bodyPr>
            <a:normAutofit fontScale="90000"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JPNM</a:t>
            </a:r>
            <a:r>
              <a:rPr lang="it-IT" sz="2800" dirty="0" smtClean="0">
                <a:solidFill>
                  <a:schemeClr val="tx1"/>
                </a:solidFill>
              </a:rPr>
              <a:t>  Web </a:t>
            </a:r>
            <a:r>
              <a:rPr lang="it-IT" sz="2800" dirty="0" err="1" smtClean="0">
                <a:solidFill>
                  <a:schemeClr val="tx1"/>
                </a:solidFill>
              </a:rPr>
              <a:t>portal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5169" y="409575"/>
            <a:ext cx="8614827" cy="56585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latin typeface="Verdana"/>
                <a:cs typeface="Verdana"/>
              </a:rPr>
              <a:t>Main </a:t>
            </a:r>
            <a:r>
              <a:rPr lang="en-GB" b="1" dirty="0" smtClean="0">
                <a:latin typeface="Verdana"/>
                <a:cs typeface="Verdana"/>
              </a:rPr>
              <a:t>features</a:t>
            </a:r>
          </a:p>
          <a:p>
            <a:pPr marL="182880" lvl="3">
              <a:spcBef>
                <a:spcPts val="1200"/>
              </a:spcBef>
              <a:buSzPct val="85000"/>
              <a:buFont typeface="Wingdings" charset="2"/>
              <a:buChar char="§"/>
            </a:pPr>
            <a:r>
              <a:rPr lang="en-GB" sz="2400" dirty="0">
                <a:latin typeface="Verdana"/>
                <a:cs typeface="Verdana"/>
              </a:rPr>
              <a:t>set up of </a:t>
            </a:r>
            <a:r>
              <a:rPr lang="en-GB" sz="2400" dirty="0" smtClean="0">
                <a:latin typeface="Verdana"/>
                <a:cs typeface="Verdana"/>
              </a:rPr>
              <a:t>a</a:t>
            </a:r>
            <a:r>
              <a:rPr lang="en-GB" sz="2400" dirty="0" smtClean="0">
                <a:latin typeface="Verdana"/>
                <a:cs typeface="Verdana"/>
              </a:rPr>
              <a:t>n </a:t>
            </a:r>
            <a:r>
              <a:rPr lang="en-GB" sz="2400" dirty="0" smtClean="0">
                <a:latin typeface="Verdana"/>
                <a:cs typeface="Verdana"/>
              </a:rPr>
              <a:t>environment </a:t>
            </a:r>
            <a:r>
              <a:rPr lang="en-GB" sz="2400" dirty="0">
                <a:latin typeface="Verdana"/>
                <a:cs typeface="Verdana"/>
              </a:rPr>
              <a:t>for</a:t>
            </a:r>
            <a:endParaRPr lang="en-GB" sz="2400" dirty="0" smtClean="0">
              <a:latin typeface="Verdana"/>
              <a:cs typeface="Verdana"/>
            </a:endParaRPr>
          </a:p>
          <a:p>
            <a:pPr marL="360000" lvl="4" indent="-144000">
              <a:spcBef>
                <a:spcPts val="0"/>
              </a:spcBef>
              <a:buSzPct val="85000"/>
              <a:buFont typeface="Wingdings" charset="2"/>
              <a:buChar char="§"/>
            </a:pPr>
            <a:r>
              <a:rPr lang="en-GB" sz="1800" dirty="0" smtClean="0">
                <a:latin typeface="Verdana"/>
                <a:cs typeface="Verdana"/>
              </a:rPr>
              <a:t>HPC computing</a:t>
            </a:r>
            <a:r>
              <a:rPr lang="en-GB" sz="1800" dirty="0">
                <a:latin typeface="Verdana"/>
                <a:cs typeface="Verdana"/>
              </a:rPr>
              <a:t>,  sharing codes, </a:t>
            </a:r>
            <a:r>
              <a:rPr lang="en-GB" sz="1800" dirty="0" smtClean="0">
                <a:latin typeface="Verdana"/>
                <a:cs typeface="Verdana"/>
              </a:rPr>
              <a:t>storage of </a:t>
            </a:r>
            <a:r>
              <a:rPr lang="en-GB" sz="1800" dirty="0" smtClean="0">
                <a:latin typeface="Verdana"/>
                <a:cs typeface="Verdana"/>
              </a:rPr>
              <a:t>data</a:t>
            </a:r>
          </a:p>
          <a:p>
            <a:pPr marL="360000" lvl="4" indent="-144000">
              <a:spcBef>
                <a:spcPts val="0"/>
              </a:spcBef>
              <a:buSzPct val="85000"/>
              <a:buNone/>
            </a:pPr>
            <a:endParaRPr lang="en-GB" sz="1000" b="1" dirty="0" smtClean="0">
              <a:latin typeface="Verdana"/>
              <a:cs typeface="Verdana"/>
            </a:endParaRPr>
          </a:p>
          <a:p>
            <a:pPr marL="182880" lvl="3">
              <a:buSzPct val="85000"/>
              <a:buFont typeface="Wingdings" charset="2"/>
              <a:buChar char="§"/>
            </a:pPr>
            <a:r>
              <a:rPr lang="en-GB" sz="2400" dirty="0" smtClean="0">
                <a:latin typeface="Verdana"/>
                <a:cs typeface="Verdana"/>
              </a:rPr>
              <a:t>document </a:t>
            </a:r>
            <a:r>
              <a:rPr lang="en-GB" sz="2400" dirty="0" smtClean="0">
                <a:latin typeface="Verdana"/>
                <a:cs typeface="Verdana"/>
              </a:rPr>
              <a:t>storage </a:t>
            </a:r>
            <a:r>
              <a:rPr lang="en-GB" sz="2400" dirty="0" smtClean="0">
                <a:latin typeface="Verdana"/>
                <a:cs typeface="Verdana"/>
              </a:rPr>
              <a:t>&amp; sharing</a:t>
            </a:r>
          </a:p>
          <a:p>
            <a:pPr marL="360000" lvl="4" indent="-144000">
              <a:spcBef>
                <a:spcPts val="0"/>
              </a:spcBef>
              <a:buSzPct val="85000"/>
              <a:buFont typeface="Wingdings" charset="2"/>
              <a:buChar char="§"/>
            </a:pPr>
            <a:r>
              <a:rPr lang="en-GB" sz="1800" dirty="0">
                <a:latin typeface="Verdana"/>
                <a:cs typeface="Verdana"/>
              </a:rPr>
              <a:t>i</a:t>
            </a:r>
            <a:r>
              <a:rPr lang="en-GB" sz="1800" dirty="0" smtClean="0">
                <a:latin typeface="Verdana"/>
                <a:cs typeface="Verdana"/>
              </a:rPr>
              <a:t>ndexing, searching, tagging, cloud sharing, OAI (Open Archive Initiative)</a:t>
            </a:r>
          </a:p>
          <a:p>
            <a:pPr>
              <a:spcBef>
                <a:spcPts val="1200"/>
              </a:spcBef>
              <a:buFont typeface="Wingdings" charset="2"/>
              <a:buChar char="§"/>
            </a:pPr>
            <a:r>
              <a:rPr lang="en-GB" dirty="0" smtClean="0">
                <a:latin typeface="Verdana"/>
                <a:cs typeface="Verdana"/>
              </a:rPr>
              <a:t>tools for meeting organization &amp; planning</a:t>
            </a:r>
          </a:p>
          <a:p>
            <a:pPr marL="360000" lvl="1" indent="-144000">
              <a:spcBef>
                <a:spcPts val="0"/>
              </a:spcBef>
              <a:buFont typeface="Wingdings" charset="2"/>
              <a:buChar char="§"/>
            </a:pPr>
            <a:r>
              <a:rPr lang="en-GB" sz="1800" dirty="0" smtClean="0">
                <a:latin typeface="Verdana"/>
                <a:cs typeface="Verdana"/>
              </a:rPr>
              <a:t>shared calendar, event notifications, RSS, social network links</a:t>
            </a:r>
          </a:p>
          <a:p>
            <a:pPr>
              <a:spcBef>
                <a:spcPts val="1200"/>
              </a:spcBef>
              <a:buFont typeface="Wingdings" charset="2"/>
              <a:buChar char="§"/>
            </a:pPr>
            <a:r>
              <a:rPr lang="en-GB" dirty="0" smtClean="0">
                <a:latin typeface="Verdana"/>
                <a:cs typeface="Verdana"/>
              </a:rPr>
              <a:t>blog &amp; FAQ about</a:t>
            </a:r>
            <a:r>
              <a:rPr lang="en-GB" dirty="0" smtClean="0">
                <a:latin typeface="Verdana"/>
                <a:cs typeface="Verdana"/>
              </a:rPr>
              <a:t> </a:t>
            </a:r>
            <a:r>
              <a:rPr lang="en-GB" dirty="0" smtClean="0">
                <a:latin typeface="Verdana"/>
                <a:cs typeface="Verdana"/>
              </a:rPr>
              <a:t>JPNM</a:t>
            </a:r>
            <a:r>
              <a:rPr lang="en-GB" dirty="0" smtClean="0">
                <a:latin typeface="Verdana"/>
                <a:cs typeface="Verdana"/>
              </a:rPr>
              <a:t>  </a:t>
            </a:r>
            <a:r>
              <a:rPr lang="en-GB" dirty="0" smtClean="0">
                <a:latin typeface="Verdana"/>
                <a:cs typeface="Verdana"/>
              </a:rPr>
              <a:t>issues</a:t>
            </a:r>
          </a:p>
          <a:p>
            <a:pPr marL="360000" lvl="1" indent="-144000">
              <a:spcBef>
                <a:spcPts val="0"/>
              </a:spcBef>
              <a:buClr>
                <a:srgbClr val="93A299"/>
              </a:buClr>
              <a:buFont typeface="Wingdings" charset="2"/>
              <a:buChar char="§"/>
            </a:pPr>
            <a:r>
              <a:rPr lang="en-GB" sz="1800" dirty="0">
                <a:latin typeface="Verdana"/>
                <a:cs typeface="Verdana"/>
              </a:rPr>
              <a:t>share</a:t>
            </a:r>
            <a:r>
              <a:rPr lang="en-GB" sz="1800" dirty="0" smtClean="0">
                <a:solidFill>
                  <a:srgbClr val="292934"/>
                </a:solidFill>
                <a:latin typeface="Verdana"/>
                <a:cs typeface="Verdana"/>
              </a:rPr>
              <a:t> “operating experience”, tips &amp; tricks </a:t>
            </a:r>
            <a:endParaRPr lang="en-GB" sz="1100" dirty="0" smtClean="0">
              <a:latin typeface="Verdana"/>
              <a:cs typeface="Verdana"/>
            </a:endParaRPr>
          </a:p>
          <a:p>
            <a:pPr>
              <a:spcBef>
                <a:spcPts val="1200"/>
              </a:spcBef>
              <a:buFont typeface="Wingdings" charset="2"/>
              <a:buChar char="§"/>
            </a:pPr>
            <a:r>
              <a:rPr lang="en-GB" dirty="0" smtClean="0">
                <a:latin typeface="Verdana"/>
                <a:cs typeface="Verdana"/>
              </a:rPr>
              <a:t>wiki for sharing community scientific knowledge</a:t>
            </a:r>
          </a:p>
          <a:p>
            <a:pPr marL="360000" lvl="1" indent="-144000">
              <a:spcBef>
                <a:spcPts val="0"/>
              </a:spcBef>
              <a:buFont typeface="Wingdings" charset="2"/>
              <a:buChar char="§"/>
            </a:pPr>
            <a:r>
              <a:rPr lang="en-GB" sz="1800" dirty="0">
                <a:latin typeface="Verdana"/>
                <a:cs typeface="Verdana"/>
              </a:rPr>
              <a:t>share specific scientific knowledge, create a sectorial open-access encyclopaedia</a:t>
            </a:r>
            <a:r>
              <a:rPr lang="en-US" sz="1800" dirty="0">
                <a:latin typeface="Verdana"/>
                <a:cs typeface="Verdana"/>
              </a:rPr>
              <a:t> </a:t>
            </a:r>
            <a:endParaRPr lang="en-GB" sz="1800" dirty="0" smtClean="0">
              <a:latin typeface="Verdana"/>
              <a:cs typeface="Verdana"/>
            </a:endParaRPr>
          </a:p>
          <a:p>
            <a:pPr marL="182880" lvl="3">
              <a:spcBef>
                <a:spcPts val="1200"/>
              </a:spcBef>
              <a:buSzPct val="85000"/>
              <a:buFont typeface="Wingdings" charset="2"/>
              <a:buChar char="§"/>
            </a:pPr>
            <a:r>
              <a:rPr lang="en-GB" sz="2400" dirty="0" smtClean="0">
                <a:latin typeface="Verdana"/>
                <a:cs typeface="Verdana"/>
              </a:rPr>
              <a:t>dissemination of project’s objectives and results</a:t>
            </a:r>
          </a:p>
          <a:p>
            <a:pPr marL="360000" lvl="4" indent="-144000">
              <a:spcBef>
                <a:spcPts val="0"/>
              </a:spcBef>
              <a:buSzPct val="85000"/>
              <a:buFont typeface="Wingdings" charset="2"/>
              <a:buChar char="§"/>
            </a:pPr>
            <a:r>
              <a:rPr lang="en-GB" sz="1800" dirty="0">
                <a:latin typeface="Verdana"/>
                <a:cs typeface="Verdana"/>
              </a:rPr>
              <a:t>events, email, social networks, SEO</a:t>
            </a:r>
            <a:endParaRPr lang="en-GB" sz="2800" dirty="0">
              <a:latin typeface="Verdana"/>
              <a:cs typeface="Verdana"/>
            </a:endParaRPr>
          </a:p>
          <a:p>
            <a:pPr marL="0" lvl="3" indent="0">
              <a:lnSpc>
                <a:spcPts val="2160"/>
              </a:lnSpc>
              <a:spcBef>
                <a:spcPts val="1200"/>
              </a:spcBef>
              <a:buSzPct val="85000"/>
              <a:buNone/>
            </a:pPr>
            <a:endParaRPr lang="en-GB" sz="1800" dirty="0" smtClean="0"/>
          </a:p>
          <a:p>
            <a:pPr marL="182880" lvl="3">
              <a:buSzPct val="85000"/>
              <a:buFont typeface="Wingdings" charset="2"/>
              <a:buChar char="§"/>
            </a:pPr>
            <a:endParaRPr lang="en-US" sz="1800" dirty="0"/>
          </a:p>
          <a:p>
            <a:pPr>
              <a:buFont typeface="Wingdings" charset="2"/>
              <a:buChar char="§"/>
            </a:pPr>
            <a:endParaRPr lang="it-IT" sz="1800" dirty="0" smtClean="0"/>
          </a:p>
          <a:p>
            <a:endParaRPr lang="it-IT" dirty="0"/>
          </a:p>
        </p:txBody>
      </p:sp>
      <p:grpSp>
        <p:nvGrpSpPr>
          <p:cNvPr id="9" name="Gruppo 8"/>
          <p:cNvGrpSpPr/>
          <p:nvPr/>
        </p:nvGrpSpPr>
        <p:grpSpPr>
          <a:xfrm>
            <a:off x="275170" y="6068149"/>
            <a:ext cx="8614827" cy="457880"/>
            <a:chOff x="254004" y="1121842"/>
            <a:chExt cx="8614827" cy="457880"/>
          </a:xfrm>
        </p:grpSpPr>
        <p:sp>
          <p:nvSpPr>
            <p:cNvPr id="10" name="Rettangolo 9"/>
            <p:cNvSpPr/>
            <p:nvPr/>
          </p:nvSpPr>
          <p:spPr>
            <a:xfrm>
              <a:off x="5556248" y="1331385"/>
              <a:ext cx="331258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t-IT" sz="1000" i="1" dirty="0">
                  <a:solidFill>
                    <a:srgbClr val="7F7F7F"/>
                  </a:solidFill>
                </a:rPr>
                <a:t>JPNM – SP4 Meeting </a:t>
              </a:r>
              <a:r>
                <a:rPr lang="it-IT" sz="1000" i="1" dirty="0" smtClean="0">
                  <a:solidFill>
                    <a:srgbClr val="7F7F7F"/>
                  </a:solidFill>
                </a:rPr>
                <a:t>:: </a:t>
              </a:r>
              <a:r>
                <a:rPr lang="it-IT" sz="1000" i="1" dirty="0" err="1" smtClean="0">
                  <a:solidFill>
                    <a:srgbClr val="7F7F7F"/>
                  </a:solidFill>
                </a:rPr>
                <a:t>Edinburgh</a:t>
              </a:r>
              <a:r>
                <a:rPr lang="it-IT" sz="1000" i="1" dirty="0" smtClean="0">
                  <a:solidFill>
                    <a:srgbClr val="7F7F7F"/>
                  </a:solidFill>
                </a:rPr>
                <a:t> – </a:t>
              </a:r>
              <a:r>
                <a:rPr lang="it-IT" sz="1000" i="1" dirty="0" err="1" smtClean="0">
                  <a:solidFill>
                    <a:srgbClr val="7F7F7F"/>
                  </a:solidFill>
                </a:rPr>
                <a:t>June</a:t>
              </a:r>
              <a:r>
                <a:rPr lang="it-IT" sz="1000" i="1" dirty="0" smtClean="0">
                  <a:solidFill>
                    <a:srgbClr val="7F7F7F"/>
                  </a:solidFill>
                </a:rPr>
                <a:t> 3rd,  2013</a:t>
              </a:r>
              <a:endParaRPr lang="it-IT" sz="1000" i="1" dirty="0">
                <a:solidFill>
                  <a:srgbClr val="7F7F7F"/>
                </a:solidFill>
              </a:endParaRPr>
            </a:p>
          </p:txBody>
        </p:sp>
        <p:pic>
          <p:nvPicPr>
            <p:cNvPr id="11" name="Immagine 10" descr="logo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1" r="75004" b="44781"/>
            <a:stretch/>
          </p:blipFill>
          <p:spPr>
            <a:xfrm>
              <a:off x="328085" y="1121842"/>
              <a:ext cx="719975" cy="215991"/>
            </a:xfrm>
            <a:prstGeom prst="rect">
              <a:avLst/>
            </a:prstGeom>
          </p:spPr>
        </p:pic>
        <p:cxnSp>
          <p:nvCxnSpPr>
            <p:cNvPr id="12" name="Connettore 1 11"/>
            <p:cNvCxnSpPr/>
            <p:nvPr/>
          </p:nvCxnSpPr>
          <p:spPr>
            <a:xfrm>
              <a:off x="338667" y="1365250"/>
              <a:ext cx="8445500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ttangolo 12"/>
            <p:cNvSpPr/>
            <p:nvPr/>
          </p:nvSpPr>
          <p:spPr>
            <a:xfrm>
              <a:off x="254004" y="1333501"/>
              <a:ext cx="28680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dirty="0">
                  <a:solidFill>
                    <a:schemeClr val="bg1">
                      <a:lumMod val="50000"/>
                    </a:schemeClr>
                  </a:solidFill>
                </a:rPr>
                <a:t>ENEA GRID &amp; </a:t>
              </a:r>
              <a:r>
                <a:rPr lang="it-IT" sz="1000" dirty="0" smtClean="0">
                  <a:solidFill>
                    <a:schemeClr val="bg1">
                      <a:lumMod val="50000"/>
                    </a:schemeClr>
                  </a:solidFill>
                </a:rPr>
                <a:t>JPNM </a:t>
              </a:r>
              <a:r>
                <a:rPr lang="it-IT" sz="1000" dirty="0">
                  <a:solidFill>
                    <a:schemeClr val="bg1">
                      <a:lumMod val="50000"/>
                    </a:schemeClr>
                  </a:solidFill>
                </a:rPr>
                <a:t>WEB PORTAL</a:t>
              </a: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4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5169" y="609599"/>
            <a:ext cx="8614827" cy="5458549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Work </a:t>
            </a:r>
            <a:r>
              <a:rPr lang="en-GB" b="1" dirty="0"/>
              <a:t>breakdown structure</a:t>
            </a:r>
          </a:p>
          <a:p>
            <a:endParaRPr lang="en-GB" sz="1400" dirty="0" smtClean="0"/>
          </a:p>
          <a:p>
            <a:pPr marL="0" indent="0">
              <a:buNone/>
            </a:pPr>
            <a:r>
              <a:rPr lang="en-GB" sz="2000" b="1" dirty="0" smtClean="0"/>
              <a:t>FASE I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 smtClean="0"/>
              <a:t>USER REQUIREMENTS  </a:t>
            </a:r>
            <a:r>
              <a:rPr lang="en-GB" sz="1400" dirty="0"/>
              <a:t>-</a:t>
            </a:r>
            <a:r>
              <a:rPr lang="en-GB" sz="1400" dirty="0" smtClean="0"/>
              <a:t> </a:t>
            </a:r>
            <a:r>
              <a:rPr lang="en-GB" sz="1400" smtClean="0"/>
              <a:t>restricted </a:t>
            </a:r>
            <a:r>
              <a:rPr lang="en-GB" sz="1400" smtClean="0"/>
              <a:t>group </a:t>
            </a:r>
            <a:r>
              <a:rPr lang="en-GB" sz="1400" dirty="0"/>
              <a:t>of </a:t>
            </a:r>
            <a:r>
              <a:rPr lang="en-GB" sz="1400" dirty="0" smtClean="0"/>
              <a:t>users</a:t>
            </a:r>
            <a:endParaRPr lang="en-US" sz="1400" dirty="0"/>
          </a:p>
          <a:p>
            <a:r>
              <a:rPr lang="en-GB" sz="1400" dirty="0"/>
              <a:t>ANALYSIS</a:t>
            </a:r>
            <a:endParaRPr lang="en-US" sz="1400" dirty="0"/>
          </a:p>
          <a:p>
            <a:r>
              <a:rPr lang="en-GB" sz="1400" dirty="0"/>
              <a:t>SYSTEM </a:t>
            </a:r>
            <a:r>
              <a:rPr lang="en-GB" sz="1400" dirty="0" smtClean="0"/>
              <a:t>DESIGN - taking into account integration with LGI task &amp; technology</a:t>
            </a:r>
            <a:endParaRPr lang="en-US" sz="1400" dirty="0"/>
          </a:p>
          <a:p>
            <a:r>
              <a:rPr lang="en-GB" sz="1400" dirty="0" smtClean="0"/>
              <a:t>IMPLEMENTATION - using AGILE approach: involving selected users and reiterating design-implementation cycles</a:t>
            </a:r>
            <a:endParaRPr lang="en-US" sz="1400" dirty="0"/>
          </a:p>
          <a:p>
            <a:r>
              <a:rPr lang="en-GB" sz="1400" dirty="0"/>
              <a:t>PROTOTYPE </a:t>
            </a:r>
            <a:r>
              <a:rPr lang="en-GB" sz="1400" dirty="0" smtClean="0"/>
              <a:t>DEPLOYMENT – using production platform</a:t>
            </a:r>
            <a:endParaRPr lang="en-US" sz="1400" dirty="0"/>
          </a:p>
          <a:p>
            <a:r>
              <a:rPr lang="it-IT" sz="1400" dirty="0" smtClean="0"/>
              <a:t>USERS TESTS </a:t>
            </a:r>
            <a:r>
              <a:rPr lang="en-GB" sz="1400" dirty="0" smtClean="0"/>
              <a:t>involving </a:t>
            </a:r>
            <a:r>
              <a:rPr lang="en-GB" sz="1400" dirty="0"/>
              <a:t>selected </a:t>
            </a:r>
            <a:r>
              <a:rPr lang="en-GB" sz="1400" dirty="0" smtClean="0"/>
              <a:t>users</a:t>
            </a:r>
            <a:endParaRPr lang="it-IT" sz="1400" dirty="0" smtClean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2000" b="1" dirty="0" smtClean="0"/>
              <a:t>FASE II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it-IT" sz="1400" dirty="0"/>
              <a:t>USERS </a:t>
            </a:r>
            <a:r>
              <a:rPr lang="it-IT" sz="1400" dirty="0" smtClean="0"/>
              <a:t>FEEDBACK - </a:t>
            </a:r>
            <a:r>
              <a:rPr lang="it-IT" sz="1400" dirty="0" err="1" smtClean="0"/>
              <a:t>all</a:t>
            </a:r>
            <a:r>
              <a:rPr lang="it-IT" sz="1400" dirty="0" smtClean="0"/>
              <a:t> </a:t>
            </a:r>
            <a:r>
              <a:rPr lang="it-IT" sz="1400" dirty="0" err="1" smtClean="0"/>
              <a:t>users</a:t>
            </a:r>
            <a:r>
              <a:rPr lang="it-IT" sz="1400" dirty="0" smtClean="0"/>
              <a:t> by </a:t>
            </a:r>
            <a:r>
              <a:rPr lang="it-IT" sz="1400" dirty="0" err="1" smtClean="0"/>
              <a:t>dedicated</a:t>
            </a:r>
            <a:r>
              <a:rPr lang="it-IT" sz="1400" dirty="0" smtClean="0"/>
              <a:t> web </a:t>
            </a:r>
            <a:r>
              <a:rPr lang="it-IT" sz="1400" dirty="0" err="1" smtClean="0"/>
              <a:t>portal</a:t>
            </a:r>
            <a:r>
              <a:rPr lang="it-IT" sz="1400" dirty="0" smtClean="0"/>
              <a:t> </a:t>
            </a:r>
            <a:r>
              <a:rPr lang="it-IT" sz="1400" dirty="0" err="1" smtClean="0"/>
              <a:t>tools</a:t>
            </a:r>
            <a:endParaRPr lang="en-US" sz="1400" dirty="0"/>
          </a:p>
          <a:p>
            <a:r>
              <a:rPr lang="it-IT" sz="1400" dirty="0"/>
              <a:t>SYSTEM REVISION</a:t>
            </a:r>
            <a:endParaRPr lang="en-US" sz="1400" dirty="0"/>
          </a:p>
          <a:p>
            <a:r>
              <a:rPr lang="it-IT" sz="1400" dirty="0"/>
              <a:t>RELEASE</a:t>
            </a:r>
            <a:endParaRPr lang="en-US" sz="1400" dirty="0"/>
          </a:p>
          <a:p>
            <a:r>
              <a:rPr lang="it-IT" sz="1400" dirty="0"/>
              <a:t>DISSEMINATION &amp; TRAINING</a:t>
            </a:r>
            <a:endParaRPr lang="en-US" sz="1400" dirty="0"/>
          </a:p>
          <a:p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75170" y="-152400"/>
            <a:ext cx="8229600" cy="76200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Verdana"/>
                <a:cs typeface="Verdana"/>
              </a:rPr>
              <a:t>Web</a:t>
            </a:r>
            <a:r>
              <a:rPr lang="it-IT" sz="200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Verdana"/>
                <a:cs typeface="Verdana"/>
              </a:rPr>
              <a:t>portal</a:t>
            </a:r>
            <a:r>
              <a:rPr lang="it-IT" sz="200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Verdana"/>
                <a:cs typeface="Verdana"/>
              </a:rPr>
              <a:t>for</a:t>
            </a:r>
            <a:r>
              <a:rPr lang="it-IT" sz="2000" dirty="0" smtClean="0">
                <a:solidFill>
                  <a:schemeClr val="tx1"/>
                </a:solidFill>
                <a:latin typeface="Verdana"/>
                <a:cs typeface="Verdana"/>
              </a:rPr>
              <a:t> MATISSE WP1.4.3</a:t>
            </a:r>
            <a:endParaRPr lang="it-IT" sz="20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275170" y="6068149"/>
            <a:ext cx="8614827" cy="457880"/>
            <a:chOff x="254004" y="1121842"/>
            <a:chExt cx="8614827" cy="457880"/>
          </a:xfrm>
        </p:grpSpPr>
        <p:sp>
          <p:nvSpPr>
            <p:cNvPr id="6" name="Rettangolo 5"/>
            <p:cNvSpPr/>
            <p:nvPr/>
          </p:nvSpPr>
          <p:spPr>
            <a:xfrm>
              <a:off x="5556248" y="1331385"/>
              <a:ext cx="331258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t-IT" sz="1000" i="1" dirty="0">
                  <a:solidFill>
                    <a:srgbClr val="7F7F7F"/>
                  </a:solidFill>
                </a:rPr>
                <a:t>JPNM – SP4 Meeting </a:t>
              </a:r>
              <a:r>
                <a:rPr lang="it-IT" sz="1000" i="1" dirty="0" smtClean="0">
                  <a:solidFill>
                    <a:srgbClr val="7F7F7F"/>
                  </a:solidFill>
                </a:rPr>
                <a:t>:: </a:t>
              </a:r>
              <a:r>
                <a:rPr lang="it-IT" sz="1000" i="1" dirty="0" err="1" smtClean="0">
                  <a:solidFill>
                    <a:srgbClr val="7F7F7F"/>
                  </a:solidFill>
                </a:rPr>
                <a:t>Edinburgh</a:t>
              </a:r>
              <a:r>
                <a:rPr lang="it-IT" sz="1000" i="1" dirty="0" smtClean="0">
                  <a:solidFill>
                    <a:srgbClr val="7F7F7F"/>
                  </a:solidFill>
                </a:rPr>
                <a:t> – </a:t>
              </a:r>
              <a:r>
                <a:rPr lang="it-IT" sz="1000" i="1" dirty="0" err="1" smtClean="0">
                  <a:solidFill>
                    <a:srgbClr val="7F7F7F"/>
                  </a:solidFill>
                </a:rPr>
                <a:t>June</a:t>
              </a:r>
              <a:r>
                <a:rPr lang="it-IT" sz="1000" i="1" dirty="0" smtClean="0">
                  <a:solidFill>
                    <a:srgbClr val="7F7F7F"/>
                  </a:solidFill>
                </a:rPr>
                <a:t> 3rd,  2013</a:t>
              </a:r>
              <a:endParaRPr lang="it-IT" sz="1000" i="1" dirty="0">
                <a:solidFill>
                  <a:srgbClr val="7F7F7F"/>
                </a:solidFill>
              </a:endParaRPr>
            </a:p>
          </p:txBody>
        </p:sp>
        <p:pic>
          <p:nvPicPr>
            <p:cNvPr id="7" name="Immagine 6" descr="logo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1" r="75004" b="44781"/>
            <a:stretch/>
          </p:blipFill>
          <p:spPr>
            <a:xfrm>
              <a:off x="328085" y="1121842"/>
              <a:ext cx="719975" cy="215991"/>
            </a:xfrm>
            <a:prstGeom prst="rect">
              <a:avLst/>
            </a:prstGeom>
          </p:spPr>
        </p:pic>
        <p:cxnSp>
          <p:nvCxnSpPr>
            <p:cNvPr id="8" name="Connettore 1 7"/>
            <p:cNvCxnSpPr/>
            <p:nvPr/>
          </p:nvCxnSpPr>
          <p:spPr>
            <a:xfrm>
              <a:off x="338667" y="1365250"/>
              <a:ext cx="8445500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ttangolo 8"/>
            <p:cNvSpPr/>
            <p:nvPr/>
          </p:nvSpPr>
          <p:spPr>
            <a:xfrm>
              <a:off x="254004" y="1333501"/>
              <a:ext cx="28680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dirty="0">
                  <a:solidFill>
                    <a:schemeClr val="bg1">
                      <a:lumMod val="50000"/>
                    </a:schemeClr>
                  </a:solidFill>
                </a:rPr>
                <a:t>ENEA GRID &amp; </a:t>
              </a:r>
              <a:r>
                <a:rPr lang="it-IT" sz="1000" dirty="0" smtClean="0">
                  <a:solidFill>
                    <a:schemeClr val="bg1">
                      <a:lumMod val="50000"/>
                    </a:schemeClr>
                  </a:solidFill>
                </a:rPr>
                <a:t>JPNM </a:t>
              </a:r>
              <a:r>
                <a:rPr lang="it-IT" sz="1000" dirty="0">
                  <a:solidFill>
                    <a:schemeClr val="bg1">
                      <a:lumMod val="50000"/>
                    </a:schemeClr>
                  </a:solidFill>
                </a:rPr>
                <a:t>WEB PORTAL</a:t>
              </a: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22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Web </a:t>
            </a:r>
            <a:r>
              <a:rPr lang="it-IT" sz="3200" dirty="0" err="1" smtClean="0"/>
              <a:t>portal</a:t>
            </a:r>
            <a:r>
              <a:rPr lang="it-IT" sz="3200" dirty="0" smtClean="0"/>
              <a:t> </a:t>
            </a:r>
            <a:r>
              <a:rPr lang="it-IT" sz="2000" dirty="0" smtClean="0"/>
              <a:t>WP1.43</a:t>
            </a:r>
            <a:endParaRPr lang="it-IT" sz="2000" dirty="0"/>
          </a:p>
        </p:txBody>
      </p:sp>
      <p:pic>
        <p:nvPicPr>
          <p:cNvPr id="4" name="Immagine 3" descr="PDF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63256"/>
          <a:stretch/>
        </p:blipFill>
        <p:spPr>
          <a:xfrm>
            <a:off x="-336550" y="1244600"/>
            <a:ext cx="9823450" cy="510793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011128" y="1860034"/>
            <a:ext cx="1400458" cy="36933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GB" b="1" dirty="0" smtClean="0"/>
              <a:t>Macro </a:t>
            </a:r>
            <a:r>
              <a:rPr lang="en-GB" b="1" dirty="0" err="1" smtClean="0"/>
              <a:t>gantt</a:t>
            </a:r>
            <a:endParaRPr lang="en-GB" b="1" dirty="0"/>
          </a:p>
        </p:txBody>
      </p:sp>
      <p:grpSp>
        <p:nvGrpSpPr>
          <p:cNvPr id="5" name="Gruppo 4"/>
          <p:cNvGrpSpPr/>
          <p:nvPr/>
        </p:nvGrpSpPr>
        <p:grpSpPr>
          <a:xfrm>
            <a:off x="275170" y="6068149"/>
            <a:ext cx="8614827" cy="457880"/>
            <a:chOff x="254004" y="1121842"/>
            <a:chExt cx="8614827" cy="457880"/>
          </a:xfrm>
        </p:grpSpPr>
        <p:sp>
          <p:nvSpPr>
            <p:cNvPr id="6" name="Rettangolo 5"/>
            <p:cNvSpPr/>
            <p:nvPr/>
          </p:nvSpPr>
          <p:spPr>
            <a:xfrm>
              <a:off x="5556248" y="1331385"/>
              <a:ext cx="331258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t-IT" sz="1000" i="1" dirty="0">
                  <a:solidFill>
                    <a:srgbClr val="7F7F7F"/>
                  </a:solidFill>
                </a:rPr>
                <a:t>JPNM – SP4 Meeting </a:t>
              </a:r>
              <a:r>
                <a:rPr lang="it-IT" sz="1000" i="1" dirty="0" smtClean="0">
                  <a:solidFill>
                    <a:srgbClr val="7F7F7F"/>
                  </a:solidFill>
                </a:rPr>
                <a:t>:: </a:t>
              </a:r>
              <a:r>
                <a:rPr lang="it-IT" sz="1000" i="1" dirty="0" err="1" smtClean="0">
                  <a:solidFill>
                    <a:srgbClr val="7F7F7F"/>
                  </a:solidFill>
                </a:rPr>
                <a:t>Edinburgh</a:t>
              </a:r>
              <a:r>
                <a:rPr lang="it-IT" sz="1000" i="1" dirty="0" smtClean="0">
                  <a:solidFill>
                    <a:srgbClr val="7F7F7F"/>
                  </a:solidFill>
                </a:rPr>
                <a:t> – </a:t>
              </a:r>
              <a:r>
                <a:rPr lang="it-IT" sz="1000" i="1" dirty="0" err="1" smtClean="0">
                  <a:solidFill>
                    <a:srgbClr val="7F7F7F"/>
                  </a:solidFill>
                </a:rPr>
                <a:t>June</a:t>
              </a:r>
              <a:r>
                <a:rPr lang="it-IT" sz="1000" i="1" dirty="0" smtClean="0">
                  <a:solidFill>
                    <a:srgbClr val="7F7F7F"/>
                  </a:solidFill>
                </a:rPr>
                <a:t> 3rd,  2013</a:t>
              </a:r>
              <a:endParaRPr lang="it-IT" sz="1000" i="1" dirty="0">
                <a:solidFill>
                  <a:srgbClr val="7F7F7F"/>
                </a:solidFill>
              </a:endParaRPr>
            </a:p>
          </p:txBody>
        </p:sp>
        <p:pic>
          <p:nvPicPr>
            <p:cNvPr id="7" name="Immagine 6" descr="logo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1" r="75004" b="44781"/>
            <a:stretch/>
          </p:blipFill>
          <p:spPr>
            <a:xfrm>
              <a:off x="328085" y="1121842"/>
              <a:ext cx="719975" cy="215991"/>
            </a:xfrm>
            <a:prstGeom prst="rect">
              <a:avLst/>
            </a:prstGeom>
          </p:spPr>
        </p:pic>
        <p:cxnSp>
          <p:nvCxnSpPr>
            <p:cNvPr id="8" name="Connettore 1 7"/>
            <p:cNvCxnSpPr/>
            <p:nvPr/>
          </p:nvCxnSpPr>
          <p:spPr>
            <a:xfrm>
              <a:off x="338667" y="1365250"/>
              <a:ext cx="8445500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ttangolo 8"/>
            <p:cNvSpPr/>
            <p:nvPr/>
          </p:nvSpPr>
          <p:spPr>
            <a:xfrm>
              <a:off x="254004" y="1333501"/>
              <a:ext cx="28680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dirty="0">
                  <a:solidFill>
                    <a:schemeClr val="bg1">
                      <a:lumMod val="50000"/>
                    </a:schemeClr>
                  </a:solidFill>
                </a:rPr>
                <a:t>ENEA GRID &amp; </a:t>
              </a:r>
              <a:r>
                <a:rPr lang="it-IT" sz="1000" dirty="0" smtClean="0">
                  <a:solidFill>
                    <a:schemeClr val="bg1">
                      <a:lumMod val="50000"/>
                    </a:schemeClr>
                  </a:solidFill>
                </a:rPr>
                <a:t>JPNM </a:t>
              </a:r>
              <a:r>
                <a:rPr lang="it-IT" sz="1000" dirty="0">
                  <a:solidFill>
                    <a:schemeClr val="bg1">
                      <a:lumMod val="50000"/>
                    </a:schemeClr>
                  </a:solidFill>
                </a:rPr>
                <a:t>WEB PORTAL</a:t>
              </a: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17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7800975" y="5838825"/>
            <a:ext cx="2254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2813"/>
            <a:endParaRPr lang="en-US"/>
          </a:p>
        </p:txBody>
      </p:sp>
      <p:sp>
        <p:nvSpPr>
          <p:cNvPr id="12291" name="Line 5"/>
          <p:cNvSpPr>
            <a:spLocks noChangeShapeType="1"/>
          </p:cNvSpPr>
          <p:nvPr/>
        </p:nvSpPr>
        <p:spPr bwMode="auto">
          <a:xfrm>
            <a:off x="446088" y="3490913"/>
            <a:ext cx="7777162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3197225" y="3356768"/>
            <a:ext cx="0" cy="14684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235825" y="2998788"/>
            <a:ext cx="1755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NETWORK</a:t>
            </a:r>
          </a:p>
        </p:txBody>
      </p:sp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7588"/>
            <a:ext cx="17541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414463"/>
            <a:ext cx="178593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Line 10"/>
          <p:cNvSpPr>
            <a:spLocks noChangeShapeType="1"/>
          </p:cNvSpPr>
          <p:nvPr/>
        </p:nvSpPr>
        <p:spPr bwMode="auto">
          <a:xfrm>
            <a:off x="5233988" y="2998788"/>
            <a:ext cx="3175" cy="4953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>
            <a:off x="6915150" y="3503613"/>
            <a:ext cx="0" cy="431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8" name="Line 12"/>
          <p:cNvSpPr>
            <a:spLocks noChangeShapeType="1"/>
          </p:cNvSpPr>
          <p:nvPr/>
        </p:nvSpPr>
        <p:spPr bwMode="auto">
          <a:xfrm>
            <a:off x="3929063" y="3489325"/>
            <a:ext cx="1587" cy="63182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9" name="Line 13"/>
          <p:cNvSpPr>
            <a:spLocks noChangeShapeType="1"/>
          </p:cNvSpPr>
          <p:nvPr/>
        </p:nvSpPr>
        <p:spPr bwMode="auto">
          <a:xfrm>
            <a:off x="1016000" y="3489325"/>
            <a:ext cx="0" cy="431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00" name="Line 14"/>
          <p:cNvSpPr>
            <a:spLocks noChangeShapeType="1"/>
          </p:cNvSpPr>
          <p:nvPr/>
        </p:nvSpPr>
        <p:spPr bwMode="auto">
          <a:xfrm>
            <a:off x="1219200" y="2665413"/>
            <a:ext cx="5556" cy="846931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230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3781425"/>
            <a:ext cx="150495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6" descr="t3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929063"/>
            <a:ext cx="157321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7625" y="452438"/>
            <a:ext cx="2714625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 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ACQUISITION AND REMOTE CONTROL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377281" y="938213"/>
            <a:ext cx="2151857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ANALYSIS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SIMULATION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305" name="Picture 20" descr="mark-knobbox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1119188"/>
            <a:ext cx="13144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21" descr="3MV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629025"/>
            <a:ext cx="1639887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Line 22"/>
          <p:cNvSpPr>
            <a:spLocks noChangeShapeType="1"/>
          </p:cNvSpPr>
          <p:nvPr/>
        </p:nvSpPr>
        <p:spPr bwMode="auto">
          <a:xfrm>
            <a:off x="2305050" y="3489325"/>
            <a:ext cx="1588" cy="160338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2308" name="Picture 2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571625"/>
            <a:ext cx="14128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646488"/>
            <a:ext cx="2589212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5795963" y="3754438"/>
            <a:ext cx="2292350" cy="527050"/>
          </a:xfrm>
          <a:prstGeom prst="rect">
            <a:avLst/>
          </a:prstGeom>
          <a:solidFill>
            <a:srgbClr val="4B4B4B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Centered Data Base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“CCDB”</a:t>
            </a:r>
            <a:endParaRPr lang="en-US" sz="1400"/>
          </a:p>
        </p:txBody>
      </p:sp>
      <p:pic>
        <p:nvPicPr>
          <p:cNvPr id="12311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571625"/>
            <a:ext cx="1820863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8" descr="vidcon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9682" y="1714500"/>
            <a:ext cx="143827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755650" y="5518150"/>
            <a:ext cx="1714500" cy="5778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REMOTE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INSTRUMENTS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3348038" y="5591175"/>
            <a:ext cx="2087562" cy="581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COMPUTATIONAL</a:t>
            </a:r>
            <a:b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RESOURCES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5580063" y="5662613"/>
            <a:ext cx="2592387" cy="581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MULTI-SCALE</a:t>
            </a:r>
          </a:p>
          <a:p>
            <a:pPr eaLnBrk="0" hangingPunct="0">
              <a:defRPr/>
            </a:pPr>
            <a:r>
              <a:rPr lang="en-US" sz="16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DATABASES</a:t>
            </a: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4656137" y="536020"/>
            <a:ext cx="1428750" cy="1077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ADVANCED</a:t>
            </a:r>
            <a:b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COMPUTER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GRAPHICS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17" name="Rectangle 4"/>
          <p:cNvSpPr>
            <a:spLocks noChangeArrowheads="1"/>
          </p:cNvSpPr>
          <p:nvPr/>
        </p:nvSpPr>
        <p:spPr bwMode="auto">
          <a:xfrm>
            <a:off x="269875" y="0"/>
            <a:ext cx="4103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sz="2000" dirty="0">
                <a:solidFill>
                  <a:srgbClr val="104176"/>
                </a:solidFill>
                <a:latin typeface="Verdana" pitchFamily="34" charset="0"/>
              </a:rPr>
              <a:t>ENEA GRID INFRASTRUCTURE</a:t>
            </a:r>
            <a:endParaRPr lang="it-IT" sz="2000" dirty="0">
              <a:solidFill>
                <a:srgbClr val="104176"/>
              </a:solidFill>
              <a:latin typeface="Verdana" pitchFamily="34" charset="0"/>
            </a:endParaRPr>
          </a:p>
        </p:txBody>
      </p: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6513" y="1233488"/>
            <a:ext cx="178593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Cap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9266" y="1431132"/>
            <a:ext cx="1509047" cy="9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7110413" y="2836863"/>
            <a:ext cx="3175" cy="66675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6295563" y="580231"/>
            <a:ext cx="219121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THEMATIC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WEB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PORTALS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6232525"/>
            <a:ext cx="86137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794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95840" y="-81348"/>
            <a:ext cx="7184160" cy="54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CA" sz="2000" dirty="0">
                <a:solidFill>
                  <a:srgbClr val="104176"/>
                </a:solidFill>
                <a:latin typeface="Verdana" pitchFamily="34" charset="0"/>
              </a:rPr>
              <a:t>ENEA-GRID/CRESCO HPC infrastructure </a:t>
            </a:r>
          </a:p>
        </p:txBody>
      </p:sp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5780160" y="1025388"/>
            <a:ext cx="3260160" cy="2104061"/>
            <a:chOff x="4014" y="712"/>
            <a:chExt cx="2264" cy="1461"/>
          </a:xfrm>
        </p:grpSpPr>
        <p:sp>
          <p:nvSpPr>
            <p:cNvPr id="2058" name="Text Box 3"/>
            <p:cNvSpPr txBox="1">
              <a:spLocks noChangeArrowheads="1"/>
            </p:cNvSpPr>
            <p:nvPr/>
          </p:nvSpPr>
          <p:spPr bwMode="auto">
            <a:xfrm>
              <a:off x="4469" y="1226"/>
              <a:ext cx="266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>
                  <a:solidFill>
                    <a:srgbClr val="FFFFFF"/>
                  </a:solidFill>
                </a:rPr>
                <a:t>ENE</a:t>
              </a:r>
            </a:p>
          </p:txBody>
        </p:sp>
        <p:grpSp>
          <p:nvGrpSpPr>
            <p:cNvPr id="2059" name="Group 4"/>
            <p:cNvGrpSpPr>
              <a:grpSpLocks/>
            </p:cNvGrpSpPr>
            <p:nvPr/>
          </p:nvGrpSpPr>
          <p:grpSpPr bwMode="auto">
            <a:xfrm>
              <a:off x="4014" y="712"/>
              <a:ext cx="2264" cy="1461"/>
              <a:chOff x="4014" y="712"/>
              <a:chExt cx="2264" cy="1461"/>
            </a:xfrm>
          </p:grpSpPr>
          <p:pic>
            <p:nvPicPr>
              <p:cNvPr id="2067" name="Picture 5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" y="712"/>
                <a:ext cx="2264" cy="14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68" name="AutoShape 6"/>
              <p:cNvSpPr>
                <a:spLocks noChangeArrowheads="1"/>
              </p:cNvSpPr>
              <p:nvPr/>
            </p:nvSpPr>
            <p:spPr bwMode="auto">
              <a:xfrm>
                <a:off x="5083" y="1788"/>
                <a:ext cx="341" cy="102"/>
              </a:xfrm>
              <a:prstGeom prst="roundRect">
                <a:avLst>
                  <a:gd name="adj" fmla="val 440"/>
                </a:avLst>
              </a:prstGeom>
              <a:noFill/>
              <a:ln w="1836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69" name="AutoShape 7"/>
              <p:cNvSpPr>
                <a:spLocks noChangeArrowheads="1"/>
              </p:cNvSpPr>
              <p:nvPr/>
            </p:nvSpPr>
            <p:spPr bwMode="auto">
              <a:xfrm>
                <a:off x="5845" y="1553"/>
                <a:ext cx="313" cy="89"/>
              </a:xfrm>
              <a:prstGeom prst="roundRect">
                <a:avLst>
                  <a:gd name="adj" fmla="val 500"/>
                </a:avLst>
              </a:prstGeom>
              <a:noFill/>
              <a:ln w="1836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70" name="AutoShape 8"/>
              <p:cNvSpPr>
                <a:spLocks noChangeArrowheads="1"/>
              </p:cNvSpPr>
              <p:nvPr/>
            </p:nvSpPr>
            <p:spPr bwMode="auto">
              <a:xfrm>
                <a:off x="5271" y="967"/>
                <a:ext cx="313" cy="89"/>
              </a:xfrm>
              <a:prstGeom prst="roundRect">
                <a:avLst>
                  <a:gd name="adj" fmla="val 500"/>
                </a:avLst>
              </a:prstGeom>
              <a:noFill/>
              <a:ln w="1836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71" name="AutoShape 9"/>
              <p:cNvSpPr>
                <a:spLocks noChangeArrowheads="1"/>
              </p:cNvSpPr>
              <p:nvPr/>
            </p:nvSpPr>
            <p:spPr bwMode="auto">
              <a:xfrm>
                <a:off x="4900" y="1672"/>
                <a:ext cx="313" cy="89"/>
              </a:xfrm>
              <a:prstGeom prst="roundRect">
                <a:avLst>
                  <a:gd name="adj" fmla="val 500"/>
                </a:avLst>
              </a:prstGeom>
              <a:noFill/>
              <a:ln w="1836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72" name="AutoShape 10"/>
              <p:cNvSpPr>
                <a:spLocks noChangeArrowheads="1"/>
              </p:cNvSpPr>
              <p:nvPr/>
            </p:nvSpPr>
            <p:spPr bwMode="auto">
              <a:xfrm>
                <a:off x="5762" y="1733"/>
                <a:ext cx="313" cy="125"/>
              </a:xfrm>
              <a:prstGeom prst="roundRect">
                <a:avLst>
                  <a:gd name="adj" fmla="val 370"/>
                </a:avLst>
              </a:prstGeom>
              <a:noFill/>
              <a:ln w="1836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73" name="AutoShape 11"/>
              <p:cNvSpPr>
                <a:spLocks noChangeArrowheads="1"/>
              </p:cNvSpPr>
              <p:nvPr/>
            </p:nvSpPr>
            <p:spPr bwMode="auto">
              <a:xfrm>
                <a:off x="4314" y="1337"/>
                <a:ext cx="373" cy="118"/>
              </a:xfrm>
              <a:prstGeom prst="roundRect">
                <a:avLst>
                  <a:gd name="adj" fmla="val 389"/>
                </a:avLst>
              </a:prstGeom>
              <a:noFill/>
              <a:ln w="1836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" y="1316"/>
              <a:ext cx="23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06"/>
              <a:ext cx="23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" y="1446"/>
              <a:ext cx="21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" y="1779"/>
              <a:ext cx="299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" y="1894"/>
              <a:ext cx="333" cy="24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7" y="1336"/>
              <a:ext cx="464" cy="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" y="1121"/>
              <a:ext cx="21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052" name="Group 19"/>
          <p:cNvGrpSpPr>
            <a:grpSpLocks/>
          </p:cNvGrpSpPr>
          <p:nvPr/>
        </p:nvGrpSpPr>
        <p:grpSpPr bwMode="auto">
          <a:xfrm>
            <a:off x="260641" y="3112167"/>
            <a:ext cx="2410560" cy="1715220"/>
            <a:chOff x="181" y="2161"/>
            <a:chExt cx="1674" cy="1191"/>
          </a:xfrm>
        </p:grpSpPr>
        <p:pic>
          <p:nvPicPr>
            <p:cNvPr id="2056" name="Picture 20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" y="2161"/>
              <a:ext cx="1356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57" name="Picture 21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2864"/>
              <a:ext cx="675" cy="488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053" name="Text Box 22"/>
          <p:cNvSpPr txBox="1">
            <a:spLocks noChangeArrowheads="1"/>
          </p:cNvSpPr>
          <p:nvPr/>
        </p:nvSpPr>
        <p:spPr bwMode="auto">
          <a:xfrm>
            <a:off x="33121" y="807325"/>
            <a:ext cx="6269760" cy="178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90"/>
              </a:spcBef>
            </a:pPr>
            <a:r>
              <a:rPr lang="en-GB" sz="2000" dirty="0">
                <a:solidFill>
                  <a:srgbClr val="104176"/>
                </a:solidFill>
                <a:latin typeface="Arial" charset="0"/>
              </a:rPr>
              <a:t>ENEA-GRID is the infrastructure integrating all the scientific computing resources of ENEA, distributed over 6 research sites.</a:t>
            </a:r>
          </a:p>
          <a:p>
            <a:pPr eaLnBrk="1" hangingPunct="1">
              <a:lnSpc>
                <a:spcPct val="90000"/>
              </a:lnSpc>
              <a:spcBef>
                <a:spcPts val="590"/>
              </a:spcBef>
            </a:pPr>
            <a:r>
              <a:rPr lang="en-GB" sz="2000" dirty="0">
                <a:solidFill>
                  <a:srgbClr val="104176"/>
                </a:solidFill>
                <a:latin typeface="Arial" charset="0"/>
              </a:rPr>
              <a:t>The most relevant systems are the CRESCO clusters</a:t>
            </a:r>
          </a:p>
          <a:p>
            <a:pPr eaLnBrk="1" hangingPunct="1">
              <a:lnSpc>
                <a:spcPct val="90000"/>
              </a:lnSpc>
              <a:spcBef>
                <a:spcPts val="590"/>
              </a:spcBef>
            </a:pPr>
            <a:r>
              <a:rPr lang="en-GB" sz="2000" dirty="0">
                <a:solidFill>
                  <a:srgbClr val="104176"/>
                </a:solidFill>
                <a:latin typeface="Arial" charset="0"/>
              </a:rPr>
              <a:t>in Portici (~5000 cores, 400 TB storage, Linux) recently updated (CRESCO3, 2000 cores, 20 </a:t>
            </a:r>
            <a:r>
              <a:rPr lang="en-GB" sz="2000" dirty="0" err="1">
                <a:solidFill>
                  <a:srgbClr val="104176"/>
                </a:solidFill>
                <a:latin typeface="Arial" charset="0"/>
              </a:rPr>
              <a:t>TFlops</a:t>
            </a:r>
            <a:r>
              <a:rPr lang="en-GB" sz="2000" dirty="0">
                <a:solidFill>
                  <a:srgbClr val="104176"/>
                </a:solidFill>
                <a:latin typeface="Arial" charset="0"/>
              </a:rPr>
              <a:t>)</a:t>
            </a:r>
          </a:p>
        </p:txBody>
      </p:sp>
      <p:sp>
        <p:nvSpPr>
          <p:cNvPr id="2054" name="Text Box 23"/>
          <p:cNvSpPr txBox="1">
            <a:spLocks noChangeArrowheads="1"/>
          </p:cNvSpPr>
          <p:nvPr/>
        </p:nvSpPr>
        <p:spPr bwMode="auto">
          <a:xfrm>
            <a:off x="2874240" y="3200545"/>
            <a:ext cx="5911200" cy="174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90"/>
              </a:spcBef>
            </a:pPr>
            <a:r>
              <a:rPr lang="en-GB" sz="2000" dirty="0" smtClean="0">
                <a:solidFill>
                  <a:srgbClr val="104176"/>
                </a:solidFill>
                <a:latin typeface="Arial" charset="0"/>
              </a:rPr>
              <a:t>More than100 </a:t>
            </a:r>
            <a:r>
              <a:rPr lang="en-GB" sz="2000" dirty="0">
                <a:solidFill>
                  <a:srgbClr val="104176"/>
                </a:solidFill>
                <a:latin typeface="Arial" charset="0"/>
              </a:rPr>
              <a:t>users, for applications in various domains: fluid-dynamics, combustion, climatology, nuclear science and technology (fission</a:t>
            </a:r>
            <a:r>
              <a:rPr lang="en-GB" sz="2000" dirty="0" smtClean="0">
                <a:solidFill>
                  <a:srgbClr val="104176"/>
                </a:solidFill>
                <a:latin typeface="Arial" charset="0"/>
              </a:rPr>
              <a:t>, fusion</a:t>
            </a:r>
            <a:r>
              <a:rPr lang="en-GB" sz="2000" dirty="0">
                <a:solidFill>
                  <a:srgbClr val="104176"/>
                </a:solidFill>
                <a:latin typeface="Arial" charset="0"/>
              </a:rPr>
              <a:t>), bio-informatics, computational chemistry and more!</a:t>
            </a:r>
          </a:p>
          <a:p>
            <a:pPr eaLnBrk="1" hangingPunct="1">
              <a:lnSpc>
                <a:spcPct val="90000"/>
              </a:lnSpc>
              <a:spcBef>
                <a:spcPts val="590"/>
              </a:spcBef>
            </a:pPr>
            <a:endParaRPr lang="en-GB" sz="2000" dirty="0">
              <a:solidFill>
                <a:srgbClr val="104176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90"/>
              </a:spcBef>
            </a:pPr>
            <a:endParaRPr lang="en-GB" sz="2000" dirty="0">
              <a:solidFill>
                <a:srgbClr val="104176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90"/>
              </a:spcBef>
            </a:pPr>
            <a:endParaRPr lang="en-GB" sz="2000" dirty="0">
              <a:solidFill>
                <a:srgbClr val="104176"/>
              </a:solidFill>
              <a:latin typeface="Arial" charset="0"/>
            </a:endParaRPr>
          </a:p>
        </p:txBody>
      </p:sp>
      <p:sp>
        <p:nvSpPr>
          <p:cNvPr id="2055" name="Text Box 24"/>
          <p:cNvSpPr txBox="1">
            <a:spLocks noChangeArrowheads="1"/>
          </p:cNvSpPr>
          <p:nvPr/>
        </p:nvSpPr>
        <p:spPr bwMode="auto">
          <a:xfrm>
            <a:off x="97920" y="4915237"/>
            <a:ext cx="8881920" cy="132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90"/>
              </a:spcBef>
            </a:pPr>
            <a:r>
              <a:rPr lang="en-GB" sz="2000" dirty="0">
                <a:solidFill>
                  <a:srgbClr val="104176"/>
                </a:solidFill>
                <a:latin typeface="Arial" charset="0"/>
              </a:rPr>
              <a:t>Second half of 2013 a new cluster CRESCO4  will provide a performances increase of a factor 5  up to ~100 </a:t>
            </a:r>
            <a:r>
              <a:rPr lang="en-GB" sz="2000" dirty="0" err="1">
                <a:solidFill>
                  <a:srgbClr val="104176"/>
                </a:solidFill>
                <a:latin typeface="Arial" charset="0"/>
              </a:rPr>
              <a:t>TFlops</a:t>
            </a:r>
            <a:r>
              <a:rPr lang="en-GB" sz="2000" dirty="0">
                <a:solidFill>
                  <a:srgbClr val="104176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590"/>
              </a:spcBef>
            </a:pPr>
            <a:r>
              <a:rPr lang="en-GB" sz="2000" dirty="0">
                <a:solidFill>
                  <a:srgbClr val="104176"/>
                </a:solidFill>
                <a:latin typeface="Arial" charset="0"/>
              </a:rPr>
              <a:t>The infrastructure is managed and developed by ENEA/UTICT department</a:t>
            </a:r>
            <a:r>
              <a:rPr lang="en-GB" sz="2000" dirty="0" smtClean="0">
                <a:solidFill>
                  <a:srgbClr val="104176"/>
                </a:solidFill>
                <a:latin typeface="Arial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590"/>
              </a:spcBef>
            </a:pPr>
            <a:r>
              <a:rPr lang="it-IT" sz="2000" i="1" dirty="0" smtClean="0">
                <a:solidFill>
                  <a:srgbClr val="104176"/>
                </a:solidFill>
                <a:latin typeface="Arial" charset="0"/>
              </a:rPr>
              <a:t> </a:t>
            </a:r>
            <a:r>
              <a:rPr lang="it-IT" sz="2000" i="1" u="sng" dirty="0" smtClean="0">
                <a:solidFill>
                  <a:srgbClr val="104176"/>
                </a:solidFill>
                <a:latin typeface="Arial" charset="0"/>
              </a:rPr>
              <a:t>www.cresco.enea.it</a:t>
            </a:r>
            <a:r>
              <a:rPr lang="it-IT" sz="2000" i="1" dirty="0" smtClean="0">
                <a:solidFill>
                  <a:srgbClr val="104176"/>
                </a:solidFill>
                <a:latin typeface="Arial" charset="0"/>
              </a:rPr>
              <a:t> </a:t>
            </a:r>
            <a:endParaRPr lang="it-IT" sz="2000" i="1" u="sng" dirty="0">
              <a:solidFill>
                <a:srgbClr val="104176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225" y="6376986"/>
            <a:ext cx="86137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59720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ttangolo 7"/>
          <p:cNvSpPr>
            <a:spLocks noChangeArrowheads="1"/>
          </p:cNvSpPr>
          <p:nvPr/>
        </p:nvSpPr>
        <p:spPr bwMode="auto">
          <a:xfrm>
            <a:off x="2487611" y="1153309"/>
            <a:ext cx="1928813" cy="35284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8" y="5980111"/>
            <a:ext cx="86137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611" y="3594100"/>
            <a:ext cx="6464300" cy="2641600"/>
          </a:xfrm>
          <a:prstGeom prst="rect">
            <a:avLst/>
          </a:prstGeom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95840" y="-81348"/>
            <a:ext cx="7184160" cy="54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CA" sz="2000" dirty="0" smtClean="0">
                <a:solidFill>
                  <a:srgbClr val="104176"/>
                </a:solidFill>
                <a:latin typeface="Verdana" pitchFamily="34" charset="0"/>
              </a:rPr>
              <a:t>AFS  Andrew File System </a:t>
            </a:r>
            <a:endParaRPr lang="fr-CA" sz="2000" dirty="0">
              <a:solidFill>
                <a:srgbClr val="104176"/>
              </a:solidFill>
              <a:latin typeface="Verdana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95839" y="458708"/>
            <a:ext cx="8756071" cy="501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AFS ==&gt; 	a distributed, networked file system that enables efficient </a:t>
            </a:r>
          </a:p>
          <a:p>
            <a:pPr algn="just" eaLnBrk="1" hangingPunct="1"/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			file sharing 	between clients and servers.</a:t>
            </a:r>
          </a:p>
          <a:p>
            <a:pPr algn="just" eaLnBrk="1" hangingPunct="1"/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</a:p>
          <a:p>
            <a:pPr algn="just" eaLnBrk="1" hangingPunct="1"/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Features and benefits</a:t>
            </a:r>
          </a:p>
          <a:p>
            <a:pPr marL="266700" lvl="1" indent="-266700" algn="just" eaLnBrk="1" hangingPunct="1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 File sharing —  easily and securely share documents and files over the network</a:t>
            </a:r>
          </a:p>
          <a:p>
            <a:pPr marL="266700" lvl="1" indent="-266700" algn="just" eaLnBrk="1" hangingPunct="1"/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		with colleagues, workgroups, and other institutions.</a:t>
            </a:r>
          </a:p>
          <a:p>
            <a:pPr marL="266700" lvl="1" indent="-266700" algn="just" eaLnBrk="1" hangingPunct="1"/>
            <a:endParaRPr lang="en-US" sz="20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355600" lvl="1" indent="-355600" algn="just" eaLnBrk="1" hangingPunct="1">
              <a:buFont typeface="Arial"/>
              <a:buChar char="•"/>
              <a:tabLst>
                <a:tab pos="0" algn="l"/>
                <a:tab pos="355600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File access — easily and securely access your files from other computers.</a:t>
            </a:r>
          </a:p>
          <a:p>
            <a:pPr marL="355600" lvl="1" indent="-355600" algn="just" eaLnBrk="1" hangingPunct="1">
              <a:buFont typeface="Arial"/>
              <a:buChar char="•"/>
              <a:tabLst>
                <a:tab pos="0" algn="l"/>
                <a:tab pos="355600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endParaRPr lang="en-US" sz="20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355600" indent="-355600" algn="just" eaLnBrk="1" hangingPunct="1">
              <a:buFont typeface="Arial"/>
              <a:buChar char="•"/>
              <a:tabLst>
                <a:tab pos="35560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File security —  files are protected by an efficient authentication system.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7925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71438" y="0"/>
            <a:ext cx="7354887" cy="35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966" tIns="40166" rIns="81966" bIns="40166" anchor="ctr">
            <a:spAutoFit/>
          </a:bodyPr>
          <a:lstStyle>
            <a:lvl1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7000"/>
              </a:lnSpc>
            </a:pPr>
            <a:r>
              <a:rPr lang="en-US" dirty="0" smtClean="0">
                <a:solidFill>
                  <a:srgbClr val="000000"/>
                </a:solidFill>
                <a:latin typeface="Verdana"/>
                <a:ea typeface="DejaVu Sans" charset="0"/>
                <a:cs typeface="Verdana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ea typeface="DejaVu Sans" charset="0"/>
                <a:cs typeface="Verdana"/>
              </a:rPr>
              <a:t>FARO </a:t>
            </a:r>
            <a:r>
              <a:rPr lang="en-US" sz="2000" dirty="0">
                <a:solidFill>
                  <a:srgbClr val="000000"/>
                </a:solidFill>
                <a:latin typeface="Verdana"/>
                <a:ea typeface="DejaVu Sans" charset="0"/>
                <a:cs typeface="Verdana"/>
              </a:rPr>
              <a:t>– Fast Access to Remote Objects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09538" y="430605"/>
            <a:ext cx="8936037" cy="7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  <a:tab pos="8535988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  <a:tab pos="8535988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  <a:tab pos="8535988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  <a:tab pos="8535988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  <a:tab pos="8535988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  <a:tab pos="8535988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  <a:tab pos="8535988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  <a:tab pos="8535988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  <a:tab pos="8535988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FARO allows </a:t>
            </a:r>
            <a:r>
              <a:rPr lang="en-US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web access to </a:t>
            </a: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ENEA-GRID resources </a:t>
            </a:r>
            <a:r>
              <a:rPr lang="en-US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in a fast, secure and reliable way.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687" y="1029120"/>
            <a:ext cx="6437313" cy="406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195263" y="830056"/>
            <a:ext cx="4710112" cy="501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342900" indent="-342900" algn="just" eaLnBrk="1" hangingPunct="1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algn="just" eaLnBrk="1" hangingPunct="1"/>
            <a:endParaRPr lang="en-US" sz="20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342900" indent="-342900" algn="just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researchers </a:t>
            </a:r>
            <a:r>
              <a:rPr lang="en-US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need only </a:t>
            </a:r>
          </a:p>
          <a:p>
            <a:pPr algn="just" eaLnBrk="1" hangingPunct="1"/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	a web browser</a:t>
            </a:r>
          </a:p>
          <a:p>
            <a:pPr algn="just" eaLnBrk="1" hangingPunct="1"/>
            <a:endParaRPr lang="en-US" sz="20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algn="just" eaLnBrk="1" hangingPunct="1"/>
            <a:endParaRPr lang="en-US" sz="20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342900" indent="-342900" algn="just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every </a:t>
            </a:r>
            <a:r>
              <a:rPr lang="en-US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remote</a:t>
            </a: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</a:p>
          <a:p>
            <a:pPr marL="342900" indent="-342900" algn="just" eaLnBrk="1" hangingPunct="1"/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	resource </a:t>
            </a:r>
          </a:p>
          <a:p>
            <a:pPr marL="342900" indent="-342900" algn="just" eaLnBrk="1" hangingPunct="1"/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	(from </a:t>
            </a:r>
            <a:r>
              <a:rPr lang="en-US" sz="20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Xterm</a:t>
            </a: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</a:p>
          <a:p>
            <a:pPr marL="342900" indent="-342900" algn="just" eaLnBrk="1" hangingPunct="1"/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	to remote Windows </a:t>
            </a:r>
          </a:p>
          <a:p>
            <a:pPr marL="342900" indent="-342900" algn="just" eaLnBrk="1" hangingPunct="1"/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	desktops) will be  </a:t>
            </a:r>
          </a:p>
          <a:p>
            <a:pPr marL="342900" indent="-342900" algn="just" eaLnBrk="1" hangingPunct="1"/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	reachable</a:t>
            </a:r>
            <a:endParaRPr lang="en-US" sz="20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6391" name="Rettangolo 7"/>
          <p:cNvSpPr>
            <a:spLocks noChangeArrowheads="1"/>
          </p:cNvSpPr>
          <p:nvPr/>
        </p:nvSpPr>
        <p:spPr bwMode="auto">
          <a:xfrm>
            <a:off x="2487611" y="1153309"/>
            <a:ext cx="1928813" cy="35284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8" y="5980111"/>
            <a:ext cx="86137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7925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0" y="0"/>
            <a:ext cx="6178550" cy="35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1966" tIns="40166" rIns="81966" bIns="40166" anchor="ctr">
            <a:spAutoFit/>
          </a:bodyPr>
          <a:lstStyle>
            <a:lvl1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7000"/>
              </a:lnSpc>
            </a:pPr>
            <a:r>
              <a:rPr lang="en-US" sz="2000" dirty="0" smtClean="0">
                <a:solidFill>
                  <a:srgbClr val="000000"/>
                </a:solidFill>
                <a:latin typeface="Verdana"/>
                <a:ea typeface="DejaVu Sans" charset="0"/>
                <a:cs typeface="Verdana"/>
              </a:rPr>
              <a:t>Web link</a:t>
            </a:r>
            <a:r>
              <a:rPr lang="en-US" sz="2000" i="1" dirty="0" smtClean="0">
                <a:solidFill>
                  <a:srgbClr val="000000"/>
                </a:solidFill>
                <a:latin typeface="Verdana"/>
                <a:ea typeface="DejaVu Sans" charset="0"/>
                <a:cs typeface="Verdana"/>
              </a:rPr>
              <a:t>			http</a:t>
            </a:r>
            <a:r>
              <a:rPr lang="en-US" sz="2000" i="1" dirty="0">
                <a:solidFill>
                  <a:srgbClr val="000000"/>
                </a:solidFill>
                <a:latin typeface="Verdana"/>
                <a:ea typeface="DejaVu Sans" charset="0"/>
                <a:cs typeface="Verdana"/>
              </a:rPr>
              <a:t>://</a:t>
            </a:r>
            <a:r>
              <a:rPr lang="en-US" sz="2000" i="1" dirty="0" smtClean="0">
                <a:solidFill>
                  <a:srgbClr val="000000"/>
                </a:solidFill>
                <a:latin typeface="Verdana"/>
                <a:ea typeface="DejaVu Sans" charset="0"/>
                <a:cs typeface="Verdana"/>
              </a:rPr>
              <a:t>www.cresco.enea.it</a:t>
            </a:r>
            <a:r>
              <a:rPr lang="en-US" i="1" dirty="0" smtClean="0">
                <a:solidFill>
                  <a:srgbClr val="000000"/>
                </a:solidFill>
                <a:latin typeface="Verdana"/>
                <a:ea typeface="DejaVu Sans" charset="0"/>
                <a:cs typeface="Verdana"/>
              </a:rPr>
              <a:t>/</a:t>
            </a:r>
            <a:endParaRPr lang="en-US" i="1" dirty="0">
              <a:solidFill>
                <a:srgbClr val="000000"/>
              </a:solidFill>
              <a:latin typeface="Verdana"/>
              <a:ea typeface="DejaVu Sans" charset="0"/>
              <a:cs typeface="Verdana"/>
            </a:endParaRPr>
          </a:p>
        </p:txBody>
      </p:sp>
      <p:sp>
        <p:nvSpPr>
          <p:cNvPr id="16391" name="Rettangolo 7"/>
          <p:cNvSpPr>
            <a:spLocks noChangeArrowheads="1"/>
          </p:cNvSpPr>
          <p:nvPr/>
        </p:nvSpPr>
        <p:spPr bwMode="auto">
          <a:xfrm>
            <a:off x="2487611" y="1153309"/>
            <a:ext cx="1928813" cy="35284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8" y="5980111"/>
            <a:ext cx="86137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2925"/>
            <a:ext cx="8965135" cy="530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34756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8" descr="Cattura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9929"/>
            <a:ext cx="817245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6280150" y="2066926"/>
            <a:ext cx="1873250" cy="14398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6280150" y="4184650"/>
            <a:ext cx="1873250" cy="6445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107950" y="-71735"/>
            <a:ext cx="4304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sz="2400" b="1" dirty="0" smtClean="0">
                <a:solidFill>
                  <a:srgbClr val="104176"/>
                </a:solidFill>
                <a:latin typeface="Verdana" pitchFamily="34" charset="0"/>
              </a:rPr>
              <a:t>  </a:t>
            </a:r>
            <a:r>
              <a:rPr lang="fr-CA" sz="2000" dirty="0" smtClean="0">
                <a:solidFill>
                  <a:srgbClr val="104176"/>
                </a:solidFill>
                <a:latin typeface="Verdana" pitchFamily="34" charset="0"/>
              </a:rPr>
              <a:t>CMAST </a:t>
            </a:r>
            <a:r>
              <a:rPr lang="fr-CA" sz="2000" dirty="0">
                <a:solidFill>
                  <a:srgbClr val="104176"/>
                </a:solidFill>
                <a:latin typeface="Verdana" pitchFamily="34" charset="0"/>
              </a:rPr>
              <a:t>Virtual </a:t>
            </a:r>
            <a:r>
              <a:rPr lang="fr-CA" sz="2000" dirty="0" err="1">
                <a:solidFill>
                  <a:srgbClr val="104176"/>
                </a:solidFill>
                <a:latin typeface="Verdana" pitchFamily="34" charset="0"/>
              </a:rPr>
              <a:t>Lab</a:t>
            </a:r>
            <a:r>
              <a:rPr lang="fr-CA" sz="2000" dirty="0">
                <a:solidFill>
                  <a:srgbClr val="104176"/>
                </a:solidFill>
                <a:latin typeface="Verdana" pitchFamily="34" charset="0"/>
              </a:rPr>
              <a:t> home page</a:t>
            </a:r>
            <a:endParaRPr lang="it-IT" sz="2000" dirty="0">
              <a:solidFill>
                <a:srgbClr val="104176"/>
              </a:solidFill>
              <a:latin typeface="Verdana" pitchFamily="34" charset="0"/>
            </a:endParaRPr>
          </a:p>
        </p:txBody>
      </p:sp>
      <p:sp>
        <p:nvSpPr>
          <p:cNvPr id="2054" name="CasellaDiTesto 11"/>
          <p:cNvSpPr txBox="1">
            <a:spLocks noChangeArrowheads="1"/>
          </p:cNvSpPr>
          <p:nvPr/>
        </p:nvSpPr>
        <p:spPr bwMode="auto">
          <a:xfrm>
            <a:off x="5867400" y="1154113"/>
            <a:ext cx="2451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www.afs.enea.it/project/cmast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4118"/>
            <a:ext cx="86137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753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75170" y="6068149"/>
            <a:ext cx="8614827" cy="457880"/>
            <a:chOff x="254004" y="1121842"/>
            <a:chExt cx="8614827" cy="457880"/>
          </a:xfrm>
        </p:grpSpPr>
        <p:sp>
          <p:nvSpPr>
            <p:cNvPr id="10" name="Rettangolo 9"/>
            <p:cNvSpPr/>
            <p:nvPr/>
          </p:nvSpPr>
          <p:spPr>
            <a:xfrm>
              <a:off x="5556248" y="1331385"/>
              <a:ext cx="331258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t-IT" sz="1000" i="1" dirty="0">
                  <a:solidFill>
                    <a:srgbClr val="7F7F7F"/>
                  </a:solidFill>
                </a:rPr>
                <a:t>JPNM – SP4 Meeting </a:t>
              </a:r>
              <a:r>
                <a:rPr lang="it-IT" sz="1000" i="1" dirty="0" smtClean="0">
                  <a:solidFill>
                    <a:srgbClr val="7F7F7F"/>
                  </a:solidFill>
                </a:rPr>
                <a:t>:: </a:t>
              </a:r>
              <a:r>
                <a:rPr lang="it-IT" sz="1000" i="1" dirty="0" err="1" smtClean="0">
                  <a:solidFill>
                    <a:srgbClr val="7F7F7F"/>
                  </a:solidFill>
                </a:rPr>
                <a:t>Edinburgh</a:t>
              </a:r>
              <a:r>
                <a:rPr lang="it-IT" sz="1000" i="1" dirty="0" smtClean="0">
                  <a:solidFill>
                    <a:srgbClr val="7F7F7F"/>
                  </a:solidFill>
                </a:rPr>
                <a:t> – </a:t>
              </a:r>
              <a:r>
                <a:rPr lang="it-IT" sz="1000" i="1" dirty="0" err="1" smtClean="0">
                  <a:solidFill>
                    <a:srgbClr val="7F7F7F"/>
                  </a:solidFill>
                </a:rPr>
                <a:t>June</a:t>
              </a:r>
              <a:r>
                <a:rPr lang="it-IT" sz="1000" i="1" dirty="0" smtClean="0">
                  <a:solidFill>
                    <a:srgbClr val="7F7F7F"/>
                  </a:solidFill>
                </a:rPr>
                <a:t> 3rd,  2013</a:t>
              </a:r>
              <a:endParaRPr lang="it-IT" sz="1000" i="1" dirty="0">
                <a:solidFill>
                  <a:srgbClr val="7F7F7F"/>
                </a:solidFill>
              </a:endParaRPr>
            </a:p>
          </p:txBody>
        </p:sp>
        <p:pic>
          <p:nvPicPr>
            <p:cNvPr id="11" name="Immagine 10" descr="logo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1" r="75004" b="44781"/>
            <a:stretch/>
          </p:blipFill>
          <p:spPr>
            <a:xfrm>
              <a:off x="328085" y="1121842"/>
              <a:ext cx="719975" cy="215991"/>
            </a:xfrm>
            <a:prstGeom prst="rect">
              <a:avLst/>
            </a:prstGeom>
          </p:spPr>
        </p:pic>
        <p:cxnSp>
          <p:nvCxnSpPr>
            <p:cNvPr id="12" name="Connettore 1 11"/>
            <p:cNvCxnSpPr/>
            <p:nvPr/>
          </p:nvCxnSpPr>
          <p:spPr>
            <a:xfrm>
              <a:off x="338667" y="1365250"/>
              <a:ext cx="8445500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ttangolo 12"/>
            <p:cNvSpPr/>
            <p:nvPr/>
          </p:nvSpPr>
          <p:spPr>
            <a:xfrm>
              <a:off x="254004" y="1333501"/>
              <a:ext cx="28680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dirty="0">
                  <a:solidFill>
                    <a:srgbClr val="FFFFFF">
                      <a:lumMod val="50000"/>
                    </a:srgbClr>
                  </a:solidFill>
                </a:rPr>
                <a:t>ENEA GRID &amp; </a:t>
              </a:r>
              <a:r>
                <a:rPr lang="it-IT" sz="1000" dirty="0" smtClean="0">
                  <a:solidFill>
                    <a:srgbClr val="FFFFFF">
                      <a:lumMod val="50000"/>
                    </a:srgbClr>
                  </a:solidFill>
                </a:rPr>
                <a:t>JPNM </a:t>
              </a:r>
              <a:r>
                <a:rPr lang="it-IT" sz="1000" dirty="0">
                  <a:solidFill>
                    <a:srgbClr val="FFFFFF">
                      <a:lumMod val="50000"/>
                    </a:srgbClr>
                  </a:solidFill>
                </a:rPr>
                <a:t>WEB PORTAL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083" y="515938"/>
            <a:ext cx="85058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798733" y="4296569"/>
            <a:ext cx="1873250" cy="360362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48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75170" y="6068149"/>
            <a:ext cx="8614827" cy="457880"/>
            <a:chOff x="254004" y="1121842"/>
            <a:chExt cx="8614827" cy="457880"/>
          </a:xfrm>
        </p:grpSpPr>
        <p:sp>
          <p:nvSpPr>
            <p:cNvPr id="10" name="Rettangolo 9"/>
            <p:cNvSpPr/>
            <p:nvPr/>
          </p:nvSpPr>
          <p:spPr>
            <a:xfrm>
              <a:off x="5556248" y="1331385"/>
              <a:ext cx="331258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t-IT" sz="1000" i="1" dirty="0">
                  <a:solidFill>
                    <a:srgbClr val="7F7F7F"/>
                  </a:solidFill>
                </a:rPr>
                <a:t>JPNM – SP4 Meeting </a:t>
              </a:r>
              <a:r>
                <a:rPr lang="it-IT" sz="1000" i="1" dirty="0" smtClean="0">
                  <a:solidFill>
                    <a:srgbClr val="7F7F7F"/>
                  </a:solidFill>
                </a:rPr>
                <a:t>:: </a:t>
              </a:r>
              <a:r>
                <a:rPr lang="it-IT" sz="1000" i="1" dirty="0" err="1" smtClean="0">
                  <a:solidFill>
                    <a:srgbClr val="7F7F7F"/>
                  </a:solidFill>
                </a:rPr>
                <a:t>Edinburgh</a:t>
              </a:r>
              <a:r>
                <a:rPr lang="it-IT" sz="1000" i="1" dirty="0" smtClean="0">
                  <a:solidFill>
                    <a:srgbClr val="7F7F7F"/>
                  </a:solidFill>
                </a:rPr>
                <a:t> – </a:t>
              </a:r>
              <a:r>
                <a:rPr lang="it-IT" sz="1000" i="1" dirty="0" err="1" smtClean="0">
                  <a:solidFill>
                    <a:srgbClr val="7F7F7F"/>
                  </a:solidFill>
                </a:rPr>
                <a:t>June</a:t>
              </a:r>
              <a:r>
                <a:rPr lang="it-IT" sz="1000" i="1" dirty="0" smtClean="0">
                  <a:solidFill>
                    <a:srgbClr val="7F7F7F"/>
                  </a:solidFill>
                </a:rPr>
                <a:t> 3rd,  2013</a:t>
              </a:r>
              <a:endParaRPr lang="it-IT" sz="1000" i="1" dirty="0">
                <a:solidFill>
                  <a:srgbClr val="7F7F7F"/>
                </a:solidFill>
              </a:endParaRPr>
            </a:p>
          </p:txBody>
        </p:sp>
        <p:pic>
          <p:nvPicPr>
            <p:cNvPr id="11" name="Immagine 10" descr="logo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1" r="75004" b="44781"/>
            <a:stretch/>
          </p:blipFill>
          <p:spPr>
            <a:xfrm>
              <a:off x="328085" y="1121842"/>
              <a:ext cx="719975" cy="215991"/>
            </a:xfrm>
            <a:prstGeom prst="rect">
              <a:avLst/>
            </a:prstGeom>
          </p:spPr>
        </p:pic>
        <p:cxnSp>
          <p:nvCxnSpPr>
            <p:cNvPr id="12" name="Connettore 1 11"/>
            <p:cNvCxnSpPr/>
            <p:nvPr/>
          </p:nvCxnSpPr>
          <p:spPr>
            <a:xfrm>
              <a:off x="338667" y="1365250"/>
              <a:ext cx="8445500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ttangolo 12"/>
            <p:cNvSpPr/>
            <p:nvPr/>
          </p:nvSpPr>
          <p:spPr>
            <a:xfrm>
              <a:off x="254004" y="1333501"/>
              <a:ext cx="28680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dirty="0">
                  <a:solidFill>
                    <a:srgbClr val="FFFFFF">
                      <a:lumMod val="50000"/>
                    </a:srgbClr>
                  </a:solidFill>
                </a:rPr>
                <a:t>ENEA GRID &amp; </a:t>
              </a:r>
              <a:r>
                <a:rPr lang="it-IT" sz="1000" dirty="0" smtClean="0">
                  <a:solidFill>
                    <a:srgbClr val="FFFFFF">
                      <a:lumMod val="50000"/>
                    </a:srgbClr>
                  </a:solidFill>
                </a:rPr>
                <a:t>JPNM </a:t>
              </a:r>
              <a:r>
                <a:rPr lang="it-IT" sz="1000" dirty="0">
                  <a:solidFill>
                    <a:srgbClr val="FFFFFF">
                      <a:lumMod val="50000"/>
                    </a:srgbClr>
                  </a:solidFill>
                </a:rPr>
                <a:t>WEB PORTAL</a:t>
              </a:r>
            </a:p>
          </p:txBody>
        </p:sp>
      </p:grpSp>
      <p:pic>
        <p:nvPicPr>
          <p:cNvPr id="2050" name="Picture 2" descr="C:\Users\Simon\Desktop\Cattur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997" y="432624"/>
            <a:ext cx="8383171" cy="544906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6330953" y="3519658"/>
            <a:ext cx="2813047" cy="256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Links to </a:t>
            </a:r>
            <a:r>
              <a:rPr lang="it-IT" sz="1400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pPr defTabSz="449263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z="1400" dirty="0">
              <a:solidFill>
                <a:srgbClr val="000000"/>
              </a:solidFill>
              <a:latin typeface="Calibri" pitchFamily="34" charset="0"/>
            </a:endParaRPr>
          </a:p>
          <a:p>
            <a:pPr marL="88900" indent="-88900" defTabSz="449263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it-IT" sz="1400" dirty="0" err="1">
                <a:solidFill>
                  <a:srgbClr val="000000"/>
                </a:solidFill>
                <a:latin typeface="Calibri" pitchFamily="34" charset="0"/>
              </a:rPr>
              <a:t>View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Calibri" pitchFamily="34" charset="0"/>
              </a:rPr>
              <a:t>docs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Calibri" pitchFamily="34" charset="0"/>
              </a:rPr>
              <a:t>about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 CRESCO </a:t>
            </a:r>
            <a:endParaRPr lang="it-IT" sz="1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defTabSz="449263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1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88900" indent="-88900" defTabSz="449263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it-IT" sz="1400" dirty="0" err="1" smtClean="0">
                <a:solidFill>
                  <a:srgbClr val="000000"/>
                </a:solidFill>
                <a:latin typeface="Calibri" pitchFamily="34" charset="0"/>
              </a:rPr>
              <a:t>View</a:t>
            </a:r>
            <a:r>
              <a:rPr lang="it-IT" sz="1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latin typeface="Calibri" pitchFamily="34" charset="0"/>
              </a:rPr>
              <a:t>most</a:t>
            </a:r>
            <a:r>
              <a:rPr lang="it-IT" sz="1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Calibri" pitchFamily="34" charset="0"/>
              </a:rPr>
              <a:t>used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Calibri" pitchFamily="34" charset="0"/>
              </a:rPr>
              <a:t>commands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 on </a:t>
            </a:r>
            <a:r>
              <a:rPr lang="it-IT" sz="1400" dirty="0" smtClean="0">
                <a:solidFill>
                  <a:srgbClr val="000000"/>
                </a:solidFill>
                <a:latin typeface="Calibri" pitchFamily="34" charset="0"/>
              </a:rPr>
              <a:t>CRESCO</a:t>
            </a:r>
          </a:p>
          <a:p>
            <a:pPr marL="88900" indent="-88900" defTabSz="449263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it-IT" sz="1400" dirty="0">
              <a:solidFill>
                <a:srgbClr val="000000"/>
              </a:solidFill>
              <a:latin typeface="Calibri" pitchFamily="34" charset="0"/>
            </a:endParaRPr>
          </a:p>
          <a:p>
            <a:pPr marL="88900" indent="-889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it-IT" sz="1400" dirty="0" err="1">
                <a:solidFill>
                  <a:srgbClr val="000000"/>
                </a:solidFill>
                <a:latin typeface="Calibri" pitchFamily="34" charset="0"/>
              </a:rPr>
              <a:t>View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 the status of the </a:t>
            </a:r>
            <a:r>
              <a:rPr lang="it-IT" sz="1400" dirty="0" smtClean="0">
                <a:solidFill>
                  <a:srgbClr val="000000"/>
                </a:solidFill>
                <a:latin typeface="Calibri" pitchFamily="34" charset="0"/>
              </a:rPr>
              <a:t>GRID</a:t>
            </a:r>
          </a:p>
          <a:p>
            <a:pPr marL="88900" indent="-88900" defTabSz="449263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it-IT" sz="1400" dirty="0">
              <a:solidFill>
                <a:srgbClr val="000000"/>
              </a:solidFill>
              <a:latin typeface="Calibri" pitchFamily="34" charset="0"/>
            </a:endParaRPr>
          </a:p>
          <a:p>
            <a:pPr marL="88900" indent="-889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Report </a:t>
            </a:r>
            <a:r>
              <a:rPr lang="it-IT" sz="1400" dirty="0" err="1">
                <a:solidFill>
                  <a:srgbClr val="000000"/>
                </a:solidFill>
                <a:latin typeface="Calibri" pitchFamily="34" charset="0"/>
              </a:rPr>
              <a:t>problems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 to </a:t>
            </a:r>
            <a:r>
              <a:rPr lang="it-IT" sz="1400" dirty="0" err="1">
                <a:solidFill>
                  <a:srgbClr val="000000"/>
                </a:solidFill>
                <a:latin typeface="Calibri" pitchFamily="34" charset="0"/>
              </a:rPr>
              <a:t>system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latin typeface="Calibri" pitchFamily="34" charset="0"/>
              </a:rPr>
              <a:t>admin</a:t>
            </a:r>
            <a:endParaRPr lang="it-IT" sz="1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88900" indent="-88900" defTabSz="449263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it-IT" sz="1400" dirty="0">
              <a:solidFill>
                <a:srgbClr val="000000"/>
              </a:solidFill>
              <a:latin typeface="Calibri" pitchFamily="34" charset="0"/>
            </a:endParaRPr>
          </a:p>
          <a:p>
            <a:pPr marL="88900" indent="-889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it-IT" sz="1400" dirty="0" smtClean="0">
                <a:solidFill>
                  <a:srgbClr val="000000"/>
                </a:solidFill>
                <a:latin typeface="Calibri" pitchFamily="34" charset="0"/>
              </a:rPr>
              <a:t>Access 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to the conference </a:t>
            </a:r>
            <a:r>
              <a:rPr lang="it-IT" sz="1400" dirty="0" smtClean="0">
                <a:solidFill>
                  <a:srgbClr val="000000"/>
                </a:solidFill>
                <a:latin typeface="Calibri" pitchFamily="34" charset="0"/>
              </a:rPr>
              <a:t>room</a:t>
            </a:r>
          </a:p>
          <a:p>
            <a:pPr marL="88900" indent="-88900" defTabSz="449263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it-IT" sz="1400" dirty="0">
              <a:solidFill>
                <a:srgbClr val="000000"/>
              </a:solidFill>
              <a:latin typeface="Calibri" pitchFamily="34" charset="0"/>
            </a:endParaRPr>
          </a:p>
          <a:p>
            <a:pPr marL="88900" indent="-889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Exchange data </a:t>
            </a:r>
            <a:r>
              <a:rPr lang="it-IT" sz="1400" dirty="0" err="1">
                <a:solidFill>
                  <a:srgbClr val="000000"/>
                </a:solidFill>
                <a:latin typeface="Calibri" pitchFamily="34" charset="0"/>
              </a:rPr>
              <a:t>between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Calibri" pitchFamily="34" charset="0"/>
              </a:rPr>
              <a:t>local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 and </a:t>
            </a:r>
            <a:endParaRPr lang="it-IT" sz="1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1400" dirty="0" smtClean="0">
                <a:solidFill>
                  <a:srgbClr val="000000"/>
                </a:solidFill>
                <a:latin typeface="Calibri" pitchFamily="34" charset="0"/>
              </a:rPr>
              <a:t>   remote </a:t>
            </a:r>
            <a:r>
              <a:rPr lang="it-IT" sz="1400" dirty="0" err="1" smtClean="0">
                <a:solidFill>
                  <a:srgbClr val="000000"/>
                </a:solidFill>
                <a:latin typeface="Calibri" pitchFamily="34" charset="0"/>
              </a:rPr>
              <a:t>systems</a:t>
            </a:r>
            <a:endParaRPr lang="it-IT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522836" y="766377"/>
            <a:ext cx="2244979" cy="239553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2" name="Connettore 2 12"/>
          <p:cNvCxnSpPr>
            <a:cxnSpLocks noChangeShapeType="1"/>
          </p:cNvCxnSpPr>
          <p:nvPr/>
        </p:nvCxnSpPr>
        <p:spPr bwMode="auto">
          <a:xfrm>
            <a:off x="7722163" y="3237733"/>
            <a:ext cx="15313" cy="30556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92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ezza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Chiarezza.thmx</Template>
  <TotalTime>1279</TotalTime>
  <Words>867</Words>
  <Application>Microsoft Office PowerPoint</Application>
  <PresentationFormat>Presentazione su schermo (4:3)</PresentationFormat>
  <Paragraphs>152</Paragraphs>
  <Slides>15</Slides>
  <Notes>5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Chiarezza</vt:lpstr>
      <vt:lpstr>ENEA GRID &amp;  JPNM WEB PORTAL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Web based tool for remote real-time experiment sharing </vt:lpstr>
      <vt:lpstr>Diapositiva 12</vt:lpstr>
      <vt:lpstr>JPNM  Web portal</vt:lpstr>
      <vt:lpstr>Web portal for MATISSE WP1.4.3</vt:lpstr>
      <vt:lpstr>Web portal WP1.43</vt:lpstr>
    </vt:vector>
  </TitlesOfParts>
  <Company>ENEA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PORTAL WP1.43</dc:title>
  <dc:creator>Stefano Ferriani</dc:creator>
  <cp:lastModifiedBy>Simonetta Pagnutti</cp:lastModifiedBy>
  <cp:revision>96</cp:revision>
  <dcterms:created xsi:type="dcterms:W3CDTF">2013-06-01T14:16:18Z</dcterms:created>
  <dcterms:modified xsi:type="dcterms:W3CDTF">2013-06-01T14:51:11Z</dcterms:modified>
</cp:coreProperties>
</file>