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9" r:id="rId3"/>
    <p:sldId id="320" r:id="rId4"/>
    <p:sldId id="321" r:id="rId5"/>
    <p:sldId id="266" r:id="rId6"/>
    <p:sldId id="314" r:id="rId7"/>
    <p:sldId id="318" r:id="rId8"/>
    <p:sldId id="273" r:id="rId9"/>
    <p:sldId id="275" r:id="rId10"/>
    <p:sldId id="276" r:id="rId11"/>
    <p:sldId id="277" r:id="rId12"/>
    <p:sldId id="303" r:id="rId13"/>
    <p:sldId id="304" r:id="rId14"/>
    <p:sldId id="300" r:id="rId15"/>
    <p:sldId id="289" r:id="rId16"/>
    <p:sldId id="301" r:id="rId17"/>
    <p:sldId id="305" r:id="rId18"/>
    <p:sldId id="306" r:id="rId19"/>
    <p:sldId id="312" r:id="rId20"/>
    <p:sldId id="313" r:id="rId21"/>
    <p:sldId id="323" r:id="rId22"/>
    <p:sldId id="316" r:id="rId23"/>
    <p:sldId id="317" r:id="rId24"/>
    <p:sldId id="290" r:id="rId25"/>
    <p:sldId id="315" r:id="rId26"/>
    <p:sldId id="309" r:id="rId27"/>
    <p:sldId id="310" r:id="rId28"/>
    <p:sldId id="322" r:id="rId29"/>
  </p:sldIdLst>
  <p:sldSz cx="9144000" cy="6858000" type="screen4x3"/>
  <p:notesSz cx="6796088" cy="9928225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818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4CB9E-93D2-47E9-9244-2A71DDE7C9F4}" type="datetimeFigureOut">
              <a:rPr lang="it-IT" smtClean="0"/>
              <a:pPr/>
              <a:t>31/05/2013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609" y="4715907"/>
            <a:ext cx="54368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544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921C-EF31-4332-A577-B188EE2085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585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9921C-EF31-4332-A577-B188EE20850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3B2EE-3B12-4BED-93FC-866A867D5A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C4D9E-7C19-41E6-84A0-D20D5AB41A9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A979F-05B7-4311-85BF-93FD6610096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5CEF-61B0-41AF-96D9-873E53027A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BD380-2628-49E7-B45E-819141030B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09F40-9378-4DAA-BC9B-19DB5CA236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C1582-BA24-4969-9508-0863161A79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4E8D5-FAC6-43F1-B625-D0F731654A5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C292-CD73-4AAB-B2A5-6E3EEE0FE0C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391E-8BC6-4AD4-B48C-8CAE9513402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4985A-1EC2-4260-B852-358752359D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46764-C352-4172-8A70-98FCD05A4F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93EB34-89EF-4B95-81E3-9B659A95BCF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cid:image001.jpg@01CDA0A2.65940D0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7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060848"/>
            <a:ext cx="8496944" cy="1944216"/>
          </a:xfrm>
        </p:spPr>
        <p:txBody>
          <a:bodyPr/>
          <a:lstStyle/>
          <a:p>
            <a:r>
              <a:rPr lang="en-US" sz="3600" b="1" dirty="0" smtClean="0">
                <a:latin typeface="Verdana" pitchFamily="34" charset="0"/>
              </a:rPr>
              <a:t>SANS-TEM results correlation on irradiated steels *</a:t>
            </a:r>
            <a:endParaRPr lang="it-IT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645024"/>
            <a:ext cx="8064896" cy="2448272"/>
          </a:xfrm>
        </p:spPr>
        <p:txBody>
          <a:bodyPr/>
          <a:lstStyle/>
          <a:p>
            <a:endParaRPr lang="it-IT" sz="1400" b="1" i="1" dirty="0" smtClean="0">
              <a:latin typeface="Verdana" pitchFamily="34" charset="0"/>
            </a:endParaRPr>
          </a:p>
          <a:p>
            <a:endParaRPr lang="it-IT" sz="1400" b="1" i="1" dirty="0" smtClean="0">
              <a:latin typeface="Verdana" pitchFamily="34" charset="0"/>
            </a:endParaRPr>
          </a:p>
          <a:p>
            <a:r>
              <a:rPr lang="it-IT" sz="1400" b="1" i="1" dirty="0" smtClean="0">
                <a:latin typeface="Verdana" pitchFamily="34" charset="0"/>
              </a:rPr>
              <a:t>R. Coppola</a:t>
            </a:r>
            <a:r>
              <a:rPr lang="it-IT" sz="1400" b="1" i="1" baseline="30000" dirty="0" smtClean="0">
                <a:latin typeface="Verdana" pitchFamily="34" charset="0"/>
              </a:rPr>
              <a:t>1</a:t>
            </a:r>
            <a:r>
              <a:rPr lang="it-IT" sz="1400" b="1" dirty="0" smtClean="0">
                <a:latin typeface="Verdana" pitchFamily="34" charset="0"/>
              </a:rPr>
              <a:t>, </a:t>
            </a:r>
            <a:r>
              <a:rPr lang="it-IT" sz="1400" dirty="0" smtClean="0">
                <a:latin typeface="Verdana" pitchFamily="34" charset="0"/>
              </a:rPr>
              <a:t>M. Klimenkov</a:t>
            </a:r>
            <a:r>
              <a:rPr lang="it-IT" sz="1400" baseline="30000" dirty="0" smtClean="0">
                <a:latin typeface="Verdana" pitchFamily="34" charset="0"/>
              </a:rPr>
              <a:t>2</a:t>
            </a:r>
            <a:r>
              <a:rPr lang="it-IT" sz="1400" dirty="0" smtClean="0">
                <a:latin typeface="Verdana" pitchFamily="34" charset="0"/>
              </a:rPr>
              <a:t>, R. Lindau</a:t>
            </a:r>
            <a:r>
              <a:rPr lang="it-IT" sz="1400" baseline="30000" dirty="0" smtClean="0">
                <a:latin typeface="Verdana" pitchFamily="34" charset="0"/>
              </a:rPr>
              <a:t>2</a:t>
            </a:r>
            <a:r>
              <a:rPr lang="it-IT" sz="1400" dirty="0" smtClean="0">
                <a:latin typeface="Verdana" pitchFamily="34" charset="0"/>
              </a:rPr>
              <a:t>, L. Porcar</a:t>
            </a:r>
            <a:r>
              <a:rPr lang="it-IT" sz="1400" baseline="30000" dirty="0" smtClean="0">
                <a:latin typeface="Verdana" pitchFamily="34" charset="0"/>
              </a:rPr>
              <a:t>3</a:t>
            </a:r>
            <a:r>
              <a:rPr lang="it-IT" sz="1400" dirty="0" smtClean="0">
                <a:latin typeface="Verdana" pitchFamily="34" charset="0"/>
              </a:rPr>
              <a:t>, M. Sepielli</a:t>
            </a:r>
            <a:r>
              <a:rPr lang="it-IT" sz="1400" baseline="30000" dirty="0" smtClean="0">
                <a:latin typeface="Verdana" pitchFamily="34" charset="0"/>
              </a:rPr>
              <a:t>1</a:t>
            </a:r>
            <a:r>
              <a:rPr lang="it-IT" sz="1400" dirty="0" smtClean="0">
                <a:latin typeface="Verdana" pitchFamily="34" charset="0"/>
              </a:rPr>
              <a:t>, M. Valli</a:t>
            </a:r>
            <a:r>
              <a:rPr lang="it-IT" sz="1400" baseline="30000" dirty="0" smtClean="0">
                <a:latin typeface="Verdana" pitchFamily="34" charset="0"/>
              </a:rPr>
              <a:t>4</a:t>
            </a:r>
            <a:r>
              <a:rPr lang="it-IT" sz="1400" dirty="0" smtClean="0">
                <a:latin typeface="Verdana" pitchFamily="34" charset="0"/>
              </a:rPr>
              <a:t> </a:t>
            </a:r>
          </a:p>
          <a:p>
            <a:r>
              <a:rPr lang="it-IT" sz="1400" dirty="0" smtClean="0">
                <a:latin typeface="Verdana" pitchFamily="34" charset="0"/>
              </a:rPr>
              <a:t> </a:t>
            </a:r>
          </a:p>
          <a:p>
            <a:r>
              <a:rPr lang="it-IT" sz="1400" baseline="30000" dirty="0" smtClean="0">
                <a:latin typeface="Verdana" pitchFamily="34" charset="0"/>
              </a:rPr>
              <a:t>1 </a:t>
            </a:r>
            <a:r>
              <a:rPr lang="it-IT" sz="1400" i="1" dirty="0" err="1" smtClean="0">
                <a:latin typeface="Verdana" pitchFamily="34" charset="0"/>
              </a:rPr>
              <a:t>ENEA-Casaccia</a:t>
            </a:r>
            <a:r>
              <a:rPr lang="it-IT" sz="1400" i="1" dirty="0" smtClean="0">
                <a:latin typeface="Verdana" pitchFamily="34" charset="0"/>
              </a:rPr>
              <a:t>, Via </a:t>
            </a:r>
            <a:r>
              <a:rPr lang="it-IT" sz="1400" i="1" dirty="0" err="1" smtClean="0">
                <a:latin typeface="Verdana" pitchFamily="34" charset="0"/>
              </a:rPr>
              <a:t>Anguillarese</a:t>
            </a:r>
            <a:r>
              <a:rPr lang="it-IT" sz="1400" i="1" dirty="0" smtClean="0">
                <a:latin typeface="Verdana" pitchFamily="34" charset="0"/>
              </a:rPr>
              <a:t> 301, 00123 Roma, Italy</a:t>
            </a:r>
            <a:endParaRPr lang="it-IT" sz="1400" dirty="0" smtClean="0">
              <a:latin typeface="Verdana" pitchFamily="34" charset="0"/>
            </a:endParaRPr>
          </a:p>
          <a:p>
            <a:r>
              <a:rPr lang="en-US" sz="1400" i="1" baseline="30000" dirty="0" smtClean="0">
                <a:latin typeface="Verdana" pitchFamily="34" charset="0"/>
              </a:rPr>
              <a:t>2 </a:t>
            </a:r>
            <a:r>
              <a:rPr lang="en-US" sz="1400" i="1" dirty="0" smtClean="0">
                <a:latin typeface="Verdana" pitchFamily="34" charset="0"/>
              </a:rPr>
              <a:t>KIT-IAM, PO Box 3640, D- 76021 Karlsruhe, Germany</a:t>
            </a:r>
            <a:endParaRPr lang="it-IT" sz="1400" dirty="0" smtClean="0">
              <a:latin typeface="Verdana" pitchFamily="34" charset="0"/>
            </a:endParaRPr>
          </a:p>
          <a:p>
            <a:r>
              <a:rPr lang="en-US" sz="1400" i="1" baseline="30000" dirty="0" smtClean="0">
                <a:latin typeface="Verdana" pitchFamily="34" charset="0"/>
              </a:rPr>
              <a:t>3</a:t>
            </a:r>
            <a:r>
              <a:rPr lang="en-US" sz="1400" i="1" dirty="0" smtClean="0">
                <a:latin typeface="Verdana" pitchFamily="34" charset="0"/>
              </a:rPr>
              <a:t>ILL, 6, rue Jules Horowitz, 38042 Grenoble, France</a:t>
            </a:r>
            <a:endParaRPr lang="it-IT" sz="1400" dirty="0" smtClean="0">
              <a:latin typeface="Verdana" pitchFamily="34" charset="0"/>
            </a:endParaRPr>
          </a:p>
          <a:p>
            <a:r>
              <a:rPr lang="it-IT" sz="1400" i="1" baseline="30000" dirty="0" smtClean="0">
                <a:latin typeface="Verdana" pitchFamily="34" charset="0"/>
              </a:rPr>
              <a:t>4</a:t>
            </a:r>
            <a:r>
              <a:rPr lang="it-IT" sz="1400" i="1" dirty="0" smtClean="0">
                <a:latin typeface="Verdana" pitchFamily="34" charset="0"/>
              </a:rPr>
              <a:t>ENEA- Faenza, Via Ravegnana 186, 48018 Faenza (RA), Italy</a:t>
            </a:r>
          </a:p>
          <a:p>
            <a:endParaRPr lang="it-IT" sz="1400" i="1" dirty="0" smtClean="0">
              <a:latin typeface="Verdana" pitchFamily="34" charset="0"/>
            </a:endParaRPr>
          </a:p>
          <a:p>
            <a:endParaRPr lang="it-IT" sz="1400" i="1" dirty="0" smtClean="0">
              <a:latin typeface="Verdana" pitchFamily="34" charset="0"/>
            </a:endParaRPr>
          </a:p>
          <a:p>
            <a:pPr algn="l"/>
            <a:r>
              <a:rPr lang="it-IT" sz="1400" b="1" i="1" dirty="0" smtClean="0">
                <a:latin typeface="Verdana" pitchFamily="34" charset="0"/>
              </a:rPr>
              <a:t>*</a:t>
            </a:r>
            <a:r>
              <a:rPr lang="it-IT" sz="1400" i="1" dirty="0" smtClean="0">
                <a:latin typeface="Verdana" pitchFamily="34" charset="0"/>
              </a:rPr>
              <a:t> </a:t>
            </a:r>
            <a:r>
              <a:rPr lang="it-IT" sz="1400" i="1" dirty="0" err="1" smtClean="0">
                <a:latin typeface="Verdana" pitchFamily="34" charset="0"/>
              </a:rPr>
              <a:t>based</a:t>
            </a:r>
            <a:r>
              <a:rPr lang="it-IT" sz="1400" i="1" dirty="0" smtClean="0">
                <a:latin typeface="Verdana" pitchFamily="34" charset="0"/>
              </a:rPr>
              <a:t> on </a:t>
            </a:r>
            <a:r>
              <a:rPr lang="it-IT" sz="1400" i="1" dirty="0" err="1" smtClean="0">
                <a:latin typeface="Verdana" pitchFamily="34" charset="0"/>
              </a:rPr>
              <a:t>oral</a:t>
            </a:r>
            <a:r>
              <a:rPr lang="it-IT" sz="1400" i="1" dirty="0" smtClean="0">
                <a:latin typeface="Verdana" pitchFamily="34" charset="0"/>
              </a:rPr>
              <a:t> </a:t>
            </a:r>
            <a:r>
              <a:rPr lang="it-IT" sz="1400" i="1" dirty="0" err="1" smtClean="0">
                <a:latin typeface="Verdana" pitchFamily="34" charset="0"/>
              </a:rPr>
              <a:t>contribution</a:t>
            </a:r>
            <a:r>
              <a:rPr lang="it-IT" sz="1400" i="1" dirty="0" smtClean="0">
                <a:latin typeface="Verdana" pitchFamily="34" charset="0"/>
              </a:rPr>
              <a:t> </a:t>
            </a:r>
            <a:r>
              <a:rPr lang="it-IT" sz="1400" i="1" dirty="0" err="1" smtClean="0">
                <a:latin typeface="Verdana" pitchFamily="34" charset="0"/>
              </a:rPr>
              <a:t>to</a:t>
            </a:r>
            <a:r>
              <a:rPr lang="it-IT" sz="1400" i="1" dirty="0" smtClean="0">
                <a:latin typeface="Verdana" pitchFamily="34" charset="0"/>
              </a:rPr>
              <a:t> sas2012 </a:t>
            </a:r>
            <a:r>
              <a:rPr lang="it-IT" sz="1400" i="1" dirty="0" err="1" smtClean="0">
                <a:latin typeface="Verdana" pitchFamily="34" charset="0"/>
              </a:rPr>
              <a:t>conference</a:t>
            </a:r>
            <a:r>
              <a:rPr lang="it-IT" sz="1400" i="1" dirty="0" smtClean="0">
                <a:latin typeface="Verdana" pitchFamily="34" charset="0"/>
              </a:rPr>
              <a:t>, Sydney, </a:t>
            </a:r>
            <a:r>
              <a:rPr lang="it-IT" sz="1400" i="1" dirty="0" err="1" smtClean="0">
                <a:latin typeface="Verdana" pitchFamily="34" charset="0"/>
              </a:rPr>
              <a:t>November</a:t>
            </a:r>
            <a:r>
              <a:rPr lang="it-IT" sz="1400" i="1" dirty="0" smtClean="0">
                <a:latin typeface="Verdana" pitchFamily="34" charset="0"/>
              </a:rPr>
              <a:t> 2012</a:t>
            </a:r>
            <a:endParaRPr lang="it-IT" sz="1400" dirty="0" smtClean="0">
              <a:latin typeface="Verdan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3768" y="980728"/>
            <a:ext cx="655272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D58520"/>
                </a:solidFill>
                <a:latin typeface="Verdana" pitchFamily="34" charset="0"/>
              </a:rPr>
              <a:t>4</a:t>
            </a:r>
            <a:r>
              <a:rPr lang="en-GB" sz="2400" b="1" baseline="30000" dirty="0" smtClean="0">
                <a:solidFill>
                  <a:srgbClr val="D58520"/>
                </a:solidFill>
                <a:latin typeface="Verdana" pitchFamily="34" charset="0"/>
              </a:rPr>
              <a:t>th</a:t>
            </a:r>
            <a:r>
              <a:rPr lang="en-GB" sz="2400" b="1" dirty="0" smtClean="0">
                <a:solidFill>
                  <a:srgbClr val="D58520"/>
                </a:solidFill>
                <a:latin typeface="Verdana" pitchFamily="34" charset="0"/>
              </a:rPr>
              <a:t> Workshop on Nuclear Fe Alloys</a:t>
            </a:r>
          </a:p>
          <a:p>
            <a:pPr eaLnBrk="1" hangingPunct="1">
              <a:lnSpc>
                <a:spcPct val="80000"/>
              </a:lnSpc>
            </a:pPr>
            <a:endParaRPr lang="en-GB" sz="2400" b="1" dirty="0" smtClean="0">
              <a:solidFill>
                <a:srgbClr val="D5852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rgbClr val="D58520"/>
                </a:solidFill>
                <a:latin typeface="Verdana" pitchFamily="34" charset="0"/>
              </a:rPr>
              <a:t>University of Edinburgh, 4</a:t>
            </a:r>
            <a:r>
              <a:rPr lang="en-GB" sz="2000" b="1" baseline="30000" dirty="0" smtClean="0">
                <a:solidFill>
                  <a:srgbClr val="D58520"/>
                </a:solidFill>
                <a:latin typeface="Verdana" pitchFamily="34" charset="0"/>
              </a:rPr>
              <a:t>th</a:t>
            </a:r>
            <a:r>
              <a:rPr lang="en-GB" sz="2000" b="1" dirty="0" smtClean="0">
                <a:solidFill>
                  <a:srgbClr val="D58520"/>
                </a:solidFill>
                <a:latin typeface="Verdana" pitchFamily="34" charset="0"/>
              </a:rPr>
              <a:t> – 5</a:t>
            </a:r>
            <a:r>
              <a:rPr lang="en-GB" sz="2000" b="1" baseline="30000" dirty="0" smtClean="0">
                <a:solidFill>
                  <a:srgbClr val="D58520"/>
                </a:solidFill>
                <a:latin typeface="Verdana" pitchFamily="34" charset="0"/>
              </a:rPr>
              <a:t>th</a:t>
            </a:r>
            <a:r>
              <a:rPr lang="en-GB" sz="2000" b="1" dirty="0" smtClean="0">
                <a:solidFill>
                  <a:srgbClr val="D58520"/>
                </a:solidFill>
                <a:latin typeface="Verdana" pitchFamily="34" charset="0"/>
              </a:rPr>
              <a:t>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" name="Object 1024"/>
          <p:cNvGraphicFramePr>
            <a:graphicFrameLocks noChangeAspect="1"/>
          </p:cNvGraphicFramePr>
          <p:nvPr/>
        </p:nvGraphicFramePr>
        <p:xfrm>
          <a:off x="611188" y="1619250"/>
          <a:ext cx="2354262" cy="2268538"/>
        </p:xfrm>
        <a:graphic>
          <a:graphicData uri="http://schemas.openxmlformats.org/presentationml/2006/ole">
            <p:oleObj spid="_x0000_s19493" r:id="rId3" imgW="3428571" imgH="3323810" progId="">
              <p:embed/>
            </p:oleObj>
          </a:graphicData>
        </a:graphic>
      </p:graphicFrame>
      <p:pic>
        <p:nvPicPr>
          <p:cNvPr id="5127" name="Picture 1034" descr="d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325" y="1619250"/>
            <a:ext cx="233203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35" descr="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588" y="1619250"/>
            <a:ext cx="235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037"/>
          <p:cNvSpPr>
            <a:spLocks noChangeArrowheads="1"/>
          </p:cNvSpPr>
          <p:nvPr/>
        </p:nvSpPr>
        <p:spPr bwMode="auto">
          <a:xfrm>
            <a:off x="323528" y="333375"/>
            <a:ext cx="763302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r>
              <a:rPr lang="en-US" b="1" dirty="0">
                <a:latin typeface="Verdana" pitchFamily="34" charset="0"/>
              </a:rPr>
              <a:t>HELIUM BUBBLES VOLUME DISTRIBUTION IN F82H-mod</a:t>
            </a:r>
            <a:r>
              <a:rPr lang="en-US" b="1" dirty="0" smtClean="0">
                <a:latin typeface="Verdana" pitchFamily="34" charset="0"/>
              </a:rPr>
              <a:t>.</a:t>
            </a:r>
          </a:p>
          <a:p>
            <a:r>
              <a:rPr lang="en-US" b="1" dirty="0" smtClean="0">
                <a:latin typeface="Verdana" pitchFamily="34" charset="0"/>
              </a:rPr>
              <a:t>IMPLANTED WITH</a:t>
            </a:r>
            <a:r>
              <a:rPr lang="en-GB" b="1" dirty="0">
                <a:latin typeface="Verdana" pitchFamily="34" charset="0"/>
                <a:sym typeface="Symbol" pitchFamily="18" charset="2"/>
              </a:rPr>
              <a:t> </a:t>
            </a:r>
            <a:r>
              <a:rPr lang="en-GB" sz="2000" b="1" dirty="0">
                <a:latin typeface="Verdana" pitchFamily="34" charset="0"/>
                <a:sym typeface="Symbol" pitchFamily="18" charset="2"/>
              </a:rPr>
              <a:t></a:t>
            </a:r>
            <a:r>
              <a:rPr lang="en-GB" b="1" dirty="0" smtClean="0">
                <a:latin typeface="Verdana" pitchFamily="34" charset="0"/>
                <a:sym typeface="Symbol" pitchFamily="18" charset="2"/>
              </a:rPr>
              <a:t>-PARTICLES AT 250 °C</a:t>
            </a:r>
            <a:r>
              <a:rPr lang="en-US" b="1" dirty="0" smtClean="0">
                <a:latin typeface="Verdana" pitchFamily="34" charset="0"/>
              </a:rPr>
              <a:t> 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5130" name="Text Box 1038"/>
          <p:cNvSpPr txBox="1">
            <a:spLocks noChangeArrowheads="1"/>
          </p:cNvSpPr>
          <p:nvPr/>
        </p:nvSpPr>
        <p:spPr bwMode="auto">
          <a:xfrm>
            <a:off x="1115616" y="4173538"/>
            <a:ext cx="17729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l"/>
            <a:r>
              <a:rPr lang="it-IT" sz="1600" dirty="0">
                <a:latin typeface="Verdana" pitchFamily="34" charset="0"/>
              </a:rPr>
              <a:t>250 °</a:t>
            </a:r>
            <a:r>
              <a:rPr lang="it-IT" sz="1600" dirty="0" smtClean="0">
                <a:latin typeface="Verdana" pitchFamily="34" charset="0"/>
              </a:rPr>
              <a:t>C as–impl.</a:t>
            </a:r>
            <a:endParaRPr lang="it-IT" sz="1600" dirty="0">
              <a:latin typeface="Verdana" pitchFamily="34" charset="0"/>
            </a:endParaRPr>
          </a:p>
        </p:txBody>
      </p:sp>
      <p:sp>
        <p:nvSpPr>
          <p:cNvPr id="5131" name="Text Box 1039"/>
          <p:cNvSpPr txBox="1">
            <a:spLocks noChangeArrowheads="1"/>
          </p:cNvSpPr>
          <p:nvPr/>
        </p:nvSpPr>
        <p:spPr bwMode="auto">
          <a:xfrm>
            <a:off x="4318000" y="4173538"/>
            <a:ext cx="137222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l"/>
            <a:r>
              <a:rPr lang="it-IT" sz="1600" dirty="0" smtClean="0">
                <a:latin typeface="Verdana" pitchFamily="34" charset="0"/>
              </a:rPr>
              <a:t> 2 h 825 </a:t>
            </a:r>
            <a:r>
              <a:rPr lang="it-IT" sz="1600" dirty="0">
                <a:latin typeface="Verdana" pitchFamily="34" charset="0"/>
              </a:rPr>
              <a:t>°</a:t>
            </a:r>
            <a:r>
              <a:rPr lang="it-IT" sz="1600" dirty="0" smtClean="0">
                <a:latin typeface="Verdana" pitchFamily="34" charset="0"/>
              </a:rPr>
              <a:t>C </a:t>
            </a:r>
            <a:endParaRPr lang="it-IT" sz="1600" dirty="0">
              <a:latin typeface="Verdana" pitchFamily="34" charset="0"/>
            </a:endParaRPr>
          </a:p>
        </p:txBody>
      </p:sp>
      <p:sp>
        <p:nvSpPr>
          <p:cNvPr id="5132" name="Text Box 1040"/>
          <p:cNvSpPr txBox="1">
            <a:spLocks noChangeArrowheads="1"/>
          </p:cNvSpPr>
          <p:nvPr/>
        </p:nvSpPr>
        <p:spPr bwMode="auto">
          <a:xfrm>
            <a:off x="7197725" y="4173538"/>
            <a:ext cx="122795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l"/>
            <a:r>
              <a:rPr lang="it-IT" sz="1600" dirty="0" smtClean="0">
                <a:latin typeface="Verdana" pitchFamily="34" charset="0"/>
              </a:rPr>
              <a:t>2 h 975 </a:t>
            </a:r>
            <a:r>
              <a:rPr lang="it-IT" sz="1600" dirty="0">
                <a:latin typeface="Verdana" pitchFamily="34" charset="0"/>
              </a:rPr>
              <a:t>°C</a:t>
            </a:r>
          </a:p>
        </p:txBody>
      </p:sp>
      <p:sp>
        <p:nvSpPr>
          <p:cNvPr id="5133" name="Text Box 1041"/>
          <p:cNvSpPr txBox="1">
            <a:spLocks noChangeArrowheads="1"/>
          </p:cNvSpPr>
          <p:nvPr/>
        </p:nvSpPr>
        <p:spPr bwMode="auto">
          <a:xfrm>
            <a:off x="728339" y="4586002"/>
            <a:ext cx="81548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The dashed area represents the 80% confidence band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1" y="5661248"/>
            <a:ext cx="867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Ref.: </a:t>
            </a:r>
            <a:endParaRPr lang="en-US" sz="1400" dirty="0" smtClean="0"/>
          </a:p>
          <a:p>
            <a:pPr algn="just"/>
            <a:r>
              <a:rPr lang="en-US" sz="1400" dirty="0" smtClean="0"/>
              <a:t>R</a:t>
            </a:r>
            <a:r>
              <a:rPr lang="en-US" sz="1400" dirty="0"/>
              <a:t>. Coppola, M. </a:t>
            </a:r>
            <a:r>
              <a:rPr lang="en-US" sz="1400" dirty="0" err="1"/>
              <a:t>Klimenkov</a:t>
            </a:r>
            <a:r>
              <a:rPr lang="en-US" sz="1400" dirty="0"/>
              <a:t>, R. </a:t>
            </a:r>
            <a:r>
              <a:rPr lang="en-US" sz="1400" dirty="0" err="1"/>
              <a:t>Lindau</a:t>
            </a:r>
            <a:r>
              <a:rPr lang="en-US" sz="1400" dirty="0"/>
              <a:t>, A. </a:t>
            </a:r>
            <a:r>
              <a:rPr lang="en-US" sz="1400" dirty="0" err="1"/>
              <a:t>Möslang</a:t>
            </a:r>
            <a:r>
              <a:rPr lang="en-US" sz="1400" dirty="0"/>
              <a:t>, M. </a:t>
            </a:r>
            <a:r>
              <a:rPr lang="en-US" sz="1400" dirty="0" err="1"/>
              <a:t>Valli</a:t>
            </a:r>
            <a:r>
              <a:rPr lang="en-US" sz="1400" dirty="0"/>
              <a:t>, A. </a:t>
            </a:r>
            <a:r>
              <a:rPr lang="en-US" sz="1400" dirty="0" err="1"/>
              <a:t>Wiedenmann</a:t>
            </a:r>
            <a:r>
              <a:rPr lang="en-US" sz="1400" dirty="0"/>
              <a:t>, J. N. M. 409 (2011) 100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45" name="Group 5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432735577"/>
              </p:ext>
            </p:extLst>
          </p:nvPr>
        </p:nvGraphicFramePr>
        <p:xfrm>
          <a:off x="1476375" y="2349500"/>
          <a:ext cx="6407150" cy="2341309"/>
        </p:xfrm>
        <a:graphic>
          <a:graphicData uri="http://schemas.openxmlformats.org/drawingml/2006/table">
            <a:tbl>
              <a:tblPr/>
              <a:tblGrid>
                <a:gridCol w="1365250"/>
                <a:gridCol w="1743075"/>
                <a:gridCol w="1425575"/>
                <a:gridCol w="187325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</a:t>
                      </a:r>
                      <a:endParaRPr kumimoji="0" lang="en-GB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it-IT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He</a:t>
                      </a: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appm)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it-IT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(Å)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 °C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as-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impl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0.0012 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0.0039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209.0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11.1     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825 °C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0.0053 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0.0036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375.9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3.8     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14.6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975 °C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0.0085 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0.0054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558.9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4.1     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45.9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        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2" name="Text Box 56"/>
          <p:cNvSpPr txBox="1">
            <a:spLocks noChangeArrowheads="1"/>
          </p:cNvSpPr>
          <p:nvPr/>
        </p:nvSpPr>
        <p:spPr bwMode="auto">
          <a:xfrm>
            <a:off x="323850" y="620713"/>
            <a:ext cx="8532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Best-fit helium bubble volume fraction, </a:t>
            </a:r>
            <a:r>
              <a:rPr lang="en-US" i="1" dirty="0">
                <a:latin typeface="Verdana" pitchFamily="34" charset="0"/>
                <a:sym typeface="Symbol" pitchFamily="18" charset="2"/>
              </a:rPr>
              <a:t></a:t>
            </a:r>
            <a:r>
              <a:rPr lang="en-US" i="1" dirty="0">
                <a:latin typeface="Verdana" pitchFamily="34" charset="0"/>
              </a:rPr>
              <a:t>V, </a:t>
            </a:r>
            <a:r>
              <a:rPr lang="en-US" dirty="0">
                <a:latin typeface="Verdana" pitchFamily="34" charset="0"/>
              </a:rPr>
              <a:t>helium concentration, </a:t>
            </a:r>
            <a:r>
              <a:rPr lang="en-US" dirty="0" err="1">
                <a:latin typeface="Verdana" pitchFamily="34" charset="0"/>
              </a:rPr>
              <a:t>C</a:t>
            </a:r>
            <a:r>
              <a:rPr lang="en-US" baseline="-25000" dirty="0" err="1">
                <a:latin typeface="Verdana" pitchFamily="34" charset="0"/>
              </a:rPr>
              <a:t>He</a:t>
            </a:r>
            <a:r>
              <a:rPr lang="en-US" dirty="0">
                <a:latin typeface="Verdana" pitchFamily="34" charset="0"/>
              </a:rPr>
              <a:t>, and radii 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obtained from SANS data. The </a:t>
            </a:r>
            <a:r>
              <a:rPr lang="en-US" i="1" dirty="0">
                <a:latin typeface="Verdana" pitchFamily="34" charset="0"/>
              </a:rPr>
              <a:t>R </a:t>
            </a:r>
            <a:r>
              <a:rPr lang="en-US" dirty="0">
                <a:latin typeface="Verdana" pitchFamily="34" charset="0"/>
              </a:rPr>
              <a:t>and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>
                <a:latin typeface="Verdana" pitchFamily="34" charset="0"/>
                <a:sym typeface="Symbol" pitchFamily="18" charset="2"/>
              </a:rPr>
              <a:t></a:t>
            </a:r>
            <a:r>
              <a:rPr lang="en-US" i="1" dirty="0">
                <a:latin typeface="Verdana" pitchFamily="34" charset="0"/>
              </a:rPr>
              <a:t>V </a:t>
            </a:r>
            <a:r>
              <a:rPr lang="en-US" dirty="0">
                <a:latin typeface="Verdana" pitchFamily="34" charset="0"/>
              </a:rPr>
              <a:t>values in parentheses are those obtained from 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TEM</a:t>
            </a:r>
            <a:r>
              <a:rPr lang="en-US" dirty="0">
                <a:latin typeface="Verdana" pitchFamily="34" charset="0"/>
              </a:rPr>
              <a:t>. </a:t>
            </a:r>
            <a:endParaRPr lang="it-IT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509291"/>
            <a:ext cx="853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Ref.: </a:t>
            </a:r>
            <a:endParaRPr lang="en-US" sz="1400" dirty="0" smtClean="0"/>
          </a:p>
          <a:p>
            <a:pPr algn="just"/>
            <a:r>
              <a:rPr lang="en-US" sz="1400" dirty="0" smtClean="0"/>
              <a:t>R</a:t>
            </a:r>
            <a:r>
              <a:rPr lang="en-US" sz="1400" dirty="0"/>
              <a:t>. Coppola, M. </a:t>
            </a:r>
            <a:r>
              <a:rPr lang="en-US" sz="1400" dirty="0" err="1"/>
              <a:t>Klimenkov</a:t>
            </a:r>
            <a:r>
              <a:rPr lang="en-US" sz="1400" dirty="0"/>
              <a:t>, R. </a:t>
            </a:r>
            <a:r>
              <a:rPr lang="en-US" sz="1400" dirty="0" err="1"/>
              <a:t>Lindau</a:t>
            </a:r>
            <a:r>
              <a:rPr lang="en-US" sz="1400" dirty="0"/>
              <a:t>, A. </a:t>
            </a:r>
            <a:r>
              <a:rPr lang="en-US" sz="1400" dirty="0" err="1"/>
              <a:t>Möslang</a:t>
            </a:r>
            <a:r>
              <a:rPr lang="en-US" sz="1400" dirty="0"/>
              <a:t>, M. </a:t>
            </a:r>
            <a:r>
              <a:rPr lang="en-US" sz="1400" dirty="0" err="1"/>
              <a:t>Valli</a:t>
            </a:r>
            <a:r>
              <a:rPr lang="en-US" sz="1400" dirty="0"/>
              <a:t>, A. </a:t>
            </a:r>
            <a:r>
              <a:rPr lang="en-US" sz="1400" dirty="0" err="1"/>
              <a:t>Wiedenmann</a:t>
            </a:r>
            <a:r>
              <a:rPr lang="en-US" sz="1400" dirty="0"/>
              <a:t>, J. N. M. 409 (2011) 100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22767" y="6310313"/>
            <a:ext cx="2674640" cy="280119"/>
          </a:xfrm>
        </p:spPr>
        <p:txBody>
          <a:bodyPr/>
          <a:lstStyle/>
          <a:p>
            <a:pPr marL="1049338" indent="-1049338">
              <a:defRPr/>
            </a:pPr>
            <a:r>
              <a:rPr lang="de-DE" dirty="0" smtClean="0">
                <a:latin typeface="Verdana" pitchFamily="34" charset="0"/>
              </a:rPr>
              <a:t>Dr. M. </a:t>
            </a:r>
            <a:r>
              <a:rPr lang="de-DE" dirty="0">
                <a:latin typeface="Verdana" pitchFamily="34" charset="0"/>
              </a:rPr>
              <a:t>Klimenkov     </a:t>
            </a:r>
            <a:r>
              <a:rPr lang="en-GB" dirty="0" smtClean="0">
                <a:latin typeface="Verdana" pitchFamily="34" charset="0"/>
              </a:rPr>
              <a:t> KIT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789" y="188640"/>
            <a:ext cx="8229600" cy="636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latin typeface="Verdana" pitchFamily="34" charset="0"/>
              </a:rPr>
              <a:t>Irradiated Structural Material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4175" y="743798"/>
            <a:ext cx="6022951" cy="438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918" tIns="152352" bIns="38088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rgbClr val="003300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>
                <a:latin typeface="Verdana" pitchFamily="34" charset="0"/>
                <a:cs typeface="Arial" charset="0"/>
              </a:rPr>
              <a:t>Chemical compositions of the test alloys in wt</a:t>
            </a:r>
            <a:r>
              <a:rPr lang="en-US" sz="1600" b="1" dirty="0" smtClean="0">
                <a:latin typeface="Verdana" pitchFamily="34" charset="0"/>
                <a:cs typeface="Arial" charset="0"/>
              </a:rPr>
              <a:t>.%</a:t>
            </a:r>
            <a:endParaRPr lang="de-DE" sz="1600" b="1" dirty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56068" name="Group 4"/>
          <p:cNvGraphicFramePr>
            <a:graphicFrameLocks noGrp="1"/>
          </p:cNvGraphicFramePr>
          <p:nvPr/>
        </p:nvGraphicFramePr>
        <p:xfrm>
          <a:off x="384175" y="1403350"/>
          <a:ext cx="8575675" cy="1674815"/>
        </p:xfrm>
        <a:graphic>
          <a:graphicData uri="http://schemas.openxmlformats.org/drawingml/2006/table">
            <a:tbl>
              <a:tblPr/>
              <a:tblGrid>
                <a:gridCol w="1003300"/>
                <a:gridCol w="539750"/>
                <a:gridCol w="539750"/>
                <a:gridCol w="539750"/>
                <a:gridCol w="539750"/>
                <a:gridCol w="623888"/>
                <a:gridCol w="527050"/>
                <a:gridCol w="1060450"/>
                <a:gridCol w="595312"/>
                <a:gridCol w="615950"/>
                <a:gridCol w="687388"/>
                <a:gridCol w="615950"/>
                <a:gridCol w="68738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Heat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EUROFER97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8.91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0.001 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1.08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806 ADS2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0.109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0.020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0.602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9.31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0.002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0.005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0.0082 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0.190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1.27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0.021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0.055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826 ADS3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0.095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0.031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0.395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8.80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0.046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0.0083 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0.193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1.125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0.028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0.088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825 ADS4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9.00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0.028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0.006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0.1160 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0.197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0.025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</a:t>
                      </a: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3" name="Text Box 90"/>
          <p:cNvSpPr txBox="1">
            <a:spLocks noChangeArrowheads="1"/>
          </p:cNvSpPr>
          <p:nvPr/>
        </p:nvSpPr>
        <p:spPr bwMode="auto">
          <a:xfrm>
            <a:off x="193674" y="3175000"/>
            <a:ext cx="53144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>
              <a:spcBef>
                <a:spcPct val="50000"/>
              </a:spcBef>
            </a:pPr>
            <a:r>
              <a:rPr lang="de-DE" sz="1400" b="1" dirty="0" err="1">
                <a:latin typeface="Verdana" pitchFamily="34" charset="0"/>
              </a:rPr>
              <a:t>Heat</a:t>
            </a:r>
            <a:r>
              <a:rPr lang="de-DE" sz="1400" b="1" dirty="0">
                <a:latin typeface="Verdana" pitchFamily="34" charset="0"/>
              </a:rPr>
              <a:t> Treatment: 1040 °C 30 min + 760 °C 90 min</a:t>
            </a:r>
          </a:p>
        </p:txBody>
      </p:sp>
      <p:sp>
        <p:nvSpPr>
          <p:cNvPr id="13404" name="Text Box 91"/>
          <p:cNvSpPr txBox="1">
            <a:spLocks noChangeArrowheads="1"/>
          </p:cNvSpPr>
          <p:nvPr/>
        </p:nvSpPr>
        <p:spPr bwMode="auto">
          <a:xfrm>
            <a:off x="5300663" y="4181475"/>
            <a:ext cx="1743075" cy="183673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algn="l">
              <a:spcBef>
                <a:spcPct val="50000"/>
              </a:spcBef>
            </a:pPr>
            <a:r>
              <a:rPr lang="de-DE" sz="1600" dirty="0"/>
              <a:t>  </a:t>
            </a:r>
            <a:r>
              <a:rPr lang="de-DE" sz="1800" dirty="0">
                <a:latin typeface="Arial" charset="0"/>
              </a:rPr>
              <a:t>&lt; 10 ppm </a:t>
            </a:r>
            <a:r>
              <a:rPr lang="de-DE" sz="1800" baseline="30000" dirty="0" err="1">
                <a:latin typeface="Arial" charset="0"/>
              </a:rPr>
              <a:t>nat</a:t>
            </a:r>
            <a:r>
              <a:rPr lang="de-DE" sz="1800" dirty="0" err="1">
                <a:latin typeface="Arial" charset="0"/>
              </a:rPr>
              <a:t>B</a:t>
            </a:r>
            <a:endParaRPr lang="de-DE" sz="1800" dirty="0">
              <a:latin typeface="Arial" charset="0"/>
            </a:endParaRPr>
          </a:p>
          <a:p>
            <a:pPr marL="1588" algn="l">
              <a:spcBef>
                <a:spcPct val="50000"/>
              </a:spcBef>
            </a:pPr>
            <a:r>
              <a:rPr lang="de-DE" sz="1800" dirty="0">
                <a:latin typeface="Arial" charset="0"/>
              </a:rPr>
              <a:t>     82 ppm </a:t>
            </a:r>
            <a:r>
              <a:rPr lang="de-DE" sz="1800" baseline="30000" dirty="0" err="1">
                <a:latin typeface="Arial" charset="0"/>
              </a:rPr>
              <a:t>nat</a:t>
            </a:r>
            <a:r>
              <a:rPr lang="de-DE" sz="1800" dirty="0" err="1">
                <a:latin typeface="Arial" charset="0"/>
              </a:rPr>
              <a:t>B</a:t>
            </a:r>
            <a:endParaRPr lang="de-DE" sz="1800" dirty="0">
              <a:latin typeface="Arial" charset="0"/>
            </a:endParaRPr>
          </a:p>
          <a:p>
            <a:pPr marL="1588" algn="l">
              <a:spcBef>
                <a:spcPct val="50000"/>
              </a:spcBef>
            </a:pPr>
            <a:r>
              <a:rPr lang="de-DE" sz="1800" dirty="0">
                <a:latin typeface="Arial" charset="0"/>
              </a:rPr>
              <a:t>     83 ppm </a:t>
            </a:r>
            <a:r>
              <a:rPr lang="de-DE" sz="1800" baseline="30000" dirty="0">
                <a:latin typeface="Arial" charset="0"/>
              </a:rPr>
              <a:t>10</a:t>
            </a:r>
            <a:r>
              <a:rPr lang="de-DE" sz="1800" dirty="0">
                <a:latin typeface="Arial" charset="0"/>
              </a:rPr>
              <a:t>B</a:t>
            </a:r>
          </a:p>
          <a:p>
            <a:pPr marL="1588" algn="l">
              <a:spcBef>
                <a:spcPct val="50000"/>
              </a:spcBef>
            </a:pPr>
            <a:r>
              <a:rPr lang="de-DE" sz="1800" dirty="0">
                <a:latin typeface="Arial" charset="0"/>
              </a:rPr>
              <a:t> 1160 ppm </a:t>
            </a:r>
            <a:r>
              <a:rPr lang="de-DE" sz="1800" baseline="30000" dirty="0">
                <a:latin typeface="Arial" charset="0"/>
              </a:rPr>
              <a:t>10</a:t>
            </a:r>
            <a:r>
              <a:rPr lang="de-DE" sz="1800" dirty="0">
                <a:latin typeface="Arial" charset="0"/>
              </a:rPr>
              <a:t>B</a:t>
            </a:r>
          </a:p>
        </p:txBody>
      </p:sp>
      <p:sp>
        <p:nvSpPr>
          <p:cNvPr id="13405" name="Line 92"/>
          <p:cNvSpPr>
            <a:spLocks noChangeShapeType="1"/>
          </p:cNvSpPr>
          <p:nvPr/>
        </p:nvSpPr>
        <p:spPr bwMode="auto">
          <a:xfrm>
            <a:off x="5156200" y="3016250"/>
            <a:ext cx="1052513" cy="12239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406" name="Text Box 93"/>
          <p:cNvSpPr txBox="1">
            <a:spLocks noChangeArrowheads="1"/>
          </p:cNvSpPr>
          <p:nvPr/>
        </p:nvSpPr>
        <p:spPr bwMode="auto">
          <a:xfrm>
            <a:off x="7112000" y="4181475"/>
            <a:ext cx="2032000" cy="183673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algn="l">
              <a:spcBef>
                <a:spcPct val="50000"/>
              </a:spcBef>
            </a:pPr>
            <a:r>
              <a:rPr lang="de-DE" sz="1600"/>
              <a:t>    </a:t>
            </a:r>
            <a:r>
              <a:rPr lang="de-DE" sz="1800">
                <a:latin typeface="Arial" charset="0"/>
              </a:rPr>
              <a:t>&lt;10 appm He</a:t>
            </a:r>
          </a:p>
          <a:p>
            <a:pPr marL="1588" algn="l">
              <a:spcBef>
                <a:spcPct val="50000"/>
              </a:spcBef>
            </a:pPr>
            <a:r>
              <a:rPr lang="de-DE" sz="1800">
                <a:latin typeface="Arial" charset="0"/>
              </a:rPr>
              <a:t>    ~80 appm He</a:t>
            </a:r>
          </a:p>
          <a:p>
            <a:pPr marL="1588" algn="l">
              <a:spcBef>
                <a:spcPct val="50000"/>
              </a:spcBef>
            </a:pPr>
            <a:r>
              <a:rPr lang="de-DE" sz="1800">
                <a:latin typeface="Arial" charset="0"/>
              </a:rPr>
              <a:t>  ~415 appm He</a:t>
            </a:r>
          </a:p>
          <a:p>
            <a:pPr marL="1588" algn="l">
              <a:spcBef>
                <a:spcPct val="50000"/>
              </a:spcBef>
            </a:pPr>
            <a:r>
              <a:rPr lang="de-DE" sz="1800">
                <a:latin typeface="Arial" charset="0"/>
              </a:rPr>
              <a:t>~5800 appm He</a:t>
            </a:r>
          </a:p>
        </p:txBody>
      </p:sp>
      <p:sp>
        <p:nvSpPr>
          <p:cNvPr id="13407" name="Text Box 94"/>
          <p:cNvSpPr txBox="1">
            <a:spLocks noChangeArrowheads="1"/>
          </p:cNvSpPr>
          <p:nvPr/>
        </p:nvSpPr>
        <p:spPr bwMode="auto">
          <a:xfrm>
            <a:off x="7038975" y="3832225"/>
            <a:ext cx="19526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He Concentration</a:t>
            </a:r>
          </a:p>
        </p:txBody>
      </p:sp>
      <p:pic>
        <p:nvPicPr>
          <p:cNvPr id="13408" name="Picture 95" descr="Reak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3560763"/>
            <a:ext cx="11255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09" name="Rectangle 13"/>
          <p:cNvSpPr>
            <a:spLocks noChangeArrowheads="1"/>
          </p:cNvSpPr>
          <p:nvPr/>
        </p:nvSpPr>
        <p:spPr bwMode="auto">
          <a:xfrm>
            <a:off x="384174" y="4149725"/>
            <a:ext cx="361176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smtClean="0">
                <a:latin typeface="Verdana" pitchFamily="34" charset="0"/>
              </a:rPr>
              <a:t> </a:t>
            </a:r>
            <a:endParaRPr lang="en-GB" sz="1400" dirty="0">
              <a:latin typeface="Verdana" pitchFamily="34" charset="0"/>
            </a:endParaRP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r>
              <a:rPr lang="en-GB" sz="1400" dirty="0">
                <a:solidFill>
                  <a:srgbClr val="000000"/>
                </a:solidFill>
                <a:latin typeface="Verdana" pitchFamily="34" charset="0"/>
              </a:rPr>
              <a:t>Neutron </a:t>
            </a:r>
            <a:r>
              <a:rPr lang="en-GB" sz="1400" dirty="0" err="1">
                <a:solidFill>
                  <a:srgbClr val="000000"/>
                </a:solidFill>
                <a:latin typeface="Verdana" pitchFamily="34" charset="0"/>
              </a:rPr>
              <a:t>fluence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</a:rPr>
              <a:t> rate:</a:t>
            </a:r>
          </a:p>
          <a:p>
            <a:pPr algn="l"/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1.42x10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18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 m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-2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</a:rPr>
              <a:t> (thermal);</a:t>
            </a:r>
          </a:p>
          <a:p>
            <a:pPr algn="l"/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3.99 x10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18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 m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-2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en-GB" sz="1400" b="1" baseline="30000" dirty="0">
                <a:solidFill>
                  <a:srgbClr val="000000"/>
                </a:solidFill>
                <a:latin typeface="Verdana" pitchFamily="34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</a:rPr>
              <a:t> (fast, &gt;0.1 MeV)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3410" name="Text Box 17"/>
          <p:cNvSpPr txBox="1">
            <a:spLocks noChangeArrowheads="1"/>
          </p:cNvSpPr>
          <p:nvPr/>
        </p:nvSpPr>
        <p:spPr bwMode="auto">
          <a:xfrm>
            <a:off x="492022" y="4134336"/>
            <a:ext cx="3441774" cy="7386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Irradiation HFR-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</a:rPr>
              <a:t>Petten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up to 16.3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</a:rPr>
              <a:t>dpa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 at T = 250°C, 350°C, 450°C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890664" cy="476250"/>
          </a:xfrm>
        </p:spPr>
        <p:txBody>
          <a:bodyPr/>
          <a:lstStyle/>
          <a:p>
            <a:pPr marL="1049338" indent="-1049338">
              <a:defRPr/>
            </a:pPr>
            <a:r>
              <a:rPr lang="de-DE" dirty="0" smtClean="0">
                <a:latin typeface="Verdana" pitchFamily="34" charset="0"/>
              </a:rPr>
              <a:t>Dr. M.   </a:t>
            </a:r>
            <a:r>
              <a:rPr lang="de-DE" dirty="0">
                <a:latin typeface="Verdana" pitchFamily="34" charset="0"/>
              </a:rPr>
              <a:t>Klimenkov   </a:t>
            </a:r>
            <a:r>
              <a:rPr lang="it-IT" dirty="0" smtClean="0">
                <a:latin typeface="Verdana" pitchFamily="34" charset="0"/>
              </a:rPr>
              <a:t>KIT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6151" name="Textfeld 1"/>
          <p:cNvSpPr txBox="1">
            <a:spLocks noChangeArrowheads="1"/>
          </p:cNvSpPr>
          <p:nvPr/>
        </p:nvSpPr>
        <p:spPr bwMode="auto">
          <a:xfrm>
            <a:off x="1128637" y="226811"/>
            <a:ext cx="656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latin typeface="Verdana" pitchFamily="34" charset="0"/>
              </a:rPr>
              <a:t>Investigation of B doped alloys 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500188" y="841375"/>
            <a:ext cx="6189662" cy="431800"/>
          </a:xfrm>
          <a:prstGeom prst="rect">
            <a:avLst/>
          </a:prstGeom>
          <a:solidFill>
            <a:schemeClr val="bg1">
              <a:alpha val="1803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Verdana" pitchFamily="34" charset="0"/>
              </a:rPr>
              <a:t>He bubbles in ADS3 (450°C), 415 </a:t>
            </a:r>
            <a:r>
              <a:rPr lang="en-US" sz="1800" dirty="0" err="1">
                <a:latin typeface="Verdana" pitchFamily="34" charset="0"/>
              </a:rPr>
              <a:t>appm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He, 16 </a:t>
            </a:r>
            <a:r>
              <a:rPr lang="en-US" sz="1800" dirty="0" err="1" smtClean="0">
                <a:latin typeface="Verdana" pitchFamily="34" charset="0"/>
              </a:rPr>
              <a:t>dpa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5400675" y="4941168"/>
            <a:ext cx="3095625" cy="1151657"/>
          </a:xfrm>
          <a:prstGeom prst="rect">
            <a:avLst/>
          </a:prstGeom>
          <a:solidFill>
            <a:schemeClr val="bg1">
              <a:alpha val="1803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Verdana" pitchFamily="34" charset="0"/>
              </a:rPr>
              <a:t>Cuboidal helium bubbles decoration of </a:t>
            </a:r>
            <a:r>
              <a:rPr lang="en-US" sz="1800" dirty="0">
                <a:latin typeface="Verdana" pitchFamily="34" charset="0"/>
              </a:rPr>
              <a:t>grains </a:t>
            </a:r>
            <a:r>
              <a:rPr lang="en-US" sz="1800" dirty="0" smtClean="0">
                <a:latin typeface="Verdana" pitchFamily="34" charset="0"/>
              </a:rPr>
              <a:t>boundaries and dislocations lines</a:t>
            </a:r>
            <a:endParaRPr lang="en-US" sz="1800" dirty="0">
              <a:latin typeface="Verdana" pitchFamily="34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9750" y="1268413"/>
          <a:ext cx="4824413" cy="4824412"/>
        </p:xfrm>
        <a:graphic>
          <a:graphicData uri="http://schemas.openxmlformats.org/presentationml/2006/ole">
            <p:oleObj spid="_x0000_s42076" name="CorelDRAW" r:id="rId3" imgW="8701200" imgH="8701200" progId="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470525" y="1308100"/>
          <a:ext cx="3201988" cy="3201988"/>
        </p:xfrm>
        <a:graphic>
          <a:graphicData uri="http://schemas.openxmlformats.org/presentationml/2006/ole">
            <p:oleObj spid="_x0000_s42077" name="CorelDRAW" r:id="rId4" imgW="2554560" imgH="2554560" progId="">
              <p:embed/>
            </p:oleObj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xmlns="" val="59404873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558925"/>
            <a:ext cx="29924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3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cintosh HD:Users:monicavalli:Desktop:SAS2012:YD14_n6ADS3 n.jpg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03" y="980728"/>
            <a:ext cx="4613564" cy="308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Macintosh HD:Users:monicavalli:Desktop:SAS2012:YD14_n6ADS3 n+m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955" y="3718302"/>
            <a:ext cx="4322619" cy="3060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251520" y="295561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Verdana" pitchFamily="34" charset="0"/>
              </a:rPr>
              <a:t>B-alloyed Eurofer97: </a:t>
            </a:r>
            <a:r>
              <a:rPr lang="it-IT" dirty="0" smtClean="0">
                <a:latin typeface="Verdana" pitchFamily="34" charset="0"/>
              </a:rPr>
              <a:t>400appm He,  16 dpa,  450°C (full dots), </a:t>
            </a:r>
          </a:p>
          <a:p>
            <a:pPr algn="just"/>
            <a:r>
              <a:rPr lang="it-IT" dirty="0" smtClean="0">
                <a:latin typeface="Verdana" pitchFamily="34" charset="0"/>
              </a:rPr>
              <a:t>                                  reference (empty dots)</a:t>
            </a:r>
          </a:p>
          <a:p>
            <a:r>
              <a:rPr lang="it-IT" b="1" dirty="0" smtClean="0">
                <a:latin typeface="Verdana" pitchFamily="34" charset="0"/>
              </a:rPr>
              <a:t>D22, 2 m and 11 m, 6 Å</a:t>
            </a:r>
            <a:endParaRPr lang="it-IT" b="1" dirty="0">
              <a:latin typeface="Verdan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39061" y="1556792"/>
            <a:ext cx="3040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latin typeface="Verdana" pitchFamily="34" charset="0"/>
              </a:rPr>
              <a:t>Nuclear</a:t>
            </a:r>
            <a:r>
              <a:rPr lang="it-IT" sz="1600" dirty="0">
                <a:latin typeface="Verdana" pitchFamily="34" charset="0"/>
              </a:rPr>
              <a:t> SANS cross-</a:t>
            </a:r>
            <a:r>
              <a:rPr lang="it-IT" sz="1600" dirty="0" err="1">
                <a:latin typeface="Verdana" pitchFamily="34" charset="0"/>
              </a:rPr>
              <a:t>section</a:t>
            </a:r>
            <a:endParaRPr lang="it-IT" sz="1600" dirty="0">
              <a:latin typeface="Verdan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1" y="4725144"/>
            <a:ext cx="392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latin typeface="Verdana" pitchFamily="34" charset="0"/>
              </a:rPr>
              <a:t>Nuclear</a:t>
            </a:r>
            <a:r>
              <a:rPr lang="it-IT" sz="1600" dirty="0">
                <a:latin typeface="Verdana" pitchFamily="34" charset="0"/>
              </a:rPr>
              <a:t> plus </a:t>
            </a:r>
            <a:r>
              <a:rPr lang="it-IT" sz="1600" dirty="0" err="1">
                <a:latin typeface="Verdana" pitchFamily="34" charset="0"/>
              </a:rPr>
              <a:t>magnetic</a:t>
            </a:r>
            <a:r>
              <a:rPr lang="it-IT" sz="1600" dirty="0">
                <a:latin typeface="Verdana" pitchFamily="34" charset="0"/>
              </a:rPr>
              <a:t> SANS cross-</a:t>
            </a:r>
            <a:r>
              <a:rPr lang="it-IT" sz="1600" dirty="0" err="1">
                <a:latin typeface="Verdana" pitchFamily="34" charset="0"/>
              </a:rPr>
              <a:t>section</a:t>
            </a:r>
            <a:endParaRPr lang="it-IT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cintosh HD:Users:monicavalli:Desktop:SAS2012:Poro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273" y="1182515"/>
            <a:ext cx="5789421" cy="38497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597740"/>
            <a:ext cx="798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Verdana" pitchFamily="34" charset="0"/>
              </a:rPr>
              <a:t>B-alloyed Eurofer97: </a:t>
            </a:r>
            <a:r>
              <a:rPr lang="it-IT" sz="1600" dirty="0">
                <a:latin typeface="Verdana" pitchFamily="34" charset="0"/>
              </a:rPr>
              <a:t>400appm He 16 dpa 450°C (full dots), </a:t>
            </a:r>
          </a:p>
          <a:p>
            <a:pPr algn="just"/>
            <a:r>
              <a:rPr lang="it-IT" sz="1600" dirty="0">
                <a:latin typeface="Verdana" pitchFamily="34" charset="0"/>
              </a:rPr>
              <a:t>                                  </a:t>
            </a:r>
            <a:r>
              <a:rPr lang="it-IT" sz="1600" dirty="0" smtClean="0">
                <a:latin typeface="Verdana" pitchFamily="34" charset="0"/>
              </a:rPr>
              <a:t> reference </a:t>
            </a:r>
            <a:r>
              <a:rPr lang="it-IT" sz="1600" dirty="0">
                <a:latin typeface="Verdana" pitchFamily="34" charset="0"/>
              </a:rPr>
              <a:t>(empty dots)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99591" y="5548590"/>
            <a:ext cx="762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Verdana" pitchFamily="34" charset="0"/>
              </a:rPr>
              <a:t>Porod check (nuclear component) for 11 m 6 Å: Porod length of </a:t>
            </a:r>
            <a:r>
              <a:rPr lang="it-IT" dirty="0">
                <a:latin typeface="Verdana" pitchFamily="34" charset="0"/>
              </a:rPr>
              <a:t>~ 600 </a:t>
            </a:r>
            <a:r>
              <a:rPr lang="it-IT" dirty="0" smtClean="0">
                <a:latin typeface="Verdana" pitchFamily="34" charset="0"/>
              </a:rPr>
              <a:t>Å for M</a:t>
            </a:r>
            <a:r>
              <a:rPr lang="it-IT" baseline="-25000" dirty="0" smtClean="0">
                <a:latin typeface="Verdana" pitchFamily="34" charset="0"/>
              </a:rPr>
              <a:t>23</a:t>
            </a:r>
            <a:r>
              <a:rPr lang="it-IT" dirty="0" smtClean="0">
                <a:latin typeface="Verdana" pitchFamily="34" charset="0"/>
              </a:rPr>
              <a:t> C</a:t>
            </a:r>
            <a:r>
              <a:rPr lang="it-IT" baseline="-25000" dirty="0" smtClean="0">
                <a:latin typeface="Verdana" pitchFamily="34" charset="0"/>
              </a:rPr>
              <a:t>6</a:t>
            </a:r>
            <a:r>
              <a:rPr lang="it-IT" dirty="0" smtClean="0">
                <a:latin typeface="Verdana" pitchFamily="34" charset="0"/>
              </a:rPr>
              <a:t> precipitates and of </a:t>
            </a:r>
            <a:r>
              <a:rPr lang="it-IT" dirty="0">
                <a:latin typeface="Verdana" pitchFamily="34" charset="0"/>
              </a:rPr>
              <a:t>~ 1000 </a:t>
            </a:r>
            <a:r>
              <a:rPr lang="it-IT" dirty="0" smtClean="0">
                <a:latin typeface="Verdana" pitchFamily="34" charset="0"/>
              </a:rPr>
              <a:t>Å for microvoids</a:t>
            </a:r>
            <a:endParaRPr lang="it-IT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cintosh HD:Users:monicavalli:Desktop:SAS2012:RQ_YD14_n6ADS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1298654"/>
            <a:ext cx="3678381" cy="2582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073915" y="184482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Verdana" pitchFamily="34" charset="0"/>
              </a:rPr>
              <a:t>Eurofer97 400appm He 16 dpa 450°C (full dots), reference (empty dots) – 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</a:rPr>
              <a:t>Cr-rich carbides in the ref. disappear after irradiation</a:t>
            </a:r>
            <a:endParaRPr lang="it-IT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4558" y="4797149"/>
            <a:ext cx="3459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Verdana" pitchFamily="34" charset="0"/>
              </a:rPr>
              <a:t>Eurofer97 400appm, He 16 dpa, 450°C after subtraction of  reference – 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</a:rPr>
              <a:t>no magnetic contrast,  only one type of scatterers  </a:t>
            </a:r>
            <a:endParaRPr lang="it-IT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66876"/>
            <a:ext cx="5055178" cy="3106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548680"/>
            <a:ext cx="331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>R(Q) </a:t>
            </a:r>
            <a:r>
              <a:rPr lang="en-US" sz="2800" b="1" dirty="0" err="1" smtClean="0">
                <a:latin typeface="Verdana" pitchFamily="34" charset="0"/>
              </a:rPr>
              <a:t>behaviour</a:t>
            </a:r>
            <a:endParaRPr lang="en-AU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1032" y="59585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Verdana" pitchFamily="34" charset="0"/>
              </a:rPr>
              <a:t>B-alloyed Eurofer97</a:t>
            </a:r>
            <a:r>
              <a:rPr lang="it-IT" sz="1600" dirty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400 appm </a:t>
            </a:r>
            <a:r>
              <a:rPr lang="it-IT" sz="1600" dirty="0">
                <a:latin typeface="Verdana" pitchFamily="34" charset="0"/>
              </a:rPr>
              <a:t>He 16 dpa 450°C  </a:t>
            </a:r>
          </a:p>
          <a:p>
            <a:pPr algn="just"/>
            <a:r>
              <a:rPr lang="it-IT" sz="1600" dirty="0">
                <a:latin typeface="Verdana" pitchFamily="34" charset="0"/>
              </a:rPr>
              <a:t>contrast 0.484 </a:t>
            </a:r>
            <a:r>
              <a:rPr lang="it-IT" sz="1600" dirty="0" smtClean="0">
                <a:latin typeface="Verdana" pitchFamily="34" charset="0"/>
              </a:rPr>
              <a:t>10</a:t>
            </a:r>
            <a:r>
              <a:rPr lang="it-IT" sz="1600" baseline="30000" dirty="0" smtClean="0">
                <a:latin typeface="Verdana" pitchFamily="34" charset="0"/>
              </a:rPr>
              <a:t>10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>
                <a:latin typeface="Verdana" pitchFamily="34" charset="0"/>
              </a:rPr>
              <a:t>cm</a:t>
            </a:r>
            <a:r>
              <a:rPr lang="it-IT" sz="1600" baseline="30000" dirty="0">
                <a:latin typeface="Verdana" pitchFamily="34" charset="0"/>
              </a:rPr>
              <a:t> -2 </a:t>
            </a:r>
            <a:r>
              <a:rPr lang="it-IT" sz="1600" dirty="0">
                <a:latin typeface="Verdana" pitchFamily="34" charset="0"/>
              </a:rPr>
              <a:t>for helium bubbles, </a:t>
            </a:r>
            <a:r>
              <a:rPr lang="it-IT" sz="1600" b="1" dirty="0" smtClean="0">
                <a:latin typeface="Verdana" pitchFamily="34" charset="0"/>
              </a:rPr>
              <a:t>7 </a:t>
            </a:r>
            <a:r>
              <a:rPr lang="it-IT" sz="1600" b="1" dirty="0">
                <a:latin typeface="Verdana" pitchFamily="34" charset="0"/>
              </a:rPr>
              <a:t>splines</a:t>
            </a:r>
            <a:r>
              <a:rPr lang="it-IT" sz="1600" dirty="0">
                <a:latin typeface="Verdana" pitchFamily="34" charset="0"/>
              </a:rPr>
              <a:t>, </a:t>
            </a:r>
            <a:r>
              <a:rPr lang="it-IT" sz="1600" b="1" dirty="0">
                <a:latin typeface="Verdana" pitchFamily="34" charset="0"/>
              </a:rPr>
              <a:t>volume fraction </a:t>
            </a:r>
            <a:r>
              <a:rPr lang="it-IT" sz="1600" b="1" dirty="0" smtClean="0">
                <a:latin typeface="Verdana" pitchFamily="34" charset="0"/>
              </a:rPr>
              <a:t>1.6 </a:t>
            </a:r>
            <a:r>
              <a:rPr lang="it-IT" sz="1600" b="1" dirty="0">
                <a:latin typeface="Verdana" pitchFamily="34" charset="0"/>
              </a:rPr>
              <a:t>%</a:t>
            </a: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510"/>
            <a:ext cx="7850505" cy="533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YD14_2m_5sp_c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7850505" cy="53327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573325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Verdana" pitchFamily="34" charset="0"/>
              </a:rPr>
              <a:t>B-alloyed Eurofer97</a:t>
            </a:r>
            <a:r>
              <a:rPr lang="it-IT" sz="1600" dirty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400 appm </a:t>
            </a:r>
            <a:r>
              <a:rPr lang="it-IT" sz="1600" dirty="0">
                <a:latin typeface="Verdana" pitchFamily="34" charset="0"/>
              </a:rPr>
              <a:t>He 16 dpa 450°C  </a:t>
            </a:r>
          </a:p>
          <a:p>
            <a:pPr algn="just"/>
            <a:r>
              <a:rPr lang="it-IT" sz="1600" dirty="0">
                <a:latin typeface="Verdana" pitchFamily="34" charset="0"/>
              </a:rPr>
              <a:t>c</a:t>
            </a:r>
            <a:r>
              <a:rPr lang="it-IT" sz="1600" dirty="0" smtClean="0">
                <a:latin typeface="Verdana" pitchFamily="34" charset="0"/>
              </a:rPr>
              <a:t>ontrast 0.484 10</a:t>
            </a:r>
            <a:r>
              <a:rPr lang="it-IT" sz="1600" baseline="30000" dirty="0" smtClean="0">
                <a:latin typeface="Verdana" pitchFamily="34" charset="0"/>
              </a:rPr>
              <a:t>10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>
                <a:latin typeface="Verdana" pitchFamily="34" charset="0"/>
              </a:rPr>
              <a:t>cm</a:t>
            </a:r>
            <a:r>
              <a:rPr lang="it-IT" sz="1600" baseline="30000" dirty="0">
                <a:latin typeface="Verdana" pitchFamily="34" charset="0"/>
              </a:rPr>
              <a:t> -2 </a:t>
            </a:r>
            <a:r>
              <a:rPr lang="it-IT" sz="1600" dirty="0">
                <a:latin typeface="Verdana" pitchFamily="34" charset="0"/>
              </a:rPr>
              <a:t>for helium bubbles, </a:t>
            </a:r>
            <a:r>
              <a:rPr lang="it-IT" sz="1600" b="1" dirty="0" smtClean="0">
                <a:latin typeface="Verdana" pitchFamily="34" charset="0"/>
              </a:rPr>
              <a:t>5 splines</a:t>
            </a:r>
            <a:r>
              <a:rPr lang="it-IT" sz="1600" dirty="0" smtClean="0">
                <a:latin typeface="Verdana" pitchFamily="34" charset="0"/>
              </a:rPr>
              <a:t>, </a:t>
            </a:r>
            <a:r>
              <a:rPr lang="it-IT" sz="1600" b="1" dirty="0" smtClean="0">
                <a:latin typeface="Verdana" pitchFamily="34" charset="0"/>
              </a:rPr>
              <a:t>volume fraction 0.9 %</a:t>
            </a:r>
            <a:endParaRPr lang="it-IT" sz="16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_YD14_2m_5sp_c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86" y="3429001"/>
            <a:ext cx="2903474" cy="234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R_YD14_2m_5sp_noco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952" y="3428999"/>
            <a:ext cx="2903474" cy="2406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611560" y="434538"/>
            <a:ext cx="651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itchFamily="34" charset="0"/>
              </a:rPr>
              <a:t>TEM – SANS (5 spline)  comparison for B-alloyed </a:t>
            </a:r>
            <a:r>
              <a:rPr lang="it-IT" sz="1600" b="1" dirty="0">
                <a:latin typeface="Verdana" pitchFamily="34" charset="0"/>
              </a:rPr>
              <a:t>Eurofer97</a:t>
            </a:r>
            <a:r>
              <a:rPr lang="it-IT" sz="1600" dirty="0">
                <a:latin typeface="Verdana" pitchFamily="34" charset="0"/>
              </a:rPr>
              <a:t> 400appm </a:t>
            </a:r>
            <a:r>
              <a:rPr lang="it-IT" sz="1600" dirty="0" smtClean="0">
                <a:latin typeface="Verdana" pitchFamily="34" charset="0"/>
              </a:rPr>
              <a:t>He, </a:t>
            </a:r>
            <a:r>
              <a:rPr lang="it-IT" sz="1600" dirty="0">
                <a:latin typeface="Verdana" pitchFamily="34" charset="0"/>
              </a:rPr>
              <a:t>16 </a:t>
            </a:r>
            <a:r>
              <a:rPr lang="it-IT" sz="1600" dirty="0" smtClean="0">
                <a:latin typeface="Verdana" pitchFamily="34" charset="0"/>
              </a:rPr>
              <a:t>dpa, </a:t>
            </a:r>
            <a:r>
              <a:rPr lang="it-IT" sz="1600" dirty="0">
                <a:latin typeface="Verdana" pitchFamily="34" charset="0"/>
              </a:rPr>
              <a:t>450°C  </a:t>
            </a:r>
          </a:p>
          <a:p>
            <a:pPr algn="just"/>
            <a:r>
              <a:rPr lang="it-IT" sz="1600" b="1" dirty="0" smtClean="0">
                <a:latin typeface="Verdana" pitchFamily="34" charset="0"/>
              </a:rPr>
              <a:t> </a:t>
            </a:r>
            <a:endParaRPr lang="it-IT" sz="1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306" y="5949280"/>
            <a:ext cx="205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Size distribution</a:t>
            </a:r>
            <a:endParaRPr lang="en-AU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9722" y="5949280"/>
            <a:ext cx="24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Volume distribution</a:t>
            </a:r>
            <a:endParaRPr lang="en-AU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44824"/>
            <a:ext cx="293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Verdana" pitchFamily="34" charset="0"/>
              </a:rPr>
              <a:t>Histogram –  truncation effects for R &lt; 1 nm</a:t>
            </a:r>
            <a:endParaRPr lang="en-AU" dirty="0">
              <a:latin typeface="Verdana" pitchFamily="34" charset="0"/>
            </a:endParaRPr>
          </a:p>
        </p:txBody>
      </p:sp>
      <p:pic>
        <p:nvPicPr>
          <p:cNvPr id="87041" name="a801d692-34d8-436e-81ef-92a1ec751110" descr="cid:image001.jpg@01CDA0A2.65940D00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699792" y="1124744"/>
            <a:ext cx="30543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351837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tx2"/>
                </a:solidFill>
                <a:latin typeface="Verdana" pitchFamily="34" charset="0"/>
              </a:rPr>
              <a:t>Current activities</a:t>
            </a:r>
            <a:endParaRPr lang="it-IT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67544" y="733246"/>
            <a:ext cx="84961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1600" b="1" dirty="0" smtClean="0">
                <a:latin typeface="Verdana" pitchFamily="34" charset="0"/>
              </a:rPr>
              <a:t>EFDA:</a:t>
            </a:r>
            <a:r>
              <a:rPr lang="en-GB" sz="1600" dirty="0" smtClean="0">
                <a:latin typeface="Verdana" pitchFamily="34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dirty="0" smtClean="0">
                <a:latin typeface="Verdana" pitchFamily="34" charset="0"/>
              </a:rPr>
              <a:t>SANS study of neutron irradiated Eurofer97, SANS and high resolution neutron diffraction study of ODS steels for fusion applications (in collaboration with KIT)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dirty="0" smtClean="0">
                <a:latin typeface="Verdana" pitchFamily="34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b="1" dirty="0" smtClean="0">
                <a:latin typeface="Verdana" pitchFamily="34" charset="0"/>
              </a:rPr>
              <a:t>IAEA: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dirty="0" smtClean="0">
                <a:latin typeface="Verdana" pitchFamily="34" charset="0"/>
              </a:rPr>
              <a:t>CRP on </a:t>
            </a:r>
            <a:r>
              <a:rPr lang="it-IT" sz="1600" i="1" dirty="0" err="1" smtClean="0">
                <a:latin typeface="Verdana" pitchFamily="34" charset="0"/>
              </a:rPr>
              <a:t>Development</a:t>
            </a:r>
            <a:r>
              <a:rPr lang="it-IT" sz="1600" i="1" dirty="0" smtClean="0">
                <a:latin typeface="Verdana" pitchFamily="34" charset="0"/>
              </a:rPr>
              <a:t>, </a:t>
            </a:r>
            <a:r>
              <a:rPr lang="it-IT" sz="1600" i="1" dirty="0" err="1" smtClean="0">
                <a:latin typeface="Verdana" pitchFamily="34" charset="0"/>
              </a:rPr>
              <a:t>Characterization</a:t>
            </a:r>
            <a:r>
              <a:rPr lang="it-IT" sz="1600" i="1" dirty="0" smtClean="0">
                <a:latin typeface="Verdana" pitchFamily="34" charset="0"/>
              </a:rPr>
              <a:t> and </a:t>
            </a:r>
            <a:r>
              <a:rPr lang="it-IT" sz="1600" i="1" dirty="0" err="1" smtClean="0">
                <a:latin typeface="Verdana" pitchFamily="34" charset="0"/>
              </a:rPr>
              <a:t>Testing</a:t>
            </a:r>
            <a:r>
              <a:rPr lang="it-IT" sz="1600" i="1" dirty="0" smtClean="0">
                <a:latin typeface="Verdana" pitchFamily="34" charset="0"/>
              </a:rPr>
              <a:t> of  </a:t>
            </a:r>
            <a:r>
              <a:rPr lang="it-IT" sz="1600" i="1" dirty="0" err="1" smtClean="0">
                <a:latin typeface="Verdana" pitchFamily="34" charset="0"/>
              </a:rPr>
              <a:t>Materials</a:t>
            </a:r>
            <a:r>
              <a:rPr lang="it-IT" sz="1600" i="1" dirty="0" smtClean="0">
                <a:latin typeface="Verdana" pitchFamily="34" charset="0"/>
              </a:rPr>
              <a:t> of </a:t>
            </a:r>
            <a:r>
              <a:rPr lang="it-IT" sz="1600" i="1" dirty="0" err="1" smtClean="0">
                <a:latin typeface="Verdana" pitchFamily="34" charset="0"/>
              </a:rPr>
              <a:t>Relevance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to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Nuclear</a:t>
            </a:r>
            <a:r>
              <a:rPr lang="it-IT" sz="1600" i="1" dirty="0" smtClean="0">
                <a:latin typeface="Verdana" pitchFamily="34" charset="0"/>
              </a:rPr>
              <a:t> Energy Sector </a:t>
            </a:r>
            <a:r>
              <a:rPr lang="it-IT" sz="1600" i="1" dirty="0" err="1" smtClean="0">
                <a:latin typeface="Verdana" pitchFamily="34" charset="0"/>
              </a:rPr>
              <a:t>Using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Neutron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Beams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(</a:t>
            </a:r>
            <a:r>
              <a:rPr lang="it-IT" sz="1600" dirty="0" err="1" smtClean="0">
                <a:latin typeface="Verdana" pitchFamily="34" charset="0"/>
              </a:rPr>
              <a:t>microstructural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studies</a:t>
            </a:r>
            <a:r>
              <a:rPr lang="it-IT" sz="1600" dirty="0" smtClean="0">
                <a:latin typeface="Verdana" pitchFamily="34" charset="0"/>
              </a:rPr>
              <a:t> of ODS </a:t>
            </a:r>
            <a:r>
              <a:rPr lang="it-IT" sz="1600" dirty="0" err="1" smtClean="0">
                <a:latin typeface="Verdana" pitchFamily="34" charset="0"/>
              </a:rPr>
              <a:t>steels</a:t>
            </a:r>
            <a:r>
              <a:rPr lang="it-IT" sz="16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1600" dirty="0" smtClean="0">
                <a:latin typeface="Verdana" pitchFamily="34" charset="0"/>
              </a:rPr>
              <a:t>CRP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on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Benchmarking</a:t>
            </a:r>
            <a:r>
              <a:rPr lang="it-IT" sz="1600" i="1" dirty="0" smtClean="0">
                <a:latin typeface="Verdana" pitchFamily="34" charset="0"/>
              </a:rPr>
              <a:t> of </a:t>
            </a:r>
            <a:r>
              <a:rPr lang="it-IT" sz="1600" i="1" dirty="0" err="1" smtClean="0">
                <a:latin typeface="Verdana" pitchFamily="34" charset="0"/>
              </a:rPr>
              <a:t>Structural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Materials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Pre-selected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for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Advanced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Nuclear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i="1" dirty="0" err="1" smtClean="0">
                <a:latin typeface="Verdana" pitchFamily="34" charset="0"/>
              </a:rPr>
              <a:t>Reactors</a:t>
            </a:r>
            <a:r>
              <a:rPr lang="it-IT" sz="1600" i="1" dirty="0" smtClean="0">
                <a:latin typeface="Verdana" pitchFamily="34" charset="0"/>
              </a:rPr>
              <a:t> </a:t>
            </a:r>
            <a:r>
              <a:rPr lang="it-IT" sz="1600" dirty="0" smtClean="0">
                <a:latin typeface="Verdana" pitchFamily="34" charset="0"/>
              </a:rPr>
              <a:t>(</a:t>
            </a:r>
            <a:r>
              <a:rPr lang="it-IT" sz="1600" dirty="0" err="1" smtClean="0">
                <a:latin typeface="Verdana" pitchFamily="34" charset="0"/>
              </a:rPr>
              <a:t>neutron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diffraction</a:t>
            </a:r>
            <a:r>
              <a:rPr lang="it-IT" sz="1600" dirty="0" smtClean="0">
                <a:latin typeface="Verdana" pitchFamily="34" charset="0"/>
              </a:rPr>
              <a:t> and PAS </a:t>
            </a:r>
            <a:r>
              <a:rPr lang="it-IT" sz="1600" dirty="0" err="1" smtClean="0">
                <a:latin typeface="Verdana" pitchFamily="34" charset="0"/>
              </a:rPr>
              <a:t>study</a:t>
            </a:r>
            <a:r>
              <a:rPr lang="it-IT" sz="1600" dirty="0" smtClean="0">
                <a:latin typeface="Verdana" pitchFamily="34" charset="0"/>
              </a:rPr>
              <a:t> of </a:t>
            </a:r>
            <a:r>
              <a:rPr lang="it-IT" sz="1600" dirty="0" err="1" smtClean="0">
                <a:latin typeface="Verdana" pitchFamily="34" charset="0"/>
              </a:rPr>
              <a:t>model</a:t>
            </a:r>
            <a:r>
              <a:rPr lang="it-IT" sz="1600" dirty="0" smtClean="0">
                <a:latin typeface="Verdana" pitchFamily="34" charset="0"/>
              </a:rPr>
              <a:t> ODS </a:t>
            </a:r>
            <a:r>
              <a:rPr lang="it-IT" sz="1600" dirty="0" err="1" smtClean="0">
                <a:latin typeface="Verdana" pitchFamily="34" charset="0"/>
              </a:rPr>
              <a:t>welds</a:t>
            </a:r>
            <a:r>
              <a:rPr lang="it-IT" sz="16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50000"/>
              </a:spcBef>
              <a:defRPr/>
            </a:pPr>
            <a:endParaRPr lang="it-IT" sz="1600" dirty="0" smtClean="0">
              <a:latin typeface="Verdana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sz="1600" b="1" dirty="0" err="1" smtClean="0">
                <a:latin typeface="Verdana" pitchFamily="34" charset="0"/>
              </a:rPr>
              <a:t>NeT</a:t>
            </a:r>
            <a:r>
              <a:rPr lang="it-IT" sz="1600" b="1" dirty="0" smtClean="0">
                <a:latin typeface="Verdana" pitchFamily="34" charset="0"/>
              </a:rPr>
              <a:t> : </a:t>
            </a:r>
            <a:r>
              <a:rPr lang="it-IT" sz="1600" dirty="0" err="1" smtClean="0">
                <a:latin typeface="Verdana" pitchFamily="34" charset="0"/>
              </a:rPr>
              <a:t>Neutron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Techniques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Standardization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for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Structural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 err="1" smtClean="0">
                <a:latin typeface="Verdana" pitchFamily="34" charset="0"/>
              </a:rPr>
              <a:t>Integrity</a:t>
            </a:r>
            <a:r>
              <a:rPr lang="it-IT" sz="1600" dirty="0" smtClean="0">
                <a:latin typeface="Verdana" pitchFamily="34" charset="0"/>
              </a:rPr>
              <a:t> (JRC </a:t>
            </a:r>
            <a:r>
              <a:rPr lang="it-IT" sz="1600" dirty="0" err="1" smtClean="0">
                <a:latin typeface="Verdana" pitchFamily="34" charset="0"/>
              </a:rPr>
              <a:t>Petten</a:t>
            </a:r>
            <a:r>
              <a:rPr lang="it-IT" sz="1600" dirty="0" smtClean="0">
                <a:latin typeface="Verdana" pitchFamily="34" charset="0"/>
              </a:rPr>
              <a:t>)</a:t>
            </a:r>
            <a:endParaRPr lang="en-GB" sz="1600" dirty="0" smtClean="0">
              <a:latin typeface="Verdana" pitchFamily="34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GB" sz="1600" dirty="0" smtClean="0">
              <a:latin typeface="Verdana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GB" sz="1600" b="1" dirty="0" smtClean="0">
                <a:latin typeface="Verdana" pitchFamily="34" charset="0"/>
              </a:rPr>
              <a:t>National Programs: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dirty="0" smtClean="0">
                <a:latin typeface="Verdana" pitchFamily="34" charset="0"/>
              </a:rPr>
              <a:t>Preliminary SANS studies of fission steels  (</a:t>
            </a:r>
            <a:r>
              <a:rPr lang="en-GB" sz="1600" b="1" dirty="0" smtClean="0">
                <a:latin typeface="Verdana" pitchFamily="34" charset="0"/>
              </a:rPr>
              <a:t>EERA JPNM </a:t>
            </a:r>
            <a:r>
              <a:rPr lang="en-GB" sz="1600" dirty="0" smtClean="0">
                <a:latin typeface="Verdana" pitchFamily="34" charset="0"/>
              </a:rPr>
              <a:t>proposal)  </a:t>
            </a:r>
            <a:endParaRPr lang="it-IT" sz="16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Documents and Settings\Enea\Desktop\N_diif_banda_erro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17" y="1211965"/>
            <a:ext cx="3313385" cy="285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C:\Documents and Settings\Enea\Desktop\D_diif_banda_erro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403092" cy="278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-117821" y="517322"/>
            <a:ext cx="877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Verdana" pitchFamily="34" charset="0"/>
              </a:rPr>
              <a:t>   Distributions obtained from the difference irradiated – reference</a:t>
            </a:r>
          </a:p>
          <a:p>
            <a:r>
              <a:rPr lang="it-IT" b="1" dirty="0" smtClean="0">
                <a:latin typeface="Verdana" pitchFamily="34" charset="0"/>
              </a:rPr>
              <a:t>(dashed area 80% confidence band)</a:t>
            </a:r>
            <a:endParaRPr lang="it-IT" b="1" dirty="0">
              <a:latin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9" y="479715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itchFamily="34" charset="0"/>
              </a:rPr>
              <a:t>B-alloyed </a:t>
            </a:r>
            <a:r>
              <a:rPr lang="it-IT" sz="1600" b="1" dirty="0">
                <a:latin typeface="Verdana" pitchFamily="34" charset="0"/>
              </a:rPr>
              <a:t>Eurofer97</a:t>
            </a:r>
            <a:r>
              <a:rPr lang="it-IT" sz="1600" dirty="0">
                <a:latin typeface="Verdana" pitchFamily="34" charset="0"/>
              </a:rPr>
              <a:t> 400appm He 16 dpa 450°C  </a:t>
            </a:r>
          </a:p>
          <a:p>
            <a:pPr algn="just"/>
            <a:r>
              <a:rPr lang="it-IT" sz="1600" dirty="0">
                <a:latin typeface="Verdana" pitchFamily="34" charset="0"/>
              </a:rPr>
              <a:t>contrast 0.484 </a:t>
            </a:r>
            <a:r>
              <a:rPr lang="it-IT" sz="1600" dirty="0" smtClean="0">
                <a:latin typeface="Verdana" pitchFamily="34" charset="0"/>
              </a:rPr>
              <a:t>10</a:t>
            </a:r>
            <a:r>
              <a:rPr lang="it-IT" sz="1600" baseline="30000" dirty="0" smtClean="0">
                <a:latin typeface="Verdana" pitchFamily="34" charset="0"/>
              </a:rPr>
              <a:t>10</a:t>
            </a:r>
            <a:r>
              <a:rPr lang="it-IT" sz="1600" dirty="0" smtClean="0">
                <a:latin typeface="Verdana" pitchFamily="34" charset="0"/>
              </a:rPr>
              <a:t> </a:t>
            </a:r>
            <a:r>
              <a:rPr lang="it-IT" sz="1600" dirty="0">
                <a:latin typeface="Verdana" pitchFamily="34" charset="0"/>
              </a:rPr>
              <a:t>cm</a:t>
            </a:r>
            <a:r>
              <a:rPr lang="it-IT" sz="1600" baseline="30000" dirty="0">
                <a:latin typeface="Verdana" pitchFamily="34" charset="0"/>
              </a:rPr>
              <a:t> -2 </a:t>
            </a:r>
            <a:r>
              <a:rPr lang="it-IT" sz="1600" dirty="0">
                <a:latin typeface="Verdana" pitchFamily="34" charset="0"/>
              </a:rPr>
              <a:t>for helium bubbles, </a:t>
            </a:r>
            <a:r>
              <a:rPr lang="it-IT" sz="1600" b="1" dirty="0">
                <a:latin typeface="Verdana" pitchFamily="34" charset="0"/>
              </a:rPr>
              <a:t>5 splines</a:t>
            </a:r>
            <a:r>
              <a:rPr lang="it-IT" sz="1600" dirty="0">
                <a:latin typeface="Verdana" pitchFamily="34" charset="0"/>
              </a:rPr>
              <a:t>, </a:t>
            </a:r>
            <a:r>
              <a:rPr lang="it-IT" sz="1600" b="1" dirty="0">
                <a:latin typeface="Verdana" pitchFamily="34" charset="0"/>
              </a:rPr>
              <a:t>volume fraction </a:t>
            </a:r>
            <a:r>
              <a:rPr lang="it-IT" sz="1600" b="1" dirty="0" smtClean="0">
                <a:latin typeface="Verdana" pitchFamily="34" charset="0"/>
              </a:rPr>
              <a:t>0.8 %</a:t>
            </a:r>
          </a:p>
          <a:p>
            <a:pPr algn="just"/>
            <a:endParaRPr lang="it-IT" sz="1600" b="1" dirty="0">
              <a:latin typeface="Verdana" pitchFamily="34" charset="0"/>
            </a:endParaRPr>
          </a:p>
          <a:p>
            <a:pPr algn="just"/>
            <a:r>
              <a:rPr lang="it-IT" b="1" u="sng" dirty="0" smtClean="0">
                <a:latin typeface="Verdana" pitchFamily="34" charset="0"/>
              </a:rPr>
              <a:t>The contribution from bubbles with R &lt; 10 Å is almost suppressed</a:t>
            </a:r>
            <a:endParaRPr lang="it-IT" b="1" u="sng" dirty="0">
              <a:latin typeface="Verdana" pitchFamily="34" charset="0"/>
            </a:endParaRPr>
          </a:p>
          <a:p>
            <a:endParaRPr lang="it-IT" u="sng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892" y="4253678"/>
            <a:ext cx="205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Size distribution</a:t>
            </a:r>
            <a:endParaRPr lang="en-AU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293096"/>
            <a:ext cx="24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Volume distribution</a:t>
            </a:r>
            <a:endParaRPr lang="en-A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5301208"/>
            <a:ext cx="878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Verdana" pitchFamily="34" charset="0"/>
              </a:rPr>
              <a:t>   </a:t>
            </a:r>
            <a:r>
              <a:rPr lang="it-IT" sz="2400" dirty="0" smtClean="0">
                <a:latin typeface="Verdana" pitchFamily="34" charset="0"/>
              </a:rPr>
              <a:t>TEM </a:t>
            </a:r>
            <a:r>
              <a:rPr lang="it-IT" sz="2400" dirty="0" err="1" smtClean="0">
                <a:latin typeface="Verdana" pitchFamily="34" charset="0"/>
              </a:rPr>
              <a:t>histogram</a:t>
            </a:r>
            <a:r>
              <a:rPr lang="it-IT" sz="2400" dirty="0" smtClean="0">
                <a:latin typeface="Verdana" pitchFamily="34" charset="0"/>
              </a:rPr>
              <a:t> and </a:t>
            </a:r>
            <a:r>
              <a:rPr lang="it-IT" sz="2400" dirty="0" err="1" smtClean="0">
                <a:latin typeface="Verdana" pitchFamily="34" charset="0"/>
              </a:rPr>
              <a:t>best-fit</a:t>
            </a:r>
            <a:r>
              <a:rPr lang="it-IT" sz="2400" dirty="0" smtClean="0">
                <a:latin typeface="Verdana" pitchFamily="34" charset="0"/>
              </a:rPr>
              <a:t> SANS volume </a:t>
            </a:r>
            <a:r>
              <a:rPr lang="it-IT" sz="2400" dirty="0" err="1" smtClean="0">
                <a:latin typeface="Verdana" pitchFamily="34" charset="0"/>
              </a:rPr>
              <a:t>distribution</a:t>
            </a:r>
            <a:endParaRPr lang="it-IT" sz="2400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4766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 smtClean="0">
                <a:latin typeface="Verdana" pitchFamily="34" charset="0"/>
              </a:rPr>
              <a:t>B-alloyed</a:t>
            </a:r>
            <a:r>
              <a:rPr lang="it-IT" sz="2000" b="1" dirty="0" smtClean="0">
                <a:latin typeface="Verdana" pitchFamily="34" charset="0"/>
              </a:rPr>
              <a:t> Eurofer97 400appm He 16 </a:t>
            </a:r>
            <a:r>
              <a:rPr lang="it-IT" sz="2000" b="1" dirty="0" err="1" smtClean="0">
                <a:latin typeface="Verdana" pitchFamily="34" charset="0"/>
              </a:rPr>
              <a:t>dpa</a:t>
            </a:r>
            <a:r>
              <a:rPr lang="it-IT" sz="2000" b="1" dirty="0" smtClean="0">
                <a:latin typeface="Verdana" pitchFamily="34" charset="0"/>
              </a:rPr>
              <a:t> 450°C  </a:t>
            </a:r>
            <a:endParaRPr lang="it-IT" sz="2000" b="1" dirty="0">
              <a:latin typeface="Verdan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183" y="937666"/>
            <a:ext cx="6199632" cy="433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985" y="500243"/>
            <a:ext cx="674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</a:rPr>
              <a:t>CONCLUSIONS – WORK IN PROGRESS</a:t>
            </a:r>
            <a:endParaRPr lang="en-AU" sz="2400" b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Verdana" pitchFamily="34" charset="0"/>
              </a:rPr>
              <a:t>Appropriate background evaluation gives SANS helium bubble distributions consistent with TEM results, to be further checked by:</a:t>
            </a:r>
          </a:p>
          <a:p>
            <a:pPr algn="just"/>
            <a:endParaRPr lang="en-US" sz="2000" dirty="0">
              <a:latin typeface="Verdana" pitchFamily="34" charset="0"/>
            </a:endParaRPr>
          </a:p>
          <a:p>
            <a:pPr algn="just"/>
            <a:r>
              <a:rPr lang="en-US" sz="2000" dirty="0" smtClean="0">
                <a:latin typeface="Verdana" pitchFamily="34" charset="0"/>
              </a:rPr>
              <a:t> - TEM volume fraction determination</a:t>
            </a:r>
          </a:p>
          <a:p>
            <a:pPr algn="just"/>
            <a:endParaRPr lang="en-US" sz="2000" dirty="0" smtClean="0">
              <a:latin typeface="Verdana" pitchFamily="34" charset="0"/>
            </a:endParaRPr>
          </a:p>
          <a:p>
            <a:pPr algn="just"/>
            <a:r>
              <a:rPr lang="en-US" sz="2000" dirty="0" smtClean="0">
                <a:latin typeface="Verdana" pitchFamily="34" charset="0"/>
              </a:rPr>
              <a:t> - comparison with other SANS transformation methods (</a:t>
            </a:r>
            <a:r>
              <a:rPr lang="en-US" sz="2000" dirty="0" err="1" smtClean="0">
                <a:latin typeface="Verdana" pitchFamily="34" charset="0"/>
              </a:rPr>
              <a:t>eg</a:t>
            </a:r>
            <a:r>
              <a:rPr lang="en-US" sz="2000" dirty="0" smtClean="0">
                <a:latin typeface="Verdana" pitchFamily="34" charset="0"/>
              </a:rPr>
              <a:t>  </a:t>
            </a:r>
            <a:r>
              <a:rPr lang="en-US" sz="2000" dirty="0" err="1" smtClean="0">
                <a:latin typeface="Verdana" pitchFamily="34" charset="0"/>
              </a:rPr>
              <a:t>SASfit</a:t>
            </a:r>
            <a:r>
              <a:rPr lang="en-US" sz="2000" dirty="0" smtClean="0">
                <a:latin typeface="Verdana" pitchFamily="34" charset="0"/>
              </a:rPr>
              <a:t>)</a:t>
            </a:r>
          </a:p>
          <a:p>
            <a:pPr algn="just"/>
            <a:endParaRPr lang="en-US" sz="2000" dirty="0" smtClean="0">
              <a:latin typeface="Verdana" pitchFamily="34" charset="0"/>
            </a:endParaRPr>
          </a:p>
          <a:p>
            <a:pPr algn="just"/>
            <a:endParaRPr lang="en-US" sz="2000" dirty="0">
              <a:latin typeface="Verdana" pitchFamily="34" charset="0"/>
            </a:endParaRPr>
          </a:p>
          <a:p>
            <a:pPr algn="just"/>
            <a:endParaRPr lang="en-US" sz="2000" dirty="0">
              <a:latin typeface="Verdana" pitchFamily="34" charset="0"/>
            </a:endParaRPr>
          </a:p>
          <a:p>
            <a:pPr algn="just"/>
            <a:r>
              <a:rPr lang="en-US" sz="2000" dirty="0" smtClean="0">
                <a:latin typeface="Verdana" pitchFamily="34" charset="0"/>
              </a:rPr>
              <a:t> Q  &lt; 10</a:t>
            </a:r>
            <a:r>
              <a:rPr lang="en-US" sz="2000" baseline="30000" dirty="0" smtClean="0">
                <a:latin typeface="Verdana" pitchFamily="34" charset="0"/>
              </a:rPr>
              <a:t>-3</a:t>
            </a:r>
            <a:r>
              <a:rPr lang="en-US" sz="2000" dirty="0" smtClean="0">
                <a:latin typeface="Verdana" pitchFamily="34" charset="0"/>
              </a:rPr>
              <a:t> Å</a:t>
            </a:r>
            <a:r>
              <a:rPr lang="en-US" sz="2000" baseline="30000" dirty="0" smtClean="0">
                <a:latin typeface="Verdana" pitchFamily="34" charset="0"/>
              </a:rPr>
              <a:t>-1</a:t>
            </a:r>
            <a:r>
              <a:rPr lang="en-US" sz="2000" dirty="0" smtClean="0">
                <a:latin typeface="Verdana" pitchFamily="34" charset="0"/>
              </a:rPr>
              <a:t>  and polarized SANS measurements useful to unambiguously identify the large scatters and improve the reliability of the obtained distributions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7178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62" y="2844977"/>
            <a:ext cx="6195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ADDITIONAL SLIDES</a:t>
            </a:r>
            <a:endParaRPr lang="en-AU" sz="4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79388" y="1412875"/>
            <a:ext cx="87852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R. Coppola, R. </a:t>
            </a:r>
            <a:r>
              <a:rPr lang="en-GB" sz="1400" dirty="0" err="1" smtClean="0">
                <a:latin typeface="Verdana" pitchFamily="34" charset="0"/>
                <a:cs typeface="Times New Roman" pitchFamily="18" charset="0"/>
              </a:rPr>
              <a:t>Kampmann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 smtClean="0">
                <a:latin typeface="Verdana" pitchFamily="34" charset="0"/>
                <a:cs typeface="Times New Roman" pitchFamily="18" charset="0"/>
              </a:rPr>
              <a:t>Magnani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, P. </a:t>
            </a:r>
            <a:r>
              <a:rPr lang="en-GB" sz="1400" dirty="0" err="1" smtClean="0">
                <a:latin typeface="Verdana" pitchFamily="34" charset="0"/>
                <a:cs typeface="Times New Roman" pitchFamily="18" charset="0"/>
              </a:rPr>
              <a:t>Staron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i="1" dirty="0" err="1" smtClean="0">
                <a:latin typeface="Verdana" pitchFamily="34" charset="0"/>
                <a:cs typeface="Times New Roman" pitchFamily="18" charset="0"/>
              </a:rPr>
              <a:t>Microstrucural</a:t>
            </a:r>
            <a:r>
              <a:rPr lang="en-GB" sz="1400" i="1" dirty="0" smtClean="0">
                <a:latin typeface="Verdana" pitchFamily="34" charset="0"/>
                <a:cs typeface="Times New Roman" pitchFamily="18" charset="0"/>
              </a:rPr>
              <a:t> investigation, using polarized neutron scattering, of a </a:t>
            </a:r>
            <a:r>
              <a:rPr lang="en-GB" sz="1400" i="1" dirty="0" err="1" smtClean="0">
                <a:latin typeface="Verdana" pitchFamily="34" charset="0"/>
                <a:cs typeface="Times New Roman" pitchFamily="18" charset="0"/>
              </a:rPr>
              <a:t>martensitic</a:t>
            </a:r>
            <a:r>
              <a:rPr lang="en-GB" sz="1400" i="1" dirty="0" smtClean="0">
                <a:latin typeface="Verdana" pitchFamily="34" charset="0"/>
                <a:cs typeface="Times New Roman" pitchFamily="18" charset="0"/>
              </a:rPr>
              <a:t> steel for fusion reactors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dirty="0" err="1" smtClean="0">
                <a:latin typeface="Verdana" pitchFamily="34" charset="0"/>
                <a:cs typeface="Times New Roman" pitchFamily="18" charset="0"/>
              </a:rPr>
              <a:t>Acta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 mat. 46 (1998) 5447</a:t>
            </a:r>
          </a:p>
          <a:p>
            <a:pPr algn="just"/>
            <a:endParaRPr lang="en-GB" sz="1400" dirty="0" smtClean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R. Coppola, C. D. Dewhurst, R. Lindau, R. P. May, A. Möslang, M. Valli, </a:t>
            </a:r>
            <a:r>
              <a:rPr lang="en-GB" sz="1400" i="1" dirty="0" smtClean="0">
                <a:latin typeface="Verdana" pitchFamily="34" charset="0"/>
                <a:cs typeface="Times New Roman" pitchFamily="18" charset="0"/>
              </a:rPr>
              <a:t>Polarised SANS study of </a:t>
            </a:r>
            <a:r>
              <a:rPr lang="en-GB" sz="1400" i="1" dirty="0" err="1" smtClean="0">
                <a:latin typeface="Verdana" pitchFamily="34" charset="0"/>
                <a:cs typeface="Times New Roman" pitchFamily="18" charset="0"/>
              </a:rPr>
              <a:t>microstructural</a:t>
            </a:r>
            <a:r>
              <a:rPr lang="en-GB" sz="1400" i="1" dirty="0" smtClean="0">
                <a:latin typeface="Verdana" pitchFamily="34" charset="0"/>
                <a:cs typeface="Times New Roman" pitchFamily="18" charset="0"/>
              </a:rPr>
              <a:t> evolution under neutron irradiation in a </a:t>
            </a:r>
            <a:r>
              <a:rPr lang="en-GB" sz="1400" i="1" dirty="0" err="1" smtClean="0">
                <a:latin typeface="Verdana" pitchFamily="34" charset="0"/>
                <a:cs typeface="Times New Roman" pitchFamily="18" charset="0"/>
              </a:rPr>
              <a:t>martensitic</a:t>
            </a:r>
            <a:r>
              <a:rPr lang="en-GB" sz="1400" i="1" dirty="0" smtClean="0">
                <a:latin typeface="Verdana" pitchFamily="34" charset="0"/>
                <a:cs typeface="Times New Roman" pitchFamily="18" charset="0"/>
              </a:rPr>
              <a:t> steel for fusion reactors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dirty="0" err="1" smtClean="0">
                <a:latin typeface="Verdana" pitchFamily="34" charset="0"/>
                <a:cs typeface="Times New Roman" pitchFamily="18" charset="0"/>
              </a:rPr>
              <a:t>Physica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 B 345 (2004) 225</a:t>
            </a:r>
          </a:p>
          <a:p>
            <a:pPr algn="just"/>
            <a:endParaRPr lang="en-GB" sz="1400" dirty="0" smtClean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R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. Coppola,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Klimiankou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R.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Lindau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A.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Möslang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Valli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Verdana" pitchFamily="34" charset="0"/>
                <a:cs typeface="Times New Roman" pitchFamily="18" charset="0"/>
              </a:rPr>
              <a:t>Helium-bubble evolution in F82H mod – Correlation between SANS and TEM, 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J. N. M. 329-333 (2004) 1057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 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R. Coppola, R.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Lindau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Magnani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r. P. May, A.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Möslang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J. W.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Rensman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B. van der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Schaaf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Valli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Verdana" pitchFamily="34" charset="0"/>
                <a:cs typeface="Times New Roman" pitchFamily="18" charset="0"/>
              </a:rPr>
              <a:t>Microstructural investigation, using SANS, of neutron irradiated Eurofer97 steel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  F. Eng. &amp; Des. 75-79 (2005) 985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 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R. Coppola, R.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Lindau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R. P. May, A.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Möslang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Valli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Verdana" pitchFamily="34" charset="0"/>
                <a:cs typeface="Times New Roman" pitchFamily="18" charset="0"/>
              </a:rPr>
              <a:t>Investigation of microstructural evolution under neutron irradiation in Eurofer97 steel by means of small-angle neutron scattering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 J.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Nucl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. Mat. 386-388 (2009) 195-198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 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GB" sz="1400" dirty="0">
                <a:latin typeface="Verdana" pitchFamily="34" charset="0"/>
                <a:cs typeface="Times New Roman" pitchFamily="18" charset="0"/>
              </a:rPr>
              <a:t>R. Coppola, R.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Lindau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A.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Möslang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M.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Valli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 A.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Wiedenmann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Verdana" pitchFamily="34" charset="0"/>
                <a:cs typeface="Times New Roman" pitchFamily="18" charset="0"/>
              </a:rPr>
              <a:t>Recent applications of small-angle neutron scattering in the characterisation </a:t>
            </a:r>
            <a:r>
              <a:rPr lang="en-GB" sz="1400" i="1">
                <a:latin typeface="Verdana" pitchFamily="34" charset="0"/>
                <a:cs typeface="Times New Roman" pitchFamily="18" charset="0"/>
              </a:rPr>
              <a:t>of </a:t>
            </a:r>
            <a:r>
              <a:rPr lang="en-GB" sz="1400" i="1" smtClean="0">
                <a:latin typeface="Verdana" pitchFamily="34" charset="0"/>
                <a:cs typeface="Times New Roman" pitchFamily="18" charset="0"/>
              </a:rPr>
              <a:t>irradiated </a:t>
            </a:r>
            <a:r>
              <a:rPr lang="en-GB" sz="1400" i="1" dirty="0">
                <a:latin typeface="Verdana" pitchFamily="34" charset="0"/>
                <a:cs typeface="Times New Roman" pitchFamily="18" charset="0"/>
              </a:rPr>
              <a:t>steels for nuclear technology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, pres. at EC-IAEA Workshop, Barcelona October 2009 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 J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.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Nucl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. Mat. </a:t>
            </a:r>
            <a:r>
              <a:rPr lang="en-GB" sz="1400" dirty="0" smtClean="0">
                <a:latin typeface="Verdana" pitchFamily="34" charset="0"/>
                <a:cs typeface="Times New Roman" pitchFamily="18" charset="0"/>
              </a:rPr>
              <a:t>409 (2011) 100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03575" y="260350"/>
            <a:ext cx="20361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b="1" dirty="0">
                <a:latin typeface="Verdana" pitchFamily="34" charset="0"/>
                <a:cs typeface="Times New Roman" pitchFamily="18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9"/>
          <p:cNvSpPr txBox="1">
            <a:spLocks noChangeArrowheads="1"/>
          </p:cNvSpPr>
          <p:nvPr/>
        </p:nvSpPr>
        <p:spPr bwMode="auto">
          <a:xfrm>
            <a:off x="1043608" y="461493"/>
            <a:ext cx="6571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SANS </a:t>
            </a:r>
            <a:r>
              <a:rPr lang="it-IT" sz="2000" b="1" dirty="0" err="1">
                <a:latin typeface="Verdana" pitchFamily="34" charset="0"/>
              </a:rPr>
              <a:t>contrast</a:t>
            </a:r>
            <a:r>
              <a:rPr lang="it-IT" sz="2000" b="1" dirty="0">
                <a:latin typeface="Verdana" pitchFamily="34" charset="0"/>
              </a:rPr>
              <a:t> </a:t>
            </a:r>
            <a:r>
              <a:rPr lang="it-IT" sz="2000" b="1" dirty="0" err="1">
                <a:latin typeface="Verdana" pitchFamily="34" charset="0"/>
              </a:rPr>
              <a:t>depends</a:t>
            </a:r>
            <a:r>
              <a:rPr lang="it-IT" sz="2000" b="1" dirty="0">
                <a:latin typeface="Verdana" pitchFamily="34" charset="0"/>
              </a:rPr>
              <a:t> on </a:t>
            </a:r>
            <a:r>
              <a:rPr lang="it-IT" sz="2000" b="1" dirty="0" err="1">
                <a:latin typeface="Verdana" pitchFamily="34" charset="0"/>
              </a:rPr>
              <a:t>bubble</a:t>
            </a:r>
            <a:r>
              <a:rPr lang="it-IT" sz="2000" b="1" dirty="0">
                <a:latin typeface="Verdana" pitchFamily="34" charset="0"/>
              </a:rPr>
              <a:t> </a:t>
            </a:r>
            <a:r>
              <a:rPr lang="it-IT" sz="2000" b="1" dirty="0" err="1">
                <a:latin typeface="Verdana" pitchFamily="34" charset="0"/>
              </a:rPr>
              <a:t>radius</a:t>
            </a:r>
            <a:r>
              <a:rPr lang="it-IT" sz="2000" b="1" dirty="0">
                <a:latin typeface="Verdana" pitchFamily="34" charset="0"/>
              </a:rPr>
              <a:t> </a:t>
            </a:r>
            <a:r>
              <a:rPr lang="it-IT" sz="2000" b="1" i="1" dirty="0">
                <a:latin typeface="Verdana" pitchFamily="34" charset="0"/>
              </a:rPr>
              <a:t>R</a:t>
            </a:r>
          </a:p>
        </p:txBody>
      </p:sp>
      <p:sp>
        <p:nvSpPr>
          <p:cNvPr id="4100" name="Text Box 1031"/>
          <p:cNvSpPr txBox="1">
            <a:spLocks noChangeArrowheads="1"/>
          </p:cNvSpPr>
          <p:nvPr/>
        </p:nvSpPr>
        <p:spPr bwMode="auto">
          <a:xfrm>
            <a:off x="2041525" y="3824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it-IT" sz="2000"/>
          </a:p>
        </p:txBody>
      </p:sp>
      <p:graphicFrame>
        <p:nvGraphicFramePr>
          <p:cNvPr id="6144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7780622"/>
              </p:ext>
            </p:extLst>
          </p:nvPr>
        </p:nvGraphicFramePr>
        <p:xfrm>
          <a:off x="2670175" y="2590800"/>
          <a:ext cx="3984625" cy="541338"/>
        </p:xfrm>
        <a:graphic>
          <a:graphicData uri="http://schemas.openxmlformats.org/presentationml/2006/ole">
            <p:oleObj spid="_x0000_s77838" name="Equazione" r:id="rId3" imgW="2057400" imgH="279400" progId="Equation.3">
              <p:embed/>
            </p:oleObj>
          </a:graphicData>
        </a:graphic>
      </p:graphicFrame>
      <p:sp>
        <p:nvSpPr>
          <p:cNvPr id="4101" name="Text Box 1033"/>
          <p:cNvSpPr txBox="1">
            <a:spLocks noChangeArrowheads="1"/>
          </p:cNvSpPr>
          <p:nvPr/>
        </p:nvSpPr>
        <p:spPr bwMode="auto">
          <a:xfrm>
            <a:off x="323850" y="3789363"/>
            <a:ext cx="86645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>
                <a:latin typeface="Verdana" pitchFamily="34" charset="0"/>
              </a:rPr>
              <a:t>The dependence of the contrast on the bubble radius is taken into account in the fitting procedure but given the small value of </a:t>
            </a:r>
            <a:r>
              <a:rPr lang="it-IT" sz="1600" i="1" dirty="0" err="1">
                <a:latin typeface="Verdana" pitchFamily="34" charset="0"/>
              </a:rPr>
              <a:t>r</a:t>
            </a:r>
            <a:r>
              <a:rPr lang="it-IT" sz="1600" i="1" baseline="-25000" dirty="0" err="1">
                <a:latin typeface="Verdana" pitchFamily="34" charset="0"/>
              </a:rPr>
              <a:t>He</a:t>
            </a:r>
            <a:r>
              <a:rPr lang="en-US" sz="1600" dirty="0">
                <a:latin typeface="Verdana" pitchFamily="34" charset="0"/>
              </a:rPr>
              <a:t>   very large changes of the He mass density would be necessary to lead to significantly different distributions. Assuming that the He concentration is equal to the nominal value (</a:t>
            </a:r>
            <a:r>
              <a:rPr lang="en-US" sz="1600" b="1" dirty="0">
                <a:latin typeface="Verdana" pitchFamily="34" charset="0"/>
              </a:rPr>
              <a:t>400 </a:t>
            </a:r>
            <a:r>
              <a:rPr lang="en-US" sz="1600" b="1" dirty="0" err="1">
                <a:latin typeface="Verdana" pitchFamily="34" charset="0"/>
              </a:rPr>
              <a:t>appm</a:t>
            </a:r>
            <a:r>
              <a:rPr lang="en-US" sz="1600" dirty="0">
                <a:latin typeface="Verdana" pitchFamily="34" charset="0"/>
              </a:rPr>
              <a:t>), the obtained variations on  range typically from –10% at 2 Å to +12% at 100 Å. The resulting variations in </a:t>
            </a:r>
            <a:r>
              <a:rPr lang="en-US" sz="1600" i="1" dirty="0">
                <a:latin typeface="Verdana" pitchFamily="34" charset="0"/>
              </a:rPr>
              <a:t>N(R)</a:t>
            </a:r>
            <a:r>
              <a:rPr lang="en-US" sz="1600" dirty="0">
                <a:latin typeface="Verdana" pitchFamily="34" charset="0"/>
              </a:rPr>
              <a:t> are generally of a few per cent, therefore well inside the statistical uncertainty band </a:t>
            </a:r>
            <a:endParaRPr lang="it-IT" sz="1600" dirty="0">
              <a:latin typeface="Verdana" pitchFamily="34" charset="0"/>
            </a:endParaRPr>
          </a:p>
        </p:txBody>
      </p:sp>
      <p:sp>
        <p:nvSpPr>
          <p:cNvPr id="4102" name="Text Box 1034"/>
          <p:cNvSpPr txBox="1">
            <a:spLocks noChangeArrowheads="1"/>
          </p:cNvSpPr>
          <p:nvPr/>
        </p:nvSpPr>
        <p:spPr bwMode="auto">
          <a:xfrm>
            <a:off x="2555776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i="1" dirty="0">
                <a:latin typeface="Symbol" pitchFamily="18" charset="2"/>
              </a:rPr>
              <a:t>D r</a:t>
            </a:r>
            <a:r>
              <a:rPr lang="it-IT" sz="2400" i="1" dirty="0">
                <a:latin typeface="Times New Roman" pitchFamily="18" charset="0"/>
              </a:rPr>
              <a:t> (R) = </a:t>
            </a:r>
            <a:r>
              <a:rPr lang="it-IT" sz="2400" i="1" dirty="0">
                <a:latin typeface="Symbol" pitchFamily="18" charset="2"/>
              </a:rPr>
              <a:t>r</a:t>
            </a:r>
            <a:r>
              <a:rPr lang="it-IT" sz="2400" i="1" baseline="-25000" dirty="0">
                <a:latin typeface="Times New Roman" pitchFamily="18" charset="0"/>
              </a:rPr>
              <a:t>F82H</a:t>
            </a:r>
            <a:r>
              <a:rPr lang="it-IT" sz="2400" i="1" dirty="0">
                <a:latin typeface="Times New Roman" pitchFamily="18" charset="0"/>
              </a:rPr>
              <a:t> – </a:t>
            </a:r>
            <a:r>
              <a:rPr lang="it-IT" sz="2400" i="1" dirty="0" err="1">
                <a:latin typeface="Times New Roman" pitchFamily="18" charset="0"/>
              </a:rPr>
              <a:t>b</a:t>
            </a:r>
            <a:r>
              <a:rPr lang="it-IT" sz="2400" i="1" baseline="-25000" dirty="0" err="1">
                <a:latin typeface="Times New Roman" pitchFamily="18" charset="0"/>
              </a:rPr>
              <a:t>He</a:t>
            </a:r>
            <a:r>
              <a:rPr lang="it-IT" sz="2400" i="1" dirty="0" err="1">
                <a:latin typeface="Symbol" pitchFamily="18" charset="2"/>
              </a:rPr>
              <a:t>r</a:t>
            </a:r>
            <a:r>
              <a:rPr lang="it-IT" sz="2400" i="1" baseline="-25000" dirty="0" err="1">
                <a:latin typeface="Times New Roman" pitchFamily="18" charset="0"/>
              </a:rPr>
              <a:t>He</a:t>
            </a:r>
            <a:r>
              <a:rPr lang="it-IT" sz="2400" i="1" dirty="0">
                <a:latin typeface="Times New Roman" pitchFamily="18" charset="0"/>
              </a:rPr>
              <a:t>(R)</a:t>
            </a:r>
          </a:p>
        </p:txBody>
      </p:sp>
    </p:spTree>
    <p:extLst>
      <p:ext uri="{BB962C8B-B14F-4D97-AF65-F5344CB8AC3E}">
        <p14:creationId xmlns:p14="http://schemas.microsoft.com/office/powerpoint/2010/main" xmlns="" val="18781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5851525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Nuclear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SANS cross-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sections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of the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difference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between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Eurofer97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neutron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irradiated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at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250°C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at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2.5 </a:t>
            </a:r>
            <a:r>
              <a:rPr lang="it-IT" sz="1600" b="1" dirty="0" err="1">
                <a:latin typeface="Verdana" pitchFamily="34" charset="0"/>
                <a:cs typeface="Times New Roman" pitchFamily="18" charset="0"/>
              </a:rPr>
              <a:t>dpa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and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at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300°C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at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8.4 </a:t>
            </a:r>
            <a:r>
              <a:rPr lang="it-IT" sz="1600" b="1" dirty="0" err="1">
                <a:latin typeface="Verdana" pitchFamily="34" charset="0"/>
                <a:cs typeface="Times New Roman" pitchFamily="18" charset="0"/>
              </a:rPr>
              <a:t>dpa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and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their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respective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reference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samples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</a:t>
            </a:r>
            <a:endParaRPr lang="en-GB" sz="16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220" name="Picture 5" descr="grafico_confro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6335712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b="1" dirty="0">
                <a:latin typeface="Verdana" pitchFamily="34" charset="0"/>
                <a:cs typeface="Times New Roman" pitchFamily="18" charset="0"/>
              </a:rPr>
              <a:t>RESULTS ON 2.5 AND 8.4 </a:t>
            </a:r>
            <a:r>
              <a:rPr lang="en-GB" b="1" dirty="0" err="1">
                <a:latin typeface="Verdana" pitchFamily="34" charset="0"/>
                <a:cs typeface="Times New Roman" pitchFamily="18" charset="0"/>
              </a:rPr>
              <a:t>dpa</a:t>
            </a:r>
            <a:r>
              <a:rPr lang="en-GB" b="1" dirty="0">
                <a:latin typeface="Verdana" pitchFamily="34" charset="0"/>
                <a:cs typeface="Times New Roman" pitchFamily="18" charset="0"/>
              </a:rPr>
              <a:t>  IRRADIATED EUROFER </a:t>
            </a:r>
            <a:r>
              <a:rPr lang="en-GB" b="1" dirty="0" smtClean="0">
                <a:latin typeface="Verdana" pitchFamily="34" charset="0"/>
                <a:cs typeface="Times New Roman" pitchFamily="18" charset="0"/>
              </a:rPr>
              <a:t> </a:t>
            </a:r>
            <a:endParaRPr lang="it-IT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6372225" y="1700213"/>
            <a:ext cx="6477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l"/>
            <a:r>
              <a:rPr lang="it-IT" sz="2000" b="1" baseline="-30000">
                <a:latin typeface="Times New Roman" pitchFamily="18" charset="0"/>
                <a:cs typeface="Times New Roman" pitchFamily="18" charset="0"/>
              </a:rPr>
              <a:t>8.4 dpa</a:t>
            </a:r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 flipH="1">
            <a:off x="5580063" y="1916113"/>
            <a:ext cx="720725" cy="4333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3851275" y="3284538"/>
            <a:ext cx="6985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b="1" baseline="-30000">
                <a:latin typeface="Times New Roman" pitchFamily="18" charset="0"/>
                <a:cs typeface="Times New Roman" pitchFamily="18" charset="0"/>
              </a:rPr>
              <a:t>2.5 dpa</a:t>
            </a:r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V="1">
            <a:off x="4211638" y="2708275"/>
            <a:ext cx="576262" cy="576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8"/>
          <p:cNvSpPr txBox="1">
            <a:spLocks noChangeArrowheads="1"/>
          </p:cNvSpPr>
          <p:nvPr/>
        </p:nvSpPr>
        <p:spPr bwMode="auto">
          <a:xfrm>
            <a:off x="1116013" y="6032500"/>
            <a:ext cx="7186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b="1" i="1" dirty="0">
                <a:latin typeface="Verdana" pitchFamily="34" charset="0"/>
                <a:cs typeface="Times New Roman" pitchFamily="18" charset="0"/>
              </a:rPr>
              <a:t>Increasing the dose the average radius remains nearly unchanged but a consistent increase is observed in the volume fraction of the observed defects, from 0.005 at 2.5 </a:t>
            </a:r>
            <a:r>
              <a:rPr lang="en-GB" sz="1400" b="1" i="1" dirty="0" err="1">
                <a:latin typeface="Verdana" pitchFamily="34" charset="0"/>
                <a:cs typeface="Times New Roman" pitchFamily="18" charset="0"/>
              </a:rPr>
              <a:t>dpa</a:t>
            </a:r>
            <a:r>
              <a:rPr lang="en-GB" sz="1400" b="1" i="1" dirty="0">
                <a:latin typeface="Verdana" pitchFamily="34" charset="0"/>
                <a:cs typeface="Times New Roman" pitchFamily="18" charset="0"/>
              </a:rPr>
              <a:t> to 0.011 at 8.4 </a:t>
            </a:r>
            <a:r>
              <a:rPr lang="en-GB" sz="1400" b="1" i="1" dirty="0" err="1">
                <a:latin typeface="Verdana" pitchFamily="34" charset="0"/>
                <a:cs typeface="Times New Roman" pitchFamily="18" charset="0"/>
              </a:rPr>
              <a:t>dpa</a:t>
            </a:r>
            <a:r>
              <a:rPr lang="it-IT" sz="1400" b="1" i="1" dirty="0">
                <a:latin typeface="Verdana" pitchFamily="34" charset="0"/>
                <a:cs typeface="Times New Roman" pitchFamily="18" charset="0"/>
              </a:rPr>
              <a:t> </a:t>
            </a:r>
            <a:endParaRPr lang="it-IT" sz="14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3" name="Text Box 1029"/>
          <p:cNvSpPr txBox="1">
            <a:spLocks noChangeArrowheads="1"/>
          </p:cNvSpPr>
          <p:nvPr/>
        </p:nvSpPr>
        <p:spPr bwMode="auto">
          <a:xfrm>
            <a:off x="836985" y="406855"/>
            <a:ext cx="7489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  <a:cs typeface="Times New Roman" pitchFamily="18" charset="0"/>
              </a:rPr>
              <a:t>MICROVOIDS EVOLUTION WITH IRRADIATION DOSE</a:t>
            </a:r>
          </a:p>
        </p:txBody>
      </p:sp>
      <p:pic>
        <p:nvPicPr>
          <p:cNvPr id="10244" name="Picture 1031" descr="conf_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268413"/>
            <a:ext cx="3887787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32"/>
          <p:cNvSpPr txBox="1">
            <a:spLocks noChangeArrowheads="1"/>
          </p:cNvSpPr>
          <p:nvPr/>
        </p:nvSpPr>
        <p:spPr bwMode="auto">
          <a:xfrm>
            <a:off x="1116013" y="4868863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600" dirty="0">
                <a:latin typeface="Verdana" pitchFamily="34" charset="0"/>
                <a:cs typeface="Times New Roman" pitchFamily="18" charset="0"/>
              </a:rPr>
              <a:t>Volume distribution functions </a:t>
            </a:r>
            <a:r>
              <a:rPr lang="en-GB" sz="1600" i="1" dirty="0">
                <a:latin typeface="Verdana" pitchFamily="34" charset="0"/>
                <a:cs typeface="Times New Roman" pitchFamily="18" charset="0"/>
              </a:rPr>
              <a:t>D(R)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(nm</a:t>
            </a:r>
            <a:r>
              <a:rPr lang="en-GB" sz="1600" baseline="30000" dirty="0">
                <a:latin typeface="Verdana" pitchFamily="34" charset="0"/>
                <a:cs typeface="Times New Roman" pitchFamily="18" charset="0"/>
              </a:rPr>
              <a:t>-1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) obtained from the nuclear SANS difference between Eurofer97 neutron irradiated at 300°C and their respective reference samples (R. Coppola </a:t>
            </a:r>
            <a:r>
              <a:rPr lang="en-GB" sz="1600" i="1" dirty="0">
                <a:latin typeface="Verdana" pitchFamily="34" charset="0"/>
                <a:cs typeface="Times New Roman" pitchFamily="18" charset="0"/>
              </a:rPr>
              <a:t>et al. 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J.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Nuc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. Mat. 386-388 (2009) 195)</a:t>
            </a:r>
            <a:endParaRPr lang="it-IT" sz="1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6" name="Line 1033"/>
          <p:cNvSpPr>
            <a:spLocks noChangeShapeType="1"/>
          </p:cNvSpPr>
          <p:nvPr/>
        </p:nvSpPr>
        <p:spPr bwMode="auto">
          <a:xfrm flipH="1">
            <a:off x="5076825" y="2349500"/>
            <a:ext cx="720725" cy="433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0247" name="Rectangle 1034"/>
          <p:cNvSpPr>
            <a:spLocks noChangeArrowheads="1"/>
          </p:cNvSpPr>
          <p:nvPr/>
        </p:nvSpPr>
        <p:spPr bwMode="auto">
          <a:xfrm>
            <a:off x="5364163" y="1989138"/>
            <a:ext cx="7921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l"/>
            <a:r>
              <a:rPr lang="it-IT" sz="1200" b="1">
                <a:latin typeface="Times New Roman" pitchFamily="18" charset="0"/>
                <a:cs typeface="Times New Roman" pitchFamily="18" charset="0"/>
              </a:rPr>
              <a:t>8.4 dpa</a:t>
            </a:r>
          </a:p>
        </p:txBody>
      </p:sp>
      <p:sp>
        <p:nvSpPr>
          <p:cNvPr id="10248" name="Line 1035"/>
          <p:cNvSpPr>
            <a:spLocks noChangeShapeType="1"/>
          </p:cNvSpPr>
          <p:nvPr/>
        </p:nvSpPr>
        <p:spPr bwMode="auto">
          <a:xfrm flipV="1">
            <a:off x="4427538" y="3213100"/>
            <a:ext cx="576262" cy="576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0249" name="Rectangle 1036"/>
          <p:cNvSpPr>
            <a:spLocks noChangeArrowheads="1"/>
          </p:cNvSpPr>
          <p:nvPr/>
        </p:nvSpPr>
        <p:spPr bwMode="auto">
          <a:xfrm>
            <a:off x="3924300" y="3860800"/>
            <a:ext cx="6572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200" b="1">
                <a:latin typeface="Times New Roman" pitchFamily="18" charset="0"/>
                <a:cs typeface="Times New Roman" pitchFamily="18" charset="0"/>
              </a:rPr>
              <a:t>2.5 dpa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cintosh HD:Users:monicavalli:Desktop:SAS2012:YD14-n6ADS3_par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2855"/>
            <a:ext cx="4582391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Macintosh HD:Users:monicavalli:Desktop:SAS2012:YD14-n6ADS3_perp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393" y="3140968"/>
            <a:ext cx="4862945" cy="35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827584" y="34000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Verdana" pitchFamily="34" charset="0"/>
              </a:rPr>
              <a:t>B-alloyed Eurofer97</a:t>
            </a:r>
            <a:r>
              <a:rPr lang="it-IT" dirty="0" smtClean="0">
                <a:latin typeface="Verdana" pitchFamily="34" charset="0"/>
              </a:rPr>
              <a:t> 400appm He, 16 dpa, 450°C  </a:t>
            </a:r>
          </a:p>
          <a:p>
            <a:pPr algn="just"/>
            <a:r>
              <a:rPr lang="it-IT" dirty="0" smtClean="0">
                <a:latin typeface="Verdana" pitchFamily="34" charset="0"/>
              </a:rPr>
              <a:t>(</a:t>
            </a:r>
            <a:r>
              <a:rPr lang="it-IT" u="sng" dirty="0" smtClean="0">
                <a:latin typeface="Verdana" pitchFamily="34" charset="0"/>
              </a:rPr>
              <a:t>after subtraction of reference,   un-irradiated sample</a:t>
            </a:r>
            <a:r>
              <a:rPr lang="it-IT" sz="1600" dirty="0" smtClean="0">
                <a:latin typeface="Verdana" pitchFamily="34" charset="0"/>
              </a:rPr>
              <a:t>)</a:t>
            </a:r>
            <a:endParaRPr lang="it-IT" sz="1600" dirty="0">
              <a:latin typeface="Verdan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96136" y="1484784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Verdana" pitchFamily="34" charset="0"/>
              </a:rPr>
              <a:t>Nuclear</a:t>
            </a:r>
            <a:r>
              <a:rPr lang="it-IT" dirty="0">
                <a:latin typeface="Verdana" pitchFamily="34" charset="0"/>
              </a:rPr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08723" y="5076092"/>
            <a:ext cx="28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Verdana" pitchFamily="34" charset="0"/>
              </a:rPr>
              <a:t>Nuclear</a:t>
            </a:r>
            <a:r>
              <a:rPr lang="it-IT" dirty="0">
                <a:latin typeface="Verdana" pitchFamily="34" charset="0"/>
              </a:rPr>
              <a:t> plus </a:t>
            </a:r>
            <a:r>
              <a:rPr lang="it-IT" dirty="0" err="1">
                <a:latin typeface="Verdana" pitchFamily="34" charset="0"/>
              </a:rPr>
              <a:t>magnetic</a:t>
            </a:r>
            <a:r>
              <a:rPr lang="it-IT" dirty="0">
                <a:latin typeface="Verdana" pitchFamily="34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260350"/>
            <a:ext cx="8747125" cy="7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tx2"/>
                </a:solidFill>
                <a:latin typeface="Verdana" pitchFamily="34" charset="0"/>
              </a:rPr>
              <a:t>Cold neutron beams for </a:t>
            </a:r>
            <a:r>
              <a:rPr lang="en-GB" sz="2400" b="1" dirty="0" smtClean="0">
                <a:solidFill>
                  <a:schemeClr val="tx2"/>
                </a:solidFill>
                <a:latin typeface="Verdana" pitchFamily="34" charset="0"/>
              </a:rPr>
              <a:t>fission and fusion </a:t>
            </a:r>
            <a:r>
              <a:rPr lang="en-GB" sz="2400" b="1" dirty="0">
                <a:solidFill>
                  <a:schemeClr val="tx2"/>
                </a:solidFill>
                <a:latin typeface="Verdana" pitchFamily="34" charset="0"/>
              </a:rPr>
              <a:t>irradiated materials studies</a:t>
            </a:r>
            <a:endParaRPr lang="it-IT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68313" y="1268413"/>
            <a:ext cx="838993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1600" dirty="0">
                <a:latin typeface="Verdana" pitchFamily="34" charset="0"/>
              </a:rPr>
              <a:t>Collimated beams of cold (25 </a:t>
            </a:r>
            <a:r>
              <a:rPr lang="en-GB" sz="1600" dirty="0" err="1">
                <a:latin typeface="Verdana" pitchFamily="34" charset="0"/>
              </a:rPr>
              <a:t>meV</a:t>
            </a:r>
            <a:r>
              <a:rPr lang="en-GB" sz="1600" dirty="0">
                <a:latin typeface="Verdana" pitchFamily="34" charset="0"/>
              </a:rPr>
              <a:t>) neutrons provide a unique experimental tool for </a:t>
            </a:r>
            <a:r>
              <a:rPr lang="en-GB" sz="1600" dirty="0" err="1">
                <a:latin typeface="Verdana" pitchFamily="34" charset="0"/>
              </a:rPr>
              <a:t>microstructural</a:t>
            </a:r>
            <a:r>
              <a:rPr lang="en-GB" sz="1600" dirty="0">
                <a:latin typeface="Verdana" pitchFamily="34" charset="0"/>
              </a:rPr>
              <a:t> investigation of irradiated </a:t>
            </a:r>
            <a:r>
              <a:rPr lang="en-GB" sz="1600" dirty="0" smtClean="0">
                <a:latin typeface="Verdana" pitchFamily="34" charset="0"/>
              </a:rPr>
              <a:t>materials</a:t>
            </a:r>
            <a:r>
              <a:rPr lang="en-GB" sz="1600" dirty="0">
                <a:latin typeface="Verdana" pitchFamily="34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endParaRPr lang="en-GB" sz="1600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GB" sz="1600" dirty="0">
                <a:latin typeface="Verdana" pitchFamily="34" charset="0"/>
              </a:rPr>
              <a:t>- They interact via the neutron scattering length parameter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b</a:t>
            </a:r>
            <a:r>
              <a:rPr lang="en-GB" sz="1600" dirty="0">
                <a:latin typeface="Verdana" pitchFamily="34" charset="0"/>
              </a:rPr>
              <a:t>  varying randomly with Z and allowing to detect light elements like H (</a:t>
            </a:r>
            <a:r>
              <a:rPr lang="en-GB" sz="1600" i="1" dirty="0">
                <a:latin typeface="Verdana" pitchFamily="34" charset="0"/>
              </a:rPr>
              <a:t>b </a:t>
            </a:r>
            <a:r>
              <a:rPr lang="en-GB" sz="1600" dirty="0">
                <a:latin typeface="Verdana" pitchFamily="34" charset="0"/>
              </a:rPr>
              <a:t>&lt; 0), He or Li and to distinguish for instance Fe and Cr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600" dirty="0">
                <a:latin typeface="Verdana" pitchFamily="34" charset="0"/>
              </a:rPr>
              <a:t>- Their absorption coefficient is much lower than for X-rays, allowing to investigate samples as thick as 1 mm or more, which is particularly suited for non-destructive stress investigation of TMB’s and </a:t>
            </a:r>
            <a:r>
              <a:rPr lang="en-GB" sz="1600" dirty="0" err="1">
                <a:latin typeface="Verdana" pitchFamily="34" charset="0"/>
              </a:rPr>
              <a:t>divertor</a:t>
            </a:r>
            <a:r>
              <a:rPr lang="en-GB" sz="1600" dirty="0">
                <a:latin typeface="Verdana" pitchFamily="34" charset="0"/>
              </a:rPr>
              <a:t> prototypes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GB" sz="1600" dirty="0">
                <a:latin typeface="Verdana" pitchFamily="34" charset="0"/>
              </a:rPr>
              <a:t>Their magnetic moment allows to investigate magnetic materials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GB" sz="1600" dirty="0">
                <a:latin typeface="Verdana" pitchFamily="34" charset="0"/>
              </a:rPr>
              <a:t>No special metallurgical  preparation is generally required and sample manipulation is considerably reduced with respect to other techniques, therefore 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neutron scattering techniques are quite suitable for highly irradiated samples</a:t>
            </a:r>
            <a:endParaRPr lang="it-IT" sz="1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626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l"/>
            <a:r>
              <a:rPr lang="pt-BR" sz="2000" b="1" dirty="0">
                <a:latin typeface="Verdana" pitchFamily="34" charset="0"/>
              </a:rPr>
              <a:t>SANS instrument D22 at the ILL-Grenoble</a:t>
            </a:r>
            <a:endParaRPr lang="it-IT" sz="2000" b="1" dirty="0">
              <a:latin typeface="Verdana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763713" y="908050"/>
          <a:ext cx="5391150" cy="1438275"/>
        </p:xfrm>
        <a:graphic>
          <a:graphicData uri="http://schemas.openxmlformats.org/presentationml/2006/ole">
            <p:oleObj spid="_x0000_s98308" r:id="rId3" imgW="7877232" imgH="2105040" progId="">
              <p:embed/>
            </p:oleObj>
          </a:graphicData>
        </a:graphic>
      </p:graphicFrame>
      <p:pic>
        <p:nvPicPr>
          <p:cNvPr id="1033" name="Picture 11" descr="D22_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492375"/>
            <a:ext cx="6388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00213"/>
            <a:ext cx="20843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2124075" y="1125538"/>
            <a:ext cx="125413" cy="685800"/>
          </a:xfrm>
          <a:prstGeom prst="upArrow">
            <a:avLst>
              <a:gd name="adj1" fmla="val 50000"/>
              <a:gd name="adj2" fmla="val 1367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 sz="240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2339975" y="1196975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400" b="1">
                <a:latin typeface="Times New Roman" pitchFamily="18" charset="0"/>
              </a:rPr>
              <a:t>IM + IN</a:t>
            </a:r>
            <a:r>
              <a:rPr lang="it-IT"/>
              <a:t> </a:t>
            </a:r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2627313" y="2708275"/>
            <a:ext cx="914400" cy="125413"/>
          </a:xfrm>
          <a:prstGeom prst="rightArrow">
            <a:avLst>
              <a:gd name="adj1" fmla="val 50000"/>
              <a:gd name="adj2" fmla="val 1822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3635375" y="2565400"/>
            <a:ext cx="38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400" b="1">
                <a:latin typeface="Times New Roman" pitchFamily="18" charset="0"/>
              </a:rPr>
              <a:t>IN</a:t>
            </a:r>
          </a:p>
        </p:txBody>
      </p:sp>
      <p:sp>
        <p:nvSpPr>
          <p:cNvPr id="2058" name="AutoShape 8"/>
          <p:cNvSpPr>
            <a:spLocks noChangeArrowheads="1"/>
          </p:cNvSpPr>
          <p:nvPr/>
        </p:nvSpPr>
        <p:spPr bwMode="auto">
          <a:xfrm>
            <a:off x="2339975" y="3716338"/>
            <a:ext cx="1066800" cy="184150"/>
          </a:xfrm>
          <a:prstGeom prst="rightArrow">
            <a:avLst>
              <a:gd name="adj1" fmla="val 50000"/>
              <a:gd name="adj2" fmla="val 1448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3492500" y="35766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l"/>
            <a:r>
              <a:rPr lang="it-IT" sz="1400" b="1" dirty="0">
                <a:latin typeface="Times New Roman" pitchFamily="18" charset="0"/>
              </a:rPr>
              <a:t>H = 1.4 T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5292725" y="5157788"/>
          <a:ext cx="2273300" cy="330200"/>
        </p:xfrm>
        <a:graphic>
          <a:graphicData uri="http://schemas.openxmlformats.org/presentationml/2006/ole">
            <p:oleObj spid="_x0000_s2146" name="Equation" r:id="rId4" imgW="2273300" imgH="330200" progId="Equation.3">
              <p:embed/>
            </p:oleObj>
          </a:graphicData>
        </a:graphic>
      </p:graphicFrame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317403" y="333375"/>
            <a:ext cx="4223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>
                <a:latin typeface="Verdana" pitchFamily="34" charset="0"/>
              </a:rPr>
              <a:t>Nuclear and </a:t>
            </a:r>
            <a:r>
              <a:rPr lang="en-GB" sz="2000" b="1" dirty="0" smtClean="0">
                <a:latin typeface="Verdana" pitchFamily="34" charset="0"/>
              </a:rPr>
              <a:t>Magnetic </a:t>
            </a:r>
            <a:r>
              <a:rPr lang="en-GB" sz="2000" b="1" dirty="0">
                <a:latin typeface="Verdana" pitchFamily="34" charset="0"/>
              </a:rPr>
              <a:t>SANS</a:t>
            </a:r>
            <a:endParaRPr lang="it-IT" sz="2000" b="1" dirty="0">
              <a:latin typeface="Verdana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8313" y="6092825"/>
            <a:ext cx="3960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000" rIns="54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200" dirty="0">
                <a:latin typeface="Verdana" pitchFamily="34" charset="0"/>
              </a:rPr>
              <a:t>a) reference sample,     b) irradiated sample</a:t>
            </a:r>
            <a:endParaRPr lang="it-IT" sz="1200" dirty="0">
              <a:latin typeface="Verdana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356100" y="1412875"/>
            <a:ext cx="453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600" dirty="0" err="1">
                <a:latin typeface="Verdana" pitchFamily="34" charset="0"/>
              </a:rPr>
              <a:t>Nuclear</a:t>
            </a:r>
            <a:r>
              <a:rPr lang="it-IT" sz="1600" dirty="0">
                <a:latin typeface="Verdana" pitchFamily="34" charset="0"/>
              </a:rPr>
              <a:t> and </a:t>
            </a:r>
            <a:r>
              <a:rPr lang="it-IT" sz="1600" dirty="0" err="1">
                <a:latin typeface="Verdana" pitchFamily="34" charset="0"/>
              </a:rPr>
              <a:t>magnetic</a:t>
            </a:r>
            <a:r>
              <a:rPr lang="it-IT" sz="1600" dirty="0">
                <a:latin typeface="Verdana" pitchFamily="34" charset="0"/>
              </a:rPr>
              <a:t> SANS cross-</a:t>
            </a:r>
            <a:r>
              <a:rPr lang="it-IT" sz="1600" dirty="0" err="1">
                <a:latin typeface="Verdana" pitchFamily="34" charset="0"/>
              </a:rPr>
              <a:t>section</a:t>
            </a:r>
            <a:endParaRPr lang="it-IT" sz="1600" dirty="0">
              <a:latin typeface="Verdana" pitchFamily="34" charset="0"/>
            </a:endParaRPr>
          </a:p>
        </p:txBody>
      </p:sp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4787900" y="3068638"/>
          <a:ext cx="3671888" cy="1014412"/>
        </p:xfrm>
        <a:graphic>
          <a:graphicData uri="http://schemas.openxmlformats.org/presentationml/2006/ole">
            <p:oleObj spid="_x0000_s2147" name="Equation" r:id="rId5" imgW="2667000" imgH="736600" progId="Equation.3">
              <p:embed/>
            </p:oleObj>
          </a:graphicData>
        </a:graphic>
      </p:graphicFrame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5367338" y="4652963"/>
            <a:ext cx="1671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dirty="0" err="1">
                <a:latin typeface="Verdana" pitchFamily="34" charset="0"/>
              </a:rPr>
              <a:t>Polarised</a:t>
            </a:r>
            <a:r>
              <a:rPr lang="it-IT" sz="1600" dirty="0">
                <a:latin typeface="Verdana" pitchFamily="34" charset="0"/>
              </a:rPr>
              <a:t> SANS</a:t>
            </a: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5003800" y="2060575"/>
          <a:ext cx="3311525" cy="596900"/>
        </p:xfrm>
        <a:graphic>
          <a:graphicData uri="http://schemas.openxmlformats.org/presentationml/2006/ole">
            <p:oleObj spid="_x0000_s2148" name="Equation" r:id="rId6" imgW="26797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4476" y="2924944"/>
            <a:ext cx="840702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latin typeface="Verdana" pitchFamily="34" charset="0"/>
              </a:rPr>
              <a:t>where 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i="1" baseline="-25000" dirty="0" smtClean="0">
                <a:latin typeface="Times New Roman" pitchFamily="18" charset="0"/>
                <a:cs typeface="Times New Roman" pitchFamily="18" charset="0"/>
              </a:rPr>
              <a:t>3,N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(x) </a:t>
            </a:r>
            <a:r>
              <a:rPr lang="it-IT" dirty="0" smtClean="0">
                <a:latin typeface="Verdana" pitchFamily="34" charset="0"/>
              </a:rPr>
              <a:t> is </a:t>
            </a:r>
            <a:r>
              <a:rPr lang="it-IT" i="1" dirty="0" smtClean="0">
                <a:latin typeface="Verdana" pitchFamily="34" charset="0"/>
              </a:rPr>
              <a:t>n</a:t>
            </a:r>
            <a:r>
              <a:rPr lang="it-IT" dirty="0" smtClean="0">
                <a:latin typeface="Verdana" pitchFamily="34" charset="0"/>
              </a:rPr>
              <a:t>-th of N bell-shaped functions defined in a grid of </a:t>
            </a:r>
            <a:r>
              <a:rPr lang="it-IT" i="1" dirty="0" smtClean="0">
                <a:latin typeface="Verdana" pitchFamily="34" charset="0"/>
              </a:rPr>
              <a:t>N</a:t>
            </a:r>
            <a:r>
              <a:rPr lang="it-IT" dirty="0" smtClean="0">
                <a:latin typeface="Verdana" pitchFamily="34" charset="0"/>
              </a:rPr>
              <a:t>+3 knots equally distributed in the range  R</a:t>
            </a:r>
            <a:r>
              <a:rPr lang="it-IT" baseline="-25000" dirty="0" smtClean="0">
                <a:latin typeface="Verdana" pitchFamily="34" charset="0"/>
              </a:rPr>
              <a:t>min</a:t>
            </a:r>
            <a:r>
              <a:rPr lang="it-IT" dirty="0" smtClean="0">
                <a:latin typeface="Verdana" pitchFamily="34" charset="0"/>
              </a:rPr>
              <a:t> – R</a:t>
            </a:r>
            <a:r>
              <a:rPr lang="it-IT" baseline="-25000" dirty="0" smtClean="0">
                <a:latin typeface="Verdana" pitchFamily="34" charset="0"/>
              </a:rPr>
              <a:t>max</a:t>
            </a:r>
            <a:r>
              <a:rPr lang="it-IT" dirty="0" smtClean="0">
                <a:latin typeface="Verdana" pitchFamily="34" charset="0"/>
              </a:rPr>
              <a:t>, c</a:t>
            </a:r>
            <a:r>
              <a:rPr lang="it-IT" baseline="-25000" dirty="0" smtClean="0">
                <a:latin typeface="Verdana" pitchFamily="34" charset="0"/>
              </a:rPr>
              <a:t>n</a:t>
            </a:r>
            <a:r>
              <a:rPr lang="it-IT" dirty="0" smtClean="0">
                <a:latin typeface="Verdana" pitchFamily="34" charset="0"/>
              </a:rPr>
              <a:t>&gt; 0   (with the normalisation condition               )  and </a:t>
            </a:r>
            <a:r>
              <a:rPr lang="it-IT" b="1" dirty="0" smtClean="0">
                <a:latin typeface="Verdana" pitchFamily="34" charset="0"/>
              </a:rPr>
              <a:t>N(R) &gt;0</a:t>
            </a:r>
            <a:r>
              <a:rPr lang="it-IT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Verdana" pitchFamily="34" charset="0"/>
                <a:cs typeface="Times New Roman" pitchFamily="18" charset="0"/>
              </a:rPr>
              <a:t>No a-priori assumption on N(R), logR representation useful for highly </a:t>
            </a:r>
            <a:r>
              <a:rPr lang="it-IT" b="1" dirty="0" err="1" smtClean="0">
                <a:latin typeface="Verdana" pitchFamily="34" charset="0"/>
                <a:cs typeface="Times New Roman" pitchFamily="18" charset="0"/>
              </a:rPr>
              <a:t>polydispersed</a:t>
            </a:r>
            <a:r>
              <a:rPr lang="it-IT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Verdana" pitchFamily="34" charset="0"/>
                <a:cs typeface="Times New Roman" pitchFamily="18" charset="0"/>
              </a:rPr>
              <a:t>systems</a:t>
            </a:r>
            <a:endParaRPr lang="it-IT" b="1" dirty="0" smtClean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3628" y="1052736"/>
            <a:ext cx="758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000" dirty="0" smtClean="0">
                <a:latin typeface="Verdana" pitchFamily="34" charset="0"/>
              </a:rPr>
              <a:t>is written as linear combination of </a:t>
            </a:r>
            <a:r>
              <a:rPr lang="it-IT" sz="2000" i="1" dirty="0" smtClean="0">
                <a:latin typeface="Verdana" pitchFamily="34" charset="0"/>
              </a:rPr>
              <a:t>N </a:t>
            </a:r>
            <a:r>
              <a:rPr lang="it-IT" sz="2000" dirty="0" smtClean="0">
                <a:latin typeface="Verdana" pitchFamily="34" charset="0"/>
              </a:rPr>
              <a:t>cubic </a:t>
            </a:r>
            <a:r>
              <a:rPr lang="it-IT" sz="2000" i="1" dirty="0" smtClean="0">
                <a:latin typeface="Verdana" pitchFamily="34" charset="0"/>
              </a:rPr>
              <a:t>B</a:t>
            </a:r>
            <a:r>
              <a:rPr lang="it-IT" sz="2000" dirty="0" smtClean="0">
                <a:latin typeface="Verdana" pitchFamily="34" charset="0"/>
              </a:rPr>
              <a:t>-splines:</a:t>
            </a:r>
            <a:endParaRPr lang="it-IT" sz="2000" dirty="0">
              <a:latin typeface="Verdan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2230" y="5464100"/>
            <a:ext cx="8835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Verdana" pitchFamily="34" charset="0"/>
              </a:rPr>
              <a:t> </a:t>
            </a:r>
          </a:p>
          <a:p>
            <a:pPr algn="just"/>
            <a:r>
              <a:rPr lang="it-IT" sz="1600" dirty="0" smtClean="0">
                <a:latin typeface="Verdana" pitchFamily="34" charset="0"/>
              </a:rPr>
              <a:t>Ref.s:</a:t>
            </a:r>
          </a:p>
          <a:p>
            <a:pPr algn="just"/>
            <a:r>
              <a:rPr lang="it-IT" sz="1600" dirty="0" smtClean="0">
                <a:latin typeface="Verdana" pitchFamily="34" charset="0"/>
              </a:rPr>
              <a:t>M</a:t>
            </a:r>
            <a:r>
              <a:rPr lang="it-IT" sz="1600" dirty="0">
                <a:latin typeface="Verdana" pitchFamily="34" charset="0"/>
              </a:rPr>
              <a:t>. Magnani, P. Puliti, M. </a:t>
            </a:r>
            <a:r>
              <a:rPr lang="it-IT" sz="1600" dirty="0" err="1">
                <a:latin typeface="Verdana" pitchFamily="34" charset="0"/>
              </a:rPr>
              <a:t>Stefanon</a:t>
            </a:r>
            <a:r>
              <a:rPr lang="it-IT" sz="1600" dirty="0">
                <a:latin typeface="Verdana" pitchFamily="34" charset="0"/>
              </a:rPr>
              <a:t>, </a:t>
            </a:r>
            <a:r>
              <a:rPr lang="it-IT" sz="1600" dirty="0" err="1">
                <a:latin typeface="Verdana" pitchFamily="34" charset="0"/>
              </a:rPr>
              <a:t>Nucl</a:t>
            </a:r>
            <a:r>
              <a:rPr lang="it-IT" sz="1600" dirty="0">
                <a:latin typeface="Verdana" pitchFamily="34" charset="0"/>
              </a:rPr>
              <a:t>. </a:t>
            </a:r>
            <a:r>
              <a:rPr lang="it-IT" sz="1600" dirty="0" err="1">
                <a:latin typeface="Verdana" pitchFamily="34" charset="0"/>
              </a:rPr>
              <a:t>Inst</a:t>
            </a:r>
            <a:r>
              <a:rPr lang="it-IT" sz="1600" dirty="0">
                <a:latin typeface="Verdana" pitchFamily="34" charset="0"/>
              </a:rPr>
              <a:t>. </a:t>
            </a:r>
            <a:r>
              <a:rPr lang="it-IT" sz="1600" dirty="0" err="1">
                <a:latin typeface="Verdana" pitchFamily="34" charset="0"/>
              </a:rPr>
              <a:t>Meth</a:t>
            </a:r>
            <a:r>
              <a:rPr lang="it-IT" sz="1600" dirty="0">
                <a:latin typeface="Verdana" pitchFamily="34" charset="0"/>
              </a:rPr>
              <a:t>. A271 </a:t>
            </a:r>
            <a:r>
              <a:rPr lang="it-IT" sz="1600" dirty="0" smtClean="0">
                <a:latin typeface="Verdana" pitchFamily="34" charset="0"/>
              </a:rPr>
              <a:t> (1988) 611</a:t>
            </a:r>
            <a:endParaRPr lang="it-IT" sz="1600" dirty="0">
              <a:latin typeface="Verdana" pitchFamily="34" charset="0"/>
            </a:endParaRPr>
          </a:p>
          <a:p>
            <a:pPr algn="just"/>
            <a:r>
              <a:rPr lang="it-IT" sz="1600" dirty="0" smtClean="0">
                <a:latin typeface="Verdana" pitchFamily="34" charset="0"/>
              </a:rPr>
              <a:t>R</a:t>
            </a:r>
            <a:r>
              <a:rPr lang="it-IT" sz="1600" dirty="0">
                <a:latin typeface="Verdana" pitchFamily="34" charset="0"/>
              </a:rPr>
              <a:t>. Coppola, R. </a:t>
            </a:r>
            <a:r>
              <a:rPr lang="it-IT" sz="1600" dirty="0" smtClean="0">
                <a:latin typeface="Verdana" pitchFamily="34" charset="0"/>
              </a:rPr>
              <a:t>Kampmann, </a:t>
            </a:r>
            <a:r>
              <a:rPr lang="it-IT" sz="1600" dirty="0">
                <a:latin typeface="Verdana" pitchFamily="34" charset="0"/>
              </a:rPr>
              <a:t>M. Magnani, P. Staron, Acta M</a:t>
            </a:r>
            <a:r>
              <a:rPr lang="it-IT" sz="1600" dirty="0" smtClean="0">
                <a:latin typeface="Verdana" pitchFamily="34" charset="0"/>
              </a:rPr>
              <a:t>at</a:t>
            </a:r>
            <a:r>
              <a:rPr lang="it-IT" sz="1600" dirty="0">
                <a:latin typeface="Verdana" pitchFamily="34" charset="0"/>
              </a:rPr>
              <a:t>. 46 (1998) </a:t>
            </a:r>
            <a:r>
              <a:rPr lang="it-IT" sz="1600" dirty="0" smtClean="0">
                <a:latin typeface="Verdana" pitchFamily="34" charset="0"/>
              </a:rPr>
              <a:t>5447</a:t>
            </a:r>
            <a:endParaRPr lang="it-IT" sz="1600" dirty="0">
              <a:latin typeface="Verdana" pitchFamily="34" charset="0"/>
            </a:endParaRPr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0442301"/>
              </p:ext>
            </p:extLst>
          </p:nvPr>
        </p:nvGraphicFramePr>
        <p:xfrm>
          <a:off x="1835696" y="1856550"/>
          <a:ext cx="4437376" cy="830960"/>
        </p:xfrm>
        <a:graphic>
          <a:graphicData uri="http://schemas.openxmlformats.org/presentationml/2006/ole">
            <p:oleObj spid="_x0000_s76951" name="Equation" r:id="rId3" imgW="2374900" imgH="4445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366" y="150988"/>
            <a:ext cx="6995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</a:t>
            </a:r>
            <a:r>
              <a:rPr lang="en-US" sz="2800" b="1" u="sng" dirty="0" smtClean="0"/>
              <a:t>B-spline transformation procedure</a:t>
            </a:r>
            <a:endParaRPr lang="en-AU" sz="28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6832741"/>
              </p:ext>
            </p:extLst>
          </p:nvPr>
        </p:nvGraphicFramePr>
        <p:xfrm>
          <a:off x="3544411" y="3774338"/>
          <a:ext cx="1115768" cy="466594"/>
        </p:xfrm>
        <a:graphic>
          <a:graphicData uri="http://schemas.openxmlformats.org/presentationml/2006/ole">
            <p:oleObj spid="_x0000_s76952" name="Equation" r:id="rId4" imgW="698197" imgH="29197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3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04664"/>
            <a:ext cx="82809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Verdana" pitchFamily="34" charset="0"/>
              </a:rPr>
              <a:t>Previous work</a:t>
            </a:r>
            <a:r>
              <a:rPr lang="en-US" sz="2000" b="1" dirty="0" smtClean="0">
                <a:latin typeface="Verdana" pitchFamily="34" charset="0"/>
              </a:rPr>
              <a:t>: </a:t>
            </a:r>
          </a:p>
          <a:p>
            <a:pPr algn="just"/>
            <a:endParaRPr lang="en-US" sz="1200" b="1" dirty="0">
              <a:latin typeface="Verdana" pitchFamily="34" charset="0"/>
            </a:endParaRPr>
          </a:p>
          <a:p>
            <a:pPr lvl="1" algn="just"/>
            <a:r>
              <a:rPr lang="en-US" sz="2000" dirty="0" smtClean="0">
                <a:latin typeface="Verdana" pitchFamily="34" charset="0"/>
              </a:rPr>
              <a:t>SANS study of  fusion martensitic steel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implanted with high energy </a:t>
            </a:r>
            <a:r>
              <a:rPr lang="el-GR" sz="2000" dirty="0" smtClean="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</a:t>
            </a:r>
            <a:r>
              <a:rPr lang="it-IT" sz="2000" dirty="0" smtClean="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 particles (</a:t>
            </a:r>
            <a:r>
              <a:rPr lang="en-US" sz="2000" b="1" i="1" u="sng" dirty="0" smtClean="0">
                <a:solidFill>
                  <a:srgbClr val="FF0000"/>
                </a:solidFill>
                <a:latin typeface="Verdana" pitchFamily="34" charset="0"/>
              </a:rPr>
              <a:t>just helium bubbles to detect…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)</a:t>
            </a:r>
            <a:r>
              <a:rPr lang="en-US" sz="2000" i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algn="just"/>
            <a:r>
              <a:rPr lang="en-US" sz="1200" dirty="0" smtClean="0">
                <a:latin typeface="Verdana" pitchFamily="34" charset="0"/>
              </a:rPr>
              <a:t>    </a:t>
            </a:r>
          </a:p>
          <a:p>
            <a:pPr algn="just"/>
            <a:r>
              <a:rPr lang="en-US" sz="2800" b="1" dirty="0" smtClean="0">
                <a:latin typeface="Verdana" pitchFamily="34" charset="0"/>
              </a:rPr>
              <a:t>This work</a:t>
            </a:r>
            <a:r>
              <a:rPr lang="en-US" sz="2000" b="1" dirty="0" smtClean="0">
                <a:latin typeface="Verdana" pitchFamily="34" charset="0"/>
              </a:rPr>
              <a:t>: </a:t>
            </a:r>
          </a:p>
          <a:p>
            <a:pPr algn="just"/>
            <a:endParaRPr lang="en-US" sz="1200" b="1" dirty="0">
              <a:latin typeface="Verdana" pitchFamily="34" charset="0"/>
            </a:endParaRPr>
          </a:p>
          <a:p>
            <a:pPr lvl="1" algn="just"/>
            <a:r>
              <a:rPr lang="en-US" sz="2000" dirty="0" smtClean="0">
                <a:latin typeface="Verdana" pitchFamily="34" charset="0"/>
              </a:rPr>
              <a:t>SANS study of </a:t>
            </a:r>
            <a:r>
              <a:rPr lang="en-US" sz="2000" dirty="0" err="1" smtClean="0">
                <a:latin typeface="Verdana" pitchFamily="34" charset="0"/>
              </a:rPr>
              <a:t>european</a:t>
            </a:r>
            <a:r>
              <a:rPr lang="en-US" sz="2000" dirty="0" smtClean="0">
                <a:latin typeface="Verdana" pitchFamily="34" charset="0"/>
              </a:rPr>
              <a:t> fusion reference martensitic steel Eurofer97 (0.12 C, 9 Cr, 0.2 V, 1.08 W </a:t>
            </a:r>
            <a:r>
              <a:rPr lang="en-US" sz="2000" dirty="0" err="1" smtClean="0">
                <a:latin typeface="Verdana" pitchFamily="34" charset="0"/>
              </a:rPr>
              <a:t>wt</a:t>
            </a:r>
            <a:r>
              <a:rPr lang="en-US" sz="2000" dirty="0" smtClean="0">
                <a:latin typeface="Verdana" pitchFamily="34" charset="0"/>
              </a:rPr>
              <a:t>%); original composition modified by alloying natural B contents variable between 10 and 1000 ppm to produce, under neutron irradiation and consequent B activation, corresponding helium bubble distributions.</a:t>
            </a:r>
          </a:p>
          <a:p>
            <a:pPr lvl="1" algn="just"/>
            <a:r>
              <a:rPr lang="en-US" sz="1200" dirty="0" smtClean="0">
                <a:latin typeface="Verdana" pitchFamily="34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Verdana" pitchFamily="34" charset="0"/>
              </a:rPr>
              <a:t>B-alloyed Eurofer97 has been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neutron irradiated </a:t>
            </a:r>
            <a:r>
              <a:rPr lang="en-US" sz="2000" dirty="0" smtClean="0">
                <a:latin typeface="Verdana" pitchFamily="34" charset="0"/>
              </a:rPr>
              <a:t>at the  HFR of the JRC-</a:t>
            </a:r>
            <a:r>
              <a:rPr lang="en-US" sz="2000" dirty="0" err="1" smtClean="0">
                <a:latin typeface="Verdana" pitchFamily="34" charset="0"/>
              </a:rPr>
              <a:t>Petten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for T = 250 °C - 450 °C up do a dose level of 16 </a:t>
            </a:r>
            <a:r>
              <a:rPr lang="en-US" sz="2000" dirty="0" err="1" smtClean="0">
                <a:solidFill>
                  <a:srgbClr val="FF0000"/>
                </a:solidFill>
                <a:latin typeface="Verdana" pitchFamily="34" charset="0"/>
              </a:rPr>
              <a:t>dpa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 (displacement per atom)</a:t>
            </a:r>
            <a:r>
              <a:rPr lang="en-US" sz="2000" dirty="0">
                <a:latin typeface="Verdana" pitchFamily="34" charset="0"/>
              </a:rPr>
              <a:t>: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en-US" sz="2000" b="1" i="1" u="sng" dirty="0" smtClean="0">
                <a:solidFill>
                  <a:srgbClr val="FF0000"/>
                </a:solidFill>
                <a:latin typeface="Verdana" pitchFamily="34" charset="0"/>
              </a:rPr>
              <a:t>n this case helium bubbles are produced  together with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Verdana" pitchFamily="34" charset="0"/>
              </a:rPr>
              <a:t>dpa</a:t>
            </a:r>
            <a:r>
              <a:rPr lang="en-US" sz="2000" b="1" i="1" u="sng" dirty="0" smtClean="0">
                <a:solidFill>
                  <a:srgbClr val="FF0000"/>
                </a:solidFill>
                <a:latin typeface="Verdana" pitchFamily="34" charset="0"/>
              </a:rPr>
              <a:t>, originating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Verdana" pitchFamily="34" charset="0"/>
              </a:rPr>
              <a:t>microvoids</a:t>
            </a:r>
            <a:r>
              <a:rPr lang="en-US" sz="2000" b="1" i="1" u="sng" dirty="0" smtClean="0">
                <a:solidFill>
                  <a:srgbClr val="FF0000"/>
                </a:solidFill>
                <a:latin typeface="Verdana" pitchFamily="34" charset="0"/>
              </a:rPr>
              <a:t> and changes in precipitate composition</a:t>
            </a: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80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84467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b="1" dirty="0">
                <a:latin typeface="Verdana" pitchFamily="34" charset="0"/>
              </a:rPr>
              <a:t>He bubbles in F82H-mod. m</a:t>
            </a:r>
            <a:r>
              <a:rPr lang="en-GB" b="1" dirty="0" smtClean="0">
                <a:latin typeface="Verdana" pitchFamily="34" charset="0"/>
              </a:rPr>
              <a:t>artensitic steel </a:t>
            </a:r>
            <a:r>
              <a:rPr lang="en-GB" b="1" dirty="0">
                <a:latin typeface="Verdana" pitchFamily="34" charset="0"/>
              </a:rPr>
              <a:t>implanted with </a:t>
            </a:r>
            <a:r>
              <a:rPr lang="en-GB" b="1" dirty="0">
                <a:latin typeface="Verdana" pitchFamily="34" charset="0"/>
                <a:sym typeface="Symbol" pitchFamily="18" charset="2"/>
              </a:rPr>
              <a:t>-particles at </a:t>
            </a:r>
            <a:r>
              <a:rPr lang="en-GB" b="1" dirty="0" smtClean="0">
                <a:latin typeface="Verdana" pitchFamily="34" charset="0"/>
                <a:sym typeface="Symbol" pitchFamily="18" charset="2"/>
              </a:rPr>
              <a:t>250°C  (400 </a:t>
            </a:r>
            <a:r>
              <a:rPr lang="en-GB" b="1" dirty="0" err="1" smtClean="0">
                <a:latin typeface="Verdana" pitchFamily="34" charset="0"/>
                <a:sym typeface="Symbol" pitchFamily="18" charset="2"/>
              </a:rPr>
              <a:t>appm</a:t>
            </a:r>
            <a:r>
              <a:rPr lang="en-GB" b="1" dirty="0" smtClean="0">
                <a:latin typeface="Verdana" pitchFamily="34" charset="0"/>
                <a:sym typeface="Symbol" pitchFamily="18" charset="2"/>
              </a:rPr>
              <a:t>), then </a:t>
            </a:r>
            <a:r>
              <a:rPr lang="en-GB" b="1" dirty="0">
                <a:latin typeface="Verdana" pitchFamily="34" charset="0"/>
                <a:sym typeface="Symbol" pitchFamily="18" charset="2"/>
              </a:rPr>
              <a:t>annealed 2 h at temperatures between </a:t>
            </a:r>
            <a:r>
              <a:rPr lang="en-GB" b="1" dirty="0" smtClean="0">
                <a:latin typeface="Verdana" pitchFamily="34" charset="0"/>
                <a:sym typeface="Symbol" pitchFamily="18" charset="2"/>
              </a:rPr>
              <a:t>550</a:t>
            </a:r>
            <a:r>
              <a:rPr lang="en-GB" b="1" dirty="0">
                <a:latin typeface="Verdana" pitchFamily="34" charset="0"/>
                <a:sym typeface="Symbol" pitchFamily="18" charset="2"/>
              </a:rPr>
              <a:t>° C and 975 °C</a:t>
            </a:r>
            <a:endParaRPr lang="it-IT" b="1" dirty="0">
              <a:latin typeface="Verdan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15616" y="4941888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>
                <a:latin typeface="Verdana" pitchFamily="34" charset="0"/>
              </a:rPr>
              <a:t>Coalescence</a:t>
            </a:r>
            <a:r>
              <a:rPr lang="it-IT" dirty="0">
                <a:latin typeface="Verdana" pitchFamily="34" charset="0"/>
              </a:rPr>
              <a:t> of </a:t>
            </a:r>
            <a:r>
              <a:rPr lang="it-IT" dirty="0" err="1">
                <a:latin typeface="Verdana" pitchFamily="34" charset="0"/>
              </a:rPr>
              <a:t>helium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bubbles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after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annealing</a:t>
            </a:r>
            <a:r>
              <a:rPr lang="it-IT" dirty="0">
                <a:latin typeface="Verdana" pitchFamily="34" charset="0"/>
              </a:rPr>
              <a:t> at 975 °C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733" y="58052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Ref.: </a:t>
            </a:r>
          </a:p>
          <a:p>
            <a:pPr algn="just"/>
            <a:r>
              <a:rPr lang="en-US" sz="1400" dirty="0" smtClean="0"/>
              <a:t>R. Coppola, M. </a:t>
            </a:r>
            <a:r>
              <a:rPr lang="en-US" sz="1400" dirty="0" err="1" smtClean="0"/>
              <a:t>Klimenkov</a:t>
            </a:r>
            <a:r>
              <a:rPr lang="en-US" sz="1400" dirty="0" smtClean="0"/>
              <a:t>, R. </a:t>
            </a:r>
            <a:r>
              <a:rPr lang="en-US" sz="1400" dirty="0" err="1" smtClean="0"/>
              <a:t>Lindau</a:t>
            </a:r>
            <a:r>
              <a:rPr lang="en-US" sz="1400" dirty="0" smtClean="0"/>
              <a:t>, A. </a:t>
            </a:r>
            <a:r>
              <a:rPr lang="en-US" sz="1400" dirty="0" err="1" smtClean="0"/>
              <a:t>Möslang</a:t>
            </a:r>
            <a:r>
              <a:rPr lang="en-US" sz="1400" dirty="0" smtClean="0"/>
              <a:t>, M. </a:t>
            </a:r>
            <a:r>
              <a:rPr lang="en-US" sz="1400" dirty="0" err="1"/>
              <a:t>V</a:t>
            </a:r>
            <a:r>
              <a:rPr lang="en-US" sz="1400" dirty="0" err="1" smtClean="0"/>
              <a:t>alli</a:t>
            </a:r>
            <a:r>
              <a:rPr lang="en-US" sz="1400" dirty="0" smtClean="0"/>
              <a:t>, A. </a:t>
            </a:r>
            <a:r>
              <a:rPr lang="en-US" sz="1400" dirty="0" err="1" smtClean="0"/>
              <a:t>Wiedenmann</a:t>
            </a:r>
            <a:r>
              <a:rPr lang="en-US" sz="1400" dirty="0" smtClean="0"/>
              <a:t>, J. N. M. 409 (2011) 100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graf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712"/>
            <a:ext cx="446405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4" name="Object 1024"/>
          <p:cNvGraphicFramePr>
            <a:graphicFrameLocks noChangeAspect="1"/>
          </p:cNvGraphicFramePr>
          <p:nvPr/>
        </p:nvGraphicFramePr>
        <p:xfrm>
          <a:off x="5219700" y="1052513"/>
          <a:ext cx="3744913" cy="3355975"/>
        </p:xfrm>
        <a:graphic>
          <a:graphicData uri="http://schemas.openxmlformats.org/presentationml/2006/ole">
            <p:oleObj spid="_x0000_s18468" r:id="rId4" imgW="3761905" imgH="347619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88" y="4797425"/>
            <a:ext cx="87487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600" dirty="0">
                <a:latin typeface="Verdana" pitchFamily="34" charset="0"/>
              </a:rPr>
              <a:t>F82H-mod. steel as-implanted at 250°C then tempered at 825° C:</a:t>
            </a:r>
          </a:p>
          <a:p>
            <a:pPr algn="just"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Left</a:t>
            </a:r>
            <a:r>
              <a:rPr lang="en-GB" sz="1600" dirty="0" smtClean="0">
                <a:latin typeface="Verdana" pitchFamily="34" charset="0"/>
              </a:rPr>
              <a:t> - SANS </a:t>
            </a:r>
            <a:r>
              <a:rPr lang="en-GB" sz="1600" dirty="0">
                <a:latin typeface="Verdana" pitchFamily="34" charset="0"/>
              </a:rPr>
              <a:t>cross-sections of implanted and reference samples</a:t>
            </a:r>
          </a:p>
          <a:p>
            <a:pPr algn="just"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Right</a:t>
            </a:r>
            <a:r>
              <a:rPr lang="en-GB" sz="1600" dirty="0" smtClean="0">
                <a:latin typeface="Verdana" pitchFamily="34" charset="0"/>
              </a:rPr>
              <a:t> - best-fit </a:t>
            </a:r>
            <a:r>
              <a:rPr lang="en-GB" sz="1600" dirty="0">
                <a:latin typeface="Verdana" pitchFamily="34" charset="0"/>
              </a:rPr>
              <a:t>He bubble volume distributions </a:t>
            </a:r>
            <a:r>
              <a:rPr lang="en-GB" sz="1600" i="1" dirty="0">
                <a:latin typeface="Verdana" pitchFamily="34" charset="0"/>
              </a:rPr>
              <a:t>D(R) (N (R) x V (R)) </a:t>
            </a:r>
            <a:r>
              <a:rPr lang="en-GB" sz="1600" dirty="0">
                <a:latin typeface="Verdana" pitchFamily="34" charset="0"/>
              </a:rPr>
              <a:t> in </a:t>
            </a:r>
            <a:r>
              <a:rPr lang="en-US" sz="1600" dirty="0">
                <a:latin typeface="Verdana" pitchFamily="34" charset="0"/>
              </a:rPr>
              <a:t>Å</a:t>
            </a:r>
            <a:r>
              <a:rPr lang="en-US" sz="1600" baseline="30000" dirty="0">
                <a:latin typeface="Verdana" pitchFamily="34" charset="0"/>
              </a:rPr>
              <a:t>-1 </a:t>
            </a:r>
            <a:r>
              <a:rPr lang="en-GB" sz="1600" dirty="0">
                <a:latin typeface="Verdana" pitchFamily="34" charset="0"/>
              </a:rPr>
              <a:t>in   compared with the corresponding TEM </a:t>
            </a:r>
            <a:r>
              <a:rPr lang="en-GB" sz="1600" dirty="0" smtClean="0">
                <a:latin typeface="Verdana" pitchFamily="34" charset="0"/>
              </a:rPr>
              <a:t>histogram</a:t>
            </a:r>
          </a:p>
          <a:p>
            <a:pPr algn="just">
              <a:spcBef>
                <a:spcPct val="50000"/>
              </a:spcBef>
            </a:pPr>
            <a:r>
              <a:rPr lang="en-GB" sz="1400" dirty="0" smtClean="0">
                <a:latin typeface="Verdana" pitchFamily="34" charset="0"/>
              </a:rPr>
              <a:t>Ref: </a:t>
            </a:r>
            <a:endParaRPr lang="en-GB" sz="1400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sz="1400" dirty="0" smtClean="0">
                <a:latin typeface="Verdana" pitchFamily="34" charset="0"/>
              </a:rPr>
              <a:t>R. Coppola, M. </a:t>
            </a:r>
            <a:r>
              <a:rPr lang="en-GB" sz="1400" dirty="0" err="1" smtClean="0">
                <a:latin typeface="Verdana" pitchFamily="34" charset="0"/>
              </a:rPr>
              <a:t>Klimenkov</a:t>
            </a:r>
            <a:r>
              <a:rPr lang="en-GB" sz="1400" dirty="0" smtClean="0">
                <a:latin typeface="Verdana" pitchFamily="34" charset="0"/>
              </a:rPr>
              <a:t>, M. </a:t>
            </a:r>
            <a:r>
              <a:rPr lang="en-GB" sz="1400" dirty="0" err="1" smtClean="0">
                <a:latin typeface="Verdana" pitchFamily="34" charset="0"/>
              </a:rPr>
              <a:t>Magnani</a:t>
            </a:r>
            <a:r>
              <a:rPr lang="en-GB" sz="1400" dirty="0" smtClean="0">
                <a:latin typeface="Verdana" pitchFamily="34" charset="0"/>
              </a:rPr>
              <a:t>, A. </a:t>
            </a:r>
            <a:r>
              <a:rPr lang="en-GB" sz="1400" dirty="0" err="1" smtClean="0">
                <a:latin typeface="Verdana" pitchFamily="34" charset="0"/>
              </a:rPr>
              <a:t>Möslang</a:t>
            </a:r>
            <a:r>
              <a:rPr lang="en-GB" sz="1400" dirty="0" smtClean="0">
                <a:latin typeface="Verdana" pitchFamily="34" charset="0"/>
              </a:rPr>
              <a:t>, M. </a:t>
            </a:r>
            <a:r>
              <a:rPr lang="en-GB" sz="1400" dirty="0" err="1" smtClean="0">
                <a:latin typeface="Verdana" pitchFamily="34" charset="0"/>
              </a:rPr>
              <a:t>Valli</a:t>
            </a:r>
            <a:r>
              <a:rPr lang="en-GB" sz="1400" dirty="0" smtClean="0">
                <a:latin typeface="Verdana" pitchFamily="34" charset="0"/>
              </a:rPr>
              <a:t>, J. N. M.  329-333 (2004) 1057</a:t>
            </a:r>
            <a:endParaRPr lang="it-IT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1918</Words>
  <Application>Microsoft Office PowerPoint</Application>
  <PresentationFormat>Presentazione su schermo (4:3)</PresentationFormat>
  <Paragraphs>258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Struttura predefinita</vt:lpstr>
      <vt:lpstr>Equation</vt:lpstr>
      <vt:lpstr>CorelDRAW</vt:lpstr>
      <vt:lpstr>Equazione</vt:lpstr>
      <vt:lpstr>SANS-TEM results correlation on irradiated steels *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Irradiated Structural Material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SANS investigations of irradiated EUROFER 97 and boron doped EUROFER – correlation with TEM</dc:title>
  <dc:creator>Enea</dc:creator>
  <cp:lastModifiedBy>user</cp:lastModifiedBy>
  <cp:revision>127</cp:revision>
  <cp:lastPrinted>2012-11-09T10:13:04Z</cp:lastPrinted>
  <dcterms:created xsi:type="dcterms:W3CDTF">2010-11-10T12:48:24Z</dcterms:created>
  <dcterms:modified xsi:type="dcterms:W3CDTF">2013-05-31T10:50:31Z</dcterms:modified>
</cp:coreProperties>
</file>