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5" r:id="rId3"/>
    <p:sldId id="276" r:id="rId4"/>
    <p:sldId id="279" r:id="rId5"/>
    <p:sldId id="278" r:id="rId6"/>
    <p:sldId id="284" r:id="rId7"/>
    <p:sldId id="282" r:id="rId8"/>
    <p:sldId id="280" r:id="rId9"/>
    <p:sldId id="272" r:id="rId10"/>
    <p:sldId id="261" r:id="rId11"/>
    <p:sldId id="268" r:id="rId12"/>
    <p:sldId id="264" r:id="rId13"/>
    <p:sldId id="281" r:id="rId14"/>
    <p:sldId id="285" r:id="rId15"/>
    <p:sldId id="286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0FB67-EB88-43EC-A388-438C98B3DCB3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00F32-14E0-4D5C-B2BD-1286C8BD7C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573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AD42-3440-4D99-B6B7-63C7B5B51EF2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202E-4105-47F2-B3AD-128A92A4B5EB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BC39-9EA1-47BD-9AAE-42CFD4E9512C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8179-AEFA-4F3D-B4BB-0BE25566552C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00E6-A47D-4D10-8B86-4BBE0BA33096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206A-3AA7-4AF3-9C8F-48A7E5F7DEE4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542F-3EFA-4165-ABE8-1D74B1227E19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65E8-4CA2-4709-A61C-D805E7295F47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1813-F0A5-4159-9D5A-33A6437596EA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BC14-E730-4140-B488-9E0D289FB991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BF69-129C-4DC9-BFCA-C3A3733561C3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5DD04-C7BB-4F6D-90A1-0F4942CF0260}" type="datetime1">
              <a:rPr lang="es-ES" smtClean="0"/>
              <a:pPr/>
              <a:t>03/06/2013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4th Workshop on Nuclear Fe Alloys, Edinburgh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 descr="C:\Users\Anna\AppData\Local\Temp\UPC-SIMBOL-positiu-p3005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37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accent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hyperlink" Target="37_501K.mov" TargetMode="Externa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Diffusion of point defects and SIA clusters in dilute</a:t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Fe-Ni alloys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318248"/>
            <a:ext cx="7272808" cy="1703040"/>
          </a:xfrm>
        </p:spPr>
        <p:txBody>
          <a:bodyPr>
            <a:normAutofit fontScale="92500" lnSpcReduction="20000"/>
          </a:bodyPr>
          <a:lstStyle/>
          <a:p>
            <a:r>
              <a:rPr lang="es-ES_tradnl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A.Serra</a:t>
            </a:r>
            <a:r>
              <a:rPr lang="es-ES_tradnl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s-ES_tradn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N.Anento</a:t>
            </a:r>
            <a:r>
              <a:rPr lang="es-ES_tradnl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s-ES_tradn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D.Terentyev</a:t>
            </a:r>
            <a:r>
              <a:rPr lang="es-ES_tradnl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s-ES_tradn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&amp; Y.N.Osetsky</a:t>
            </a:r>
            <a:r>
              <a:rPr lang="es-ES_tradnl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  <a:p>
            <a:pPr algn="l"/>
            <a:endParaRPr lang="es-ES_tradnl" sz="2800" b="1" baseline="30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r>
              <a:rPr lang="es-ES_tradn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1.Universitat </a:t>
            </a:r>
            <a:r>
              <a:rPr lang="es-ES_tradn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Politècnica</a:t>
            </a:r>
            <a:r>
              <a:rPr lang="es-ES_tradn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Catalunya (UPC),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Spain</a:t>
            </a:r>
          </a:p>
          <a:p>
            <a:pPr algn="l"/>
            <a:r>
              <a:rPr lang="es-ES_tradn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Institute of Nuclear Materials Science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(SCK-CEN), Belgium</a:t>
            </a:r>
          </a:p>
          <a:p>
            <a:pPr algn="l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Oak Ridge National Laboratory, TN, USA</a:t>
            </a:r>
          </a:p>
          <a:p>
            <a:pPr algn="l"/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000364" y="3643314"/>
            <a:ext cx="335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(EU Project PERFORM60)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6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19SIA cluster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7484374"/>
              </p:ext>
            </p:extLst>
          </p:nvPr>
        </p:nvGraphicFramePr>
        <p:xfrm>
          <a:off x="1475656" y="1916832"/>
          <a:ext cx="5256584" cy="3673590"/>
        </p:xfrm>
        <a:graphic>
          <a:graphicData uri="http://schemas.openxmlformats.org/presentationml/2006/ole">
            <p:oleObj spid="_x0000_s19489" name="Graph" r:id="rId3" imgW="4158720" imgH="290592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2051556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900K   600K   450K    300K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01" y="1268760"/>
            <a:ext cx="373066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37SIAs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29469743"/>
              </p:ext>
            </p:extLst>
          </p:nvPr>
        </p:nvGraphicFramePr>
        <p:xfrm>
          <a:off x="-9955" y="764704"/>
          <a:ext cx="5680025" cy="3969514"/>
        </p:xfrm>
        <a:graphic>
          <a:graphicData uri="http://schemas.openxmlformats.org/presentationml/2006/ole">
            <p:oleObj spid="_x0000_s20533" name="Graph" r:id="rId4" imgW="4158720" imgH="2905920" progId="Origin50.Graph">
              <p:embed/>
            </p:oleObj>
          </a:graphicData>
        </a:graphic>
      </p:graphicFrame>
      <p:pic>
        <p:nvPicPr>
          <p:cNvPr id="20495" name="Picture 1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538641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4622394"/>
              </p:ext>
            </p:extLst>
          </p:nvPr>
        </p:nvGraphicFramePr>
        <p:xfrm>
          <a:off x="107504" y="1124744"/>
          <a:ext cx="4951338" cy="3460268"/>
        </p:xfrm>
        <a:graphic>
          <a:graphicData uri="http://schemas.openxmlformats.org/presentationml/2006/ole">
            <p:oleObj spid="_x0000_s20534" name="Graph" r:id="rId7" imgW="4158720" imgH="2905920" progId="Origin50.Graph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43608" y="5301208"/>
            <a:ext cx="936104" cy="369332"/>
            <a:chOff x="1043608" y="5301208"/>
            <a:chExt cx="936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043608" y="5301208"/>
              <a:ext cx="65594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_tradnl" dirty="0" smtClean="0"/>
                <a:t>500K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 flipV="1">
              <a:off x="1699557" y="5481128"/>
              <a:ext cx="280155" cy="47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919688" y="620688"/>
            <a:ext cx="2584362" cy="626586"/>
            <a:chOff x="925152" y="692696"/>
            <a:chExt cx="2584362" cy="626586"/>
          </a:xfrm>
        </p:grpSpPr>
        <p:sp>
          <p:nvSpPr>
            <p:cNvPr id="12" name="TextBox 11"/>
            <p:cNvSpPr txBox="1"/>
            <p:nvPr/>
          </p:nvSpPr>
          <p:spPr>
            <a:xfrm>
              <a:off x="925152" y="980728"/>
              <a:ext cx="2584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dirty="0" smtClean="0"/>
                <a:t>900    600   500   450        300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6719" y="69269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/>
                <a:t>T (K)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 diffusion @ Fe-0.8%Ni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71284561"/>
              </p:ext>
            </p:extLst>
          </p:nvPr>
        </p:nvGraphicFramePr>
        <p:xfrm>
          <a:off x="611188" y="1484313"/>
          <a:ext cx="5851525" cy="4116387"/>
        </p:xfrm>
        <a:graphic>
          <a:graphicData uri="http://schemas.openxmlformats.org/presentationml/2006/ole">
            <p:oleObj spid="_x0000_s21537" name="Graph" r:id="rId3" imgW="4125600" imgH="2901600" progId="Origin50.Graph">
              <p:embed/>
            </p:oleObj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63688" y="1362254"/>
            <a:ext cx="3501280" cy="626586"/>
            <a:chOff x="896260" y="692696"/>
            <a:chExt cx="3501280" cy="626586"/>
          </a:xfrm>
        </p:grpSpPr>
        <p:sp>
          <p:nvSpPr>
            <p:cNvPr id="6" name="TextBox 5"/>
            <p:cNvSpPr txBox="1"/>
            <p:nvPr/>
          </p:nvSpPr>
          <p:spPr>
            <a:xfrm>
              <a:off x="896260" y="980728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dirty="0" smtClean="0"/>
                <a:t>900         600   500  450 400                300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6719" y="69269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/>
                <a:t>T (K)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We studied diffusion of point defects and SIA clusters in </a:t>
            </a:r>
            <a:r>
              <a:rPr lang="en-US" sz="3000" u="sng" dirty="0" smtClean="0"/>
              <a:t>dilute</a:t>
            </a:r>
            <a:r>
              <a:rPr lang="en-US" sz="3000" dirty="0" smtClean="0"/>
              <a:t> Fe-Ni alloys (0.5, </a:t>
            </a:r>
            <a:r>
              <a:rPr lang="en-US" sz="3000" u="sng" dirty="0" smtClean="0"/>
              <a:t>0.8</a:t>
            </a:r>
            <a:r>
              <a:rPr lang="en-US" sz="3000" dirty="0" smtClean="0"/>
              <a:t>, 1.6 </a:t>
            </a:r>
            <a:r>
              <a:rPr lang="en-US" sz="3000" dirty="0" err="1" smtClean="0"/>
              <a:t>wt%Ni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Diffusion of point defects is almost not affected by Ni solid solutions from 0.5 to 1.6%</a:t>
            </a:r>
          </a:p>
          <a:p>
            <a:r>
              <a:rPr lang="en-US" sz="3000" dirty="0" smtClean="0"/>
              <a:t> The mobility of SIA clusters is strongly affected by Ni </a:t>
            </a:r>
            <a:r>
              <a:rPr lang="en-US" sz="3000" smtClean="0"/>
              <a:t>and decreases </a:t>
            </a:r>
            <a:r>
              <a:rPr lang="en-US" sz="3000" dirty="0" smtClean="0"/>
              <a:t>with size of cluster and concentration of Ni</a:t>
            </a:r>
          </a:p>
          <a:p>
            <a:r>
              <a:rPr lang="en-US" sz="3000" dirty="0" smtClean="0"/>
              <a:t>Ni in low concentrations provides the necessary friction to slow down clusters decreasing the diffusion coefficient and increasing the activation energy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22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062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29600" cy="1143000"/>
          </a:xfrm>
        </p:spPr>
        <p:txBody>
          <a:bodyPr/>
          <a:lstStyle/>
          <a:p>
            <a:r>
              <a:rPr lang="es-ES_tradnl" dirty="0" err="1" smtClean="0"/>
              <a:t>Defect</a:t>
            </a:r>
            <a:r>
              <a:rPr lang="es-ES_tradnl" dirty="0" smtClean="0"/>
              <a:t> </a:t>
            </a:r>
            <a:r>
              <a:rPr lang="es-ES_tradnl" dirty="0" err="1" smtClean="0"/>
              <a:t>diffusivity</a:t>
            </a:r>
            <a:r>
              <a:rPr lang="es-ES_tradnl" dirty="0" smtClean="0"/>
              <a:t> vs. </a:t>
            </a:r>
            <a:r>
              <a:rPr lang="es-ES_tradnl" dirty="0" err="1" smtClean="0"/>
              <a:t>temperature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36512" y="901552"/>
                <a:ext cx="2664296" cy="87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s-ES_tradnl" b="0" i="1" smtClean="0">
                              <a:latin typeface="Cambria Math"/>
                            </a:rPr>
                            <m:t>𝐷</m:t>
                          </m:r>
                        </m:e>
                        <m:sub/>
                        <m:sup>
                          <m:r>
                            <a:rPr lang="es-ES_tradnl" b="0" i="1" smtClean="0">
                              <a:latin typeface="Cambria Math"/>
                            </a:rPr>
                            <m:t>𝑑</m:t>
                          </m:r>
                        </m:sup>
                      </m:sSubSup>
                      <m:r>
                        <a:rPr lang="es-ES_trad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_tradn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</a:rPr>
                                <m:t>𝑠𝑑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_tradnl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</a:rPr>
                                <m:t>𝑠𝑑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s-ES_tradn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_trad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_tradnl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_tradnl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_tradnl" b="0" i="1" smtClean="0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s-ES_trad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S_tradnl" b="0" i="1" smtClean="0">
                                      <a:latin typeface="Cambria Math"/>
                                    </a:rPr>
                                    <m:t>𝑠𝑑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901552"/>
                <a:ext cx="2664296" cy="8712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9512" y="2276818"/>
                <a:ext cx="2308902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_tradnl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s-ES_tradnl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_tradnl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s-ES_tradnl" b="0" i="1" smtClean="0">
                                  <a:latin typeface="Cambria Math"/>
                                </a:rPr>
                                <m:t> → 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_tradnl" b="0" i="1" smtClean="0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s-ES_trad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_tradnl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ES_tradn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ES_tradnl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_tradn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_tradnl" b="0" i="1" smtClean="0">
                                  <a:latin typeface="Cambria Math"/>
                                </a:rPr>
                                <m:t>&gt;</m:t>
                              </m:r>
                            </m:num>
                            <m:den>
                              <m:r>
                                <a:rPr lang="es-ES_tradnl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_tradnl" b="0" i="1" smtClean="0">
                                  <a:latin typeface="Cambria Math"/>
                                </a:rPr>
                                <m:t>𝑛𝑡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18"/>
                <a:ext cx="2308902" cy="64812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03058" y="620688"/>
            <a:ext cx="382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Defect diffusion coefficient calculation: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10527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TTD: Time trajectory decomposition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4115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D:  Self diffusion coefficient</a:t>
            </a:r>
            <a:endParaRPr lang="en-US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09329" y="1772816"/>
                <a:ext cx="1476879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s-ES_tradnl" b="0" i="1" smtClean="0">
                            <a:latin typeface="Cambria Math"/>
                          </a:rPr>
                          <m:t>𝐷</m:t>
                        </m:r>
                        <m:r>
                          <a:rPr lang="es-ES_tradnl" b="0" i="1" baseline="3000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ν</m:t>
                        </m:r>
                      </m:sub>
                      <m:sup/>
                    </m:sSubSup>
                    <m:r>
                      <a:rPr lang="en-US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_tradnl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s-ES_tradnl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ν</m:t>
                        </m:r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Δ</m:t>
                            </m:r>
                          </m:e>
                          <m:sup>
                            <m:r>
                              <a:rPr lang="es-ES_tradnl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ES_tradnl" b="0" i="1" smtClean="0">
                            <a:latin typeface="Cambria Math"/>
                          </a:rPr>
                          <m:t>2</m:t>
                        </m:r>
                        <m:r>
                          <a:rPr lang="es-ES_tradnl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29" y="1772816"/>
                <a:ext cx="1476879" cy="52418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27784" y="18448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JF</a:t>
            </a:r>
            <a:r>
              <a:rPr lang="en-US" b="1" dirty="0"/>
              <a:t>A</a:t>
            </a:r>
            <a:r>
              <a:rPr lang="en-US" b="1" dirty="0" smtClean="0"/>
              <a:t>:  Jump Frequency Analysis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764704"/>
            <a:ext cx="266429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/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dimensionality of diffusion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number of isochronal segments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migration energy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012160" y="1157643"/>
            <a:ext cx="360040" cy="1623285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60232" y="1916832"/>
            <a:ext cx="201622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D=D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</a:t>
            </a:r>
            <a:r>
              <a:rPr lang="en-US" dirty="0" smtClean="0"/>
              <a:t>/KT)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6985907"/>
              </p:ext>
            </p:extLst>
          </p:nvPr>
        </p:nvGraphicFramePr>
        <p:xfrm>
          <a:off x="107504" y="2924944"/>
          <a:ext cx="4125913" cy="2901950"/>
        </p:xfrm>
        <a:graphic>
          <a:graphicData uri="http://schemas.openxmlformats.org/presentationml/2006/ole">
            <p:oleObj spid="_x0000_s28700" name="Graph" r:id="rId6" imgW="4125600" imgH="2901600" progId="Origin50.Graph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1963954"/>
              </p:ext>
            </p:extLst>
          </p:nvPr>
        </p:nvGraphicFramePr>
        <p:xfrm>
          <a:off x="4129223" y="2905269"/>
          <a:ext cx="4125913" cy="2901950"/>
        </p:xfrm>
        <a:graphic>
          <a:graphicData uri="http://schemas.openxmlformats.org/presentationml/2006/ole">
            <p:oleObj spid="_x0000_s28701" name="Graph" r:id="rId7" imgW="4125600" imgH="290160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587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68052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Experimental evidence *: Addition </a:t>
            </a:r>
            <a:r>
              <a:rPr lang="en-GB" sz="2400" dirty="0"/>
              <a:t>of Ni promotes nucleation and/or immobilization of </a:t>
            </a:r>
            <a:r>
              <a:rPr lang="en-GB" sz="2400" dirty="0" smtClean="0"/>
              <a:t>SIA clusters and small dislocation loops. </a:t>
            </a:r>
            <a:endParaRPr lang="en-US" sz="2400" dirty="0" smtClean="0"/>
          </a:p>
          <a:p>
            <a:pPr lvl="1"/>
            <a:r>
              <a:rPr lang="en-GB" sz="2400" dirty="0"/>
              <a:t>%</a:t>
            </a:r>
            <a:r>
              <a:rPr lang="en-GB" sz="2400" dirty="0" smtClean="0"/>
              <a:t>Ni</a:t>
            </a:r>
            <a:r>
              <a:rPr lang="en-GB" sz="2400" b="1" dirty="0" smtClean="0">
                <a:solidFill>
                  <a:srgbClr val="FF0000"/>
                </a:solidFill>
              </a:rPr>
              <a:t>↑</a:t>
            </a:r>
            <a:r>
              <a:rPr lang="en-GB" sz="2400" dirty="0" smtClean="0"/>
              <a:t>: </a:t>
            </a:r>
            <a:r>
              <a:rPr lang="en-US" sz="2400" dirty="0" smtClean="0"/>
              <a:t> </a:t>
            </a:r>
            <a:r>
              <a:rPr lang="en-GB" sz="2400" dirty="0" smtClean="0"/>
              <a:t>Size </a:t>
            </a:r>
            <a:r>
              <a:rPr lang="en-GB" sz="2400" b="1" dirty="0" smtClean="0">
                <a:solidFill>
                  <a:srgbClr val="FF0000"/>
                </a:solidFill>
              </a:rPr>
              <a:t>↓</a:t>
            </a:r>
            <a:r>
              <a:rPr lang="en-GB" sz="2400" dirty="0" smtClean="0"/>
              <a:t>, density</a:t>
            </a:r>
            <a:r>
              <a:rPr lang="en-GB" sz="2400" b="1" dirty="0" smtClean="0">
                <a:solidFill>
                  <a:srgbClr val="FF0000"/>
                </a:solidFill>
              </a:rPr>
              <a:t>↑</a:t>
            </a:r>
            <a:r>
              <a:rPr lang="en-GB" sz="2400" dirty="0" smtClean="0"/>
              <a:t>, </a:t>
            </a:r>
            <a:r>
              <a:rPr lang="en-GB" sz="2400" dirty="0"/>
              <a:t>relative </a:t>
            </a:r>
            <a:r>
              <a:rPr lang="en-GB" sz="2400" dirty="0" smtClean="0"/>
              <a:t>fraction of </a:t>
            </a:r>
            <a:r>
              <a:rPr lang="en-GB" sz="2400" b="1" dirty="0" smtClean="0"/>
              <a:t>a</a:t>
            </a:r>
            <a:r>
              <a:rPr lang="en-GB" sz="2400" dirty="0" smtClean="0"/>
              <a:t>/2&lt;111&gt; loops</a:t>
            </a:r>
            <a:r>
              <a:rPr lang="en-GB" sz="2400" b="1" dirty="0" smtClean="0">
                <a:solidFill>
                  <a:srgbClr val="FF0000"/>
                </a:solidFill>
              </a:rPr>
              <a:t>↑</a:t>
            </a:r>
          </a:p>
          <a:p>
            <a:r>
              <a:rPr lang="en-GB" sz="2400" dirty="0" smtClean="0"/>
              <a:t>‘Loop </a:t>
            </a:r>
            <a:r>
              <a:rPr lang="en-GB" sz="2400" dirty="0"/>
              <a:t>stabilization' effect leads to reduction of the void </a:t>
            </a:r>
            <a:r>
              <a:rPr lang="en-GB" sz="2400" dirty="0" smtClean="0"/>
              <a:t>growth since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homogenously distributed </a:t>
            </a:r>
            <a:r>
              <a:rPr lang="en-GB" sz="2400" dirty="0"/>
              <a:t>small </a:t>
            </a:r>
            <a:r>
              <a:rPr lang="en-GB" sz="2400" dirty="0" smtClean="0"/>
              <a:t>(TEM </a:t>
            </a:r>
            <a:r>
              <a:rPr lang="en-GB" sz="2400" dirty="0"/>
              <a:t>invisible) </a:t>
            </a:r>
            <a:r>
              <a:rPr lang="en-GB" sz="2400" dirty="0" smtClean="0"/>
              <a:t>loops </a:t>
            </a:r>
            <a:r>
              <a:rPr lang="en-GB" sz="2400" dirty="0"/>
              <a:t>act as efficient sinks for </a:t>
            </a:r>
            <a:r>
              <a:rPr lang="en-GB" sz="2400" dirty="0" smtClean="0"/>
              <a:t>vacancies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900" i="1" dirty="0" smtClean="0"/>
              <a:t>*(</a:t>
            </a:r>
            <a:r>
              <a:rPr lang="en-GB" sz="1900" i="1" dirty="0" err="1" smtClean="0"/>
              <a:t>Mat.Res.Soc</a:t>
            </a:r>
            <a:r>
              <a:rPr lang="en-GB" sz="1900" i="1" dirty="0" smtClean="0"/>
              <a:t>. </a:t>
            </a:r>
            <a:r>
              <a:rPr lang="en-GB" sz="1900" i="1" dirty="0" err="1" smtClean="0"/>
              <a:t>Symp</a:t>
            </a:r>
            <a:r>
              <a:rPr lang="en-GB" sz="1900" i="1" dirty="0" smtClean="0"/>
              <a:t>. Proc., 373 (1995) 57;  PERFECT_Report:D1-3.8)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4th Workshop on Nuclear Fe Alloys, Edinburgh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893744" y="4077072"/>
            <a:ext cx="7710704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solid solution affects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mobility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in-cascade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generated SIA clusters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dilute Fe-Ni alloys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4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137323"/>
          </a:xfrm>
        </p:spPr>
        <p:txBody>
          <a:bodyPr>
            <a:normAutofit/>
          </a:bodyPr>
          <a:lstStyle/>
          <a:p>
            <a:r>
              <a:rPr lang="en-US" dirty="0" smtClean="0"/>
              <a:t>Point defects (PD)</a:t>
            </a:r>
          </a:p>
          <a:p>
            <a:pPr lvl="1"/>
            <a:r>
              <a:rPr lang="en-US" dirty="0" smtClean="0"/>
              <a:t>PD - Ni Interaction energy </a:t>
            </a:r>
          </a:p>
          <a:p>
            <a:pPr lvl="1"/>
            <a:r>
              <a:rPr lang="en-US" dirty="0" smtClean="0"/>
              <a:t>PD diffusion in Fe and Fe-Ni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SIA clusters (7, 19 &amp; 37) (Radius &lt; 1nm)</a:t>
            </a:r>
          </a:p>
          <a:p>
            <a:pPr lvl="1"/>
            <a:r>
              <a:rPr lang="en-US" dirty="0" smtClean="0"/>
              <a:t>Cluster – Ni Interaction energy</a:t>
            </a:r>
          </a:p>
          <a:p>
            <a:pPr lvl="1"/>
            <a:r>
              <a:rPr lang="en-US" dirty="0" smtClean="0"/>
              <a:t>Cluster diffusion in Fe-0.8%Ni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461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Vacancy</a:t>
            </a:r>
            <a:r>
              <a:rPr lang="es-ES_tradnl" dirty="0" smtClean="0"/>
              <a:t> </a:t>
            </a:r>
            <a:r>
              <a:rPr lang="es-ES_tradnl" dirty="0" err="1" smtClean="0"/>
              <a:t>migration</a:t>
            </a:r>
            <a:r>
              <a:rPr lang="es-ES_tradnl" dirty="0" smtClean="0"/>
              <a:t> </a:t>
            </a:r>
            <a:r>
              <a:rPr lang="es-ES_tradnl" dirty="0" err="1" smtClean="0"/>
              <a:t>energy</a:t>
            </a:r>
            <a:r>
              <a:rPr lang="es-ES_tradnl" dirty="0" smtClean="0"/>
              <a:t> </a:t>
            </a:r>
            <a:r>
              <a:rPr lang="es-ES_tradnl" dirty="0" err="1" smtClean="0"/>
              <a:t>barrier</a:t>
            </a:r>
            <a:r>
              <a:rPr lang="es-ES_tradnl" dirty="0" smtClean="0"/>
              <a:t> and </a:t>
            </a:r>
            <a:r>
              <a:rPr lang="es-ES_tradnl" dirty="0" err="1" smtClean="0"/>
              <a:t>Vac</a:t>
            </a:r>
            <a:r>
              <a:rPr lang="es-ES_tradnl" dirty="0" smtClean="0"/>
              <a:t>-Ni </a:t>
            </a:r>
            <a:r>
              <a:rPr lang="es-ES_tradnl" dirty="0" err="1" smtClean="0"/>
              <a:t>Binding</a:t>
            </a:r>
            <a:r>
              <a:rPr lang="es-ES_tradnl" dirty="0" smtClean="0"/>
              <a:t> </a:t>
            </a:r>
            <a:r>
              <a:rPr lang="es-ES_tradnl" dirty="0" err="1" smtClean="0"/>
              <a:t>energy</a:t>
            </a:r>
            <a:r>
              <a:rPr lang="es-ES_tradnl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graphicFrame>
        <p:nvGraphicFramePr>
          <p:cNvPr id="5" name="Table 4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653115822"/>
              </p:ext>
            </p:extLst>
          </p:nvPr>
        </p:nvGraphicFramePr>
        <p:xfrm>
          <a:off x="971600" y="2104256"/>
          <a:ext cx="2736303" cy="18288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824202"/>
                <a:gridCol w="912101"/>
              </a:tblGrid>
              <a:tr h="221744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dirty="0" smtClean="0"/>
                        <a:t>(Fe)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555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dirty="0" smtClean="0"/>
                        <a:t>(Ni)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2555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dirty="0" smtClean="0"/>
                        <a:t>(Fe, Ni 2nn)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2555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dirty="0" smtClean="0"/>
                        <a:t>(Fe, Ni 3nn)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2555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dirty="0" smtClean="0"/>
                        <a:t>(Fe, Ni 5nn)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01202859"/>
              </p:ext>
            </p:extLst>
          </p:nvPr>
        </p:nvGraphicFramePr>
        <p:xfrm>
          <a:off x="3954713" y="1916832"/>
          <a:ext cx="5153791" cy="3600400"/>
        </p:xfrm>
        <a:graphic>
          <a:graphicData uri="http://schemas.openxmlformats.org/presentationml/2006/ole">
            <p:oleObj spid="_x0000_s24607" name="Graph" r:id="rId3" imgW="4158691" imgH="2905354" progId="Origin50.Graph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037820"/>
              </p:ext>
            </p:extLst>
          </p:nvPr>
        </p:nvGraphicFramePr>
        <p:xfrm>
          <a:off x="971600" y="4565700"/>
          <a:ext cx="2736304" cy="807516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440476"/>
                <a:gridCol w="1295828"/>
              </a:tblGrid>
              <a:tr h="284573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dirty="0" smtClean="0"/>
                        <a:t>(1nn)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175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dirty="0" smtClean="0"/>
                        <a:t>(2nn)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Shape 2"/>
          <p:cNvSpPr txBox="1"/>
          <p:nvPr/>
        </p:nvSpPr>
        <p:spPr>
          <a:xfrm>
            <a:off x="467544" y="1628800"/>
            <a:ext cx="4536504" cy="43204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 dirty="0"/>
              <a:t>Vacancy migration energy </a:t>
            </a:r>
            <a:r>
              <a:rPr lang="en-US" b="1" dirty="0" smtClean="0"/>
              <a:t>barrier (</a:t>
            </a:r>
            <a:r>
              <a:rPr lang="en-US" b="1" dirty="0" err="1" smtClean="0"/>
              <a:t>eV</a:t>
            </a:r>
            <a:r>
              <a:rPr lang="en-US" b="1" dirty="0" smtClean="0"/>
              <a:t>) </a:t>
            </a:r>
            <a:r>
              <a:rPr lang="en-US" dirty="0" smtClean="0"/>
              <a:t>*</a:t>
            </a:r>
            <a:endParaRPr dirty="0"/>
          </a:p>
        </p:txBody>
      </p:sp>
      <p:sp>
        <p:nvSpPr>
          <p:cNvPr id="9" name="TextShape 7"/>
          <p:cNvSpPr txBox="1"/>
          <p:nvPr/>
        </p:nvSpPr>
        <p:spPr>
          <a:xfrm>
            <a:off x="770384" y="4090792"/>
            <a:ext cx="3225552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 dirty="0"/>
              <a:t>Ni-Vacancy binding energy (</a:t>
            </a:r>
            <a:r>
              <a:rPr lang="en-US" b="1" dirty="0" err="1"/>
              <a:t>eV</a:t>
            </a:r>
            <a:r>
              <a:rPr lang="en-US" b="1" dirty="0" smtClean="0"/>
              <a:t>) </a:t>
            </a:r>
            <a:r>
              <a:rPr lang="en-US" dirty="0" smtClean="0"/>
              <a:t>*</a:t>
            </a:r>
            <a:endParaRPr dirty="0"/>
          </a:p>
        </p:txBody>
      </p:sp>
      <p:sp>
        <p:nvSpPr>
          <p:cNvPr id="10" name="TextShape 7"/>
          <p:cNvSpPr txBox="1"/>
          <p:nvPr/>
        </p:nvSpPr>
        <p:spPr>
          <a:xfrm>
            <a:off x="4946848" y="1858544"/>
            <a:ext cx="3657600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 dirty="0" smtClean="0"/>
              <a:t>Fe</a:t>
            </a:r>
            <a:r>
              <a:rPr lang="en-US" b="1" dirty="0"/>
              <a:t> </a:t>
            </a:r>
            <a:r>
              <a:rPr lang="en-US" b="1" dirty="0" smtClean="0"/>
              <a:t>diffusion coefficients  (m</a:t>
            </a:r>
            <a:r>
              <a:rPr lang="en-US" b="1" baseline="30000" dirty="0" smtClean="0"/>
              <a:t>2</a:t>
            </a:r>
            <a:r>
              <a:rPr lang="en-US" b="1" dirty="0" smtClean="0"/>
              <a:t>/s)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4090792"/>
            <a:ext cx="11907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E</a:t>
            </a:r>
            <a:r>
              <a:rPr lang="es-ES_tradnl" baseline="30000" dirty="0" err="1" smtClean="0"/>
              <a:t>a</a:t>
            </a:r>
            <a:r>
              <a:rPr lang="es-ES_tradnl" dirty="0" smtClean="0"/>
              <a:t> =0.56eV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0071" y="5826750"/>
            <a:ext cx="718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u="sng" dirty="0" smtClean="0"/>
              <a:t>Interatomic potential</a:t>
            </a:r>
            <a:r>
              <a:rPr lang="en-US" dirty="0" smtClean="0"/>
              <a:t>  Fe-Ni: G. Bonny </a:t>
            </a:r>
            <a:r>
              <a:rPr lang="en-US" i="1" dirty="0" smtClean="0"/>
              <a:t>et al. </a:t>
            </a:r>
            <a:r>
              <a:rPr lang="en-US" dirty="0" smtClean="0"/>
              <a:t>MSMS Eng. </a:t>
            </a:r>
            <a:r>
              <a:rPr lang="en-US" b="1" dirty="0" smtClean="0"/>
              <a:t>17</a:t>
            </a:r>
            <a:r>
              <a:rPr lang="en-US" dirty="0" smtClean="0"/>
              <a:t> (2009) 025010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9122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9956276"/>
              </p:ext>
            </p:extLst>
          </p:nvPr>
        </p:nvGraphicFramePr>
        <p:xfrm>
          <a:off x="5309294" y="2996952"/>
          <a:ext cx="4159250" cy="2906713"/>
        </p:xfrm>
        <a:graphic>
          <a:graphicData uri="http://schemas.openxmlformats.org/presentationml/2006/ole">
            <p:oleObj spid="_x0000_s23646" name="Graph" r:id="rId3" imgW="4158720" imgH="2905920" progId="Origin50.Graph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ES_tradnl" dirty="0" err="1" smtClean="0"/>
              <a:t>Vacancy</a:t>
            </a:r>
            <a:r>
              <a:rPr lang="es-ES_tradnl" dirty="0" smtClean="0"/>
              <a:t> </a:t>
            </a:r>
            <a:r>
              <a:rPr lang="es-ES_tradnl" dirty="0" err="1" smtClean="0"/>
              <a:t>diffusion</a:t>
            </a:r>
            <a:r>
              <a:rPr lang="es-ES_tradnl" dirty="0" smtClean="0"/>
              <a:t> in Fe-0.8%Ni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4th Workshop on Nuclear Fe Alloys, Edinburgh</a:t>
            </a:r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35496" y="1488032"/>
            <a:ext cx="6388300" cy="4512736"/>
            <a:chOff x="35496" y="1488032"/>
            <a:chExt cx="6388300" cy="4512736"/>
          </a:xfrm>
        </p:grpSpPr>
        <p:grpSp>
          <p:nvGrpSpPr>
            <p:cNvPr id="9" name="Group 8"/>
            <p:cNvGrpSpPr/>
            <p:nvPr/>
          </p:nvGrpSpPr>
          <p:grpSpPr>
            <a:xfrm>
              <a:off x="35496" y="1536272"/>
              <a:ext cx="6388300" cy="4464496"/>
              <a:chOff x="179512" y="1412776"/>
              <a:chExt cx="6388300" cy="4464496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991147510"/>
                  </p:ext>
                </p:extLst>
              </p:nvPr>
            </p:nvGraphicFramePr>
            <p:xfrm>
              <a:off x="179512" y="1412776"/>
              <a:ext cx="6388300" cy="4464496"/>
            </p:xfrm>
            <a:graphic>
              <a:graphicData uri="http://schemas.openxmlformats.org/presentationml/2006/ole">
                <p:oleObj spid="_x0000_s23647" name="Graph" r:id="rId4" imgW="4158720" imgH="2905920" progId="Origin50.Graph">
                  <p:embed/>
                </p:oleObj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553665421"/>
                  </p:ext>
                </p:extLst>
              </p:nvPr>
            </p:nvGraphicFramePr>
            <p:xfrm>
              <a:off x="1197672" y="3367040"/>
              <a:ext cx="2592288" cy="1787785"/>
            </p:xfrm>
            <a:graphic>
              <a:graphicData uri="http://schemas.openxmlformats.org/presentationml/2006/ole">
                <p:oleObj spid="_x0000_s23648" name="Graph" r:id="rId5" imgW="4158720" imgH="2905920" progId="Origin50.Graph">
                  <p:embed/>
                </p:oleObj>
              </a:graphicData>
            </a:graphic>
          </p:graphicFrame>
        </p:grpSp>
        <p:grpSp>
          <p:nvGrpSpPr>
            <p:cNvPr id="12" name="11 Grupo"/>
            <p:cNvGrpSpPr/>
            <p:nvPr/>
          </p:nvGrpSpPr>
          <p:grpSpPr>
            <a:xfrm>
              <a:off x="1285852" y="1488032"/>
              <a:ext cx="4044697" cy="583646"/>
              <a:chOff x="1285852" y="1142984"/>
              <a:chExt cx="4044697" cy="583646"/>
            </a:xfrm>
          </p:grpSpPr>
          <p:sp>
            <p:nvSpPr>
              <p:cNvPr id="8" name="7 CuadroTexto"/>
              <p:cNvSpPr txBox="1"/>
              <p:nvPr/>
            </p:nvSpPr>
            <p:spPr>
              <a:xfrm>
                <a:off x="1285852" y="1357298"/>
                <a:ext cx="4044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1400           1000         800                      600</a:t>
                </a:r>
                <a:endParaRPr lang="es-ES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071802" y="1142984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T (K)</a:t>
                </a:r>
                <a:endParaRPr lang="es-E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279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SIA </a:t>
            </a:r>
            <a:r>
              <a:rPr lang="es-ES_tradnl" dirty="0" err="1"/>
              <a:t>migration</a:t>
            </a:r>
            <a:r>
              <a:rPr lang="es-ES_tradnl" dirty="0"/>
              <a:t> and </a:t>
            </a:r>
            <a:r>
              <a:rPr lang="es-ES_tradnl" dirty="0" smtClean="0"/>
              <a:t>SIA-Ni 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822132"/>
              </p:ext>
            </p:extLst>
          </p:nvPr>
        </p:nvGraphicFramePr>
        <p:xfrm>
          <a:off x="683568" y="1988840"/>
          <a:ext cx="3456384" cy="1325268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2349226"/>
                <a:gridCol w="1107158"/>
              </a:tblGrid>
              <a:tr h="44175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baseline="30000" dirty="0" err="1" smtClean="0"/>
                        <a:t>Fe</a:t>
                      </a:r>
                      <a:r>
                        <a:rPr lang="en-US" baseline="30000" dirty="0" smtClean="0"/>
                        <a:t>-Fe</a:t>
                      </a:r>
                      <a:r>
                        <a:rPr lang="en-US" baseline="0" dirty="0" smtClean="0"/>
                        <a:t> (bulk)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175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baseline="30000" dirty="0" err="1" smtClean="0"/>
                        <a:t>Fe</a:t>
                      </a:r>
                      <a:r>
                        <a:rPr lang="en-US" baseline="30000" dirty="0" smtClean="0"/>
                        <a:t>-Fe </a:t>
                      </a:r>
                      <a:r>
                        <a:rPr lang="en-US" baseline="0" dirty="0" smtClean="0"/>
                        <a:t>Ni</a:t>
                      </a:r>
                      <a:r>
                        <a:rPr lang="en-US" dirty="0" smtClean="0"/>
                        <a:t>(1nn) tens.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175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baseline="30000" dirty="0" err="1" smtClean="0"/>
                        <a:t>Fe</a:t>
                      </a:r>
                      <a:r>
                        <a:rPr lang="en-US" baseline="30000" dirty="0" smtClean="0"/>
                        <a:t>-Fe </a:t>
                      </a:r>
                      <a:r>
                        <a:rPr lang="en-US" baseline="0" dirty="0" smtClean="0"/>
                        <a:t>Ni</a:t>
                      </a:r>
                      <a:r>
                        <a:rPr lang="en-US" dirty="0" smtClean="0"/>
                        <a:t>(1nn) comp.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TextShape 2"/>
          <p:cNvSpPr txBox="1"/>
          <p:nvPr/>
        </p:nvSpPr>
        <p:spPr>
          <a:xfrm>
            <a:off x="467544" y="1570512"/>
            <a:ext cx="4536504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 dirty="0" smtClean="0"/>
              <a:t>Single SIA </a:t>
            </a:r>
            <a:r>
              <a:rPr lang="en-US" b="1" dirty="0"/>
              <a:t>migration </a:t>
            </a:r>
            <a:r>
              <a:rPr lang="en-US" b="1" dirty="0" smtClean="0"/>
              <a:t>energy barrier </a:t>
            </a:r>
            <a:r>
              <a:rPr lang="en-US" b="1" dirty="0"/>
              <a:t>(</a:t>
            </a:r>
            <a:r>
              <a:rPr lang="en-US" b="1" dirty="0" err="1"/>
              <a:t>eV</a:t>
            </a:r>
            <a:r>
              <a:rPr lang="en-US" b="1" dirty="0" smtClean="0"/>
              <a:t>)</a:t>
            </a:r>
            <a:endParaRPr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7750711"/>
              </p:ext>
            </p:extLst>
          </p:nvPr>
        </p:nvGraphicFramePr>
        <p:xfrm>
          <a:off x="4788024" y="1978792"/>
          <a:ext cx="3456384" cy="1325268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2349226"/>
                <a:gridCol w="1107158"/>
              </a:tblGrid>
              <a:tr h="44175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30000" dirty="0" err="1" smtClean="0"/>
                        <a:t>Fe</a:t>
                      </a:r>
                      <a:r>
                        <a:rPr lang="en-US" baseline="30000" dirty="0" smtClean="0"/>
                        <a:t>-Fe </a:t>
                      </a:r>
                      <a:r>
                        <a:rPr lang="en-US" baseline="0" dirty="0" smtClean="0"/>
                        <a:t>Ni</a:t>
                      </a:r>
                      <a:r>
                        <a:rPr lang="en-US" dirty="0" smtClean="0"/>
                        <a:t>(1nn) tens.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175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30000" dirty="0" err="1" smtClean="0"/>
                        <a:t>Fe</a:t>
                      </a:r>
                      <a:r>
                        <a:rPr lang="en-US" baseline="30000" dirty="0" smtClean="0"/>
                        <a:t>-Fe </a:t>
                      </a:r>
                      <a:r>
                        <a:rPr lang="en-US" baseline="0" dirty="0" smtClean="0"/>
                        <a:t>Ni</a:t>
                      </a:r>
                      <a:r>
                        <a:rPr lang="en-US" dirty="0" smtClean="0"/>
                        <a:t>(1nn) comp.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175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30000" dirty="0" err="1" smtClean="0"/>
                        <a:t>Fe</a:t>
                      </a:r>
                      <a:r>
                        <a:rPr lang="en-US" baseline="30000" dirty="0" smtClean="0"/>
                        <a:t>-Ni  </a:t>
                      </a:r>
                      <a:r>
                        <a:rPr lang="en-US" baseline="0" dirty="0" smtClean="0"/>
                        <a:t>Ni</a:t>
                      </a:r>
                      <a:r>
                        <a:rPr lang="en-US" dirty="0" smtClean="0"/>
                        <a:t>(1nn) comp.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Shape 7"/>
          <p:cNvSpPr txBox="1"/>
          <p:nvPr/>
        </p:nvSpPr>
        <p:spPr>
          <a:xfrm>
            <a:off x="5234880" y="1576888"/>
            <a:ext cx="2865512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 dirty="0" smtClean="0"/>
              <a:t>Ni-SIA </a:t>
            </a:r>
            <a:r>
              <a:rPr lang="en-US" b="1" dirty="0"/>
              <a:t>binding energy (</a:t>
            </a:r>
            <a:r>
              <a:rPr lang="en-US" b="1" dirty="0" err="1"/>
              <a:t>eV</a:t>
            </a:r>
            <a:r>
              <a:rPr lang="en-US" b="1" dirty="0" smtClean="0"/>
              <a:t>)*</a:t>
            </a:r>
            <a:endParaRPr dirty="0"/>
          </a:p>
        </p:txBody>
      </p:sp>
      <p:grpSp>
        <p:nvGrpSpPr>
          <p:cNvPr id="8" name="Agrupa 81"/>
          <p:cNvGrpSpPr/>
          <p:nvPr/>
        </p:nvGrpSpPr>
        <p:grpSpPr>
          <a:xfrm>
            <a:off x="287784" y="3717032"/>
            <a:ext cx="8722530" cy="2088232"/>
            <a:chOff x="287784" y="4653136"/>
            <a:chExt cx="8722530" cy="2088232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529253" y="5279579"/>
              <a:ext cx="1522467" cy="1461789"/>
              <a:chOff x="2164859" y="377628"/>
              <a:chExt cx="1903085" cy="1827236"/>
            </a:xfrm>
          </p:grpSpPr>
          <p:cxnSp>
            <p:nvCxnSpPr>
              <p:cNvPr id="63" name="151 Conector recto"/>
              <p:cNvCxnSpPr>
                <a:cxnSpLocks noChangeAspect="1"/>
              </p:cNvCxnSpPr>
              <p:nvPr/>
            </p:nvCxnSpPr>
            <p:spPr>
              <a:xfrm flipV="1">
                <a:off x="2987824" y="1249217"/>
                <a:ext cx="300850" cy="6816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35 Grupo"/>
              <p:cNvGrpSpPr>
                <a:grpSpLocks noChangeAspect="1"/>
              </p:cNvGrpSpPr>
              <p:nvPr/>
            </p:nvGrpSpPr>
            <p:grpSpPr>
              <a:xfrm>
                <a:off x="2164859" y="377628"/>
                <a:ext cx="1903085" cy="1827236"/>
                <a:chOff x="566848" y="1584088"/>
                <a:chExt cx="3460152" cy="3322248"/>
              </a:xfrm>
            </p:grpSpPr>
            <p:sp>
              <p:nvSpPr>
                <p:cNvPr id="65" name="3 Rectángulo"/>
                <p:cNvSpPr>
                  <a:spLocks noChangeAspect="1"/>
                </p:cNvSpPr>
                <p:nvPr/>
              </p:nvSpPr>
              <p:spPr>
                <a:xfrm>
                  <a:off x="755576" y="2492896"/>
                  <a:ext cx="2232000" cy="223224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6" name="6 Conector recto"/>
                <p:cNvCxnSpPr/>
                <p:nvPr/>
              </p:nvCxnSpPr>
              <p:spPr>
                <a:xfrm flipV="1">
                  <a:off x="741928" y="1772816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10 Conector recto"/>
                <p:cNvCxnSpPr/>
                <p:nvPr/>
              </p:nvCxnSpPr>
              <p:spPr>
                <a:xfrm flipV="1">
                  <a:off x="755576" y="4005064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11 Conector recto"/>
                <p:cNvCxnSpPr/>
                <p:nvPr/>
              </p:nvCxnSpPr>
              <p:spPr>
                <a:xfrm flipV="1">
                  <a:off x="2987824" y="4005064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12 Conector recto"/>
                <p:cNvCxnSpPr/>
                <p:nvPr/>
              </p:nvCxnSpPr>
              <p:spPr>
                <a:xfrm flipV="1">
                  <a:off x="2987824" y="1776584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14 Conector recto"/>
                <p:cNvCxnSpPr/>
                <p:nvPr/>
              </p:nvCxnSpPr>
              <p:spPr>
                <a:xfrm>
                  <a:off x="1592624" y="1776584"/>
                  <a:ext cx="22458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15 Conector recto"/>
                <p:cNvCxnSpPr/>
                <p:nvPr/>
              </p:nvCxnSpPr>
              <p:spPr>
                <a:xfrm>
                  <a:off x="1608544" y="3987648"/>
                  <a:ext cx="22458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17 Conector recto"/>
                <p:cNvCxnSpPr/>
                <p:nvPr/>
              </p:nvCxnSpPr>
              <p:spPr>
                <a:xfrm flipH="1" flipV="1">
                  <a:off x="3852168" y="1776584"/>
                  <a:ext cx="2272" cy="22284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18 Conector recto"/>
                <p:cNvCxnSpPr/>
                <p:nvPr/>
              </p:nvCxnSpPr>
              <p:spPr>
                <a:xfrm flipH="1" flipV="1">
                  <a:off x="1606024" y="1762936"/>
                  <a:ext cx="2272" cy="22284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20 Conector recto"/>
                <p:cNvCxnSpPr>
                  <a:stCxn id="65" idx="1"/>
                </p:cNvCxnSpPr>
                <p:nvPr/>
              </p:nvCxnSpPr>
              <p:spPr>
                <a:xfrm flipV="1">
                  <a:off x="755576" y="2877176"/>
                  <a:ext cx="3096592" cy="7318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22 Elipse"/>
                <p:cNvSpPr/>
                <p:nvPr/>
              </p:nvSpPr>
              <p:spPr>
                <a:xfrm>
                  <a:off x="566848" y="4536416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24 Elipse"/>
                <p:cNvSpPr/>
                <p:nvPr/>
              </p:nvSpPr>
              <p:spPr>
                <a:xfrm>
                  <a:off x="566848" y="232158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25 Elipse"/>
                <p:cNvSpPr/>
                <p:nvPr/>
              </p:nvSpPr>
              <p:spPr>
                <a:xfrm>
                  <a:off x="1430944" y="160150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26 Elipse"/>
                <p:cNvSpPr/>
                <p:nvPr/>
              </p:nvSpPr>
              <p:spPr>
                <a:xfrm>
                  <a:off x="1430944" y="3802688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27 Elipse"/>
                <p:cNvSpPr/>
                <p:nvPr/>
              </p:nvSpPr>
              <p:spPr>
                <a:xfrm>
                  <a:off x="2799096" y="233146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28 Elipse"/>
                <p:cNvSpPr/>
                <p:nvPr/>
              </p:nvSpPr>
              <p:spPr>
                <a:xfrm>
                  <a:off x="3659424" y="1584088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29 Elipse"/>
                <p:cNvSpPr/>
                <p:nvPr/>
              </p:nvSpPr>
              <p:spPr>
                <a:xfrm>
                  <a:off x="3666960" y="3789040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31 Elipse"/>
                <p:cNvSpPr/>
                <p:nvPr/>
              </p:nvSpPr>
              <p:spPr>
                <a:xfrm>
                  <a:off x="1736392" y="316826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30 Elipse"/>
                <p:cNvSpPr/>
                <p:nvPr/>
              </p:nvSpPr>
              <p:spPr>
                <a:xfrm>
                  <a:off x="2812744" y="4546296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32 Elipse"/>
                <p:cNvSpPr/>
                <p:nvPr/>
              </p:nvSpPr>
              <p:spPr>
                <a:xfrm>
                  <a:off x="2483768" y="298330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833509" y="5272180"/>
              <a:ext cx="1522467" cy="1461789"/>
              <a:chOff x="2164859" y="377628"/>
              <a:chExt cx="1903085" cy="1827236"/>
            </a:xfrm>
          </p:grpSpPr>
          <p:cxnSp>
            <p:nvCxnSpPr>
              <p:cNvPr id="41" name="151 Conector recto"/>
              <p:cNvCxnSpPr>
                <a:cxnSpLocks noChangeAspect="1"/>
              </p:cNvCxnSpPr>
              <p:nvPr/>
            </p:nvCxnSpPr>
            <p:spPr>
              <a:xfrm flipV="1">
                <a:off x="2987824" y="1249217"/>
                <a:ext cx="300850" cy="6816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35 Grupo"/>
              <p:cNvGrpSpPr>
                <a:grpSpLocks noChangeAspect="1"/>
              </p:cNvGrpSpPr>
              <p:nvPr/>
            </p:nvGrpSpPr>
            <p:grpSpPr>
              <a:xfrm>
                <a:off x="2164859" y="377628"/>
                <a:ext cx="1903085" cy="1827236"/>
                <a:chOff x="566848" y="1584088"/>
                <a:chExt cx="3460152" cy="3322248"/>
              </a:xfrm>
            </p:grpSpPr>
            <p:sp>
              <p:nvSpPr>
                <p:cNvPr id="43" name="3 Rectángulo"/>
                <p:cNvSpPr>
                  <a:spLocks noChangeAspect="1"/>
                </p:cNvSpPr>
                <p:nvPr/>
              </p:nvSpPr>
              <p:spPr>
                <a:xfrm>
                  <a:off x="755576" y="2492896"/>
                  <a:ext cx="2232000" cy="223224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4" name="6 Conector recto"/>
                <p:cNvCxnSpPr/>
                <p:nvPr/>
              </p:nvCxnSpPr>
              <p:spPr>
                <a:xfrm flipV="1">
                  <a:off x="741928" y="1772816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10 Conector recto"/>
                <p:cNvCxnSpPr/>
                <p:nvPr/>
              </p:nvCxnSpPr>
              <p:spPr>
                <a:xfrm flipV="1">
                  <a:off x="755576" y="4005064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11 Conector recto"/>
                <p:cNvCxnSpPr/>
                <p:nvPr/>
              </p:nvCxnSpPr>
              <p:spPr>
                <a:xfrm flipV="1">
                  <a:off x="2987824" y="4005064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12 Conector recto"/>
                <p:cNvCxnSpPr/>
                <p:nvPr/>
              </p:nvCxnSpPr>
              <p:spPr>
                <a:xfrm flipV="1">
                  <a:off x="2987824" y="1776584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14 Conector recto"/>
                <p:cNvCxnSpPr/>
                <p:nvPr/>
              </p:nvCxnSpPr>
              <p:spPr>
                <a:xfrm>
                  <a:off x="1592624" y="1776584"/>
                  <a:ext cx="22458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15 Conector recto"/>
                <p:cNvCxnSpPr/>
                <p:nvPr/>
              </p:nvCxnSpPr>
              <p:spPr>
                <a:xfrm>
                  <a:off x="1608544" y="3987648"/>
                  <a:ext cx="22458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17 Conector recto"/>
                <p:cNvCxnSpPr/>
                <p:nvPr/>
              </p:nvCxnSpPr>
              <p:spPr>
                <a:xfrm flipH="1" flipV="1">
                  <a:off x="3852168" y="1776584"/>
                  <a:ext cx="2272" cy="22284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18 Conector recto"/>
                <p:cNvCxnSpPr/>
                <p:nvPr/>
              </p:nvCxnSpPr>
              <p:spPr>
                <a:xfrm flipH="1" flipV="1">
                  <a:off x="1606024" y="1762936"/>
                  <a:ext cx="2272" cy="22284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20 Conector recto"/>
                <p:cNvCxnSpPr>
                  <a:stCxn id="43" idx="1"/>
                </p:cNvCxnSpPr>
                <p:nvPr/>
              </p:nvCxnSpPr>
              <p:spPr>
                <a:xfrm flipV="1">
                  <a:off x="755576" y="2877176"/>
                  <a:ext cx="3096592" cy="7318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22 Elipse"/>
                <p:cNvSpPr/>
                <p:nvPr/>
              </p:nvSpPr>
              <p:spPr>
                <a:xfrm>
                  <a:off x="566848" y="4536416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24 Elipse"/>
                <p:cNvSpPr/>
                <p:nvPr/>
              </p:nvSpPr>
              <p:spPr>
                <a:xfrm>
                  <a:off x="566848" y="232158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25 Elipse"/>
                <p:cNvSpPr/>
                <p:nvPr/>
              </p:nvSpPr>
              <p:spPr>
                <a:xfrm>
                  <a:off x="1430944" y="160150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26 Elipse"/>
                <p:cNvSpPr/>
                <p:nvPr/>
              </p:nvSpPr>
              <p:spPr>
                <a:xfrm>
                  <a:off x="1430944" y="3802688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27 Elipse"/>
                <p:cNvSpPr/>
                <p:nvPr/>
              </p:nvSpPr>
              <p:spPr>
                <a:xfrm>
                  <a:off x="2799096" y="233146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28 Elipse"/>
                <p:cNvSpPr/>
                <p:nvPr/>
              </p:nvSpPr>
              <p:spPr>
                <a:xfrm>
                  <a:off x="3659424" y="1584088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29 Elipse"/>
                <p:cNvSpPr/>
                <p:nvPr/>
              </p:nvSpPr>
              <p:spPr>
                <a:xfrm>
                  <a:off x="3666960" y="3789040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31 Elipse"/>
                <p:cNvSpPr/>
                <p:nvPr/>
              </p:nvSpPr>
              <p:spPr>
                <a:xfrm>
                  <a:off x="1736392" y="316826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30 Elipse"/>
                <p:cNvSpPr/>
                <p:nvPr/>
              </p:nvSpPr>
              <p:spPr>
                <a:xfrm>
                  <a:off x="2812744" y="4546296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32 Elipse"/>
                <p:cNvSpPr/>
                <p:nvPr/>
              </p:nvSpPr>
              <p:spPr>
                <a:xfrm>
                  <a:off x="2483768" y="298330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209773" y="5272180"/>
              <a:ext cx="1522467" cy="1461789"/>
              <a:chOff x="2164859" y="377628"/>
              <a:chExt cx="1903085" cy="1827236"/>
            </a:xfrm>
          </p:grpSpPr>
          <p:cxnSp>
            <p:nvCxnSpPr>
              <p:cNvPr id="19" name="151 Conector recto"/>
              <p:cNvCxnSpPr>
                <a:cxnSpLocks noChangeAspect="1"/>
              </p:cNvCxnSpPr>
              <p:nvPr/>
            </p:nvCxnSpPr>
            <p:spPr>
              <a:xfrm flipV="1">
                <a:off x="2987824" y="1249217"/>
                <a:ext cx="300850" cy="6816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35 Grupo"/>
              <p:cNvGrpSpPr>
                <a:grpSpLocks noChangeAspect="1"/>
              </p:cNvGrpSpPr>
              <p:nvPr/>
            </p:nvGrpSpPr>
            <p:grpSpPr>
              <a:xfrm>
                <a:off x="2164859" y="377628"/>
                <a:ext cx="1903085" cy="1827236"/>
                <a:chOff x="566848" y="1584088"/>
                <a:chExt cx="3460152" cy="3322248"/>
              </a:xfrm>
            </p:grpSpPr>
            <p:sp>
              <p:nvSpPr>
                <p:cNvPr id="21" name="3 Rectángulo"/>
                <p:cNvSpPr>
                  <a:spLocks noChangeAspect="1"/>
                </p:cNvSpPr>
                <p:nvPr/>
              </p:nvSpPr>
              <p:spPr>
                <a:xfrm>
                  <a:off x="755576" y="2492896"/>
                  <a:ext cx="2232000" cy="223224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2" name="6 Conector recto"/>
                <p:cNvCxnSpPr/>
                <p:nvPr/>
              </p:nvCxnSpPr>
              <p:spPr>
                <a:xfrm flipV="1">
                  <a:off x="741928" y="1772816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10 Conector recto"/>
                <p:cNvCxnSpPr/>
                <p:nvPr/>
              </p:nvCxnSpPr>
              <p:spPr>
                <a:xfrm flipV="1">
                  <a:off x="755576" y="4005064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11 Conector recto"/>
                <p:cNvCxnSpPr/>
                <p:nvPr/>
              </p:nvCxnSpPr>
              <p:spPr>
                <a:xfrm flipV="1">
                  <a:off x="2987824" y="4005064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12 Conector recto"/>
                <p:cNvCxnSpPr/>
                <p:nvPr/>
              </p:nvCxnSpPr>
              <p:spPr>
                <a:xfrm flipV="1">
                  <a:off x="2987824" y="1776584"/>
                  <a:ext cx="864344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14 Conector recto"/>
                <p:cNvCxnSpPr/>
                <p:nvPr/>
              </p:nvCxnSpPr>
              <p:spPr>
                <a:xfrm>
                  <a:off x="1592624" y="1776584"/>
                  <a:ext cx="22458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15 Conector recto"/>
                <p:cNvCxnSpPr/>
                <p:nvPr/>
              </p:nvCxnSpPr>
              <p:spPr>
                <a:xfrm>
                  <a:off x="1608544" y="3987648"/>
                  <a:ext cx="224589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17 Conector recto"/>
                <p:cNvCxnSpPr/>
                <p:nvPr/>
              </p:nvCxnSpPr>
              <p:spPr>
                <a:xfrm flipH="1" flipV="1">
                  <a:off x="3852168" y="1776584"/>
                  <a:ext cx="2272" cy="22284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18 Conector recto"/>
                <p:cNvCxnSpPr/>
                <p:nvPr/>
              </p:nvCxnSpPr>
              <p:spPr>
                <a:xfrm flipH="1" flipV="1">
                  <a:off x="1606024" y="1762936"/>
                  <a:ext cx="2272" cy="22284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20 Conector recto"/>
                <p:cNvCxnSpPr>
                  <a:stCxn id="21" idx="1"/>
                </p:cNvCxnSpPr>
                <p:nvPr/>
              </p:nvCxnSpPr>
              <p:spPr>
                <a:xfrm flipV="1">
                  <a:off x="755576" y="2877176"/>
                  <a:ext cx="3096592" cy="7318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22 Elipse"/>
                <p:cNvSpPr/>
                <p:nvPr/>
              </p:nvSpPr>
              <p:spPr>
                <a:xfrm>
                  <a:off x="566848" y="4536416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24 Elipse"/>
                <p:cNvSpPr/>
                <p:nvPr/>
              </p:nvSpPr>
              <p:spPr>
                <a:xfrm>
                  <a:off x="566848" y="232158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25 Elipse"/>
                <p:cNvSpPr/>
                <p:nvPr/>
              </p:nvSpPr>
              <p:spPr>
                <a:xfrm>
                  <a:off x="1430944" y="160150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26 Elipse"/>
                <p:cNvSpPr/>
                <p:nvPr/>
              </p:nvSpPr>
              <p:spPr>
                <a:xfrm>
                  <a:off x="1430944" y="3802688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27 Elipse"/>
                <p:cNvSpPr/>
                <p:nvPr/>
              </p:nvSpPr>
              <p:spPr>
                <a:xfrm>
                  <a:off x="2799096" y="233146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28 Elipse"/>
                <p:cNvSpPr/>
                <p:nvPr/>
              </p:nvSpPr>
              <p:spPr>
                <a:xfrm>
                  <a:off x="3659424" y="1584088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29 Elipse"/>
                <p:cNvSpPr/>
                <p:nvPr/>
              </p:nvSpPr>
              <p:spPr>
                <a:xfrm>
                  <a:off x="3666960" y="3789040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31 Elipse"/>
                <p:cNvSpPr/>
                <p:nvPr/>
              </p:nvSpPr>
              <p:spPr>
                <a:xfrm>
                  <a:off x="1736392" y="3168264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30 Elipse"/>
                <p:cNvSpPr/>
                <p:nvPr/>
              </p:nvSpPr>
              <p:spPr>
                <a:xfrm>
                  <a:off x="2812744" y="4546296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32 Elipse"/>
                <p:cNvSpPr/>
                <p:nvPr/>
              </p:nvSpPr>
              <p:spPr>
                <a:xfrm>
                  <a:off x="2483768" y="2983304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2" name="29 Elipse"/>
            <p:cNvSpPr/>
            <p:nvPr/>
          </p:nvSpPr>
          <p:spPr>
            <a:xfrm>
              <a:off x="7437918" y="5373216"/>
              <a:ext cx="158418" cy="1584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29 Elipse"/>
            <p:cNvSpPr/>
            <p:nvPr/>
          </p:nvSpPr>
          <p:spPr>
            <a:xfrm>
              <a:off x="7437806" y="5790862"/>
              <a:ext cx="158418" cy="1584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8344" y="5229200"/>
              <a:ext cx="1341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/>
                <a:t>Matrix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atom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68344" y="5680984"/>
              <a:ext cx="1319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/>
                <a:t>Solute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atom</a:t>
              </a:r>
              <a:endParaRPr lang="en-US" dirty="0"/>
            </a:p>
          </p:txBody>
        </p:sp>
        <p:sp>
          <p:nvSpPr>
            <p:cNvPr id="16" name="146 CuadroTexto"/>
            <p:cNvSpPr txBox="1"/>
            <p:nvPr/>
          </p:nvSpPr>
          <p:spPr>
            <a:xfrm>
              <a:off x="287784" y="4685655"/>
              <a:ext cx="236596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 smtClean="0"/>
                <a:t>Fe-Fe &lt;110&gt;  Ni (1nn) tension</a:t>
              </a:r>
              <a:endParaRPr lang="en-GB" sz="1700" b="1" dirty="0"/>
            </a:p>
          </p:txBody>
        </p:sp>
        <p:sp>
          <p:nvSpPr>
            <p:cNvPr id="17" name="146 CuadroTexto"/>
            <p:cNvSpPr txBox="1"/>
            <p:nvPr/>
          </p:nvSpPr>
          <p:spPr>
            <a:xfrm>
              <a:off x="2674347" y="4653136"/>
              <a:ext cx="24379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 smtClean="0"/>
                <a:t>Fe-Fe &lt;110&gt;  Ni (1nn) compression</a:t>
              </a:r>
              <a:endParaRPr lang="en-GB" sz="1700" b="1" dirty="0"/>
            </a:p>
          </p:txBody>
        </p:sp>
        <p:sp>
          <p:nvSpPr>
            <p:cNvPr id="18" name="146 CuadroTexto"/>
            <p:cNvSpPr txBox="1"/>
            <p:nvPr/>
          </p:nvSpPr>
          <p:spPr>
            <a:xfrm>
              <a:off x="5126834" y="4653136"/>
              <a:ext cx="23617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 smtClean="0"/>
                <a:t>Fe-Ni &lt;110&gt;  Ni (1nn) compression</a:t>
              </a:r>
              <a:endParaRPr lang="en-GB" sz="17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99592" y="5898758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*G. Bonny </a:t>
            </a:r>
            <a:r>
              <a:rPr lang="en-US" sz="1600" i="1" dirty="0" smtClean="0"/>
              <a:t>et al. </a:t>
            </a:r>
            <a:r>
              <a:rPr lang="en-US" sz="1600" dirty="0" smtClean="0"/>
              <a:t>MSMS Eng. </a:t>
            </a:r>
            <a:r>
              <a:rPr lang="en-US" sz="1600" b="1" dirty="0" smtClean="0"/>
              <a:t>17</a:t>
            </a:r>
            <a:r>
              <a:rPr lang="en-US" sz="1600" dirty="0" smtClean="0"/>
              <a:t> (2009) 025010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30156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 SIA (0.5 </a:t>
            </a:r>
            <a:r>
              <a:rPr lang="es-ES_tradnl" dirty="0" err="1" smtClean="0"/>
              <a:t>to</a:t>
            </a:r>
            <a:r>
              <a:rPr lang="es-ES_tradnl" dirty="0" smtClean="0"/>
              <a:t> 1.6%Ni)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8009487"/>
              </p:ext>
            </p:extLst>
          </p:nvPr>
        </p:nvGraphicFramePr>
        <p:xfrm>
          <a:off x="323528" y="1052736"/>
          <a:ext cx="4430595" cy="3096344"/>
        </p:xfrm>
        <a:graphic>
          <a:graphicData uri="http://schemas.openxmlformats.org/presentationml/2006/ole">
            <p:oleObj spid="_x0000_s26688" name="Graph" r:id="rId3" imgW="4158720" imgH="2905920" progId="Origin50.Graph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01732926"/>
              </p:ext>
            </p:extLst>
          </p:nvPr>
        </p:nvGraphicFramePr>
        <p:xfrm>
          <a:off x="5021262" y="1124744"/>
          <a:ext cx="4159250" cy="2906712"/>
        </p:xfrm>
        <a:graphic>
          <a:graphicData uri="http://schemas.openxmlformats.org/presentationml/2006/ole">
            <p:oleObj spid="_x0000_s26689" name="Graph" r:id="rId4" imgW="4158720" imgH="2905920" progId="Origin50.Graph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3753501"/>
              </p:ext>
            </p:extLst>
          </p:nvPr>
        </p:nvGraphicFramePr>
        <p:xfrm>
          <a:off x="3437086" y="3573016"/>
          <a:ext cx="4159250" cy="2906713"/>
        </p:xfrm>
        <a:graphic>
          <a:graphicData uri="http://schemas.openxmlformats.org/presentationml/2006/ole">
            <p:oleObj spid="_x0000_s26690" name="Graph" r:id="rId5" imgW="4158720" imgH="290592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4725144"/>
            <a:ext cx="217572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2800" dirty="0" err="1" smtClean="0"/>
              <a:t>E</a:t>
            </a:r>
            <a:r>
              <a:rPr lang="es-ES_tradnl" sz="2800" baseline="30000" dirty="0" err="1" smtClean="0"/>
              <a:t>a</a:t>
            </a:r>
            <a:r>
              <a:rPr lang="es-ES_tradnl" sz="2800" baseline="30000" dirty="0" smtClean="0"/>
              <a:t> (Fe)</a:t>
            </a:r>
            <a:r>
              <a:rPr lang="es-ES_tradnl" sz="2800" dirty="0" smtClean="0"/>
              <a:t>= 0.27eV</a:t>
            </a:r>
          </a:p>
          <a:p>
            <a:r>
              <a:rPr lang="es-ES_tradnl" sz="2800" dirty="0" err="1"/>
              <a:t>E</a:t>
            </a:r>
            <a:r>
              <a:rPr lang="es-ES_tradnl" sz="2800" baseline="30000" dirty="0" err="1"/>
              <a:t>a</a:t>
            </a:r>
            <a:r>
              <a:rPr lang="es-ES_tradnl" sz="2800" baseline="30000" dirty="0"/>
              <a:t> </a:t>
            </a:r>
            <a:r>
              <a:rPr lang="es-ES_tradnl" sz="2800" baseline="30000" dirty="0" smtClean="0"/>
              <a:t>(Ni)</a:t>
            </a:r>
            <a:r>
              <a:rPr lang="es-ES_tradnl" sz="2800" dirty="0" smtClean="0"/>
              <a:t>= 0.32eV</a:t>
            </a:r>
            <a:endParaRPr lang="es-ES_tradnl" sz="2800" dirty="0"/>
          </a:p>
        </p:txBody>
      </p:sp>
    </p:spTree>
    <p:extLst>
      <p:ext uri="{BB962C8B-B14F-4D97-AF65-F5344CB8AC3E}">
        <p14:creationId xmlns="" xmlns:p14="http://schemas.microsoft.com/office/powerpoint/2010/main" val="37204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Ni-Cluster binding 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43608" y="1196752"/>
            <a:ext cx="2615939" cy="2520000"/>
            <a:chOff x="184032" y="188640"/>
            <a:chExt cx="3739896" cy="3602736"/>
          </a:xfrm>
        </p:grpSpPr>
        <p:grpSp>
          <p:nvGrpSpPr>
            <p:cNvPr id="8" name="Group 7"/>
            <p:cNvGrpSpPr/>
            <p:nvPr/>
          </p:nvGrpSpPr>
          <p:grpSpPr>
            <a:xfrm>
              <a:off x="184032" y="188640"/>
              <a:ext cx="3739896" cy="3602736"/>
              <a:chOff x="467544" y="245678"/>
              <a:chExt cx="3739896" cy="360273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245678"/>
                <a:ext cx="3739896" cy="3602736"/>
              </a:xfrm>
              <a:prstGeom prst="rect">
                <a:avLst/>
              </a:prstGeom>
            </p:spPr>
          </p:pic>
          <p:sp>
            <p:nvSpPr>
              <p:cNvPr id="12" name="Hexagon 11"/>
              <p:cNvSpPr/>
              <p:nvPr/>
            </p:nvSpPr>
            <p:spPr>
              <a:xfrm rot="5400000">
                <a:off x="514196" y="484095"/>
                <a:ext cx="3515758" cy="3152919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693409" y="954728"/>
              <a:ext cx="117966" cy="1182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5023" y="692696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99889" y="5157192"/>
            <a:ext cx="26639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61SIAs</a:t>
            </a:r>
          </a:p>
          <a:p>
            <a:r>
              <a:rPr lang="es-ES_tradnl" sz="2400" dirty="0" smtClean="0"/>
              <a:t>E</a:t>
            </a:r>
            <a:r>
              <a:rPr lang="es-ES_tradnl" sz="2400" baseline="-25000" dirty="0" smtClean="0"/>
              <a:t>b</a:t>
            </a:r>
            <a:r>
              <a:rPr lang="es-ES_tradnl" sz="2400" dirty="0" smtClean="0"/>
              <a:t> (centre)= 0.07 eV</a:t>
            </a:r>
          </a:p>
          <a:p>
            <a:r>
              <a:rPr lang="es-ES_tradnl" sz="2400" dirty="0"/>
              <a:t>E</a:t>
            </a:r>
            <a:r>
              <a:rPr lang="es-ES_tradnl" sz="2400" baseline="-25000" dirty="0"/>
              <a:t>b</a:t>
            </a:r>
            <a:r>
              <a:rPr lang="es-ES_tradnl" sz="2400" dirty="0"/>
              <a:t> </a:t>
            </a:r>
            <a:r>
              <a:rPr lang="es-ES_tradnl" sz="2400" dirty="0" smtClean="0"/>
              <a:t>(</a:t>
            </a:r>
            <a:r>
              <a:rPr lang="es-ES_tradnl" sz="2400" dirty="0" err="1" smtClean="0"/>
              <a:t>edge</a:t>
            </a:r>
            <a:r>
              <a:rPr lang="es-ES_tradnl" sz="2400" dirty="0" smtClean="0"/>
              <a:t>)   = 0.26eV</a:t>
            </a:r>
            <a:endParaRPr lang="es-ES_tradnl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07976" y="3789040"/>
            <a:ext cx="26639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7SIAs</a:t>
            </a:r>
          </a:p>
          <a:p>
            <a:r>
              <a:rPr lang="es-ES_tradnl" sz="2400" dirty="0" smtClean="0"/>
              <a:t>E</a:t>
            </a:r>
            <a:r>
              <a:rPr lang="es-ES_tradnl" sz="2400" baseline="-25000" dirty="0" smtClean="0"/>
              <a:t>b</a:t>
            </a:r>
            <a:r>
              <a:rPr lang="es-ES_tradnl" sz="2400" dirty="0" smtClean="0"/>
              <a:t> (centre)= 0.15 eV</a:t>
            </a:r>
          </a:p>
          <a:p>
            <a:r>
              <a:rPr lang="es-ES_tradnl" sz="2400" dirty="0"/>
              <a:t>E</a:t>
            </a:r>
            <a:r>
              <a:rPr lang="es-ES_tradnl" sz="2400" baseline="-25000" dirty="0"/>
              <a:t>b</a:t>
            </a:r>
            <a:r>
              <a:rPr lang="es-ES_tradnl" sz="2400" dirty="0"/>
              <a:t> </a:t>
            </a:r>
            <a:r>
              <a:rPr lang="es-ES_tradnl" sz="2400" dirty="0" smtClean="0"/>
              <a:t>(</a:t>
            </a:r>
            <a:r>
              <a:rPr lang="es-ES_tradnl" sz="2400" dirty="0" err="1" smtClean="0"/>
              <a:t>edge</a:t>
            </a:r>
            <a:r>
              <a:rPr lang="es-ES_tradnl" sz="2400" dirty="0" smtClean="0"/>
              <a:t>)   = 0.22eV</a:t>
            </a:r>
            <a:endParaRPr lang="es-ES_tradn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09856880"/>
              </p:ext>
            </p:extLst>
          </p:nvPr>
        </p:nvGraphicFramePr>
        <p:xfrm>
          <a:off x="4787900" y="981075"/>
          <a:ext cx="3744913" cy="2633663"/>
        </p:xfrm>
        <a:graphic>
          <a:graphicData uri="http://schemas.openxmlformats.org/presentationml/2006/ole">
            <p:oleObj spid="_x0000_s25644" name="Graph" r:id="rId4" imgW="4125600" imgH="2901600" progId="Origin50.Graph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4623396"/>
              </p:ext>
            </p:extLst>
          </p:nvPr>
        </p:nvGraphicFramePr>
        <p:xfrm>
          <a:off x="4572000" y="3429000"/>
          <a:ext cx="4125913" cy="2901950"/>
        </p:xfrm>
        <a:graphic>
          <a:graphicData uri="http://schemas.openxmlformats.org/presentationml/2006/ole">
            <p:oleObj spid="_x0000_s25645" name="Graph" r:id="rId5" imgW="4125773" imgH="2901696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Workshop on Nuclear Fe Alloys, Edinburgh</a:t>
            </a:r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7SIAs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02232787"/>
              </p:ext>
            </p:extLst>
          </p:nvPr>
        </p:nvGraphicFramePr>
        <p:xfrm>
          <a:off x="2984500" y="2260600"/>
          <a:ext cx="6184900" cy="4318000"/>
        </p:xfrm>
        <a:graphic>
          <a:graphicData uri="http://schemas.openxmlformats.org/presentationml/2006/ole">
            <p:oleObj spid="_x0000_s17459" name="Graph" r:id="rId3" imgW="4158720" imgH="2905920" progId="Origin50.Graph">
              <p:embed/>
            </p:oleObj>
          </a:graphicData>
        </a:graphic>
      </p:graphicFrame>
      <p:pic>
        <p:nvPicPr>
          <p:cNvPr id="17438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3" y="3252020"/>
            <a:ext cx="2562597" cy="26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73086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19672" y="2660352"/>
            <a:ext cx="864096" cy="369332"/>
            <a:chOff x="1619672" y="2660352"/>
            <a:chExt cx="864096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619672" y="2708920"/>
              <a:ext cx="864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91680" y="2660352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/>
                <a:t>[111]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576" y="5867980"/>
            <a:ext cx="864096" cy="369332"/>
            <a:chOff x="1619672" y="2660352"/>
            <a:chExt cx="864096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619672" y="2708920"/>
              <a:ext cx="864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91680" y="2660352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/>
                <a:t>[1-10]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11960" y="270892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900K      600K        450K</a:t>
            </a: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6072198" y="6286520"/>
            <a:ext cx="21431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76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710</Words>
  <Application>Microsoft Office PowerPoint</Application>
  <PresentationFormat>Presentación en pantalla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Graph</vt:lpstr>
      <vt:lpstr>Diffusion of point defects and SIA clusters in dilute Fe-Ni alloys</vt:lpstr>
      <vt:lpstr>Motivation</vt:lpstr>
      <vt:lpstr>Outline</vt:lpstr>
      <vt:lpstr>Vacancy migration energy barrier and Vac-Ni Binding energy  </vt:lpstr>
      <vt:lpstr>Vacancy diffusion in Fe-0.8%Ni</vt:lpstr>
      <vt:lpstr>SIA migration and SIA-Ni E </vt:lpstr>
      <vt:lpstr>1 SIA (0.5 to 1.6%Ni)</vt:lpstr>
      <vt:lpstr>Ni-Cluster binding energy</vt:lpstr>
      <vt:lpstr>7SIAs</vt:lpstr>
      <vt:lpstr>19SIA cluster</vt:lpstr>
      <vt:lpstr>37SIAs</vt:lpstr>
      <vt:lpstr>Cluster diffusion @ Fe-0.8%Ni</vt:lpstr>
      <vt:lpstr>Summary</vt:lpstr>
      <vt:lpstr>Diapositiva 14</vt:lpstr>
      <vt:lpstr>Defect diffusivity vs. temperature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</dc:creator>
  <cp:lastModifiedBy> </cp:lastModifiedBy>
  <cp:revision>94</cp:revision>
  <dcterms:modified xsi:type="dcterms:W3CDTF">2013-06-03T20:55:05Z</dcterms:modified>
</cp:coreProperties>
</file>