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21"/>
  </p:notesMasterIdLst>
  <p:sldIdLst>
    <p:sldId id="256" r:id="rId5"/>
    <p:sldId id="258" r:id="rId6"/>
    <p:sldId id="257" r:id="rId7"/>
    <p:sldId id="264" r:id="rId8"/>
    <p:sldId id="266" r:id="rId9"/>
    <p:sldId id="267" r:id="rId10"/>
    <p:sldId id="268" r:id="rId11"/>
    <p:sldId id="270" r:id="rId12"/>
    <p:sldId id="280" r:id="rId13"/>
    <p:sldId id="279" r:id="rId14"/>
    <p:sldId id="272" r:id="rId15"/>
    <p:sldId id="275" r:id="rId16"/>
    <p:sldId id="278" r:id="rId17"/>
    <p:sldId id="277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85B"/>
    <a:srgbClr val="E29D24"/>
    <a:srgbClr val="718FBE"/>
    <a:srgbClr val="DB4D4D"/>
    <a:srgbClr val="EA9A9A"/>
    <a:srgbClr val="4472C4"/>
    <a:srgbClr val="E8EEF8"/>
    <a:srgbClr val="D9DAEF"/>
    <a:srgbClr val="C4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51E9141-AC7C-4EA7-A671-9A47ED4F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273010-17FF-4DCF-BC58-402E92B1D8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18232-3D68-40B6-A23E-2BEA8E8D360C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B816B564-2356-421F-A83E-14170D0123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4DECD282-2B82-48AE-8E2D-2BF33CB50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2991DE-18BF-4C22-9FAD-879D12DCA7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1F7A8C-5F54-4F06-B256-8554A584A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EE85-E25D-4419-ADE9-205DC36DF4BD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72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A8950-E779-48FC-8FA2-6AD7ECFF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1F65A-F6BA-40D9-875C-E2777BDD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954"/>
            <a:ext cx="10515600" cy="24493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1130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BAE59-375F-4DEC-8DC4-EC90ED14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476145"/>
            <a:ext cx="10515600" cy="8588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3161DB-B331-451E-BE7C-2589B963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335042"/>
            <a:ext cx="10515600" cy="37546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856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BC0FF-C15B-4987-B980-BA2F77A3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6E9DF-DD53-48F4-8CF8-A70956432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6952"/>
            <a:ext cx="5156200" cy="3780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C14BE6-D001-4DC5-A2FE-7553C92DF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396949"/>
            <a:ext cx="5156200" cy="3780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0693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A52EE-4D0E-482C-9980-1AA63CAC3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3200" i="0">
                <a:latin typeface="+mj-lt"/>
              </a:defRPr>
            </a:lvl1pPr>
          </a:lstStyle>
          <a:p>
            <a:r>
              <a:rPr lang="es-ES" dirty="0"/>
              <a:t>¡Gracias!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F0EDFC1-2C07-412B-8BCD-0D05EB2CF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7" y="5846881"/>
            <a:ext cx="1756422" cy="3888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F1BC5ACF-59F9-4D68-97B2-80B46A6CD39B}"/>
              </a:ext>
            </a:extLst>
          </p:cNvPr>
          <p:cNvGrpSpPr/>
          <p:nvPr userDrawn="1"/>
        </p:nvGrpSpPr>
        <p:grpSpPr>
          <a:xfrm>
            <a:off x="183191" y="5931736"/>
            <a:ext cx="2189495" cy="230400"/>
            <a:chOff x="173046" y="5653157"/>
            <a:chExt cx="2189495" cy="230400"/>
          </a:xfrm>
        </p:grpSpPr>
        <p:pic>
          <p:nvPicPr>
            <p:cNvPr id="13" name="Imagen 1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B2CB6FF8-517F-4F0C-AFD4-3CD77A1C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46" y="5653157"/>
              <a:ext cx="695342" cy="230400"/>
            </a:xfrm>
            <a:prstGeom prst="rect">
              <a:avLst/>
            </a:prstGeom>
          </p:spPr>
        </p:pic>
        <p:pic>
          <p:nvPicPr>
            <p:cNvPr id="14" name="Imagen 13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8539D713-1132-4D40-8F65-3DE5E1FED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69" y="5653157"/>
              <a:ext cx="1203272" cy="230400"/>
            </a:xfrm>
            <a:prstGeom prst="rect">
              <a:avLst/>
            </a:prstGeom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7050B7-2E10-4DC7-8123-9F9E370B4165}"/>
              </a:ext>
            </a:extLst>
          </p:cNvPr>
          <p:cNvSpPr txBox="1"/>
          <p:nvPr userDrawn="1"/>
        </p:nvSpPr>
        <p:spPr>
          <a:xfrm>
            <a:off x="2815905" y="5846881"/>
            <a:ext cx="656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FONDO EUROPEO DE DESENVOLVEMENTO REXIONAL </a:t>
            </a:r>
          </a:p>
          <a:p>
            <a:pPr algn="ctr"/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maneria</a:t>
            </a:r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facer</a:t>
            </a:r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 Europa"</a:t>
            </a:r>
          </a:p>
        </p:txBody>
      </p:sp>
    </p:spTree>
    <p:extLst>
      <p:ext uri="{BB962C8B-B14F-4D97-AF65-F5344CB8AC3E}">
        <p14:creationId xmlns:p14="http://schemas.microsoft.com/office/powerpoint/2010/main" val="185923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967DF4-CE87-4C90-9D06-BDF901DF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164"/>
            <a:ext cx="10515600" cy="983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Título presentación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1B408-71F0-4C2F-B356-BBC8912C0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6954"/>
            <a:ext cx="10515600" cy="178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Subtítulo presentación</a:t>
            </a:r>
          </a:p>
        </p:txBody>
      </p:sp>
      <p:pic>
        <p:nvPicPr>
          <p:cNvPr id="13" name="Imagen 12" descr="Imagen que contiene rojo, reloj, azul&#10;&#10;Descripción generada automáticamente">
            <a:extLst>
              <a:ext uri="{FF2B5EF4-FFF2-40B4-BE49-F238E27FC236}">
                <a16:creationId xmlns:a16="http://schemas.microsoft.com/office/drawing/2014/main" id="{D8BCC8F0-DCD3-4CD0-AA78-2CF19C09FA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90800"/>
            <a:ext cx="3642433" cy="464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1C46195-42F8-4D1B-B140-70C7DC30306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7"/>
            <a:ext cx="12192000" cy="5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Agostini@usc.e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1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0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62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716A6B1-D861-44D7-853C-F20E78C2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3223"/>
            <a:ext cx="10515600" cy="983786"/>
          </a:xfrm>
        </p:spPr>
        <p:txBody>
          <a:bodyPr/>
          <a:lstStyle/>
          <a:p>
            <a:pPr algn="ctr"/>
            <a:r>
              <a:rPr lang="en-US" sz="3200" dirty="0"/>
              <a:t>Particle</a:t>
            </a:r>
            <a:r>
              <a:rPr lang="es-ES" sz="3200" dirty="0"/>
              <a:t> </a:t>
            </a:r>
            <a:r>
              <a:rPr lang="es-ES" sz="3200" dirty="0" err="1"/>
              <a:t>production</a:t>
            </a:r>
            <a:r>
              <a:rPr lang="es-ES" sz="3200" dirty="0"/>
              <a:t> </a:t>
            </a:r>
            <a:r>
              <a:rPr lang="es-ES" sz="3200" dirty="0" err="1"/>
              <a:t>beyond</a:t>
            </a:r>
            <a:r>
              <a:rPr lang="es-ES" sz="3200" dirty="0"/>
              <a:t> </a:t>
            </a:r>
            <a:r>
              <a:rPr lang="es-ES" sz="3200" dirty="0" err="1"/>
              <a:t>eikonal</a:t>
            </a:r>
            <a:r>
              <a:rPr lang="es-ES" sz="3200" dirty="0"/>
              <a:t> </a:t>
            </a:r>
            <a:r>
              <a:rPr lang="es-ES" sz="3200" dirty="0" err="1"/>
              <a:t>accuracy</a:t>
            </a:r>
            <a:r>
              <a:rPr lang="es-ES" sz="3200" dirty="0"/>
              <a:t> in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dilute</a:t>
            </a:r>
            <a:r>
              <a:rPr lang="es-ES" sz="3200" dirty="0"/>
              <a:t>-dense CGC </a:t>
            </a:r>
            <a:r>
              <a:rPr lang="es-ES" sz="3200" dirty="0" err="1"/>
              <a:t>framework</a:t>
            </a:r>
            <a:endParaRPr lang="es-ES" sz="3200" dirty="0">
              <a:solidFill>
                <a:srgbClr val="27285B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8BB1EC-745D-4E79-8660-553CD0511B15}"/>
              </a:ext>
            </a:extLst>
          </p:cNvPr>
          <p:cNvSpPr txBox="1"/>
          <p:nvPr/>
        </p:nvSpPr>
        <p:spPr>
          <a:xfrm>
            <a:off x="3017421" y="3238147"/>
            <a:ext cx="6157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Pedro Agostini</a:t>
            </a:r>
          </a:p>
          <a:p>
            <a:pPr algn="ctr"/>
            <a:r>
              <a:rPr lang="es-ES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Universidade</a:t>
            </a:r>
            <a:r>
              <a:rPr lang="es-E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de Santiago de Compostela and IGFAE</a:t>
            </a:r>
          </a:p>
          <a:p>
            <a:pPr algn="ctr"/>
            <a:r>
              <a:rPr lang="es-ES" sz="2000" dirty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pedro.agostini@usc.es</a:t>
            </a:r>
            <a:endParaRPr lang="es-E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s-ES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with</a:t>
            </a:r>
            <a:r>
              <a:rPr lang="es-E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Néstor Armesto (IGFAE) and </a:t>
            </a:r>
            <a:r>
              <a:rPr lang="es-ES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Tolga</a:t>
            </a:r>
            <a:r>
              <a:rPr lang="es-E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Altinoluk</a:t>
            </a:r>
            <a:r>
              <a:rPr lang="es-E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(NCBJ)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D1C4F1-F117-43F9-B34F-F9B3076536F9}"/>
              </a:ext>
            </a:extLst>
          </p:cNvPr>
          <p:cNvSpPr txBox="1"/>
          <p:nvPr/>
        </p:nvSpPr>
        <p:spPr>
          <a:xfrm>
            <a:off x="5294851" y="5142724"/>
            <a:ext cx="160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09/12/2020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34B41-985C-5046-90CB-A4081436D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488" y="177123"/>
            <a:ext cx="2515497" cy="618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1AE99-FF49-5247-9FB5-D8F42C57E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665" y="32155"/>
            <a:ext cx="1452684" cy="1027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D72CA-C68B-8E44-8DDF-3C8E20680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872" y="0"/>
            <a:ext cx="1240741" cy="1059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B3F5F-7679-DB41-9BAB-403DB010E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912" y="275664"/>
            <a:ext cx="1544562" cy="4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27"/>
    </mc:Choice>
    <mc:Fallback>
      <p:transition spd="slow" advTm="261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57F431EB-84A4-4159-85C9-21890674601C}"/>
              </a:ext>
            </a:extLst>
          </p:cNvPr>
          <p:cNvGrpSpPr/>
          <p:nvPr/>
        </p:nvGrpSpPr>
        <p:grpSpPr>
          <a:xfrm>
            <a:off x="527686" y="3825540"/>
            <a:ext cx="11136627" cy="2451435"/>
            <a:chOff x="662729" y="1175034"/>
            <a:chExt cx="8810223" cy="2316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: esquinas superiores, una redondeada y la otra cortada 22">
              <a:extLst>
                <a:ext uri="{FF2B5EF4-FFF2-40B4-BE49-F238E27FC236}">
                  <a16:creationId xmlns:a16="http://schemas.microsoft.com/office/drawing/2014/main" id="{FD38DB32-1268-499C-AD1D-5C050250AFD0}"/>
                </a:ext>
              </a:extLst>
            </p:cNvPr>
            <p:cNvSpPr/>
            <p:nvPr/>
          </p:nvSpPr>
          <p:spPr>
            <a:xfrm>
              <a:off x="4527806" y="1175034"/>
              <a:ext cx="1049714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Therefore</a:t>
              </a:r>
              <a:endParaRPr lang="es-ES" dirty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C199CCCF-D0C3-4A6D-844A-73D9740B17E2}"/>
                </a:ext>
              </a:extLst>
            </p:cNvPr>
            <p:cNvSpPr/>
            <p:nvPr/>
          </p:nvSpPr>
          <p:spPr>
            <a:xfrm>
              <a:off x="662729" y="1481384"/>
              <a:ext cx="8810223" cy="2010560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D5DD3B5-1105-4617-8110-7E86C3CCF6D1}"/>
              </a:ext>
            </a:extLst>
          </p:cNvPr>
          <p:cNvGrpSpPr/>
          <p:nvPr/>
        </p:nvGrpSpPr>
        <p:grpSpPr>
          <a:xfrm>
            <a:off x="508500" y="1014638"/>
            <a:ext cx="6463800" cy="1174215"/>
            <a:chOff x="662729" y="1158204"/>
            <a:chExt cx="5113534" cy="1096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ángulo: esquinas superiores, una redondeada y la otra cortada 7">
              <a:extLst>
                <a:ext uri="{FF2B5EF4-FFF2-40B4-BE49-F238E27FC236}">
                  <a16:creationId xmlns:a16="http://schemas.microsoft.com/office/drawing/2014/main" id="{648CA489-1AA5-4EF3-8C17-CEA5E99E9D00}"/>
                </a:ext>
              </a:extLst>
            </p:cNvPr>
            <p:cNvSpPr/>
            <p:nvPr/>
          </p:nvSpPr>
          <p:spPr>
            <a:xfrm>
              <a:off x="662730" y="1158204"/>
              <a:ext cx="2024077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The</a:t>
              </a:r>
              <a:r>
                <a:rPr lang="es-ES" dirty="0"/>
                <a:t> MV </a:t>
              </a:r>
              <a:r>
                <a:rPr lang="es-ES" dirty="0" err="1"/>
                <a:t>model</a:t>
              </a:r>
              <a:r>
                <a:rPr lang="es-ES" dirty="0"/>
                <a:t> </a:t>
              </a:r>
              <a:r>
                <a:rPr lang="es-ES" dirty="0" err="1"/>
                <a:t>is</a:t>
              </a:r>
              <a:r>
                <a:rPr lang="es-ES" dirty="0"/>
                <a:t> local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B611179-4353-4C10-BFF4-6EA34513B7FC}"/>
                </a:ext>
              </a:extLst>
            </p:cNvPr>
            <p:cNvSpPr/>
            <p:nvPr/>
          </p:nvSpPr>
          <p:spPr>
            <a:xfrm>
              <a:off x="662729" y="1481384"/>
              <a:ext cx="5113534" cy="773265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-1" y="146554"/>
            <a:ext cx="5591311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</a:t>
            </a:r>
            <a:r>
              <a:rPr lang="es-ES" dirty="0" err="1"/>
              <a:t>Localization</a:t>
            </a:r>
            <a:r>
              <a:rPr lang="es-ES" dirty="0"/>
              <a:t> </a:t>
            </a:r>
            <a:r>
              <a:rPr lang="es-ES" dirty="0" err="1"/>
              <a:t>argument</a:t>
            </a:r>
            <a:endParaRPr lang="gl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824B153-A966-4A3F-9753-9DCC058DB48B}"/>
                  </a:ext>
                </a:extLst>
              </p:cNvPr>
              <p:cNvSpPr txBox="1"/>
              <p:nvPr/>
            </p:nvSpPr>
            <p:spPr>
              <a:xfrm>
                <a:off x="699000" y="1807727"/>
                <a:ext cx="6103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s-ES" sz="1600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s-ES" sz="1600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s-ES" sz="1600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27285B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1600" b="0" i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;     </m:t>
                    </m:r>
                    <m:sSup>
                      <m:sSup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824B153-A966-4A3F-9753-9DCC058DB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0" y="1807727"/>
                <a:ext cx="6103081" cy="246221"/>
              </a:xfrm>
              <a:prstGeom prst="rect">
                <a:avLst/>
              </a:prstGeom>
              <a:blipFill>
                <a:blip r:embed="rId2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FD91DB01-2C46-475D-AACC-E4B9A0CEF689}"/>
              </a:ext>
            </a:extLst>
          </p:cNvPr>
          <p:cNvGrpSpPr/>
          <p:nvPr/>
        </p:nvGrpSpPr>
        <p:grpSpPr>
          <a:xfrm>
            <a:off x="7430675" y="1065101"/>
            <a:ext cx="4168275" cy="1174216"/>
            <a:chOff x="508499" y="2406601"/>
            <a:chExt cx="4168275" cy="117421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5AF7E8F-B172-48A2-B87B-37513ED6D458}"/>
                </a:ext>
              </a:extLst>
            </p:cNvPr>
            <p:cNvGrpSpPr/>
            <p:nvPr/>
          </p:nvGrpSpPr>
          <p:grpSpPr>
            <a:xfrm>
              <a:off x="508499" y="2406601"/>
              <a:ext cx="4168275" cy="1174216"/>
              <a:chOff x="662729" y="1158204"/>
              <a:chExt cx="3297536" cy="10964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ángulo: esquinas superiores, una redondeada y la otra cortada 13">
                <a:extLst>
                  <a:ext uri="{FF2B5EF4-FFF2-40B4-BE49-F238E27FC236}">
                    <a16:creationId xmlns:a16="http://schemas.microsoft.com/office/drawing/2014/main" id="{A7490602-679A-4122-8645-48C95753CAAF}"/>
                  </a:ext>
                </a:extLst>
              </p:cNvPr>
              <p:cNvSpPr/>
              <p:nvPr/>
            </p:nvSpPr>
            <p:spPr>
              <a:xfrm>
                <a:off x="662731" y="1158204"/>
                <a:ext cx="3194948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dirty="0" err="1"/>
                  <a:t>The</a:t>
                </a:r>
                <a:r>
                  <a:rPr lang="es-ES" dirty="0"/>
                  <a:t> target ensemble </a:t>
                </a:r>
                <a:r>
                  <a:rPr lang="es-ES" dirty="0" err="1"/>
                  <a:t>is</a:t>
                </a:r>
                <a:r>
                  <a:rPr lang="es-ES" dirty="0"/>
                  <a:t> color neutral</a:t>
                </a: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78933EF8-E84B-444C-86CC-CE8CDB9F98EA}"/>
                  </a:ext>
                </a:extLst>
              </p:cNvPr>
              <p:cNvSpPr/>
              <p:nvPr/>
            </p:nvSpPr>
            <p:spPr>
              <a:xfrm>
                <a:off x="662729" y="1481385"/>
                <a:ext cx="3297536" cy="773265"/>
              </a:xfrm>
              <a:prstGeom prst="rect">
                <a:avLst/>
              </a:prstGeom>
              <a:solidFill>
                <a:srgbClr val="E8EE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7285B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DDD96064-D26E-43B0-8FC6-DEE131A49ED3}"/>
                    </a:ext>
                  </a:extLst>
                </p:cNvPr>
                <p:cNvSpPr txBox="1"/>
                <p:nvPr/>
              </p:nvSpPr>
              <p:spPr>
                <a:xfrm>
                  <a:off x="699000" y="2833942"/>
                  <a:ext cx="3080779" cy="5244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𝒰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𝒰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sSub>
                          <m:sSubPr>
                            <m:ctrlP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𝒰</m:t>
                                </m:r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𝒰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b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27285B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DDD96064-D26E-43B0-8FC6-DEE131A49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00" y="2833942"/>
                  <a:ext cx="3080779" cy="524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4B20E0-E871-4597-835B-B07CCCFF10BC}"/>
                  </a:ext>
                </a:extLst>
              </p:cNvPr>
              <p:cNvSpPr txBox="1"/>
              <p:nvPr/>
            </p:nvSpPr>
            <p:spPr>
              <a:xfrm>
                <a:off x="782887" y="4261989"/>
                <a:ext cx="10587853" cy="1936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f>
                            <m:f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b="1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  <m:r>
                                        <a:rPr lang="es-ES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s-ES" sz="1600" b="1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  <m: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s-ES" sz="1600" b="1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s-ES" sz="1600" b="1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  <m: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  <m:sup>
                                          <m:r>
                                            <a:rPr lang="es-E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sz="16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  <m: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r>
                                    <a:rPr lang="es-ES" sz="1600" b="1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sz="1600" b="1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b="1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1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b="1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ES" sz="1600" i="1" dirty="0">
                  <a:solidFill>
                    <a:srgbClr val="27285B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  <m:r>
                                        <a:rPr lang="es-E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s-ES" sz="1600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  <m:r>
                                            <a:rPr lang="es-E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b="1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  <m: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  <m:sup>
                                          <m:r>
                                            <a:rPr lang="es-E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  <m:r>
                                            <a:rPr lang="es-ES" sz="1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sz="16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E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s-ES" sz="1600" i="1">
                                                      <a:solidFill>
                                                        <a:srgbClr val="2728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s-ES" sz="1600" b="1" i="1">
                                                      <a:solidFill>
                                                        <a:srgbClr val="27285B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4B20E0-E871-4597-835B-B07CCCFF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87" y="4261989"/>
                <a:ext cx="10587853" cy="1936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F8F60A23-4B08-48B9-94D2-CC1376D3E139}"/>
              </a:ext>
            </a:extLst>
          </p:cNvPr>
          <p:cNvGrpSpPr/>
          <p:nvPr/>
        </p:nvGrpSpPr>
        <p:grpSpPr>
          <a:xfrm>
            <a:off x="-303914" y="2356732"/>
            <a:ext cx="11968227" cy="1300929"/>
            <a:chOff x="-323100" y="3640636"/>
            <a:chExt cx="11968227" cy="1300929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156E166-6905-4749-AE49-DA074DA491EF}"/>
                </a:ext>
              </a:extLst>
            </p:cNvPr>
            <p:cNvGrpSpPr/>
            <p:nvPr/>
          </p:nvGrpSpPr>
          <p:grpSpPr>
            <a:xfrm>
              <a:off x="508500" y="3640636"/>
              <a:ext cx="11136627" cy="1300929"/>
              <a:chOff x="662729" y="1158204"/>
              <a:chExt cx="8810223" cy="12147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Rectángulo: esquinas superiores, una redondeada y la otra cortada 17">
                <a:extLst>
                  <a:ext uri="{FF2B5EF4-FFF2-40B4-BE49-F238E27FC236}">
                    <a16:creationId xmlns:a16="http://schemas.microsoft.com/office/drawing/2014/main" id="{D06F7380-54BA-42B3-8C76-98C5476390B9}"/>
                  </a:ext>
                </a:extLst>
              </p:cNvPr>
              <p:cNvSpPr/>
              <p:nvPr/>
            </p:nvSpPr>
            <p:spPr>
              <a:xfrm>
                <a:off x="662730" y="1158204"/>
                <a:ext cx="2008899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dirty="0" err="1"/>
                  <a:t>Localized</a:t>
                </a:r>
                <a:r>
                  <a:rPr lang="es-ES" dirty="0"/>
                  <a:t> GBW </a:t>
                </a:r>
                <a:r>
                  <a:rPr lang="es-ES" dirty="0" err="1"/>
                  <a:t>model</a:t>
                </a:r>
                <a:endParaRPr lang="es-ES" dirty="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81DEEC9C-941E-4284-B2D8-D1FB2656DDE5}"/>
                  </a:ext>
                </a:extLst>
              </p:cNvPr>
              <p:cNvSpPr/>
              <p:nvPr/>
            </p:nvSpPr>
            <p:spPr>
              <a:xfrm>
                <a:off x="662729" y="1481384"/>
                <a:ext cx="8810223" cy="891586"/>
              </a:xfrm>
              <a:prstGeom prst="rect">
                <a:avLst/>
              </a:prstGeom>
              <a:solidFill>
                <a:srgbClr val="E8EE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7285B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EEFD8DFC-18FE-4D23-91F4-9DD9B736E63C}"/>
                    </a:ext>
                  </a:extLst>
                </p:cNvPr>
                <p:cNvSpPr txBox="1"/>
                <p:nvPr/>
              </p:nvSpPr>
              <p:spPr>
                <a:xfrm>
                  <a:off x="-323100" y="4137556"/>
                  <a:ext cx="11184525" cy="663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sSub>
                          <m:sSubPr>
                            <m:ctrlP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1600" b="0" i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sz="1600" b="0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s-ES" sz="1600" b="1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160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EEFD8DFC-18FE-4D23-91F4-9DD9B736E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3100" y="4137556"/>
                  <a:ext cx="11184525" cy="6633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D249FEF-EC25-42EB-97A6-03827DDBA353}"/>
                  </a:ext>
                </a:extLst>
              </p:cNvPr>
              <p:cNvSpPr txBox="1"/>
              <p:nvPr/>
            </p:nvSpPr>
            <p:spPr>
              <a:xfrm>
                <a:off x="600569" y="1417087"/>
                <a:ext cx="5675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>
                    <a:solidFill>
                      <a:srgbClr val="27285B"/>
                    </a:solidFill>
                  </a:rPr>
                  <a:t>For a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generic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functional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of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the</a:t>
                </a:r>
                <a:r>
                  <a:rPr lang="es-ES" sz="1600" dirty="0">
                    <a:solidFill>
                      <a:srgbClr val="27285B"/>
                    </a:solidFill>
                  </a:rPr>
                  <a:t> target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charge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density</a:t>
                </a:r>
                <a:r>
                  <a:rPr lang="es-ES" sz="1600" dirty="0">
                    <a:solidFill>
                      <a:srgbClr val="27285B"/>
                    </a:solidFill>
                  </a:rPr>
                  <a:t>:</a:t>
                </a:r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D249FEF-EC25-42EB-97A6-03827DDBA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69" y="1417087"/>
                <a:ext cx="5675977" cy="338554"/>
              </a:xfrm>
              <a:prstGeom prst="rect">
                <a:avLst/>
              </a:prstGeom>
              <a:blipFill>
                <a:blip r:embed="rId6"/>
                <a:stretch>
                  <a:fillRect l="-644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0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88"/>
    </mc:Choice>
    <mc:Fallback xmlns="">
      <p:transition spd="slow" advTm="996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8633B99A-F4A2-4E5B-9F14-772CFC7E67D7}"/>
              </a:ext>
            </a:extLst>
          </p:cNvPr>
          <p:cNvGrpSpPr/>
          <p:nvPr/>
        </p:nvGrpSpPr>
        <p:grpSpPr>
          <a:xfrm>
            <a:off x="260850" y="3583225"/>
            <a:ext cx="11854950" cy="1956733"/>
            <a:chOff x="662729" y="1158204"/>
            <a:chExt cx="10318279" cy="1827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ángulo: esquinas superiores, una redondeada y la otra cortada 26">
              <a:extLst>
                <a:ext uri="{FF2B5EF4-FFF2-40B4-BE49-F238E27FC236}">
                  <a16:creationId xmlns:a16="http://schemas.microsoft.com/office/drawing/2014/main" id="{CCAB1863-FD5C-4306-BBF6-C74194263324}"/>
                </a:ext>
              </a:extLst>
            </p:cNvPr>
            <p:cNvSpPr/>
            <p:nvPr/>
          </p:nvSpPr>
          <p:spPr>
            <a:xfrm>
              <a:off x="662730" y="1158204"/>
              <a:ext cx="1414449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The</a:t>
              </a:r>
              <a:r>
                <a:rPr lang="es-ES" dirty="0"/>
                <a:t> </a:t>
              </a:r>
              <a:r>
                <a:rPr lang="es-ES" dirty="0" err="1"/>
                <a:t>solution</a:t>
              </a:r>
              <a:endParaRPr lang="es-ES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CFB63A1A-068F-4534-8351-ECA6222C60E9}"/>
                </a:ext>
              </a:extLst>
            </p:cNvPr>
            <p:cNvSpPr/>
            <p:nvPr/>
          </p:nvSpPr>
          <p:spPr>
            <a:xfrm>
              <a:off x="662729" y="1481381"/>
              <a:ext cx="10318279" cy="1503958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725987B-AB57-4C87-9DFF-1476685327E8}"/>
              </a:ext>
            </a:extLst>
          </p:cNvPr>
          <p:cNvGrpSpPr/>
          <p:nvPr/>
        </p:nvGrpSpPr>
        <p:grpSpPr>
          <a:xfrm>
            <a:off x="260850" y="1119446"/>
            <a:ext cx="11854950" cy="1956733"/>
            <a:chOff x="662729" y="1158204"/>
            <a:chExt cx="10318279" cy="1827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ángulo: esquinas superiores, una redondeada y la otra cortada 13">
              <a:extLst>
                <a:ext uri="{FF2B5EF4-FFF2-40B4-BE49-F238E27FC236}">
                  <a16:creationId xmlns:a16="http://schemas.microsoft.com/office/drawing/2014/main" id="{B83603C6-1836-4186-B4BA-CE7E03369E3A}"/>
                </a:ext>
              </a:extLst>
            </p:cNvPr>
            <p:cNvSpPr/>
            <p:nvPr/>
          </p:nvSpPr>
          <p:spPr>
            <a:xfrm>
              <a:off x="662730" y="1158204"/>
              <a:ext cx="2409290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Performing</a:t>
              </a:r>
              <a:r>
                <a:rPr lang="es-ES" dirty="0"/>
                <a:t> </a:t>
              </a:r>
              <a:r>
                <a:rPr lang="es-ES" dirty="0" err="1"/>
                <a:t>the</a:t>
              </a:r>
              <a:r>
                <a:rPr lang="es-ES" dirty="0"/>
                <a:t> integral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C0DFA79-E66F-49FA-955C-5AC7C782D8ED}"/>
                </a:ext>
              </a:extLst>
            </p:cNvPr>
            <p:cNvSpPr/>
            <p:nvPr/>
          </p:nvSpPr>
          <p:spPr>
            <a:xfrm>
              <a:off x="662729" y="1481381"/>
              <a:ext cx="10318279" cy="1503958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F08EEEA-152A-436B-A0D5-C749262711D5}"/>
                  </a:ext>
                </a:extLst>
              </p:cNvPr>
              <p:cNvSpPr txBox="1"/>
              <p:nvPr/>
            </p:nvSpPr>
            <p:spPr>
              <a:xfrm>
                <a:off x="76200" y="1516422"/>
                <a:ext cx="12391871" cy="143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d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ES" sz="1600" b="0" i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s-ES" sz="1600" b="0" i="0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m:rPr>
                          <m:lit/>
                        </m:rP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s-ES" sz="1600" i="1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s-ES" sz="1600" b="1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𝒛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s-ES" sz="1600" i="1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s-ES" sz="1600" b="1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𝒛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s-ES" sz="1600" i="1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es-ES" sz="1600" i="1" smtClean="0">
                                                              <a:solidFill>
                                                                <a:schemeClr val="accent2">
                                                                  <a:lumMod val="75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s-ES" sz="1600" b="1" i="1">
                                                              <a:solidFill>
                                                                <a:schemeClr val="accent2">
                                                                  <a:lumMod val="75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𝒛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s-ES" sz="1600" i="1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es-ES" sz="1600" i="1">
                                                              <a:solidFill>
                                                                <a:schemeClr val="accent2">
                                                                  <a:lumMod val="75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s-ES" sz="1600" b="1" i="1">
                                                              <a:solidFill>
                                                                <a:schemeClr val="accent2">
                                                                  <a:lumMod val="75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𝒛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s-ES" sz="1600" i="1">
                                                          <a:solidFill>
                                                            <a:schemeClr val="accent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  <m:func>
                        <m:funcPr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ES" sz="160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s-ES" sz="1600" i="1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s-ES" sz="1600" b="1" i="1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s-ES" sz="16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F08EEEA-152A-436B-A0D5-C7492627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16422"/>
                <a:ext cx="12391871" cy="1430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F46C69F-6E4E-465F-BAD5-2CFECB12A4BC}"/>
                  </a:ext>
                </a:extLst>
              </p:cNvPr>
              <p:cNvSpPr txBox="1"/>
              <p:nvPr/>
            </p:nvSpPr>
            <p:spPr>
              <a:xfrm>
                <a:off x="260849" y="4102393"/>
                <a:ext cx="10483350" cy="1239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d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ES" sz="1600" b="0" i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1600" b="1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ES" sz="1600" b="1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F46C69F-6E4E-465F-BAD5-2CFECB12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9" y="4102393"/>
                <a:ext cx="10483350" cy="1239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6529D97-4176-4891-B319-4FD29EA21CF5}"/>
              </a:ext>
            </a:extLst>
          </p:cNvPr>
          <p:cNvCxnSpPr>
            <a:cxnSpLocks/>
          </p:cNvCxnSpPr>
          <p:nvPr/>
        </p:nvCxnSpPr>
        <p:spPr>
          <a:xfrm flipV="1">
            <a:off x="7562850" y="1292086"/>
            <a:ext cx="962025" cy="10129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6E7F1FE-85A6-4585-9666-827284BA4A7C}"/>
              </a:ext>
            </a:extLst>
          </p:cNvPr>
          <p:cNvCxnSpPr>
            <a:cxnSpLocks/>
          </p:cNvCxnSpPr>
          <p:nvPr/>
        </p:nvCxnSpPr>
        <p:spPr>
          <a:xfrm flipV="1">
            <a:off x="8791575" y="1292086"/>
            <a:ext cx="329180" cy="110430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E54D051-8E28-4AF5-83B0-D96C47ED2FC1}"/>
              </a:ext>
            </a:extLst>
          </p:cNvPr>
          <p:cNvCxnSpPr>
            <a:cxnSpLocks/>
          </p:cNvCxnSpPr>
          <p:nvPr/>
        </p:nvCxnSpPr>
        <p:spPr>
          <a:xfrm flipH="1" flipV="1">
            <a:off x="9744075" y="1292086"/>
            <a:ext cx="1596524" cy="9988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rgamino: vertical 21">
            <a:extLst>
              <a:ext uri="{FF2B5EF4-FFF2-40B4-BE49-F238E27FC236}">
                <a16:creationId xmlns:a16="http://schemas.microsoft.com/office/drawing/2014/main" id="{95B087DC-767E-4B9D-BFB7-2EFD8ADB395D}"/>
              </a:ext>
            </a:extLst>
          </p:cNvPr>
          <p:cNvSpPr/>
          <p:nvPr/>
        </p:nvSpPr>
        <p:spPr>
          <a:xfrm>
            <a:off x="7805398" y="707050"/>
            <a:ext cx="2630714" cy="5341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Gaussians</a:t>
            </a:r>
            <a:r>
              <a:rPr lang="es-ES" dirty="0"/>
              <a:t> are </a:t>
            </a:r>
            <a:r>
              <a:rPr lang="es-ES" dirty="0" err="1"/>
              <a:t>doable</a:t>
            </a:r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ECB1B7A-D327-4E36-95AA-3151E41BEA64}"/>
              </a:ext>
            </a:extLst>
          </p:cNvPr>
          <p:cNvSpPr txBox="1">
            <a:spLocks/>
          </p:cNvSpPr>
          <p:nvPr/>
        </p:nvSpPr>
        <p:spPr>
          <a:xfrm>
            <a:off x="1" y="146554"/>
            <a:ext cx="4991100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</a:t>
            </a:r>
            <a:r>
              <a:rPr lang="es-ES" dirty="0" err="1"/>
              <a:t>Discretizing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space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2065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87"/>
    </mc:Choice>
    <mc:Fallback xmlns="">
      <p:transition spd="slow" advTm="374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C0D7B33-6791-4BA4-852B-2261A42765C7}"/>
              </a:ext>
            </a:extLst>
          </p:cNvPr>
          <p:cNvGrpSpPr/>
          <p:nvPr/>
        </p:nvGrpSpPr>
        <p:grpSpPr>
          <a:xfrm>
            <a:off x="446219" y="3011708"/>
            <a:ext cx="11416958" cy="3179542"/>
            <a:chOff x="662729" y="1158204"/>
            <a:chExt cx="9047655" cy="2539690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FBD6534-664A-483D-A479-022C7E8BD103}"/>
                </a:ext>
              </a:extLst>
            </p:cNvPr>
            <p:cNvSpPr/>
            <p:nvPr/>
          </p:nvSpPr>
          <p:spPr>
            <a:xfrm>
              <a:off x="662729" y="1481383"/>
              <a:ext cx="9047655" cy="2216511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7285B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ángulo: esquinas superiores, una redondeada y la otra cortada 18">
                  <a:extLst>
                    <a:ext uri="{FF2B5EF4-FFF2-40B4-BE49-F238E27FC236}">
                      <a16:creationId xmlns:a16="http://schemas.microsoft.com/office/drawing/2014/main" id="{EB4C62E4-D5AC-4539-AD25-6226A3786993}"/>
                    </a:ext>
                  </a:extLst>
                </p:cNvPr>
                <p:cNvSpPr/>
                <p:nvPr/>
              </p:nvSpPr>
              <p:spPr>
                <a:xfrm>
                  <a:off x="662729" y="1158204"/>
                  <a:ext cx="1457981" cy="323177"/>
                </a:xfrm>
                <a:prstGeom prst="snip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</m:oMath>
                  </a14:m>
                  <a:r>
                    <a:rPr lang="es-ES" sz="16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a14:m>
                  <a:r>
                    <a:rPr lang="es-ES" sz="1600" dirty="0">
                      <a:solidFill>
                        <a:schemeClr val="bg1"/>
                      </a:solidFill>
                    </a:rPr>
                    <a:t> operator</a:t>
                  </a:r>
                </a:p>
              </p:txBody>
            </p:sp>
          </mc:Choice>
          <mc:Fallback xmlns="">
            <p:sp>
              <p:nvSpPr>
                <p:cNvPr id="19" name="Rectángulo: esquinas superiores, una redondeada y la otra cortada 18">
                  <a:extLst>
                    <a:ext uri="{FF2B5EF4-FFF2-40B4-BE49-F238E27FC236}">
                      <a16:creationId xmlns:a16="http://schemas.microsoft.com/office/drawing/2014/main" id="{EB4C62E4-D5AC-4539-AD25-6226A37869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29" y="1158204"/>
                  <a:ext cx="1457981" cy="323177"/>
                </a:xfrm>
                <a:prstGeom prst="snipRoundRect">
                  <a:avLst/>
                </a:prstGeom>
                <a:blipFill>
                  <a:blip r:embed="rId2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8001000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</a:t>
            </a:r>
            <a:r>
              <a:rPr lang="es-ES" dirty="0" err="1"/>
              <a:t>Dipole</a:t>
            </a:r>
            <a:r>
              <a:rPr lang="es-ES" dirty="0"/>
              <a:t> </a:t>
            </a:r>
            <a:r>
              <a:rPr lang="es-ES" dirty="0" err="1"/>
              <a:t>operators</a:t>
            </a:r>
            <a:r>
              <a:rPr lang="es-ES" dirty="0"/>
              <a:t> </a:t>
            </a:r>
            <a:r>
              <a:rPr lang="es-ES" dirty="0" err="1"/>
              <a:t>beyond</a:t>
            </a:r>
            <a:r>
              <a:rPr lang="es-ES" dirty="0"/>
              <a:t> </a:t>
            </a:r>
            <a:r>
              <a:rPr lang="es-ES" dirty="0" err="1"/>
              <a:t>eikonal</a:t>
            </a:r>
            <a:r>
              <a:rPr lang="es-ES" dirty="0"/>
              <a:t> </a:t>
            </a:r>
            <a:r>
              <a:rPr lang="es-ES" dirty="0" err="1"/>
              <a:t>accuracy</a:t>
            </a:r>
            <a:endParaRPr lang="gl-E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4306C7A-C2BA-4EC3-B6A6-97922FAF30A3}"/>
              </a:ext>
            </a:extLst>
          </p:cNvPr>
          <p:cNvGrpSpPr/>
          <p:nvPr/>
        </p:nvGrpSpPr>
        <p:grpSpPr>
          <a:xfrm>
            <a:off x="446219" y="1090328"/>
            <a:ext cx="11416958" cy="1742916"/>
            <a:chOff x="662729" y="1158204"/>
            <a:chExt cx="9047655" cy="1392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ángulo: esquinas superiores, una redondeada y la otra cortada 49">
                  <a:extLst>
                    <a:ext uri="{FF2B5EF4-FFF2-40B4-BE49-F238E27FC236}">
                      <a16:creationId xmlns:a16="http://schemas.microsoft.com/office/drawing/2014/main" id="{4C6A3ECD-F7AA-4467-9CB9-600D10577667}"/>
                    </a:ext>
                  </a:extLst>
                </p:cNvPr>
                <p:cNvSpPr/>
                <p:nvPr/>
              </p:nvSpPr>
              <p:spPr>
                <a:xfrm>
                  <a:off x="662729" y="1158204"/>
                  <a:ext cx="1457981" cy="323177"/>
                </a:xfrm>
                <a:prstGeom prst="snip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</m:oMath>
                  </a14:m>
                  <a:r>
                    <a:rPr lang="es-ES" sz="16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a14:m>
                  <a:r>
                    <a:rPr lang="es-ES" sz="1600" dirty="0">
                      <a:solidFill>
                        <a:schemeClr val="bg1"/>
                      </a:solidFill>
                    </a:rPr>
                    <a:t> operator</a:t>
                  </a:r>
                </a:p>
              </p:txBody>
            </p:sp>
          </mc:Choice>
          <mc:Fallback xmlns="">
            <p:sp>
              <p:nvSpPr>
                <p:cNvPr id="50" name="Rectángulo: esquinas superiores, una redondeada y la otra cortada 49">
                  <a:extLst>
                    <a:ext uri="{FF2B5EF4-FFF2-40B4-BE49-F238E27FC236}">
                      <a16:creationId xmlns:a16="http://schemas.microsoft.com/office/drawing/2014/main" id="{4C6A3ECD-F7AA-4467-9CB9-600D10577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29" y="1158204"/>
                  <a:ext cx="1457981" cy="323177"/>
                </a:xfrm>
                <a:prstGeom prst="snipRoundRect">
                  <a:avLst/>
                </a:prstGeom>
                <a:blipFill>
                  <a:blip r:embed="rId3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2FE89AB-4CCF-4DFB-BEBF-4B9479604E49}"/>
                </a:ext>
              </a:extLst>
            </p:cNvPr>
            <p:cNvSpPr/>
            <p:nvPr/>
          </p:nvSpPr>
          <p:spPr>
            <a:xfrm>
              <a:off x="662729" y="1481383"/>
              <a:ext cx="9047655" cy="1068992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DF61DE78-9489-418E-8B7E-07C9C4382271}"/>
                  </a:ext>
                </a:extLst>
              </p:cNvPr>
              <p:cNvSpPr txBox="1"/>
              <p:nvPr/>
            </p:nvSpPr>
            <p:spPr>
              <a:xfrm>
                <a:off x="-295274" y="1820084"/>
                <a:ext cx="63912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DF61DE78-9489-418E-8B7E-07C9C4382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274" y="1820084"/>
                <a:ext cx="63912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28654E44-0B30-4EC8-A37F-C825CEBEE7EA}"/>
                  </a:ext>
                </a:extLst>
              </p:cNvPr>
              <p:cNvSpPr txBox="1"/>
              <p:nvPr/>
            </p:nvSpPr>
            <p:spPr>
              <a:xfrm>
                <a:off x="-434044" y="3471880"/>
                <a:ext cx="10020282" cy="1167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1600" b="1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1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ES" sz="1600" b="1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S" sz="1600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S" sz="1600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s-ES" sz="1600" b="1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es-ES" sz="1600" b="1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ES" sz="1600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s-ES" sz="1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unc>
                        <m:func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𝑖𝑁</m:t>
                              </m:r>
                              <m:d>
                                <m:dPr>
                                  <m:ctrlPr>
                                    <a:rPr lang="es-ES" sz="16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16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1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1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sz="1600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s-ES" sz="16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s-ES" sz="16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28654E44-0B30-4EC8-A37F-C825CEBEE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4044" y="3471880"/>
                <a:ext cx="10020282" cy="1167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BE281C-9D04-4901-96A1-8F43554D1DE8}"/>
                  </a:ext>
                </a:extLst>
              </p:cNvPr>
              <p:cNvSpPr txBox="1"/>
              <p:nvPr/>
            </p:nvSpPr>
            <p:spPr>
              <a:xfrm>
                <a:off x="-100553" y="1621151"/>
                <a:ext cx="10395093" cy="66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  <m:sup/>
                        <m:e>
                          <m:sSup>
                            <m:s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1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lang="es-ES" sz="1600" b="1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ES" sz="1600" b="1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1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s-ES" sz="1600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d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1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160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sz="160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s-ES" sz="160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1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ES" sz="1600" b="1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1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s-ES" sz="160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1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ES" sz="1600" b="1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1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BE281C-9D04-4901-96A1-8F43554D1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553" y="1621151"/>
                <a:ext cx="10395093" cy="6618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94EF565-5B67-4D23-9316-4315C5506028}"/>
                  </a:ext>
                </a:extLst>
              </p:cNvPr>
              <p:cNvSpPr txBox="1"/>
              <p:nvPr/>
            </p:nvSpPr>
            <p:spPr>
              <a:xfrm>
                <a:off x="989988" y="5513200"/>
                <a:ext cx="6056017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1600" b="0" dirty="0">
                    <a:solidFill>
                      <a:srgbClr val="27285B"/>
                    </a:solidFill>
                  </a:rPr>
                  <a:t>Non-</a:t>
                </a:r>
                <a:r>
                  <a:rPr lang="es-ES" sz="1600" b="0" dirty="0" err="1">
                    <a:solidFill>
                      <a:srgbClr val="27285B"/>
                    </a:solidFill>
                  </a:rPr>
                  <a:t>eikonal</a:t>
                </a:r>
                <a:r>
                  <a:rPr lang="es-ES" sz="1600" b="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b="0" dirty="0" err="1">
                    <a:solidFill>
                      <a:srgbClr val="27285B"/>
                    </a:solidFill>
                  </a:rPr>
                  <a:t>parameter</a:t>
                </a:r>
                <a:r>
                  <a:rPr lang="es-ES" sz="1600" b="0" dirty="0">
                    <a:solidFill>
                      <a:srgbClr val="27285B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solidFill>
                      <a:srgbClr val="27285B"/>
                    </a:solidFill>
                  </a:rPr>
                  <a:t> (</a:t>
                </a:r>
                <a:r>
                  <a:rPr lang="en-US" sz="1600" dirty="0" err="1">
                    <a:solidFill>
                      <a:srgbClr val="27285B"/>
                    </a:solidFill>
                  </a:rPr>
                  <a:t>Eikonal</a:t>
                </a:r>
                <a:r>
                  <a:rPr lang="en-US" sz="1600" dirty="0">
                    <a:solidFill>
                      <a:srgbClr val="27285B"/>
                    </a:solidFill>
                  </a:rPr>
                  <a:t> approximation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27285B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94EF565-5B67-4D23-9316-4315C5506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88" y="5513200"/>
                <a:ext cx="6056017" cy="383888"/>
              </a:xfrm>
              <a:prstGeom prst="rect">
                <a:avLst/>
              </a:prstGeom>
              <a:blipFill>
                <a:blip r:embed="rId7"/>
                <a:stretch>
                  <a:fillRect l="-2012" r="-1107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5777FA0-FE57-4855-B8B0-E3693BAEDB95}"/>
                  </a:ext>
                </a:extLst>
              </p:cNvPr>
              <p:cNvSpPr txBox="1"/>
              <p:nvPr/>
            </p:nvSpPr>
            <p:spPr>
              <a:xfrm>
                <a:off x="989988" y="5076666"/>
                <a:ext cx="3317831" cy="380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solidFill>
                      <a:srgbClr val="27285B"/>
                    </a:solidFill>
                  </a:rPr>
                  <a:t>  (fraction of the medium)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5777FA0-FE57-4855-B8B0-E3693BAED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88" y="5076666"/>
                <a:ext cx="3317831" cy="380810"/>
              </a:xfrm>
              <a:prstGeom prst="rect">
                <a:avLst/>
              </a:prstGeom>
              <a:blipFill>
                <a:blip r:embed="rId8"/>
                <a:stretch>
                  <a:fillRect l="-1468" r="-2202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57628E6F-F3C2-4248-8F86-2E894447D218}"/>
              </a:ext>
            </a:extLst>
          </p:cNvPr>
          <p:cNvSpPr txBox="1"/>
          <p:nvPr/>
        </p:nvSpPr>
        <p:spPr>
          <a:xfrm>
            <a:off x="633623" y="2343163"/>
            <a:ext cx="981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27285B"/>
                </a:solidFill>
              </a:rPr>
              <a:t>It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is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the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same</a:t>
            </a:r>
            <a:r>
              <a:rPr lang="es-ES" sz="1600" dirty="0">
                <a:solidFill>
                  <a:srgbClr val="27285B"/>
                </a:solidFill>
              </a:rPr>
              <a:t> as </a:t>
            </a:r>
            <a:r>
              <a:rPr lang="es-ES" sz="1600" dirty="0" err="1">
                <a:solidFill>
                  <a:srgbClr val="27285B"/>
                </a:solidFill>
              </a:rPr>
              <a:t>the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eikonal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dipole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operator</a:t>
            </a:r>
            <a:r>
              <a:rPr lang="es-ES" sz="1600" dirty="0">
                <a:solidFill>
                  <a:srgbClr val="27285B"/>
                </a:solidFill>
              </a:rPr>
              <a:t>! (</a:t>
            </a:r>
            <a:r>
              <a:rPr lang="es-ES" sz="1600" dirty="0" err="1">
                <a:solidFill>
                  <a:srgbClr val="27285B"/>
                </a:solidFill>
              </a:rPr>
              <a:t>only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for</a:t>
            </a:r>
            <a:r>
              <a:rPr lang="es-ES" sz="1600" dirty="0">
                <a:solidFill>
                  <a:srgbClr val="27285B"/>
                </a:solidFill>
              </a:rPr>
              <a:t> single gluon </a:t>
            </a:r>
            <a:r>
              <a:rPr lang="es-ES" sz="1600" dirty="0" err="1">
                <a:solidFill>
                  <a:srgbClr val="27285B"/>
                </a:solidFill>
              </a:rPr>
              <a:t>production</a:t>
            </a:r>
            <a:r>
              <a:rPr lang="es-ES" sz="1600" dirty="0">
                <a:solidFill>
                  <a:srgbClr val="27285B"/>
                </a:solidFill>
              </a:rPr>
              <a:t>, </a:t>
            </a:r>
            <a:r>
              <a:rPr lang="es-ES" sz="1600" dirty="0" err="1">
                <a:solidFill>
                  <a:srgbClr val="27285B"/>
                </a:solidFill>
              </a:rPr>
              <a:t>not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for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double</a:t>
            </a:r>
            <a:r>
              <a:rPr lang="es-ES" sz="1600" dirty="0">
                <a:solidFill>
                  <a:srgbClr val="27285B"/>
                </a:solidFill>
              </a:rPr>
              <a:t> inclusive)</a:t>
            </a:r>
            <a:endParaRPr lang="en-US" sz="1600" dirty="0">
              <a:solidFill>
                <a:srgbClr val="27285B"/>
              </a:solidFill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5CCF6CA6-7A66-462A-A41D-E6988758CC6E}"/>
              </a:ext>
            </a:extLst>
          </p:cNvPr>
          <p:cNvSpPr/>
          <p:nvPr/>
        </p:nvSpPr>
        <p:spPr>
          <a:xfrm>
            <a:off x="633623" y="5238098"/>
            <a:ext cx="233152" cy="124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81EB95A0-F9CE-4591-81A7-A169FA919512}"/>
              </a:ext>
            </a:extLst>
          </p:cNvPr>
          <p:cNvSpPr/>
          <p:nvPr/>
        </p:nvSpPr>
        <p:spPr>
          <a:xfrm>
            <a:off x="638295" y="5642658"/>
            <a:ext cx="233152" cy="124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ángulo: esquinas superiores, una redondeada y la otra cortada 10">
            <a:extLst>
              <a:ext uri="{FF2B5EF4-FFF2-40B4-BE49-F238E27FC236}">
                <a16:creationId xmlns:a16="http://schemas.microsoft.com/office/drawing/2014/main" id="{959B5AB3-D360-4EFD-B077-6DF1D9FAD53D}"/>
              </a:ext>
            </a:extLst>
          </p:cNvPr>
          <p:cNvSpPr/>
          <p:nvPr/>
        </p:nvSpPr>
        <p:spPr>
          <a:xfrm>
            <a:off x="9013746" y="3921708"/>
            <a:ext cx="2849431" cy="2269542"/>
          </a:xfrm>
          <a:prstGeom prst="snipRoundRect">
            <a:avLst>
              <a:gd name="adj1" fmla="val 16667"/>
              <a:gd name="adj2" fmla="val 116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7B96343-C89C-424C-B116-A46550459F8D}"/>
                  </a:ext>
                </a:extLst>
              </p:cNvPr>
              <p:cNvSpPr txBox="1"/>
              <p:nvPr/>
            </p:nvSpPr>
            <p:spPr>
              <a:xfrm>
                <a:off x="9221803" y="5109773"/>
                <a:ext cx="2291397" cy="103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𝑖𝑥</m:t>
                                      </m:r>
                                    </m:num>
                                    <m:den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𝑖𝑥</m:t>
                                  </m:r>
                                </m:num>
                                <m:den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7B96343-C89C-424C-B116-A46550459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03" y="5109773"/>
                <a:ext cx="2291397" cy="10375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6D2F28B-6152-48E8-BBD1-BE80B82FBA10}"/>
                  </a:ext>
                </a:extLst>
              </p:cNvPr>
              <p:cNvSpPr txBox="1"/>
              <p:nvPr/>
            </p:nvSpPr>
            <p:spPr>
              <a:xfrm>
                <a:off x="9221803" y="4541810"/>
                <a:ext cx="234269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6D2F28B-6152-48E8-BBD1-BE80B82FB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03" y="4541810"/>
                <a:ext cx="2342693" cy="553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6076731-062D-4344-A086-B951C6B76A51}"/>
                  </a:ext>
                </a:extLst>
              </p:cNvPr>
              <p:cNvSpPr txBox="1"/>
              <p:nvPr/>
            </p:nvSpPr>
            <p:spPr>
              <a:xfrm>
                <a:off x="9142892" y="4007697"/>
                <a:ext cx="2591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27285B"/>
                    </a:solidFill>
                  </a:rPr>
                  <a:t>Harmonic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oscillator</a:t>
                </a:r>
                <a:r>
                  <a:rPr lang="es-ES" sz="1600" dirty="0">
                    <a:solidFill>
                      <a:srgbClr val="27285B"/>
                    </a:solidFill>
                  </a:rPr>
                  <a:t> at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small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s-ES" sz="1600" dirty="0">
                    <a:solidFill>
                      <a:srgbClr val="27285B"/>
                    </a:solidFill>
                  </a:rPr>
                  <a:t>:</a:t>
                </a:r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6076731-062D-4344-A086-B951C6B76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892" y="4007697"/>
                <a:ext cx="2591137" cy="584775"/>
              </a:xfrm>
              <a:prstGeom prst="rect">
                <a:avLst/>
              </a:prstGeom>
              <a:blipFill>
                <a:blip r:embed="rId11"/>
                <a:stretch>
                  <a:fillRect l="-1412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E9FC63E-3FE6-485F-B9CD-AD6A206F5BF2}"/>
                  </a:ext>
                </a:extLst>
              </p:cNvPr>
              <p:cNvSpPr txBox="1"/>
              <p:nvPr/>
            </p:nvSpPr>
            <p:spPr>
              <a:xfrm>
                <a:off x="906455" y="4704602"/>
                <a:ext cx="68350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s-ES" sz="160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>
                    <a:solidFill>
                      <a:srgbClr val="27285B"/>
                    </a:solidFill>
                  </a:rPr>
                  <a:t> are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rational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functions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with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s-ES" sz="1600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E9FC63E-3FE6-485F-B9CD-AD6A206F5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55" y="4704602"/>
                <a:ext cx="6835076" cy="338554"/>
              </a:xfrm>
              <a:prstGeom prst="rect">
                <a:avLst/>
              </a:prstGeom>
              <a:blipFill>
                <a:blip r:embed="rId12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48D2797E-C25B-4677-A368-25D190438B70}"/>
              </a:ext>
            </a:extLst>
          </p:cNvPr>
          <p:cNvSpPr/>
          <p:nvPr/>
        </p:nvSpPr>
        <p:spPr>
          <a:xfrm>
            <a:off x="641417" y="4833538"/>
            <a:ext cx="233152" cy="124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215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"/>
    </mc:Choice>
    <mc:Fallback xmlns="">
      <p:transition spd="slow" advTm="10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8FA90DC-91B1-49E3-9BB0-9BA8735FC7B8}"/>
              </a:ext>
            </a:extLst>
          </p:cNvPr>
          <p:cNvGrpSpPr/>
          <p:nvPr/>
        </p:nvGrpSpPr>
        <p:grpSpPr>
          <a:xfrm>
            <a:off x="6277893" y="1190056"/>
            <a:ext cx="4429993" cy="4962090"/>
            <a:chOff x="662729" y="1158204"/>
            <a:chExt cx="3855766" cy="37360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ángulo: esquinas superiores, una redondeada y la otra cortada 9">
              <a:extLst>
                <a:ext uri="{FF2B5EF4-FFF2-40B4-BE49-F238E27FC236}">
                  <a16:creationId xmlns:a16="http://schemas.microsoft.com/office/drawing/2014/main" id="{5FF519F5-A99A-4340-B6B8-6FB8B0D6449B}"/>
                </a:ext>
              </a:extLst>
            </p:cNvPr>
            <p:cNvSpPr/>
            <p:nvPr/>
          </p:nvSpPr>
          <p:spPr>
            <a:xfrm>
              <a:off x="662729" y="1158204"/>
              <a:ext cx="2793959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Sizeable</a:t>
              </a:r>
              <a:r>
                <a:rPr lang="es-ES" dirty="0"/>
                <a:t> at RHIC </a:t>
              </a:r>
              <a:r>
                <a:rPr lang="es-ES" dirty="0" err="1"/>
                <a:t>energies</a:t>
              </a:r>
              <a:endParaRPr lang="es-ES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BEEB740-104F-47ED-A0AD-1DEA34275B5D}"/>
                </a:ext>
              </a:extLst>
            </p:cNvPr>
            <p:cNvSpPr/>
            <p:nvPr/>
          </p:nvSpPr>
          <p:spPr>
            <a:xfrm>
              <a:off x="662729" y="1481383"/>
              <a:ext cx="3855766" cy="3412894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4306C7A-C2BA-4EC3-B6A6-97922FAF30A3}"/>
              </a:ext>
            </a:extLst>
          </p:cNvPr>
          <p:cNvGrpSpPr/>
          <p:nvPr/>
        </p:nvGrpSpPr>
        <p:grpSpPr>
          <a:xfrm>
            <a:off x="494345" y="1190056"/>
            <a:ext cx="4429993" cy="4962090"/>
            <a:chOff x="662729" y="1158204"/>
            <a:chExt cx="3855766" cy="37360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ángulo: esquinas superiores, una redondeada y la otra cortada 49">
              <a:extLst>
                <a:ext uri="{FF2B5EF4-FFF2-40B4-BE49-F238E27FC236}">
                  <a16:creationId xmlns:a16="http://schemas.microsoft.com/office/drawing/2014/main" id="{4C6A3ECD-F7AA-4467-9CB9-600D10577667}"/>
                </a:ext>
              </a:extLst>
            </p:cNvPr>
            <p:cNvSpPr/>
            <p:nvPr/>
          </p:nvSpPr>
          <p:spPr>
            <a:xfrm>
              <a:off x="662729" y="1158204"/>
              <a:ext cx="3536663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Sizeable</a:t>
              </a:r>
              <a:r>
                <a:rPr lang="es-ES" dirty="0"/>
                <a:t> at </a:t>
              </a:r>
              <a:r>
                <a:rPr lang="es-ES" dirty="0" err="1"/>
                <a:t>mid-rapidty</a:t>
              </a:r>
              <a:r>
                <a:rPr lang="es-ES" dirty="0"/>
                <a:t> and </a:t>
              </a:r>
              <a:r>
                <a:rPr lang="es-ES" dirty="0" err="1"/>
                <a:t>large</a:t>
              </a:r>
              <a:r>
                <a:rPr lang="es-ES" dirty="0"/>
                <a:t> </a:t>
              </a:r>
              <a:r>
                <a:rPr lang="es-ES" dirty="0" err="1"/>
                <a:t>p</a:t>
              </a:r>
              <a:r>
                <a:rPr lang="es-ES" baseline="-25000" dirty="0" err="1"/>
                <a:t>T</a:t>
              </a:r>
              <a:endParaRPr lang="es-ES" baseline="-25000" dirty="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2FE89AB-4CCF-4DFB-BEBF-4B9479604E49}"/>
                </a:ext>
              </a:extLst>
            </p:cNvPr>
            <p:cNvSpPr/>
            <p:nvPr/>
          </p:nvSpPr>
          <p:spPr>
            <a:xfrm>
              <a:off x="662729" y="1481383"/>
              <a:ext cx="3855766" cy="3412894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2B868B7-D97E-4CCF-B8BD-4170392BA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9" y="2470836"/>
            <a:ext cx="3417861" cy="3417861"/>
          </a:xfrm>
          <a:prstGeom prst="rect">
            <a:avLst/>
          </a:prstGeom>
        </p:spPr>
      </p:pic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4511FA4-CC21-46A0-A929-E3467066C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89" y="2470836"/>
            <a:ext cx="3417861" cy="3417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7B654A7-10A4-442D-A802-9FA8D7E39A18}"/>
                  </a:ext>
                </a:extLst>
              </p:cNvPr>
              <p:cNvSpPr txBox="1"/>
              <p:nvPr/>
            </p:nvSpPr>
            <p:spPr>
              <a:xfrm>
                <a:off x="734697" y="1954754"/>
                <a:ext cx="3949286" cy="252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160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s-ES" sz="1600" i="1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=200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nor/>
                      </m:rPr>
                      <a:rPr lang="es-ES" sz="1600" b="0" i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eV</m:t>
                    </m:r>
                    <m:r>
                      <m:rPr>
                        <m:nor/>
                      </m:rPr>
                      <a:rPr lang="es-ES" sz="1600" b="0" i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7B654A7-10A4-442D-A802-9FA8D7E3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" y="1954754"/>
                <a:ext cx="3949286" cy="252633"/>
              </a:xfrm>
              <a:prstGeom prst="rect">
                <a:avLst/>
              </a:prstGeom>
              <a:blipFill>
                <a:blip r:embed="rId4"/>
                <a:stretch>
                  <a:fillRect r="-1391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769A2A86-AAF5-4B65-BE40-DB81A2D1276F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4194495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</a:t>
            </a:r>
            <a:r>
              <a:rPr lang="es-ES" dirty="0" err="1"/>
              <a:t>Results</a:t>
            </a:r>
            <a:endParaRPr lang="gl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8DAFE51-2F50-41E7-A930-560EF3C29188}"/>
                  </a:ext>
                </a:extLst>
              </p:cNvPr>
              <p:cNvSpPr txBox="1"/>
              <p:nvPr/>
            </p:nvSpPr>
            <p:spPr>
              <a:xfrm>
                <a:off x="6815089" y="1921952"/>
                <a:ext cx="31277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nor/>
                      </m:rPr>
                      <a:rPr lang="es-ES" sz="1600" b="0" i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1600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a:rPr lang="es-ES" sz="1600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8DAFE51-2F50-41E7-A930-560EF3C29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089" y="1921952"/>
                <a:ext cx="3127779" cy="246221"/>
              </a:xfrm>
              <a:prstGeom prst="rect">
                <a:avLst/>
              </a:prstGeom>
              <a:blipFill>
                <a:blip r:embed="rId5"/>
                <a:stretch>
                  <a:fillRect l="-2339" r="-1754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9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79"/>
    </mc:Choice>
    <mc:Fallback xmlns="">
      <p:transition spd="slow" advTm="7067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4194495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</a:t>
            </a:r>
            <a:r>
              <a:rPr lang="es-ES" dirty="0" err="1"/>
              <a:t>Results</a:t>
            </a:r>
            <a:endParaRPr lang="gl-E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4306C7A-C2BA-4EC3-B6A6-97922FAF30A3}"/>
              </a:ext>
            </a:extLst>
          </p:cNvPr>
          <p:cNvGrpSpPr/>
          <p:nvPr/>
        </p:nvGrpSpPr>
        <p:grpSpPr>
          <a:xfrm>
            <a:off x="494345" y="1190056"/>
            <a:ext cx="10395093" cy="4677344"/>
            <a:chOff x="662729" y="1158204"/>
            <a:chExt cx="9047655" cy="37360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ángulo: esquinas superiores, una redondeada y la otra cortada 49">
              <a:extLst>
                <a:ext uri="{FF2B5EF4-FFF2-40B4-BE49-F238E27FC236}">
                  <a16:creationId xmlns:a16="http://schemas.microsoft.com/office/drawing/2014/main" id="{4C6A3ECD-F7AA-4467-9CB9-600D10577667}"/>
                </a:ext>
              </a:extLst>
            </p:cNvPr>
            <p:cNvSpPr/>
            <p:nvPr/>
          </p:nvSpPr>
          <p:spPr>
            <a:xfrm>
              <a:off x="662730" y="1158204"/>
              <a:ext cx="2169099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Comparing</a:t>
              </a:r>
              <a:r>
                <a:rPr lang="es-ES" dirty="0"/>
                <a:t> </a:t>
              </a:r>
              <a:r>
                <a:rPr lang="es-ES" dirty="0" err="1"/>
                <a:t>with</a:t>
              </a:r>
              <a:r>
                <a:rPr lang="es-ES" dirty="0"/>
                <a:t> data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2FE89AB-4CCF-4DFB-BEBF-4B9479604E49}"/>
                </a:ext>
              </a:extLst>
            </p:cNvPr>
            <p:cNvSpPr/>
            <p:nvPr/>
          </p:nvSpPr>
          <p:spPr>
            <a:xfrm>
              <a:off x="662729" y="1481383"/>
              <a:ext cx="9047655" cy="3412894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D2914AE-E169-4DAA-B777-ADC784DF5D95}"/>
                  </a:ext>
                </a:extLst>
              </p:cNvPr>
              <p:cNvSpPr txBox="1"/>
              <p:nvPr/>
            </p:nvSpPr>
            <p:spPr>
              <a:xfrm>
                <a:off x="0" y="2236604"/>
                <a:ext cx="6110286" cy="707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dN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 → 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</m:sSubSup>
                          <m:d>
                            <m:d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1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60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dN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s-ES" sz="1600" b="0" i="0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b="1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D2914AE-E169-4DAA-B777-ADC784DF5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36604"/>
                <a:ext cx="6110286" cy="707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 descr="Gráfico&#10;&#10;Descripción generada automáticamente">
            <a:extLst>
              <a:ext uri="{FF2B5EF4-FFF2-40B4-BE49-F238E27FC236}">
                <a16:creationId xmlns:a16="http://schemas.microsoft.com/office/drawing/2014/main" id="{5F5508B0-260F-4D74-9672-E8191B918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76" y="1764868"/>
            <a:ext cx="4741675" cy="35544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CC45076-788F-432F-87B5-F87F0D703FC7}"/>
              </a:ext>
            </a:extLst>
          </p:cNvPr>
          <p:cNvSpPr txBox="1"/>
          <p:nvPr/>
        </p:nvSpPr>
        <p:spPr>
          <a:xfrm>
            <a:off x="648318" y="1833109"/>
            <a:ext cx="3376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27285B"/>
                </a:solidFill>
              </a:rPr>
              <a:t>We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convolute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our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result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with</a:t>
            </a:r>
            <a:r>
              <a:rPr lang="es-ES" sz="1600" dirty="0">
                <a:solidFill>
                  <a:srgbClr val="27285B"/>
                </a:solidFill>
              </a:rPr>
              <a:t> a FF:</a:t>
            </a:r>
            <a:endParaRPr lang="en-US" sz="1600" dirty="0">
              <a:solidFill>
                <a:srgbClr val="27285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A64CCE5-A59D-4A7C-8A88-A3BCB90B0989}"/>
                  </a:ext>
                </a:extLst>
              </p:cNvPr>
              <p:cNvSpPr txBox="1"/>
              <p:nvPr/>
            </p:nvSpPr>
            <p:spPr>
              <a:xfrm>
                <a:off x="1123596" y="3501519"/>
                <a:ext cx="4050981" cy="591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>
                    <a:solidFill>
                      <a:srgbClr val="27285B"/>
                    </a:solidFill>
                  </a:rPr>
                  <a:t>STAR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ES" sz="1600" dirty="0">
                    <a:solidFill>
                      <a:srgbClr val="27285B"/>
                    </a:solidFill>
                  </a:rPr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s-ES" sz="1600" dirty="0">
                    <a:solidFill>
                      <a:srgbClr val="27285B"/>
                    </a:solidFill>
                  </a:rPr>
                  <a:t> GeV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lang="es-ES" sz="1600" dirty="0">
                    <a:solidFill>
                      <a:srgbClr val="27285B"/>
                    </a:solidFill>
                  </a:rPr>
                  <a:t> and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centrality</a:t>
                </a:r>
                <a:r>
                  <a:rPr lang="es-ES" sz="1600" dirty="0">
                    <a:solidFill>
                      <a:srgbClr val="27285B"/>
                    </a:solidFill>
                  </a:rPr>
                  <a:t> 0-20%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A64CCE5-A59D-4A7C-8A88-A3BCB90B0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96" y="3501519"/>
                <a:ext cx="4050981" cy="591187"/>
              </a:xfrm>
              <a:prstGeom prst="rect">
                <a:avLst/>
              </a:prstGeom>
              <a:blipFill>
                <a:blip r:embed="rId4"/>
                <a:stretch>
                  <a:fillRect l="-752" t="-4124"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74D6665-C6DE-400E-A76B-A230BEAB7999}"/>
                  </a:ext>
                </a:extLst>
              </p:cNvPr>
              <p:cNvSpPr txBox="1"/>
              <p:nvPr/>
            </p:nvSpPr>
            <p:spPr>
              <a:xfrm>
                <a:off x="2815377" y="4308369"/>
                <a:ext cx="235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s-ES" sz="1600" b="0" dirty="0">
                    <a:solidFill>
                      <a:srgbClr val="27285B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s-ES" sz="1600" dirty="0">
                  <a:solidFill>
                    <a:srgbClr val="27285B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s-ES" sz="1600" dirty="0">
                    <a:solidFill>
                      <a:srgbClr val="27285B"/>
                    </a:solidFill>
                  </a:rPr>
                  <a:t> fm</a:t>
                </a:r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74D6665-C6DE-400E-A76B-A230BEAB7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77" y="4308369"/>
                <a:ext cx="2359200" cy="584775"/>
              </a:xfrm>
              <a:prstGeom prst="rect">
                <a:avLst/>
              </a:prstGeom>
              <a:blipFill>
                <a:blip r:embed="rId5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C66EB4C1-C783-4690-8D4A-E18D5BCF5F40}"/>
              </a:ext>
            </a:extLst>
          </p:cNvPr>
          <p:cNvSpPr/>
          <p:nvPr/>
        </p:nvSpPr>
        <p:spPr>
          <a:xfrm>
            <a:off x="646226" y="3542071"/>
            <a:ext cx="385894" cy="257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3DBA26F-6970-4C85-A072-0B64193455FA}"/>
              </a:ext>
            </a:extLst>
          </p:cNvPr>
          <p:cNvSpPr/>
          <p:nvPr/>
        </p:nvSpPr>
        <p:spPr>
          <a:xfrm>
            <a:off x="646226" y="4314112"/>
            <a:ext cx="385894" cy="257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12CABA-135E-4FAE-A86F-A996EA61EDBB}"/>
              </a:ext>
            </a:extLst>
          </p:cNvPr>
          <p:cNvSpPr txBox="1"/>
          <p:nvPr/>
        </p:nvSpPr>
        <p:spPr>
          <a:xfrm>
            <a:off x="1123596" y="4308369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27285B"/>
                </a:solidFill>
              </a:rPr>
              <a:t>Our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parameters</a:t>
            </a:r>
            <a:r>
              <a:rPr lang="es-ES" sz="1600" dirty="0">
                <a:solidFill>
                  <a:srgbClr val="27285B"/>
                </a:solidFill>
              </a:rPr>
              <a:t>:</a:t>
            </a:r>
            <a:endParaRPr lang="en-US" sz="1600" dirty="0">
              <a:solidFill>
                <a:srgbClr val="27285B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D2ED9C-5574-4A84-8418-38276F78E528}"/>
              </a:ext>
            </a:extLst>
          </p:cNvPr>
          <p:cNvSpPr txBox="1"/>
          <p:nvPr/>
        </p:nvSpPr>
        <p:spPr>
          <a:xfrm>
            <a:off x="621856" y="2952705"/>
            <a:ext cx="3180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7285B"/>
                </a:solidFill>
              </a:rPr>
              <a:t>[NLO NNFF1.0 arXiv:1706.07049]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C4A2539-5FCA-4269-BB3C-085B830551F1}"/>
              </a:ext>
            </a:extLst>
          </p:cNvPr>
          <p:cNvSpPr/>
          <p:nvPr/>
        </p:nvSpPr>
        <p:spPr>
          <a:xfrm>
            <a:off x="839173" y="4960121"/>
            <a:ext cx="4741675" cy="707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516BA8E-584B-4064-A1B9-A5623EF7AE58}"/>
                  </a:ext>
                </a:extLst>
              </p:cNvPr>
              <p:cNvSpPr txBox="1"/>
              <p:nvPr/>
            </p:nvSpPr>
            <p:spPr>
              <a:xfrm>
                <a:off x="1000886" y="4982607"/>
                <a:ext cx="5081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chemeClr val="bg1"/>
                    </a:solidFill>
                  </a:rPr>
                  <a:t>The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improvement</a:t>
                </a:r>
                <a:r>
                  <a:rPr lang="es-ES" sz="1600" dirty="0">
                    <a:solidFill>
                      <a:schemeClr val="bg1"/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with</a:t>
                </a:r>
                <a:r>
                  <a:rPr lang="es-ES" sz="1600" dirty="0">
                    <a:solidFill>
                      <a:schemeClr val="bg1"/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respect</a:t>
                </a:r>
                <a:r>
                  <a:rPr lang="es-ES" sz="1600" dirty="0">
                    <a:solidFill>
                      <a:schemeClr val="bg1"/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1600" dirty="0">
                    <a:solidFill>
                      <a:schemeClr val="bg1"/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1600" dirty="0">
                    <a:solidFill>
                      <a:schemeClr val="bg1"/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eikonal</a:t>
                </a:r>
                <a:r>
                  <a:rPr lang="es-ES" sz="1600" dirty="0">
                    <a:solidFill>
                      <a:schemeClr val="bg1"/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approximation</a:t>
                </a:r>
                <a:r>
                  <a:rPr lang="es-ES" sz="1600" dirty="0">
                    <a:solidFill>
                      <a:schemeClr val="bg1"/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1600" dirty="0">
                    <a:solidFill>
                      <a:schemeClr val="bg1"/>
                    </a:solidFill>
                  </a:rPr>
                  <a:t> a factor 2 at </a:t>
                </a:r>
                <a:r>
                  <a:rPr lang="es-ES" sz="1600" dirty="0" err="1">
                    <a:solidFill>
                      <a:schemeClr val="bg1"/>
                    </a:solidFill>
                  </a:rPr>
                  <a:t>large</a:t>
                </a:r>
                <a:r>
                  <a:rPr lang="es-E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516BA8E-584B-4064-A1B9-A5623EF7A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6" y="4982607"/>
                <a:ext cx="5081425" cy="584775"/>
              </a:xfrm>
              <a:prstGeom prst="rect">
                <a:avLst/>
              </a:prstGeom>
              <a:blipFill>
                <a:blip r:embed="rId6"/>
                <a:stretch>
                  <a:fillRect l="-600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>
            <a:extLst>
              <a:ext uri="{FF2B5EF4-FFF2-40B4-BE49-F238E27FC236}">
                <a16:creationId xmlns:a16="http://schemas.microsoft.com/office/drawing/2014/main" id="{8705E657-F2BC-463D-8B2E-230A254F56FD}"/>
              </a:ext>
            </a:extLst>
          </p:cNvPr>
          <p:cNvGrpSpPr/>
          <p:nvPr/>
        </p:nvGrpSpPr>
        <p:grpSpPr>
          <a:xfrm>
            <a:off x="6502774" y="5197096"/>
            <a:ext cx="4151932" cy="584775"/>
            <a:chOff x="6294754" y="5225546"/>
            <a:chExt cx="4151932" cy="584775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7E3FF43E-8DD4-4000-8BE5-1BA09288D8DF}"/>
                </a:ext>
              </a:extLst>
            </p:cNvPr>
            <p:cNvSpPr/>
            <p:nvPr/>
          </p:nvSpPr>
          <p:spPr>
            <a:xfrm>
              <a:off x="6598534" y="5270283"/>
              <a:ext cx="3848152" cy="4953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err="1"/>
                <a:t>Not</a:t>
              </a:r>
              <a:r>
                <a:rPr lang="es-ES" sz="1600" dirty="0"/>
                <a:t> </a:t>
              </a:r>
              <a:r>
                <a:rPr lang="es-ES" sz="1600" dirty="0" err="1"/>
                <a:t>attempting</a:t>
              </a:r>
              <a:r>
                <a:rPr lang="es-ES" sz="1600" dirty="0"/>
                <a:t> to </a:t>
              </a:r>
              <a:r>
                <a:rPr lang="es-ES" sz="1600" dirty="0" err="1"/>
                <a:t>fit</a:t>
              </a:r>
              <a:r>
                <a:rPr lang="es-ES" sz="1600" dirty="0"/>
                <a:t> data (</a:t>
              </a:r>
              <a:r>
                <a:rPr lang="es-ES" sz="1600" dirty="0" err="1"/>
                <a:t>ordinary</a:t>
              </a:r>
              <a:r>
                <a:rPr lang="es-ES" sz="1600" dirty="0"/>
                <a:t> NLO </a:t>
              </a:r>
              <a:r>
                <a:rPr lang="es-ES" sz="1600" dirty="0" err="1"/>
                <a:t>corrections</a:t>
              </a:r>
              <a:r>
                <a:rPr lang="es-ES" sz="1600" dirty="0"/>
                <a:t> are </a:t>
              </a:r>
              <a:r>
                <a:rPr lang="es-ES" sz="1600" dirty="0" err="1"/>
                <a:t>needed</a:t>
              </a:r>
              <a:r>
                <a:rPr lang="es-ES" sz="1600" dirty="0"/>
                <a:t>)</a:t>
              </a:r>
              <a:endParaRPr lang="en-US" sz="1600" dirty="0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:a16="http://schemas.microsoft.com/office/drawing/2014/main" id="{61250A93-C8B2-4C4E-89F0-E613CBBDECAE}"/>
                </a:ext>
              </a:extLst>
            </p:cNvPr>
            <p:cNvSpPr/>
            <p:nvPr/>
          </p:nvSpPr>
          <p:spPr>
            <a:xfrm>
              <a:off x="6294754" y="5225546"/>
              <a:ext cx="563803" cy="584775"/>
            </a:xfrm>
            <a:prstGeom prst="triangle">
              <a:avLst>
                <a:gd name="adj" fmla="val 4849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/>
                <a:t>!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"/>
    </mc:Choice>
    <mc:Fallback xmlns="">
      <p:transition spd="slow" advTm="175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769A2A86-AAF5-4B65-BE40-DB81A2D1276F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4194495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</a:t>
            </a:r>
            <a:r>
              <a:rPr lang="es-ES" dirty="0" err="1"/>
              <a:t>Conclusions</a:t>
            </a:r>
            <a:endParaRPr lang="gl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DA926F0-0D24-4842-AECF-E59D3B3F08E8}"/>
              </a:ext>
            </a:extLst>
          </p:cNvPr>
          <p:cNvGrpSpPr/>
          <p:nvPr/>
        </p:nvGrpSpPr>
        <p:grpSpPr>
          <a:xfrm>
            <a:off x="0" y="1488861"/>
            <a:ext cx="9345336" cy="1056634"/>
            <a:chOff x="746620" y="1527852"/>
            <a:chExt cx="7306811" cy="9858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lecha: pentágono 5">
              <a:extLst>
                <a:ext uri="{FF2B5EF4-FFF2-40B4-BE49-F238E27FC236}">
                  <a16:creationId xmlns:a16="http://schemas.microsoft.com/office/drawing/2014/main" id="{7FCC0023-6DFC-4261-93BD-F6EDB906CD88}"/>
                </a:ext>
              </a:extLst>
            </p:cNvPr>
            <p:cNvSpPr/>
            <p:nvPr/>
          </p:nvSpPr>
          <p:spPr>
            <a:xfrm>
              <a:off x="746620" y="1527852"/>
              <a:ext cx="7306811" cy="985891"/>
            </a:xfrm>
            <a:prstGeom prst="homePlate">
              <a:avLst/>
            </a:prstGeom>
            <a:solidFill>
              <a:srgbClr val="E8EEF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34CDA300-6915-4B6F-8A06-E7628E2EF962}"/>
                </a:ext>
              </a:extLst>
            </p:cNvPr>
            <p:cNvSpPr txBox="1"/>
            <p:nvPr/>
          </p:nvSpPr>
          <p:spPr>
            <a:xfrm>
              <a:off x="1343496" y="1640949"/>
              <a:ext cx="6126063" cy="6030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27285B"/>
                  </a:solidFill>
                </a:rPr>
                <a:t>We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have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computed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the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dipole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operators</a:t>
              </a:r>
              <a:r>
                <a:rPr lang="es-ES" dirty="0">
                  <a:solidFill>
                    <a:srgbClr val="27285B"/>
                  </a:solidFill>
                </a:rPr>
                <a:t> and single </a:t>
              </a:r>
              <a:r>
                <a:rPr lang="es-ES" dirty="0" err="1">
                  <a:solidFill>
                    <a:srgbClr val="27285B"/>
                  </a:solidFill>
                </a:rPr>
                <a:t>particle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production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beyond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eikonal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accuracy</a:t>
              </a:r>
              <a:r>
                <a:rPr lang="es-ES" dirty="0">
                  <a:solidFill>
                    <a:srgbClr val="27285B"/>
                  </a:solidFill>
                </a:rPr>
                <a:t> in </a:t>
              </a:r>
              <a:r>
                <a:rPr lang="es-ES" dirty="0" err="1">
                  <a:solidFill>
                    <a:srgbClr val="27285B"/>
                  </a:solidFill>
                </a:rPr>
                <a:t>dilute</a:t>
              </a:r>
              <a:r>
                <a:rPr lang="es-ES" dirty="0">
                  <a:solidFill>
                    <a:srgbClr val="27285B"/>
                  </a:solidFill>
                </a:rPr>
                <a:t>-dense </a:t>
              </a:r>
              <a:r>
                <a:rPr lang="es-ES" dirty="0" err="1">
                  <a:solidFill>
                    <a:srgbClr val="27285B"/>
                  </a:solidFill>
                </a:rPr>
                <a:t>scattering</a:t>
              </a:r>
              <a:r>
                <a:rPr lang="es-ES" dirty="0">
                  <a:solidFill>
                    <a:srgbClr val="27285B"/>
                  </a:solidFill>
                </a:rPr>
                <a:t> (</a:t>
              </a:r>
              <a:r>
                <a:rPr lang="es-ES" dirty="0" err="1">
                  <a:solidFill>
                    <a:srgbClr val="27285B"/>
                  </a:solidFill>
                </a:rPr>
                <a:t>pA</a:t>
              </a:r>
              <a:r>
                <a:rPr lang="es-ES" dirty="0">
                  <a:solidFill>
                    <a:srgbClr val="27285B"/>
                  </a:solidFill>
                </a:rPr>
                <a:t>)</a:t>
              </a:r>
              <a:endParaRPr lang="en-US" dirty="0">
                <a:solidFill>
                  <a:srgbClr val="27285B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EB09389-0AC2-476A-9E7D-994610958625}"/>
              </a:ext>
            </a:extLst>
          </p:cNvPr>
          <p:cNvGrpSpPr/>
          <p:nvPr/>
        </p:nvGrpSpPr>
        <p:grpSpPr>
          <a:xfrm>
            <a:off x="0" y="2900683"/>
            <a:ext cx="9345336" cy="1056634"/>
            <a:chOff x="746620" y="2987542"/>
            <a:chExt cx="7365534" cy="1056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lecha: pentágono 15">
              <a:extLst>
                <a:ext uri="{FF2B5EF4-FFF2-40B4-BE49-F238E27FC236}">
                  <a16:creationId xmlns:a16="http://schemas.microsoft.com/office/drawing/2014/main" id="{3FCB92D5-E7E0-4B9F-BD16-D11D6830C739}"/>
                </a:ext>
              </a:extLst>
            </p:cNvPr>
            <p:cNvSpPr/>
            <p:nvPr/>
          </p:nvSpPr>
          <p:spPr>
            <a:xfrm>
              <a:off x="746620" y="2987542"/>
              <a:ext cx="7365534" cy="1056634"/>
            </a:xfrm>
            <a:prstGeom prst="homePlate">
              <a:avLst/>
            </a:prstGeom>
            <a:solidFill>
              <a:srgbClr val="E8EEF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F0552457-AF10-47C8-9CAB-3370640B1B50}"/>
                    </a:ext>
                  </a:extLst>
                </p:cNvPr>
                <p:cNvSpPr txBox="1"/>
                <p:nvPr/>
              </p:nvSpPr>
              <p:spPr>
                <a:xfrm>
                  <a:off x="1348293" y="3160081"/>
                  <a:ext cx="5944000" cy="6535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>
                      <a:solidFill>
                        <a:srgbClr val="27285B"/>
                      </a:solidFill>
                    </a:rPr>
                    <a:t>Non-</a:t>
                  </a:r>
                  <a:r>
                    <a:rPr lang="es-ES" dirty="0" err="1">
                      <a:solidFill>
                        <a:srgbClr val="27285B"/>
                      </a:solidFill>
                    </a:rPr>
                    <a:t>eikonal</a:t>
                  </a:r>
                  <a:r>
                    <a:rPr lang="es-ES" dirty="0">
                      <a:solidFill>
                        <a:srgbClr val="27285B"/>
                      </a:solidFill>
                    </a:rPr>
                    <a:t> </a:t>
                  </a:r>
                  <a:r>
                    <a:rPr lang="es-ES" dirty="0" err="1">
                      <a:solidFill>
                        <a:srgbClr val="27285B"/>
                      </a:solidFill>
                    </a:rPr>
                    <a:t>corrections</a:t>
                  </a:r>
                  <a:r>
                    <a:rPr lang="es-ES" dirty="0">
                      <a:solidFill>
                        <a:srgbClr val="27285B"/>
                      </a:solidFill>
                    </a:rPr>
                    <a:t> are </a:t>
                  </a:r>
                  <a:r>
                    <a:rPr lang="es-ES" dirty="0" err="1">
                      <a:solidFill>
                        <a:srgbClr val="27285B"/>
                      </a:solidFill>
                    </a:rPr>
                    <a:t>sizeable</a:t>
                  </a:r>
                  <a:r>
                    <a:rPr lang="es-ES" dirty="0">
                      <a:solidFill>
                        <a:srgbClr val="27285B"/>
                      </a:solidFill>
                    </a:rPr>
                    <a:t> </a:t>
                  </a:r>
                  <a:r>
                    <a:rPr lang="es-ES" dirty="0" err="1">
                      <a:solidFill>
                        <a:srgbClr val="27285B"/>
                      </a:solidFill>
                    </a:rPr>
                    <a:t>when</a:t>
                  </a:r>
                  <a:r>
                    <a:rPr lang="es-ES" dirty="0">
                      <a:solidFill>
                        <a:srgbClr val="27285B"/>
                      </a:solidFill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ES" sz="18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s-ES" sz="18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18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r>
                        <a:rPr lang="es-ES" sz="18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800" i="1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s-ES" sz="18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8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es-ES" sz="1800" b="0" i="0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eV</m:t>
                      </m:r>
                    </m:oMath>
                  </a14:m>
                  <a:r>
                    <a:rPr lang="es-ES" dirty="0">
                      <a:solidFill>
                        <a:srgbClr val="27285B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a14:m>
                  <a:r>
                    <a:rPr lang="es-ES" dirty="0">
                      <a:solidFill>
                        <a:srgbClr val="27285B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&gt;2 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a14:m>
                  <a:r>
                    <a:rPr lang="es-ES" dirty="0">
                      <a:solidFill>
                        <a:srgbClr val="27285B"/>
                      </a:solidFill>
                    </a:rPr>
                    <a:t>      relevant </a:t>
                  </a:r>
                  <a:r>
                    <a:rPr lang="es-ES" dirty="0" err="1">
                      <a:solidFill>
                        <a:srgbClr val="27285B"/>
                      </a:solidFill>
                    </a:rPr>
                    <a:t>for</a:t>
                  </a:r>
                  <a:r>
                    <a:rPr lang="es-ES" dirty="0">
                      <a:solidFill>
                        <a:srgbClr val="27285B"/>
                      </a:solidFill>
                    </a:rPr>
                    <a:t> </a:t>
                  </a:r>
                  <a:r>
                    <a:rPr lang="es-ES" b="1" dirty="0">
                      <a:solidFill>
                        <a:srgbClr val="27285B"/>
                      </a:solidFill>
                    </a:rPr>
                    <a:t>RHIC</a:t>
                  </a:r>
                  <a:r>
                    <a:rPr lang="es-ES" dirty="0">
                      <a:solidFill>
                        <a:srgbClr val="27285B"/>
                      </a:solidFill>
                    </a:rPr>
                    <a:t> and </a:t>
                  </a:r>
                  <a:r>
                    <a:rPr lang="es-ES" b="1" u="sng" dirty="0">
                      <a:solidFill>
                        <a:srgbClr val="27285B"/>
                      </a:solidFill>
                    </a:rPr>
                    <a:t>EIC</a:t>
                  </a:r>
                  <a:endParaRPr lang="en-US" b="1" u="sng" dirty="0">
                    <a:solidFill>
                      <a:srgbClr val="27285B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F0552457-AF10-47C8-9CAB-3370640B1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293" y="3160081"/>
                  <a:ext cx="5944000" cy="653577"/>
                </a:xfrm>
                <a:prstGeom prst="rect">
                  <a:avLst/>
                </a:prstGeom>
                <a:blipFill>
                  <a:blip r:embed="rId2"/>
                  <a:stretch>
                    <a:fillRect l="-647" t="-5607" b="-140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C59090-745D-4A0F-BF97-9E1713F9EE45}"/>
              </a:ext>
            </a:extLst>
          </p:cNvPr>
          <p:cNvGrpSpPr/>
          <p:nvPr/>
        </p:nvGrpSpPr>
        <p:grpSpPr>
          <a:xfrm>
            <a:off x="0" y="4312505"/>
            <a:ext cx="9345336" cy="1199062"/>
            <a:chOff x="746620" y="2987542"/>
            <a:chExt cx="7365534" cy="11990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lecha: pentágono 19">
              <a:extLst>
                <a:ext uri="{FF2B5EF4-FFF2-40B4-BE49-F238E27FC236}">
                  <a16:creationId xmlns:a16="http://schemas.microsoft.com/office/drawing/2014/main" id="{F555EDB7-79C3-4D09-8F6C-A9B7AD718061}"/>
                </a:ext>
              </a:extLst>
            </p:cNvPr>
            <p:cNvSpPr/>
            <p:nvPr/>
          </p:nvSpPr>
          <p:spPr>
            <a:xfrm>
              <a:off x="746620" y="2987542"/>
              <a:ext cx="7365534" cy="1199062"/>
            </a:xfrm>
            <a:prstGeom prst="homePlate">
              <a:avLst/>
            </a:prstGeom>
            <a:solidFill>
              <a:srgbClr val="E8EEF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0B49EA7-75CF-4F45-A703-E0AFFC3A24D5}"/>
                </a:ext>
              </a:extLst>
            </p:cNvPr>
            <p:cNvSpPr txBox="1"/>
            <p:nvPr/>
          </p:nvSpPr>
          <p:spPr>
            <a:xfrm>
              <a:off x="1348293" y="3160081"/>
              <a:ext cx="59440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27285B"/>
                  </a:solidFill>
                </a:rPr>
                <a:t>We are </a:t>
              </a:r>
              <a:r>
                <a:rPr lang="es-ES" dirty="0" err="1">
                  <a:solidFill>
                    <a:srgbClr val="27285B"/>
                  </a:solidFill>
                </a:rPr>
                <a:t>working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on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s-ES" dirty="0" err="1">
                  <a:solidFill>
                    <a:srgbClr val="27285B"/>
                  </a:solidFill>
                </a:rPr>
                <a:t>computing</a:t>
              </a:r>
              <a:r>
                <a:rPr lang="es-ES" dirty="0">
                  <a:solidFill>
                    <a:srgbClr val="27285B"/>
                  </a:solidFill>
                </a:rPr>
                <a:t> </a:t>
              </a:r>
              <a:r>
                <a:rPr lang="en-US" dirty="0">
                  <a:solidFill>
                    <a:srgbClr val="27285B"/>
                  </a:solidFill>
                </a:rPr>
                <a:t>double inclusive gluon production beyond </a:t>
              </a:r>
              <a:r>
                <a:rPr lang="en-US" dirty="0" err="1">
                  <a:solidFill>
                    <a:srgbClr val="27285B"/>
                  </a:solidFill>
                </a:rPr>
                <a:t>eikonal</a:t>
              </a:r>
              <a:r>
                <a:rPr lang="en-US" dirty="0">
                  <a:solidFill>
                    <a:srgbClr val="27285B"/>
                  </a:solidFill>
                </a:rPr>
                <a:t> accuracy in dilute-dense scattering and studying its azimuthal harmonics</a:t>
              </a:r>
            </a:p>
          </p:txBody>
        </p:sp>
      </p:grp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1CE5631-37F8-451B-85B8-534F45CAF495}"/>
              </a:ext>
            </a:extLst>
          </p:cNvPr>
          <p:cNvSpPr/>
          <p:nvPr/>
        </p:nvSpPr>
        <p:spPr>
          <a:xfrm>
            <a:off x="2046914" y="3480378"/>
            <a:ext cx="268447" cy="19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56"/>
    </mc:Choice>
    <mc:Fallback xmlns="">
      <p:transition spd="slow" advTm="5885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FBA9A-1BD1-47D7-BDDE-021860FA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127" y="2445214"/>
            <a:ext cx="3775745" cy="983786"/>
          </a:xfrm>
        </p:spPr>
        <p:txBody>
          <a:bodyPr>
            <a:noAutofit/>
          </a:bodyPr>
          <a:lstStyle/>
          <a:p>
            <a:r>
              <a:rPr lang="es-ES" sz="5400" dirty="0" err="1"/>
              <a:t>Thank</a:t>
            </a:r>
            <a:r>
              <a:rPr lang="es-ES" sz="5400" dirty="0"/>
              <a:t> </a:t>
            </a:r>
            <a:r>
              <a:rPr lang="es-ES" sz="5400" dirty="0" err="1"/>
              <a:t>you</a:t>
            </a:r>
            <a:r>
              <a:rPr lang="es-ES" sz="5400" dirty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611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"/>
    </mc:Choice>
    <mc:Fallback xmlns="">
      <p:transition spd="slow" advTm="37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35A735B0-9E46-42AD-8280-6A5D5E09B11A}"/>
              </a:ext>
            </a:extLst>
          </p:cNvPr>
          <p:cNvGrpSpPr/>
          <p:nvPr/>
        </p:nvGrpSpPr>
        <p:grpSpPr>
          <a:xfrm>
            <a:off x="5563313" y="1188065"/>
            <a:ext cx="3050043" cy="3489480"/>
            <a:chOff x="662730" y="1158204"/>
            <a:chExt cx="3439003" cy="2631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ángulo: esquinas superiores, una redondeada y la otra cortada 13">
              <a:extLst>
                <a:ext uri="{FF2B5EF4-FFF2-40B4-BE49-F238E27FC236}">
                  <a16:creationId xmlns:a16="http://schemas.microsoft.com/office/drawing/2014/main" id="{A16956C6-FF71-486B-AF4F-760E61B99B72}"/>
                </a:ext>
              </a:extLst>
            </p:cNvPr>
            <p:cNvSpPr/>
            <p:nvPr/>
          </p:nvSpPr>
          <p:spPr>
            <a:xfrm>
              <a:off x="662730" y="1158204"/>
              <a:ext cx="2905009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err="1"/>
                <a:t>Eikonal</a:t>
              </a:r>
              <a:r>
                <a:rPr lang="es-ES" sz="1600" dirty="0"/>
                <a:t> </a:t>
              </a:r>
              <a:r>
                <a:rPr lang="es-ES" sz="1600" dirty="0" err="1"/>
                <a:t>approximation</a:t>
              </a:r>
              <a:endParaRPr lang="es-ES" sz="16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7FC8697-D5D7-4474-9FB8-EFF4A3206105}"/>
                </a:ext>
              </a:extLst>
            </p:cNvPr>
            <p:cNvSpPr/>
            <p:nvPr/>
          </p:nvSpPr>
          <p:spPr>
            <a:xfrm>
              <a:off x="662730" y="1481381"/>
              <a:ext cx="3439003" cy="2308067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7285B"/>
                </a:solidFill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4306C7A-C2BA-4EC3-B6A6-97922FAF30A3}"/>
              </a:ext>
            </a:extLst>
          </p:cNvPr>
          <p:cNvGrpSpPr/>
          <p:nvPr/>
        </p:nvGrpSpPr>
        <p:grpSpPr>
          <a:xfrm>
            <a:off x="302518" y="1193590"/>
            <a:ext cx="4966894" cy="3483955"/>
            <a:chOff x="662730" y="1158204"/>
            <a:chExt cx="4323072" cy="2936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ángulo: esquinas superiores, una redondeada y la otra cortada 49">
              <a:extLst>
                <a:ext uri="{FF2B5EF4-FFF2-40B4-BE49-F238E27FC236}">
                  <a16:creationId xmlns:a16="http://schemas.microsoft.com/office/drawing/2014/main" id="{4C6A3ECD-F7AA-4467-9CB9-600D10577667}"/>
                </a:ext>
              </a:extLst>
            </p:cNvPr>
            <p:cNvSpPr/>
            <p:nvPr/>
          </p:nvSpPr>
          <p:spPr>
            <a:xfrm>
              <a:off x="662731" y="1158204"/>
              <a:ext cx="2024214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err="1"/>
                <a:t>Boosting</a:t>
              </a:r>
              <a:r>
                <a:rPr lang="es-ES" sz="1600" dirty="0"/>
                <a:t> </a:t>
              </a:r>
              <a:r>
                <a:rPr lang="es-ES" sz="1600" dirty="0" err="1"/>
                <a:t>the</a:t>
              </a:r>
              <a:r>
                <a:rPr lang="es-ES" sz="1600" dirty="0"/>
                <a:t> target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2FE89AB-4CCF-4DFB-BEBF-4B9479604E49}"/>
                </a:ext>
              </a:extLst>
            </p:cNvPr>
            <p:cNvSpPr/>
            <p:nvPr/>
          </p:nvSpPr>
          <p:spPr>
            <a:xfrm>
              <a:off x="662730" y="1481381"/>
              <a:ext cx="4323072" cy="2613085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7285B"/>
                </a:solidFill>
              </a:endParaRPr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5133473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eikonal</a:t>
            </a:r>
            <a:r>
              <a:rPr lang="es-ES" dirty="0"/>
              <a:t> </a:t>
            </a:r>
            <a:r>
              <a:rPr lang="es-ES" dirty="0" err="1"/>
              <a:t>approximation</a:t>
            </a:r>
            <a:endParaRPr lang="gl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0012CA-E987-43BB-A02A-9A036EBA52B7}"/>
              </a:ext>
            </a:extLst>
          </p:cNvPr>
          <p:cNvSpPr txBox="1"/>
          <p:nvPr/>
        </p:nvSpPr>
        <p:spPr>
          <a:xfrm>
            <a:off x="302518" y="1621287"/>
            <a:ext cx="4966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27285B"/>
                </a:solidFill>
              </a:rPr>
              <a:t>Dense and </a:t>
            </a:r>
            <a:r>
              <a:rPr lang="es-ES" sz="1600" dirty="0" err="1">
                <a:solidFill>
                  <a:srgbClr val="27285B"/>
                </a:solidFill>
              </a:rPr>
              <a:t>left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moving</a:t>
            </a:r>
            <a:r>
              <a:rPr lang="es-ES" sz="1600" dirty="0">
                <a:solidFill>
                  <a:srgbClr val="27285B"/>
                </a:solidFill>
              </a:rPr>
              <a:t>: </a:t>
            </a:r>
            <a:r>
              <a:rPr lang="es-ES" sz="1600" dirty="0" err="1">
                <a:solidFill>
                  <a:srgbClr val="27285B"/>
                </a:solidFill>
              </a:rPr>
              <a:t>Strong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classical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field</a:t>
            </a:r>
            <a:endParaRPr lang="en-US" sz="1600" dirty="0">
              <a:solidFill>
                <a:srgbClr val="27285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D3812A92-2251-4DCB-8F79-33BE503C84D2}"/>
                  </a:ext>
                </a:extLst>
              </p:cNvPr>
              <p:cNvSpPr txBox="1"/>
              <p:nvPr/>
            </p:nvSpPr>
            <p:spPr>
              <a:xfrm>
                <a:off x="0" y="2331726"/>
                <a:ext cx="3356503" cy="1886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dirty="0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dirty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dirty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1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1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ES" sz="1600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1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D3812A92-2251-4DCB-8F79-33BE503C8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31726"/>
                <a:ext cx="3356503" cy="1886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FBC4FC0-6E4A-41C8-B898-A3DB3BA4FF72}"/>
                  </a:ext>
                </a:extLst>
              </p:cNvPr>
              <p:cNvSpPr txBox="1"/>
              <p:nvPr/>
            </p:nvSpPr>
            <p:spPr>
              <a:xfrm>
                <a:off x="5698291" y="1732334"/>
                <a:ext cx="27500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1600" b="0" dirty="0">
                    <a:solidFill>
                      <a:srgbClr val="27285B"/>
                    </a:solidFill>
                  </a:rPr>
                  <a:t>Infinity Lorentz factor: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FBC4FC0-6E4A-41C8-B898-A3DB3BA4F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291" y="1732334"/>
                <a:ext cx="2750048" cy="246221"/>
              </a:xfrm>
              <a:prstGeom prst="rect">
                <a:avLst/>
              </a:prstGeom>
              <a:blipFill>
                <a:blip r:embed="rId3"/>
                <a:stretch>
                  <a:fillRect l="-4656" t="-26829" r="-665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40925F5-EDAE-40B6-956A-632E36C098FF}"/>
                  </a:ext>
                </a:extLst>
              </p:cNvPr>
              <p:cNvSpPr txBox="1"/>
              <p:nvPr/>
            </p:nvSpPr>
            <p:spPr>
              <a:xfrm>
                <a:off x="5217720" y="2131972"/>
                <a:ext cx="3356503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dirty="0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dirty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dirty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160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1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s-ES" sz="160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40925F5-EDAE-40B6-956A-632E36C0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720" y="2131972"/>
                <a:ext cx="3356503" cy="878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>
            <a:extLst>
              <a:ext uri="{FF2B5EF4-FFF2-40B4-BE49-F238E27FC236}">
                <a16:creationId xmlns:a16="http://schemas.microsoft.com/office/drawing/2014/main" id="{C43B3EAA-2765-4D2E-96E2-719F1BBA2AFF}"/>
              </a:ext>
            </a:extLst>
          </p:cNvPr>
          <p:cNvGrpSpPr/>
          <p:nvPr/>
        </p:nvGrpSpPr>
        <p:grpSpPr>
          <a:xfrm>
            <a:off x="3189828" y="2101418"/>
            <a:ext cx="1948463" cy="2091362"/>
            <a:chOff x="9777057" y="813498"/>
            <a:chExt cx="1948463" cy="2091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FB15217-90B2-4DDD-9CB6-7A93A98F3B07}"/>
                </a:ext>
              </a:extLst>
            </p:cNvPr>
            <p:cNvSpPr/>
            <p:nvPr/>
          </p:nvSpPr>
          <p:spPr>
            <a:xfrm>
              <a:off x="10131361" y="1004057"/>
              <a:ext cx="944651" cy="1893264"/>
            </a:xfrm>
            <a:prstGeom prst="rect">
              <a:avLst/>
            </a:prstGeom>
            <a:solidFill>
              <a:srgbClr val="EA9A9A"/>
            </a:solidFill>
            <a:ln>
              <a:solidFill>
                <a:srgbClr val="DB4D4D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FAE63EF0-4F91-4727-8A60-B521E28512FA}"/>
                </a:ext>
              </a:extLst>
            </p:cNvPr>
            <p:cNvCxnSpPr/>
            <p:nvPr/>
          </p:nvCxnSpPr>
          <p:spPr>
            <a:xfrm>
              <a:off x="9781563" y="2901090"/>
              <a:ext cx="1770077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CD2B499F-A3BB-4AED-93E5-1D428E56D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7057" y="879690"/>
              <a:ext cx="0" cy="202140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52CEAD35-D9D7-4AD5-BC02-4864FD1F4493}"/>
                    </a:ext>
                  </a:extLst>
                </p:cNvPr>
                <p:cNvSpPr txBox="1"/>
                <p:nvPr/>
              </p:nvSpPr>
              <p:spPr>
                <a:xfrm>
                  <a:off x="11389146" y="2627861"/>
                  <a:ext cx="3363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4472C4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52CEAD35-D9D7-4AD5-BC02-4864FD1F4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9146" y="2627861"/>
                  <a:ext cx="33637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273" r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E2D4132-BC5C-458F-BFCC-E7D9E0E8EE56}"/>
                    </a:ext>
                  </a:extLst>
                </p:cNvPr>
                <p:cNvSpPr txBox="1"/>
                <p:nvPr/>
              </p:nvSpPr>
              <p:spPr>
                <a:xfrm>
                  <a:off x="9814728" y="813498"/>
                  <a:ext cx="333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4472C4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E2D4132-BC5C-458F-BFCC-E7D9E0E8E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4728" y="813498"/>
                  <a:ext cx="33316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273" t="-2222" r="-5455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5D458939-F07B-4C6D-8CA9-318FBD06A34F}"/>
                  </a:ext>
                </a:extLst>
              </p:cNvPr>
              <p:cNvSpPr txBox="1"/>
              <p:nvPr/>
            </p:nvSpPr>
            <p:spPr>
              <a:xfrm>
                <a:off x="3558126" y="3028840"/>
                <a:ext cx="9166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5D458939-F07B-4C6D-8CA9-318FBD06A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126" y="3028840"/>
                <a:ext cx="916661" cy="246221"/>
              </a:xfrm>
              <a:prstGeom prst="rect">
                <a:avLst/>
              </a:prstGeom>
              <a:blipFill>
                <a:blip r:embed="rId7"/>
                <a:stretch>
                  <a:fillRect l="-6667" t="-2500" r="-6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o 27">
            <a:extLst>
              <a:ext uri="{FF2B5EF4-FFF2-40B4-BE49-F238E27FC236}">
                <a16:creationId xmlns:a16="http://schemas.microsoft.com/office/drawing/2014/main" id="{3E5EAA7A-8C93-4B39-8DAC-8FB42328C644}"/>
              </a:ext>
            </a:extLst>
          </p:cNvPr>
          <p:cNvGrpSpPr/>
          <p:nvPr/>
        </p:nvGrpSpPr>
        <p:grpSpPr>
          <a:xfrm>
            <a:off x="7427988" y="3131392"/>
            <a:ext cx="1006043" cy="1273169"/>
            <a:chOff x="9777057" y="1223666"/>
            <a:chExt cx="1006043" cy="1273169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83730953-90D2-421C-BC6E-542DA25F7001}"/>
                </a:ext>
              </a:extLst>
            </p:cNvPr>
            <p:cNvSpPr/>
            <p:nvPr/>
          </p:nvSpPr>
          <p:spPr>
            <a:xfrm flipH="1">
              <a:off x="10160628" y="1457689"/>
              <a:ext cx="45719" cy="1039146"/>
            </a:xfrm>
            <a:prstGeom prst="rect">
              <a:avLst/>
            </a:prstGeom>
            <a:solidFill>
              <a:srgbClr val="EA9A9A"/>
            </a:solidFill>
            <a:ln>
              <a:solidFill>
                <a:srgbClr val="DB4D4D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9FBE96EB-737C-46B6-BF4A-A6A96B63F9D8}"/>
                </a:ext>
              </a:extLst>
            </p:cNvPr>
            <p:cNvCxnSpPr>
              <a:cxnSpLocks/>
            </p:cNvCxnSpPr>
            <p:nvPr/>
          </p:nvCxnSpPr>
          <p:spPr>
            <a:xfrm>
              <a:off x="9777057" y="2127908"/>
              <a:ext cx="889663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7697B60-198A-48A4-AC67-15A2A8E8F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7057" y="1354728"/>
              <a:ext cx="0" cy="77318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uadroTexto 31">
                  <a:extLst>
                    <a:ext uri="{FF2B5EF4-FFF2-40B4-BE49-F238E27FC236}">
                      <a16:creationId xmlns:a16="http://schemas.microsoft.com/office/drawing/2014/main" id="{4CA80263-0416-4450-A213-6B7D52756F85}"/>
                    </a:ext>
                  </a:extLst>
                </p:cNvPr>
                <p:cNvSpPr txBox="1"/>
                <p:nvPr/>
              </p:nvSpPr>
              <p:spPr>
                <a:xfrm>
                  <a:off x="10446726" y="1850909"/>
                  <a:ext cx="3363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4472C4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uadroTexto 31">
                  <a:extLst>
                    <a:ext uri="{FF2B5EF4-FFF2-40B4-BE49-F238E27FC236}">
                      <a16:creationId xmlns:a16="http://schemas.microsoft.com/office/drawing/2014/main" id="{4CA80263-0416-4450-A213-6B7D52756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6726" y="1850909"/>
                  <a:ext cx="336374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7143" r="-1786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uadroTexto 32">
                  <a:extLst>
                    <a:ext uri="{FF2B5EF4-FFF2-40B4-BE49-F238E27FC236}">
                      <a16:creationId xmlns:a16="http://schemas.microsoft.com/office/drawing/2014/main" id="{BF702F32-F194-4BF8-890C-E76F34F5A238}"/>
                    </a:ext>
                  </a:extLst>
                </p:cNvPr>
                <p:cNvSpPr txBox="1"/>
                <p:nvPr/>
              </p:nvSpPr>
              <p:spPr>
                <a:xfrm>
                  <a:off x="9825264" y="1223666"/>
                  <a:ext cx="333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4472C4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uadroTexto 32">
                  <a:extLst>
                    <a:ext uri="{FF2B5EF4-FFF2-40B4-BE49-F238E27FC236}">
                      <a16:creationId xmlns:a16="http://schemas.microsoft.com/office/drawing/2014/main" id="{BF702F32-F194-4BF8-890C-E76F34F5A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5264" y="1223666"/>
                  <a:ext cx="33316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7273" t="-2222" r="-5455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27DA3CD-26AC-4EA0-93AF-57232735A9F9}"/>
              </a:ext>
            </a:extLst>
          </p:cNvPr>
          <p:cNvSpPr txBox="1"/>
          <p:nvPr/>
        </p:nvSpPr>
        <p:spPr>
          <a:xfrm>
            <a:off x="5707479" y="3577227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27285B"/>
                </a:solidFill>
              </a:rPr>
              <a:t>Shockwave</a:t>
            </a:r>
            <a:endParaRPr lang="es-ES" sz="1600" dirty="0">
              <a:solidFill>
                <a:srgbClr val="27285B"/>
              </a:solidFill>
            </a:endParaRP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889C76E8-B14F-4FA0-B413-98AE008E30AD}"/>
              </a:ext>
            </a:extLst>
          </p:cNvPr>
          <p:cNvGrpSpPr/>
          <p:nvPr/>
        </p:nvGrpSpPr>
        <p:grpSpPr>
          <a:xfrm>
            <a:off x="8880683" y="1188065"/>
            <a:ext cx="3050043" cy="3489480"/>
            <a:chOff x="662730" y="1158204"/>
            <a:chExt cx="3439003" cy="2631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ectángulo: esquinas superiores, una redondeada y la otra cortada 53">
              <a:extLst>
                <a:ext uri="{FF2B5EF4-FFF2-40B4-BE49-F238E27FC236}">
                  <a16:creationId xmlns:a16="http://schemas.microsoft.com/office/drawing/2014/main" id="{496BCA59-D9D1-46E1-84A7-E84D8D4B13AB}"/>
                </a:ext>
              </a:extLst>
            </p:cNvPr>
            <p:cNvSpPr/>
            <p:nvPr/>
          </p:nvSpPr>
          <p:spPr>
            <a:xfrm>
              <a:off x="662730" y="1158204"/>
              <a:ext cx="1869807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err="1"/>
                <a:t>Our</a:t>
              </a:r>
              <a:r>
                <a:rPr lang="es-ES" sz="1600" dirty="0"/>
                <a:t> </a:t>
              </a:r>
              <a:r>
                <a:rPr lang="es-ES" sz="1600" dirty="0" err="1"/>
                <a:t>approach</a:t>
              </a:r>
              <a:endParaRPr lang="es-ES" sz="1600" dirty="0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0FFD6BCB-1005-469B-8BEF-10FB1EE4FC2F}"/>
                </a:ext>
              </a:extLst>
            </p:cNvPr>
            <p:cNvSpPr/>
            <p:nvPr/>
          </p:nvSpPr>
          <p:spPr>
            <a:xfrm>
              <a:off x="662730" y="1481381"/>
              <a:ext cx="3439003" cy="2308067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AD085D35-5DF8-4479-A831-89FAF98B65CD}"/>
                  </a:ext>
                </a:extLst>
              </p:cNvPr>
              <p:cNvSpPr txBox="1"/>
              <p:nvPr/>
            </p:nvSpPr>
            <p:spPr>
              <a:xfrm>
                <a:off x="8511142" y="2268653"/>
                <a:ext cx="3356503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dirty="0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dirty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dirty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160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S" sz="1600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1600" b="1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1600" b="1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s-ES" sz="1600" b="1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1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s-ES" sz="160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AD085D35-5DF8-4479-A831-89FAF98B6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142" y="2268653"/>
                <a:ext cx="3356503" cy="878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o 57">
            <a:extLst>
              <a:ext uri="{FF2B5EF4-FFF2-40B4-BE49-F238E27FC236}">
                <a16:creationId xmlns:a16="http://schemas.microsoft.com/office/drawing/2014/main" id="{F309C42E-6121-49F0-A673-72188CC33FF9}"/>
              </a:ext>
            </a:extLst>
          </p:cNvPr>
          <p:cNvGrpSpPr/>
          <p:nvPr/>
        </p:nvGrpSpPr>
        <p:grpSpPr>
          <a:xfrm>
            <a:off x="10861602" y="3109674"/>
            <a:ext cx="1006043" cy="1316175"/>
            <a:chOff x="9777057" y="1223666"/>
            <a:chExt cx="1006043" cy="1316175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CC3EF1BE-739D-4D51-84D8-C508AC6DFD7A}"/>
                </a:ext>
              </a:extLst>
            </p:cNvPr>
            <p:cNvSpPr/>
            <p:nvPr/>
          </p:nvSpPr>
          <p:spPr>
            <a:xfrm flipH="1">
              <a:off x="9825263" y="1500664"/>
              <a:ext cx="572682" cy="1039177"/>
            </a:xfrm>
            <a:prstGeom prst="rect">
              <a:avLst/>
            </a:prstGeom>
            <a:solidFill>
              <a:srgbClr val="EA9A9A"/>
            </a:solidFill>
            <a:ln>
              <a:solidFill>
                <a:srgbClr val="DB4D4D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3C63F233-3551-44BC-8720-98E5EBDC6D64}"/>
                </a:ext>
              </a:extLst>
            </p:cNvPr>
            <p:cNvCxnSpPr>
              <a:cxnSpLocks/>
            </p:cNvCxnSpPr>
            <p:nvPr/>
          </p:nvCxnSpPr>
          <p:spPr>
            <a:xfrm>
              <a:off x="9777057" y="2127908"/>
              <a:ext cx="889663" cy="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CBD74026-BCA5-4FCB-A216-5AA3AF558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7057" y="1354728"/>
              <a:ext cx="0" cy="77318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uadroTexto 62">
                  <a:extLst>
                    <a:ext uri="{FF2B5EF4-FFF2-40B4-BE49-F238E27FC236}">
                      <a16:creationId xmlns:a16="http://schemas.microsoft.com/office/drawing/2014/main" id="{DBEA6C96-98F3-4F30-B7FA-F39DD4417636}"/>
                    </a:ext>
                  </a:extLst>
                </p:cNvPr>
                <p:cNvSpPr txBox="1"/>
                <p:nvPr/>
              </p:nvSpPr>
              <p:spPr>
                <a:xfrm>
                  <a:off x="10446726" y="1850909"/>
                  <a:ext cx="3363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4472C4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uadroTexto 62">
                  <a:extLst>
                    <a:ext uri="{FF2B5EF4-FFF2-40B4-BE49-F238E27FC236}">
                      <a16:creationId xmlns:a16="http://schemas.microsoft.com/office/drawing/2014/main" id="{DBEA6C96-98F3-4F30-B7FA-F39DD4417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6726" y="1850909"/>
                  <a:ext cx="33637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273" r="-1818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uadroTexto 63">
                  <a:extLst>
                    <a:ext uri="{FF2B5EF4-FFF2-40B4-BE49-F238E27FC236}">
                      <a16:creationId xmlns:a16="http://schemas.microsoft.com/office/drawing/2014/main" id="{36EA8457-6E99-46EB-8FA6-2341EB185ED0}"/>
                    </a:ext>
                  </a:extLst>
                </p:cNvPr>
                <p:cNvSpPr txBox="1"/>
                <p:nvPr/>
              </p:nvSpPr>
              <p:spPr>
                <a:xfrm>
                  <a:off x="9825264" y="1223666"/>
                  <a:ext cx="333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4472C4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CuadroTexto 63">
                  <a:extLst>
                    <a:ext uri="{FF2B5EF4-FFF2-40B4-BE49-F238E27FC236}">
                      <a16:creationId xmlns:a16="http://schemas.microsoft.com/office/drawing/2014/main" id="{36EA8457-6E99-46EB-8FA6-2341EB185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5264" y="1223666"/>
                  <a:ext cx="33316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407" t="-2174"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B7C1F7FC-206C-444C-9BF2-A48C0DCD06B3}"/>
              </a:ext>
            </a:extLst>
          </p:cNvPr>
          <p:cNvSpPr txBox="1"/>
          <p:nvPr/>
        </p:nvSpPr>
        <p:spPr>
          <a:xfrm>
            <a:off x="8997369" y="1732334"/>
            <a:ext cx="28166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0" dirty="0" err="1">
                <a:solidFill>
                  <a:srgbClr val="27285B"/>
                </a:solidFill>
              </a:rPr>
              <a:t>We</a:t>
            </a:r>
            <a:r>
              <a:rPr lang="es-ES" sz="1600" b="0" dirty="0">
                <a:solidFill>
                  <a:srgbClr val="27285B"/>
                </a:solidFill>
              </a:rPr>
              <a:t> </a:t>
            </a:r>
            <a:r>
              <a:rPr lang="es-ES" sz="1600" b="0" dirty="0" err="1">
                <a:solidFill>
                  <a:srgbClr val="27285B"/>
                </a:solidFill>
              </a:rPr>
              <a:t>still</a:t>
            </a:r>
            <a:r>
              <a:rPr lang="es-ES" sz="1600" b="0" dirty="0">
                <a:solidFill>
                  <a:srgbClr val="27285B"/>
                </a:solidFill>
              </a:rPr>
              <a:t> </a:t>
            </a:r>
            <a:r>
              <a:rPr lang="es-ES" sz="1600" b="0" dirty="0" err="1">
                <a:solidFill>
                  <a:srgbClr val="27285B"/>
                </a:solidFill>
              </a:rPr>
              <a:t>neglect</a:t>
            </a:r>
            <a:r>
              <a:rPr lang="es-ES" sz="1600" b="0" dirty="0">
                <a:solidFill>
                  <a:srgbClr val="27285B"/>
                </a:solidFill>
              </a:rPr>
              <a:t> </a:t>
            </a:r>
            <a:r>
              <a:rPr lang="es-ES" sz="1600" b="0" dirty="0" err="1">
                <a:solidFill>
                  <a:srgbClr val="27285B"/>
                </a:solidFill>
              </a:rPr>
              <a:t>the</a:t>
            </a:r>
            <a:r>
              <a:rPr lang="es-ES" sz="1600" b="0" dirty="0">
                <a:solidFill>
                  <a:srgbClr val="27285B"/>
                </a:solidFill>
              </a:rPr>
              <a:t> </a:t>
            </a:r>
            <a:r>
              <a:rPr lang="es-ES" sz="1600" b="0" dirty="0" err="1">
                <a:solidFill>
                  <a:srgbClr val="27285B"/>
                </a:solidFill>
              </a:rPr>
              <a:t>transverse</a:t>
            </a:r>
            <a:endParaRPr lang="es-ES" sz="1600" b="0" dirty="0">
              <a:solidFill>
                <a:srgbClr val="27285B"/>
              </a:solidFill>
            </a:endParaRPr>
          </a:p>
          <a:p>
            <a:r>
              <a:rPr lang="es-ES" sz="1600" dirty="0" err="1">
                <a:solidFill>
                  <a:srgbClr val="27285B"/>
                </a:solidFill>
              </a:rPr>
              <a:t>component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of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the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field</a:t>
            </a:r>
            <a:endParaRPr lang="en-US" sz="1600" dirty="0">
              <a:solidFill>
                <a:srgbClr val="27285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CA902F5F-29C5-49CC-9EF3-A5369AE492F7}"/>
                  </a:ext>
                </a:extLst>
              </p:cNvPr>
              <p:cNvSpPr txBox="1"/>
              <p:nvPr/>
            </p:nvSpPr>
            <p:spPr>
              <a:xfrm>
                <a:off x="9029211" y="3575138"/>
                <a:ext cx="13612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>
                    <a:solidFill>
                      <a:srgbClr val="27285B"/>
                    </a:solidFill>
                  </a:rPr>
                  <a:t>Finite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length</a:t>
                </a:r>
                <a:endParaRPr lang="es-ES" sz="1600" dirty="0">
                  <a:solidFill>
                    <a:srgbClr val="27285B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E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CA902F5F-29C5-49CC-9EF3-A5369AE49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211" y="3575138"/>
                <a:ext cx="1361270" cy="584775"/>
              </a:xfrm>
              <a:prstGeom prst="rect">
                <a:avLst/>
              </a:prstGeom>
              <a:blipFill>
                <a:blip r:embed="rId13"/>
                <a:stretch>
                  <a:fillRect l="-2242" t="-4167" r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ECB4ECF9-ED6A-4C27-993C-97D79598C437}"/>
              </a:ext>
            </a:extLst>
          </p:cNvPr>
          <p:cNvSpPr/>
          <p:nvPr/>
        </p:nvSpPr>
        <p:spPr>
          <a:xfrm>
            <a:off x="6940624" y="3660786"/>
            <a:ext cx="348663" cy="210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echa: a la derecha 68">
            <a:extLst>
              <a:ext uri="{FF2B5EF4-FFF2-40B4-BE49-F238E27FC236}">
                <a16:creationId xmlns:a16="http://schemas.microsoft.com/office/drawing/2014/main" id="{967E5ADF-431C-4B38-9A15-2FF5686184BB}"/>
              </a:ext>
            </a:extLst>
          </p:cNvPr>
          <p:cNvSpPr/>
          <p:nvPr/>
        </p:nvSpPr>
        <p:spPr>
          <a:xfrm>
            <a:off x="10418495" y="3660786"/>
            <a:ext cx="348663" cy="210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CAEFFF4E-D91B-4ADB-AF6C-BB47C7AB503F}"/>
                  </a:ext>
                </a:extLst>
              </p:cNvPr>
              <p:cNvSpPr txBox="1"/>
              <p:nvPr/>
            </p:nvSpPr>
            <p:spPr>
              <a:xfrm>
                <a:off x="7887709" y="3305889"/>
                <a:ext cx="3683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CAEFFF4E-D91B-4ADB-AF6C-BB47C7AB5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709" y="3305889"/>
                <a:ext cx="368306" cy="246221"/>
              </a:xfrm>
              <a:prstGeom prst="rect">
                <a:avLst/>
              </a:prstGeom>
              <a:blipFill>
                <a:blip r:embed="rId14"/>
                <a:stretch>
                  <a:fillRect l="-1166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D49EB5C9-03D3-4B6A-BFC5-ECBA812BC955}"/>
                  </a:ext>
                </a:extLst>
              </p:cNvPr>
              <p:cNvSpPr txBox="1"/>
              <p:nvPr/>
            </p:nvSpPr>
            <p:spPr>
              <a:xfrm>
                <a:off x="11054126" y="3575138"/>
                <a:ext cx="3683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D49EB5C9-03D3-4B6A-BFC5-ECBA812B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126" y="3575138"/>
                <a:ext cx="368306" cy="246221"/>
              </a:xfrm>
              <a:prstGeom prst="rect">
                <a:avLst/>
              </a:prstGeom>
              <a:blipFill>
                <a:blip r:embed="rId15"/>
                <a:stretch>
                  <a:fillRect l="-983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upo 71">
            <a:extLst>
              <a:ext uri="{FF2B5EF4-FFF2-40B4-BE49-F238E27FC236}">
                <a16:creationId xmlns:a16="http://schemas.microsoft.com/office/drawing/2014/main" id="{A07C094C-822F-4BA8-B759-0C7A7ECCAFE7}"/>
              </a:ext>
            </a:extLst>
          </p:cNvPr>
          <p:cNvGrpSpPr/>
          <p:nvPr/>
        </p:nvGrpSpPr>
        <p:grpSpPr>
          <a:xfrm>
            <a:off x="333764" y="4864210"/>
            <a:ext cx="4630647" cy="916960"/>
            <a:chOff x="662729" y="1158204"/>
            <a:chExt cx="4030410" cy="7728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Rectángulo: esquinas superiores, una redondeada y la otra cortada 72">
              <a:extLst>
                <a:ext uri="{FF2B5EF4-FFF2-40B4-BE49-F238E27FC236}">
                  <a16:creationId xmlns:a16="http://schemas.microsoft.com/office/drawing/2014/main" id="{7474D08C-CE9E-4630-B235-30B332D12270}"/>
                </a:ext>
              </a:extLst>
            </p:cNvPr>
            <p:cNvSpPr/>
            <p:nvPr/>
          </p:nvSpPr>
          <p:spPr>
            <a:xfrm>
              <a:off x="662731" y="1158204"/>
              <a:ext cx="3431863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/>
                <a:t>       </a:t>
              </a:r>
              <a:r>
                <a:rPr lang="es-ES" sz="1600" dirty="0" err="1"/>
                <a:t>The</a:t>
              </a:r>
              <a:r>
                <a:rPr lang="es-ES" sz="1600" dirty="0"/>
                <a:t> </a:t>
              </a:r>
              <a:r>
                <a:rPr lang="es-ES" sz="1600" dirty="0" err="1"/>
                <a:t>projectile</a:t>
              </a:r>
              <a:r>
                <a:rPr lang="es-ES" sz="1600" dirty="0"/>
                <a:t> </a:t>
              </a:r>
              <a:r>
                <a:rPr lang="es-ES" sz="1600" dirty="0" err="1"/>
                <a:t>is</a:t>
              </a:r>
              <a:r>
                <a:rPr lang="es-ES" sz="1600" dirty="0"/>
                <a:t> </a:t>
              </a:r>
              <a:r>
                <a:rPr lang="es-ES" sz="1600" dirty="0" err="1"/>
                <a:t>eikonal</a:t>
              </a:r>
              <a:r>
                <a:rPr lang="es-ES" sz="1600" dirty="0"/>
                <a:t> and </a:t>
              </a:r>
              <a:r>
                <a:rPr lang="es-ES" sz="1600" dirty="0" err="1"/>
                <a:t>dilute</a:t>
              </a:r>
              <a:endParaRPr lang="es-ES" sz="1600" dirty="0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F815644-1812-459A-A4EB-E51FE61DC72F}"/>
                </a:ext>
              </a:extLst>
            </p:cNvPr>
            <p:cNvSpPr/>
            <p:nvPr/>
          </p:nvSpPr>
          <p:spPr>
            <a:xfrm>
              <a:off x="662729" y="1481382"/>
              <a:ext cx="4030410" cy="449632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7285B"/>
                </a:solidFill>
              </a:endParaRPr>
            </a:p>
          </p:txBody>
        </p:sp>
      </p:grpSp>
      <p:sp>
        <p:nvSpPr>
          <p:cNvPr id="43" name="Diagrama de flujo: combinar 42">
            <a:extLst>
              <a:ext uri="{FF2B5EF4-FFF2-40B4-BE49-F238E27FC236}">
                <a16:creationId xmlns:a16="http://schemas.microsoft.com/office/drawing/2014/main" id="{2A3854E8-C061-47B5-98B4-55AE684CABFB}"/>
              </a:ext>
            </a:extLst>
          </p:cNvPr>
          <p:cNvSpPr/>
          <p:nvPr/>
        </p:nvSpPr>
        <p:spPr>
          <a:xfrm flipV="1">
            <a:off x="110087" y="4788520"/>
            <a:ext cx="447353" cy="45914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¡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333E3045-463E-4E6F-9452-17BD0112413A}"/>
                  </a:ext>
                </a:extLst>
              </p:cNvPr>
              <p:cNvSpPr txBox="1"/>
              <p:nvPr/>
            </p:nvSpPr>
            <p:spPr>
              <a:xfrm>
                <a:off x="1241446" y="5327649"/>
                <a:ext cx="265058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s-ES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b="0" i="1" dirty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dirty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dirty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s-ES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s-ES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s-ES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333E3045-463E-4E6F-9452-17BD01124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46" y="5327649"/>
                <a:ext cx="2650580" cy="374270"/>
              </a:xfrm>
              <a:prstGeom prst="rect">
                <a:avLst/>
              </a:prstGeom>
              <a:blipFill>
                <a:blip r:embed="rId16"/>
                <a:stretch>
                  <a:fillRect l="-69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1F521C0-4D63-E840-8D58-CCCD78509B30}"/>
              </a:ext>
            </a:extLst>
          </p:cNvPr>
          <p:cNvSpPr txBox="1"/>
          <p:nvPr/>
        </p:nvSpPr>
        <p:spPr>
          <a:xfrm>
            <a:off x="8810529" y="4787096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7285B"/>
                </a:solidFill>
              </a:rPr>
              <a:t>See the talk by Alina </a:t>
            </a:r>
            <a:r>
              <a:rPr lang="en-US" dirty="0" err="1">
                <a:solidFill>
                  <a:srgbClr val="27285B"/>
                </a:solidFill>
              </a:rPr>
              <a:t>Czajka</a:t>
            </a:r>
            <a:r>
              <a:rPr lang="en-US" dirty="0">
                <a:solidFill>
                  <a:srgbClr val="27285B"/>
                </a:solidFill>
              </a:rPr>
              <a:t>.</a:t>
            </a:r>
            <a:endParaRPr lang="en-GB" dirty="0">
              <a:solidFill>
                <a:srgbClr val="272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0"/>
    </mc:Choice>
    <mc:Fallback>
      <p:transition spd="slow" advTm="130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B3D5460-0165-4570-844F-6C64025F5741}"/>
              </a:ext>
            </a:extLst>
          </p:cNvPr>
          <p:cNvSpPr/>
          <p:nvPr/>
        </p:nvSpPr>
        <p:spPr>
          <a:xfrm>
            <a:off x="670594" y="1666205"/>
            <a:ext cx="4725011" cy="3610645"/>
          </a:xfrm>
          <a:prstGeom prst="roundRect">
            <a:avLst>
              <a:gd name="adj" fmla="val 615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1" y="146554"/>
            <a:ext cx="5395604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Non-</a:t>
            </a:r>
            <a:r>
              <a:rPr lang="es-ES" dirty="0" err="1"/>
              <a:t>eikonal</a:t>
            </a:r>
            <a:r>
              <a:rPr lang="es-ES" dirty="0"/>
              <a:t> </a:t>
            </a:r>
            <a:r>
              <a:rPr lang="es-ES" dirty="0" err="1"/>
              <a:t>pp</a:t>
            </a:r>
            <a:r>
              <a:rPr lang="es-ES" dirty="0"/>
              <a:t> </a:t>
            </a:r>
            <a:r>
              <a:rPr lang="es-ES" dirty="0" err="1"/>
              <a:t>scattering</a:t>
            </a:r>
            <a:endParaRPr lang="gl-ES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A908346-FEB2-4B50-920C-F61446F314A2}"/>
              </a:ext>
            </a:extLst>
          </p:cNvPr>
          <p:cNvGrpSpPr/>
          <p:nvPr/>
        </p:nvGrpSpPr>
        <p:grpSpPr>
          <a:xfrm>
            <a:off x="248263" y="1072893"/>
            <a:ext cx="5011358" cy="338554"/>
            <a:chOff x="276838" y="1166070"/>
            <a:chExt cx="5011358" cy="33855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3FEBB4E-321F-44E2-B16E-4B9826E848DD}"/>
                </a:ext>
              </a:extLst>
            </p:cNvPr>
            <p:cNvSpPr txBox="1"/>
            <p:nvPr/>
          </p:nvSpPr>
          <p:spPr>
            <a:xfrm>
              <a:off x="637564" y="1166070"/>
              <a:ext cx="46506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rgbClr val="27285B"/>
                  </a:solidFill>
                </a:rPr>
                <a:t>Gluon </a:t>
              </a:r>
              <a:r>
                <a:rPr lang="es-ES" sz="1600" dirty="0" err="1">
                  <a:solidFill>
                    <a:srgbClr val="27285B"/>
                  </a:solidFill>
                </a:rPr>
                <a:t>production</a:t>
              </a:r>
              <a:r>
                <a:rPr lang="es-ES" sz="1600" dirty="0">
                  <a:solidFill>
                    <a:srgbClr val="27285B"/>
                  </a:solidFill>
                </a:rPr>
                <a:t> in </a:t>
              </a:r>
              <a:r>
                <a:rPr lang="es-ES" sz="1600" dirty="0" err="1">
                  <a:solidFill>
                    <a:srgbClr val="27285B"/>
                  </a:solidFill>
                </a:rPr>
                <a:t>dilute-dilute</a:t>
              </a:r>
              <a:r>
                <a:rPr lang="es-ES" sz="1600" dirty="0">
                  <a:solidFill>
                    <a:srgbClr val="27285B"/>
                  </a:solidFill>
                </a:rPr>
                <a:t> (</a:t>
              </a:r>
              <a:r>
                <a:rPr lang="es-ES" sz="1600" dirty="0" err="1">
                  <a:solidFill>
                    <a:srgbClr val="27285B"/>
                  </a:solidFill>
                </a:rPr>
                <a:t>pp</a:t>
              </a:r>
              <a:r>
                <a:rPr lang="es-ES" sz="1600" dirty="0">
                  <a:solidFill>
                    <a:srgbClr val="27285B"/>
                  </a:solidFill>
                </a:rPr>
                <a:t>) </a:t>
              </a:r>
              <a:r>
                <a:rPr lang="es-ES" sz="1600" dirty="0" err="1">
                  <a:solidFill>
                    <a:srgbClr val="27285B"/>
                  </a:solidFill>
                </a:rPr>
                <a:t>collisions</a:t>
              </a:r>
              <a:r>
                <a:rPr lang="es-ES" sz="1600" dirty="0">
                  <a:solidFill>
                    <a:srgbClr val="27285B"/>
                  </a:solidFill>
                </a:rPr>
                <a:t>:</a:t>
              </a:r>
            </a:p>
          </p:txBody>
        </p:sp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A0576362-DB0D-4BB6-8DD4-C9CBBE4B3493}"/>
                </a:ext>
              </a:extLst>
            </p:cNvPr>
            <p:cNvSpPr/>
            <p:nvPr/>
          </p:nvSpPr>
          <p:spPr>
            <a:xfrm>
              <a:off x="276838" y="1266097"/>
              <a:ext cx="360726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945FEF0-F710-45D3-8FE9-FB8D5608504A}"/>
              </a:ext>
            </a:extLst>
          </p:cNvPr>
          <p:cNvGrpSpPr/>
          <p:nvPr/>
        </p:nvGrpSpPr>
        <p:grpSpPr>
          <a:xfrm>
            <a:off x="1068951" y="2428914"/>
            <a:ext cx="3753461" cy="2591164"/>
            <a:chOff x="5981701" y="2009775"/>
            <a:chExt cx="5016986" cy="3453555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CF9A529-3824-4A5B-84D6-A145696C560C}"/>
                </a:ext>
              </a:extLst>
            </p:cNvPr>
            <p:cNvSpPr/>
            <p:nvPr/>
          </p:nvSpPr>
          <p:spPr>
            <a:xfrm>
              <a:off x="5981701" y="2009775"/>
              <a:ext cx="5016986" cy="3453555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pic>
          <p:nvPicPr>
            <p:cNvPr id="19" name="Imagen 18" descr="Diagrama&#10;&#10;Descripción generada automáticamente">
              <a:extLst>
                <a:ext uri="{FF2B5EF4-FFF2-40B4-BE49-F238E27FC236}">
                  <a16:creationId xmlns:a16="http://schemas.microsoft.com/office/drawing/2014/main" id="{FD1DE05A-D125-43F4-BF44-97EFEBA7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713" y="2198454"/>
              <a:ext cx="4816961" cy="307619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154CF84-5223-4BDD-8AAE-20D911B8DD48}"/>
              </a:ext>
            </a:extLst>
          </p:cNvPr>
          <p:cNvSpPr txBox="1"/>
          <p:nvPr/>
        </p:nvSpPr>
        <p:spPr>
          <a:xfrm>
            <a:off x="932376" y="1768399"/>
            <a:ext cx="420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27285B"/>
                </a:solidFill>
              </a:rPr>
              <a:t>Non-</a:t>
            </a:r>
            <a:r>
              <a:rPr lang="es-ES" sz="1600" dirty="0" err="1">
                <a:solidFill>
                  <a:srgbClr val="27285B"/>
                </a:solidFill>
              </a:rPr>
              <a:t>eikonal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corrections</a:t>
            </a:r>
            <a:r>
              <a:rPr lang="es-ES" sz="1600" dirty="0">
                <a:solidFill>
                  <a:srgbClr val="27285B"/>
                </a:solidFill>
              </a:rPr>
              <a:t> are </a:t>
            </a:r>
            <a:r>
              <a:rPr lang="es-ES" sz="1600" dirty="0" err="1">
                <a:solidFill>
                  <a:srgbClr val="27285B"/>
                </a:solidFill>
              </a:rPr>
              <a:t>sizeable</a:t>
            </a:r>
            <a:r>
              <a:rPr lang="es-ES" sz="1600" dirty="0">
                <a:solidFill>
                  <a:srgbClr val="27285B"/>
                </a:solidFill>
              </a:rPr>
              <a:t> at </a:t>
            </a:r>
            <a:r>
              <a:rPr lang="es-ES" sz="1600" dirty="0" err="1">
                <a:solidFill>
                  <a:srgbClr val="27285B"/>
                </a:solidFill>
              </a:rPr>
              <a:t>mid-rapidity</a:t>
            </a:r>
            <a:endParaRPr lang="es-ES" sz="1600" dirty="0">
              <a:solidFill>
                <a:srgbClr val="27285B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AF61521-BB4B-4AC6-B8C2-622203389341}"/>
              </a:ext>
            </a:extLst>
          </p:cNvPr>
          <p:cNvSpPr/>
          <p:nvPr/>
        </p:nvSpPr>
        <p:spPr>
          <a:xfrm>
            <a:off x="6583150" y="1194568"/>
            <a:ext cx="4725011" cy="5054844"/>
          </a:xfrm>
          <a:prstGeom prst="roundRect">
            <a:avLst>
              <a:gd name="adj" fmla="val 615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887547D-A8BF-4ECE-A6CC-75FB5135B39B}"/>
              </a:ext>
            </a:extLst>
          </p:cNvPr>
          <p:cNvSpPr txBox="1"/>
          <p:nvPr/>
        </p:nvSpPr>
        <p:spPr>
          <a:xfrm>
            <a:off x="6713595" y="1287501"/>
            <a:ext cx="440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27285B"/>
                </a:solidFill>
              </a:rPr>
              <a:t>Double</a:t>
            </a:r>
            <a:r>
              <a:rPr lang="es-ES" sz="1600" dirty="0">
                <a:solidFill>
                  <a:srgbClr val="27285B"/>
                </a:solidFill>
              </a:rPr>
              <a:t> gluon </a:t>
            </a:r>
            <a:r>
              <a:rPr lang="es-ES" sz="1600" dirty="0" err="1">
                <a:solidFill>
                  <a:srgbClr val="27285B"/>
                </a:solidFill>
              </a:rPr>
              <a:t>production</a:t>
            </a:r>
            <a:r>
              <a:rPr lang="es-ES" sz="1600" dirty="0">
                <a:solidFill>
                  <a:srgbClr val="27285B"/>
                </a:solidFill>
              </a:rPr>
              <a:t> in </a:t>
            </a:r>
            <a:r>
              <a:rPr lang="es-ES" sz="1600" dirty="0" err="1">
                <a:solidFill>
                  <a:srgbClr val="27285B"/>
                </a:solidFill>
              </a:rPr>
              <a:t>the</a:t>
            </a:r>
            <a:r>
              <a:rPr lang="es-ES" sz="1600" dirty="0">
                <a:solidFill>
                  <a:srgbClr val="27285B"/>
                </a:solidFill>
              </a:rPr>
              <a:t> CGC </a:t>
            </a:r>
            <a:r>
              <a:rPr lang="es-ES" sz="1600" dirty="0" err="1">
                <a:solidFill>
                  <a:srgbClr val="27285B"/>
                </a:solidFill>
              </a:rPr>
              <a:t>is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symmetric</a:t>
            </a:r>
            <a:r>
              <a:rPr lang="es-ES" sz="1600" dirty="0">
                <a:solidFill>
                  <a:srgbClr val="27285B"/>
                </a:solidFill>
              </a:rPr>
              <a:t> in </a:t>
            </a:r>
            <a:r>
              <a:rPr lang="es-ES" sz="1600" dirty="0" err="1">
                <a:solidFill>
                  <a:srgbClr val="27285B"/>
                </a:solidFill>
              </a:rPr>
              <a:t>transverse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momentum</a:t>
            </a:r>
            <a:r>
              <a:rPr lang="es-ES" sz="1600" dirty="0">
                <a:solidFill>
                  <a:srgbClr val="27285B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90870AF1-6534-4EBF-8DA9-CD2650D98EB8}"/>
                  </a:ext>
                </a:extLst>
              </p:cNvPr>
              <p:cNvSpPr txBox="1"/>
              <p:nvPr/>
            </p:nvSpPr>
            <p:spPr>
              <a:xfrm>
                <a:off x="7999751" y="1879884"/>
                <a:ext cx="21012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rgbClr val="E29D24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E29D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s-ES" sz="1600" b="1" i="1" smtClean="0">
                              <a:solidFill>
                                <a:srgbClr val="E29D2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solidFill>
                            <a:srgbClr val="E29D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solidFill>
                            <a:srgbClr val="E29D24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E29D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s-ES" sz="1600" b="0" i="1" smtClean="0">
                              <a:solidFill>
                                <a:srgbClr val="E29D24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sSub>
                            <m:sSubPr>
                              <m:ctrlP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s-ES" sz="1600" b="1" i="1" smtClean="0">
                                  <a:solidFill>
                                    <a:srgbClr val="E29D24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>
                  <a:solidFill>
                    <a:srgbClr val="E29D24"/>
                  </a:solidFill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90870AF1-6534-4EBF-8DA9-CD2650D9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751" y="1879884"/>
                <a:ext cx="2101216" cy="246221"/>
              </a:xfrm>
              <a:prstGeom prst="rect">
                <a:avLst/>
              </a:prstGeom>
              <a:blipFill>
                <a:blip r:embed="rId3"/>
                <a:stretch>
                  <a:fillRect l="-87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78621A6D-71AC-4F32-89AE-DB4B6057CD26}"/>
              </a:ext>
            </a:extLst>
          </p:cNvPr>
          <p:cNvGrpSpPr/>
          <p:nvPr/>
        </p:nvGrpSpPr>
        <p:grpSpPr>
          <a:xfrm>
            <a:off x="7114880" y="3471527"/>
            <a:ext cx="3753461" cy="2591164"/>
            <a:chOff x="6787937" y="2962563"/>
            <a:chExt cx="3753461" cy="2591164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841CB2EB-359E-4AD6-AD40-38C7FB8674F2}"/>
                </a:ext>
              </a:extLst>
            </p:cNvPr>
            <p:cNvSpPr/>
            <p:nvPr/>
          </p:nvSpPr>
          <p:spPr>
            <a:xfrm>
              <a:off x="6787937" y="2962563"/>
              <a:ext cx="3753461" cy="2591164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pic>
          <p:nvPicPr>
            <p:cNvPr id="3" name="Imagen 2" descr="Imagen que contiene electrónica, circuito, computadora&#10;&#10;Descripción generada automáticamente">
              <a:extLst>
                <a:ext uri="{FF2B5EF4-FFF2-40B4-BE49-F238E27FC236}">
                  <a16:creationId xmlns:a16="http://schemas.microsoft.com/office/drawing/2014/main" id="{9D264047-E55E-4486-966F-0F1479198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050" y="3186126"/>
              <a:ext cx="3633234" cy="22932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4A8281C-97D6-4019-A2A9-1FF37ACC280F}"/>
              </a:ext>
            </a:extLst>
          </p:cNvPr>
          <p:cNvGrpSpPr/>
          <p:nvPr/>
        </p:nvGrpSpPr>
        <p:grpSpPr>
          <a:xfrm>
            <a:off x="608989" y="5428599"/>
            <a:ext cx="5664505" cy="1180227"/>
            <a:chOff x="3395273" y="5532053"/>
            <a:chExt cx="5581651" cy="1180227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21A426DC-95FB-4BF6-8BBF-73F041D786AE}"/>
                </a:ext>
              </a:extLst>
            </p:cNvPr>
            <p:cNvSpPr/>
            <p:nvPr/>
          </p:nvSpPr>
          <p:spPr>
            <a:xfrm>
              <a:off x="3395274" y="5532053"/>
              <a:ext cx="4806069" cy="8309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FE9FB184-41A6-4FE0-B075-0636B885D487}"/>
                </a:ext>
              </a:extLst>
            </p:cNvPr>
            <p:cNvSpPr txBox="1"/>
            <p:nvPr/>
          </p:nvSpPr>
          <p:spPr>
            <a:xfrm>
              <a:off x="3395273" y="5635062"/>
              <a:ext cx="558165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[ </a:t>
              </a:r>
              <a:r>
                <a:rPr lang="en-US" sz="1600" b="1" dirty="0">
                  <a:solidFill>
                    <a:schemeClr val="bg1"/>
                  </a:solidFill>
                </a:rPr>
                <a:t>P. A. </a:t>
              </a:r>
              <a:r>
                <a:rPr lang="en-US" sz="1600" dirty="0">
                  <a:solidFill>
                    <a:schemeClr val="bg1"/>
                  </a:solidFill>
                </a:rPr>
                <a:t>,T. </a:t>
              </a:r>
              <a:r>
                <a:rPr lang="en-US" sz="1600" dirty="0" err="1">
                  <a:solidFill>
                    <a:schemeClr val="bg1"/>
                  </a:solidFill>
                </a:rPr>
                <a:t>Altinoluk</a:t>
              </a:r>
              <a:r>
                <a:rPr lang="en-US" sz="1600" dirty="0">
                  <a:solidFill>
                    <a:schemeClr val="bg1"/>
                  </a:solidFill>
                </a:rPr>
                <a:t>, N. </a:t>
              </a:r>
              <a:r>
                <a:rPr lang="en-US" sz="1600" dirty="0" err="1">
                  <a:solidFill>
                    <a:schemeClr val="bg1"/>
                  </a:solidFill>
                </a:rPr>
                <a:t>Armesto</a:t>
              </a:r>
              <a:r>
                <a:rPr lang="en-US" sz="1600" dirty="0">
                  <a:solidFill>
                    <a:schemeClr val="bg1"/>
                  </a:solidFill>
                </a:rPr>
                <a:t>, arXiv:1902.04483]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[ </a:t>
              </a:r>
              <a:r>
                <a:rPr lang="en-US" sz="1600" b="1" dirty="0">
                  <a:solidFill>
                    <a:schemeClr val="bg1"/>
                  </a:solidFill>
                </a:rPr>
                <a:t>P. A. </a:t>
              </a:r>
              <a:r>
                <a:rPr lang="en-US" sz="1600" dirty="0">
                  <a:solidFill>
                    <a:schemeClr val="bg1"/>
                  </a:solidFill>
                </a:rPr>
                <a:t>,T. </a:t>
              </a:r>
              <a:r>
                <a:rPr lang="en-US" sz="1600" dirty="0" err="1">
                  <a:solidFill>
                    <a:schemeClr val="bg1"/>
                  </a:solidFill>
                </a:rPr>
                <a:t>Altinoluk</a:t>
              </a:r>
              <a:r>
                <a:rPr lang="en-US" sz="1600" dirty="0">
                  <a:solidFill>
                    <a:schemeClr val="bg1"/>
                  </a:solidFill>
                </a:rPr>
                <a:t>, N. </a:t>
              </a:r>
              <a:r>
                <a:rPr lang="en-US" sz="1600" dirty="0" err="1">
                  <a:solidFill>
                    <a:schemeClr val="bg1"/>
                  </a:solidFill>
                </a:rPr>
                <a:t>Armesto</a:t>
              </a:r>
              <a:r>
                <a:rPr lang="en-US" sz="1600" dirty="0">
                  <a:solidFill>
                    <a:schemeClr val="bg1"/>
                  </a:solidFill>
                </a:rPr>
                <a:t>, arXiv:1907.03668]</a:t>
              </a:r>
            </a:p>
            <a:p>
              <a:endParaRPr lang="en-US" sz="1600" dirty="0">
                <a:solidFill>
                  <a:schemeClr val="bg1"/>
                </a:solidFill>
              </a:endParaRPr>
            </a:p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0B0A7B5-EA44-46A9-8B51-9963DF036446}"/>
              </a:ext>
            </a:extLst>
          </p:cNvPr>
          <p:cNvSpPr txBox="1"/>
          <p:nvPr/>
        </p:nvSpPr>
        <p:spPr>
          <a:xfrm>
            <a:off x="6713595" y="2157903"/>
            <a:ext cx="440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27285B"/>
                </a:solidFill>
              </a:rPr>
              <a:t>Non-</a:t>
            </a:r>
            <a:r>
              <a:rPr lang="es-ES" sz="1600" dirty="0" err="1">
                <a:solidFill>
                  <a:srgbClr val="27285B"/>
                </a:solidFill>
              </a:rPr>
              <a:t>eikonal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corrections</a:t>
            </a:r>
            <a:r>
              <a:rPr lang="es-ES" sz="1600" dirty="0">
                <a:solidFill>
                  <a:srgbClr val="27285B"/>
                </a:solidFill>
              </a:rPr>
              <a:t> break </a:t>
            </a:r>
            <a:r>
              <a:rPr lang="es-ES" sz="1600" dirty="0" err="1">
                <a:solidFill>
                  <a:srgbClr val="27285B"/>
                </a:solidFill>
              </a:rPr>
              <a:t>the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symmetry</a:t>
            </a:r>
            <a:r>
              <a:rPr lang="es-ES" sz="1600" dirty="0">
                <a:solidFill>
                  <a:srgbClr val="27285B"/>
                </a:solidFill>
              </a:rPr>
              <a:t>: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D908B61-7B58-4F45-8A07-20C2186A152C}"/>
              </a:ext>
            </a:extLst>
          </p:cNvPr>
          <p:cNvSpPr/>
          <p:nvPr/>
        </p:nvSpPr>
        <p:spPr>
          <a:xfrm>
            <a:off x="8859572" y="2776834"/>
            <a:ext cx="264075" cy="246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CC619B-614C-4355-829B-27EC233781C1}"/>
              </a:ext>
            </a:extLst>
          </p:cNvPr>
          <p:cNvSpPr txBox="1"/>
          <p:nvPr/>
        </p:nvSpPr>
        <p:spPr>
          <a:xfrm>
            <a:off x="7685533" y="3023055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27285B"/>
                </a:solidFill>
              </a:rPr>
              <a:t>Odd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azimuthal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harmonics</a:t>
            </a:r>
            <a:endParaRPr lang="en-US" sz="1600" dirty="0">
              <a:solidFill>
                <a:srgbClr val="27285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6B36BB77-B0B7-4D82-880B-0AD4709C39CA}"/>
                  </a:ext>
                </a:extLst>
              </p:cNvPr>
              <p:cNvSpPr txBox="1"/>
              <p:nvPr/>
            </p:nvSpPr>
            <p:spPr>
              <a:xfrm>
                <a:off x="7965581" y="2483264"/>
                <a:ext cx="21666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rgbClr val="718FBE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718FB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s-ES" sz="1600" b="1" i="1" smtClean="0">
                              <a:solidFill>
                                <a:srgbClr val="718FB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solidFill>
                            <a:srgbClr val="718FBE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s-ES" sz="1600" b="0" i="1" smtClean="0">
                          <a:solidFill>
                            <a:srgbClr val="718FBE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718FB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s-ES" sz="1600" b="0" i="1" smtClean="0">
                              <a:solidFill>
                                <a:srgbClr val="718FBE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sSub>
                            <m:sSubPr>
                              <m:ctrlP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s-ES" sz="1600" b="1" i="1" smtClean="0">
                                  <a:solidFill>
                                    <a:srgbClr val="718FB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>
                  <a:solidFill>
                    <a:srgbClr val="718FBE"/>
                  </a:solidFill>
                </a:endParaRPr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6B36BB77-B0B7-4D82-880B-0AD4709C3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581" y="2483264"/>
                <a:ext cx="2166683" cy="246221"/>
              </a:xfrm>
              <a:prstGeom prst="rect">
                <a:avLst/>
              </a:prstGeom>
              <a:blipFill>
                <a:blip r:embed="rId5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EA51D584-42FF-4B7B-B71F-DF6B9812D9D1}"/>
              </a:ext>
            </a:extLst>
          </p:cNvPr>
          <p:cNvSpPr/>
          <p:nvPr/>
        </p:nvSpPr>
        <p:spPr>
          <a:xfrm>
            <a:off x="10335237" y="2617365"/>
            <a:ext cx="1179931" cy="2466363"/>
          </a:xfrm>
          <a:custGeom>
            <a:avLst/>
            <a:gdLst>
              <a:gd name="connsiteX0" fmla="*/ 0 w 1179931"/>
              <a:gd name="connsiteY0" fmla="*/ 0 h 2466363"/>
              <a:gd name="connsiteX1" fmla="*/ 1166069 w 1179931"/>
              <a:gd name="connsiteY1" fmla="*/ 1770077 h 2466363"/>
              <a:gd name="connsiteX2" fmla="*/ 536895 w 1179931"/>
              <a:gd name="connsiteY2" fmla="*/ 2466363 h 246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9931" h="2466363">
                <a:moveTo>
                  <a:pt x="0" y="0"/>
                </a:moveTo>
                <a:cubicBezTo>
                  <a:pt x="538293" y="679508"/>
                  <a:pt x="1076587" y="1359017"/>
                  <a:pt x="1166069" y="1770077"/>
                </a:cubicBezTo>
                <a:cubicBezTo>
                  <a:pt x="1255551" y="2181137"/>
                  <a:pt x="896223" y="2323750"/>
                  <a:pt x="536895" y="246636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2DD44D8B-8090-4717-A6BF-E86A50539AB7}"/>
              </a:ext>
            </a:extLst>
          </p:cNvPr>
          <p:cNvSpPr/>
          <p:nvPr/>
        </p:nvSpPr>
        <p:spPr>
          <a:xfrm>
            <a:off x="10175846" y="1954622"/>
            <a:ext cx="1601925" cy="1728145"/>
          </a:xfrm>
          <a:custGeom>
            <a:avLst/>
            <a:gdLst>
              <a:gd name="connsiteX0" fmla="*/ 0 w 1601925"/>
              <a:gd name="connsiteY0" fmla="*/ 25180 h 1728145"/>
              <a:gd name="connsiteX1" fmla="*/ 1585519 w 1601925"/>
              <a:gd name="connsiteY1" fmla="*/ 234905 h 1728145"/>
              <a:gd name="connsiteX2" fmla="*/ 687897 w 1601925"/>
              <a:gd name="connsiteY2" fmla="*/ 1728145 h 172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1925" h="1728145">
                <a:moveTo>
                  <a:pt x="0" y="25180"/>
                </a:moveTo>
                <a:cubicBezTo>
                  <a:pt x="735435" y="-11871"/>
                  <a:pt x="1470870" y="-48922"/>
                  <a:pt x="1585519" y="234905"/>
                </a:cubicBezTo>
                <a:cubicBezTo>
                  <a:pt x="1700168" y="518732"/>
                  <a:pt x="1194032" y="1123438"/>
                  <a:pt x="687897" y="1728145"/>
                </a:cubicBezTo>
              </a:path>
            </a:pathLst>
          </a:custGeom>
          <a:noFill/>
          <a:ln>
            <a:solidFill>
              <a:srgbClr val="E29D2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79"/>
    </mc:Choice>
    <mc:Fallback xmlns="">
      <p:transition spd="slow" advTm="888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>
            <a:extLst>
              <a:ext uri="{FF2B5EF4-FFF2-40B4-BE49-F238E27FC236}">
                <a16:creationId xmlns:a16="http://schemas.microsoft.com/office/drawing/2014/main" id="{44306C7A-C2BA-4EC3-B6A6-97922FAF30A3}"/>
              </a:ext>
            </a:extLst>
          </p:cNvPr>
          <p:cNvGrpSpPr/>
          <p:nvPr/>
        </p:nvGrpSpPr>
        <p:grpSpPr>
          <a:xfrm>
            <a:off x="1026885" y="2561373"/>
            <a:ext cx="10395093" cy="3522000"/>
            <a:chOff x="662729" y="1158204"/>
            <a:chExt cx="9047655" cy="2923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ángulo: esquinas superiores, una redondeada y la otra cortada 49">
              <a:extLst>
                <a:ext uri="{FF2B5EF4-FFF2-40B4-BE49-F238E27FC236}">
                  <a16:creationId xmlns:a16="http://schemas.microsoft.com/office/drawing/2014/main" id="{4C6A3ECD-F7AA-4467-9CB9-600D10577667}"/>
                </a:ext>
              </a:extLst>
            </p:cNvPr>
            <p:cNvSpPr/>
            <p:nvPr/>
          </p:nvSpPr>
          <p:spPr>
            <a:xfrm>
              <a:off x="662730" y="1158204"/>
              <a:ext cx="3523682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Looking</a:t>
              </a:r>
              <a:r>
                <a:rPr lang="es-ES" dirty="0"/>
                <a:t> </a:t>
              </a:r>
              <a:r>
                <a:rPr lang="es-ES" dirty="0" err="1"/>
                <a:t>for</a:t>
              </a:r>
              <a:r>
                <a:rPr lang="es-ES" dirty="0"/>
                <a:t> </a:t>
              </a:r>
              <a:r>
                <a:rPr lang="es-ES" dirty="0" err="1"/>
                <a:t>the</a:t>
              </a:r>
              <a:r>
                <a:rPr lang="es-ES" dirty="0"/>
                <a:t> </a:t>
              </a:r>
              <a:r>
                <a:rPr lang="es-ES" dirty="0" err="1"/>
                <a:t>retarted</a:t>
              </a:r>
              <a:r>
                <a:rPr lang="es-ES" dirty="0"/>
                <a:t> gluon </a:t>
              </a:r>
              <a:r>
                <a:rPr lang="es-ES" dirty="0" err="1"/>
                <a:t>field</a:t>
              </a:r>
              <a:endParaRPr lang="es-ES" dirty="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2FE89AB-4CCF-4DFB-BEBF-4B9479604E49}"/>
                </a:ext>
              </a:extLst>
            </p:cNvPr>
            <p:cNvSpPr/>
            <p:nvPr/>
          </p:nvSpPr>
          <p:spPr>
            <a:xfrm>
              <a:off x="662729" y="1481381"/>
              <a:ext cx="9047655" cy="2600459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7315200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</a:t>
            </a:r>
            <a:r>
              <a:rPr lang="es-ES" dirty="0" err="1"/>
              <a:t>Dilute</a:t>
            </a:r>
            <a:r>
              <a:rPr lang="es-ES" dirty="0"/>
              <a:t>-dense </a:t>
            </a:r>
            <a:r>
              <a:rPr lang="es-ES" dirty="0" err="1"/>
              <a:t>scattering</a:t>
            </a:r>
            <a:r>
              <a:rPr lang="es-ES" dirty="0"/>
              <a:t> (</a:t>
            </a:r>
            <a:r>
              <a:rPr lang="es-ES" dirty="0" err="1"/>
              <a:t>pA</a:t>
            </a:r>
            <a:r>
              <a:rPr lang="es-ES" dirty="0"/>
              <a:t>) in </a:t>
            </a:r>
            <a:r>
              <a:rPr lang="es-ES" dirty="0" err="1"/>
              <a:t>the</a:t>
            </a:r>
            <a:r>
              <a:rPr lang="es-ES" dirty="0"/>
              <a:t> CGC</a:t>
            </a:r>
            <a:endParaRPr lang="gl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D0012CA-E987-43BB-A02A-9A036EBA52B7}"/>
                  </a:ext>
                </a:extLst>
              </p:cNvPr>
              <p:cNvSpPr txBox="1"/>
              <p:nvPr/>
            </p:nvSpPr>
            <p:spPr>
              <a:xfrm>
                <a:off x="1143853" y="3111267"/>
                <a:ext cx="4519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27285B"/>
                    </a:solidFill>
                  </a:rPr>
                  <a:t>Target:</a:t>
                </a:r>
                <a:r>
                  <a:rPr lang="es-ES" dirty="0">
                    <a:solidFill>
                      <a:srgbClr val="27285B"/>
                    </a:solidFill>
                  </a:rPr>
                  <a:t> dense and </a:t>
                </a:r>
                <a:r>
                  <a:rPr lang="es-ES" dirty="0" err="1">
                    <a:solidFill>
                      <a:srgbClr val="27285B"/>
                    </a:solidFill>
                  </a:rPr>
                  <a:t>left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:r>
                  <a:rPr lang="es-ES" dirty="0" err="1">
                    <a:solidFill>
                      <a:srgbClr val="27285B"/>
                    </a:solidFill>
                  </a:rPr>
                  <a:t>moving</a:t>
                </a:r>
                <a:endParaRPr lang="es-ES" dirty="0">
                  <a:solidFill>
                    <a:srgbClr val="27285B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 dirty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dirty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s-ES" i="1" dirty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i="1" dirty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D0012CA-E987-43BB-A02A-9A036EBA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853" y="3111267"/>
                <a:ext cx="4519010" cy="646331"/>
              </a:xfrm>
              <a:prstGeom prst="rect">
                <a:avLst/>
              </a:prstGeom>
              <a:blipFill>
                <a:blip r:embed="rId2"/>
                <a:stretch>
                  <a:fillRect l="-1215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o 41">
            <a:extLst>
              <a:ext uri="{FF2B5EF4-FFF2-40B4-BE49-F238E27FC236}">
                <a16:creationId xmlns:a16="http://schemas.microsoft.com/office/drawing/2014/main" id="{4F71EFFF-7D23-447C-B090-6265690B14A2}"/>
              </a:ext>
            </a:extLst>
          </p:cNvPr>
          <p:cNvGrpSpPr/>
          <p:nvPr/>
        </p:nvGrpSpPr>
        <p:grpSpPr>
          <a:xfrm>
            <a:off x="1026886" y="1297310"/>
            <a:ext cx="4202884" cy="1034201"/>
            <a:chOff x="662729" y="1158204"/>
            <a:chExt cx="4003275" cy="9951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Rectángulo: esquinas superiores, una redondeada y la otra cortada 39">
              <a:extLst>
                <a:ext uri="{FF2B5EF4-FFF2-40B4-BE49-F238E27FC236}">
                  <a16:creationId xmlns:a16="http://schemas.microsoft.com/office/drawing/2014/main" id="{2589C80D-70F8-40D1-BAAD-0CBDC974450F}"/>
                </a:ext>
              </a:extLst>
            </p:cNvPr>
            <p:cNvSpPr/>
            <p:nvPr/>
          </p:nvSpPr>
          <p:spPr>
            <a:xfrm>
              <a:off x="662730" y="1158204"/>
              <a:ext cx="2634143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/>
                <a:t>Single gluon </a:t>
              </a:r>
              <a:r>
                <a:rPr lang="es-ES" dirty="0" err="1"/>
                <a:t>spectrum</a:t>
              </a:r>
              <a:endParaRPr lang="es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ángulo 40">
                  <a:extLst>
                    <a:ext uri="{FF2B5EF4-FFF2-40B4-BE49-F238E27FC236}">
                      <a16:creationId xmlns:a16="http://schemas.microsoft.com/office/drawing/2014/main" id="{F663B330-A918-4485-80F9-0BA980001624}"/>
                    </a:ext>
                  </a:extLst>
                </p:cNvPr>
                <p:cNvSpPr/>
                <p:nvPr/>
              </p:nvSpPr>
              <p:spPr>
                <a:xfrm>
                  <a:off x="662729" y="1471757"/>
                  <a:ext cx="4003275" cy="681564"/>
                </a:xfrm>
                <a:prstGeom prst="rect">
                  <a:avLst/>
                </a:prstGeom>
                <a:solidFill>
                  <a:srgbClr val="E8EE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f>
                          <m:f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S" b="0" i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dN</m:t>
                            </m:r>
                          </m:num>
                          <m:den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1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s-ES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s-ES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ℳ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sub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s-ES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27285B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ángulo 40">
                  <a:extLst>
                    <a:ext uri="{FF2B5EF4-FFF2-40B4-BE49-F238E27FC236}">
                      <a16:creationId xmlns:a16="http://schemas.microsoft.com/office/drawing/2014/main" id="{F663B330-A918-4485-80F9-0BA9800016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29" y="1471757"/>
                  <a:ext cx="4003275" cy="6815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56125C61-AD4B-4A73-AE29-346F1B816702}"/>
              </a:ext>
            </a:extLst>
          </p:cNvPr>
          <p:cNvGrpSpPr/>
          <p:nvPr/>
        </p:nvGrpSpPr>
        <p:grpSpPr>
          <a:xfrm>
            <a:off x="7219094" y="1348058"/>
            <a:ext cx="4202884" cy="1034201"/>
            <a:chOff x="662729" y="2445847"/>
            <a:chExt cx="4202884" cy="1043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F5C02628-FE34-4929-B13E-9215110AF661}"/>
                </a:ext>
              </a:extLst>
            </p:cNvPr>
            <p:cNvGrpSpPr/>
            <p:nvPr/>
          </p:nvGrpSpPr>
          <p:grpSpPr>
            <a:xfrm>
              <a:off x="662729" y="2445847"/>
              <a:ext cx="4202884" cy="1043973"/>
              <a:chOff x="662729" y="1158204"/>
              <a:chExt cx="4003275" cy="995117"/>
            </a:xfrm>
          </p:grpSpPr>
          <p:sp>
            <p:nvSpPr>
              <p:cNvPr id="44" name="Rectángulo: esquinas superiores, una redondeada y la otra cortada 43">
                <a:extLst>
                  <a:ext uri="{FF2B5EF4-FFF2-40B4-BE49-F238E27FC236}">
                    <a16:creationId xmlns:a16="http://schemas.microsoft.com/office/drawing/2014/main" id="{BCD6CEE7-8ABC-40E4-A821-B9DA719AC69E}"/>
                  </a:ext>
                </a:extLst>
              </p:cNvPr>
              <p:cNvSpPr/>
              <p:nvPr/>
            </p:nvSpPr>
            <p:spPr>
              <a:xfrm>
                <a:off x="662730" y="1158204"/>
                <a:ext cx="2634143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dirty="0"/>
                  <a:t>LSZ </a:t>
                </a:r>
                <a:r>
                  <a:rPr lang="es-ES" dirty="0" err="1"/>
                  <a:t>reduction</a:t>
                </a:r>
                <a:r>
                  <a:rPr lang="es-ES" dirty="0"/>
                  <a:t> formula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ángulo 44">
                    <a:extLst>
                      <a:ext uri="{FF2B5EF4-FFF2-40B4-BE49-F238E27FC236}">
                        <a16:creationId xmlns:a16="http://schemas.microsoft.com/office/drawing/2014/main" id="{2BD8ABD9-F355-4813-B965-92782241FD17}"/>
                      </a:ext>
                    </a:extLst>
                  </p:cNvPr>
                  <p:cNvSpPr/>
                  <p:nvPr/>
                </p:nvSpPr>
                <p:spPr>
                  <a:xfrm>
                    <a:off x="662729" y="1471757"/>
                    <a:ext cx="4003275" cy="681564"/>
                  </a:xfrm>
                  <a:prstGeom prst="rect">
                    <a:avLst/>
                  </a:prstGeom>
                  <a:solidFill>
                    <a:srgbClr val="E8EEF8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s-ES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d>
                            <m:d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⊡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rgbClr val="27285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ángulo 44">
                    <a:extLst>
                      <a:ext uri="{FF2B5EF4-FFF2-40B4-BE49-F238E27FC236}">
                        <a16:creationId xmlns:a16="http://schemas.microsoft.com/office/drawing/2014/main" id="{2BD8ABD9-F355-4813-B965-92782241FD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729" y="1471757"/>
                    <a:ext cx="4003275" cy="6815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711A0AA-4057-406B-B3DC-101E17D65D12}"/>
                </a:ext>
              </a:extLst>
            </p:cNvPr>
            <p:cNvSpPr/>
            <p:nvPr/>
          </p:nvSpPr>
          <p:spPr>
            <a:xfrm>
              <a:off x="3575050" y="3116099"/>
              <a:ext cx="53975" cy="61778"/>
            </a:xfrm>
            <a:prstGeom prst="ellipse">
              <a:avLst/>
            </a:prstGeom>
            <a:solidFill>
              <a:srgbClr val="E8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Flecha: a la derecha 47">
            <a:extLst>
              <a:ext uri="{FF2B5EF4-FFF2-40B4-BE49-F238E27FC236}">
                <a16:creationId xmlns:a16="http://schemas.microsoft.com/office/drawing/2014/main" id="{A688EBC3-F001-4708-BCBB-0A2958C46013}"/>
              </a:ext>
            </a:extLst>
          </p:cNvPr>
          <p:cNvSpPr/>
          <p:nvPr/>
        </p:nvSpPr>
        <p:spPr>
          <a:xfrm>
            <a:off x="5918408" y="1905464"/>
            <a:ext cx="612047" cy="245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30B62509-4DC4-4460-B973-ED2B8FA51020}"/>
                  </a:ext>
                </a:extLst>
              </p:cNvPr>
              <p:cNvSpPr txBox="1"/>
              <p:nvPr/>
            </p:nvSpPr>
            <p:spPr>
              <a:xfrm>
                <a:off x="6364098" y="3105091"/>
                <a:ext cx="4738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27285B"/>
                    </a:solidFill>
                  </a:rPr>
                  <a:t>Projectile: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:r>
                  <a:rPr lang="es-ES" dirty="0" err="1">
                    <a:solidFill>
                      <a:srgbClr val="27285B"/>
                    </a:solidFill>
                  </a:rPr>
                  <a:t>dilute</a:t>
                </a:r>
                <a:r>
                  <a:rPr lang="es-ES" dirty="0">
                    <a:solidFill>
                      <a:srgbClr val="27285B"/>
                    </a:solidFill>
                  </a:rPr>
                  <a:t> and </a:t>
                </a:r>
                <a:r>
                  <a:rPr lang="es-ES" dirty="0" err="1">
                    <a:solidFill>
                      <a:srgbClr val="27285B"/>
                    </a:solidFill>
                  </a:rPr>
                  <a:t>right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:r>
                  <a:rPr lang="es-ES" dirty="0" err="1">
                    <a:solidFill>
                      <a:srgbClr val="27285B"/>
                    </a:solidFill>
                  </a:rPr>
                  <a:t>moving</a:t>
                </a:r>
                <a:endParaRPr lang="es-ES" dirty="0">
                  <a:solidFill>
                    <a:srgbClr val="27285B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 dirty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 dirty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i="1" dirty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1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27285B"/>
                    </a:solidFill>
                  </a:rPr>
                  <a:t>=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s-ES" i="1" dirty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s-ES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b="0" i="1" dirty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dirty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dirty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s-ES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s-ES" b="0" i="1" dirty="0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s-ES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dirty="0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30B62509-4DC4-4460-B973-ED2B8FA51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098" y="3105091"/>
                <a:ext cx="4738990" cy="646331"/>
              </a:xfrm>
              <a:prstGeom prst="rect">
                <a:avLst/>
              </a:prstGeom>
              <a:blipFill>
                <a:blip r:embed="rId5"/>
                <a:stretch>
                  <a:fillRect l="-115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D6B636E-CA62-402B-84D8-706A3BBCB501}"/>
                  </a:ext>
                </a:extLst>
              </p:cNvPr>
              <p:cNvSpPr txBox="1"/>
              <p:nvPr/>
            </p:nvSpPr>
            <p:spPr>
              <a:xfrm>
                <a:off x="1102162" y="3919886"/>
                <a:ext cx="4519010" cy="385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27285B"/>
                    </a:solidFill>
                  </a:rPr>
                  <a:t>Linear response</a:t>
                </a:r>
                <a:r>
                  <a:rPr lang="es-ES" dirty="0">
                    <a:solidFill>
                      <a:srgbClr val="27285B"/>
                    </a:solidFill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D6B636E-CA62-402B-84D8-706A3BBC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62" y="3919886"/>
                <a:ext cx="4519010" cy="385555"/>
              </a:xfrm>
              <a:prstGeom prst="rect">
                <a:avLst/>
              </a:prstGeom>
              <a:blipFill>
                <a:blip r:embed="rId6"/>
                <a:stretch>
                  <a:fillRect l="-1215"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511ECCD-9FA7-49B4-95D2-797EC1566421}"/>
                  </a:ext>
                </a:extLst>
              </p:cNvPr>
              <p:cNvSpPr txBox="1"/>
              <p:nvPr/>
            </p:nvSpPr>
            <p:spPr>
              <a:xfrm>
                <a:off x="6300332" y="3952138"/>
                <a:ext cx="3622017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sSub>
                        <m:sSub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511ECCD-9FA7-49B4-95D2-797EC1566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332" y="3952138"/>
                <a:ext cx="3622017" cy="304827"/>
              </a:xfrm>
              <a:prstGeom prst="rect">
                <a:avLst/>
              </a:prstGeom>
              <a:blipFill>
                <a:blip r:embed="rId7"/>
                <a:stretch>
                  <a:fillRect l="-337" t="-10000" r="-168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A27CB04-C5F0-47BB-8003-92CCA07D474D}"/>
              </a:ext>
            </a:extLst>
          </p:cNvPr>
          <p:cNvCxnSpPr>
            <a:cxnSpLocks/>
          </p:cNvCxnSpPr>
          <p:nvPr/>
        </p:nvCxnSpPr>
        <p:spPr>
          <a:xfrm>
            <a:off x="5542368" y="4148149"/>
            <a:ext cx="603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A09214F4-C716-4B6B-989B-037CDBF20A1E}"/>
              </a:ext>
            </a:extLst>
          </p:cNvPr>
          <p:cNvSpPr/>
          <p:nvPr/>
        </p:nvSpPr>
        <p:spPr>
          <a:xfrm>
            <a:off x="1148716" y="4539068"/>
            <a:ext cx="238124" cy="250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52A7545-2EDF-42F7-B969-6CC248610516}"/>
                  </a:ext>
                </a:extLst>
              </p:cNvPr>
              <p:cNvSpPr txBox="1"/>
              <p:nvPr/>
            </p:nvSpPr>
            <p:spPr>
              <a:xfrm>
                <a:off x="1381978" y="4467192"/>
                <a:ext cx="2897396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>
                    <a:solidFill>
                      <a:srgbClr val="27285B"/>
                    </a:solidFill>
                  </a:rPr>
                  <a:t>LC Gauge: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=0 ; </m:t>
                    </m:r>
                    <m:sSubSup>
                      <m:sSubSupPr>
                        <m:ctrlP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s-ES" i="1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s-ES" i="1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52A7545-2EDF-42F7-B969-6CC248610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78" y="4467192"/>
                <a:ext cx="2897396" cy="380873"/>
              </a:xfrm>
              <a:prstGeom prst="rect">
                <a:avLst/>
              </a:prstGeom>
              <a:blipFill>
                <a:blip r:embed="rId8"/>
                <a:stretch>
                  <a:fillRect l="-1895"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0688960D-97DB-40E8-925F-E03D33334E13}"/>
              </a:ext>
            </a:extLst>
          </p:cNvPr>
          <p:cNvSpPr/>
          <p:nvPr/>
        </p:nvSpPr>
        <p:spPr>
          <a:xfrm>
            <a:off x="4512635" y="4530110"/>
            <a:ext cx="460417" cy="2591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4F9264AB-D2C8-4A27-A962-EA6702C789F8}"/>
                  </a:ext>
                </a:extLst>
              </p:cNvPr>
              <p:cNvSpPr txBox="1"/>
              <p:nvPr/>
            </p:nvSpPr>
            <p:spPr>
              <a:xfrm>
                <a:off x="4019373" y="4457681"/>
                <a:ext cx="6112042" cy="39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ES" i="1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ES" i="1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i="1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s-ES" i="1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⊡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4F9264AB-D2C8-4A27-A962-EA6702C78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73" y="4457681"/>
                <a:ext cx="6112042" cy="399597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37062F67-1DB9-4389-8E2B-877120E8F6A1}"/>
              </a:ext>
            </a:extLst>
          </p:cNvPr>
          <p:cNvSpPr/>
          <p:nvPr/>
        </p:nvSpPr>
        <p:spPr>
          <a:xfrm>
            <a:off x="6717850" y="4963224"/>
            <a:ext cx="357544" cy="346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6FD0DDC-C2B3-43C1-AB40-E60783BA550A}"/>
                  </a:ext>
                </a:extLst>
              </p:cNvPr>
              <p:cNvSpPr txBox="1"/>
              <p:nvPr/>
            </p:nvSpPr>
            <p:spPr>
              <a:xfrm>
                <a:off x="4202163" y="5330046"/>
                <a:ext cx="5782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>
                    <a:solidFill>
                      <a:srgbClr val="27285B"/>
                    </a:solidFill>
                  </a:rPr>
                  <a:t>We are </a:t>
                </a:r>
                <a:r>
                  <a:rPr lang="es-ES" dirty="0" err="1">
                    <a:solidFill>
                      <a:srgbClr val="27285B"/>
                    </a:solidFill>
                  </a:rPr>
                  <a:t>only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:r>
                  <a:rPr lang="es-ES" dirty="0" err="1">
                    <a:solidFill>
                      <a:srgbClr val="27285B"/>
                    </a:solidFill>
                  </a:rPr>
                  <a:t>interested</a:t>
                </a:r>
                <a:r>
                  <a:rPr lang="es-ES" dirty="0">
                    <a:solidFill>
                      <a:srgbClr val="27285B"/>
                    </a:solidFill>
                  </a:rPr>
                  <a:t> in </a:t>
                </a:r>
                <a:r>
                  <a:rPr lang="es-ES" dirty="0" err="1">
                    <a:solidFill>
                      <a:srgbClr val="27285B"/>
                    </a:solidFill>
                  </a:rPr>
                  <a:t>the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:r>
                  <a:rPr lang="es-ES" dirty="0" err="1">
                    <a:solidFill>
                      <a:srgbClr val="27285B"/>
                    </a:solidFill>
                  </a:rPr>
                  <a:t>transverse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:r>
                  <a:rPr lang="es-ES" dirty="0" err="1">
                    <a:solidFill>
                      <a:srgbClr val="27285B"/>
                    </a:solidFill>
                  </a:rPr>
                  <a:t>part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:r>
                  <a:rPr lang="es-ES" dirty="0" err="1">
                    <a:solidFill>
                      <a:srgbClr val="27285B"/>
                    </a:solidFill>
                  </a:rPr>
                  <a:t>of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6FD0DDC-C2B3-43C1-AB40-E60783BA5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63" y="5330046"/>
                <a:ext cx="5782417" cy="369332"/>
              </a:xfrm>
              <a:prstGeom prst="rect">
                <a:avLst/>
              </a:prstGeom>
              <a:blipFill>
                <a:blip r:embed="rId10"/>
                <a:stretch>
                  <a:fillRect l="-843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>
            <a:extLst>
              <a:ext uri="{FF2B5EF4-FFF2-40B4-BE49-F238E27FC236}">
                <a16:creationId xmlns:a16="http://schemas.microsoft.com/office/drawing/2014/main" id="{80D8B63E-33F5-4512-883E-5525BCAD9E1F}"/>
              </a:ext>
            </a:extLst>
          </p:cNvPr>
          <p:cNvSpPr/>
          <p:nvPr/>
        </p:nvSpPr>
        <p:spPr>
          <a:xfrm>
            <a:off x="7839075" y="4646285"/>
            <a:ext cx="107415" cy="81533"/>
          </a:xfrm>
          <a:prstGeom prst="ellipse">
            <a:avLst/>
          </a:prstGeom>
          <a:solidFill>
            <a:srgbClr val="E8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72"/>
    </mc:Choice>
    <mc:Fallback xmlns="">
      <p:transition spd="slow" advTm="1442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8075776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Gluon </a:t>
            </a:r>
            <a:r>
              <a:rPr lang="es-ES" dirty="0" err="1"/>
              <a:t>propagator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a dense </a:t>
            </a:r>
            <a:r>
              <a:rPr lang="es-ES" dirty="0" err="1"/>
              <a:t>medium</a:t>
            </a:r>
            <a:endParaRPr lang="gl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8CF30E5-292E-44A1-A854-8FA3C3003737}"/>
              </a:ext>
            </a:extLst>
          </p:cNvPr>
          <p:cNvGrpSpPr/>
          <p:nvPr/>
        </p:nvGrpSpPr>
        <p:grpSpPr>
          <a:xfrm>
            <a:off x="494345" y="1089917"/>
            <a:ext cx="10468930" cy="3308886"/>
            <a:chOff x="552402" y="2960798"/>
            <a:chExt cx="10395093" cy="3251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44306C7A-C2BA-4EC3-B6A6-97922FAF30A3}"/>
                </a:ext>
              </a:extLst>
            </p:cNvPr>
            <p:cNvGrpSpPr/>
            <p:nvPr/>
          </p:nvGrpSpPr>
          <p:grpSpPr>
            <a:xfrm>
              <a:off x="552402" y="2960798"/>
              <a:ext cx="10395093" cy="3251056"/>
              <a:chOff x="662729" y="1158204"/>
              <a:chExt cx="9047655" cy="2627274"/>
            </a:xfrm>
          </p:grpSpPr>
          <p:sp>
            <p:nvSpPr>
              <p:cNvPr id="50" name="Rectángulo: esquinas superiores, una redondeada y la otra cortada 49">
                <a:extLst>
                  <a:ext uri="{FF2B5EF4-FFF2-40B4-BE49-F238E27FC236}">
                    <a16:creationId xmlns:a16="http://schemas.microsoft.com/office/drawing/2014/main" id="{4C6A3ECD-F7AA-4467-9CB9-600D10577667}"/>
                  </a:ext>
                </a:extLst>
              </p:cNvPr>
              <p:cNvSpPr/>
              <p:nvPr/>
            </p:nvSpPr>
            <p:spPr>
              <a:xfrm>
                <a:off x="662730" y="1158204"/>
                <a:ext cx="2637555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600" dirty="0" err="1"/>
                  <a:t>Scalar</a:t>
                </a:r>
                <a:r>
                  <a:rPr lang="es-ES" sz="1600" dirty="0"/>
                  <a:t> </a:t>
                </a:r>
                <a:r>
                  <a:rPr lang="es-ES" sz="1600" dirty="0" err="1"/>
                  <a:t>retarded</a:t>
                </a:r>
                <a:r>
                  <a:rPr lang="es-ES" sz="1600" dirty="0"/>
                  <a:t> </a:t>
                </a:r>
                <a:r>
                  <a:rPr lang="es-ES" sz="1600" dirty="0" err="1"/>
                  <a:t>propagator</a:t>
                </a:r>
                <a:endParaRPr lang="es-ES" sz="1600" dirty="0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id="{92FE89AB-4CCF-4DFB-BEBF-4B9479604E49}"/>
                  </a:ext>
                </a:extLst>
              </p:cNvPr>
              <p:cNvSpPr/>
              <p:nvPr/>
            </p:nvSpPr>
            <p:spPr>
              <a:xfrm>
                <a:off x="662729" y="1481383"/>
                <a:ext cx="9047655" cy="2304095"/>
              </a:xfrm>
              <a:prstGeom prst="rect">
                <a:avLst/>
              </a:prstGeom>
              <a:solidFill>
                <a:srgbClr val="E8EE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>
                  <a:extLst>
                    <a:ext uri="{FF2B5EF4-FFF2-40B4-BE49-F238E27FC236}">
                      <a16:creationId xmlns:a16="http://schemas.microsoft.com/office/drawing/2014/main" id="{1419A756-3EEF-4923-BF21-89257B87907A}"/>
                    </a:ext>
                  </a:extLst>
                </p:cNvPr>
                <p:cNvSpPr txBox="1"/>
                <p:nvPr/>
              </p:nvSpPr>
              <p:spPr>
                <a:xfrm>
                  <a:off x="784196" y="3808486"/>
                  <a:ext cx="7410241" cy="5484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s-ES" sz="1600" b="1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p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sz="1600" b="1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sSup>
                              <m:sSup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p>
                        </m:sSubSup>
                        <m:d>
                          <m:d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b="1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b="1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sup>
                        </m:sSup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b="1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600" b="1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27285B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CuadroTexto 2">
                  <a:extLst>
                    <a:ext uri="{FF2B5EF4-FFF2-40B4-BE49-F238E27FC236}">
                      <a16:creationId xmlns:a16="http://schemas.microsoft.com/office/drawing/2014/main" id="{1419A756-3EEF-4923-BF21-89257B879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96" y="3808486"/>
                  <a:ext cx="7410241" cy="5484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551A730-3366-4F99-A5E0-8D86D098C1D8}"/>
                </a:ext>
              </a:extLst>
            </p:cNvPr>
            <p:cNvSpPr txBox="1"/>
            <p:nvPr/>
          </p:nvSpPr>
          <p:spPr>
            <a:xfrm>
              <a:off x="654410" y="3427982"/>
              <a:ext cx="4571673" cy="332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err="1">
                  <a:solidFill>
                    <a:srgbClr val="27285B"/>
                  </a:solidFill>
                </a:rPr>
                <a:t>Solve</a:t>
              </a:r>
              <a:r>
                <a:rPr lang="es-ES" sz="1600" dirty="0">
                  <a:solidFill>
                    <a:srgbClr val="27285B"/>
                  </a:solidFill>
                </a:rPr>
                <a:t> </a:t>
              </a:r>
              <a:r>
                <a:rPr lang="es-ES" sz="1600" dirty="0" err="1">
                  <a:solidFill>
                    <a:srgbClr val="27285B"/>
                  </a:solidFill>
                </a:rPr>
                <a:t>the</a:t>
              </a:r>
              <a:r>
                <a:rPr lang="es-ES" sz="1600" dirty="0">
                  <a:solidFill>
                    <a:srgbClr val="27285B"/>
                  </a:solidFill>
                </a:rPr>
                <a:t> 2+1 dimensional Schrödinger </a:t>
              </a:r>
              <a:r>
                <a:rPr lang="es-ES" sz="1600" dirty="0" err="1">
                  <a:solidFill>
                    <a:srgbClr val="27285B"/>
                  </a:solidFill>
                </a:rPr>
                <a:t>equation</a:t>
              </a:r>
              <a:endParaRPr lang="en-US" sz="1600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004B3A5-1A9A-4528-9313-E7C16852EE4B}"/>
                  </a:ext>
                </a:extLst>
              </p:cNvPr>
              <p:cNvSpPr txBox="1"/>
              <p:nvPr/>
            </p:nvSpPr>
            <p:spPr>
              <a:xfrm>
                <a:off x="337019" y="2949602"/>
                <a:ext cx="9082410" cy="730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sSup>
                            <m:s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d>
                        <m:dPr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1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1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600" b="0" i="0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nary>
                        <m:nary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s-ES" sz="1600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s-ES" sz="1600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d>
                            <m:d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func>
                            <m:func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p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nary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1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  <m:d>
                            <m:d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1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004B3A5-1A9A-4528-9313-E7C16852E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" y="2949602"/>
                <a:ext cx="9082410" cy="730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51BC9AF-7E09-429A-8850-69D1A6F5DAAE}"/>
                  </a:ext>
                </a:extLst>
              </p:cNvPr>
              <p:cNvSpPr txBox="1"/>
              <p:nvPr/>
            </p:nvSpPr>
            <p:spPr>
              <a:xfrm>
                <a:off x="597078" y="2611048"/>
                <a:ext cx="5425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>
                    <a:solidFill>
                      <a:srgbClr val="27285B"/>
                    </a:solidFill>
                  </a:rPr>
                  <a:t>The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solution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is</a:t>
                </a:r>
                <a:r>
                  <a:rPr lang="es-ES" sz="1600" dirty="0">
                    <a:solidFill>
                      <a:srgbClr val="27285B"/>
                    </a:solidFill>
                  </a:rPr>
                  <a:t> a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Brownian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motion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around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the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path</a:t>
                </a:r>
                <a:r>
                  <a:rPr lang="es-ES" sz="1600" dirty="0">
                    <a:solidFill>
                      <a:srgbClr val="27285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b="1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51BC9AF-7E09-429A-8850-69D1A6F5D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8" y="2611048"/>
                <a:ext cx="5425844" cy="338554"/>
              </a:xfrm>
              <a:prstGeom prst="rect">
                <a:avLst/>
              </a:prstGeom>
              <a:blipFill>
                <a:blip r:embed="rId4"/>
                <a:stretch>
                  <a:fillRect l="-674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upo 37">
            <a:extLst>
              <a:ext uri="{FF2B5EF4-FFF2-40B4-BE49-F238E27FC236}">
                <a16:creationId xmlns:a16="http://schemas.microsoft.com/office/drawing/2014/main" id="{09D52A68-BF72-4855-9798-A4383FF1CA00}"/>
              </a:ext>
            </a:extLst>
          </p:cNvPr>
          <p:cNvGrpSpPr/>
          <p:nvPr/>
        </p:nvGrpSpPr>
        <p:grpSpPr>
          <a:xfrm>
            <a:off x="494345" y="4566220"/>
            <a:ext cx="5696730" cy="1398307"/>
            <a:chOff x="662729" y="1158204"/>
            <a:chExt cx="4923334" cy="1110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ectángulo: esquinas superiores, una redondeada y la otra cortada 53">
              <a:extLst>
                <a:ext uri="{FF2B5EF4-FFF2-40B4-BE49-F238E27FC236}">
                  <a16:creationId xmlns:a16="http://schemas.microsoft.com/office/drawing/2014/main" id="{B65D3ED5-0018-4BDE-8B66-7240D2FBF7B0}"/>
                </a:ext>
              </a:extLst>
            </p:cNvPr>
            <p:cNvSpPr/>
            <p:nvPr/>
          </p:nvSpPr>
          <p:spPr>
            <a:xfrm>
              <a:off x="662730" y="1158204"/>
              <a:ext cx="1416707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/>
                <a:t>Wilson Line</a:t>
              </a: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168514EC-9F56-4A71-A62A-61D9F6F36FE3}"/>
                </a:ext>
              </a:extLst>
            </p:cNvPr>
            <p:cNvSpPr/>
            <p:nvPr/>
          </p:nvSpPr>
          <p:spPr>
            <a:xfrm>
              <a:off x="662729" y="1481384"/>
              <a:ext cx="4923334" cy="787084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830D71A8-CDB1-473A-B67C-CC13654932C0}"/>
                  </a:ext>
                </a:extLst>
              </p:cNvPr>
              <p:cNvSpPr txBox="1"/>
              <p:nvPr/>
            </p:nvSpPr>
            <p:spPr>
              <a:xfrm>
                <a:off x="254743" y="5016054"/>
                <a:ext cx="6110514" cy="785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d>
                        <m:d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ES" sz="1600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d>
                            <m:d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s-ES" sz="1600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𝑖𝑔</m:t>
                                  </m:r>
                                  <m:r>
                                    <a:rPr lang="es-ES" sz="1600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nary>
                                    <m:nary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p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nary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b="0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S" sz="1600" b="1" i="1" smtClean="0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830D71A8-CDB1-473A-B67C-CC1365493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3" y="5016054"/>
                <a:ext cx="6110514" cy="785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6EB69DA5-CF79-4BCD-B635-F3FDB47B3C43}"/>
              </a:ext>
            </a:extLst>
          </p:cNvPr>
          <p:cNvSpPr txBox="1"/>
          <p:nvPr/>
        </p:nvSpPr>
        <p:spPr>
          <a:xfrm>
            <a:off x="1702964" y="3780896"/>
            <a:ext cx="895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27285B"/>
                </a:solidFill>
              </a:rPr>
              <a:t>Propagator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of</a:t>
            </a:r>
            <a:r>
              <a:rPr lang="es-ES" sz="1600" dirty="0">
                <a:solidFill>
                  <a:srgbClr val="27285B"/>
                </a:solidFill>
              </a:rPr>
              <a:t> a gluon </a:t>
            </a:r>
            <a:r>
              <a:rPr lang="es-ES" sz="1600" dirty="0" err="1">
                <a:solidFill>
                  <a:srgbClr val="27285B"/>
                </a:solidFill>
              </a:rPr>
              <a:t>moving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through</a:t>
            </a:r>
            <a:r>
              <a:rPr lang="es-ES" sz="1600" dirty="0">
                <a:solidFill>
                  <a:srgbClr val="27285B"/>
                </a:solidFill>
              </a:rPr>
              <a:t> a dense </a:t>
            </a:r>
            <a:r>
              <a:rPr lang="es-ES" sz="1600" dirty="0" err="1">
                <a:solidFill>
                  <a:srgbClr val="27285B"/>
                </a:solidFill>
              </a:rPr>
              <a:t>medium</a:t>
            </a:r>
            <a:r>
              <a:rPr lang="es-ES" sz="1600" dirty="0">
                <a:solidFill>
                  <a:srgbClr val="27285B"/>
                </a:solidFill>
              </a:rPr>
              <a:t> (</a:t>
            </a:r>
            <a:r>
              <a:rPr lang="es-ES" sz="1600" dirty="0" err="1">
                <a:solidFill>
                  <a:srgbClr val="27285B"/>
                </a:solidFill>
              </a:rPr>
              <a:t>extensively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used</a:t>
            </a:r>
            <a:r>
              <a:rPr lang="es-ES" sz="1600" dirty="0">
                <a:solidFill>
                  <a:srgbClr val="27285B"/>
                </a:solidFill>
              </a:rPr>
              <a:t> in jet </a:t>
            </a:r>
            <a:r>
              <a:rPr lang="es-ES" sz="1600" dirty="0" err="1">
                <a:solidFill>
                  <a:srgbClr val="27285B"/>
                </a:solidFill>
              </a:rPr>
              <a:t>quenching</a:t>
            </a:r>
            <a:r>
              <a:rPr lang="es-ES" sz="1600" dirty="0">
                <a:solidFill>
                  <a:srgbClr val="27285B"/>
                </a:solidFill>
              </a:rPr>
              <a:t>)</a:t>
            </a:r>
            <a:endParaRPr lang="en-US" sz="1600" dirty="0">
              <a:solidFill>
                <a:srgbClr val="27285B"/>
              </a:solidFill>
            </a:endParaRPr>
          </a:p>
        </p:txBody>
      </p:sp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85AFD3A3-E358-4DD4-8D4A-6470E6DF7429}"/>
              </a:ext>
            </a:extLst>
          </p:cNvPr>
          <p:cNvSpPr/>
          <p:nvPr/>
        </p:nvSpPr>
        <p:spPr>
          <a:xfrm rot="5400000">
            <a:off x="1140483" y="3615907"/>
            <a:ext cx="522624" cy="4386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6"/>
    </mc:Choice>
    <mc:Fallback xmlns="">
      <p:transition spd="slow" advTm="512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5457825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Gluon </a:t>
            </a:r>
            <a:r>
              <a:rPr lang="es-ES" dirty="0" err="1"/>
              <a:t>production</a:t>
            </a:r>
            <a:r>
              <a:rPr lang="es-ES" dirty="0"/>
              <a:t> </a:t>
            </a:r>
            <a:r>
              <a:rPr lang="es-ES" dirty="0" err="1"/>
              <a:t>matrix</a:t>
            </a:r>
            <a:endParaRPr lang="gl-E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4306C7A-C2BA-4EC3-B6A6-97922FAF30A3}"/>
              </a:ext>
            </a:extLst>
          </p:cNvPr>
          <p:cNvGrpSpPr/>
          <p:nvPr/>
        </p:nvGrpSpPr>
        <p:grpSpPr>
          <a:xfrm>
            <a:off x="589160" y="1154127"/>
            <a:ext cx="11348374" cy="4677344"/>
            <a:chOff x="662729" y="1158204"/>
            <a:chExt cx="9877369" cy="37360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ángulo: esquinas superiores, una redondeada y la otra cortada 49">
              <a:extLst>
                <a:ext uri="{FF2B5EF4-FFF2-40B4-BE49-F238E27FC236}">
                  <a16:creationId xmlns:a16="http://schemas.microsoft.com/office/drawing/2014/main" id="{4C6A3ECD-F7AA-4467-9CB9-600D10577667}"/>
                </a:ext>
              </a:extLst>
            </p:cNvPr>
            <p:cNvSpPr/>
            <p:nvPr/>
          </p:nvSpPr>
          <p:spPr>
            <a:xfrm>
              <a:off x="662729" y="1158204"/>
              <a:ext cx="3422769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/>
                <a:t>Single gluon </a:t>
              </a:r>
              <a:r>
                <a:rPr lang="es-ES" dirty="0" err="1"/>
                <a:t>production</a:t>
              </a:r>
              <a:r>
                <a:rPr lang="es-ES" dirty="0"/>
                <a:t> </a:t>
              </a:r>
              <a:r>
                <a:rPr lang="es-ES" dirty="0" err="1"/>
                <a:t>amplitude</a:t>
              </a:r>
              <a:endParaRPr lang="es-ES" dirty="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2FE89AB-4CCF-4DFB-BEBF-4B9479604E49}"/>
                </a:ext>
              </a:extLst>
            </p:cNvPr>
            <p:cNvSpPr/>
            <p:nvPr/>
          </p:nvSpPr>
          <p:spPr>
            <a:xfrm>
              <a:off x="662729" y="1481383"/>
              <a:ext cx="9877369" cy="3412894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D0998F7-40D1-4707-9687-1631DAD6C730}"/>
                  </a:ext>
                </a:extLst>
              </p:cNvPr>
              <p:cNvSpPr txBox="1"/>
              <p:nvPr/>
            </p:nvSpPr>
            <p:spPr>
              <a:xfrm>
                <a:off x="851493" y="2368114"/>
                <a:ext cx="7518400" cy="2301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es-ES" b="0" i="1" dirty="0">
                  <a:solidFill>
                    <a:srgbClr val="27285B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b="1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s-ES" b="1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nary>
                        <m:naryPr>
                          <m:supHide m:val="on"/>
                          <m:ctrlPr>
                            <a:rPr lang="es-E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ES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1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1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d>
                              <m:r>
                                <a:rPr lang="es-E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ES" b="1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s-E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es-ES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sSup>
                        <m:sSupPr>
                          <m:ctrlPr>
                            <a:rPr lang="es-E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s-E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  <m:sup>
                          <m:r>
                            <a:rPr lang="es-E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s-ES" i="1" dirty="0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supHide m:val="on"/>
                          <m:ctrlP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𝒊𝒒</m:t>
                              </m:r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E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E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sSubSup>
                        <m:sSubSupPr>
                          <m:ctrlP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d>
                        <m:dPr>
                          <m:ctrlP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;0,</m:t>
                          </m:r>
                          <m:r>
                            <a:rPr lang="es-E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E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nary>
                        <m:naryPr>
                          <m:supHide m:val="on"/>
                          <m:ctrlPr>
                            <a:rPr lang="es-E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𝒊𝒒</m:t>
                              </m:r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E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E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nary>
                            <m:naryPr>
                              <m:ctrlP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</m:sSub>
                              <m:sSubSup>
                                <m:sSubSupPr>
                                  <m:ctrlP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𝒢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𝑎𝑐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</m:e>
                            <m:sub>
                              <m:r>
                                <a:rPr lang="es-E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s-E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D0998F7-40D1-4707-9687-1631DAD6C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93" y="2368114"/>
                <a:ext cx="7518400" cy="2301143"/>
              </a:xfrm>
              <a:prstGeom prst="rect">
                <a:avLst/>
              </a:prstGeom>
              <a:blipFill>
                <a:blip r:embed="rId2"/>
                <a:stretch>
                  <a:fillRect l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>
            <a:extLst>
              <a:ext uri="{FF2B5EF4-FFF2-40B4-BE49-F238E27FC236}">
                <a16:creationId xmlns:a16="http://schemas.microsoft.com/office/drawing/2014/main" id="{29B76588-453E-4FD1-9A27-BC854044DCA3}"/>
              </a:ext>
            </a:extLst>
          </p:cNvPr>
          <p:cNvGrpSpPr/>
          <p:nvPr/>
        </p:nvGrpSpPr>
        <p:grpSpPr>
          <a:xfrm>
            <a:off x="9612115" y="1777469"/>
            <a:ext cx="1990725" cy="1181290"/>
            <a:chOff x="8191500" y="1771460"/>
            <a:chExt cx="1990725" cy="1391626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B6812D1-94A9-418F-80CA-5DCFDB294592}"/>
                </a:ext>
              </a:extLst>
            </p:cNvPr>
            <p:cNvSpPr/>
            <p:nvPr/>
          </p:nvSpPr>
          <p:spPr>
            <a:xfrm>
              <a:off x="8518979" y="1771460"/>
              <a:ext cx="834572" cy="1076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EF26124F-59E3-41A6-A281-6FC9DBC158A8}"/>
                    </a:ext>
                  </a:extLst>
                </p:cNvPr>
                <p:cNvSpPr txBox="1"/>
                <p:nvPr/>
              </p:nvSpPr>
              <p:spPr>
                <a:xfrm flipH="1">
                  <a:off x="8369893" y="2886087"/>
                  <a:ext cx="27431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EF26124F-59E3-41A6-A281-6FC9DBC15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369893" y="2886087"/>
                  <a:ext cx="27431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222" r="-444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336F86CA-CF72-4988-8D22-950CA6E0532A}"/>
                    </a:ext>
                  </a:extLst>
                </p:cNvPr>
                <p:cNvSpPr txBox="1"/>
                <p:nvPr/>
              </p:nvSpPr>
              <p:spPr>
                <a:xfrm flipH="1">
                  <a:off x="9219909" y="2886086"/>
                  <a:ext cx="2311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336F86CA-CF72-4988-8D22-950CA6E053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219909" y="2886086"/>
                  <a:ext cx="23118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211" r="-2368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514745F7-C1C7-4C47-9692-7F4B2AB7088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500" y="2309622"/>
              <a:ext cx="18954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94930BB3-4C78-48A0-87FC-FBE9F1F7BA1F}"/>
                </a:ext>
              </a:extLst>
            </p:cNvPr>
            <p:cNvSpPr/>
            <p:nvPr/>
          </p:nvSpPr>
          <p:spPr>
            <a:xfrm rot="19264194">
              <a:off x="9556962" y="1992137"/>
              <a:ext cx="625263" cy="96807"/>
            </a:xfrm>
            <a:custGeom>
              <a:avLst/>
              <a:gdLst>
                <a:gd name="connsiteX0" fmla="*/ 0 w 1009650"/>
                <a:gd name="connsiteY0" fmla="*/ 323855 h 342910"/>
                <a:gd name="connsiteX1" fmla="*/ 123825 w 1009650"/>
                <a:gd name="connsiteY1" fmla="*/ 9530 h 342910"/>
                <a:gd name="connsiteX2" fmla="*/ 209550 w 1009650"/>
                <a:gd name="connsiteY2" fmla="*/ 333380 h 342910"/>
                <a:gd name="connsiteX3" fmla="*/ 314325 w 1009650"/>
                <a:gd name="connsiteY3" fmla="*/ 5 h 342910"/>
                <a:gd name="connsiteX4" fmla="*/ 390525 w 1009650"/>
                <a:gd name="connsiteY4" fmla="*/ 342905 h 342910"/>
                <a:gd name="connsiteX5" fmla="*/ 504825 w 1009650"/>
                <a:gd name="connsiteY5" fmla="*/ 9530 h 342910"/>
                <a:gd name="connsiteX6" fmla="*/ 561975 w 1009650"/>
                <a:gd name="connsiteY6" fmla="*/ 314330 h 342910"/>
                <a:gd name="connsiteX7" fmla="*/ 666750 w 1009650"/>
                <a:gd name="connsiteY7" fmla="*/ 28580 h 342910"/>
                <a:gd name="connsiteX8" fmla="*/ 742950 w 1009650"/>
                <a:gd name="connsiteY8" fmla="*/ 333380 h 342910"/>
                <a:gd name="connsiteX9" fmla="*/ 819150 w 1009650"/>
                <a:gd name="connsiteY9" fmla="*/ 5 h 342910"/>
                <a:gd name="connsiteX10" fmla="*/ 895350 w 1009650"/>
                <a:gd name="connsiteY10" fmla="*/ 333380 h 342910"/>
                <a:gd name="connsiteX11" fmla="*/ 1009650 w 1009650"/>
                <a:gd name="connsiteY11" fmla="*/ 133355 h 3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342910">
                  <a:moveTo>
                    <a:pt x="0" y="323855"/>
                  </a:moveTo>
                  <a:cubicBezTo>
                    <a:pt x="44450" y="165898"/>
                    <a:pt x="88900" y="7942"/>
                    <a:pt x="123825" y="9530"/>
                  </a:cubicBezTo>
                  <a:cubicBezTo>
                    <a:pt x="158750" y="11118"/>
                    <a:pt x="177800" y="334968"/>
                    <a:pt x="209550" y="333380"/>
                  </a:cubicBezTo>
                  <a:cubicBezTo>
                    <a:pt x="241300" y="331792"/>
                    <a:pt x="284163" y="-1582"/>
                    <a:pt x="314325" y="5"/>
                  </a:cubicBezTo>
                  <a:cubicBezTo>
                    <a:pt x="344487" y="1592"/>
                    <a:pt x="358775" y="341317"/>
                    <a:pt x="390525" y="342905"/>
                  </a:cubicBezTo>
                  <a:cubicBezTo>
                    <a:pt x="422275" y="344493"/>
                    <a:pt x="476250" y="14292"/>
                    <a:pt x="504825" y="9530"/>
                  </a:cubicBezTo>
                  <a:cubicBezTo>
                    <a:pt x="533400" y="4768"/>
                    <a:pt x="534987" y="311155"/>
                    <a:pt x="561975" y="314330"/>
                  </a:cubicBezTo>
                  <a:cubicBezTo>
                    <a:pt x="588963" y="317505"/>
                    <a:pt x="636587" y="25405"/>
                    <a:pt x="666750" y="28580"/>
                  </a:cubicBezTo>
                  <a:cubicBezTo>
                    <a:pt x="696913" y="31755"/>
                    <a:pt x="717550" y="338142"/>
                    <a:pt x="742950" y="333380"/>
                  </a:cubicBezTo>
                  <a:cubicBezTo>
                    <a:pt x="768350" y="328618"/>
                    <a:pt x="793750" y="5"/>
                    <a:pt x="819150" y="5"/>
                  </a:cubicBezTo>
                  <a:cubicBezTo>
                    <a:pt x="844550" y="5"/>
                    <a:pt x="863600" y="311155"/>
                    <a:pt x="895350" y="333380"/>
                  </a:cubicBezTo>
                  <a:cubicBezTo>
                    <a:pt x="927100" y="355605"/>
                    <a:pt x="968375" y="244480"/>
                    <a:pt x="1009650" y="1333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FD93119-57C4-4BB3-93F2-7ECFF7817E2E}"/>
              </a:ext>
            </a:extLst>
          </p:cNvPr>
          <p:cNvGrpSpPr/>
          <p:nvPr/>
        </p:nvGrpSpPr>
        <p:grpSpPr>
          <a:xfrm>
            <a:off x="9612115" y="3083080"/>
            <a:ext cx="1895475" cy="1181290"/>
            <a:chOff x="8191500" y="1771460"/>
            <a:chExt cx="1895475" cy="1391626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C512131-41F9-4F3D-A236-0611C4797C03}"/>
                </a:ext>
              </a:extLst>
            </p:cNvPr>
            <p:cNvSpPr/>
            <p:nvPr/>
          </p:nvSpPr>
          <p:spPr>
            <a:xfrm>
              <a:off x="8518979" y="1771460"/>
              <a:ext cx="834572" cy="1076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uadroTexto 32">
                  <a:extLst>
                    <a:ext uri="{FF2B5EF4-FFF2-40B4-BE49-F238E27FC236}">
                      <a16:creationId xmlns:a16="http://schemas.microsoft.com/office/drawing/2014/main" id="{0985A7BD-AE7C-4D45-B762-4575D4076BA9}"/>
                    </a:ext>
                  </a:extLst>
                </p:cNvPr>
                <p:cNvSpPr txBox="1"/>
                <p:nvPr/>
              </p:nvSpPr>
              <p:spPr>
                <a:xfrm flipH="1">
                  <a:off x="8369893" y="2886087"/>
                  <a:ext cx="27431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CuadroTexto 32">
                  <a:extLst>
                    <a:ext uri="{FF2B5EF4-FFF2-40B4-BE49-F238E27FC236}">
                      <a16:creationId xmlns:a16="http://schemas.microsoft.com/office/drawing/2014/main" id="{0985A7BD-AE7C-4D45-B762-4575D4076B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369893" y="2886087"/>
                  <a:ext cx="27431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22" r="-4444" b="-256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E8786CCC-E77D-4D59-80C5-D9A51FE94A48}"/>
                    </a:ext>
                  </a:extLst>
                </p:cNvPr>
                <p:cNvSpPr txBox="1"/>
                <p:nvPr/>
              </p:nvSpPr>
              <p:spPr>
                <a:xfrm flipH="1">
                  <a:off x="9219909" y="2886086"/>
                  <a:ext cx="2311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E8786CCC-E77D-4D59-80C5-D9A51FE94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219909" y="2886086"/>
                  <a:ext cx="23118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211" r="-23684" b="-256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95C72076-3082-4475-BC83-DF55D0A9E4CE}"/>
                </a:ext>
              </a:extLst>
            </p:cNvPr>
            <p:cNvCxnSpPr>
              <a:cxnSpLocks/>
            </p:cNvCxnSpPr>
            <p:nvPr/>
          </p:nvCxnSpPr>
          <p:spPr>
            <a:xfrm>
              <a:off x="8191500" y="2309622"/>
              <a:ext cx="18954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290A042D-1D9B-47EE-8DDA-48C9634EC0D7}"/>
                </a:ext>
              </a:extLst>
            </p:cNvPr>
            <p:cNvSpPr/>
            <p:nvPr/>
          </p:nvSpPr>
          <p:spPr>
            <a:xfrm rot="19264194">
              <a:off x="8194421" y="2007744"/>
              <a:ext cx="625263" cy="96807"/>
            </a:xfrm>
            <a:custGeom>
              <a:avLst/>
              <a:gdLst>
                <a:gd name="connsiteX0" fmla="*/ 0 w 1009650"/>
                <a:gd name="connsiteY0" fmla="*/ 323855 h 342910"/>
                <a:gd name="connsiteX1" fmla="*/ 123825 w 1009650"/>
                <a:gd name="connsiteY1" fmla="*/ 9530 h 342910"/>
                <a:gd name="connsiteX2" fmla="*/ 209550 w 1009650"/>
                <a:gd name="connsiteY2" fmla="*/ 333380 h 342910"/>
                <a:gd name="connsiteX3" fmla="*/ 314325 w 1009650"/>
                <a:gd name="connsiteY3" fmla="*/ 5 h 342910"/>
                <a:gd name="connsiteX4" fmla="*/ 390525 w 1009650"/>
                <a:gd name="connsiteY4" fmla="*/ 342905 h 342910"/>
                <a:gd name="connsiteX5" fmla="*/ 504825 w 1009650"/>
                <a:gd name="connsiteY5" fmla="*/ 9530 h 342910"/>
                <a:gd name="connsiteX6" fmla="*/ 561975 w 1009650"/>
                <a:gd name="connsiteY6" fmla="*/ 314330 h 342910"/>
                <a:gd name="connsiteX7" fmla="*/ 666750 w 1009650"/>
                <a:gd name="connsiteY7" fmla="*/ 28580 h 342910"/>
                <a:gd name="connsiteX8" fmla="*/ 742950 w 1009650"/>
                <a:gd name="connsiteY8" fmla="*/ 333380 h 342910"/>
                <a:gd name="connsiteX9" fmla="*/ 819150 w 1009650"/>
                <a:gd name="connsiteY9" fmla="*/ 5 h 342910"/>
                <a:gd name="connsiteX10" fmla="*/ 895350 w 1009650"/>
                <a:gd name="connsiteY10" fmla="*/ 333380 h 342910"/>
                <a:gd name="connsiteX11" fmla="*/ 1009650 w 1009650"/>
                <a:gd name="connsiteY11" fmla="*/ 133355 h 3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342910">
                  <a:moveTo>
                    <a:pt x="0" y="323855"/>
                  </a:moveTo>
                  <a:cubicBezTo>
                    <a:pt x="44450" y="165898"/>
                    <a:pt x="88900" y="7942"/>
                    <a:pt x="123825" y="9530"/>
                  </a:cubicBezTo>
                  <a:cubicBezTo>
                    <a:pt x="158750" y="11118"/>
                    <a:pt x="177800" y="334968"/>
                    <a:pt x="209550" y="333380"/>
                  </a:cubicBezTo>
                  <a:cubicBezTo>
                    <a:pt x="241300" y="331792"/>
                    <a:pt x="284163" y="-1582"/>
                    <a:pt x="314325" y="5"/>
                  </a:cubicBezTo>
                  <a:cubicBezTo>
                    <a:pt x="344487" y="1592"/>
                    <a:pt x="358775" y="341317"/>
                    <a:pt x="390525" y="342905"/>
                  </a:cubicBezTo>
                  <a:cubicBezTo>
                    <a:pt x="422275" y="344493"/>
                    <a:pt x="476250" y="14292"/>
                    <a:pt x="504825" y="9530"/>
                  </a:cubicBezTo>
                  <a:cubicBezTo>
                    <a:pt x="533400" y="4768"/>
                    <a:pt x="534987" y="311155"/>
                    <a:pt x="561975" y="314330"/>
                  </a:cubicBezTo>
                  <a:cubicBezTo>
                    <a:pt x="588963" y="317505"/>
                    <a:pt x="636587" y="25405"/>
                    <a:pt x="666750" y="28580"/>
                  </a:cubicBezTo>
                  <a:cubicBezTo>
                    <a:pt x="696913" y="31755"/>
                    <a:pt x="717550" y="338142"/>
                    <a:pt x="742950" y="333380"/>
                  </a:cubicBezTo>
                  <a:cubicBezTo>
                    <a:pt x="768350" y="328618"/>
                    <a:pt x="793750" y="5"/>
                    <a:pt x="819150" y="5"/>
                  </a:cubicBezTo>
                  <a:cubicBezTo>
                    <a:pt x="844550" y="5"/>
                    <a:pt x="863600" y="311155"/>
                    <a:pt x="895350" y="333380"/>
                  </a:cubicBezTo>
                  <a:cubicBezTo>
                    <a:pt x="927100" y="355605"/>
                    <a:pt x="968375" y="244480"/>
                    <a:pt x="1009650" y="1333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F91738C-DFE2-40DD-8D41-4E1A9BBDF36A}"/>
              </a:ext>
            </a:extLst>
          </p:cNvPr>
          <p:cNvGrpSpPr/>
          <p:nvPr/>
        </p:nvGrpSpPr>
        <p:grpSpPr>
          <a:xfrm>
            <a:off x="9645161" y="4455419"/>
            <a:ext cx="1895475" cy="1208244"/>
            <a:chOff x="8459265" y="4449410"/>
            <a:chExt cx="1895475" cy="1208244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E7B209F9-FED8-498E-BF14-FF7C5ACB627D}"/>
                </a:ext>
              </a:extLst>
            </p:cNvPr>
            <p:cNvGrpSpPr/>
            <p:nvPr/>
          </p:nvGrpSpPr>
          <p:grpSpPr>
            <a:xfrm>
              <a:off x="8459265" y="4449410"/>
              <a:ext cx="1895475" cy="1181290"/>
              <a:chOff x="8191500" y="1771460"/>
              <a:chExt cx="1895475" cy="1391626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2A7D32F8-CA8B-4EFB-B608-5333EC8184C7}"/>
                  </a:ext>
                </a:extLst>
              </p:cNvPr>
              <p:cNvSpPr/>
              <p:nvPr/>
            </p:nvSpPr>
            <p:spPr>
              <a:xfrm>
                <a:off x="8518979" y="1771460"/>
                <a:ext cx="834572" cy="10763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uadroTexto 39">
                    <a:extLst>
                      <a:ext uri="{FF2B5EF4-FFF2-40B4-BE49-F238E27FC236}">
                        <a16:creationId xmlns:a16="http://schemas.microsoft.com/office/drawing/2014/main" id="{3BA5E6D3-B842-4B23-963E-C737A8B30EA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369893" y="2886087"/>
                    <a:ext cx="274318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CuadroTexto 39">
                    <a:extLst>
                      <a:ext uri="{FF2B5EF4-FFF2-40B4-BE49-F238E27FC236}">
                        <a16:creationId xmlns:a16="http://schemas.microsoft.com/office/drawing/2014/main" id="{3BA5E6D3-B842-4B23-963E-C737A8B30E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369893" y="2886087"/>
                    <a:ext cx="27431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" r="-4444" b="-282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uadroTexto 40">
                    <a:extLst>
                      <a:ext uri="{FF2B5EF4-FFF2-40B4-BE49-F238E27FC236}">
                        <a16:creationId xmlns:a16="http://schemas.microsoft.com/office/drawing/2014/main" id="{D1B2966D-944A-4F9C-B18C-4B89CE28008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219909" y="2886086"/>
                    <a:ext cx="23118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CuadroTexto 40">
                    <a:extLst>
                      <a:ext uri="{FF2B5EF4-FFF2-40B4-BE49-F238E27FC236}">
                        <a16:creationId xmlns:a16="http://schemas.microsoft.com/office/drawing/2014/main" id="{D1B2966D-944A-4F9C-B18C-4B89CE280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219909" y="2886086"/>
                    <a:ext cx="231182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6842" r="-21053" b="-282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Conector recto 41">
                <a:extLst>
                  <a:ext uri="{FF2B5EF4-FFF2-40B4-BE49-F238E27FC236}">
                    <a16:creationId xmlns:a16="http://schemas.microsoft.com/office/drawing/2014/main" id="{FD45D833-48D3-4E89-B92C-6E74C8755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1500" y="2309622"/>
                <a:ext cx="18954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E0638C45-77CF-434B-8AD5-7E19B90B7AB3}"/>
                  </a:ext>
                </a:extLst>
              </p:cNvPr>
              <p:cNvSpPr/>
              <p:nvPr/>
            </p:nvSpPr>
            <p:spPr>
              <a:xfrm rot="19264194">
                <a:off x="8954033" y="2002061"/>
                <a:ext cx="625263" cy="96807"/>
              </a:xfrm>
              <a:custGeom>
                <a:avLst/>
                <a:gdLst>
                  <a:gd name="connsiteX0" fmla="*/ 0 w 1009650"/>
                  <a:gd name="connsiteY0" fmla="*/ 323855 h 342910"/>
                  <a:gd name="connsiteX1" fmla="*/ 123825 w 1009650"/>
                  <a:gd name="connsiteY1" fmla="*/ 9530 h 342910"/>
                  <a:gd name="connsiteX2" fmla="*/ 209550 w 1009650"/>
                  <a:gd name="connsiteY2" fmla="*/ 333380 h 342910"/>
                  <a:gd name="connsiteX3" fmla="*/ 314325 w 1009650"/>
                  <a:gd name="connsiteY3" fmla="*/ 5 h 342910"/>
                  <a:gd name="connsiteX4" fmla="*/ 390525 w 1009650"/>
                  <a:gd name="connsiteY4" fmla="*/ 342905 h 342910"/>
                  <a:gd name="connsiteX5" fmla="*/ 504825 w 1009650"/>
                  <a:gd name="connsiteY5" fmla="*/ 9530 h 342910"/>
                  <a:gd name="connsiteX6" fmla="*/ 561975 w 1009650"/>
                  <a:gd name="connsiteY6" fmla="*/ 314330 h 342910"/>
                  <a:gd name="connsiteX7" fmla="*/ 666750 w 1009650"/>
                  <a:gd name="connsiteY7" fmla="*/ 28580 h 342910"/>
                  <a:gd name="connsiteX8" fmla="*/ 742950 w 1009650"/>
                  <a:gd name="connsiteY8" fmla="*/ 333380 h 342910"/>
                  <a:gd name="connsiteX9" fmla="*/ 819150 w 1009650"/>
                  <a:gd name="connsiteY9" fmla="*/ 5 h 342910"/>
                  <a:gd name="connsiteX10" fmla="*/ 895350 w 1009650"/>
                  <a:gd name="connsiteY10" fmla="*/ 333380 h 342910"/>
                  <a:gd name="connsiteX11" fmla="*/ 1009650 w 1009650"/>
                  <a:gd name="connsiteY11" fmla="*/ 133355 h 34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342910">
                    <a:moveTo>
                      <a:pt x="0" y="323855"/>
                    </a:moveTo>
                    <a:cubicBezTo>
                      <a:pt x="44450" y="165898"/>
                      <a:pt x="88900" y="7942"/>
                      <a:pt x="123825" y="9530"/>
                    </a:cubicBezTo>
                    <a:cubicBezTo>
                      <a:pt x="158750" y="11118"/>
                      <a:pt x="177800" y="334968"/>
                      <a:pt x="209550" y="333380"/>
                    </a:cubicBezTo>
                    <a:cubicBezTo>
                      <a:pt x="241300" y="331792"/>
                      <a:pt x="284163" y="-1582"/>
                      <a:pt x="314325" y="5"/>
                    </a:cubicBezTo>
                    <a:cubicBezTo>
                      <a:pt x="344487" y="1592"/>
                      <a:pt x="358775" y="341317"/>
                      <a:pt x="390525" y="342905"/>
                    </a:cubicBezTo>
                    <a:cubicBezTo>
                      <a:pt x="422275" y="344493"/>
                      <a:pt x="476250" y="14292"/>
                      <a:pt x="504825" y="9530"/>
                    </a:cubicBezTo>
                    <a:cubicBezTo>
                      <a:pt x="533400" y="4768"/>
                      <a:pt x="534987" y="311155"/>
                      <a:pt x="561975" y="314330"/>
                    </a:cubicBezTo>
                    <a:cubicBezTo>
                      <a:pt x="588963" y="317505"/>
                      <a:pt x="636587" y="25405"/>
                      <a:pt x="666750" y="28580"/>
                    </a:cubicBezTo>
                    <a:cubicBezTo>
                      <a:pt x="696913" y="31755"/>
                      <a:pt x="717550" y="338142"/>
                      <a:pt x="742950" y="333380"/>
                    </a:cubicBezTo>
                    <a:cubicBezTo>
                      <a:pt x="768350" y="328618"/>
                      <a:pt x="793750" y="5"/>
                      <a:pt x="819150" y="5"/>
                    </a:cubicBezTo>
                    <a:cubicBezTo>
                      <a:pt x="844550" y="5"/>
                      <a:pt x="863600" y="311155"/>
                      <a:pt x="895350" y="333380"/>
                    </a:cubicBezTo>
                    <a:cubicBezTo>
                      <a:pt x="927100" y="355605"/>
                      <a:pt x="968375" y="244480"/>
                      <a:pt x="1009650" y="13335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4D29F025-A82A-4D59-B8D4-551F7B3CB56A}"/>
                </a:ext>
              </a:extLst>
            </p:cNvPr>
            <p:cNvCxnSpPr>
              <a:cxnSpLocks/>
            </p:cNvCxnSpPr>
            <p:nvPr/>
          </p:nvCxnSpPr>
          <p:spPr>
            <a:xfrm>
              <a:off x="9291932" y="4914655"/>
              <a:ext cx="0" cy="44839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6C45B578-12FD-4B5C-AEDF-34DFF0C8DFDC}"/>
                    </a:ext>
                  </a:extLst>
                </p:cNvPr>
                <p:cNvSpPr txBox="1"/>
                <p:nvPr/>
              </p:nvSpPr>
              <p:spPr>
                <a:xfrm flipH="1">
                  <a:off x="9202341" y="5380655"/>
                  <a:ext cx="2311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6C45B578-12FD-4B5C-AEDF-34DFF0C8DF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202341" y="5380655"/>
                  <a:ext cx="23118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842" r="-36842" b="-2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6C602B25-9F89-492C-A39D-2DC6CC14F2A7}"/>
              </a:ext>
            </a:extLst>
          </p:cNvPr>
          <p:cNvCxnSpPr>
            <a:cxnSpLocks/>
          </p:cNvCxnSpPr>
          <p:nvPr/>
        </p:nvCxnSpPr>
        <p:spPr>
          <a:xfrm flipV="1">
            <a:off x="3733101" y="2234291"/>
            <a:ext cx="3316083" cy="718459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curvado 51">
            <a:extLst>
              <a:ext uri="{FF2B5EF4-FFF2-40B4-BE49-F238E27FC236}">
                <a16:creationId xmlns:a16="http://schemas.microsoft.com/office/drawing/2014/main" id="{75FA7BC2-1423-4CCB-84D7-06F0ADE01769}"/>
              </a:ext>
            </a:extLst>
          </p:cNvPr>
          <p:cNvCxnSpPr>
            <a:cxnSpLocks/>
          </p:cNvCxnSpPr>
          <p:nvPr/>
        </p:nvCxnSpPr>
        <p:spPr>
          <a:xfrm flipV="1">
            <a:off x="4495800" y="3422708"/>
            <a:ext cx="2500618" cy="308322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curvado 53">
            <a:extLst>
              <a:ext uri="{FF2B5EF4-FFF2-40B4-BE49-F238E27FC236}">
                <a16:creationId xmlns:a16="http://schemas.microsoft.com/office/drawing/2014/main" id="{BC820C16-FA59-4D69-84C6-1782AFE53EF9}"/>
              </a:ext>
            </a:extLst>
          </p:cNvPr>
          <p:cNvCxnSpPr>
            <a:cxnSpLocks/>
          </p:cNvCxnSpPr>
          <p:nvPr/>
        </p:nvCxnSpPr>
        <p:spPr>
          <a:xfrm>
            <a:off x="6751258" y="4382889"/>
            <a:ext cx="811300" cy="618727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799AB6-1FF0-4B94-883C-D6E644FA7B28}"/>
              </a:ext>
            </a:extLst>
          </p:cNvPr>
          <p:cNvSpPr txBox="1"/>
          <p:nvPr/>
        </p:nvSpPr>
        <p:spPr>
          <a:xfrm>
            <a:off x="7376663" y="2035755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After </a:t>
            </a:r>
            <a:r>
              <a:rPr lang="es-ES" sz="1600" dirty="0" err="1">
                <a:solidFill>
                  <a:schemeClr val="accent4">
                    <a:lumMod val="50000"/>
                  </a:schemeClr>
                </a:solidFill>
              </a:rPr>
              <a:t>contribution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627A367-B97B-4D5B-99BA-96CDACDE292D}"/>
              </a:ext>
            </a:extLst>
          </p:cNvPr>
          <p:cNvSpPr txBox="1"/>
          <p:nvPr/>
        </p:nvSpPr>
        <p:spPr>
          <a:xfrm>
            <a:off x="7344330" y="3227901"/>
            <a:ext cx="219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accent2">
                    <a:lumMod val="50000"/>
                  </a:schemeClr>
                </a:solidFill>
              </a:rPr>
              <a:t>Before</a:t>
            </a:r>
            <a:r>
              <a:rPr lang="es-E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2">
                    <a:lumMod val="50000"/>
                  </a:schemeClr>
                </a:solidFill>
              </a:rPr>
              <a:t>contribution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1600" dirty="0">
                <a:solidFill>
                  <a:srgbClr val="27285B"/>
                </a:solidFill>
              </a:rPr>
              <a:t>(</a:t>
            </a:r>
            <a:r>
              <a:rPr lang="es-ES" sz="1600" dirty="0" err="1">
                <a:solidFill>
                  <a:srgbClr val="27285B"/>
                </a:solidFill>
              </a:rPr>
              <a:t>doesn’t</a:t>
            </a:r>
            <a:r>
              <a:rPr lang="es-ES" sz="1600" dirty="0">
                <a:solidFill>
                  <a:srgbClr val="27285B"/>
                </a:solidFill>
              </a:rPr>
              <a:t> </a:t>
            </a:r>
            <a:r>
              <a:rPr lang="es-ES" sz="1600" dirty="0" err="1">
                <a:solidFill>
                  <a:srgbClr val="27285B"/>
                </a:solidFill>
              </a:rPr>
              <a:t>appear</a:t>
            </a:r>
            <a:r>
              <a:rPr lang="es-ES" sz="1600" dirty="0">
                <a:solidFill>
                  <a:srgbClr val="27285B"/>
                </a:solidFill>
              </a:rPr>
              <a:t> in jet </a:t>
            </a:r>
            <a:r>
              <a:rPr lang="es-ES" sz="1600" dirty="0" err="1">
                <a:solidFill>
                  <a:srgbClr val="27285B"/>
                </a:solidFill>
              </a:rPr>
              <a:t>quenching</a:t>
            </a:r>
            <a:r>
              <a:rPr lang="es-ES" sz="1600" dirty="0">
                <a:solidFill>
                  <a:srgbClr val="27285B"/>
                </a:solidFill>
              </a:rPr>
              <a:t>)</a:t>
            </a:r>
            <a:endParaRPr lang="en-US" sz="1600" dirty="0">
              <a:solidFill>
                <a:srgbClr val="27285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9FF9EDED-10BF-425B-8F97-8B50226A7B40}"/>
                  </a:ext>
                </a:extLst>
              </p:cNvPr>
              <p:cNvSpPr txBox="1"/>
              <p:nvPr/>
            </p:nvSpPr>
            <p:spPr>
              <a:xfrm>
                <a:off x="7557645" y="4491645"/>
                <a:ext cx="20798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chemeClr val="accent6">
                        <a:lumMod val="50000"/>
                      </a:schemeClr>
                    </a:solidFill>
                  </a:rPr>
                  <a:t>Inside </a:t>
                </a:r>
                <a:r>
                  <a:rPr lang="es-ES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contribution</a:t>
                </a:r>
                <a:endParaRPr lang="es-E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s-ES" sz="1600" dirty="0">
                    <a:solidFill>
                      <a:srgbClr val="27285B"/>
                    </a:solidFill>
                  </a:rPr>
                  <a:t>(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completely</a:t>
                </a:r>
                <a:r>
                  <a:rPr lang="es-ES" sz="1600" dirty="0">
                    <a:solidFill>
                      <a:srgbClr val="27285B"/>
                    </a:solidFill>
                  </a:rPr>
                  <a:t> non </a:t>
                </a:r>
                <a:r>
                  <a:rPr lang="es-ES" sz="1600" dirty="0" err="1">
                    <a:solidFill>
                      <a:srgbClr val="27285B"/>
                    </a:solidFill>
                  </a:rPr>
                  <a:t>eikonal</a:t>
                </a:r>
                <a:r>
                  <a:rPr lang="es-ES" sz="1600" dirty="0">
                    <a:solidFill>
                      <a:srgbClr val="27285B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1600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>
                    <a:solidFill>
                      <a:srgbClr val="27285B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9FF9EDED-10BF-425B-8F97-8B50226A7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645" y="4491645"/>
                <a:ext cx="2079891" cy="830997"/>
              </a:xfrm>
              <a:prstGeom prst="rect">
                <a:avLst/>
              </a:prstGeom>
              <a:blipFill>
                <a:blip r:embed="rId10"/>
                <a:stretch>
                  <a:fillRect l="-1829" t="-1493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6"/>
    </mc:Choice>
    <mc:Fallback xmlns="">
      <p:transition spd="slow" advTm="38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B765919-9515-4554-8316-0230E32D8DFB}"/>
              </a:ext>
            </a:extLst>
          </p:cNvPr>
          <p:cNvGrpSpPr/>
          <p:nvPr/>
        </p:nvGrpSpPr>
        <p:grpSpPr>
          <a:xfrm>
            <a:off x="-790516" y="1821516"/>
            <a:ext cx="6110286" cy="1470103"/>
            <a:chOff x="-689793" y="3793239"/>
            <a:chExt cx="6110286" cy="1470103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6F731036-0490-46B5-BEC0-C7BD78E2EF47}"/>
                </a:ext>
              </a:extLst>
            </p:cNvPr>
            <p:cNvGrpSpPr/>
            <p:nvPr/>
          </p:nvGrpSpPr>
          <p:grpSpPr>
            <a:xfrm>
              <a:off x="494346" y="3793239"/>
              <a:ext cx="3724378" cy="1470103"/>
              <a:chOff x="662730" y="1158204"/>
              <a:chExt cx="3241615" cy="11742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Rectángulo: esquinas superiores, una redondeada y la otra cortada 47">
                <a:extLst>
                  <a:ext uri="{FF2B5EF4-FFF2-40B4-BE49-F238E27FC236}">
                    <a16:creationId xmlns:a16="http://schemas.microsoft.com/office/drawing/2014/main" id="{36DBBC93-917F-4AC9-B672-6D249A27BA01}"/>
                  </a:ext>
                </a:extLst>
              </p:cNvPr>
              <p:cNvSpPr/>
              <p:nvPr/>
            </p:nvSpPr>
            <p:spPr>
              <a:xfrm>
                <a:off x="662730" y="1158204"/>
                <a:ext cx="2214354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dirty="0"/>
                  <a:t>Single gluon </a:t>
                </a:r>
                <a:r>
                  <a:rPr lang="es-ES" dirty="0" err="1"/>
                  <a:t>spectrum</a:t>
                </a:r>
                <a:endParaRPr lang="es-ES" dirty="0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856C221B-E8E3-4EA6-AA54-59118FE9000D}"/>
                  </a:ext>
                </a:extLst>
              </p:cNvPr>
              <p:cNvSpPr/>
              <p:nvPr/>
            </p:nvSpPr>
            <p:spPr>
              <a:xfrm>
                <a:off x="662730" y="1481384"/>
                <a:ext cx="3241615" cy="851079"/>
              </a:xfrm>
              <a:prstGeom prst="rect">
                <a:avLst/>
              </a:prstGeom>
              <a:solidFill>
                <a:srgbClr val="E8EE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7285B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AD2914AE-E169-4DAA-B777-ADC784DF5D95}"/>
                    </a:ext>
                  </a:extLst>
                </p:cNvPr>
                <p:cNvSpPr txBox="1"/>
                <p:nvPr/>
              </p:nvSpPr>
              <p:spPr>
                <a:xfrm>
                  <a:off x="-689793" y="4339548"/>
                  <a:ext cx="6110286" cy="6183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S" b="0" i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dN</m:t>
                            </m:r>
                          </m:num>
                          <m:den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1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∝ </m:t>
                        </m:r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ℳ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  <m:sup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ℳ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  <m:sup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ES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27285B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AD2914AE-E169-4DAA-B777-ADC784DF5D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89793" y="4339548"/>
                  <a:ext cx="6110286" cy="6183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27E76EA-2BB5-4EDF-9F3A-8C2A0CA73EA1}"/>
              </a:ext>
            </a:extLst>
          </p:cNvPr>
          <p:cNvGrpSpPr/>
          <p:nvPr/>
        </p:nvGrpSpPr>
        <p:grpSpPr>
          <a:xfrm>
            <a:off x="5237702" y="947768"/>
            <a:ext cx="6954298" cy="3402110"/>
            <a:chOff x="4581499" y="3708580"/>
            <a:chExt cx="6954298" cy="3305867"/>
          </a:xfrm>
        </p:grpSpPr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14C1165B-66A9-4198-9286-A46A9E1DBC38}"/>
                </a:ext>
              </a:extLst>
            </p:cNvPr>
            <p:cNvGrpSpPr/>
            <p:nvPr/>
          </p:nvGrpSpPr>
          <p:grpSpPr>
            <a:xfrm>
              <a:off x="5420493" y="3708580"/>
              <a:ext cx="5821644" cy="3305867"/>
              <a:chOff x="662729" y="1158204"/>
              <a:chExt cx="5067028" cy="26405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Rectángulo: esquinas superiores, una redondeada y la otra cortada 57">
                <a:extLst>
                  <a:ext uri="{FF2B5EF4-FFF2-40B4-BE49-F238E27FC236}">
                    <a16:creationId xmlns:a16="http://schemas.microsoft.com/office/drawing/2014/main" id="{34D4D5E2-09E3-44C0-85CA-6A676164F5F3}"/>
                  </a:ext>
                </a:extLst>
              </p:cNvPr>
              <p:cNvSpPr/>
              <p:nvPr/>
            </p:nvSpPr>
            <p:spPr>
              <a:xfrm>
                <a:off x="662730" y="1158204"/>
                <a:ext cx="1399235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dirty="0"/>
                  <a:t>3 </a:t>
                </a:r>
                <a:r>
                  <a:rPr lang="es-ES" dirty="0" err="1"/>
                  <a:t>ingredients</a:t>
                </a:r>
                <a:endParaRPr lang="es-ES" dirty="0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72BD1352-36A9-44EA-96FC-967D536F5DA4}"/>
                  </a:ext>
                </a:extLst>
              </p:cNvPr>
              <p:cNvSpPr/>
              <p:nvPr/>
            </p:nvSpPr>
            <p:spPr>
              <a:xfrm>
                <a:off x="662729" y="1481383"/>
                <a:ext cx="5067028" cy="2317414"/>
              </a:xfrm>
              <a:prstGeom prst="rect">
                <a:avLst/>
              </a:prstGeom>
              <a:solidFill>
                <a:srgbClr val="E8EE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7285B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uadroTexto 33">
                  <a:extLst>
                    <a:ext uri="{FF2B5EF4-FFF2-40B4-BE49-F238E27FC236}">
                      <a16:creationId xmlns:a16="http://schemas.microsoft.com/office/drawing/2014/main" id="{DF61DE78-9489-418E-8B7E-07C9C4382271}"/>
                    </a:ext>
                  </a:extLst>
                </p:cNvPr>
                <p:cNvSpPr txBox="1"/>
                <p:nvPr/>
              </p:nvSpPr>
              <p:spPr>
                <a:xfrm>
                  <a:off x="5144523" y="5403788"/>
                  <a:ext cx="6391274" cy="6856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ES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s-ES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𝒢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b="1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i="1">
                                                    <a:solidFill>
                                                      <a:schemeClr val="accent6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b="1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𝒢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sub>
                                      <m:sup>
                                        <m:r>
                                          <a:rPr lang="es-ES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b="1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  <m: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b="1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rgbClr val="27285B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CuadroTexto 33">
                  <a:extLst>
                    <a:ext uri="{FF2B5EF4-FFF2-40B4-BE49-F238E27FC236}">
                      <a16:creationId xmlns:a16="http://schemas.microsoft.com/office/drawing/2014/main" id="{DF61DE78-9489-418E-8B7E-07C9C4382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523" y="5403788"/>
                  <a:ext cx="6391274" cy="6856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28654E44-0B30-4EC8-A37F-C825CEBEE7EA}"/>
                    </a:ext>
                  </a:extLst>
                </p:cNvPr>
                <p:cNvSpPr txBox="1"/>
                <p:nvPr/>
              </p:nvSpPr>
              <p:spPr>
                <a:xfrm>
                  <a:off x="4875159" y="4774351"/>
                  <a:ext cx="6391274" cy="6856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ES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s-ES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s-ES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𝒢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s-ES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s-ES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b="1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b="1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s-ES" b="1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b="1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</m:sub>
                                      <m:sup>
                                        <m:r>
                                          <a:rPr lang="es-ES" b="1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s-ES" b="1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rgbClr val="27285B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28654E44-0B30-4EC8-A37F-C825CEBEE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159" y="4774351"/>
                  <a:ext cx="6391274" cy="6856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5D8C783D-5E6D-4E7C-93DB-4580B8E0667C}"/>
                    </a:ext>
                  </a:extLst>
                </p:cNvPr>
                <p:cNvSpPr txBox="1"/>
                <p:nvPr/>
              </p:nvSpPr>
              <p:spPr>
                <a:xfrm>
                  <a:off x="4581499" y="4214770"/>
                  <a:ext cx="6391274" cy="6856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r>
                                          <a:rPr lang="es-ES" b="1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ES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ES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s-ES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ES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s-ES" b="1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b="1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</m:sub>
                                      <m:sup>
                                        <m:r>
                                          <a:rPr lang="es-ES" b="1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s-ES" b="1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5D8C783D-5E6D-4E7C-93DB-4580B8E06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499" y="4214770"/>
                  <a:ext cx="6391274" cy="6856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E9802FE-FC4A-4EAF-B72A-5DAC6E6903EA}"/>
              </a:ext>
            </a:extLst>
          </p:cNvPr>
          <p:cNvSpPr/>
          <p:nvPr/>
        </p:nvSpPr>
        <p:spPr>
          <a:xfrm>
            <a:off x="4470142" y="2388888"/>
            <a:ext cx="1183369" cy="722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id="{C0A9C1CB-F9C7-4A77-B73C-5101EEBFD1F1}"/>
              </a:ext>
            </a:extLst>
          </p:cNvPr>
          <p:cNvSpPr txBox="1">
            <a:spLocks/>
          </p:cNvSpPr>
          <p:nvPr/>
        </p:nvSpPr>
        <p:spPr>
          <a:xfrm>
            <a:off x="0" y="146554"/>
            <a:ext cx="6459523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</a:t>
            </a:r>
            <a:r>
              <a:rPr lang="es-ES" dirty="0" err="1"/>
              <a:t>Generalizing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dipole</a:t>
            </a:r>
            <a:r>
              <a:rPr lang="es-ES" dirty="0"/>
              <a:t> </a:t>
            </a:r>
            <a:r>
              <a:rPr lang="es-ES" dirty="0" err="1"/>
              <a:t>operator</a:t>
            </a:r>
            <a:endParaRPr lang="gl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AAEE81A-5FC5-4A46-9087-077F1F45F308}"/>
                  </a:ext>
                </a:extLst>
              </p:cNvPr>
              <p:cNvSpPr txBox="1"/>
              <p:nvPr/>
            </p:nvSpPr>
            <p:spPr>
              <a:xfrm>
                <a:off x="6291742" y="3383979"/>
                <a:ext cx="4724820" cy="753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>
                    <a:solidFill>
                      <a:srgbClr val="27285B"/>
                    </a:solidFill>
                  </a:rPr>
                  <a:t>… and </a:t>
                </a:r>
                <a:r>
                  <a:rPr lang="es-ES" dirty="0" err="1">
                    <a:solidFill>
                      <a:srgbClr val="27285B"/>
                    </a:solidFill>
                  </a:rPr>
                  <a:t>also</a:t>
                </a:r>
                <a:r>
                  <a:rPr lang="es-ES" dirty="0">
                    <a:solidFill>
                      <a:srgbClr val="27285B"/>
                    </a:solidFill>
                  </a:rPr>
                  <a:t> a </a:t>
                </a:r>
                <a:r>
                  <a:rPr lang="es-ES" dirty="0" err="1">
                    <a:solidFill>
                      <a:srgbClr val="27285B"/>
                    </a:solidFill>
                  </a:rPr>
                  <a:t>fourth</a:t>
                </a:r>
                <a:r>
                  <a:rPr lang="es-ES" dirty="0">
                    <a:solidFill>
                      <a:srgbClr val="27285B"/>
                    </a:solidFill>
                  </a:rPr>
                  <a:t> </a:t>
                </a:r>
                <a:r>
                  <a:rPr lang="es-ES" dirty="0" err="1">
                    <a:solidFill>
                      <a:srgbClr val="27285B"/>
                    </a:solidFill>
                  </a:rPr>
                  <a:t>one</a:t>
                </a:r>
                <a:endParaRPr lang="es-ES" dirty="0">
                  <a:solidFill>
                    <a:srgbClr val="27285B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s-ES" b="1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1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s-ES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1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sSup>
                      <m:sSupPr>
                        <m:ctrlP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0" i="1" smtClean="0">
                        <a:solidFill>
                          <a:srgbClr val="2728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27285B"/>
                    </a:solidFill>
                  </a:rPr>
                  <a:t> (MV model)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AAEE81A-5FC5-4A46-9087-077F1F45F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742" y="3383979"/>
                <a:ext cx="4724820" cy="753861"/>
              </a:xfrm>
              <a:prstGeom prst="rect">
                <a:avLst/>
              </a:prstGeom>
              <a:blipFill>
                <a:blip r:embed="rId7"/>
                <a:stretch>
                  <a:fillRect l="-1032" t="-4839" r="-387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1C310D28-1A24-4247-B0A0-B26C12AFCFF2}"/>
              </a:ext>
            </a:extLst>
          </p:cNvPr>
          <p:cNvGrpSpPr/>
          <p:nvPr/>
        </p:nvGrpSpPr>
        <p:grpSpPr>
          <a:xfrm>
            <a:off x="4524078" y="4663231"/>
            <a:ext cx="8160561" cy="1429806"/>
            <a:chOff x="-157627" y="1190056"/>
            <a:chExt cx="8160561" cy="1429806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2385A7D7-9B57-44CE-9E74-201D23D70B14}"/>
                </a:ext>
              </a:extLst>
            </p:cNvPr>
            <p:cNvGrpSpPr/>
            <p:nvPr/>
          </p:nvGrpSpPr>
          <p:grpSpPr>
            <a:xfrm>
              <a:off x="733781" y="1190056"/>
              <a:ext cx="6338335" cy="1429806"/>
              <a:chOff x="662729" y="1158204"/>
              <a:chExt cx="5516744" cy="114207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Rectángulo: esquinas superiores, una redondeada y la otra cortada 23">
                <a:extLst>
                  <a:ext uri="{FF2B5EF4-FFF2-40B4-BE49-F238E27FC236}">
                    <a16:creationId xmlns:a16="http://schemas.microsoft.com/office/drawing/2014/main" id="{74DBBE0D-A330-48BF-8CE9-711E51796B90}"/>
                  </a:ext>
                </a:extLst>
              </p:cNvPr>
              <p:cNvSpPr/>
              <p:nvPr/>
            </p:nvSpPr>
            <p:spPr>
              <a:xfrm>
                <a:off x="662729" y="1158204"/>
                <a:ext cx="2139862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600" dirty="0" err="1"/>
                  <a:t>Localized</a:t>
                </a:r>
                <a:r>
                  <a:rPr lang="es-ES" sz="1600" dirty="0"/>
                  <a:t> GBW </a:t>
                </a:r>
                <a:r>
                  <a:rPr lang="es-ES" sz="1600" dirty="0" err="1"/>
                  <a:t>model</a:t>
                </a:r>
                <a:endParaRPr lang="es-ES" sz="1600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7871B1A0-4C87-4FDB-B862-70B7B7499C8A}"/>
                  </a:ext>
                </a:extLst>
              </p:cNvPr>
              <p:cNvSpPr/>
              <p:nvPr/>
            </p:nvSpPr>
            <p:spPr>
              <a:xfrm>
                <a:off x="662729" y="1481384"/>
                <a:ext cx="5516744" cy="818891"/>
              </a:xfrm>
              <a:prstGeom prst="rect">
                <a:avLst/>
              </a:prstGeom>
              <a:solidFill>
                <a:srgbClr val="E8EE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70BA96AA-BF47-4A1E-9B20-D43C001FDB3D}"/>
                    </a:ext>
                  </a:extLst>
                </p:cNvPr>
                <p:cNvSpPr txBox="1"/>
                <p:nvPr/>
              </p:nvSpPr>
              <p:spPr>
                <a:xfrm>
                  <a:off x="-157627" y="1775572"/>
                  <a:ext cx="8160561" cy="6734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sz="160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r>
                                          <a:rPr lang="es-ES" sz="1600" b="1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sz="16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sz="16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s-ES" sz="1600" b="1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sz="1600" b="1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</m:sub>
                                      <m:sup>
                                        <m:r>
                                          <a:rPr lang="es-ES" sz="1600" b="1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s-ES" sz="1600" b="1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sz="16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1600" b="0" i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600" b="1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sz="1600" b="1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70BA96AA-BF47-4A1E-9B20-D43C001FDB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627" y="1775572"/>
                  <a:ext cx="8160561" cy="6734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1069086-99E1-40C4-A2A2-D554098319FD}"/>
              </a:ext>
            </a:extLst>
          </p:cNvPr>
          <p:cNvGrpSpPr/>
          <p:nvPr/>
        </p:nvGrpSpPr>
        <p:grpSpPr>
          <a:xfrm>
            <a:off x="-1459231" y="4638047"/>
            <a:ext cx="8157332" cy="1429806"/>
            <a:chOff x="-1172477" y="1190056"/>
            <a:chExt cx="8157332" cy="1429806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4E437C74-E844-4797-84C1-52A7FF39155C}"/>
                </a:ext>
              </a:extLst>
            </p:cNvPr>
            <p:cNvGrpSpPr/>
            <p:nvPr/>
          </p:nvGrpSpPr>
          <p:grpSpPr>
            <a:xfrm>
              <a:off x="733781" y="1190056"/>
              <a:ext cx="4319716" cy="1429806"/>
              <a:chOff x="662729" y="1158204"/>
              <a:chExt cx="3759783" cy="114207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Rectángulo: esquinas superiores, una redondeada y la otra cortada 28">
                <a:extLst>
                  <a:ext uri="{FF2B5EF4-FFF2-40B4-BE49-F238E27FC236}">
                    <a16:creationId xmlns:a16="http://schemas.microsoft.com/office/drawing/2014/main" id="{951E739D-58AB-43B2-BCB1-C1442F007EF7}"/>
                  </a:ext>
                </a:extLst>
              </p:cNvPr>
              <p:cNvSpPr/>
              <p:nvPr/>
            </p:nvSpPr>
            <p:spPr>
              <a:xfrm>
                <a:off x="662729" y="1158204"/>
                <a:ext cx="1438737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600" dirty="0"/>
                  <a:t>GBW </a:t>
                </a:r>
                <a:r>
                  <a:rPr lang="es-ES" sz="1600" dirty="0" err="1"/>
                  <a:t>model</a:t>
                </a:r>
                <a:endParaRPr lang="es-ES" sz="1600" dirty="0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D27F81D9-2F46-4D26-A57E-D5462B9F40E3}"/>
                  </a:ext>
                </a:extLst>
              </p:cNvPr>
              <p:cNvSpPr/>
              <p:nvPr/>
            </p:nvSpPr>
            <p:spPr>
              <a:xfrm>
                <a:off x="662729" y="1481384"/>
                <a:ext cx="3759783" cy="818891"/>
              </a:xfrm>
              <a:prstGeom prst="rect">
                <a:avLst/>
              </a:prstGeom>
              <a:solidFill>
                <a:srgbClr val="E8EE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9D36ED67-A46E-438A-8096-FC3854144A27}"/>
                    </a:ext>
                  </a:extLst>
                </p:cNvPr>
                <p:cNvSpPr txBox="1"/>
                <p:nvPr/>
              </p:nvSpPr>
              <p:spPr>
                <a:xfrm>
                  <a:off x="-1172477" y="1755467"/>
                  <a:ext cx="8157332" cy="6734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sz="160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r>
                                          <a:rPr lang="es-ES" sz="1600" b="1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sz="160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</m:sub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S" sz="1600" b="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1600" b="0" i="0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600" b="1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sz="1600" b="1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s-ES" sz="1600" b="0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9D36ED67-A46E-438A-8096-FC3854144A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72477" y="1755467"/>
                  <a:ext cx="8157332" cy="6734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84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71"/>
    </mc:Choice>
    <mc:Fallback xmlns="">
      <p:transition spd="slow" advTm="1048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98C52CA-27D7-4E47-A241-AA0EA50142A8}"/>
              </a:ext>
            </a:extLst>
          </p:cNvPr>
          <p:cNvGrpSpPr/>
          <p:nvPr/>
        </p:nvGrpSpPr>
        <p:grpSpPr>
          <a:xfrm>
            <a:off x="494345" y="2643281"/>
            <a:ext cx="11411905" cy="3243169"/>
            <a:chOff x="662729" y="1158204"/>
            <a:chExt cx="9932663" cy="3028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ángulo: esquinas superiores, una redondeada y la otra cortada 10">
              <a:extLst>
                <a:ext uri="{FF2B5EF4-FFF2-40B4-BE49-F238E27FC236}">
                  <a16:creationId xmlns:a16="http://schemas.microsoft.com/office/drawing/2014/main" id="{D1BE5E79-B45A-4400-942E-4C5CCE6385FD}"/>
                </a:ext>
              </a:extLst>
            </p:cNvPr>
            <p:cNvSpPr/>
            <p:nvPr/>
          </p:nvSpPr>
          <p:spPr>
            <a:xfrm>
              <a:off x="662730" y="1158204"/>
              <a:ext cx="3375000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Discretizing</a:t>
              </a:r>
              <a:r>
                <a:rPr lang="es-ES" dirty="0"/>
                <a:t> </a:t>
              </a:r>
              <a:r>
                <a:rPr lang="es-ES" dirty="0" err="1"/>
                <a:t>the</a:t>
              </a:r>
              <a:r>
                <a:rPr lang="es-ES" dirty="0"/>
                <a:t> longitudinal </a:t>
              </a:r>
              <a:r>
                <a:rPr lang="es-ES" dirty="0" err="1"/>
                <a:t>space</a:t>
              </a:r>
              <a:r>
                <a:rPr lang="es-ES" dirty="0"/>
                <a:t> 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B33A6D5-076A-4DBF-9413-31553F8B93DB}"/>
                </a:ext>
              </a:extLst>
            </p:cNvPr>
            <p:cNvSpPr/>
            <p:nvPr/>
          </p:nvSpPr>
          <p:spPr>
            <a:xfrm>
              <a:off x="662729" y="1481384"/>
              <a:ext cx="9932663" cy="2705188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BC558829-B8EC-48F2-95DC-FC13031DAB42}"/>
              </a:ext>
            </a:extLst>
          </p:cNvPr>
          <p:cNvSpPr txBox="1">
            <a:spLocks/>
          </p:cNvSpPr>
          <p:nvPr/>
        </p:nvSpPr>
        <p:spPr>
          <a:xfrm>
            <a:off x="1" y="146554"/>
            <a:ext cx="7202714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</a:t>
            </a:r>
            <a:r>
              <a:rPr lang="es-ES" dirty="0" err="1"/>
              <a:t>Discretizing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longitudinal </a:t>
            </a:r>
            <a:r>
              <a:rPr lang="es-ES" dirty="0" err="1"/>
              <a:t>space</a:t>
            </a:r>
            <a:endParaRPr lang="gl-E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4306C7A-C2BA-4EC3-B6A6-97922FAF30A3}"/>
              </a:ext>
            </a:extLst>
          </p:cNvPr>
          <p:cNvGrpSpPr/>
          <p:nvPr/>
        </p:nvGrpSpPr>
        <p:grpSpPr>
          <a:xfrm>
            <a:off x="494345" y="1190056"/>
            <a:ext cx="5401631" cy="1295969"/>
            <a:chOff x="662729" y="1158204"/>
            <a:chExt cx="4701457" cy="1210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ángulo: esquinas superiores, una redondeada y la otra cortada 49">
              <a:extLst>
                <a:ext uri="{FF2B5EF4-FFF2-40B4-BE49-F238E27FC236}">
                  <a16:creationId xmlns:a16="http://schemas.microsoft.com/office/drawing/2014/main" id="{4C6A3ECD-F7AA-4467-9CB9-600D10577667}"/>
                </a:ext>
              </a:extLst>
            </p:cNvPr>
            <p:cNvSpPr/>
            <p:nvPr/>
          </p:nvSpPr>
          <p:spPr>
            <a:xfrm>
              <a:off x="662730" y="1158204"/>
              <a:ext cx="2778096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err="1"/>
                <a:t>generalized</a:t>
              </a:r>
              <a:r>
                <a:rPr lang="es-ES" dirty="0"/>
                <a:t> </a:t>
              </a:r>
              <a:r>
                <a:rPr lang="es-ES" dirty="0" err="1"/>
                <a:t>dipole</a:t>
              </a:r>
              <a:r>
                <a:rPr lang="es-ES" dirty="0"/>
                <a:t> </a:t>
              </a:r>
              <a:r>
                <a:rPr lang="es-ES" dirty="0" err="1"/>
                <a:t>operator</a:t>
              </a:r>
              <a:endParaRPr lang="es-ES" dirty="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2FE89AB-4CCF-4DFB-BEBF-4B9479604E49}"/>
                </a:ext>
              </a:extLst>
            </p:cNvPr>
            <p:cNvSpPr/>
            <p:nvPr/>
          </p:nvSpPr>
          <p:spPr>
            <a:xfrm>
              <a:off x="662729" y="1481384"/>
              <a:ext cx="4701457" cy="886955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5D8C783D-5E6D-4E7C-93DB-4580B8E0667C}"/>
                  </a:ext>
                </a:extLst>
              </p:cNvPr>
              <p:cNvSpPr txBox="1"/>
              <p:nvPr/>
            </p:nvSpPr>
            <p:spPr>
              <a:xfrm>
                <a:off x="699000" y="1658271"/>
                <a:ext cx="4644525" cy="705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ES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d>
                                      <m:r>
                                        <a:rPr lang="es-ES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5D8C783D-5E6D-4E7C-93DB-4580B8E06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0" y="1658271"/>
                <a:ext cx="4644525" cy="705642"/>
              </a:xfrm>
              <a:prstGeom prst="rect">
                <a:avLst/>
              </a:prstGeom>
              <a:blipFill>
                <a:blip r:embed="rId2"/>
                <a:stretch>
                  <a:fillRect r="-4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78A125B-2C72-4774-9FC2-003BFFAFF6CD}"/>
                  </a:ext>
                </a:extLst>
              </p:cNvPr>
              <p:cNvSpPr txBox="1"/>
              <p:nvPr/>
            </p:nvSpPr>
            <p:spPr>
              <a:xfrm>
                <a:off x="494344" y="3163659"/>
                <a:ext cx="9082410" cy="810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sSup>
                            <m:sSup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d>
                        <m:dPr>
                          <m:ctrlP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nary>
                        <m:naryPr>
                          <m:ctrlPr>
                            <a:rPr lang="es-ES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r>
                            <a:rPr lang="es-E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s-ES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d>
                            <m:dPr>
                              <m:ctrlPr>
                                <a:rPr lang="es-E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func>
                            <m:funcPr>
                              <m:ctrlPr>
                                <a:rPr lang="es-E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E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trlPr>
                                        <a:rPr lang="es-E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p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nary>
                                  <m:sSup>
                                    <m:sSupPr>
                                      <m:ctrlPr>
                                        <a:rPr lang="es-E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b="1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s-E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s-E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s-E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</m:e>
                            <m:sup>
                              <m:r>
                                <a:rPr lang="es-E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  <m:d>
                            <m:dPr>
                              <m:ctrlPr>
                                <a:rPr lang="es-E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78A125B-2C72-4774-9FC2-003BFFAF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4" y="3163659"/>
                <a:ext cx="9082410" cy="810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7165403-C468-49B3-9FB3-49AA53E98C2F}"/>
                  </a:ext>
                </a:extLst>
              </p:cNvPr>
              <p:cNvSpPr txBox="1"/>
              <p:nvPr/>
            </p:nvSpPr>
            <p:spPr>
              <a:xfrm>
                <a:off x="0" y="4096506"/>
                <a:ext cx="12391871" cy="122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60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sSup>
                            <m:s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d>
                        <m:dPr>
                          <m:ctrlP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1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1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ES" sz="1600" b="0" i="0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s-ES" sz="1600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S" sz="16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m:rPr>
                          <m:lit/>
                        </m:rPr>
                        <a:rPr lang="es-ES" sz="1600" b="0" i="1" smtClean="0">
                          <a:solidFill>
                            <a:srgbClr val="2728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sz="1600" b="0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s-ES" sz="16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s-ES" sz="16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sz="16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ES" sz="16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ES" sz="16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s-ES" sz="1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1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s-ES" sz="16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sz="1600" b="0" i="1" smtClean="0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s-ES" sz="16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s-ES" sz="16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ES" sz="16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s-ES" sz="16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s-ES" sz="16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s-ES" sz="1600" i="1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s-ES" sz="1600" i="1">
                                                      <a:solidFill>
                                                        <a:schemeClr val="accent3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sz="1600" b="1" i="1">
                                                      <a:solidFill>
                                                        <a:schemeClr val="accent3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1600" i="1">
                                                      <a:solidFill>
                                                        <a:schemeClr val="accent3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s-ES" sz="1600" i="1">
                                                      <a:solidFill>
                                                        <a:schemeClr val="accent3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s-ES" sz="1600" i="1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ES" sz="1600" i="1">
                                                      <a:solidFill>
                                                        <a:schemeClr val="accent3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sz="1600" b="1" i="1">
                                                      <a:solidFill>
                                                        <a:schemeClr val="accent3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1600" i="1">
                                                      <a:solidFill>
                                                        <a:schemeClr val="accent3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s-ES" sz="16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S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s-ES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ES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ES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s-ES" sz="1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ES" sz="160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𝑖𝑔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den>
                                          </m:f>
                                          <m:sSup>
                                            <m:sSup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𝒜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s-ES" sz="1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sz="1600" b="1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1600" b="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s-E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7165403-C468-49B3-9FB3-49AA53E9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6506"/>
                <a:ext cx="12391871" cy="1225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EEF4BE18-2765-4BCD-B0B7-D2A0F177C6E9}"/>
              </a:ext>
            </a:extLst>
          </p:cNvPr>
          <p:cNvCxnSpPr/>
          <p:nvPr/>
        </p:nvCxnSpPr>
        <p:spPr>
          <a:xfrm flipV="1">
            <a:off x="3195160" y="3819525"/>
            <a:ext cx="1091090" cy="61839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A84E509-ABCB-45CD-88B2-FE06C1C7EAAC}"/>
              </a:ext>
            </a:extLst>
          </p:cNvPr>
          <p:cNvCxnSpPr>
            <a:cxnSpLocks/>
          </p:cNvCxnSpPr>
          <p:nvPr/>
        </p:nvCxnSpPr>
        <p:spPr>
          <a:xfrm flipV="1">
            <a:off x="6195935" y="3855215"/>
            <a:ext cx="0" cy="58270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B39B5E82-8929-4081-98B6-15E50A2ACC54}"/>
              </a:ext>
            </a:extLst>
          </p:cNvPr>
          <p:cNvCxnSpPr>
            <a:cxnSpLocks/>
          </p:cNvCxnSpPr>
          <p:nvPr/>
        </p:nvCxnSpPr>
        <p:spPr>
          <a:xfrm flipH="1" flipV="1">
            <a:off x="8272385" y="3805155"/>
            <a:ext cx="1185940" cy="70017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o 89">
            <a:extLst>
              <a:ext uri="{FF2B5EF4-FFF2-40B4-BE49-F238E27FC236}">
                <a16:creationId xmlns:a16="http://schemas.microsoft.com/office/drawing/2014/main" id="{0DA48472-E8D8-4D9E-8372-E6E3A18EC022}"/>
              </a:ext>
            </a:extLst>
          </p:cNvPr>
          <p:cNvGrpSpPr/>
          <p:nvPr/>
        </p:nvGrpSpPr>
        <p:grpSpPr>
          <a:xfrm>
            <a:off x="8064500" y="879690"/>
            <a:ext cx="4019550" cy="1948708"/>
            <a:chOff x="8064500" y="907920"/>
            <a:chExt cx="4019550" cy="1948708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F568AEAE-049B-450C-B821-377E4EDBA1A0}"/>
                </a:ext>
              </a:extLst>
            </p:cNvPr>
            <p:cNvSpPr/>
            <p:nvPr/>
          </p:nvSpPr>
          <p:spPr>
            <a:xfrm>
              <a:off x="8272385" y="907924"/>
              <a:ext cx="3552825" cy="1735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4F6B9EF-01B3-43DD-B2A3-EB95292A13E0}"/>
                </a:ext>
              </a:extLst>
            </p:cNvPr>
            <p:cNvCxnSpPr/>
            <p:nvPr/>
          </p:nvCxnSpPr>
          <p:spPr>
            <a:xfrm>
              <a:off x="8272385" y="907924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BCE21E58-7C71-4AE0-9A79-D3F0287D6745}"/>
                </a:ext>
              </a:extLst>
            </p:cNvPr>
            <p:cNvCxnSpPr/>
            <p:nvPr/>
          </p:nvCxnSpPr>
          <p:spPr>
            <a:xfrm>
              <a:off x="8480530" y="907924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E292885C-CA9C-4513-85A0-DB3063EA608C}"/>
                </a:ext>
              </a:extLst>
            </p:cNvPr>
            <p:cNvCxnSpPr/>
            <p:nvPr/>
          </p:nvCxnSpPr>
          <p:spPr>
            <a:xfrm>
              <a:off x="8688675" y="907923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A66D769E-DA26-43A1-8AB3-CB0EBCC00D49}"/>
                </a:ext>
              </a:extLst>
            </p:cNvPr>
            <p:cNvCxnSpPr/>
            <p:nvPr/>
          </p:nvCxnSpPr>
          <p:spPr>
            <a:xfrm>
              <a:off x="8896820" y="907923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230C856E-BBD6-4AC1-86BC-6AC90677635B}"/>
                </a:ext>
              </a:extLst>
            </p:cNvPr>
            <p:cNvCxnSpPr/>
            <p:nvPr/>
          </p:nvCxnSpPr>
          <p:spPr>
            <a:xfrm>
              <a:off x="9104965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A2D45378-8875-41C4-92B4-AACBCE12F2ED}"/>
                </a:ext>
              </a:extLst>
            </p:cNvPr>
            <p:cNvCxnSpPr/>
            <p:nvPr/>
          </p:nvCxnSpPr>
          <p:spPr>
            <a:xfrm>
              <a:off x="9313110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F453CC2B-4DC0-4AC3-8B9B-CE1604F4D135}"/>
                </a:ext>
              </a:extLst>
            </p:cNvPr>
            <p:cNvCxnSpPr/>
            <p:nvPr/>
          </p:nvCxnSpPr>
          <p:spPr>
            <a:xfrm>
              <a:off x="9521255" y="907924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ECF6742B-3118-4BE1-AD4C-DABE134DB79B}"/>
                </a:ext>
              </a:extLst>
            </p:cNvPr>
            <p:cNvCxnSpPr/>
            <p:nvPr/>
          </p:nvCxnSpPr>
          <p:spPr>
            <a:xfrm>
              <a:off x="9729400" y="907924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34281C0B-C6BD-4832-9732-ED3BF7EA9140}"/>
                </a:ext>
              </a:extLst>
            </p:cNvPr>
            <p:cNvCxnSpPr/>
            <p:nvPr/>
          </p:nvCxnSpPr>
          <p:spPr>
            <a:xfrm>
              <a:off x="9937545" y="907923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16CA7D9-5224-4E6C-92DE-C8E278EA5BEA}"/>
                </a:ext>
              </a:extLst>
            </p:cNvPr>
            <p:cNvCxnSpPr/>
            <p:nvPr/>
          </p:nvCxnSpPr>
          <p:spPr>
            <a:xfrm>
              <a:off x="10145690" y="907923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B929808D-CD82-49A5-BE13-EBF7F7821106}"/>
                </a:ext>
              </a:extLst>
            </p:cNvPr>
            <p:cNvCxnSpPr/>
            <p:nvPr/>
          </p:nvCxnSpPr>
          <p:spPr>
            <a:xfrm>
              <a:off x="10353835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1BB65E78-A580-4348-A963-04BE0C10CA00}"/>
                </a:ext>
              </a:extLst>
            </p:cNvPr>
            <p:cNvCxnSpPr/>
            <p:nvPr/>
          </p:nvCxnSpPr>
          <p:spPr>
            <a:xfrm>
              <a:off x="10561980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513B51C2-8AF4-485F-87E7-7E0A4DF8A41C}"/>
                </a:ext>
              </a:extLst>
            </p:cNvPr>
            <p:cNvCxnSpPr/>
            <p:nvPr/>
          </p:nvCxnSpPr>
          <p:spPr>
            <a:xfrm>
              <a:off x="10770125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25210770-2B2D-4D05-AE82-C049DA7B6513}"/>
                </a:ext>
              </a:extLst>
            </p:cNvPr>
            <p:cNvCxnSpPr/>
            <p:nvPr/>
          </p:nvCxnSpPr>
          <p:spPr>
            <a:xfrm>
              <a:off x="10978270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83EA8E4E-36AD-4691-8BE0-39C18F10D4C5}"/>
                </a:ext>
              </a:extLst>
            </p:cNvPr>
            <p:cNvCxnSpPr/>
            <p:nvPr/>
          </p:nvCxnSpPr>
          <p:spPr>
            <a:xfrm>
              <a:off x="11186415" y="907921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9AAC72D7-E697-4909-98B4-0B6D01821DE9}"/>
                </a:ext>
              </a:extLst>
            </p:cNvPr>
            <p:cNvCxnSpPr/>
            <p:nvPr/>
          </p:nvCxnSpPr>
          <p:spPr>
            <a:xfrm>
              <a:off x="11394560" y="907921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0537F0CA-39C1-43A5-9376-F0A1A6AEB25D}"/>
                </a:ext>
              </a:extLst>
            </p:cNvPr>
            <p:cNvCxnSpPr/>
            <p:nvPr/>
          </p:nvCxnSpPr>
          <p:spPr>
            <a:xfrm>
              <a:off x="11602705" y="907920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C291E030-FDD8-4AE6-B552-84E4A60E30CF}"/>
                </a:ext>
              </a:extLst>
            </p:cNvPr>
            <p:cNvCxnSpPr/>
            <p:nvPr/>
          </p:nvCxnSpPr>
          <p:spPr>
            <a:xfrm>
              <a:off x="11810845" y="907920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A618F0F8-2D2A-4F11-B2C7-3DE2ABE2CEC2}"/>
                </a:ext>
              </a:extLst>
            </p:cNvPr>
            <p:cNvSpPr/>
            <p:nvPr/>
          </p:nvSpPr>
          <p:spPr>
            <a:xfrm>
              <a:off x="8064500" y="996950"/>
              <a:ext cx="4019550" cy="1530350"/>
            </a:xfrm>
            <a:custGeom>
              <a:avLst/>
              <a:gdLst>
                <a:gd name="connsiteX0" fmla="*/ 0 w 4019550"/>
                <a:gd name="connsiteY0" fmla="*/ 1397000 h 1530350"/>
                <a:gd name="connsiteX1" fmla="*/ 209550 w 4019550"/>
                <a:gd name="connsiteY1" fmla="*/ 1136650 h 1530350"/>
                <a:gd name="connsiteX2" fmla="*/ 419100 w 4019550"/>
                <a:gd name="connsiteY2" fmla="*/ 1092200 h 1530350"/>
                <a:gd name="connsiteX3" fmla="*/ 622300 w 4019550"/>
                <a:gd name="connsiteY3" fmla="*/ 1149350 h 1530350"/>
                <a:gd name="connsiteX4" fmla="*/ 838200 w 4019550"/>
                <a:gd name="connsiteY4" fmla="*/ 990600 h 1530350"/>
                <a:gd name="connsiteX5" fmla="*/ 1041400 w 4019550"/>
                <a:gd name="connsiteY5" fmla="*/ 273050 h 1530350"/>
                <a:gd name="connsiteX6" fmla="*/ 1250950 w 4019550"/>
                <a:gd name="connsiteY6" fmla="*/ 1530350 h 1530350"/>
                <a:gd name="connsiteX7" fmla="*/ 1454150 w 4019550"/>
                <a:gd name="connsiteY7" fmla="*/ 1530350 h 1530350"/>
                <a:gd name="connsiteX8" fmla="*/ 1670050 w 4019550"/>
                <a:gd name="connsiteY8" fmla="*/ 1244600 h 1530350"/>
                <a:gd name="connsiteX9" fmla="*/ 1866900 w 4019550"/>
                <a:gd name="connsiteY9" fmla="*/ 1066800 h 1530350"/>
                <a:gd name="connsiteX10" fmla="*/ 2076450 w 4019550"/>
                <a:gd name="connsiteY10" fmla="*/ 1352550 h 1530350"/>
                <a:gd name="connsiteX11" fmla="*/ 2286000 w 4019550"/>
                <a:gd name="connsiteY11" fmla="*/ 552450 h 1530350"/>
                <a:gd name="connsiteX12" fmla="*/ 2489200 w 4019550"/>
                <a:gd name="connsiteY12" fmla="*/ 419100 h 1530350"/>
                <a:gd name="connsiteX13" fmla="*/ 2705100 w 4019550"/>
                <a:gd name="connsiteY13" fmla="*/ 0 h 1530350"/>
                <a:gd name="connsiteX14" fmla="*/ 2914650 w 4019550"/>
                <a:gd name="connsiteY14" fmla="*/ 1085850 h 1530350"/>
                <a:gd name="connsiteX15" fmla="*/ 3124200 w 4019550"/>
                <a:gd name="connsiteY15" fmla="*/ 654050 h 1530350"/>
                <a:gd name="connsiteX16" fmla="*/ 3314700 w 4019550"/>
                <a:gd name="connsiteY16" fmla="*/ 863600 h 1530350"/>
                <a:gd name="connsiteX17" fmla="*/ 3543300 w 4019550"/>
                <a:gd name="connsiteY17" fmla="*/ 546100 h 1530350"/>
                <a:gd name="connsiteX18" fmla="*/ 3752850 w 4019550"/>
                <a:gd name="connsiteY18" fmla="*/ 495300 h 1530350"/>
                <a:gd name="connsiteX19" fmla="*/ 4019550 w 4019550"/>
                <a:gd name="connsiteY19" fmla="*/ 139700 h 1530350"/>
                <a:gd name="connsiteX20" fmla="*/ 4019550 w 4019550"/>
                <a:gd name="connsiteY20" fmla="*/ 13970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9550" h="1530350">
                  <a:moveTo>
                    <a:pt x="0" y="1397000"/>
                  </a:moveTo>
                  <a:lnTo>
                    <a:pt x="209550" y="1136650"/>
                  </a:lnTo>
                  <a:lnTo>
                    <a:pt x="419100" y="1092200"/>
                  </a:lnTo>
                  <a:lnTo>
                    <a:pt x="622300" y="1149350"/>
                  </a:lnTo>
                  <a:lnTo>
                    <a:pt x="838200" y="990600"/>
                  </a:lnTo>
                  <a:lnTo>
                    <a:pt x="1041400" y="273050"/>
                  </a:lnTo>
                  <a:lnTo>
                    <a:pt x="1250950" y="1530350"/>
                  </a:lnTo>
                  <a:lnTo>
                    <a:pt x="1454150" y="1530350"/>
                  </a:lnTo>
                  <a:lnTo>
                    <a:pt x="1670050" y="1244600"/>
                  </a:lnTo>
                  <a:lnTo>
                    <a:pt x="1866900" y="1066800"/>
                  </a:lnTo>
                  <a:lnTo>
                    <a:pt x="2076450" y="1352550"/>
                  </a:lnTo>
                  <a:lnTo>
                    <a:pt x="2286000" y="552450"/>
                  </a:lnTo>
                  <a:lnTo>
                    <a:pt x="2489200" y="419100"/>
                  </a:lnTo>
                  <a:lnTo>
                    <a:pt x="2705100" y="0"/>
                  </a:lnTo>
                  <a:lnTo>
                    <a:pt x="2914650" y="1085850"/>
                  </a:lnTo>
                  <a:lnTo>
                    <a:pt x="3124200" y="654050"/>
                  </a:lnTo>
                  <a:lnTo>
                    <a:pt x="3314700" y="863600"/>
                  </a:lnTo>
                  <a:lnTo>
                    <a:pt x="3543300" y="546100"/>
                  </a:lnTo>
                  <a:lnTo>
                    <a:pt x="3752850" y="495300"/>
                  </a:lnTo>
                  <a:lnTo>
                    <a:pt x="4019550" y="139700"/>
                  </a:lnTo>
                  <a:lnTo>
                    <a:pt x="4019550" y="139700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uadroTexto 71">
                  <a:extLst>
                    <a:ext uri="{FF2B5EF4-FFF2-40B4-BE49-F238E27FC236}">
                      <a16:creationId xmlns:a16="http://schemas.microsoft.com/office/drawing/2014/main" id="{440E27E5-393B-498D-AA08-5ED7DE8087C9}"/>
                    </a:ext>
                  </a:extLst>
                </p:cNvPr>
                <p:cNvSpPr txBox="1"/>
                <p:nvPr/>
              </p:nvSpPr>
              <p:spPr>
                <a:xfrm>
                  <a:off x="11741658" y="2641184"/>
                  <a:ext cx="26250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CuadroTexto 71">
                  <a:extLst>
                    <a:ext uri="{FF2B5EF4-FFF2-40B4-BE49-F238E27FC236}">
                      <a16:creationId xmlns:a16="http://schemas.microsoft.com/office/drawing/2014/main" id="{440E27E5-393B-498D-AA08-5ED7DE808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1658" y="2641184"/>
                  <a:ext cx="262508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4651" r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adroTexto 72">
                  <a:extLst>
                    <a:ext uri="{FF2B5EF4-FFF2-40B4-BE49-F238E27FC236}">
                      <a16:creationId xmlns:a16="http://schemas.microsoft.com/office/drawing/2014/main" id="{9BD88554-11A7-4BA0-8002-C04137F5C565}"/>
                    </a:ext>
                  </a:extLst>
                </p:cNvPr>
                <p:cNvSpPr txBox="1"/>
                <p:nvPr/>
              </p:nvSpPr>
              <p:spPr>
                <a:xfrm>
                  <a:off x="8184589" y="2619074"/>
                  <a:ext cx="2662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CuadroTexto 72">
                  <a:extLst>
                    <a:ext uri="{FF2B5EF4-FFF2-40B4-BE49-F238E27FC236}">
                      <a16:creationId xmlns:a16="http://schemas.microsoft.com/office/drawing/2014/main" id="{9BD88554-11A7-4BA0-8002-C04137F5C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589" y="2619074"/>
                  <a:ext cx="266291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953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FC2A11F6-A901-49CE-88C7-3990A0A2BDBB}"/>
                    </a:ext>
                  </a:extLst>
                </p:cNvPr>
                <p:cNvSpPr txBox="1"/>
                <p:nvPr/>
              </p:nvSpPr>
              <p:spPr>
                <a:xfrm>
                  <a:off x="8408020" y="2609398"/>
                  <a:ext cx="25186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FC2A11F6-A901-49CE-88C7-3990A0A2B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020" y="2609398"/>
                  <a:ext cx="251864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476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uadroTexto 74">
                  <a:extLst>
                    <a:ext uri="{FF2B5EF4-FFF2-40B4-BE49-F238E27FC236}">
                      <a16:creationId xmlns:a16="http://schemas.microsoft.com/office/drawing/2014/main" id="{D2AA0840-0456-40CB-BD7F-76EF60BB962C}"/>
                    </a:ext>
                  </a:extLst>
                </p:cNvPr>
                <p:cNvSpPr txBox="1"/>
                <p:nvPr/>
              </p:nvSpPr>
              <p:spPr>
                <a:xfrm>
                  <a:off x="8584875" y="2618189"/>
                  <a:ext cx="25186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5" name="CuadroTexto 74">
                  <a:extLst>
                    <a:ext uri="{FF2B5EF4-FFF2-40B4-BE49-F238E27FC236}">
                      <a16:creationId xmlns:a16="http://schemas.microsoft.com/office/drawing/2014/main" id="{D2AA0840-0456-40CB-BD7F-76EF60BB9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4875" y="2618189"/>
                  <a:ext cx="251864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47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uadroTexto 75">
                  <a:extLst>
                    <a:ext uri="{FF2B5EF4-FFF2-40B4-BE49-F238E27FC236}">
                      <a16:creationId xmlns:a16="http://schemas.microsoft.com/office/drawing/2014/main" id="{3273507C-C82D-4DA7-B117-F014882FA20E}"/>
                    </a:ext>
                  </a:extLst>
                </p:cNvPr>
                <p:cNvSpPr txBox="1"/>
                <p:nvPr/>
              </p:nvSpPr>
              <p:spPr>
                <a:xfrm>
                  <a:off x="11394559" y="2641184"/>
                  <a:ext cx="41652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CuadroTexto 75">
                  <a:extLst>
                    <a:ext uri="{FF2B5EF4-FFF2-40B4-BE49-F238E27FC236}">
                      <a16:creationId xmlns:a16="http://schemas.microsoft.com/office/drawing/2014/main" id="{3273507C-C82D-4DA7-B117-F014882FA2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4559" y="2641184"/>
                  <a:ext cx="416524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289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AC4049E0-2D5E-424D-8A15-67A03B287833}"/>
                    </a:ext>
                  </a:extLst>
                </p:cNvPr>
                <p:cNvSpPr txBox="1"/>
                <p:nvPr/>
              </p:nvSpPr>
              <p:spPr>
                <a:xfrm>
                  <a:off x="8792380" y="2641184"/>
                  <a:ext cx="20839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AC4049E0-2D5E-424D-8A15-67A03B287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2380" y="2641184"/>
                  <a:ext cx="208390" cy="215444"/>
                </a:xfrm>
                <a:prstGeom prst="rect">
                  <a:avLst/>
                </a:prstGeom>
                <a:blipFill>
                  <a:blip r:embed="rId10"/>
                  <a:stretch>
                    <a:fillRect r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uadroTexto 78">
                  <a:extLst>
                    <a:ext uri="{FF2B5EF4-FFF2-40B4-BE49-F238E27FC236}">
                      <a16:creationId xmlns:a16="http://schemas.microsoft.com/office/drawing/2014/main" id="{0177A124-9A44-4C57-9108-DB12BE68FD34}"/>
                    </a:ext>
                  </a:extLst>
                </p:cNvPr>
                <p:cNvSpPr txBox="1"/>
                <p:nvPr/>
              </p:nvSpPr>
              <p:spPr>
                <a:xfrm>
                  <a:off x="11215359" y="2641184"/>
                  <a:ext cx="20839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9" name="CuadroTexto 78">
                  <a:extLst>
                    <a:ext uri="{FF2B5EF4-FFF2-40B4-BE49-F238E27FC236}">
                      <a16:creationId xmlns:a16="http://schemas.microsoft.com/office/drawing/2014/main" id="{0177A124-9A44-4C57-9108-DB12BE68FD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5359" y="2641184"/>
                  <a:ext cx="208390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2941" r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uadroTexto 79">
                  <a:extLst>
                    <a:ext uri="{FF2B5EF4-FFF2-40B4-BE49-F238E27FC236}">
                      <a16:creationId xmlns:a16="http://schemas.microsoft.com/office/drawing/2014/main" id="{9F58FF0F-4B44-4124-9481-DD197463F098}"/>
                    </a:ext>
                  </a:extLst>
                </p:cNvPr>
                <p:cNvSpPr txBox="1"/>
                <p:nvPr/>
              </p:nvSpPr>
              <p:spPr>
                <a:xfrm>
                  <a:off x="8120327" y="1960189"/>
                  <a:ext cx="16190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0" name="CuadroTexto 79">
                  <a:extLst>
                    <a:ext uri="{FF2B5EF4-FFF2-40B4-BE49-F238E27FC236}">
                      <a16:creationId xmlns:a16="http://schemas.microsoft.com/office/drawing/2014/main" id="{9F58FF0F-4B44-4124-9481-DD197463F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0327" y="1960189"/>
                  <a:ext cx="161904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22222" r="-18519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uadroTexto 80">
                  <a:extLst>
                    <a:ext uri="{FF2B5EF4-FFF2-40B4-BE49-F238E27FC236}">
                      <a16:creationId xmlns:a16="http://schemas.microsoft.com/office/drawing/2014/main" id="{79964537-C2FB-4CED-81F7-E23B1094F5DF}"/>
                    </a:ext>
                  </a:extLst>
                </p:cNvPr>
                <p:cNvSpPr txBox="1"/>
                <p:nvPr/>
              </p:nvSpPr>
              <p:spPr>
                <a:xfrm>
                  <a:off x="8294920" y="1860978"/>
                  <a:ext cx="233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1" name="CuadroTexto 80">
                  <a:extLst>
                    <a:ext uri="{FF2B5EF4-FFF2-40B4-BE49-F238E27FC236}">
                      <a16:creationId xmlns:a16="http://schemas.microsoft.com/office/drawing/2014/main" id="{79964537-C2FB-4CED-81F7-E23B1094F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920" y="1860978"/>
                  <a:ext cx="233461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7895" r="-5263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uadroTexto 81">
                  <a:extLst>
                    <a:ext uri="{FF2B5EF4-FFF2-40B4-BE49-F238E27FC236}">
                      <a16:creationId xmlns:a16="http://schemas.microsoft.com/office/drawing/2014/main" id="{9770E743-C946-461D-9A5E-8347E499059D}"/>
                    </a:ext>
                  </a:extLst>
                </p:cNvPr>
                <p:cNvSpPr txBox="1"/>
                <p:nvPr/>
              </p:nvSpPr>
              <p:spPr>
                <a:xfrm>
                  <a:off x="8477717" y="2043344"/>
                  <a:ext cx="233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2" name="CuadroTexto 81">
                  <a:extLst>
                    <a:ext uri="{FF2B5EF4-FFF2-40B4-BE49-F238E27FC236}">
                      <a16:creationId xmlns:a16="http://schemas.microsoft.com/office/drawing/2014/main" id="{9770E743-C946-461D-9A5E-8347E4990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717" y="2043344"/>
                  <a:ext cx="233461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7895" r="-5263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uadroTexto 82">
                  <a:extLst>
                    <a:ext uri="{FF2B5EF4-FFF2-40B4-BE49-F238E27FC236}">
                      <a16:creationId xmlns:a16="http://schemas.microsoft.com/office/drawing/2014/main" id="{CE2BBA37-9099-4283-99FE-AED27F7E6167}"/>
                    </a:ext>
                  </a:extLst>
                </p:cNvPr>
                <p:cNvSpPr txBox="1"/>
                <p:nvPr/>
              </p:nvSpPr>
              <p:spPr>
                <a:xfrm>
                  <a:off x="11394559" y="1282018"/>
                  <a:ext cx="42742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3" name="CuadroTexto 82">
                  <a:extLst>
                    <a:ext uri="{FF2B5EF4-FFF2-40B4-BE49-F238E27FC236}">
                      <a16:creationId xmlns:a16="http://schemas.microsoft.com/office/drawing/2014/main" id="{CE2BBA37-9099-4283-99FE-AED27F7E61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4559" y="1282018"/>
                  <a:ext cx="427425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857" r="-2857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uadroTexto 83">
                  <a:extLst>
                    <a:ext uri="{FF2B5EF4-FFF2-40B4-BE49-F238E27FC236}">
                      <a16:creationId xmlns:a16="http://schemas.microsoft.com/office/drawing/2014/main" id="{AF3D77BE-FBC6-4D8C-8199-FF417331D1FB}"/>
                    </a:ext>
                  </a:extLst>
                </p:cNvPr>
                <p:cNvSpPr txBox="1"/>
                <p:nvPr/>
              </p:nvSpPr>
              <p:spPr>
                <a:xfrm>
                  <a:off x="11812674" y="1417553"/>
                  <a:ext cx="15869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CuadroTexto 83">
                  <a:extLst>
                    <a:ext uri="{FF2B5EF4-FFF2-40B4-BE49-F238E27FC236}">
                      <a16:creationId xmlns:a16="http://schemas.microsoft.com/office/drawing/2014/main" id="{AF3D77BE-FBC6-4D8C-8199-FF417331D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2674" y="1417553"/>
                  <a:ext cx="158697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15385"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5D37C0B6-A911-436B-AD79-AB5B48BDC9C9}"/>
              </a:ext>
            </a:extLst>
          </p:cNvPr>
          <p:cNvSpPr/>
          <p:nvPr/>
        </p:nvSpPr>
        <p:spPr>
          <a:xfrm>
            <a:off x="926516" y="5273350"/>
            <a:ext cx="1253014" cy="71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uadroTexto 85">
                <a:extLst>
                  <a:ext uri="{FF2B5EF4-FFF2-40B4-BE49-F238E27FC236}">
                    <a16:creationId xmlns:a16="http://schemas.microsoft.com/office/drawing/2014/main" id="{9619A5E1-32B5-482C-9A9E-EBABF589E938}"/>
                  </a:ext>
                </a:extLst>
              </p:cNvPr>
              <p:cNvSpPr txBox="1"/>
              <p:nvPr/>
            </p:nvSpPr>
            <p:spPr>
              <a:xfrm>
                <a:off x="1179331" y="5332452"/>
                <a:ext cx="7473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E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CuadroTexto 85">
                <a:extLst>
                  <a:ext uri="{FF2B5EF4-FFF2-40B4-BE49-F238E27FC236}">
                    <a16:creationId xmlns:a16="http://schemas.microsoft.com/office/drawing/2014/main" id="{9619A5E1-32B5-482C-9A9E-EBABF589E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31" y="5332452"/>
                <a:ext cx="747384" cy="553998"/>
              </a:xfrm>
              <a:prstGeom prst="rect">
                <a:avLst/>
              </a:prstGeom>
              <a:blipFill>
                <a:blip r:embed="rId17"/>
                <a:stretch>
                  <a:fillRect l="-3252" r="-325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2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87"/>
    </mc:Choice>
    <mc:Fallback xmlns="">
      <p:transition spd="slow" advTm="336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>
            <a:extLst>
              <a:ext uri="{FF2B5EF4-FFF2-40B4-BE49-F238E27FC236}">
                <a16:creationId xmlns:a16="http://schemas.microsoft.com/office/drawing/2014/main" id="{44306C7A-C2BA-4EC3-B6A6-97922FAF30A3}"/>
              </a:ext>
            </a:extLst>
          </p:cNvPr>
          <p:cNvGrpSpPr/>
          <p:nvPr/>
        </p:nvGrpSpPr>
        <p:grpSpPr>
          <a:xfrm>
            <a:off x="494345" y="1190056"/>
            <a:ext cx="5401631" cy="1295969"/>
            <a:chOff x="662729" y="1158204"/>
            <a:chExt cx="4701457" cy="1210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ángulo: esquinas superiores, una redondeada y la otra cortada 49">
              <a:extLst>
                <a:ext uri="{FF2B5EF4-FFF2-40B4-BE49-F238E27FC236}">
                  <a16:creationId xmlns:a16="http://schemas.microsoft.com/office/drawing/2014/main" id="{4C6A3ECD-F7AA-4467-9CB9-600D10577667}"/>
                </a:ext>
              </a:extLst>
            </p:cNvPr>
            <p:cNvSpPr/>
            <p:nvPr/>
          </p:nvSpPr>
          <p:spPr>
            <a:xfrm>
              <a:off x="662730" y="1158204"/>
              <a:ext cx="2778096" cy="323177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/>
                <a:t>Non-</a:t>
              </a:r>
              <a:r>
                <a:rPr lang="es-ES" dirty="0" err="1"/>
                <a:t>eikonal</a:t>
              </a:r>
              <a:r>
                <a:rPr lang="es-ES" dirty="0"/>
                <a:t> </a:t>
              </a:r>
              <a:r>
                <a:rPr lang="es-ES" dirty="0" err="1"/>
                <a:t>dipole</a:t>
              </a:r>
              <a:r>
                <a:rPr lang="es-ES" dirty="0"/>
                <a:t> </a:t>
              </a:r>
              <a:r>
                <a:rPr lang="es-ES" dirty="0" err="1"/>
                <a:t>operator</a:t>
              </a:r>
              <a:endParaRPr lang="es-ES" dirty="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2FE89AB-4CCF-4DFB-BEBF-4B9479604E49}"/>
                </a:ext>
              </a:extLst>
            </p:cNvPr>
            <p:cNvSpPr/>
            <p:nvPr/>
          </p:nvSpPr>
          <p:spPr>
            <a:xfrm>
              <a:off x="662729" y="1481384"/>
              <a:ext cx="4701457" cy="886955"/>
            </a:xfrm>
            <a:prstGeom prst="rect">
              <a:avLst/>
            </a:prstGeom>
            <a:solidFill>
              <a:srgbClr val="E8EE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7285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5D8C783D-5E6D-4E7C-93DB-4580B8E0667C}"/>
                  </a:ext>
                </a:extLst>
              </p:cNvPr>
              <p:cNvSpPr txBox="1"/>
              <p:nvPr/>
            </p:nvSpPr>
            <p:spPr>
              <a:xfrm>
                <a:off x="699000" y="1658271"/>
                <a:ext cx="4644525" cy="705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ES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b="0" i="1" smtClean="0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solidFill>
                                    <a:srgbClr val="27285B"/>
                                  </a:solidFill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solidFill>
                                        <a:srgbClr val="2728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b="1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d>
                                      <m:r>
                                        <a:rPr lang="es-ES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ES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es-ES" i="1">
                                              <a:solidFill>
                                                <a:srgbClr val="27285B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ES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b="1" i="1">
                                                  <a:solidFill>
                                                    <a:srgbClr val="27285B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b="1" i="1">
                                          <a:solidFill>
                                            <a:srgbClr val="2728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i="1">
                              <a:solidFill>
                                <a:srgbClr val="2728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27285B"/>
                  </a:solidFill>
                </a:endParaRPr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5D8C783D-5E6D-4E7C-93DB-4580B8E06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0" y="1658271"/>
                <a:ext cx="4644525" cy="705642"/>
              </a:xfrm>
              <a:prstGeom prst="rect">
                <a:avLst/>
              </a:prstGeom>
              <a:blipFill>
                <a:blip r:embed="rId2"/>
                <a:stretch>
                  <a:fillRect r="-4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52974625-16B5-4A21-8C56-CD4F4D25DCE3}"/>
              </a:ext>
            </a:extLst>
          </p:cNvPr>
          <p:cNvGrpSpPr/>
          <p:nvPr/>
        </p:nvGrpSpPr>
        <p:grpSpPr>
          <a:xfrm>
            <a:off x="0" y="2878710"/>
            <a:ext cx="12391871" cy="2825396"/>
            <a:chOff x="4361" y="2643281"/>
            <a:chExt cx="12391871" cy="2825396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798C52CA-27D7-4E47-A241-AA0EA50142A8}"/>
                </a:ext>
              </a:extLst>
            </p:cNvPr>
            <p:cNvGrpSpPr/>
            <p:nvPr/>
          </p:nvGrpSpPr>
          <p:grpSpPr>
            <a:xfrm>
              <a:off x="494345" y="2643281"/>
              <a:ext cx="11411905" cy="2825396"/>
              <a:chOff x="662729" y="1158204"/>
              <a:chExt cx="9932663" cy="26382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ectángulo: esquinas superiores, una redondeada y la otra cortada 10">
                <a:extLst>
                  <a:ext uri="{FF2B5EF4-FFF2-40B4-BE49-F238E27FC236}">
                    <a16:creationId xmlns:a16="http://schemas.microsoft.com/office/drawing/2014/main" id="{D1BE5E79-B45A-4400-942E-4C5CCE6385FD}"/>
                  </a:ext>
                </a:extLst>
              </p:cNvPr>
              <p:cNvSpPr/>
              <p:nvPr/>
            </p:nvSpPr>
            <p:spPr>
              <a:xfrm>
                <a:off x="662730" y="1158204"/>
                <a:ext cx="3375000" cy="323177"/>
              </a:xfrm>
              <a:prstGeom prst="snip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dirty="0" err="1"/>
                  <a:t>Discretizing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longitudinal </a:t>
                </a:r>
                <a:r>
                  <a:rPr lang="es-ES" dirty="0" err="1"/>
                  <a:t>space</a:t>
                </a:r>
                <a:r>
                  <a:rPr lang="es-ES" dirty="0"/>
                  <a:t> </a:t>
                </a: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B33A6D5-076A-4DBF-9413-31553F8B93DB}"/>
                  </a:ext>
                </a:extLst>
              </p:cNvPr>
              <p:cNvSpPr/>
              <p:nvPr/>
            </p:nvSpPr>
            <p:spPr>
              <a:xfrm>
                <a:off x="662729" y="1481384"/>
                <a:ext cx="9932663" cy="2315085"/>
              </a:xfrm>
              <a:prstGeom prst="rect">
                <a:avLst/>
              </a:prstGeom>
              <a:solidFill>
                <a:srgbClr val="E8EE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7285B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07165403-C468-49B3-9FB3-49AA53E98C2F}"/>
                    </a:ext>
                  </a:extLst>
                </p:cNvPr>
                <p:cNvSpPr txBox="1"/>
                <p:nvPr/>
              </p:nvSpPr>
              <p:spPr>
                <a:xfrm>
                  <a:off x="4361" y="3249354"/>
                  <a:ext cx="12391871" cy="19430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𝒢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𝒢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s-ES" sz="1600" b="1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600" b="1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s-ES" sz="16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sz="16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sz="1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ES" sz="1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m:rPr>
                            <m:sty m:val="p"/>
                          </m:rPr>
                          <a:rPr lang="es-ES" sz="16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s-ES" sz="1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s-ES" sz="1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lit/>
                          </m:rPr>
                          <a:rPr lang="es-ES" sz="1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s-ES" sz="1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∏"/>
                                    <m:ctrlPr>
                                      <a:rPr lang="es-ES" sz="16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ES" sz="16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16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s-ES" sz="16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s-ES" sz="16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b="1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sz="1600" b="1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  <m:sSup>
                              <m:sSupPr>
                                <m:ctrlP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S" sz="16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p>
                                          <m:sSupPr>
                                            <m:ctrlP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s-ES" sz="16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ES" sz="160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sz="16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s-ES" sz="16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s-ES" sz="1600" i="1">
                                                        <a:solidFill>
                                                          <a:schemeClr val="bg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S" sz="1600" b="1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+1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s-ES" sz="1600" i="1">
                                                        <a:solidFill>
                                                          <a:schemeClr val="bg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S" sz="1600" b="1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ES" sz="1600" i="1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s-ES" sz="1600" i="1">
                                                        <a:solidFill>
                                                          <a:schemeClr val="bg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acc>
                                                          <m:accPr>
                                                            <m:chr m:val="̅"/>
                                                            <m:ctrlPr>
                                                              <a:rPr lang="es-ES" sz="1600" i="1">
                                                                <a:solidFill>
                                                                  <a:schemeClr val="bg2">
                                                                    <a:lumMod val="75000"/>
                                                                  </a:schemeClr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s-ES" sz="1600" b="1" i="1">
                                                                <a:solidFill>
                                                                  <a:schemeClr val="bg2">
                                                                    <a:lumMod val="75000"/>
                                                                  </a:schemeClr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𝒛</m:t>
                                                            </m:r>
                                                          </m:e>
                                                        </m:acc>
                                                      </m:e>
                                                      <m:sub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+1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s-ES" sz="1600" i="1">
                                                        <a:solidFill>
                                                          <a:schemeClr val="bg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acc>
                                                          <m:accPr>
                                                            <m:chr m:val="̅"/>
                                                            <m:ctrlPr>
                                                              <a:rPr lang="es-ES" sz="1600" i="1">
                                                                <a:solidFill>
                                                                  <a:schemeClr val="bg2">
                                                                    <a:lumMod val="75000"/>
                                                                  </a:schemeClr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s-ES" sz="1600" b="1" i="1">
                                                                <a:solidFill>
                                                                  <a:schemeClr val="bg2">
                                                                    <a:lumMod val="75000"/>
                                                                  </a:schemeClr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𝒛</m:t>
                                                            </m:r>
                                                          </m:e>
                                                        </m:acc>
                                                      </m:e>
                                                      <m:sub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2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rgbClr val="27285B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solidFill>
                              <a:srgbClr val="27285B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s-ES" sz="1600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ES" sz="1600" i="1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sSub>
                          <m:sSubPr>
                            <m:ctrlPr>
                              <a:rPr lang="es-ES" sz="1600" b="1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i="1">
                                    <a:solidFill>
                                      <a:srgbClr val="27285B"/>
                                    </a:solidFill>
                                    <a:latin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sz="1600" i="1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b="1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  <m:r>
                                          <a:rPr lang="es-ES" sz="1600" b="0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600" b="1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b="1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s-ES" sz="1600" b="1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600" b="1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sz="1600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s-ES" sz="1600" b="1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s-ES" sz="1600" b="1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600" b="0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  <m:r>
                                                  <a:rPr lang="es-ES" sz="1600" b="0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600" b="0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600" b="1" i="1" smtClean="0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p>
                                    <m:r>
                                      <a:rPr lang="es-ES" sz="1600" b="1" i="1" smtClean="0">
                                        <a:solidFill>
                                          <a:srgbClr val="2728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s-ES" sz="1600" b="1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600" b="0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600" b="1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𝒰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s-ES" sz="1600" b="0" i="1" smtClean="0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s-ES" sz="1600" b="1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600" b="0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s-ES" sz="1600" i="1">
                                                <a:solidFill>
                                                  <a:srgbClr val="2728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s-ES" sz="1600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600" b="0" i="1" smtClean="0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600" b="1" i="1">
                                                    <a:solidFill>
                                                      <a:srgbClr val="2728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1600" b="1" i="1">
                                            <a:solidFill>
                                              <a:srgbClr val="2728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ES" sz="1600" b="1" i="1" smtClean="0">
                                <a:solidFill>
                                  <a:srgbClr val="27285B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27285B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07165403-C468-49B3-9FB3-49AA53E98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" y="3249354"/>
                  <a:ext cx="12391871" cy="19430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0DA48472-E8D8-4D9E-8372-E6E3A18EC022}"/>
              </a:ext>
            </a:extLst>
          </p:cNvPr>
          <p:cNvGrpSpPr/>
          <p:nvPr/>
        </p:nvGrpSpPr>
        <p:grpSpPr>
          <a:xfrm>
            <a:off x="8064500" y="879690"/>
            <a:ext cx="4019550" cy="1948708"/>
            <a:chOff x="8064500" y="907920"/>
            <a:chExt cx="4019550" cy="1948708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F568AEAE-049B-450C-B821-377E4EDBA1A0}"/>
                </a:ext>
              </a:extLst>
            </p:cNvPr>
            <p:cNvSpPr/>
            <p:nvPr/>
          </p:nvSpPr>
          <p:spPr>
            <a:xfrm>
              <a:off x="8272385" y="907924"/>
              <a:ext cx="3552825" cy="1735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4F6B9EF-01B3-43DD-B2A3-EB95292A13E0}"/>
                </a:ext>
              </a:extLst>
            </p:cNvPr>
            <p:cNvCxnSpPr/>
            <p:nvPr/>
          </p:nvCxnSpPr>
          <p:spPr>
            <a:xfrm>
              <a:off x="8272385" y="907924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BCE21E58-7C71-4AE0-9A79-D3F0287D6745}"/>
                </a:ext>
              </a:extLst>
            </p:cNvPr>
            <p:cNvCxnSpPr/>
            <p:nvPr/>
          </p:nvCxnSpPr>
          <p:spPr>
            <a:xfrm>
              <a:off x="8480530" y="907924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E292885C-CA9C-4513-85A0-DB3063EA608C}"/>
                </a:ext>
              </a:extLst>
            </p:cNvPr>
            <p:cNvCxnSpPr/>
            <p:nvPr/>
          </p:nvCxnSpPr>
          <p:spPr>
            <a:xfrm>
              <a:off x="8688675" y="907923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A66D769E-DA26-43A1-8AB3-CB0EBCC00D49}"/>
                </a:ext>
              </a:extLst>
            </p:cNvPr>
            <p:cNvCxnSpPr/>
            <p:nvPr/>
          </p:nvCxnSpPr>
          <p:spPr>
            <a:xfrm>
              <a:off x="8896820" y="907923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230C856E-BBD6-4AC1-86BC-6AC90677635B}"/>
                </a:ext>
              </a:extLst>
            </p:cNvPr>
            <p:cNvCxnSpPr/>
            <p:nvPr/>
          </p:nvCxnSpPr>
          <p:spPr>
            <a:xfrm>
              <a:off x="9104965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A2D45378-8875-41C4-92B4-AACBCE12F2ED}"/>
                </a:ext>
              </a:extLst>
            </p:cNvPr>
            <p:cNvCxnSpPr/>
            <p:nvPr/>
          </p:nvCxnSpPr>
          <p:spPr>
            <a:xfrm>
              <a:off x="9313110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F453CC2B-4DC0-4AC3-8B9B-CE1604F4D135}"/>
                </a:ext>
              </a:extLst>
            </p:cNvPr>
            <p:cNvCxnSpPr/>
            <p:nvPr/>
          </p:nvCxnSpPr>
          <p:spPr>
            <a:xfrm>
              <a:off x="9521255" y="907924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ECF6742B-3118-4BE1-AD4C-DABE134DB79B}"/>
                </a:ext>
              </a:extLst>
            </p:cNvPr>
            <p:cNvCxnSpPr/>
            <p:nvPr/>
          </p:nvCxnSpPr>
          <p:spPr>
            <a:xfrm>
              <a:off x="9729400" y="907924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34281C0B-C6BD-4832-9732-ED3BF7EA9140}"/>
                </a:ext>
              </a:extLst>
            </p:cNvPr>
            <p:cNvCxnSpPr/>
            <p:nvPr/>
          </p:nvCxnSpPr>
          <p:spPr>
            <a:xfrm>
              <a:off x="9937545" y="907923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16CA7D9-5224-4E6C-92DE-C8E278EA5BEA}"/>
                </a:ext>
              </a:extLst>
            </p:cNvPr>
            <p:cNvCxnSpPr/>
            <p:nvPr/>
          </p:nvCxnSpPr>
          <p:spPr>
            <a:xfrm>
              <a:off x="10145690" y="907923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B929808D-CD82-49A5-BE13-EBF7F7821106}"/>
                </a:ext>
              </a:extLst>
            </p:cNvPr>
            <p:cNvCxnSpPr/>
            <p:nvPr/>
          </p:nvCxnSpPr>
          <p:spPr>
            <a:xfrm>
              <a:off x="10353835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1BB65E78-A580-4348-A963-04BE0C10CA00}"/>
                </a:ext>
              </a:extLst>
            </p:cNvPr>
            <p:cNvCxnSpPr/>
            <p:nvPr/>
          </p:nvCxnSpPr>
          <p:spPr>
            <a:xfrm>
              <a:off x="10561980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513B51C2-8AF4-485F-87E7-7E0A4DF8A41C}"/>
                </a:ext>
              </a:extLst>
            </p:cNvPr>
            <p:cNvCxnSpPr/>
            <p:nvPr/>
          </p:nvCxnSpPr>
          <p:spPr>
            <a:xfrm>
              <a:off x="10770125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25210770-2B2D-4D05-AE82-C049DA7B6513}"/>
                </a:ext>
              </a:extLst>
            </p:cNvPr>
            <p:cNvCxnSpPr/>
            <p:nvPr/>
          </p:nvCxnSpPr>
          <p:spPr>
            <a:xfrm>
              <a:off x="10978270" y="907922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83EA8E4E-36AD-4691-8BE0-39C18F10D4C5}"/>
                </a:ext>
              </a:extLst>
            </p:cNvPr>
            <p:cNvCxnSpPr/>
            <p:nvPr/>
          </p:nvCxnSpPr>
          <p:spPr>
            <a:xfrm>
              <a:off x="11186415" y="907921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9AAC72D7-E697-4909-98B4-0B6D01821DE9}"/>
                </a:ext>
              </a:extLst>
            </p:cNvPr>
            <p:cNvCxnSpPr/>
            <p:nvPr/>
          </p:nvCxnSpPr>
          <p:spPr>
            <a:xfrm>
              <a:off x="11394560" y="907921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0537F0CA-39C1-43A5-9376-F0A1A6AEB25D}"/>
                </a:ext>
              </a:extLst>
            </p:cNvPr>
            <p:cNvCxnSpPr/>
            <p:nvPr/>
          </p:nvCxnSpPr>
          <p:spPr>
            <a:xfrm>
              <a:off x="11602705" y="907920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C291E030-FDD8-4AE6-B552-84E4A60E30CF}"/>
                </a:ext>
              </a:extLst>
            </p:cNvPr>
            <p:cNvCxnSpPr/>
            <p:nvPr/>
          </p:nvCxnSpPr>
          <p:spPr>
            <a:xfrm>
              <a:off x="11810845" y="907920"/>
              <a:ext cx="0" cy="173535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A618F0F8-2D2A-4F11-B2C7-3DE2ABE2CEC2}"/>
                </a:ext>
              </a:extLst>
            </p:cNvPr>
            <p:cNvSpPr/>
            <p:nvPr/>
          </p:nvSpPr>
          <p:spPr>
            <a:xfrm>
              <a:off x="8064500" y="996950"/>
              <a:ext cx="4019550" cy="1530350"/>
            </a:xfrm>
            <a:custGeom>
              <a:avLst/>
              <a:gdLst>
                <a:gd name="connsiteX0" fmla="*/ 0 w 4019550"/>
                <a:gd name="connsiteY0" fmla="*/ 1397000 h 1530350"/>
                <a:gd name="connsiteX1" fmla="*/ 209550 w 4019550"/>
                <a:gd name="connsiteY1" fmla="*/ 1136650 h 1530350"/>
                <a:gd name="connsiteX2" fmla="*/ 419100 w 4019550"/>
                <a:gd name="connsiteY2" fmla="*/ 1092200 h 1530350"/>
                <a:gd name="connsiteX3" fmla="*/ 622300 w 4019550"/>
                <a:gd name="connsiteY3" fmla="*/ 1149350 h 1530350"/>
                <a:gd name="connsiteX4" fmla="*/ 838200 w 4019550"/>
                <a:gd name="connsiteY4" fmla="*/ 990600 h 1530350"/>
                <a:gd name="connsiteX5" fmla="*/ 1041400 w 4019550"/>
                <a:gd name="connsiteY5" fmla="*/ 273050 h 1530350"/>
                <a:gd name="connsiteX6" fmla="*/ 1250950 w 4019550"/>
                <a:gd name="connsiteY6" fmla="*/ 1530350 h 1530350"/>
                <a:gd name="connsiteX7" fmla="*/ 1454150 w 4019550"/>
                <a:gd name="connsiteY7" fmla="*/ 1530350 h 1530350"/>
                <a:gd name="connsiteX8" fmla="*/ 1670050 w 4019550"/>
                <a:gd name="connsiteY8" fmla="*/ 1244600 h 1530350"/>
                <a:gd name="connsiteX9" fmla="*/ 1866900 w 4019550"/>
                <a:gd name="connsiteY9" fmla="*/ 1066800 h 1530350"/>
                <a:gd name="connsiteX10" fmla="*/ 2076450 w 4019550"/>
                <a:gd name="connsiteY10" fmla="*/ 1352550 h 1530350"/>
                <a:gd name="connsiteX11" fmla="*/ 2286000 w 4019550"/>
                <a:gd name="connsiteY11" fmla="*/ 552450 h 1530350"/>
                <a:gd name="connsiteX12" fmla="*/ 2489200 w 4019550"/>
                <a:gd name="connsiteY12" fmla="*/ 419100 h 1530350"/>
                <a:gd name="connsiteX13" fmla="*/ 2705100 w 4019550"/>
                <a:gd name="connsiteY13" fmla="*/ 0 h 1530350"/>
                <a:gd name="connsiteX14" fmla="*/ 2914650 w 4019550"/>
                <a:gd name="connsiteY14" fmla="*/ 1085850 h 1530350"/>
                <a:gd name="connsiteX15" fmla="*/ 3124200 w 4019550"/>
                <a:gd name="connsiteY15" fmla="*/ 654050 h 1530350"/>
                <a:gd name="connsiteX16" fmla="*/ 3314700 w 4019550"/>
                <a:gd name="connsiteY16" fmla="*/ 863600 h 1530350"/>
                <a:gd name="connsiteX17" fmla="*/ 3543300 w 4019550"/>
                <a:gd name="connsiteY17" fmla="*/ 546100 h 1530350"/>
                <a:gd name="connsiteX18" fmla="*/ 3752850 w 4019550"/>
                <a:gd name="connsiteY18" fmla="*/ 495300 h 1530350"/>
                <a:gd name="connsiteX19" fmla="*/ 4019550 w 4019550"/>
                <a:gd name="connsiteY19" fmla="*/ 139700 h 1530350"/>
                <a:gd name="connsiteX20" fmla="*/ 4019550 w 4019550"/>
                <a:gd name="connsiteY20" fmla="*/ 13970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9550" h="1530350">
                  <a:moveTo>
                    <a:pt x="0" y="1397000"/>
                  </a:moveTo>
                  <a:lnTo>
                    <a:pt x="209550" y="1136650"/>
                  </a:lnTo>
                  <a:lnTo>
                    <a:pt x="419100" y="1092200"/>
                  </a:lnTo>
                  <a:lnTo>
                    <a:pt x="622300" y="1149350"/>
                  </a:lnTo>
                  <a:lnTo>
                    <a:pt x="838200" y="990600"/>
                  </a:lnTo>
                  <a:lnTo>
                    <a:pt x="1041400" y="273050"/>
                  </a:lnTo>
                  <a:lnTo>
                    <a:pt x="1250950" y="1530350"/>
                  </a:lnTo>
                  <a:lnTo>
                    <a:pt x="1454150" y="1530350"/>
                  </a:lnTo>
                  <a:lnTo>
                    <a:pt x="1670050" y="1244600"/>
                  </a:lnTo>
                  <a:lnTo>
                    <a:pt x="1866900" y="1066800"/>
                  </a:lnTo>
                  <a:lnTo>
                    <a:pt x="2076450" y="1352550"/>
                  </a:lnTo>
                  <a:lnTo>
                    <a:pt x="2286000" y="552450"/>
                  </a:lnTo>
                  <a:lnTo>
                    <a:pt x="2489200" y="419100"/>
                  </a:lnTo>
                  <a:lnTo>
                    <a:pt x="2705100" y="0"/>
                  </a:lnTo>
                  <a:lnTo>
                    <a:pt x="2914650" y="1085850"/>
                  </a:lnTo>
                  <a:lnTo>
                    <a:pt x="3124200" y="654050"/>
                  </a:lnTo>
                  <a:lnTo>
                    <a:pt x="3314700" y="863600"/>
                  </a:lnTo>
                  <a:lnTo>
                    <a:pt x="3543300" y="546100"/>
                  </a:lnTo>
                  <a:lnTo>
                    <a:pt x="3752850" y="495300"/>
                  </a:lnTo>
                  <a:lnTo>
                    <a:pt x="4019550" y="139700"/>
                  </a:lnTo>
                  <a:lnTo>
                    <a:pt x="4019550" y="139700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uadroTexto 71">
                  <a:extLst>
                    <a:ext uri="{FF2B5EF4-FFF2-40B4-BE49-F238E27FC236}">
                      <a16:creationId xmlns:a16="http://schemas.microsoft.com/office/drawing/2014/main" id="{440E27E5-393B-498D-AA08-5ED7DE8087C9}"/>
                    </a:ext>
                  </a:extLst>
                </p:cNvPr>
                <p:cNvSpPr txBox="1"/>
                <p:nvPr/>
              </p:nvSpPr>
              <p:spPr>
                <a:xfrm>
                  <a:off x="11741658" y="2641184"/>
                  <a:ext cx="26250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CuadroTexto 71">
                  <a:extLst>
                    <a:ext uri="{FF2B5EF4-FFF2-40B4-BE49-F238E27FC236}">
                      <a16:creationId xmlns:a16="http://schemas.microsoft.com/office/drawing/2014/main" id="{440E27E5-393B-498D-AA08-5ED7DE808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1658" y="2641184"/>
                  <a:ext cx="262508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4651" r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adroTexto 72">
                  <a:extLst>
                    <a:ext uri="{FF2B5EF4-FFF2-40B4-BE49-F238E27FC236}">
                      <a16:creationId xmlns:a16="http://schemas.microsoft.com/office/drawing/2014/main" id="{9BD88554-11A7-4BA0-8002-C04137F5C565}"/>
                    </a:ext>
                  </a:extLst>
                </p:cNvPr>
                <p:cNvSpPr txBox="1"/>
                <p:nvPr/>
              </p:nvSpPr>
              <p:spPr>
                <a:xfrm>
                  <a:off x="8184589" y="2619074"/>
                  <a:ext cx="2662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CuadroTexto 72">
                  <a:extLst>
                    <a:ext uri="{FF2B5EF4-FFF2-40B4-BE49-F238E27FC236}">
                      <a16:creationId xmlns:a16="http://schemas.microsoft.com/office/drawing/2014/main" id="{9BD88554-11A7-4BA0-8002-C04137F5C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589" y="2619074"/>
                  <a:ext cx="266291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13953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FC2A11F6-A901-49CE-88C7-3990A0A2BDBB}"/>
                    </a:ext>
                  </a:extLst>
                </p:cNvPr>
                <p:cNvSpPr txBox="1"/>
                <p:nvPr/>
              </p:nvSpPr>
              <p:spPr>
                <a:xfrm>
                  <a:off x="8408020" y="2609398"/>
                  <a:ext cx="25186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FC2A11F6-A901-49CE-88C7-3990A0A2B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020" y="2609398"/>
                  <a:ext cx="251864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476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uadroTexto 74">
                  <a:extLst>
                    <a:ext uri="{FF2B5EF4-FFF2-40B4-BE49-F238E27FC236}">
                      <a16:creationId xmlns:a16="http://schemas.microsoft.com/office/drawing/2014/main" id="{D2AA0840-0456-40CB-BD7F-76EF60BB962C}"/>
                    </a:ext>
                  </a:extLst>
                </p:cNvPr>
                <p:cNvSpPr txBox="1"/>
                <p:nvPr/>
              </p:nvSpPr>
              <p:spPr>
                <a:xfrm>
                  <a:off x="8584875" y="2618189"/>
                  <a:ext cx="25186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5" name="CuadroTexto 74">
                  <a:extLst>
                    <a:ext uri="{FF2B5EF4-FFF2-40B4-BE49-F238E27FC236}">
                      <a16:creationId xmlns:a16="http://schemas.microsoft.com/office/drawing/2014/main" id="{D2AA0840-0456-40CB-BD7F-76EF60BB9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4875" y="2618189"/>
                  <a:ext cx="251864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47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uadroTexto 75">
                  <a:extLst>
                    <a:ext uri="{FF2B5EF4-FFF2-40B4-BE49-F238E27FC236}">
                      <a16:creationId xmlns:a16="http://schemas.microsoft.com/office/drawing/2014/main" id="{3273507C-C82D-4DA7-B117-F014882FA20E}"/>
                    </a:ext>
                  </a:extLst>
                </p:cNvPr>
                <p:cNvSpPr txBox="1"/>
                <p:nvPr/>
              </p:nvSpPr>
              <p:spPr>
                <a:xfrm>
                  <a:off x="11394559" y="2641184"/>
                  <a:ext cx="41652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CuadroTexto 75">
                  <a:extLst>
                    <a:ext uri="{FF2B5EF4-FFF2-40B4-BE49-F238E27FC236}">
                      <a16:creationId xmlns:a16="http://schemas.microsoft.com/office/drawing/2014/main" id="{3273507C-C82D-4DA7-B117-F014882FA2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4559" y="2641184"/>
                  <a:ext cx="416524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289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AC4049E0-2D5E-424D-8A15-67A03B287833}"/>
                    </a:ext>
                  </a:extLst>
                </p:cNvPr>
                <p:cNvSpPr txBox="1"/>
                <p:nvPr/>
              </p:nvSpPr>
              <p:spPr>
                <a:xfrm>
                  <a:off x="8792380" y="2641184"/>
                  <a:ext cx="20839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AC4049E0-2D5E-424D-8A15-67A03B287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2380" y="2641184"/>
                  <a:ext cx="208390" cy="215444"/>
                </a:xfrm>
                <a:prstGeom prst="rect">
                  <a:avLst/>
                </a:prstGeom>
                <a:blipFill>
                  <a:blip r:embed="rId9"/>
                  <a:stretch>
                    <a:fillRect r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uadroTexto 78">
                  <a:extLst>
                    <a:ext uri="{FF2B5EF4-FFF2-40B4-BE49-F238E27FC236}">
                      <a16:creationId xmlns:a16="http://schemas.microsoft.com/office/drawing/2014/main" id="{0177A124-9A44-4C57-9108-DB12BE68FD34}"/>
                    </a:ext>
                  </a:extLst>
                </p:cNvPr>
                <p:cNvSpPr txBox="1"/>
                <p:nvPr/>
              </p:nvSpPr>
              <p:spPr>
                <a:xfrm>
                  <a:off x="11215359" y="2641184"/>
                  <a:ext cx="20839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9" name="CuadroTexto 78">
                  <a:extLst>
                    <a:ext uri="{FF2B5EF4-FFF2-40B4-BE49-F238E27FC236}">
                      <a16:creationId xmlns:a16="http://schemas.microsoft.com/office/drawing/2014/main" id="{0177A124-9A44-4C57-9108-DB12BE68FD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5359" y="2641184"/>
                  <a:ext cx="208390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2941" r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uadroTexto 79">
                  <a:extLst>
                    <a:ext uri="{FF2B5EF4-FFF2-40B4-BE49-F238E27FC236}">
                      <a16:creationId xmlns:a16="http://schemas.microsoft.com/office/drawing/2014/main" id="{9F58FF0F-4B44-4124-9481-DD197463F098}"/>
                    </a:ext>
                  </a:extLst>
                </p:cNvPr>
                <p:cNvSpPr txBox="1"/>
                <p:nvPr/>
              </p:nvSpPr>
              <p:spPr>
                <a:xfrm>
                  <a:off x="8120327" y="1960189"/>
                  <a:ext cx="16190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0" name="CuadroTexto 79">
                  <a:extLst>
                    <a:ext uri="{FF2B5EF4-FFF2-40B4-BE49-F238E27FC236}">
                      <a16:creationId xmlns:a16="http://schemas.microsoft.com/office/drawing/2014/main" id="{9F58FF0F-4B44-4124-9481-DD197463F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0327" y="1960189"/>
                  <a:ext cx="161904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22222" r="-18519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uadroTexto 80">
                  <a:extLst>
                    <a:ext uri="{FF2B5EF4-FFF2-40B4-BE49-F238E27FC236}">
                      <a16:creationId xmlns:a16="http://schemas.microsoft.com/office/drawing/2014/main" id="{79964537-C2FB-4CED-81F7-E23B1094F5DF}"/>
                    </a:ext>
                  </a:extLst>
                </p:cNvPr>
                <p:cNvSpPr txBox="1"/>
                <p:nvPr/>
              </p:nvSpPr>
              <p:spPr>
                <a:xfrm>
                  <a:off x="8294920" y="1860978"/>
                  <a:ext cx="233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1" name="CuadroTexto 80">
                  <a:extLst>
                    <a:ext uri="{FF2B5EF4-FFF2-40B4-BE49-F238E27FC236}">
                      <a16:creationId xmlns:a16="http://schemas.microsoft.com/office/drawing/2014/main" id="{79964537-C2FB-4CED-81F7-E23B1094F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920" y="1860978"/>
                  <a:ext cx="233461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7895" r="-5263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uadroTexto 81">
                  <a:extLst>
                    <a:ext uri="{FF2B5EF4-FFF2-40B4-BE49-F238E27FC236}">
                      <a16:creationId xmlns:a16="http://schemas.microsoft.com/office/drawing/2014/main" id="{9770E743-C946-461D-9A5E-8347E499059D}"/>
                    </a:ext>
                  </a:extLst>
                </p:cNvPr>
                <p:cNvSpPr txBox="1"/>
                <p:nvPr/>
              </p:nvSpPr>
              <p:spPr>
                <a:xfrm>
                  <a:off x="8477717" y="2043344"/>
                  <a:ext cx="233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2" name="CuadroTexto 81">
                  <a:extLst>
                    <a:ext uri="{FF2B5EF4-FFF2-40B4-BE49-F238E27FC236}">
                      <a16:creationId xmlns:a16="http://schemas.microsoft.com/office/drawing/2014/main" id="{9770E743-C946-461D-9A5E-8347E4990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717" y="2043344"/>
                  <a:ext cx="233461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7895" r="-5263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uadroTexto 82">
                  <a:extLst>
                    <a:ext uri="{FF2B5EF4-FFF2-40B4-BE49-F238E27FC236}">
                      <a16:creationId xmlns:a16="http://schemas.microsoft.com/office/drawing/2014/main" id="{CE2BBA37-9099-4283-99FE-AED27F7E6167}"/>
                    </a:ext>
                  </a:extLst>
                </p:cNvPr>
                <p:cNvSpPr txBox="1"/>
                <p:nvPr/>
              </p:nvSpPr>
              <p:spPr>
                <a:xfrm>
                  <a:off x="11394559" y="1282018"/>
                  <a:ext cx="42742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3" name="CuadroTexto 82">
                  <a:extLst>
                    <a:ext uri="{FF2B5EF4-FFF2-40B4-BE49-F238E27FC236}">
                      <a16:creationId xmlns:a16="http://schemas.microsoft.com/office/drawing/2014/main" id="{CE2BBA37-9099-4283-99FE-AED27F7E61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4559" y="1282018"/>
                  <a:ext cx="427425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2857" r="-2857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uadroTexto 83">
                  <a:extLst>
                    <a:ext uri="{FF2B5EF4-FFF2-40B4-BE49-F238E27FC236}">
                      <a16:creationId xmlns:a16="http://schemas.microsoft.com/office/drawing/2014/main" id="{AF3D77BE-FBC6-4D8C-8199-FF417331D1FB}"/>
                    </a:ext>
                  </a:extLst>
                </p:cNvPr>
                <p:cNvSpPr txBox="1"/>
                <p:nvPr/>
              </p:nvSpPr>
              <p:spPr>
                <a:xfrm>
                  <a:off x="11812674" y="1417553"/>
                  <a:ext cx="15869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CuadroTexto 83">
                  <a:extLst>
                    <a:ext uri="{FF2B5EF4-FFF2-40B4-BE49-F238E27FC236}">
                      <a16:creationId xmlns:a16="http://schemas.microsoft.com/office/drawing/2014/main" id="{AF3D77BE-FBC6-4D8C-8199-FF417331D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2674" y="1417553"/>
                  <a:ext cx="158697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15385"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Título 1">
            <a:extLst>
              <a:ext uri="{FF2B5EF4-FFF2-40B4-BE49-F238E27FC236}">
                <a16:creationId xmlns:a16="http://schemas.microsoft.com/office/drawing/2014/main" id="{3929F3B8-36E8-4CD8-8620-4C39079BA3C3}"/>
              </a:ext>
            </a:extLst>
          </p:cNvPr>
          <p:cNvSpPr txBox="1">
            <a:spLocks/>
          </p:cNvSpPr>
          <p:nvPr/>
        </p:nvSpPr>
        <p:spPr>
          <a:xfrm>
            <a:off x="1" y="146554"/>
            <a:ext cx="4991100" cy="733136"/>
          </a:xfrm>
          <a:prstGeom prst="homePlate">
            <a:avLst/>
          </a:prstGeom>
          <a:gradFill flip="none" rotWithShape="1">
            <a:gsLst>
              <a:gs pos="100000">
                <a:srgbClr val="D8E3F4"/>
              </a:gs>
              <a:gs pos="0">
                <a:srgbClr val="BFCFEB"/>
              </a:gs>
            </a:gsLst>
            <a:lin ang="0" scaled="0"/>
            <a:tileRect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   </a:t>
            </a:r>
            <a:r>
              <a:rPr lang="es-ES" dirty="0" err="1"/>
              <a:t>Discretizing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space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0256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40"/>
    </mc:Choice>
    <mc:Fallback xmlns="">
      <p:transition spd="slow" advTm="47240"/>
    </mc:Fallback>
  </mc:AlternateContent>
</p:sld>
</file>

<file path=ppt/theme/theme1.xml><?xml version="1.0" encoding="utf-8"?>
<a:theme xmlns:a="http://schemas.openxmlformats.org/drawingml/2006/main" name="Diapositiva in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gradecimiento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F4E526841F03499515D90E8166C23C" ma:contentTypeVersion="13" ma:contentTypeDescription="Crear nuevo documento." ma:contentTypeScope="" ma:versionID="06865579274cb581727e39ea425ac195">
  <xsd:schema xmlns:xsd="http://www.w3.org/2001/XMLSchema" xmlns:xs="http://www.w3.org/2001/XMLSchema" xmlns:p="http://schemas.microsoft.com/office/2006/metadata/properties" xmlns:ns2="198d1e39-b65c-4dc2-894a-9fbd7d0fab3d" xmlns:ns3="8e972b41-cc2f-4dc4-9342-e3b4dc3de38f" targetNamespace="http://schemas.microsoft.com/office/2006/metadata/properties" ma:root="true" ma:fieldsID="abca406a282f46f518ae6b96573fc010" ns2:_="" ns3:_="">
    <xsd:import namespace="198d1e39-b65c-4dc2-894a-9fbd7d0fab3d"/>
    <xsd:import namespace="8e972b41-cc2f-4dc4-9342-e3b4dc3de3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d1e39-b65c-4dc2-894a-9fbd7d0fa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" ma:index="20" nillable="true" ma:displayName="Description" ma:format="Dropdown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72b41-cc2f-4dc4-9342-e3b4dc3de3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198d1e39-b65c-4dc2-894a-9fbd7d0fab3d" xsi:nil="true"/>
  </documentManagement>
</p:properties>
</file>

<file path=customXml/itemProps1.xml><?xml version="1.0" encoding="utf-8"?>
<ds:datastoreItem xmlns:ds="http://schemas.openxmlformats.org/officeDocument/2006/customXml" ds:itemID="{B5D847EF-2E0D-47FC-AA02-738C4ABBB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8d1e39-b65c-4dc2-894a-9fbd7d0fab3d"/>
    <ds:schemaRef ds:uri="8e972b41-cc2f-4dc4-9342-e3b4dc3de3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0AD524-BACB-4FF5-B60E-D2D7234A0A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79992-F57C-4292-B487-7EFC965A3AEC}">
  <ds:schemaRefs>
    <ds:schemaRef ds:uri="http://schemas.microsoft.com/office/2006/metadata/properties"/>
    <ds:schemaRef ds:uri="http://schemas.microsoft.com/office/infopath/2007/PartnerControls"/>
    <ds:schemaRef ds:uri="198d1e39-b65c-4dc2-894a-9fbd7d0fab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992</Words>
  <Application>Microsoft Office PowerPoint</Application>
  <PresentationFormat>Panorámica</PresentationFormat>
  <Paragraphs>189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Adobe Devanagari</vt:lpstr>
      <vt:lpstr>Arial</vt:lpstr>
      <vt:lpstr>Calibri</vt:lpstr>
      <vt:lpstr>Cambria Math</vt:lpstr>
      <vt:lpstr>Raleway</vt:lpstr>
      <vt:lpstr>Diapositiva inicial</vt:lpstr>
      <vt:lpstr>Particle production beyond eikonal accuracy in the dilute-dense CGC framework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 CUESTA ELENA</dc:creator>
  <cp:lastModifiedBy>Pedro Agostini</cp:lastModifiedBy>
  <cp:revision>176</cp:revision>
  <dcterms:created xsi:type="dcterms:W3CDTF">2019-11-20T15:01:32Z</dcterms:created>
  <dcterms:modified xsi:type="dcterms:W3CDTF">2020-12-07T16:50:24Z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0x010100F3F4E526841F03499515D90E8166C23C</vt:lpwstr>
  </property>
</Properties>
</file>