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1" r:id="rId5"/>
    <p:sldId id="260" r:id="rId6"/>
    <p:sldId id="262" r:id="rId7"/>
    <p:sldId id="259" r:id="rId8"/>
    <p:sldId id="264"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0CEC0-FD41-40B8-8F8D-36845DDC9897}" type="datetimeFigureOut">
              <a:rPr lang="en-GB" smtClean="0"/>
              <a:t>11/12/2020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AD2D6-A13C-443B-B1A0-2F12A04660DD}" type="slidenum">
              <a:rPr lang="en-GB" smtClean="0"/>
              <a:t>‹#›</a:t>
            </a:fld>
            <a:endParaRPr lang="en-GB"/>
          </a:p>
        </p:txBody>
      </p:sp>
    </p:spTree>
    <p:extLst>
      <p:ext uri="{BB962C8B-B14F-4D97-AF65-F5344CB8AC3E}">
        <p14:creationId xmlns:p14="http://schemas.microsoft.com/office/powerpoint/2010/main" val="393542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067A5B-AF75-482E-95BA-DB479B342C46}"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109949-B931-4FBC-BD4B-2780EB285BC8}" type="slidenum">
              <a:rPr lang="en-GB" smtClean="0"/>
              <a:t>‹#›</a:t>
            </a:fld>
            <a:endParaRPr lang="en-GB"/>
          </a:p>
        </p:txBody>
      </p:sp>
    </p:spTree>
    <p:extLst>
      <p:ext uri="{BB962C8B-B14F-4D97-AF65-F5344CB8AC3E}">
        <p14:creationId xmlns:p14="http://schemas.microsoft.com/office/powerpoint/2010/main" val="5157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662159-CAA4-474B-81F6-EBF078AA037D}"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109949-B931-4FBC-BD4B-2780EB285BC8}" type="slidenum">
              <a:rPr lang="en-GB" smtClean="0"/>
              <a:t>‹#›</a:t>
            </a:fld>
            <a:endParaRPr lang="en-GB"/>
          </a:p>
        </p:txBody>
      </p:sp>
    </p:spTree>
    <p:extLst>
      <p:ext uri="{BB962C8B-B14F-4D97-AF65-F5344CB8AC3E}">
        <p14:creationId xmlns:p14="http://schemas.microsoft.com/office/powerpoint/2010/main" val="356451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F21832-E979-4176-96BA-EC7B8F461CD4}"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109949-B931-4FBC-BD4B-2780EB285BC8}" type="slidenum">
              <a:rPr lang="en-GB" smtClean="0"/>
              <a:t>‹#›</a:t>
            </a:fld>
            <a:endParaRPr lang="en-GB"/>
          </a:p>
        </p:txBody>
      </p:sp>
    </p:spTree>
    <p:extLst>
      <p:ext uri="{BB962C8B-B14F-4D97-AF65-F5344CB8AC3E}">
        <p14:creationId xmlns:p14="http://schemas.microsoft.com/office/powerpoint/2010/main" val="151641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8DBA13-ECC9-4DA6-80A6-51A524AC3CE1}"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109949-B931-4FBC-BD4B-2780EB285BC8}" type="slidenum">
              <a:rPr lang="en-GB" smtClean="0"/>
              <a:t>‹#›</a:t>
            </a:fld>
            <a:endParaRPr lang="en-GB"/>
          </a:p>
        </p:txBody>
      </p:sp>
    </p:spTree>
    <p:extLst>
      <p:ext uri="{BB962C8B-B14F-4D97-AF65-F5344CB8AC3E}">
        <p14:creationId xmlns:p14="http://schemas.microsoft.com/office/powerpoint/2010/main" val="180799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2AABCB-6B24-427C-AFF2-0F6DAA0F9FBF}" type="datetime1">
              <a:rPr lang="en-GB" smtClean="0"/>
              <a:t>11/12/2020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109949-B931-4FBC-BD4B-2780EB285BC8}" type="slidenum">
              <a:rPr lang="en-GB" smtClean="0"/>
              <a:t>‹#›</a:t>
            </a:fld>
            <a:endParaRPr lang="en-GB"/>
          </a:p>
        </p:txBody>
      </p:sp>
    </p:spTree>
    <p:extLst>
      <p:ext uri="{BB962C8B-B14F-4D97-AF65-F5344CB8AC3E}">
        <p14:creationId xmlns:p14="http://schemas.microsoft.com/office/powerpoint/2010/main" val="193956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D7D443-A64F-4BCA-AEE6-F30CCA20FCF3}" type="datetime1">
              <a:rPr lang="en-GB" smtClean="0"/>
              <a:t>11/12/2020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109949-B931-4FBC-BD4B-2780EB285BC8}" type="slidenum">
              <a:rPr lang="en-GB" smtClean="0"/>
              <a:t>‹#›</a:t>
            </a:fld>
            <a:endParaRPr lang="en-GB"/>
          </a:p>
        </p:txBody>
      </p:sp>
    </p:spTree>
    <p:extLst>
      <p:ext uri="{BB962C8B-B14F-4D97-AF65-F5344CB8AC3E}">
        <p14:creationId xmlns:p14="http://schemas.microsoft.com/office/powerpoint/2010/main" val="1847715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216DB1-634D-42D0-BB53-418E99A6802F}" type="datetime1">
              <a:rPr lang="en-GB" smtClean="0"/>
              <a:t>11/12/2020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109949-B931-4FBC-BD4B-2780EB285BC8}" type="slidenum">
              <a:rPr lang="en-GB" smtClean="0"/>
              <a:t>‹#›</a:t>
            </a:fld>
            <a:endParaRPr lang="en-GB"/>
          </a:p>
        </p:txBody>
      </p:sp>
    </p:spTree>
    <p:extLst>
      <p:ext uri="{BB962C8B-B14F-4D97-AF65-F5344CB8AC3E}">
        <p14:creationId xmlns:p14="http://schemas.microsoft.com/office/powerpoint/2010/main" val="252468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9229AE-93C5-467D-9697-64719AD9F58D}" type="datetime1">
              <a:rPr lang="en-GB" smtClean="0"/>
              <a:t>11/12/2020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109949-B931-4FBC-BD4B-2780EB285BC8}" type="slidenum">
              <a:rPr lang="en-GB" smtClean="0"/>
              <a:t>‹#›</a:t>
            </a:fld>
            <a:endParaRPr lang="en-GB"/>
          </a:p>
        </p:txBody>
      </p:sp>
    </p:spTree>
    <p:extLst>
      <p:ext uri="{BB962C8B-B14F-4D97-AF65-F5344CB8AC3E}">
        <p14:creationId xmlns:p14="http://schemas.microsoft.com/office/powerpoint/2010/main" val="72950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B83B0-B017-4F43-82B4-F48F540FD094}" type="datetime1">
              <a:rPr lang="en-GB" smtClean="0"/>
              <a:t>11/12/2020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109949-B931-4FBC-BD4B-2780EB285BC8}" type="slidenum">
              <a:rPr lang="en-GB" smtClean="0"/>
              <a:t>‹#›</a:t>
            </a:fld>
            <a:endParaRPr lang="en-GB"/>
          </a:p>
        </p:txBody>
      </p:sp>
    </p:spTree>
    <p:extLst>
      <p:ext uri="{BB962C8B-B14F-4D97-AF65-F5344CB8AC3E}">
        <p14:creationId xmlns:p14="http://schemas.microsoft.com/office/powerpoint/2010/main" val="195997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7B6460-6967-4129-B9EF-7421B9A9D4F2}" type="datetime1">
              <a:rPr lang="en-GB" smtClean="0"/>
              <a:t>11/12/2020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109949-B931-4FBC-BD4B-2780EB285BC8}" type="slidenum">
              <a:rPr lang="en-GB" smtClean="0"/>
              <a:t>‹#›</a:t>
            </a:fld>
            <a:endParaRPr lang="en-GB"/>
          </a:p>
        </p:txBody>
      </p:sp>
    </p:spTree>
    <p:extLst>
      <p:ext uri="{BB962C8B-B14F-4D97-AF65-F5344CB8AC3E}">
        <p14:creationId xmlns:p14="http://schemas.microsoft.com/office/powerpoint/2010/main" val="383779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57DDC3-280C-43E7-B161-871644AEE5EB}" type="datetime1">
              <a:rPr lang="en-GB" smtClean="0"/>
              <a:t>11/12/2020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109949-B931-4FBC-BD4B-2780EB285BC8}" type="slidenum">
              <a:rPr lang="en-GB" smtClean="0"/>
              <a:t>‹#›</a:t>
            </a:fld>
            <a:endParaRPr lang="en-GB"/>
          </a:p>
        </p:txBody>
      </p:sp>
    </p:spTree>
    <p:extLst>
      <p:ext uri="{BB962C8B-B14F-4D97-AF65-F5344CB8AC3E}">
        <p14:creationId xmlns:p14="http://schemas.microsoft.com/office/powerpoint/2010/main" val="282225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8C36A-54B2-44F5-BB92-BF570B4032D8}" type="datetime1">
              <a:rPr lang="en-GB" smtClean="0"/>
              <a:t>11/12/2020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09949-B931-4FBC-BD4B-2780EB285BC8}" type="slidenum">
              <a:rPr lang="en-GB" smtClean="0"/>
              <a:t>‹#›</a:t>
            </a:fld>
            <a:endParaRPr lang="en-GB"/>
          </a:p>
        </p:txBody>
      </p:sp>
    </p:spTree>
    <p:extLst>
      <p:ext uri="{BB962C8B-B14F-4D97-AF65-F5344CB8AC3E}">
        <p14:creationId xmlns:p14="http://schemas.microsoft.com/office/powerpoint/2010/main" val="2616448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2855" y="-567123"/>
            <a:ext cx="15240000" cy="8067675"/>
          </a:xfrm>
          <a:prstGeom prst="rect">
            <a:avLst/>
          </a:prstGeom>
        </p:spPr>
      </p:pic>
      <p:sp>
        <p:nvSpPr>
          <p:cNvPr id="2" name="Title 1"/>
          <p:cNvSpPr>
            <a:spLocks noGrp="1"/>
          </p:cNvSpPr>
          <p:nvPr>
            <p:ph type="ctrTitle"/>
          </p:nvPr>
        </p:nvSpPr>
        <p:spPr>
          <a:xfrm>
            <a:off x="1524000" y="751661"/>
            <a:ext cx="9144000" cy="2387600"/>
          </a:xfrm>
        </p:spPr>
        <p:txBody>
          <a:bodyPr/>
          <a:lstStyle/>
          <a:p>
            <a:r>
              <a:rPr lang="en-GB" dirty="0" smtClean="0"/>
              <a:t>Itk Pixel Module work 2020</a:t>
            </a:r>
            <a:endParaRPr lang="en-GB" dirty="0"/>
          </a:p>
        </p:txBody>
      </p:sp>
      <p:sp>
        <p:nvSpPr>
          <p:cNvPr id="3" name="Subtitle 2"/>
          <p:cNvSpPr>
            <a:spLocks noGrp="1"/>
          </p:cNvSpPr>
          <p:nvPr>
            <p:ph type="subTitle" idx="1"/>
          </p:nvPr>
        </p:nvSpPr>
        <p:spPr>
          <a:xfrm>
            <a:off x="1524000" y="3083054"/>
            <a:ext cx="9144000" cy="1655762"/>
          </a:xfrm>
        </p:spPr>
        <p:txBody>
          <a:bodyPr/>
          <a:lstStyle/>
          <a:p>
            <a:r>
              <a:rPr lang="en-GB" dirty="0" smtClean="0"/>
              <a:t>Chloe Stanton</a:t>
            </a:r>
            <a:endParaRPr lang="en-GB" dirty="0"/>
          </a:p>
        </p:txBody>
      </p:sp>
      <p:sp>
        <p:nvSpPr>
          <p:cNvPr id="5" name="Slide Number Placeholder 4"/>
          <p:cNvSpPr>
            <a:spLocks noGrp="1"/>
          </p:cNvSpPr>
          <p:nvPr>
            <p:ph type="sldNum" sz="quarter" idx="12"/>
          </p:nvPr>
        </p:nvSpPr>
        <p:spPr/>
        <p:txBody>
          <a:bodyPr/>
          <a:lstStyle/>
          <a:p>
            <a:fld id="{27109949-B931-4FBC-BD4B-2780EB285BC8}" type="slidenum">
              <a:rPr lang="en-GB" smtClean="0"/>
              <a:t>1</a:t>
            </a:fld>
            <a:endParaRPr lang="en-GB"/>
          </a:p>
        </p:txBody>
      </p:sp>
    </p:spTree>
    <p:extLst>
      <p:ext uri="{BB962C8B-B14F-4D97-AF65-F5344CB8AC3E}">
        <p14:creationId xmlns:p14="http://schemas.microsoft.com/office/powerpoint/2010/main" val="661439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5833" y="-560560"/>
            <a:ext cx="15249525" cy="7991475"/>
          </a:xfrm>
          <a:prstGeom prst="rect">
            <a:avLst/>
          </a:prstGeom>
        </p:spPr>
      </p:pic>
      <p:sp>
        <p:nvSpPr>
          <p:cNvPr id="3" name="Rectangle 2"/>
          <p:cNvSpPr/>
          <p:nvPr/>
        </p:nvSpPr>
        <p:spPr>
          <a:xfrm>
            <a:off x="-703136" y="-146706"/>
            <a:ext cx="9442073" cy="1754326"/>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All that’s left to say is Goodbye</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Its </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been a </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pleasure </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sym typeface="Wingdings" panose="05000000000000000000" pitchFamily="2" charset="2"/>
              </a:rPr>
              <a:t></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Slide Number Placeholder 3"/>
          <p:cNvSpPr>
            <a:spLocks noGrp="1"/>
          </p:cNvSpPr>
          <p:nvPr>
            <p:ph type="sldNum" sz="quarter" idx="12"/>
          </p:nvPr>
        </p:nvSpPr>
        <p:spPr/>
        <p:txBody>
          <a:bodyPr/>
          <a:lstStyle/>
          <a:p>
            <a:fld id="{27109949-B931-4FBC-BD4B-2780EB285BC8}" type="slidenum">
              <a:rPr lang="en-GB" smtClean="0"/>
              <a:t>10</a:t>
            </a:fld>
            <a:endParaRPr lang="en-GB"/>
          </a:p>
        </p:txBody>
      </p:sp>
    </p:spTree>
    <p:extLst>
      <p:ext uri="{BB962C8B-B14F-4D97-AF65-F5344CB8AC3E}">
        <p14:creationId xmlns:p14="http://schemas.microsoft.com/office/powerpoint/2010/main" val="3087599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RD53A background</a:t>
            </a:r>
            <a:endParaRPr lang="en-GB" dirty="0"/>
          </a:p>
        </p:txBody>
      </p:sp>
      <p:sp>
        <p:nvSpPr>
          <p:cNvPr id="3" name="Content Placeholder 2"/>
          <p:cNvSpPr>
            <a:spLocks noGrp="1"/>
          </p:cNvSpPr>
          <p:nvPr>
            <p:ph idx="1"/>
          </p:nvPr>
        </p:nvSpPr>
        <p:spPr>
          <a:xfrm>
            <a:off x="838200" y="1825625"/>
            <a:ext cx="6198326" cy="4351338"/>
          </a:xfrm>
        </p:spPr>
        <p:txBody>
          <a:bodyPr>
            <a:normAutofit fontScale="92500"/>
          </a:bodyPr>
          <a:lstStyle/>
          <a:p>
            <a:r>
              <a:rPr lang="en-GB" dirty="0" smtClean="0"/>
              <a:t>RD53A is the current iteration of a design that will eventually become the pixel modules that make up Itk.</a:t>
            </a:r>
          </a:p>
          <a:p>
            <a:r>
              <a:rPr lang="en-GB" dirty="0" smtClean="0"/>
              <a:t>As the name suggests, it is an R&amp;D design and this current iteration will never make it into the Itk itself. We will learn all we can from it before iterating the design based on what we learn(already in progress)</a:t>
            </a:r>
          </a:p>
          <a:p>
            <a:r>
              <a:rPr lang="en-GB" dirty="0" smtClean="0"/>
              <a:t>Made up of a sensor bump bonded to an ASIC, and then glued to a flexible PCB (known as a hybrid).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360293" y="1890807"/>
            <a:ext cx="4121826" cy="3991462"/>
          </a:xfrm>
          <a:prstGeom prst="rect">
            <a:avLst/>
          </a:prstGeom>
        </p:spPr>
      </p:pic>
      <p:sp>
        <p:nvSpPr>
          <p:cNvPr id="6" name="Slide Number Placeholder 5"/>
          <p:cNvSpPr>
            <a:spLocks noGrp="1"/>
          </p:cNvSpPr>
          <p:nvPr>
            <p:ph type="sldNum" sz="quarter" idx="12"/>
          </p:nvPr>
        </p:nvSpPr>
        <p:spPr/>
        <p:txBody>
          <a:bodyPr/>
          <a:lstStyle/>
          <a:p>
            <a:fld id="{27109949-B931-4FBC-BD4B-2780EB285BC8}" type="slidenum">
              <a:rPr lang="en-GB" smtClean="0"/>
              <a:t>2</a:t>
            </a:fld>
            <a:endParaRPr lang="en-GB"/>
          </a:p>
        </p:txBody>
      </p:sp>
    </p:spTree>
    <p:extLst>
      <p:ext uri="{BB962C8B-B14F-4D97-AF65-F5344CB8AC3E}">
        <p14:creationId xmlns:p14="http://schemas.microsoft.com/office/powerpoint/2010/main" val="1018829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Testing &amp; Quality Control</a:t>
            </a:r>
            <a:endParaRPr lang="en-GB" dirty="0"/>
          </a:p>
        </p:txBody>
      </p:sp>
      <p:sp>
        <p:nvSpPr>
          <p:cNvPr id="3" name="Content Placeholder 2"/>
          <p:cNvSpPr>
            <a:spLocks noGrp="1"/>
          </p:cNvSpPr>
          <p:nvPr>
            <p:ph idx="1"/>
          </p:nvPr>
        </p:nvSpPr>
        <p:spPr/>
        <p:txBody>
          <a:bodyPr>
            <a:normAutofit fontScale="92500"/>
          </a:bodyPr>
          <a:lstStyle/>
          <a:p>
            <a:r>
              <a:rPr lang="en-GB" dirty="0" smtClean="0"/>
              <a:t>Due to the nature of the module design and our requirements pushing the boundaries of what is technically possible to manufacture, we have a high rate of variability in many of the module characteristics.</a:t>
            </a:r>
          </a:p>
          <a:p>
            <a:r>
              <a:rPr lang="en-GB" dirty="0" smtClean="0"/>
              <a:t>Variability leads to defects, and the cost of failure in the detector due to a defect is massive, so variability must be reduced (six sigma methodology).</a:t>
            </a:r>
          </a:p>
          <a:p>
            <a:r>
              <a:rPr lang="en-GB" dirty="0" smtClean="0"/>
              <a:t>To reduce variability, we have to understand everything we can about the product design, our processes, and our people at this R&amp;D stage so that we can control everything during mass manufacture. In such a large, geographically distributed team, this is very challenging.</a:t>
            </a:r>
          </a:p>
          <a:p>
            <a:r>
              <a:rPr lang="en-GB" dirty="0" smtClean="0"/>
              <a:t>I was a lead in doing this for the hybrid.</a:t>
            </a:r>
          </a:p>
          <a:p>
            <a:endParaRPr lang="en-GB" dirty="0"/>
          </a:p>
        </p:txBody>
      </p:sp>
      <p:sp>
        <p:nvSpPr>
          <p:cNvPr id="4" name="Slide Number Placeholder 3"/>
          <p:cNvSpPr>
            <a:spLocks noGrp="1"/>
          </p:cNvSpPr>
          <p:nvPr>
            <p:ph type="sldNum" sz="quarter" idx="12"/>
          </p:nvPr>
        </p:nvSpPr>
        <p:spPr/>
        <p:txBody>
          <a:bodyPr/>
          <a:lstStyle/>
          <a:p>
            <a:fld id="{27109949-B931-4FBC-BD4B-2780EB285BC8}" type="slidenum">
              <a:rPr lang="en-GB" smtClean="0"/>
              <a:t>3</a:t>
            </a:fld>
            <a:endParaRPr lang="en-GB"/>
          </a:p>
        </p:txBody>
      </p:sp>
    </p:spTree>
    <p:extLst>
      <p:ext uri="{BB962C8B-B14F-4D97-AF65-F5344CB8AC3E}">
        <p14:creationId xmlns:p14="http://schemas.microsoft.com/office/powerpoint/2010/main" val="1623556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Failure Modes and Effects </a:t>
            </a:r>
            <a:r>
              <a:rPr lang="en-GB" dirty="0" smtClean="0"/>
              <a:t>Analysis (FMEA) Methodology (a crash course)</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Identify issues in the design </a:t>
            </a:r>
            <a:r>
              <a:rPr lang="en-GB" b="1" i="1" dirty="0" smtClean="0"/>
              <a:t>and</a:t>
            </a:r>
            <a:r>
              <a:rPr lang="en-GB" dirty="0" smtClean="0"/>
              <a:t> </a:t>
            </a:r>
            <a:r>
              <a:rPr lang="en-GB" dirty="0" smtClean="0"/>
              <a:t>process</a:t>
            </a:r>
          </a:p>
          <a:p>
            <a:r>
              <a:rPr lang="en-GB" dirty="0" smtClean="0"/>
              <a:t>On a scale of 1 to 10, Rate the probability of it occurring, the severity of it occurring, and the likelihood of detecting it. (</a:t>
            </a:r>
            <a:r>
              <a:rPr lang="en-GB" dirty="0" err="1" smtClean="0"/>
              <a:t>theres</a:t>
            </a:r>
            <a:r>
              <a:rPr lang="en-GB" dirty="0" smtClean="0"/>
              <a:t> industry standards of how to assign the numbers)</a:t>
            </a:r>
          </a:p>
          <a:p>
            <a:r>
              <a:rPr lang="en-GB" dirty="0" smtClean="0"/>
              <a:t>The product of these three numbers is a Risk Priority Index (RPI)and lets you quantify problems and prioritise what needs to be fixed. Lower RPI the better, but </a:t>
            </a:r>
            <a:r>
              <a:rPr lang="en-GB" dirty="0" err="1" smtClean="0"/>
              <a:t>youll</a:t>
            </a:r>
            <a:r>
              <a:rPr lang="en-GB" dirty="0" smtClean="0"/>
              <a:t> never get 0 unless you design the problem out entirely</a:t>
            </a:r>
            <a:r>
              <a:rPr lang="en-GB" dirty="0" smtClean="0"/>
              <a:t>. RPIs are relative and contextual to a given project.</a:t>
            </a:r>
            <a:endParaRPr lang="en-GB" dirty="0" smtClean="0"/>
          </a:p>
          <a:p>
            <a:r>
              <a:rPr lang="en-GB" dirty="0" smtClean="0"/>
              <a:t>If you cant do that (too late/expensive to go through another iteration, or just inherent to what </a:t>
            </a:r>
            <a:r>
              <a:rPr lang="en-GB" dirty="0" err="1" smtClean="0"/>
              <a:t>youre</a:t>
            </a:r>
            <a:r>
              <a:rPr lang="en-GB" dirty="0" smtClean="0"/>
              <a:t> designing) then you need to increase the likelihood of detection, and make your processes such that you detect it as early as possible &gt; reducing the cost of failure.</a:t>
            </a:r>
          </a:p>
          <a:p>
            <a:r>
              <a:rPr lang="en-GB" dirty="0"/>
              <a:t>You can never change the severity of the failure mode. </a:t>
            </a:r>
            <a:r>
              <a:rPr lang="en-GB" dirty="0" err="1"/>
              <a:t>Eg</a:t>
            </a:r>
            <a:r>
              <a:rPr lang="en-GB" dirty="0"/>
              <a:t>. if a given failure mode </a:t>
            </a:r>
            <a:r>
              <a:rPr lang="en-GB" dirty="0" smtClean="0"/>
              <a:t>can </a:t>
            </a:r>
            <a:r>
              <a:rPr lang="en-GB" dirty="0"/>
              <a:t>kill someone, it </a:t>
            </a:r>
            <a:r>
              <a:rPr lang="en-GB" dirty="0" smtClean="0"/>
              <a:t>can </a:t>
            </a:r>
            <a:r>
              <a:rPr lang="en-GB" dirty="0"/>
              <a:t>always kill them if it happens. All you can do is reduce its chance of happening, </a:t>
            </a:r>
            <a:r>
              <a:rPr lang="en-GB" dirty="0" smtClean="0"/>
              <a:t>and </a:t>
            </a:r>
            <a:r>
              <a:rPr lang="en-GB" dirty="0"/>
              <a:t>increase the chance of catching a unit that will do it before it ever gets out into the field.</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27109949-B931-4FBC-BD4B-2780EB285BC8}" type="slidenum">
              <a:rPr lang="en-GB" smtClean="0"/>
              <a:t>4</a:t>
            </a:fld>
            <a:endParaRPr lang="en-GB"/>
          </a:p>
        </p:txBody>
      </p:sp>
    </p:spTree>
    <p:extLst>
      <p:ext uri="{BB962C8B-B14F-4D97-AF65-F5344CB8AC3E}">
        <p14:creationId xmlns:p14="http://schemas.microsoft.com/office/powerpoint/2010/main" val="2019047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plan</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 prepared a quality control plan for the hybrids to catch potential failures before they are assembled into modules (a costly process)</a:t>
            </a:r>
          </a:p>
          <a:p>
            <a:r>
              <a:rPr lang="en-GB" dirty="0" smtClean="0"/>
              <a:t>This involved taking detailed scans, validating copper thicknesses used in the </a:t>
            </a:r>
            <a:r>
              <a:rPr lang="en-GB" dirty="0" err="1" smtClean="0"/>
              <a:t>stackup</a:t>
            </a:r>
            <a:r>
              <a:rPr lang="en-GB" dirty="0" smtClean="0"/>
              <a:t>, probing for component misplacements, testing the voltage drop across power planes, leakage currents in high voltage nets, mass measurements and more.</a:t>
            </a:r>
          </a:p>
          <a:p>
            <a:r>
              <a:rPr lang="en-GB" dirty="0" smtClean="0"/>
              <a:t>Some of these tests will be redundant on all but a small sample per batch once we control the variability.</a:t>
            </a:r>
          </a:p>
          <a:p>
            <a:r>
              <a:rPr lang="en-GB" dirty="0" smtClean="0"/>
              <a:t>All data is recorded in a dedicated Itk production database, for people to cross check test results of full modules  comprising these hybrids, and retrospectively identify what could be early indicators of failures in the hybrid stage, to increase future yields</a:t>
            </a:r>
          </a:p>
          <a:p>
            <a:r>
              <a:rPr lang="en-GB" dirty="0" smtClean="0"/>
              <a:t>The test plan has evolved over the year, and will continue to do so when the next revision of the design arrives.</a:t>
            </a:r>
            <a:endParaRPr lang="en-GB" dirty="0"/>
          </a:p>
        </p:txBody>
      </p:sp>
      <p:sp>
        <p:nvSpPr>
          <p:cNvPr id="4" name="Slide Number Placeholder 3"/>
          <p:cNvSpPr>
            <a:spLocks noGrp="1"/>
          </p:cNvSpPr>
          <p:nvPr>
            <p:ph type="sldNum" sz="quarter" idx="12"/>
          </p:nvPr>
        </p:nvSpPr>
        <p:spPr/>
        <p:txBody>
          <a:bodyPr/>
          <a:lstStyle/>
          <a:p>
            <a:fld id="{27109949-B931-4FBC-BD4B-2780EB285BC8}" type="slidenum">
              <a:rPr lang="en-GB" smtClean="0"/>
              <a:t>5</a:t>
            </a:fld>
            <a:endParaRPr lang="en-GB"/>
          </a:p>
        </p:txBody>
      </p:sp>
    </p:spTree>
    <p:extLst>
      <p:ext uri="{BB962C8B-B14F-4D97-AF65-F5344CB8AC3E}">
        <p14:creationId xmlns:p14="http://schemas.microsoft.com/office/powerpoint/2010/main" val="1318189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Testing the hybrids – some examples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8511266" y="2356029"/>
            <a:ext cx="3088190" cy="231614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139507" y="4088969"/>
            <a:ext cx="2800225" cy="21001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11291" y="4400551"/>
            <a:ext cx="2237873" cy="16784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22320" y="2148767"/>
            <a:ext cx="2149643" cy="161223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820767" y="2351793"/>
            <a:ext cx="3054313" cy="2290735"/>
          </a:xfrm>
          <a:prstGeom prst="rect">
            <a:avLst/>
          </a:prstGeom>
        </p:spPr>
      </p:pic>
      <p:sp>
        <p:nvSpPr>
          <p:cNvPr id="9" name="TextBox 8"/>
          <p:cNvSpPr txBox="1"/>
          <p:nvPr/>
        </p:nvSpPr>
        <p:spPr>
          <a:xfrm>
            <a:off x="2701089" y="2582587"/>
            <a:ext cx="2063416" cy="646331"/>
          </a:xfrm>
          <a:prstGeom prst="rect">
            <a:avLst/>
          </a:prstGeom>
          <a:noFill/>
        </p:spPr>
        <p:txBody>
          <a:bodyPr wrap="square" rtlCol="0">
            <a:spAutoFit/>
          </a:bodyPr>
          <a:lstStyle/>
          <a:p>
            <a:r>
              <a:rPr lang="en-GB" dirty="0" smtClean="0"/>
              <a:t>Electrical</a:t>
            </a:r>
          </a:p>
          <a:p>
            <a:r>
              <a:rPr lang="en-GB" dirty="0" smtClean="0"/>
              <a:t>Testing</a:t>
            </a:r>
            <a:endParaRPr lang="en-GB" dirty="0"/>
          </a:p>
        </p:txBody>
      </p:sp>
      <p:sp>
        <p:nvSpPr>
          <p:cNvPr id="10" name="TextBox 9"/>
          <p:cNvSpPr txBox="1"/>
          <p:nvPr/>
        </p:nvSpPr>
        <p:spPr>
          <a:xfrm>
            <a:off x="6316215" y="5139053"/>
            <a:ext cx="2063416" cy="646331"/>
          </a:xfrm>
          <a:prstGeom prst="rect">
            <a:avLst/>
          </a:prstGeom>
          <a:noFill/>
        </p:spPr>
        <p:txBody>
          <a:bodyPr wrap="square" rtlCol="0">
            <a:spAutoFit/>
          </a:bodyPr>
          <a:lstStyle/>
          <a:p>
            <a:r>
              <a:rPr lang="en-GB" dirty="0" smtClean="0"/>
              <a:t>Mass measurements</a:t>
            </a:r>
            <a:endParaRPr lang="en-GB" dirty="0"/>
          </a:p>
        </p:txBody>
      </p:sp>
      <p:sp>
        <p:nvSpPr>
          <p:cNvPr id="11" name="TextBox 10"/>
          <p:cNvSpPr txBox="1"/>
          <p:nvPr/>
        </p:nvSpPr>
        <p:spPr>
          <a:xfrm>
            <a:off x="8968815" y="5139053"/>
            <a:ext cx="2063416" cy="646331"/>
          </a:xfrm>
          <a:prstGeom prst="rect">
            <a:avLst/>
          </a:prstGeom>
          <a:noFill/>
        </p:spPr>
        <p:txBody>
          <a:bodyPr wrap="square" rtlCol="0">
            <a:spAutoFit/>
          </a:bodyPr>
          <a:lstStyle/>
          <a:p>
            <a:r>
              <a:rPr lang="en-GB" dirty="0" smtClean="0"/>
              <a:t>Copper thickness measurement</a:t>
            </a:r>
            <a:endParaRPr lang="en-GB" dirty="0"/>
          </a:p>
        </p:txBody>
      </p:sp>
      <p:sp>
        <p:nvSpPr>
          <p:cNvPr id="3" name="Slide Number Placeholder 2"/>
          <p:cNvSpPr>
            <a:spLocks noGrp="1"/>
          </p:cNvSpPr>
          <p:nvPr>
            <p:ph type="sldNum" sz="quarter" idx="12"/>
          </p:nvPr>
        </p:nvSpPr>
        <p:spPr/>
        <p:txBody>
          <a:bodyPr/>
          <a:lstStyle/>
          <a:p>
            <a:fld id="{27109949-B931-4FBC-BD4B-2780EB285BC8}" type="slidenum">
              <a:rPr lang="en-GB" smtClean="0"/>
              <a:t>6</a:t>
            </a:fld>
            <a:endParaRPr lang="en-GB"/>
          </a:p>
        </p:txBody>
      </p:sp>
    </p:spTree>
    <p:extLst>
      <p:ext uri="{BB962C8B-B14F-4D97-AF65-F5344CB8AC3E}">
        <p14:creationId xmlns:p14="http://schemas.microsoft.com/office/powerpoint/2010/main" val="362751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manufacturing issues identified</a:t>
            </a:r>
            <a:endParaRPr lang="en-GB" dirty="0"/>
          </a:p>
        </p:txBody>
      </p:sp>
      <p:sp>
        <p:nvSpPr>
          <p:cNvPr id="3" name="Content Placeholder 2"/>
          <p:cNvSpPr>
            <a:spLocks noGrp="1"/>
          </p:cNvSpPr>
          <p:nvPr>
            <p:ph idx="1"/>
          </p:nvPr>
        </p:nvSpPr>
        <p:spPr>
          <a:xfrm>
            <a:off x="838200" y="1825625"/>
            <a:ext cx="6248400" cy="4351338"/>
          </a:xfrm>
        </p:spPr>
        <p:txBody>
          <a:bodyPr>
            <a:normAutofit fontScale="85000" lnSpcReduction="10000"/>
          </a:bodyPr>
          <a:lstStyle/>
          <a:p>
            <a:r>
              <a:rPr lang="en-GB" dirty="0" smtClean="0"/>
              <a:t>Organic contamination of </a:t>
            </a:r>
            <a:r>
              <a:rPr lang="en-GB" dirty="0" err="1" smtClean="0"/>
              <a:t>wirebond</a:t>
            </a:r>
            <a:r>
              <a:rPr lang="en-GB" dirty="0" smtClean="0"/>
              <a:t> pads leading to pad lifts rather than heel breaks when pull tested – investigations ongoing, controls in place to detect.</a:t>
            </a:r>
          </a:p>
          <a:p>
            <a:r>
              <a:rPr lang="en-GB" dirty="0" smtClean="0"/>
              <a:t>Short Circuits between capacitors arising from “best practice” layout rules being ignored by designer– designed out of next iteration.</a:t>
            </a:r>
          </a:p>
          <a:p>
            <a:r>
              <a:rPr lang="en-GB" dirty="0" smtClean="0"/>
              <a:t>Copper thicknesses trending downwards over the course of a batch – controls in place, but root cause still under investigation.</a:t>
            </a:r>
          </a:p>
          <a:p>
            <a:r>
              <a:rPr lang="en-GB" dirty="0" smtClean="0"/>
              <a:t>Inadequate traceability by manufacturer – take our business elsewhere in future and tell them to have a long hard look at themselves… </a:t>
            </a:r>
          </a:p>
          <a:p>
            <a:endParaRPr lang="en-GB" dirty="0" smtClean="0"/>
          </a:p>
          <a:p>
            <a:endParaRPr lang="en-GB" dirty="0"/>
          </a:p>
        </p:txBody>
      </p:sp>
      <p:pic>
        <p:nvPicPr>
          <p:cNvPr id="4" name="Picture 3"/>
          <p:cNvPicPr>
            <a:picLocks noChangeAspect="1"/>
          </p:cNvPicPr>
          <p:nvPr/>
        </p:nvPicPr>
        <p:blipFill>
          <a:blip r:embed="rId2"/>
          <a:stretch>
            <a:fillRect/>
          </a:stretch>
        </p:blipFill>
        <p:spPr>
          <a:xfrm>
            <a:off x="7263835" y="1581936"/>
            <a:ext cx="4613209" cy="26231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835" y="4350339"/>
            <a:ext cx="3336094" cy="2143017"/>
          </a:xfrm>
          <a:prstGeom prst="rect">
            <a:avLst/>
          </a:prstGeom>
        </p:spPr>
      </p:pic>
      <p:sp>
        <p:nvSpPr>
          <p:cNvPr id="6" name="Slide Number Placeholder 5"/>
          <p:cNvSpPr>
            <a:spLocks noGrp="1"/>
          </p:cNvSpPr>
          <p:nvPr>
            <p:ph type="sldNum" sz="quarter" idx="12"/>
          </p:nvPr>
        </p:nvSpPr>
        <p:spPr/>
        <p:txBody>
          <a:bodyPr/>
          <a:lstStyle/>
          <a:p>
            <a:fld id="{27109949-B931-4FBC-BD4B-2780EB285BC8}" type="slidenum">
              <a:rPr lang="en-GB" smtClean="0"/>
              <a:t>7</a:t>
            </a:fld>
            <a:endParaRPr lang="en-GB"/>
          </a:p>
        </p:txBody>
      </p:sp>
    </p:spTree>
    <p:extLst>
      <p:ext uri="{BB962C8B-B14F-4D97-AF65-F5344CB8AC3E}">
        <p14:creationId xmlns:p14="http://schemas.microsoft.com/office/powerpoint/2010/main" val="2860278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Procurement</a:t>
            </a:r>
            <a:endParaRPr lang="en-GB" dirty="0"/>
          </a:p>
        </p:txBody>
      </p:sp>
      <p:sp>
        <p:nvSpPr>
          <p:cNvPr id="3" name="Content Placeholder 2"/>
          <p:cNvSpPr>
            <a:spLocks noGrp="1"/>
          </p:cNvSpPr>
          <p:nvPr>
            <p:ph idx="1"/>
          </p:nvPr>
        </p:nvSpPr>
        <p:spPr>
          <a:xfrm>
            <a:off x="838200" y="1825625"/>
            <a:ext cx="5971674" cy="4351338"/>
          </a:xfrm>
        </p:spPr>
        <p:txBody>
          <a:bodyPr>
            <a:normAutofit fontScale="92500" lnSpcReduction="20000"/>
          </a:bodyPr>
          <a:lstStyle/>
          <a:p>
            <a:r>
              <a:rPr lang="en-GB" dirty="0"/>
              <a:t>Mass production will involve a request to tender, and </a:t>
            </a:r>
            <a:r>
              <a:rPr lang="en-GB" dirty="0" smtClean="0"/>
              <a:t>the collaboration </a:t>
            </a:r>
            <a:r>
              <a:rPr lang="en-GB" dirty="0"/>
              <a:t>auditing </a:t>
            </a:r>
            <a:r>
              <a:rPr lang="en-GB" dirty="0" smtClean="0"/>
              <a:t>any firms who respond. Through the testing that I have done, I </a:t>
            </a:r>
            <a:r>
              <a:rPr lang="en-GB" dirty="0" smtClean="0"/>
              <a:t>took a lead role in </a:t>
            </a:r>
            <a:r>
              <a:rPr lang="en-GB" dirty="0" smtClean="0"/>
              <a:t>developing an audit process that will be used to qualify potential manufacturers for the full production (&gt;10k hybrids). </a:t>
            </a:r>
          </a:p>
          <a:p>
            <a:r>
              <a:rPr lang="en-GB" dirty="0" smtClean="0"/>
              <a:t>If we cant find suitable commercial grade manufacturers, then we would have to explore those who specialise in military/aerospace applications. They </a:t>
            </a:r>
            <a:r>
              <a:rPr lang="en-GB" dirty="0" smtClean="0"/>
              <a:t>are far more </a:t>
            </a:r>
            <a:r>
              <a:rPr lang="en-GB" dirty="0" smtClean="0"/>
              <a:t>expensive however, and you would still need to audit them.</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9874" y="2069078"/>
            <a:ext cx="5245245" cy="3037181"/>
          </a:xfrm>
          <a:prstGeom prst="rect">
            <a:avLst/>
          </a:prstGeom>
        </p:spPr>
      </p:pic>
      <p:sp>
        <p:nvSpPr>
          <p:cNvPr id="5" name="Slide Number Placeholder 4"/>
          <p:cNvSpPr>
            <a:spLocks noGrp="1"/>
          </p:cNvSpPr>
          <p:nvPr>
            <p:ph type="sldNum" sz="quarter" idx="12"/>
          </p:nvPr>
        </p:nvSpPr>
        <p:spPr/>
        <p:txBody>
          <a:bodyPr/>
          <a:lstStyle/>
          <a:p>
            <a:fld id="{27109949-B931-4FBC-BD4B-2780EB285BC8}" type="slidenum">
              <a:rPr lang="en-GB" smtClean="0"/>
              <a:t>8</a:t>
            </a:fld>
            <a:endParaRPr lang="en-GB"/>
          </a:p>
        </p:txBody>
      </p:sp>
    </p:spTree>
    <p:extLst>
      <p:ext uri="{BB962C8B-B14F-4D97-AF65-F5344CB8AC3E}">
        <p14:creationId xmlns:p14="http://schemas.microsoft.com/office/powerpoint/2010/main" val="4095240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a:t>
            </a:r>
            <a:r>
              <a:rPr lang="en-GB" dirty="0" smtClean="0"/>
              <a:t>miscellaneous Itk </a:t>
            </a:r>
            <a:r>
              <a:rPr lang="en-GB" dirty="0" smtClean="0"/>
              <a:t>related work</a:t>
            </a:r>
            <a:endParaRPr lang="en-GB" dirty="0"/>
          </a:p>
        </p:txBody>
      </p:sp>
      <p:sp>
        <p:nvSpPr>
          <p:cNvPr id="5" name="Content Placeholder 4"/>
          <p:cNvSpPr>
            <a:spLocks noGrp="1"/>
          </p:cNvSpPr>
          <p:nvPr>
            <p:ph idx="1"/>
          </p:nvPr>
        </p:nvSpPr>
        <p:spPr/>
        <p:txBody>
          <a:bodyPr/>
          <a:lstStyle/>
          <a:p>
            <a:r>
              <a:rPr lang="en-GB" dirty="0" smtClean="0"/>
              <a:t>Designing </a:t>
            </a:r>
            <a:r>
              <a:rPr lang="en-GB" dirty="0" err="1" smtClean="0"/>
              <a:t>pcbs</a:t>
            </a:r>
            <a:r>
              <a:rPr lang="en-GB" dirty="0" smtClean="0"/>
              <a:t> used in testing for RD53A/ItkPixV1/ATLASPix3</a:t>
            </a:r>
          </a:p>
          <a:p>
            <a:r>
              <a:rPr lang="en-GB" dirty="0" smtClean="0"/>
              <a:t>Market survey, selection and testing of connectors used in the services – not very exciting so I wont spend time on it!</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37500" y="3750217"/>
            <a:ext cx="3034212" cy="227565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7800" y="3370940"/>
            <a:ext cx="4045617" cy="3034213"/>
          </a:xfrm>
          <a:prstGeom prst="rect">
            <a:avLst/>
          </a:prstGeom>
        </p:spPr>
      </p:pic>
      <p:sp>
        <p:nvSpPr>
          <p:cNvPr id="6" name="Slide Number Placeholder 5"/>
          <p:cNvSpPr>
            <a:spLocks noGrp="1"/>
          </p:cNvSpPr>
          <p:nvPr>
            <p:ph type="sldNum" sz="quarter" idx="12"/>
          </p:nvPr>
        </p:nvSpPr>
        <p:spPr/>
        <p:txBody>
          <a:bodyPr/>
          <a:lstStyle/>
          <a:p>
            <a:fld id="{27109949-B931-4FBC-BD4B-2780EB285BC8}" type="slidenum">
              <a:rPr lang="en-GB" smtClean="0"/>
              <a:t>9</a:t>
            </a:fld>
            <a:endParaRPr lang="en-GB"/>
          </a:p>
        </p:txBody>
      </p:sp>
    </p:spTree>
    <p:extLst>
      <p:ext uri="{BB962C8B-B14F-4D97-AF65-F5344CB8AC3E}">
        <p14:creationId xmlns:p14="http://schemas.microsoft.com/office/powerpoint/2010/main" val="229008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872</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Itk Pixel Module work 2020</vt:lpstr>
      <vt:lpstr>RD53A background</vt:lpstr>
      <vt:lpstr>Testing &amp; Quality Control</vt:lpstr>
      <vt:lpstr>Failure Modes and Effects Analysis (FMEA) Methodology (a crash course)</vt:lpstr>
      <vt:lpstr>Test plan</vt:lpstr>
      <vt:lpstr>Testing the hybrids – some examples</vt:lpstr>
      <vt:lpstr>Examples of manufacturing issues identified</vt:lpstr>
      <vt:lpstr>Future Procurement</vt:lpstr>
      <vt:lpstr>Other miscellaneous Itk related work</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STANTON Chloe</dc:creator>
  <cp:lastModifiedBy>STANTON Chloe</cp:lastModifiedBy>
  <cp:revision>33</cp:revision>
  <dcterms:created xsi:type="dcterms:W3CDTF">2020-12-04T15:38:16Z</dcterms:created>
  <dcterms:modified xsi:type="dcterms:W3CDTF">2020-12-11T13:59:46Z</dcterms:modified>
</cp:coreProperties>
</file>