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85" r:id="rId4"/>
    <p:sldId id="262" r:id="rId5"/>
    <p:sldId id="286" r:id="rId6"/>
    <p:sldId id="287" r:id="rId7"/>
    <p:sldId id="288" r:id="rId8"/>
    <p:sldId id="295" r:id="rId9"/>
    <p:sldId id="296" r:id="rId10"/>
    <p:sldId id="297" r:id="rId11"/>
    <p:sldId id="321" r:id="rId12"/>
    <p:sldId id="299" r:id="rId13"/>
    <p:sldId id="291" r:id="rId14"/>
    <p:sldId id="292" r:id="rId15"/>
    <p:sldId id="293" r:id="rId16"/>
    <p:sldId id="294" r:id="rId17"/>
    <p:sldId id="301" r:id="rId18"/>
    <p:sldId id="305" r:id="rId19"/>
    <p:sldId id="306" r:id="rId20"/>
    <p:sldId id="320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3" r:id="rId34"/>
    <p:sldId id="325" r:id="rId35"/>
    <p:sldId id="32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FF09"/>
    <a:srgbClr val="68FF0F"/>
    <a:srgbClr val="22DCE3"/>
    <a:srgbClr val="F95B16"/>
    <a:srgbClr val="D2F89A"/>
    <a:srgbClr val="9AF826"/>
    <a:srgbClr val="F6F81F"/>
    <a:srgbClr val="00DF00"/>
    <a:srgbClr val="00B300"/>
    <a:srgbClr val="A8C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0" autoAdjust="0"/>
    <p:restoredTop sz="93486" autoAdjust="0"/>
  </p:normalViewPr>
  <p:slideViewPr>
    <p:cSldViewPr snapToGrid="0" snapToObjects="1">
      <p:cViewPr varScale="1">
        <p:scale>
          <a:sx n="86" d="100"/>
          <a:sy n="86" d="100"/>
        </p:scale>
        <p:origin x="-1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6AED8-581A-3F4A-B951-0B96E1FF2ADE}" type="datetimeFigureOut">
              <a:rPr lang="en-US" smtClean="0"/>
              <a:t>2/07/13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3EF6F-4F58-BD42-870A-A595A9232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prediction / detect/constrain/ionizing</a:t>
            </a:r>
            <a:r>
              <a:rPr lang="en-US" baseline="0" dirty="0" smtClean="0"/>
              <a:t> sources t &amp;  c for galaxy and structure formation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3EF6F-4F58-BD42-870A-A595A92328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1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6F81F"/>
                </a:solidFill>
                <a:latin typeface="Cooper Black"/>
                <a:cs typeface="Cooper Black"/>
              </a:rPr>
              <a:t>… large uncertainties and not clear evidence for the He II reionization peak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3EF6F-4F58-BD42-870A-A595A92328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0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6F81F"/>
                </a:solidFill>
                <a:latin typeface="Cooper Black"/>
                <a:cs typeface="Cooper Black"/>
              </a:rPr>
              <a:t>In terms of a flattening of the T-</a:t>
            </a:r>
            <a:r>
              <a:rPr lang="en-US" sz="1200" dirty="0" smtClean="0">
                <a:solidFill>
                  <a:srgbClr val="F6F81F"/>
                </a:solidFill>
                <a:latin typeface="Symbol" charset="2"/>
                <a:cs typeface="Symbol" charset="2"/>
              </a:rPr>
              <a:t>r </a:t>
            </a:r>
            <a:r>
              <a:rPr lang="en-US" sz="1200" dirty="0" smtClean="0">
                <a:solidFill>
                  <a:srgbClr val="F6F81F"/>
                </a:solidFill>
                <a:latin typeface="Cooper Black"/>
                <a:cs typeface="Cooper Black"/>
              </a:rPr>
              <a:t>relation</a:t>
            </a:r>
            <a:r>
              <a:rPr lang="en-US" sz="1100" dirty="0" smtClean="0">
                <a:solidFill>
                  <a:srgbClr val="F6F81F"/>
                </a:solidFill>
                <a:latin typeface="Cooper Black"/>
                <a:cs typeface="Cooper Black"/>
              </a:rPr>
              <a:t>…</a:t>
            </a:r>
            <a:r>
              <a:rPr lang="en-US" sz="1200" dirty="0" smtClean="0">
                <a:solidFill>
                  <a:srgbClr val="F6F81F"/>
                </a:solidFill>
                <a:latin typeface="Cooper Black"/>
                <a:cs typeface="Cooper Black"/>
              </a:rPr>
              <a:t>     </a:t>
            </a:r>
          </a:p>
          <a:p>
            <a:endParaRPr lang="en-US" dirty="0" smtClean="0"/>
          </a:p>
          <a:p>
            <a:r>
              <a:rPr lang="en-US" dirty="0" smtClean="0"/>
              <a:t>Inverted T-rho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reation</a:t>
            </a:r>
            <a:r>
              <a:rPr lang="en-US" baseline="0" dirty="0" smtClean="0"/>
              <a:t> at z&lt;3  Becker et al. first suggestion, after him further evidences from…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3EF6F-4F58-BD42-870A-A595A92328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55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6F81F"/>
                </a:solidFill>
                <a:latin typeface="Cooper Black"/>
                <a:cs typeface="Cooper Black"/>
              </a:rPr>
              <a:t>… large uncertainties and possible evidence for an inverted </a:t>
            </a:r>
            <a:r>
              <a:rPr lang="en-US" sz="1200" dirty="0" smtClean="0">
                <a:solidFill>
                  <a:srgbClr val="F6F81F"/>
                </a:solidFill>
                <a:latin typeface="Symbol" charset="2"/>
                <a:cs typeface="Symbol" charset="2"/>
              </a:rPr>
              <a:t>(g</a:t>
            </a:r>
            <a:r>
              <a:rPr lang="en-US" sz="1200" dirty="0" smtClean="0">
                <a:solidFill>
                  <a:srgbClr val="F6F81F"/>
                </a:solidFill>
                <a:latin typeface="Cooper Black"/>
                <a:cs typeface="Cooper Black"/>
              </a:rPr>
              <a:t>&lt;1) T-</a:t>
            </a:r>
            <a:r>
              <a:rPr lang="en-US" sz="1200" dirty="0" smtClean="0">
                <a:solidFill>
                  <a:srgbClr val="F6F81F"/>
                </a:solidFill>
                <a:latin typeface="Symbol" charset="2"/>
                <a:cs typeface="Symbol" charset="2"/>
              </a:rPr>
              <a:t>r</a:t>
            </a:r>
            <a:r>
              <a:rPr lang="en-US" sz="1200" dirty="0" smtClean="0">
                <a:solidFill>
                  <a:srgbClr val="F6F81F"/>
                </a:solidFill>
                <a:latin typeface="Cooper Black"/>
                <a:cs typeface="Cooper Black"/>
              </a:rPr>
              <a:t> relation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3EF6F-4F58-BD42-870A-A595A92328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53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6600"/>
                </a:solidFill>
                <a:latin typeface="Cooper Black"/>
                <a:cs typeface="Cooper Black"/>
              </a:rPr>
              <a:t>The gas shows </a:t>
            </a:r>
            <a:r>
              <a:rPr lang="en-US" sz="1200" dirty="0" err="1" smtClean="0">
                <a:solidFill>
                  <a:srgbClr val="FF6600"/>
                </a:solidFill>
                <a:latin typeface="Cooper Black"/>
                <a:cs typeface="Cooper Black"/>
              </a:rPr>
              <a:t>overdensities</a:t>
            </a:r>
            <a:r>
              <a:rPr lang="en-US" sz="1200" dirty="0" smtClean="0">
                <a:solidFill>
                  <a:srgbClr val="FF6600"/>
                </a:solidFill>
                <a:latin typeface="Cooper Black"/>
                <a:cs typeface="Cooper Black"/>
              </a:rPr>
              <a:t> much higher than the mean</a:t>
            </a:r>
            <a:endParaRPr lang="en-US" sz="1400" dirty="0" smtClean="0">
              <a:solidFill>
                <a:srgbClr val="FF6600"/>
              </a:solidFill>
              <a:latin typeface="Cooper Black"/>
              <a:cs typeface="Cooper Black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3EF6F-4F58-BD42-870A-A595A92328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57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oper Black"/>
                <a:cs typeface="Cooper Black"/>
              </a:rPr>
              <a:t>At high redshifts the forest tend to be  sensitive at </a:t>
            </a:r>
            <a:r>
              <a:rPr lang="en-US" sz="12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ooper Black"/>
                <a:cs typeface="Cooper Black"/>
              </a:rPr>
              <a:t>overdensities</a:t>
            </a:r>
            <a:r>
              <a:rPr lang="en-US" sz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oper Black"/>
                <a:cs typeface="Cooper Black"/>
              </a:rPr>
              <a:t> near the mean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D2F89A"/>
                </a:solidFill>
                <a:latin typeface="Cooper Black"/>
                <a:cs typeface="Cooper Black"/>
              </a:rPr>
              <a:t>Extend  with new data the previous results of the curvature  method to the region at low redshift (z &lt; 2.0).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D2F89A"/>
                </a:solidFill>
                <a:latin typeface="Cooper Black"/>
                <a:cs typeface="Cooper Black"/>
              </a:rPr>
              <a:t>New estimation at lower redshift of the IGM temperature evolution history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>
                  <a:lumMod val="20000"/>
                  <a:lumOff val="80000"/>
                </a:schemeClr>
              </a:solidFill>
              <a:latin typeface="Cooper Black"/>
              <a:cs typeface="Cooper Black"/>
            </a:endParaRPr>
          </a:p>
          <a:p>
            <a:r>
              <a:rPr lang="en-US" dirty="0" smtClean="0">
                <a:solidFill>
                  <a:srgbClr val="00DF00"/>
                </a:solidFill>
                <a:latin typeface="Cooper Black"/>
                <a:cs typeface="Cooper Black"/>
              </a:rPr>
              <a:t>Why it is important?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6F81F"/>
                </a:solidFill>
                <a:latin typeface="Cooper Black"/>
                <a:cs typeface="Cooper Black"/>
              </a:rPr>
              <a:t>… for the first time  we are able to push the measurements down to z~1.5 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Thanks to a new archive of high S/N and high resolution UVES spectra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6F81F"/>
                </a:solidFill>
                <a:latin typeface="Cooper Black"/>
                <a:cs typeface="Cooper Black"/>
              </a:rPr>
              <a:t>… the redshift range is crucial for constraining the He II reionization 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6F81F"/>
                </a:solidFill>
                <a:latin typeface="Cooper Black"/>
                <a:cs typeface="Cooper Black"/>
              </a:rPr>
              <a:t>… a direct comparison among  different models of thermal histories is possible right in the  regime where they mostly diverge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3EF6F-4F58-BD42-870A-A595A92328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76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3EF6F-4F58-BD42-870A-A595A923284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9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5F9C-584A-B44D-8914-EE5A243096B5}" type="datetimeFigureOut">
              <a:rPr lang="en-US" smtClean="0"/>
              <a:t>2/07/13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49AD-C299-AE4D-ABB7-1DB698253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4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5F9C-584A-B44D-8914-EE5A243096B5}" type="datetimeFigureOut">
              <a:rPr lang="en-US" smtClean="0"/>
              <a:t>2/07/13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49AD-C299-AE4D-ABB7-1DB698253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5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5F9C-584A-B44D-8914-EE5A243096B5}" type="datetimeFigureOut">
              <a:rPr lang="en-US" smtClean="0"/>
              <a:t>2/07/13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49AD-C299-AE4D-ABB7-1DB698253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93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5F9C-584A-B44D-8914-EE5A243096B5}" type="datetimeFigureOut">
              <a:rPr lang="en-US" smtClean="0"/>
              <a:t>2/07/13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49AD-C299-AE4D-ABB7-1DB698253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7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5F9C-584A-B44D-8914-EE5A243096B5}" type="datetimeFigureOut">
              <a:rPr lang="en-US" smtClean="0"/>
              <a:t>2/07/13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49AD-C299-AE4D-ABB7-1DB698253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6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5F9C-584A-B44D-8914-EE5A243096B5}" type="datetimeFigureOut">
              <a:rPr lang="en-US" smtClean="0"/>
              <a:t>2/07/13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49AD-C299-AE4D-ABB7-1DB698253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0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5F9C-584A-B44D-8914-EE5A243096B5}" type="datetimeFigureOut">
              <a:rPr lang="en-US" smtClean="0"/>
              <a:t>2/07/13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49AD-C299-AE4D-ABB7-1DB698253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0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5F9C-584A-B44D-8914-EE5A243096B5}" type="datetimeFigureOut">
              <a:rPr lang="en-US" smtClean="0"/>
              <a:t>2/07/13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49AD-C299-AE4D-ABB7-1DB698253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9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5F9C-584A-B44D-8914-EE5A243096B5}" type="datetimeFigureOut">
              <a:rPr lang="en-US" smtClean="0"/>
              <a:t>2/07/13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49AD-C299-AE4D-ABB7-1DB698253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8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5F9C-584A-B44D-8914-EE5A243096B5}" type="datetimeFigureOut">
              <a:rPr lang="en-US" smtClean="0"/>
              <a:t>2/07/13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49AD-C299-AE4D-ABB7-1DB698253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0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5F9C-584A-B44D-8914-EE5A243096B5}" type="datetimeFigureOut">
              <a:rPr lang="en-US" smtClean="0"/>
              <a:t>2/07/13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49AD-C299-AE4D-ABB7-1DB698253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3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000090"/>
            </a:gs>
            <a:gs pos="100000">
              <a:srgbClr val="03192B"/>
            </a:gs>
            <a:gs pos="0">
              <a:srgbClr val="1C0E37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5F9C-584A-B44D-8914-EE5A243096B5}" type="datetimeFigureOut">
              <a:rPr lang="en-US" smtClean="0"/>
              <a:t>2/07/13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449AD-C299-AE4D-ABB7-1DB6982533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05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4935" y="821706"/>
            <a:ext cx="7772400" cy="283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glow rad="127000">
                    <a:srgbClr val="8EFF09">
                      <a:alpha val="75000"/>
                    </a:srgbClr>
                  </a:glow>
                </a:effectLst>
                <a:latin typeface="Cooper Black"/>
                <a:cs typeface="Cooper Black"/>
              </a:rPr>
              <a:t>The IGM thermal history down to  z ~ 1.5: a new curvature measurement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glow rad="127000">
                  <a:srgbClr val="8EFF09">
                    <a:alpha val="75000"/>
                  </a:srgbClr>
                </a:glow>
              </a:effectLst>
              <a:latin typeface="Cooper Black"/>
              <a:cs typeface="Cooper Black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-6050" y="5940288"/>
            <a:ext cx="3544669" cy="660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 Michael Murphy</a:t>
            </a:r>
            <a:endParaRPr lang="en-US" sz="2400" b="1" dirty="0">
              <a:solidFill>
                <a:srgbClr val="24FFFF"/>
              </a:solidFill>
              <a:latin typeface="Cooper Black"/>
              <a:cs typeface="Cooper Black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4450" y="4672762"/>
            <a:ext cx="2571415" cy="473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Elisa Boera</a:t>
            </a:r>
            <a:endParaRPr lang="en-US" sz="2400" b="1" dirty="0">
              <a:solidFill>
                <a:srgbClr val="24FFFF"/>
              </a:solidFill>
              <a:latin typeface="Cooper Black"/>
              <a:cs typeface="Cooper Black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023969" y="4815736"/>
            <a:ext cx="3886200" cy="660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Collaborators:</a:t>
            </a:r>
            <a:endParaRPr lang="en-US" sz="2400" b="1" dirty="0">
              <a:solidFill>
                <a:srgbClr val="24FFFF"/>
              </a:solidFill>
              <a:latin typeface="Cooper Black"/>
              <a:cs typeface="Cooper Black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91582" y="5385870"/>
            <a:ext cx="2571415" cy="473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Supervisor</a:t>
            </a:r>
            <a:r>
              <a:rPr lang="en-US" sz="2000" b="1" dirty="0" smtClean="0">
                <a:solidFill>
                  <a:srgbClr val="24FFFF"/>
                </a:solidFill>
              </a:rPr>
              <a:t>:</a:t>
            </a:r>
            <a:endParaRPr lang="en-US" sz="2000" b="1" dirty="0">
              <a:solidFill>
                <a:srgbClr val="24FF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509957" y="5498959"/>
            <a:ext cx="3230173" cy="660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G. Becker</a:t>
            </a:r>
            <a:endParaRPr lang="en-US" sz="2400" b="1" dirty="0">
              <a:solidFill>
                <a:srgbClr val="24FFFF"/>
              </a:solidFill>
              <a:latin typeface="Cooper Black"/>
              <a:cs typeface="Cooper Black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509957" y="5977731"/>
            <a:ext cx="3230173" cy="660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 </a:t>
            </a:r>
            <a:r>
              <a:rPr lang="en-US" sz="2400" b="1" dirty="0">
                <a:solidFill>
                  <a:srgbClr val="24FFFF"/>
                </a:solidFill>
                <a:latin typeface="Cooper Black"/>
                <a:cs typeface="Cooper Black"/>
              </a:rPr>
              <a:t>J</a:t>
            </a:r>
            <a:r>
              <a:rPr lang="en-US" sz="24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. Bolton</a:t>
            </a:r>
            <a:endParaRPr lang="en-US" sz="2400" b="1" dirty="0">
              <a:solidFill>
                <a:srgbClr val="24FFFF"/>
              </a:solidFill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41354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97079" y="0"/>
            <a:ext cx="8708107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Previous Results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87943" y="4119086"/>
            <a:ext cx="3287017" cy="439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22DCE3"/>
                </a:solidFill>
                <a:latin typeface="Cooper Black"/>
                <a:cs typeface="Cooper Black"/>
              </a:rPr>
              <a:t>Schaye et  al. 2000 </a:t>
            </a:r>
            <a:r>
              <a:rPr lang="en-US" sz="2200" b="1" dirty="0" smtClean="0">
                <a:solidFill>
                  <a:srgbClr val="9FFF8D"/>
                </a:solidFill>
                <a:latin typeface="Cooper Black"/>
                <a:cs typeface="Cooper Black"/>
              </a:rPr>
              <a:t> </a:t>
            </a:r>
            <a:endParaRPr lang="en-US" sz="2200" b="1" dirty="0">
              <a:solidFill>
                <a:srgbClr val="9FFF8D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766298" y="4104041"/>
            <a:ext cx="2934463" cy="636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22DCE3"/>
                </a:solidFill>
                <a:latin typeface="Cooper Black"/>
                <a:cs typeface="Cooper Black"/>
              </a:rPr>
              <a:t> Ricotti et al. 2000</a:t>
            </a:r>
            <a:endParaRPr lang="en-US" sz="2200" b="1" dirty="0">
              <a:solidFill>
                <a:srgbClr val="9FFF8D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pic>
        <p:nvPicPr>
          <p:cNvPr id="5" name="Picture 4" descr="gRicott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12" y="805312"/>
            <a:ext cx="2934464" cy="3313774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0" y="1215255"/>
            <a:ext cx="1925412" cy="533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9FFF8D"/>
                </a:solidFill>
                <a:latin typeface="Cooper Black"/>
                <a:cs typeface="Cooper Black"/>
              </a:rPr>
              <a:t> </a:t>
            </a:r>
            <a:r>
              <a:rPr lang="en-US" sz="2200" b="1" u="sng" dirty="0" smtClean="0">
                <a:solidFill>
                  <a:srgbClr val="9FFF8D"/>
                </a:solidFill>
                <a:latin typeface="Cooper Black"/>
                <a:cs typeface="Cooper Black"/>
              </a:rPr>
              <a:t>line fitting </a:t>
            </a:r>
            <a:endParaRPr lang="en-US" sz="2200" b="1" u="sng" dirty="0">
              <a:solidFill>
                <a:srgbClr val="9FFF8D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pic>
        <p:nvPicPr>
          <p:cNvPr id="6" name="Picture 5" descr="gSchay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69" y="1052629"/>
            <a:ext cx="4024550" cy="30044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9410" y="406298"/>
            <a:ext cx="457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Symbol" charset="2"/>
                <a:cs typeface="Symbol" charset="2"/>
              </a:rPr>
              <a:t>g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4558479"/>
            <a:ext cx="1351885" cy="525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9FFF8D"/>
                </a:solidFill>
                <a:latin typeface="Cooper Black"/>
                <a:cs typeface="Cooper Black"/>
              </a:rPr>
              <a:t> </a:t>
            </a:r>
            <a:r>
              <a:rPr lang="en-US" sz="2200" b="1" u="sng" dirty="0" smtClean="0">
                <a:solidFill>
                  <a:srgbClr val="9FFF8D"/>
                </a:solidFill>
                <a:latin typeface="Cooper Black"/>
                <a:cs typeface="Cooper Black"/>
              </a:rPr>
              <a:t>PDF </a:t>
            </a:r>
            <a:endParaRPr lang="en-US" sz="2200" b="1" u="sng" dirty="0">
              <a:solidFill>
                <a:srgbClr val="9FFF8D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363418" y="5603777"/>
            <a:ext cx="2696845" cy="443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68FF0F"/>
                </a:solidFill>
                <a:latin typeface="Symbol" charset="2"/>
                <a:cs typeface="Symbol" charset="2"/>
              </a:rPr>
              <a:t>(g&lt; 1) </a:t>
            </a:r>
            <a:r>
              <a:rPr lang="en-US" sz="2800" dirty="0" smtClean="0">
                <a:solidFill>
                  <a:srgbClr val="68FF0F"/>
                </a:solidFill>
                <a:latin typeface="Cooper Black"/>
                <a:cs typeface="Cooper Black"/>
              </a:rPr>
              <a:t>at z &lt;  3</a:t>
            </a:r>
            <a:endParaRPr lang="en-US" sz="2800" b="1" dirty="0">
              <a:solidFill>
                <a:srgbClr val="68FF0F"/>
              </a:solidFill>
              <a:latin typeface="Cooper Black"/>
              <a:cs typeface="Cooper Black"/>
            </a:endParaRPr>
          </a:p>
          <a:p>
            <a:endParaRPr lang="en-US" sz="2000" dirty="0" smtClean="0">
              <a:solidFill>
                <a:srgbClr val="00B300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CCFFCC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98716" y="5097871"/>
            <a:ext cx="5636554" cy="501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22DCE3"/>
                </a:solidFill>
                <a:latin typeface="Cooper Black"/>
                <a:cs typeface="Cooper Black"/>
              </a:rPr>
              <a:t>Becker et al. 2007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oper Black"/>
                <a:cs typeface="Cooper Black"/>
              </a:rPr>
              <a:t>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ooper Black"/>
              <a:cs typeface="Cooper Black"/>
            </a:endParaRPr>
          </a:p>
          <a:p>
            <a:endParaRPr lang="en-US" sz="2400" dirty="0" smtClean="0">
              <a:solidFill>
                <a:srgbClr val="00B300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CCFFCC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0" y="5807835"/>
            <a:ext cx="5844513" cy="1015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22DCE3"/>
                </a:solidFill>
                <a:latin typeface="Cooper Black"/>
                <a:cs typeface="Cooper Black"/>
              </a:rPr>
              <a:t>Bolton et al 2008, Viel et al. 2009, Calura et al. 2012, Garzilli et al. 2012 </a:t>
            </a:r>
            <a:endParaRPr lang="en-US" sz="2000" b="1" dirty="0" smtClean="0">
              <a:solidFill>
                <a:srgbClr val="9FFF8D"/>
              </a:solidFill>
              <a:latin typeface="Cooper Black"/>
              <a:cs typeface="Cooper Black"/>
            </a:endParaRPr>
          </a:p>
          <a:p>
            <a:endParaRPr lang="en-US" sz="2000" b="1" dirty="0">
              <a:solidFill>
                <a:srgbClr val="E46C0A"/>
              </a:solidFill>
              <a:latin typeface="Cooper Black"/>
              <a:cs typeface="Cooper Black"/>
            </a:endParaRPr>
          </a:p>
          <a:p>
            <a:endParaRPr lang="en-US" sz="2000" dirty="0" smtClean="0">
              <a:solidFill>
                <a:srgbClr val="00B300"/>
              </a:solidFill>
            </a:endParaRPr>
          </a:p>
          <a:p>
            <a:endParaRPr lang="en-US" sz="1800" dirty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5953756" y="4937973"/>
            <a:ext cx="505250" cy="1739724"/>
          </a:xfrm>
          <a:prstGeom prst="rightBrace">
            <a:avLst/>
          </a:prstGeom>
          <a:ln>
            <a:solidFill>
              <a:srgbClr val="68F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9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1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 txBox="1">
            <a:spLocks/>
          </p:cNvSpPr>
          <p:nvPr/>
        </p:nvSpPr>
        <p:spPr>
          <a:xfrm>
            <a:off x="217230" y="613174"/>
            <a:ext cx="1399180" cy="294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22DCE3"/>
                </a:solidFill>
                <a:latin typeface="Symbol" charset="2"/>
                <a:cs typeface="Symbol" charset="2"/>
              </a:rPr>
              <a:t>g </a:t>
            </a:r>
            <a:r>
              <a:rPr lang="en-US" sz="2400" dirty="0" smtClean="0">
                <a:solidFill>
                  <a:srgbClr val="22DCE3"/>
                </a:solidFill>
                <a:latin typeface="Cooper Black"/>
                <a:cs typeface="Cooper Black"/>
              </a:rPr>
              <a:t>&lt; 1</a:t>
            </a:r>
            <a:endParaRPr lang="en-US" sz="2400" dirty="0" smtClean="0">
              <a:solidFill>
                <a:srgbClr val="22DCE3"/>
              </a:solidFill>
              <a:latin typeface="Symbol" charset="2"/>
              <a:cs typeface="Symbol" charset="2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690928" y="820984"/>
            <a:ext cx="307353" cy="266471"/>
          </a:xfrm>
          <a:prstGeom prst="rightArrow">
            <a:avLst/>
          </a:prstGeom>
          <a:solidFill>
            <a:srgbClr val="13FF00">
              <a:alpha val="91000"/>
            </a:srgbClr>
          </a:solidFill>
          <a:ln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27047" y="606881"/>
            <a:ext cx="330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22DCE3"/>
                </a:solidFill>
                <a:latin typeface="Cooper Black"/>
                <a:cs typeface="Cooper Black"/>
              </a:rPr>
              <a:t>T(Δ) = T</a:t>
            </a:r>
            <a:r>
              <a:rPr lang="en-US" sz="2800" baseline="-25000" dirty="0" smtClean="0">
                <a:solidFill>
                  <a:srgbClr val="22DCE3"/>
                </a:solidFill>
                <a:latin typeface="Cooper Black"/>
                <a:cs typeface="Cooper Black"/>
              </a:rPr>
              <a:t>0 </a:t>
            </a:r>
            <a:r>
              <a:rPr lang="en-US" sz="2800" dirty="0" smtClean="0">
                <a:solidFill>
                  <a:srgbClr val="22DCE3"/>
                </a:solidFill>
                <a:latin typeface="Cooper Black"/>
                <a:cs typeface="Cooper Black"/>
              </a:rPr>
              <a:t>Δ</a:t>
            </a:r>
            <a:r>
              <a:rPr lang="en-US" sz="2800" baseline="30000" dirty="0" smtClean="0">
                <a:solidFill>
                  <a:srgbClr val="22DCE3"/>
                </a:solidFill>
                <a:latin typeface="Cooper Black"/>
                <a:cs typeface="Cooper Black"/>
              </a:rPr>
              <a:t>γ-1&lt;0</a:t>
            </a:r>
            <a:endParaRPr lang="en-US" sz="2800" baseline="30000" dirty="0">
              <a:solidFill>
                <a:srgbClr val="22DCE3"/>
              </a:solidFill>
              <a:latin typeface="Cooper Black"/>
              <a:cs typeface="Cooper Black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5641043" y="354659"/>
            <a:ext cx="2812323" cy="932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8FF0F"/>
                </a:solidFill>
                <a:latin typeface="Cooper Black"/>
                <a:cs typeface="Cooper Black"/>
              </a:rPr>
              <a:t>Lower density regions show higher  temperature</a:t>
            </a:r>
          </a:p>
        </p:txBody>
      </p:sp>
      <p:sp>
        <p:nvSpPr>
          <p:cNvPr id="20" name="Oval 19"/>
          <p:cNvSpPr/>
          <p:nvPr/>
        </p:nvSpPr>
        <p:spPr>
          <a:xfrm rot="5992865">
            <a:off x="4450020" y="419857"/>
            <a:ext cx="554977" cy="785924"/>
          </a:xfrm>
          <a:prstGeom prst="ellipse">
            <a:avLst/>
          </a:prstGeom>
          <a:noFill/>
          <a:ln w="57150" cmpd="sng">
            <a:solidFill>
              <a:srgbClr val="00D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270696" y="706913"/>
            <a:ext cx="307353" cy="266471"/>
          </a:xfrm>
          <a:prstGeom prst="rightArrow">
            <a:avLst/>
          </a:prstGeom>
          <a:solidFill>
            <a:srgbClr val="13FF00">
              <a:alpha val="91000"/>
            </a:srgbClr>
          </a:solidFill>
          <a:ln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17230" y="1690333"/>
            <a:ext cx="8808992" cy="524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b="1" dirty="0" smtClean="0">
                <a:solidFill>
                  <a:srgbClr val="22DCE3"/>
                </a:solidFill>
                <a:latin typeface="Cooper Black"/>
                <a:cs typeface="Cooper Black"/>
              </a:rPr>
              <a:t>Chang et al.  2011:      </a:t>
            </a:r>
            <a:r>
              <a:rPr lang="en-US" sz="3100" b="1" dirty="0" smtClean="0">
                <a:solidFill>
                  <a:srgbClr val="00DF00"/>
                </a:solidFill>
                <a:latin typeface="Cooper Black"/>
                <a:cs typeface="Cooper Black"/>
              </a:rPr>
              <a:t>NEW VOLUMETRIC HEATING FROM BLAZAR TeV EMISSION </a:t>
            </a:r>
            <a:endParaRPr lang="en-US" sz="3100" b="1" dirty="0">
              <a:solidFill>
                <a:srgbClr val="00DF00"/>
              </a:solidFill>
              <a:latin typeface="Cooper Black"/>
              <a:cs typeface="Cooper Black"/>
            </a:endParaRPr>
          </a:p>
          <a:p>
            <a:endParaRPr lang="en-US" sz="1600" dirty="0" smtClean="0">
              <a:solidFill>
                <a:srgbClr val="00B300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CCFFCC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pic>
        <p:nvPicPr>
          <p:cNvPr id="23" name="Picture 22" descr="comparisonblmode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249" y="2574485"/>
            <a:ext cx="4754210" cy="4059664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308870" y="6310451"/>
            <a:ext cx="1811053" cy="32369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9FFF8D"/>
                </a:solidFill>
                <a:latin typeface="Cooper Black"/>
                <a:cs typeface="Cooper Black"/>
              </a:rPr>
              <a:t>Puchwein et al. 2012 </a:t>
            </a:r>
            <a:endParaRPr lang="en-US" sz="2200" b="1" dirty="0">
              <a:solidFill>
                <a:srgbClr val="9FFF8D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035376" y="5301465"/>
            <a:ext cx="1300784" cy="275536"/>
          </a:xfrm>
          <a:prstGeom prst="straightConnector1">
            <a:avLst/>
          </a:prstGeom>
          <a:ln>
            <a:solidFill>
              <a:srgbClr val="9FFF8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0800000" flipH="1">
            <a:off x="6943459" y="3595489"/>
            <a:ext cx="216697" cy="1073086"/>
          </a:xfrm>
          <a:prstGeom prst="rightBrace">
            <a:avLst/>
          </a:prstGeom>
          <a:noFill/>
          <a:ln>
            <a:solidFill>
              <a:srgbClr val="C4FF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7158293" y="3546518"/>
            <a:ext cx="1985103" cy="82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9FFF8D"/>
                </a:solidFill>
                <a:latin typeface="Cooper Black"/>
                <a:cs typeface="Cooper Black"/>
              </a:rPr>
              <a:t>Blazar heating models </a:t>
            </a:r>
            <a:endParaRPr lang="en-US" sz="1600" dirty="0">
              <a:solidFill>
                <a:srgbClr val="9FFF8D"/>
              </a:solidFill>
              <a:latin typeface="Cooper Black"/>
              <a:cs typeface="Cooper Black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7158293" y="5022243"/>
            <a:ext cx="2037578" cy="484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9FFF8D"/>
                </a:solidFill>
                <a:latin typeface="Cooper Black"/>
                <a:cs typeface="Cooper Black"/>
              </a:rPr>
              <a:t>photo-heating model </a:t>
            </a:r>
            <a:endParaRPr lang="en-US" sz="1600" dirty="0">
              <a:solidFill>
                <a:srgbClr val="9FFF8D"/>
              </a:solidFill>
              <a:latin typeface="Cooper Black"/>
              <a:cs typeface="Cooper Black"/>
            </a:endParaRPr>
          </a:p>
        </p:txBody>
      </p:sp>
      <p:sp>
        <p:nvSpPr>
          <p:cNvPr id="29" name="Oval 28"/>
          <p:cNvSpPr/>
          <p:nvPr/>
        </p:nvSpPr>
        <p:spPr>
          <a:xfrm rot="5400000">
            <a:off x="3938707" y="3947857"/>
            <a:ext cx="2023317" cy="1220639"/>
          </a:xfrm>
          <a:prstGeom prst="ellipse">
            <a:avLst/>
          </a:prstGeom>
          <a:noFill/>
          <a:ln w="28575" cmpd="sng"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9" idx="4"/>
          </p:cNvCxnSpPr>
          <p:nvPr/>
        </p:nvCxnSpPr>
        <p:spPr>
          <a:xfrm flipH="1" flipV="1">
            <a:off x="2119925" y="3957142"/>
            <a:ext cx="2220121" cy="601035"/>
          </a:xfrm>
          <a:prstGeom prst="straightConnector1">
            <a:avLst/>
          </a:prstGeom>
          <a:ln>
            <a:solidFill>
              <a:srgbClr val="13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 txBox="1">
            <a:spLocks/>
          </p:cNvSpPr>
          <p:nvPr/>
        </p:nvSpPr>
        <p:spPr>
          <a:xfrm>
            <a:off x="197079" y="3595489"/>
            <a:ext cx="1992170" cy="416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13FF00"/>
                </a:solidFill>
                <a:latin typeface="Cooper Black"/>
                <a:cs typeface="Cooper Black"/>
              </a:rPr>
              <a:t>Low-redshift region </a:t>
            </a:r>
            <a:endParaRPr lang="en-US" sz="1600" dirty="0">
              <a:solidFill>
                <a:srgbClr val="13FF00"/>
              </a:solidFill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317705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/>
      <p:bldP spid="20" grpId="0" animBg="1"/>
      <p:bldP spid="21" grpId="0" animBg="1"/>
      <p:bldP spid="22" grpId="0"/>
      <p:bldP spid="24" grpId="0"/>
      <p:bldP spid="26" grpId="0" animBg="1"/>
      <p:bldP spid="27" grpId="0"/>
      <p:bldP spid="28" grpId="0"/>
      <p:bldP spid="29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0749" y="1869219"/>
            <a:ext cx="8446568" cy="2431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22DCE3"/>
                </a:solidFill>
                <a:latin typeface="Cooper Black"/>
                <a:cs typeface="Cooper Black"/>
              </a:rPr>
              <a:t>What is the thermal state of the IGM at low redshift (z&lt; 3) and which are the possible heating processes that could explain it </a:t>
            </a:r>
            <a:endParaRPr lang="en-US" sz="2800" b="1" dirty="0">
              <a:solidFill>
                <a:srgbClr val="22DCE3"/>
              </a:solidFill>
              <a:latin typeface="Cooper Black"/>
              <a:cs typeface="Cooper Black"/>
            </a:endParaRPr>
          </a:p>
          <a:p>
            <a:endParaRPr lang="en-US" sz="2800" dirty="0" smtClean="0">
              <a:solidFill>
                <a:srgbClr val="22DCE3"/>
              </a:solidFill>
            </a:endParaRPr>
          </a:p>
          <a:p>
            <a:endParaRPr lang="en-US" sz="2800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620150" y="1770587"/>
            <a:ext cx="1523850" cy="1506396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00DF00"/>
                </a:solidFill>
                <a:latin typeface="Cooper Black"/>
                <a:cs typeface="Cooper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974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403253" y="0"/>
            <a:ext cx="8708107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The curvature statistic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44470" y="1475539"/>
            <a:ext cx="249210" cy="248611"/>
          </a:xfrm>
          <a:prstGeom prst="ellipse">
            <a:avLst/>
          </a:prstGeom>
          <a:solidFill>
            <a:srgbClr val="D2F89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993679" y="1307635"/>
            <a:ext cx="5724779" cy="416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 </a:t>
            </a:r>
            <a:r>
              <a:rPr lang="en-US" sz="2400" b="1" dirty="0" smtClean="0">
                <a:solidFill>
                  <a:srgbClr val="D2F89A"/>
                </a:solidFill>
                <a:latin typeface="Cooper Black"/>
                <a:cs typeface="Cooper Black"/>
              </a:rPr>
              <a:t>Simple to compute</a:t>
            </a:r>
            <a:endParaRPr lang="en-US" sz="2400" b="1" dirty="0">
              <a:solidFill>
                <a:srgbClr val="D2F89A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616223" y="5254050"/>
            <a:ext cx="5692574" cy="774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 </a:t>
            </a:r>
            <a:r>
              <a:rPr lang="en-US" sz="2000" b="1" dirty="0" smtClean="0">
                <a:solidFill>
                  <a:srgbClr val="D2F89A"/>
                </a:solidFill>
                <a:latin typeface="Cooper Black"/>
                <a:cs typeface="Cooper Black"/>
              </a:rPr>
              <a:t>Systematic uncertainties minimized</a:t>
            </a:r>
            <a:endParaRPr lang="en-US" sz="2000" b="1" dirty="0">
              <a:solidFill>
                <a:srgbClr val="D2F89A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6029" y="5392630"/>
            <a:ext cx="249210" cy="248611"/>
          </a:xfrm>
          <a:prstGeom prst="ellipse">
            <a:avLst/>
          </a:prstGeom>
          <a:solidFill>
            <a:srgbClr val="D2F89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10722" y="1121596"/>
            <a:ext cx="765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D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000" dirty="0">
              <a:solidFill>
                <a:srgbClr val="00D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9021" y="5062823"/>
            <a:ext cx="1028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D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000" dirty="0">
              <a:solidFill>
                <a:srgbClr val="00DF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82549" y="2805475"/>
            <a:ext cx="69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FFF8D"/>
                </a:solidFill>
              </a:rPr>
              <a:t>κ =</a:t>
            </a:r>
            <a:endParaRPr lang="en-US" sz="2000" dirty="0">
              <a:solidFill>
                <a:srgbClr val="9FFF8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82549" y="2805475"/>
            <a:ext cx="69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FFF8D"/>
                </a:solidFill>
              </a:rPr>
              <a:t>κ =</a:t>
            </a:r>
            <a:endParaRPr lang="en-US" sz="2000" dirty="0">
              <a:solidFill>
                <a:srgbClr val="9FFF8D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263127" y="3001981"/>
            <a:ext cx="1532377" cy="2"/>
          </a:xfrm>
          <a:prstGeom prst="line">
            <a:avLst/>
          </a:prstGeom>
          <a:ln>
            <a:solidFill>
              <a:srgbClr val="9FFF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24104" y="2567214"/>
            <a:ext cx="205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FFF8D"/>
                </a:solidFill>
                <a:latin typeface="Cooper Black"/>
                <a:cs typeface="Cooper Black"/>
              </a:rPr>
              <a:t>F</a:t>
            </a:r>
            <a:endParaRPr lang="en-US" baseline="30000" dirty="0">
              <a:solidFill>
                <a:srgbClr val="9FFF8D"/>
              </a:solidFill>
              <a:latin typeface="Cooper Black"/>
              <a:cs typeface="Cooper Black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67373" y="3103964"/>
            <a:ext cx="190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FFF8D"/>
                </a:solidFill>
                <a:latin typeface="Cooper Black"/>
                <a:cs typeface="Cooper Black"/>
              </a:rPr>
              <a:t>[1+( F  )</a:t>
            </a:r>
            <a:r>
              <a:rPr lang="en-US" baseline="30000" dirty="0" smtClean="0">
                <a:solidFill>
                  <a:srgbClr val="9FFF8D"/>
                </a:solidFill>
                <a:latin typeface="Cooper Black"/>
                <a:cs typeface="Cooper Black"/>
              </a:rPr>
              <a:t>2 </a:t>
            </a:r>
            <a:r>
              <a:rPr lang="en-US" dirty="0" smtClean="0">
                <a:solidFill>
                  <a:srgbClr val="9FFF8D"/>
                </a:solidFill>
                <a:latin typeface="Cooper Black"/>
                <a:cs typeface="Cooper Black"/>
              </a:rPr>
              <a:t>]</a:t>
            </a:r>
            <a:r>
              <a:rPr lang="en-US" baseline="30000" dirty="0" smtClean="0">
                <a:solidFill>
                  <a:srgbClr val="9FFF8D"/>
                </a:solidFill>
                <a:latin typeface="Cooper Black"/>
                <a:cs typeface="Cooper Black"/>
              </a:rPr>
              <a:t>3/2</a:t>
            </a:r>
            <a:endParaRPr lang="en-US" baseline="30000" dirty="0">
              <a:solidFill>
                <a:srgbClr val="9FFF8D"/>
              </a:solidFill>
              <a:latin typeface="Cooper Black"/>
              <a:cs typeface="Cooper Black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044435" y="2624859"/>
            <a:ext cx="0" cy="114697"/>
          </a:xfrm>
          <a:prstGeom prst="line">
            <a:avLst/>
          </a:prstGeom>
          <a:ln>
            <a:solidFill>
              <a:srgbClr val="9FFF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4113994" y="2624859"/>
            <a:ext cx="1" cy="114698"/>
          </a:xfrm>
          <a:prstGeom prst="line">
            <a:avLst/>
          </a:prstGeom>
          <a:ln>
            <a:solidFill>
              <a:srgbClr val="9FFF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582549" y="2429762"/>
            <a:ext cx="2539950" cy="1298472"/>
          </a:xfrm>
          <a:prstGeom prst="rect">
            <a:avLst/>
          </a:prstGeom>
          <a:noFill/>
          <a:ln w="38100" cmpd="sng">
            <a:solidFill>
              <a:srgbClr val="9FFF8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55057" y="3103964"/>
            <a:ext cx="517874" cy="460496"/>
          </a:xfrm>
          <a:prstGeom prst="ellipse">
            <a:avLst/>
          </a:prstGeom>
          <a:noFill/>
          <a:ln w="2857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4372931" y="3103964"/>
            <a:ext cx="1353070" cy="267712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730869" y="2567214"/>
            <a:ext cx="504042" cy="435830"/>
          </a:xfrm>
          <a:prstGeom prst="ellipse">
            <a:avLst/>
          </a:prstGeom>
          <a:noFill/>
          <a:ln w="2857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208497" y="2739556"/>
            <a:ext cx="1326218" cy="227767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208497" y="3205585"/>
            <a:ext cx="0" cy="87902"/>
          </a:xfrm>
          <a:prstGeom prst="line">
            <a:avLst/>
          </a:prstGeom>
          <a:ln>
            <a:solidFill>
              <a:srgbClr val="9FFF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26001" y="2734632"/>
            <a:ext cx="310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oper Black"/>
                <a:cs typeface="Cooper Black"/>
              </a:rPr>
              <a:t>Derivatives of the flux </a:t>
            </a: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Cooper Black"/>
              <a:cs typeface="Cooper Black"/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403253" y="3473296"/>
            <a:ext cx="2124378" cy="3236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9FFF8D"/>
                </a:solidFill>
                <a:latin typeface="Cooper Black"/>
                <a:cs typeface="Cooper Black"/>
              </a:rPr>
              <a:t>Becker et al. 2011 </a:t>
            </a:r>
            <a:endParaRPr lang="en-US" sz="2200" b="1" dirty="0">
              <a:solidFill>
                <a:srgbClr val="9FFF8D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3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 animBg="1"/>
      <p:bldP spid="32" grpId="0"/>
      <p:bldP spid="33" grpId="0"/>
      <p:bldP spid="39" grpId="0"/>
      <p:bldP spid="40" grpId="0"/>
      <p:bldP spid="42" grpId="0"/>
      <p:bldP spid="43" grpId="0"/>
      <p:bldP spid="46" grpId="0" animBg="1"/>
      <p:bldP spid="47" grpId="0" animBg="1"/>
      <p:bldP spid="49" grpId="0" animBg="1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kvs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2269"/>
            <a:ext cx="7583505" cy="4661989"/>
          </a:xfrm>
          <a:prstGeom prst="rect">
            <a:avLst/>
          </a:prstGeom>
        </p:spPr>
      </p:pic>
      <p:sp>
        <p:nvSpPr>
          <p:cNvPr id="42" name="Subtitle 2"/>
          <p:cNvSpPr txBox="1">
            <a:spLocks/>
          </p:cNvSpPr>
          <p:nvPr/>
        </p:nvSpPr>
        <p:spPr>
          <a:xfrm>
            <a:off x="6994527" y="6518892"/>
            <a:ext cx="2090569" cy="3236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9FFF8D"/>
                </a:solidFill>
                <a:latin typeface="Cooper Black"/>
                <a:cs typeface="Cooper Black"/>
              </a:rPr>
              <a:t>Becker et al. 2011 </a:t>
            </a:r>
            <a:endParaRPr lang="en-US" sz="2200" b="1" dirty="0">
              <a:solidFill>
                <a:srgbClr val="9FFF8D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917653" y="1797108"/>
            <a:ext cx="834759" cy="492245"/>
          </a:xfrm>
          <a:prstGeom prst="ellipse">
            <a:avLst/>
          </a:prstGeom>
          <a:noFill/>
          <a:ln w="28575" cmpd="sng"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196162" y="1891387"/>
            <a:ext cx="1035916" cy="328938"/>
          </a:xfrm>
          <a:prstGeom prst="ellipse">
            <a:avLst/>
          </a:prstGeom>
          <a:noFill/>
          <a:ln w="28575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196162" y="2175471"/>
            <a:ext cx="1035916" cy="22776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6134725" y="314645"/>
            <a:ext cx="2812323" cy="932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13FF00"/>
                </a:solidFill>
                <a:latin typeface="Cooper Black"/>
                <a:cs typeface="Cooper Black"/>
              </a:rPr>
              <a:t>The overall amplitude of the curvature is greater at the lower temperature</a:t>
            </a:r>
            <a:endParaRPr lang="en-US" sz="1800" dirty="0" smtClean="0">
              <a:solidFill>
                <a:srgbClr val="24FFFF"/>
              </a:solidFill>
              <a:latin typeface="Cooper Black"/>
              <a:cs typeface="Cooper Black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8004" y="692914"/>
            <a:ext cx="249210" cy="248611"/>
          </a:xfrm>
          <a:prstGeom prst="ellipse">
            <a:avLst/>
          </a:prstGeom>
          <a:solidFill>
            <a:srgbClr val="D2F89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1190172" y="525010"/>
            <a:ext cx="4172458" cy="416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 </a:t>
            </a:r>
            <a:r>
              <a:rPr lang="en-US" sz="2000" b="1" dirty="0" smtClean="0">
                <a:solidFill>
                  <a:srgbClr val="D2F89A"/>
                </a:solidFill>
                <a:latin typeface="Cooper Black"/>
                <a:cs typeface="Cooper Black"/>
              </a:rPr>
              <a:t>Sensitive to the IGM temperature</a:t>
            </a:r>
            <a:endParaRPr lang="en-US" sz="2000" b="1" dirty="0">
              <a:solidFill>
                <a:srgbClr val="D2F89A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4256" y="438383"/>
            <a:ext cx="765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D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000" dirty="0">
              <a:solidFill>
                <a:srgbClr val="00D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6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 animBg="1"/>
      <p:bldP spid="45" grpId="0" animBg="1"/>
      <p:bldP spid="46" grpId="0"/>
      <p:bldP spid="26" grpId="0" animBg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751210" y="784682"/>
            <a:ext cx="2004008" cy="521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D2F89A"/>
                </a:solidFill>
                <a:latin typeface="Cooper Black"/>
                <a:cs typeface="Cooper Black"/>
              </a:rPr>
              <a:t> &lt; lκl&gt; </a:t>
            </a:r>
            <a:endParaRPr lang="en-US" sz="2400" dirty="0">
              <a:solidFill>
                <a:srgbClr val="D2F89A"/>
              </a:solidFill>
              <a:latin typeface="Cooper Black"/>
              <a:cs typeface="Cooper Black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973927" y="1499984"/>
            <a:ext cx="2584543" cy="802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13FF00"/>
                </a:solidFill>
                <a:latin typeface="Cooper Black"/>
                <a:cs typeface="Cooper Black"/>
              </a:rPr>
              <a:t>Hydrodynamical simulation</a:t>
            </a:r>
          </a:p>
        </p:txBody>
      </p:sp>
      <p:cxnSp>
        <p:nvCxnSpPr>
          <p:cNvPr id="7" name="Straight Arrow Connector 6"/>
          <p:cNvCxnSpPr>
            <a:stCxn id="23" idx="1"/>
          </p:cNvCxnSpPr>
          <p:nvPr/>
        </p:nvCxnSpPr>
        <p:spPr>
          <a:xfrm flipH="1" flipV="1">
            <a:off x="2970206" y="2229103"/>
            <a:ext cx="670189" cy="363933"/>
          </a:xfrm>
          <a:prstGeom prst="straightConnector1">
            <a:avLst/>
          </a:prstGeom>
          <a:ln w="57150" cmpd="sng">
            <a:solidFill>
              <a:srgbClr val="22DC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2484577" y="2578994"/>
            <a:ext cx="2537274" cy="432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D2F89A"/>
                </a:solidFill>
                <a:latin typeface="Cooper Black"/>
                <a:cs typeface="Cooper Black"/>
              </a:rPr>
              <a:t>T(Δ)  </a:t>
            </a:r>
            <a:endParaRPr lang="en-US" sz="2400" dirty="0">
              <a:solidFill>
                <a:srgbClr val="D2F89A"/>
              </a:solidFill>
              <a:latin typeface="Cooper Black"/>
              <a:cs typeface="Cooper Black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53214" y="1370133"/>
            <a:ext cx="0" cy="1101010"/>
          </a:xfrm>
          <a:prstGeom prst="straightConnector1">
            <a:avLst/>
          </a:prstGeom>
          <a:ln w="57150" cmpd="sng">
            <a:solidFill>
              <a:srgbClr val="9AF82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53214" y="2578994"/>
            <a:ext cx="281589" cy="6388"/>
          </a:xfrm>
          <a:prstGeom prst="line">
            <a:avLst/>
          </a:prstGeom>
          <a:ln>
            <a:solidFill>
              <a:srgbClr val="D2F8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ubtitle 2"/>
          <p:cNvSpPr txBox="1">
            <a:spLocks/>
          </p:cNvSpPr>
          <p:nvPr/>
        </p:nvSpPr>
        <p:spPr>
          <a:xfrm>
            <a:off x="254556" y="1424491"/>
            <a:ext cx="2941965" cy="901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 smtClean="0">
                <a:solidFill>
                  <a:srgbClr val="24FFFF"/>
                </a:solidFill>
                <a:latin typeface="Cooper Black"/>
                <a:cs typeface="Cooper Black"/>
              </a:rPr>
              <a:t>Overdensities traced by the </a:t>
            </a:r>
            <a:r>
              <a:rPr lang="en-US" sz="2100" dirty="0">
                <a:solidFill>
                  <a:srgbClr val="24FFFF"/>
                </a:solidFill>
                <a:latin typeface="Cooper Black"/>
                <a:cs typeface="Cooper Black"/>
              </a:rPr>
              <a:t>Ly-</a:t>
            </a:r>
            <a:r>
              <a:rPr lang="en-US" sz="2100" dirty="0" smtClean="0">
                <a:solidFill>
                  <a:srgbClr val="24FFFF"/>
                </a:solidFill>
                <a:latin typeface="Cooper Black"/>
                <a:cs typeface="Cooper Black"/>
              </a:rPr>
              <a:t>α forest</a:t>
            </a:r>
            <a:endParaRPr lang="en-US" sz="2100" dirty="0">
              <a:solidFill>
                <a:srgbClr val="24FFFF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  <a:latin typeface="Cooper Black"/>
              <a:cs typeface="Cooper Black"/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50405" y="2509778"/>
            <a:ext cx="614493" cy="568519"/>
          </a:xfrm>
          <a:prstGeom prst="ellipse">
            <a:avLst/>
          </a:prstGeom>
          <a:noFill/>
          <a:ln w="57150" cmpd="sng">
            <a:solidFill>
              <a:srgbClr val="22DC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2777" y="5222426"/>
            <a:ext cx="4423976" cy="1369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400" dirty="0" smtClean="0">
                <a:solidFill>
                  <a:srgbClr val="FF0000"/>
                </a:solidFill>
                <a:latin typeface="Cooper Black"/>
                <a:cs typeface="Cooper Black"/>
              </a:rPr>
              <a:t>The Ly-α forest not always traces the gas at the mean density  (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r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  <a:cs typeface="Cooper Black"/>
              </a:rPr>
              <a:t>)</a:t>
            </a:r>
            <a:endParaRPr lang="en-US" sz="8000" dirty="0">
              <a:solidFill>
                <a:srgbClr val="FF0000"/>
              </a:solidFill>
              <a:latin typeface="Cooper Black"/>
              <a:cs typeface="Cooper Black"/>
            </a:endParaRPr>
          </a:p>
          <a:p>
            <a:endParaRPr lang="en-US" sz="7400" dirty="0" smtClean="0">
              <a:solidFill>
                <a:srgbClr val="F95B16"/>
              </a:solidFill>
              <a:latin typeface="Cooper Black"/>
              <a:cs typeface="Cooper Black"/>
            </a:endParaRPr>
          </a:p>
          <a:p>
            <a:endParaRPr lang="en-US" sz="2900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169461" y="4510757"/>
            <a:ext cx="1509815" cy="478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 </a:t>
            </a:r>
            <a:r>
              <a:rPr lang="en-US" sz="2000" b="1" dirty="0" smtClean="0">
                <a:solidFill>
                  <a:srgbClr val="F95B16"/>
                </a:solidFill>
                <a:latin typeface="Cooper Black"/>
                <a:cs typeface="Cooper Black"/>
              </a:rPr>
              <a:t>BUT…</a:t>
            </a:r>
            <a:endParaRPr lang="en-US" sz="2000" b="1" dirty="0">
              <a:solidFill>
                <a:srgbClr val="F95B16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340180" y="4327034"/>
            <a:ext cx="829281" cy="695628"/>
          </a:xfrm>
          <a:prstGeom prst="triangl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overdensities.pdf"/>
          <p:cNvPicPr>
            <a:picLocks noChangeAspect="1"/>
          </p:cNvPicPr>
          <p:nvPr/>
        </p:nvPicPr>
        <p:blipFill>
          <a:blip r:embed="rId3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37" y="3078298"/>
            <a:ext cx="4161049" cy="3328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7000221" y="6441793"/>
            <a:ext cx="1904965" cy="3236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9FFF8D"/>
                </a:solidFill>
                <a:latin typeface="Cooper Black"/>
                <a:cs typeface="Cooper Black"/>
              </a:rPr>
              <a:t>Becker et al. 2011 </a:t>
            </a:r>
            <a:endParaRPr lang="en-US" sz="2200" b="1" dirty="0">
              <a:solidFill>
                <a:srgbClr val="9FFF8D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149216" y="5702600"/>
            <a:ext cx="3384708" cy="14682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838426" y="5347950"/>
            <a:ext cx="599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Δ= 1</a:t>
            </a:r>
            <a:endParaRPr lang="en-US" dirty="0">
              <a:solidFill>
                <a:srgbClr val="00009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5921672" y="5459693"/>
            <a:ext cx="101812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911133" y="3666689"/>
            <a:ext cx="0" cy="236310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149216" y="3666689"/>
            <a:ext cx="1688828" cy="0"/>
          </a:xfrm>
          <a:prstGeom prst="straightConnector1">
            <a:avLst/>
          </a:prstGeom>
          <a:ln w="57150" cmpd="sng">
            <a:solidFill>
              <a:srgbClr val="FF66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226991" y="2943140"/>
            <a:ext cx="509785" cy="60664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ubtitle 2"/>
          <p:cNvSpPr txBox="1">
            <a:spLocks/>
          </p:cNvSpPr>
          <p:nvPr/>
        </p:nvSpPr>
        <p:spPr>
          <a:xfrm>
            <a:off x="5949381" y="2522711"/>
            <a:ext cx="2584543" cy="802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Cooper Black"/>
                <a:cs typeface="Cooper Black"/>
              </a:rPr>
              <a:t>Δ &gt; &gt;   </a:t>
            </a:r>
            <a:endParaRPr lang="en-US" sz="2000" dirty="0">
              <a:solidFill>
                <a:srgbClr val="FF0000"/>
              </a:solidFill>
              <a:latin typeface="Cooper Black"/>
              <a:cs typeface="Cooper Black"/>
            </a:endParaRPr>
          </a:p>
          <a:p>
            <a:endParaRPr lang="en-US" sz="1800" dirty="0" smtClean="0">
              <a:solidFill>
                <a:srgbClr val="FF6600"/>
              </a:solidFill>
              <a:latin typeface="Cooper Black"/>
              <a:cs typeface="Cooper Black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8380" y="321458"/>
            <a:ext cx="249210" cy="248611"/>
          </a:xfrm>
          <a:prstGeom prst="ellipse">
            <a:avLst/>
          </a:prstGeom>
          <a:solidFill>
            <a:srgbClr val="D2F89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875960" y="157587"/>
            <a:ext cx="6866654" cy="675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 </a:t>
            </a:r>
            <a:r>
              <a:rPr lang="en-US" sz="2000" b="1" dirty="0" smtClean="0">
                <a:solidFill>
                  <a:srgbClr val="D2F89A"/>
                </a:solidFill>
                <a:latin typeface="Cooper Black"/>
                <a:cs typeface="Cooper Black"/>
              </a:rPr>
              <a:t>Maintains degeneracy between </a:t>
            </a:r>
            <a:r>
              <a:rPr lang="en-US" sz="2000" dirty="0">
                <a:solidFill>
                  <a:srgbClr val="D2F89A"/>
                </a:solidFill>
                <a:latin typeface="Cooper Black"/>
                <a:cs typeface="Cooper Black"/>
              </a:rPr>
              <a:t>T</a:t>
            </a:r>
            <a:r>
              <a:rPr lang="en-US" sz="2000" baseline="-25000" dirty="0">
                <a:solidFill>
                  <a:srgbClr val="D2F89A"/>
                </a:solidFill>
                <a:latin typeface="Cooper Black"/>
                <a:cs typeface="Cooper Black"/>
              </a:rPr>
              <a:t>0 </a:t>
            </a:r>
            <a:r>
              <a:rPr lang="en-US" sz="2000" dirty="0">
                <a:solidFill>
                  <a:srgbClr val="D2F89A"/>
                </a:solidFill>
                <a:latin typeface="Cooper Black"/>
                <a:cs typeface="Cooper Black"/>
              </a:rPr>
              <a:t>  &amp;  </a:t>
            </a:r>
            <a:r>
              <a:rPr lang="en-US" sz="2000" dirty="0">
                <a:solidFill>
                  <a:srgbClr val="D2F89A"/>
                </a:solidFill>
                <a:latin typeface="Symbol" charset="2"/>
                <a:cs typeface="Symbol" charset="2"/>
              </a:rPr>
              <a:t>g</a:t>
            </a:r>
            <a:endParaRPr lang="en-US" sz="2000" dirty="0">
              <a:solidFill>
                <a:srgbClr val="D2F89A"/>
              </a:solidFill>
              <a:latin typeface="Cooper Black"/>
              <a:cs typeface="Cooper Black"/>
            </a:endParaRPr>
          </a:p>
          <a:p>
            <a:endParaRPr lang="en-US" sz="1600" b="1" dirty="0">
              <a:solidFill>
                <a:srgbClr val="D2F89A"/>
              </a:solidFill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265395" y="141176"/>
            <a:ext cx="803702" cy="597723"/>
          </a:xfrm>
          <a:prstGeom prst="mathMultiply">
            <a:avLst/>
          </a:prstGeom>
          <a:solidFill>
            <a:srgbClr val="FF0000">
              <a:alpha val="9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0206" y="2419920"/>
            <a:ext cx="580199" cy="1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2710244" y="5865938"/>
            <a:ext cx="281589" cy="63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65714" y="2582188"/>
            <a:ext cx="281589" cy="63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50039" y="2611848"/>
            <a:ext cx="281589" cy="63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86937" y="2419920"/>
            <a:ext cx="592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11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20" grpId="0"/>
      <p:bldP spid="23" grpId="0" animBg="1"/>
      <p:bldP spid="24" grpId="0"/>
      <p:bldP spid="25" grpId="0"/>
      <p:bldP spid="27" grpId="0" animBg="1"/>
      <p:bldP spid="31" grpId="0"/>
      <p:bldP spid="35" grpId="0"/>
      <p:bldP spid="29" grpId="0"/>
      <p:bldP spid="30" grpId="0" animBg="1"/>
      <p:bldP spid="32" grpId="0"/>
      <p:bldP spid="34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-44787" y="-7381"/>
            <a:ext cx="8708107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The curvature statistic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98454" y="2128801"/>
            <a:ext cx="2464590" cy="72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22DCE3"/>
                </a:solidFill>
                <a:latin typeface="Cooper Black"/>
                <a:cs typeface="Cooper Black"/>
              </a:rPr>
              <a:t>T(Δ)  </a:t>
            </a:r>
            <a:endParaRPr lang="en-US" sz="3600" dirty="0">
              <a:solidFill>
                <a:srgbClr val="22DCE3"/>
              </a:solidFill>
              <a:latin typeface="Cooper Black"/>
              <a:cs typeface="Cooper Black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60829" y="2202303"/>
            <a:ext cx="199775" cy="0"/>
          </a:xfrm>
          <a:prstGeom prst="line">
            <a:avLst/>
          </a:prstGeom>
          <a:ln>
            <a:solidFill>
              <a:srgbClr val="22DC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624242" y="2485149"/>
            <a:ext cx="753918" cy="0"/>
          </a:xfrm>
          <a:prstGeom prst="straightConnector1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3624242" y="2252541"/>
            <a:ext cx="682165" cy="138295"/>
          </a:xfrm>
          <a:custGeom>
            <a:avLst/>
            <a:gdLst>
              <a:gd name="connsiteX0" fmla="*/ 0 w 820754"/>
              <a:gd name="connsiteY0" fmla="*/ 199765 h 199765"/>
              <a:gd name="connsiteX1" fmla="*/ 164098 w 820754"/>
              <a:gd name="connsiteY1" fmla="*/ 57076 h 199765"/>
              <a:gd name="connsiteX2" fmla="*/ 299657 w 820754"/>
              <a:gd name="connsiteY2" fmla="*/ 42807 h 199765"/>
              <a:gd name="connsiteX3" fmla="*/ 428082 w 820754"/>
              <a:gd name="connsiteY3" fmla="*/ 114151 h 199765"/>
              <a:gd name="connsiteX4" fmla="*/ 478025 w 820754"/>
              <a:gd name="connsiteY4" fmla="*/ 171227 h 199765"/>
              <a:gd name="connsiteX5" fmla="*/ 549372 w 820754"/>
              <a:gd name="connsiteY5" fmla="*/ 192630 h 199765"/>
              <a:gd name="connsiteX6" fmla="*/ 649257 w 820754"/>
              <a:gd name="connsiteY6" fmla="*/ 156958 h 199765"/>
              <a:gd name="connsiteX7" fmla="*/ 763412 w 820754"/>
              <a:gd name="connsiteY7" fmla="*/ 64210 h 199765"/>
              <a:gd name="connsiteX8" fmla="*/ 813355 w 820754"/>
              <a:gd name="connsiteY8" fmla="*/ 14269 h 199765"/>
              <a:gd name="connsiteX9" fmla="*/ 820490 w 820754"/>
              <a:gd name="connsiteY9" fmla="*/ 0 h 19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754" h="199765">
                <a:moveTo>
                  <a:pt x="0" y="199765"/>
                </a:moveTo>
                <a:cubicBezTo>
                  <a:pt x="57077" y="141500"/>
                  <a:pt x="114155" y="83236"/>
                  <a:pt x="164098" y="57076"/>
                </a:cubicBezTo>
                <a:cubicBezTo>
                  <a:pt x="214041" y="30916"/>
                  <a:pt x="255660" y="33295"/>
                  <a:pt x="299657" y="42807"/>
                </a:cubicBezTo>
                <a:cubicBezTo>
                  <a:pt x="343654" y="52319"/>
                  <a:pt x="398354" y="92748"/>
                  <a:pt x="428082" y="114151"/>
                </a:cubicBezTo>
                <a:cubicBezTo>
                  <a:pt x="457810" y="135554"/>
                  <a:pt x="457810" y="158147"/>
                  <a:pt x="478025" y="171227"/>
                </a:cubicBezTo>
                <a:cubicBezTo>
                  <a:pt x="498240" y="184307"/>
                  <a:pt x="520833" y="195008"/>
                  <a:pt x="549372" y="192630"/>
                </a:cubicBezTo>
                <a:cubicBezTo>
                  <a:pt x="577911" y="190252"/>
                  <a:pt x="613584" y="178361"/>
                  <a:pt x="649257" y="156958"/>
                </a:cubicBezTo>
                <a:cubicBezTo>
                  <a:pt x="684930" y="135555"/>
                  <a:pt x="736062" y="87992"/>
                  <a:pt x="763412" y="64210"/>
                </a:cubicBezTo>
                <a:cubicBezTo>
                  <a:pt x="790762" y="40428"/>
                  <a:pt x="803842" y="24971"/>
                  <a:pt x="813355" y="14269"/>
                </a:cubicBezTo>
                <a:cubicBezTo>
                  <a:pt x="822868" y="3567"/>
                  <a:pt x="820490" y="0"/>
                  <a:pt x="820490" y="0"/>
                </a:cubicBezTo>
              </a:path>
            </a:pathLst>
          </a:cu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601702" y="2063000"/>
            <a:ext cx="1882338" cy="72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22DCE3"/>
                </a:solidFill>
                <a:latin typeface="Cooper Black"/>
                <a:cs typeface="Cooper Black"/>
              </a:rPr>
              <a:t>T</a:t>
            </a:r>
            <a:r>
              <a:rPr lang="en-US" sz="3600" baseline="-25000" dirty="0" smtClean="0">
                <a:solidFill>
                  <a:srgbClr val="22DCE3"/>
                </a:solidFill>
                <a:latin typeface="Cooper Black"/>
                <a:cs typeface="Cooper Black"/>
              </a:rPr>
              <a:t>0</a:t>
            </a:r>
            <a:r>
              <a:rPr lang="en-US" sz="3600" dirty="0" smtClean="0">
                <a:solidFill>
                  <a:srgbClr val="22DCE3"/>
                </a:solidFill>
                <a:latin typeface="Cooper Black"/>
                <a:cs typeface="Cooper Black"/>
              </a:rPr>
              <a:t> </a:t>
            </a:r>
            <a:endParaRPr lang="en-US" sz="3600" dirty="0">
              <a:solidFill>
                <a:srgbClr val="22DCE3"/>
              </a:solidFill>
              <a:latin typeface="Cooper Black"/>
              <a:cs typeface="Cooper Blac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8654" y="3616755"/>
            <a:ext cx="3829477" cy="1381685"/>
          </a:xfrm>
          <a:prstGeom prst="rect">
            <a:avLst/>
          </a:prstGeom>
          <a:noFill/>
          <a:ln w="38100" cmpd="sng"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8554" y="3941897"/>
            <a:ext cx="4344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13FF00"/>
                </a:solidFill>
                <a:latin typeface="Cooper Black"/>
                <a:cs typeface="Cooper Black"/>
              </a:rPr>
              <a:t>T(Δ) = T</a:t>
            </a:r>
            <a:r>
              <a:rPr lang="en-US" sz="3600" baseline="-25000" dirty="0" smtClean="0">
                <a:solidFill>
                  <a:srgbClr val="13FF00"/>
                </a:solidFill>
                <a:latin typeface="Cooper Black"/>
                <a:cs typeface="Cooper Black"/>
              </a:rPr>
              <a:t>0 </a:t>
            </a:r>
            <a:r>
              <a:rPr lang="en-US" sz="3600" dirty="0" smtClean="0">
                <a:solidFill>
                  <a:srgbClr val="13FF00"/>
                </a:solidFill>
                <a:latin typeface="Cooper Black"/>
                <a:cs typeface="Cooper Black"/>
              </a:rPr>
              <a:t>Δ</a:t>
            </a:r>
            <a:r>
              <a:rPr lang="en-US" sz="3600" baseline="30000" dirty="0" smtClean="0">
                <a:solidFill>
                  <a:srgbClr val="13FF00"/>
                </a:solidFill>
                <a:latin typeface="Cooper Black"/>
                <a:cs typeface="Cooper Black"/>
              </a:rPr>
              <a:t>γ-1</a:t>
            </a:r>
            <a:endParaRPr lang="en-US" sz="3600" baseline="30000" dirty="0">
              <a:solidFill>
                <a:srgbClr val="13FF00"/>
              </a:solidFill>
              <a:latin typeface="Cooper Black"/>
              <a:cs typeface="Cooper Black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50876" y="3959974"/>
            <a:ext cx="185502" cy="0"/>
          </a:xfrm>
          <a:prstGeom prst="line">
            <a:avLst/>
          </a:prstGeom>
          <a:ln>
            <a:solidFill>
              <a:srgbClr val="13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11861" y="3959974"/>
            <a:ext cx="185502" cy="0"/>
          </a:xfrm>
          <a:prstGeom prst="line">
            <a:avLst/>
          </a:prstGeom>
          <a:ln>
            <a:solidFill>
              <a:srgbClr val="13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138877" y="3959973"/>
            <a:ext cx="424485" cy="485473"/>
          </a:xfrm>
          <a:prstGeom prst="ellipse">
            <a:avLst/>
          </a:prstGeom>
          <a:noFill/>
          <a:ln w="2857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403440" y="3220078"/>
            <a:ext cx="725367" cy="793353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 txBox="1">
            <a:spLocks/>
          </p:cNvSpPr>
          <p:nvPr/>
        </p:nvSpPr>
        <p:spPr>
          <a:xfrm>
            <a:off x="5563362" y="2380425"/>
            <a:ext cx="3634930" cy="664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ack"/>
                <a:cs typeface="Cooper Black"/>
              </a:rPr>
              <a:t>We need to constrain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Symbol" charset="2"/>
                <a:cs typeface="Symbol" charset="2"/>
              </a:rPr>
              <a:t>g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ack"/>
                <a:cs typeface="Cooper Black"/>
              </a:rPr>
              <a:t>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74458" y="3872461"/>
            <a:ext cx="2510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oper Black"/>
                <a:cs typeface="Cooper Black"/>
              </a:rPr>
              <a:t>Degeneracy</a:t>
            </a:r>
            <a:endParaRPr lang="en-US" sz="2800" dirty="0">
              <a:solidFill>
                <a:schemeClr val="tx2">
                  <a:lumMod val="20000"/>
                  <a:lumOff val="80000"/>
                </a:schemeClr>
              </a:solidFill>
              <a:latin typeface="Cooper Black"/>
              <a:cs typeface="Cooper Black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337247" y="3416970"/>
            <a:ext cx="0" cy="399570"/>
          </a:xfrm>
          <a:prstGeom prst="straightConnector1">
            <a:avLst/>
          </a:prstGeom>
          <a:ln w="38100" cmpd="sng"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60717" y="2749171"/>
            <a:ext cx="490159" cy="787746"/>
          </a:xfrm>
          <a:prstGeom prst="line">
            <a:avLst/>
          </a:prstGeom>
          <a:ln>
            <a:solidFill>
              <a:srgbClr val="13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997363" y="2749171"/>
            <a:ext cx="406077" cy="787746"/>
          </a:xfrm>
          <a:prstGeom prst="line">
            <a:avLst/>
          </a:prstGeom>
          <a:ln>
            <a:solidFill>
              <a:srgbClr val="13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593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3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97079" y="109020"/>
            <a:ext cx="8708107" cy="594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DF00"/>
                </a:solidFill>
                <a:latin typeface="Cooper Black"/>
                <a:cs typeface="Cooper Black"/>
              </a:rPr>
              <a:t>Previous curvature results with the curvature statistic </a:t>
            </a:r>
            <a:endParaRPr lang="en-US" sz="20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pic>
        <p:nvPicPr>
          <p:cNvPr id="3" name="Picture 2" descr="result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60" y="986218"/>
            <a:ext cx="5477828" cy="49300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006988" y="6095653"/>
            <a:ext cx="1811053" cy="32369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9FFF8D"/>
                </a:solidFill>
                <a:latin typeface="Cooper Black"/>
                <a:cs typeface="Cooper Black"/>
              </a:rPr>
              <a:t>Becker et al. 2011 </a:t>
            </a:r>
            <a:endParaRPr lang="en-US" sz="2200" b="1" dirty="0">
              <a:solidFill>
                <a:srgbClr val="9FFF8D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7465" y="1193314"/>
            <a:ext cx="794863" cy="4185579"/>
          </a:xfrm>
          <a:prstGeom prst="rect">
            <a:avLst/>
          </a:prstGeom>
          <a:solidFill>
            <a:srgbClr val="F6F81F">
              <a:alpha val="42000"/>
            </a:srgbClr>
          </a:solidFill>
          <a:ln>
            <a:solidFill>
              <a:srgbClr val="FFFF00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46128" y="1619490"/>
            <a:ext cx="1848322" cy="1695599"/>
          </a:xfrm>
          <a:prstGeom prst="ellipse">
            <a:avLst/>
          </a:prstGeom>
          <a:noFill/>
          <a:ln w="28575" cmpd="sng"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576471" y="1619490"/>
            <a:ext cx="1728256" cy="685496"/>
          </a:xfrm>
          <a:prstGeom prst="straightConnector1">
            <a:avLst/>
          </a:prstGeom>
          <a:ln>
            <a:solidFill>
              <a:srgbClr val="13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rot="1177212">
            <a:off x="4425132" y="2477188"/>
            <a:ext cx="1999858" cy="1404124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044425" y="1619490"/>
            <a:ext cx="1661828" cy="1145144"/>
          </a:xfrm>
          <a:prstGeom prst="straightConnector1">
            <a:avLst/>
          </a:prstGeom>
          <a:ln>
            <a:solidFill>
              <a:srgbClr val="FF61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7188" y="946412"/>
            <a:ext cx="147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/>
                <a:cs typeface="Cooper Black"/>
              </a:rPr>
              <a:t>Gradual reheating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oper Black"/>
              <a:cs typeface="Cooper Black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87817" y="1100710"/>
            <a:ext cx="1798794" cy="754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13FF00"/>
                </a:solidFill>
                <a:latin typeface="Cooper Black"/>
                <a:cs typeface="Cooper Black"/>
              </a:rPr>
              <a:t>Evidence for the peak of He II reionization very tenuous </a:t>
            </a:r>
            <a:endParaRPr lang="en-US" sz="1600" dirty="0" smtClean="0">
              <a:solidFill>
                <a:srgbClr val="24FFFF"/>
              </a:solidFill>
              <a:latin typeface="Cooper Black"/>
              <a:cs typeface="Cooper Black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422974" y="4682421"/>
            <a:ext cx="1434709" cy="937778"/>
          </a:xfrm>
          <a:prstGeom prst="straightConnector1">
            <a:avLst/>
          </a:prstGeom>
          <a:ln>
            <a:solidFill>
              <a:srgbClr val="F6F8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/>
        </p:nvSpPr>
        <p:spPr>
          <a:xfrm>
            <a:off x="-63774" y="5541268"/>
            <a:ext cx="2138234" cy="121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6F81F"/>
                </a:solidFill>
                <a:latin typeface="Cooper Black"/>
                <a:cs typeface="Cooper Black"/>
              </a:rPr>
              <a:t>New measurements needed at lower redshift z &lt; 2.0</a:t>
            </a:r>
            <a:endParaRPr lang="en-US" sz="1600" dirty="0">
              <a:solidFill>
                <a:srgbClr val="F6F81F"/>
              </a:solidFill>
              <a:latin typeface="Cooper Black"/>
              <a:cs typeface="Cooper Blac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4545" y="2764634"/>
            <a:ext cx="80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4FFAA"/>
                </a:solidFill>
                <a:latin typeface="Cooper Black"/>
                <a:cs typeface="Cooper Black"/>
              </a:rPr>
              <a:t>T(Δ)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9293" y="2797815"/>
            <a:ext cx="199775" cy="0"/>
          </a:xfrm>
          <a:prstGeom prst="line">
            <a:avLst/>
          </a:prstGeom>
          <a:ln>
            <a:solidFill>
              <a:srgbClr val="C4FF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312588" y="2007220"/>
            <a:ext cx="1545095" cy="790595"/>
          </a:xfrm>
          <a:prstGeom prst="straightConnector1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22974" y="3075812"/>
            <a:ext cx="1649492" cy="239277"/>
          </a:xfrm>
          <a:prstGeom prst="straightConnector1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044425" y="3220238"/>
            <a:ext cx="1286725" cy="956072"/>
          </a:xfrm>
          <a:prstGeom prst="ellipse">
            <a:avLst/>
          </a:prstGeom>
          <a:noFill/>
          <a:ln w="28575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1" grpId="0" animBg="1"/>
      <p:bldP spid="13" grpId="0"/>
      <p:bldP spid="14" grpId="0"/>
      <p:bldP spid="16" grpId="0"/>
      <p:bldP spid="17" grpId="0"/>
      <p:bldP spid="17" grpId="1"/>
      <p:bldP spid="22" grpId="0" animBg="1"/>
      <p:bldP spid="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97079" y="109020"/>
            <a:ext cx="8708107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General plan of the project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696275" y="959990"/>
            <a:ext cx="3198531" cy="48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Data preparation</a:t>
            </a:r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15924" y="2167782"/>
            <a:ext cx="3031152" cy="711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 &lt; lκl&gt;</a:t>
            </a:r>
          </a:p>
          <a:p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537869" y="3659573"/>
            <a:ext cx="1693270" cy="72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T(Δ)  </a:t>
            </a:r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696275" y="4995896"/>
            <a:ext cx="3403248" cy="72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T</a:t>
            </a:r>
            <a:r>
              <a:rPr lang="en-US" sz="2000" baseline="-25000" dirty="0" smtClean="0">
                <a:solidFill>
                  <a:srgbClr val="9AF826"/>
                </a:solidFill>
                <a:latin typeface="Cooper Black"/>
                <a:cs typeface="Cooper Black"/>
              </a:rPr>
              <a:t>0</a:t>
            </a:r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 </a:t>
            </a:r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94806" y="3288414"/>
            <a:ext cx="869150" cy="0"/>
          </a:xfrm>
          <a:prstGeom prst="straightConnector1">
            <a:avLst/>
          </a:prstGeom>
          <a:ln w="38100" cmpd="sng">
            <a:solidFill>
              <a:srgbClr val="22DC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6763956" y="2879713"/>
            <a:ext cx="2141230" cy="973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Simulation by J. Bolton</a:t>
            </a:r>
            <a:endParaRPr lang="en-US" sz="2200" b="1" dirty="0">
              <a:solidFill>
                <a:srgbClr val="24FFFF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4098341" y="1619143"/>
            <a:ext cx="404095" cy="341770"/>
          </a:xfrm>
          <a:prstGeom prst="rightArrow">
            <a:avLst/>
          </a:prstGeom>
          <a:solidFill>
            <a:srgbClr val="13FF00">
              <a:alpha val="91000"/>
            </a:srgbClr>
          </a:solidFill>
          <a:ln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4124986" y="2910876"/>
            <a:ext cx="404095" cy="341770"/>
          </a:xfrm>
          <a:prstGeom prst="rightArrow">
            <a:avLst/>
          </a:prstGeom>
          <a:solidFill>
            <a:srgbClr val="13FF00">
              <a:alpha val="91000"/>
            </a:srgbClr>
          </a:solidFill>
          <a:ln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4124986" y="4515332"/>
            <a:ext cx="404095" cy="341770"/>
          </a:xfrm>
          <a:prstGeom prst="rightArrow">
            <a:avLst/>
          </a:prstGeom>
          <a:solidFill>
            <a:srgbClr val="13FF00">
              <a:alpha val="91000"/>
            </a:srgbClr>
          </a:solidFill>
          <a:ln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413085" y="3681159"/>
            <a:ext cx="199775" cy="0"/>
          </a:xfrm>
          <a:prstGeom prst="line">
            <a:avLst/>
          </a:prstGeom>
          <a:ln>
            <a:solidFill>
              <a:srgbClr val="9FFF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rot="5400000">
            <a:off x="3851764" y="-142624"/>
            <a:ext cx="863253" cy="2597955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3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 animBg="1"/>
      <p:bldP spid="12" grpId="0" animBg="1"/>
      <p:bldP spid="13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97079" y="109020"/>
            <a:ext cx="8708107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Data analysis: preparation of the data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423199" y="868175"/>
            <a:ext cx="2372200" cy="1217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oper Black"/>
                <a:cs typeface="Cooper Black"/>
              </a:rPr>
              <a:t> 60  spectra </a:t>
            </a: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Cooper Black"/>
              <a:cs typeface="Cooper Black"/>
            </a:endParaRPr>
          </a:p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oper Black"/>
                <a:cs typeface="Cooper Black"/>
              </a:rPr>
              <a:t>  high S/N</a:t>
            </a:r>
          </a:p>
          <a:p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ymbol" charset="2"/>
                <a:cs typeface="Symbol" charset="2"/>
              </a:rPr>
              <a:t>1.5 &lt; Z</a:t>
            </a:r>
            <a:r>
              <a:rPr lang="en-US" sz="2000" baseline="-25000" dirty="0">
                <a:solidFill>
                  <a:schemeClr val="tx2">
                    <a:lumMod val="20000"/>
                    <a:lumOff val="80000"/>
                  </a:schemeClr>
                </a:solidFill>
                <a:latin typeface="Cooper Black"/>
                <a:cs typeface="Cooper Black"/>
              </a:rPr>
              <a:t>L</a:t>
            </a:r>
            <a:r>
              <a:rPr lang="en-US" sz="2000" baseline="-25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ymbol" charset="2"/>
                <a:cs typeface="Symbol" charset="2"/>
              </a:rPr>
              <a:t>a 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ymbol" charset="2"/>
                <a:cs typeface="Symbol" charset="2"/>
              </a:rPr>
              <a:t>&lt; 3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ooper Black"/>
                <a:cs typeface="Cooper Black"/>
              </a:rPr>
              <a:t> </a:t>
            </a: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Cooper Black"/>
              <a:cs typeface="Cooper Black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7079" y="1085930"/>
            <a:ext cx="2848156" cy="617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6D9F1"/>
                </a:solidFill>
                <a:latin typeface="Cooper Black"/>
                <a:cs typeface="Cooper Black"/>
              </a:rPr>
              <a:t>UVES archive selection</a:t>
            </a:r>
            <a:endParaRPr lang="en-US" sz="2400" dirty="0">
              <a:solidFill>
                <a:srgbClr val="C6D9F1"/>
              </a:solidFill>
              <a:latin typeface="Cooper Black"/>
              <a:cs typeface="Cooper Black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93387" y="1162434"/>
            <a:ext cx="874529" cy="497308"/>
          </a:xfrm>
          <a:prstGeom prst="rightArrow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6D9F1"/>
              </a:solidFill>
            </a:endParaRPr>
          </a:p>
        </p:txBody>
      </p:sp>
      <p:pic>
        <p:nvPicPr>
          <p:cNvPr id="8" name="Picture 7" descr="forestplus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4" y="2424623"/>
            <a:ext cx="8377831" cy="427731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748186" y="1181661"/>
            <a:ext cx="2141230" cy="597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C/N&gt;24</a:t>
            </a:r>
            <a:endParaRPr lang="en-US" sz="2200" b="1" dirty="0">
              <a:solidFill>
                <a:srgbClr val="24FFFF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513667" y="1206075"/>
            <a:ext cx="469038" cy="497308"/>
          </a:xfrm>
          <a:prstGeom prst="rightArrow">
            <a:avLst/>
          </a:prstGeom>
          <a:solidFill>
            <a:schemeClr val="accent1">
              <a:lumMod val="40000"/>
              <a:lumOff val="60000"/>
              <a:alpha val="91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6D9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2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1373" y="17612"/>
            <a:ext cx="4888666" cy="911014"/>
          </a:xfrm>
        </p:spPr>
        <p:txBody>
          <a:bodyPr/>
          <a:lstStyle/>
          <a:p>
            <a:r>
              <a:rPr lang="en-US" dirty="0" smtClean="0">
                <a:solidFill>
                  <a:srgbClr val="00D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  <a:cs typeface="Cooper Black"/>
              </a:rPr>
              <a:t>Outline</a:t>
            </a:r>
            <a:endParaRPr lang="en-US" dirty="0">
              <a:solidFill>
                <a:srgbClr val="00D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oper Black"/>
              <a:cs typeface="Cooper Black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59429" y="1315518"/>
            <a:ext cx="7573863" cy="922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The  post- He II reionization IGM : the “footprint” of  photo-heating</a:t>
            </a:r>
            <a:endParaRPr lang="en-US" sz="2400" b="1" dirty="0">
              <a:solidFill>
                <a:srgbClr val="24FFFF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7078" y="2912186"/>
            <a:ext cx="2851542" cy="66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rgbClr val="24FFFF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687078" y="2593350"/>
            <a:ext cx="7174006" cy="981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Previous results: uncertainties and new hypothesis</a:t>
            </a:r>
            <a:endParaRPr lang="en-US" sz="2400" b="1" dirty="0">
              <a:solidFill>
                <a:srgbClr val="24FFFF"/>
              </a:solidFill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908958" y="3921511"/>
            <a:ext cx="6784763" cy="1281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Applying the curvature method at low redshifts: what we need</a:t>
            </a:r>
            <a:endParaRPr lang="en-US" sz="2400" b="1" dirty="0">
              <a:solidFill>
                <a:srgbClr val="24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37868" y="1528101"/>
            <a:ext cx="249210" cy="248611"/>
          </a:xfrm>
          <a:prstGeom prst="ellipse">
            <a:avLst/>
          </a:prstGeom>
          <a:solidFill>
            <a:srgbClr val="00D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7868" y="2664913"/>
            <a:ext cx="249210" cy="248611"/>
          </a:xfrm>
          <a:prstGeom prst="ellipse">
            <a:avLst/>
          </a:prstGeom>
          <a:solidFill>
            <a:srgbClr val="00D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37868" y="4103467"/>
            <a:ext cx="249210" cy="248611"/>
          </a:xfrm>
          <a:prstGeom prst="ellipse">
            <a:avLst/>
          </a:prstGeom>
          <a:solidFill>
            <a:srgbClr val="00D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908958" y="5393113"/>
            <a:ext cx="6784763" cy="771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Results: Temperature and heating models</a:t>
            </a:r>
            <a:endParaRPr lang="en-US" sz="2400" b="1" dirty="0">
              <a:solidFill>
                <a:srgbClr val="24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7868" y="5500079"/>
            <a:ext cx="249210" cy="248611"/>
          </a:xfrm>
          <a:prstGeom prst="ellipse">
            <a:avLst/>
          </a:prstGeom>
          <a:solidFill>
            <a:srgbClr val="00D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2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isnewC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" b="6611"/>
          <a:stretch>
            <a:fillRect/>
          </a:stretch>
        </p:blipFill>
        <p:spPr>
          <a:xfrm>
            <a:off x="87309" y="1577718"/>
            <a:ext cx="8810595" cy="4845489"/>
          </a:xfrm>
        </p:spPr>
      </p:pic>
      <p:sp>
        <p:nvSpPr>
          <p:cNvPr id="4" name="Subtitle 2"/>
          <p:cNvSpPr txBox="1">
            <a:spLocks noGrp="1"/>
          </p:cNvSpPr>
          <p:nvPr>
            <p:ph type="title"/>
          </p:nvPr>
        </p:nvSpPr>
        <p:spPr>
          <a:xfrm>
            <a:off x="272254" y="28058"/>
            <a:ext cx="8229600" cy="650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Data sample 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72254" y="700117"/>
            <a:ext cx="2141230" cy="597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C/N&gt;24</a:t>
            </a:r>
            <a:endParaRPr lang="en-US" sz="2200" b="1" dirty="0">
              <a:solidFill>
                <a:srgbClr val="24FFFF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2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97079" y="109020"/>
            <a:ext cx="8708107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Data analysis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pic>
        <p:nvPicPr>
          <p:cNvPr id="3" name="Picture 2" descr="forestplus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" y="1812973"/>
            <a:ext cx="9144000" cy="4668479"/>
          </a:xfrm>
          <a:prstGeom prst="rect">
            <a:avLst/>
          </a:prstGeom>
        </p:spPr>
      </p:pic>
      <p:pic>
        <p:nvPicPr>
          <p:cNvPr id="4" name="Picture 3" descr="forestcutt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" y="1710032"/>
            <a:ext cx="9144000" cy="477142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012276" y="3120470"/>
            <a:ext cx="5383539" cy="2754302"/>
            <a:chOff x="1925799" y="3929452"/>
            <a:chExt cx="5383539" cy="275430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578370" y="3929452"/>
              <a:ext cx="0" cy="265494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65313" y="4013844"/>
              <a:ext cx="0" cy="265494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25799" y="4028813"/>
              <a:ext cx="0" cy="265494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135803" y="3929452"/>
              <a:ext cx="0" cy="244513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860213" y="4139256"/>
              <a:ext cx="0" cy="244513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46745" y="4081852"/>
              <a:ext cx="0" cy="250254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098554" y="4181213"/>
              <a:ext cx="0" cy="236074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85117" y="4037530"/>
              <a:ext cx="0" cy="236074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656883" y="4139256"/>
              <a:ext cx="0" cy="236074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09338" y="4037530"/>
              <a:ext cx="0" cy="2360745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 flipH="1">
            <a:off x="3937220" y="3559056"/>
            <a:ext cx="696002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Subtitle 2"/>
          <p:cNvSpPr txBox="1">
            <a:spLocks/>
          </p:cNvSpPr>
          <p:nvPr/>
        </p:nvSpPr>
        <p:spPr>
          <a:xfrm>
            <a:off x="3498839" y="2854350"/>
            <a:ext cx="1585738" cy="37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FF6600"/>
                </a:solidFill>
                <a:latin typeface="Cooper Black"/>
                <a:cs typeface="Cooper Black"/>
              </a:rPr>
              <a:t>10h</a:t>
            </a:r>
            <a:r>
              <a:rPr lang="en-US" sz="1600" baseline="30000" dirty="0" smtClean="0">
                <a:solidFill>
                  <a:srgbClr val="FF6600"/>
                </a:solidFill>
                <a:latin typeface="Cooper Black"/>
                <a:cs typeface="Cooper Black"/>
              </a:rPr>
              <a:t>-1</a:t>
            </a:r>
            <a:r>
              <a:rPr lang="en-US" sz="1600" dirty="0" smtClean="0">
                <a:solidFill>
                  <a:srgbClr val="FF6600"/>
                </a:solidFill>
                <a:latin typeface="Cooper Black"/>
                <a:cs typeface="Cooper Black"/>
              </a:rPr>
              <a:t>Mpc</a:t>
            </a:r>
            <a:endParaRPr lang="en-US" sz="1800" dirty="0" smtClean="0">
              <a:solidFill>
                <a:srgbClr val="FF6600"/>
              </a:solidFill>
              <a:latin typeface="Cooper Black"/>
              <a:cs typeface="Cooper Black"/>
            </a:endParaRPr>
          </a:p>
        </p:txBody>
      </p:sp>
      <p:pic>
        <p:nvPicPr>
          <p:cNvPr id="31" name="Picture 30" descr="forestsection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82" y="672066"/>
            <a:ext cx="3723596" cy="358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1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97079" y="109020"/>
            <a:ext cx="8708107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Data analysis: curvature measurements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pic>
        <p:nvPicPr>
          <p:cNvPr id="3" name="Picture 2" descr="kexample?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9" y="1083502"/>
            <a:ext cx="6188922" cy="558614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480714" y="1140907"/>
            <a:ext cx="2192298" cy="478242"/>
          </a:xfrm>
          <a:prstGeom prst="straightConnector1">
            <a:avLst/>
          </a:prstGeom>
          <a:ln>
            <a:solidFill>
              <a:srgbClr val="13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6508641" y="880276"/>
            <a:ext cx="2396545" cy="52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b – spline fit </a:t>
            </a:r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069682" y="3538005"/>
            <a:ext cx="2074318" cy="356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D2F89A"/>
                </a:solidFill>
                <a:latin typeface="Cooper Black"/>
                <a:cs typeface="Cooper Black"/>
              </a:rPr>
              <a:t>Mean absolute curvature &lt; lκl&gt; </a:t>
            </a:r>
            <a:endParaRPr lang="en-US" sz="1400" dirty="0">
              <a:solidFill>
                <a:srgbClr val="D2F89A"/>
              </a:solidFill>
              <a:latin typeface="Cooper Black"/>
              <a:cs typeface="Cooper Black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259356" y="4289516"/>
            <a:ext cx="1480799" cy="356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D2F89A"/>
                </a:solidFill>
                <a:latin typeface="Cooper Black"/>
                <a:cs typeface="Cooper Black"/>
              </a:rPr>
              <a:t>Mean flux </a:t>
            </a:r>
            <a:endParaRPr lang="en-US" sz="1400" dirty="0">
              <a:solidFill>
                <a:srgbClr val="D2F89A"/>
              </a:solidFill>
              <a:latin typeface="Cooper Black"/>
              <a:cs typeface="Cooper Black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570152" y="3717345"/>
            <a:ext cx="404095" cy="737208"/>
          </a:xfrm>
          <a:prstGeom prst="rightArrow">
            <a:avLst/>
          </a:prstGeom>
          <a:solidFill>
            <a:srgbClr val="13FF00">
              <a:alpha val="91000"/>
            </a:srgbClr>
          </a:solidFill>
          <a:ln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10800000">
            <a:off x="7089178" y="3317843"/>
            <a:ext cx="437692" cy="1524187"/>
          </a:xfrm>
          <a:prstGeom prst="rightBrace">
            <a:avLst/>
          </a:prstGeom>
          <a:ln>
            <a:solidFill>
              <a:srgbClr val="13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53573" y="38428"/>
            <a:ext cx="8708107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Data analysis: curvature results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pic>
        <p:nvPicPr>
          <p:cNvPr id="3" name="Picture 2" descr="kmetalcorrreducedpluscom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93" y="714090"/>
            <a:ext cx="6941611" cy="597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97079" y="109020"/>
            <a:ext cx="8708107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General plan of the project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696275" y="959990"/>
            <a:ext cx="3198531" cy="48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Data preparation</a:t>
            </a:r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43651" y="2190085"/>
            <a:ext cx="1624993" cy="711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&lt; </a:t>
            </a:r>
            <a:r>
              <a:rPr lang="en-US" sz="2000" dirty="0" err="1" smtClean="0">
                <a:solidFill>
                  <a:srgbClr val="9AF826"/>
                </a:solidFill>
                <a:latin typeface="Cooper Black"/>
                <a:cs typeface="Cooper Black"/>
              </a:rPr>
              <a:t>lκl</a:t>
            </a:r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&gt;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96275" y="3659573"/>
            <a:ext cx="3403248" cy="72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T(Δ)  </a:t>
            </a:r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696275" y="4995896"/>
            <a:ext cx="3403248" cy="72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T</a:t>
            </a:r>
            <a:r>
              <a:rPr lang="en-US" sz="2000" baseline="-25000" dirty="0" smtClean="0">
                <a:solidFill>
                  <a:srgbClr val="9AF826"/>
                </a:solidFill>
                <a:latin typeface="Cooper Black"/>
                <a:cs typeface="Cooper Black"/>
              </a:rPr>
              <a:t>0</a:t>
            </a:r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  </a:t>
            </a:r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94806" y="3288414"/>
            <a:ext cx="869150" cy="0"/>
          </a:xfrm>
          <a:prstGeom prst="straightConnector1">
            <a:avLst/>
          </a:prstGeom>
          <a:ln w="38100" cmpd="sng">
            <a:solidFill>
              <a:srgbClr val="22DC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6763956" y="2879713"/>
            <a:ext cx="2141230" cy="973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Simulation by J. Bolton</a:t>
            </a:r>
            <a:endParaRPr lang="en-US" sz="2200" b="1" dirty="0">
              <a:solidFill>
                <a:srgbClr val="24FFFF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4098341" y="1619143"/>
            <a:ext cx="404095" cy="341770"/>
          </a:xfrm>
          <a:prstGeom prst="rightArrow">
            <a:avLst/>
          </a:prstGeom>
          <a:solidFill>
            <a:srgbClr val="13FF00">
              <a:alpha val="91000"/>
            </a:srgbClr>
          </a:solidFill>
          <a:ln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4098340" y="3117531"/>
            <a:ext cx="404095" cy="341770"/>
          </a:xfrm>
          <a:prstGeom prst="rightArrow">
            <a:avLst/>
          </a:prstGeom>
          <a:solidFill>
            <a:srgbClr val="13FF00">
              <a:alpha val="91000"/>
            </a:srgbClr>
          </a:solidFill>
          <a:ln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4124986" y="4515332"/>
            <a:ext cx="404095" cy="341770"/>
          </a:xfrm>
          <a:prstGeom prst="rightArrow">
            <a:avLst/>
          </a:prstGeom>
          <a:solidFill>
            <a:srgbClr val="13FF00">
              <a:alpha val="91000"/>
            </a:srgbClr>
          </a:solidFill>
          <a:ln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371386" y="3716552"/>
            <a:ext cx="199775" cy="0"/>
          </a:xfrm>
          <a:prstGeom prst="line">
            <a:avLst/>
          </a:prstGeom>
          <a:ln>
            <a:solidFill>
              <a:srgbClr val="9FFF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rot="5400000">
            <a:off x="7138860" y="1873538"/>
            <a:ext cx="1180528" cy="2829752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97079" y="109020"/>
            <a:ext cx="8708107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Simulation analysis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sp>
        <p:nvSpPr>
          <p:cNvPr id="3" name="Cube 2"/>
          <p:cNvSpPr/>
          <p:nvPr/>
        </p:nvSpPr>
        <p:spPr>
          <a:xfrm>
            <a:off x="2732061" y="3300738"/>
            <a:ext cx="3164301" cy="1915863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oper Black"/>
              </a:rPr>
              <a:t>Synthetic spectra in the same z range of the data</a:t>
            </a:r>
            <a:endParaRPr lang="en-US" dirty="0">
              <a:solidFill>
                <a:schemeClr val="tx1"/>
              </a:solidFill>
              <a:latin typeface="Cooper Black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68378" y="1167632"/>
            <a:ext cx="2960045" cy="731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6F81F"/>
                </a:solidFill>
                <a:latin typeface="Cooper Black"/>
                <a:cs typeface="Cooper Black"/>
              </a:rPr>
              <a:t>Hydrodynamical simulations </a:t>
            </a:r>
          </a:p>
          <a:p>
            <a:r>
              <a:rPr lang="en-US" sz="2000" dirty="0" smtClean="0">
                <a:solidFill>
                  <a:srgbClr val="F6F81F"/>
                </a:solidFill>
                <a:latin typeface="Cooper Black"/>
                <a:cs typeface="Cooper Black"/>
              </a:rPr>
              <a:t>(GADGET 3)  </a:t>
            </a:r>
            <a:endParaRPr lang="en-US" sz="2000" dirty="0">
              <a:solidFill>
                <a:srgbClr val="F6F81F"/>
              </a:solidFill>
              <a:latin typeface="Cooper Black"/>
              <a:cs typeface="Cooper Black"/>
            </a:endParaRPr>
          </a:p>
        </p:txBody>
      </p:sp>
      <p:sp>
        <p:nvSpPr>
          <p:cNvPr id="19" name="Right Brace 18"/>
          <p:cNvSpPr/>
          <p:nvPr/>
        </p:nvSpPr>
        <p:spPr>
          <a:xfrm rot="10800000">
            <a:off x="2970566" y="929840"/>
            <a:ext cx="437692" cy="1416553"/>
          </a:xfrm>
          <a:prstGeom prst="rightBrace">
            <a:avLst/>
          </a:prstGeom>
          <a:ln>
            <a:solidFill>
              <a:srgbClr val="13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2908095" y="1915643"/>
            <a:ext cx="3359273" cy="490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Box size: 10 h</a:t>
            </a:r>
            <a:r>
              <a:rPr lang="en-US" sz="2000" baseline="30000" dirty="0" smtClean="0">
                <a:solidFill>
                  <a:srgbClr val="9AF826"/>
                </a:solidFill>
                <a:latin typeface="Cooper Black"/>
                <a:cs typeface="Cooper Black"/>
              </a:rPr>
              <a:t>-1</a:t>
            </a:r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 Mpc </a:t>
            </a:r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3408258" y="1520207"/>
            <a:ext cx="2366124" cy="490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2*512</a:t>
            </a:r>
            <a:r>
              <a:rPr lang="en-US" sz="2000" baseline="30000" dirty="0" smtClean="0">
                <a:solidFill>
                  <a:srgbClr val="9AF826"/>
                </a:solidFill>
                <a:latin typeface="Cooper Black"/>
                <a:cs typeface="Cooper Black"/>
              </a:rPr>
              <a:t>3</a:t>
            </a:r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 particles </a:t>
            </a:r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5896362" y="784682"/>
            <a:ext cx="2854043" cy="58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FFF00"/>
                </a:solidFill>
                <a:latin typeface="Cooper Black"/>
                <a:cs typeface="Cooper Black"/>
              </a:rPr>
              <a:t>Different T</a:t>
            </a:r>
            <a:r>
              <a:rPr lang="en-US" sz="2400" baseline="-25000" dirty="0" smtClean="0">
                <a:solidFill>
                  <a:srgbClr val="FFFF00"/>
                </a:solidFill>
                <a:latin typeface="Cooper Black"/>
                <a:cs typeface="Cooper Black"/>
              </a:rPr>
              <a:t>0 </a:t>
            </a:r>
            <a:r>
              <a:rPr lang="en-US" sz="2400" dirty="0" smtClean="0">
                <a:solidFill>
                  <a:srgbClr val="FFFF00"/>
                </a:solidFill>
                <a:latin typeface="Cooper Black"/>
                <a:cs typeface="Cooper Black"/>
              </a:rPr>
              <a:t>&amp; </a:t>
            </a:r>
            <a:r>
              <a:rPr lang="en-US" sz="2400" dirty="0" smtClean="0">
                <a:solidFill>
                  <a:srgbClr val="FFFF00"/>
                </a:solidFill>
                <a:latin typeface="Symbol" charset="2"/>
                <a:cs typeface="Symbol" charset="2"/>
              </a:rPr>
              <a:t>g</a:t>
            </a:r>
            <a:r>
              <a:rPr lang="en-US" sz="2400" dirty="0" smtClean="0">
                <a:solidFill>
                  <a:srgbClr val="FFFF00"/>
                </a:solidFill>
                <a:latin typeface="Cooper Black"/>
                <a:cs typeface="Cooper Black"/>
              </a:rPr>
              <a:t>  </a:t>
            </a:r>
            <a:endParaRPr lang="en-US" sz="2400" dirty="0">
              <a:solidFill>
                <a:srgbClr val="FFFF00"/>
              </a:solidFill>
              <a:latin typeface="Cooper Black"/>
              <a:cs typeface="Cooper Black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3238642" y="802039"/>
            <a:ext cx="2453947" cy="731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Different thermal histories   </a:t>
            </a:r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501897" y="825862"/>
            <a:ext cx="235530" cy="341770"/>
          </a:xfrm>
          <a:prstGeom prst="rightArrow">
            <a:avLst/>
          </a:prstGeom>
          <a:solidFill>
            <a:srgbClr val="F6F81F">
              <a:alpha val="91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832252" y="3300738"/>
            <a:ext cx="754657" cy="390209"/>
          </a:xfrm>
          <a:prstGeom prst="straightConnector1">
            <a:avLst/>
          </a:prstGeom>
          <a:ln w="38100" cmpd="sng">
            <a:solidFill>
              <a:srgbClr val="22DC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ubtitle 2"/>
          <p:cNvSpPr txBox="1">
            <a:spLocks/>
          </p:cNvSpPr>
          <p:nvPr/>
        </p:nvSpPr>
        <p:spPr>
          <a:xfrm>
            <a:off x="6267368" y="2733509"/>
            <a:ext cx="2281741" cy="590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Instrumental resolution</a:t>
            </a:r>
            <a:endParaRPr lang="en-US" sz="2000" b="1" dirty="0">
              <a:solidFill>
                <a:srgbClr val="24FFFF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197079" y="3242753"/>
            <a:ext cx="2281741" cy="448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Optical depth</a:t>
            </a:r>
            <a:endParaRPr lang="en-US" sz="2000" b="1" dirty="0">
              <a:solidFill>
                <a:srgbClr val="24FFFF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41" name="Subtitle 2"/>
          <p:cNvSpPr txBox="1">
            <a:spLocks/>
          </p:cNvSpPr>
          <p:nvPr/>
        </p:nvSpPr>
        <p:spPr>
          <a:xfrm>
            <a:off x="4947356" y="6094040"/>
            <a:ext cx="1528338" cy="484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noise</a:t>
            </a:r>
            <a:endParaRPr lang="en-US" sz="2000" b="1" dirty="0">
              <a:solidFill>
                <a:srgbClr val="24FFFF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899641" y="5400319"/>
            <a:ext cx="602256" cy="693721"/>
          </a:xfrm>
          <a:prstGeom prst="straightConnector1">
            <a:avLst/>
          </a:prstGeom>
          <a:ln w="38100" cmpd="sng">
            <a:solidFill>
              <a:srgbClr val="22DC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24993" y="3809621"/>
            <a:ext cx="853827" cy="641143"/>
          </a:xfrm>
          <a:prstGeom prst="straightConnector1">
            <a:avLst/>
          </a:prstGeom>
          <a:ln w="38100" cmpd="sng">
            <a:solidFill>
              <a:srgbClr val="22DC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38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 animBg="1"/>
      <p:bldP spid="37" grpId="0"/>
      <p:bldP spid="39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97079" y="109020"/>
            <a:ext cx="8708107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Simulation analysis: curvature results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pic>
        <p:nvPicPr>
          <p:cNvPr id="5" name="Picture 4" descr="kmetalcorrreducedpluscomplussi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9" y="612076"/>
            <a:ext cx="6645699" cy="60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9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97079" y="109020"/>
            <a:ext cx="8708107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General plan of the project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696275" y="959990"/>
            <a:ext cx="3198531" cy="48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Data preparation</a:t>
            </a:r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76396" y="2190085"/>
            <a:ext cx="2026957" cy="711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 &lt; lκl&gt;</a:t>
            </a:r>
          </a:p>
          <a:p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96275" y="3659573"/>
            <a:ext cx="3403248" cy="72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T(Δ)  </a:t>
            </a:r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3934" y="4995896"/>
            <a:ext cx="2607078" cy="72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T</a:t>
            </a:r>
            <a:r>
              <a:rPr lang="en-US" sz="2000" baseline="-25000" dirty="0" smtClean="0">
                <a:solidFill>
                  <a:srgbClr val="9AF826"/>
                </a:solidFill>
                <a:latin typeface="Cooper Black"/>
                <a:cs typeface="Cooper Black"/>
              </a:rPr>
              <a:t>0</a:t>
            </a:r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  </a:t>
            </a:r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94806" y="3288414"/>
            <a:ext cx="869150" cy="0"/>
          </a:xfrm>
          <a:prstGeom prst="straightConnector1">
            <a:avLst/>
          </a:prstGeom>
          <a:ln w="38100" cmpd="sng">
            <a:solidFill>
              <a:srgbClr val="22DC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6763956" y="2879713"/>
            <a:ext cx="2141230" cy="973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Simulation by J. Bolton</a:t>
            </a:r>
            <a:endParaRPr lang="en-US" sz="2200" b="1" dirty="0">
              <a:solidFill>
                <a:srgbClr val="24FFFF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4098341" y="1619143"/>
            <a:ext cx="404095" cy="341770"/>
          </a:xfrm>
          <a:prstGeom prst="rightArrow">
            <a:avLst/>
          </a:prstGeom>
          <a:solidFill>
            <a:srgbClr val="13FF00">
              <a:alpha val="91000"/>
            </a:srgbClr>
          </a:solidFill>
          <a:ln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4098340" y="3117531"/>
            <a:ext cx="404095" cy="341770"/>
          </a:xfrm>
          <a:prstGeom prst="rightArrow">
            <a:avLst/>
          </a:prstGeom>
          <a:solidFill>
            <a:srgbClr val="13FF00">
              <a:alpha val="91000"/>
            </a:srgbClr>
          </a:solidFill>
          <a:ln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4124986" y="4515332"/>
            <a:ext cx="404095" cy="341770"/>
          </a:xfrm>
          <a:prstGeom prst="rightArrow">
            <a:avLst/>
          </a:prstGeom>
          <a:solidFill>
            <a:srgbClr val="13FF00">
              <a:alpha val="91000"/>
            </a:srgbClr>
          </a:solidFill>
          <a:ln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347473" y="3659573"/>
            <a:ext cx="199775" cy="0"/>
          </a:xfrm>
          <a:prstGeom prst="line">
            <a:avLst/>
          </a:prstGeom>
          <a:ln>
            <a:solidFill>
              <a:srgbClr val="9FFF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rot="5400000">
            <a:off x="3887470" y="3506666"/>
            <a:ext cx="920005" cy="887601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14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98585" y="73952"/>
            <a:ext cx="8708107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Final analysis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53214" y="1370133"/>
            <a:ext cx="996823" cy="0"/>
          </a:xfrm>
          <a:prstGeom prst="straightConnector1">
            <a:avLst/>
          </a:prstGeom>
          <a:ln w="57150" cmpd="sng">
            <a:solidFill>
              <a:srgbClr val="9AF82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 txBox="1">
            <a:spLocks/>
          </p:cNvSpPr>
          <p:nvPr/>
        </p:nvSpPr>
        <p:spPr>
          <a:xfrm>
            <a:off x="1160709" y="1129533"/>
            <a:ext cx="2405406" cy="769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D2F89A"/>
                </a:solidFill>
                <a:latin typeface="Cooper Black"/>
                <a:cs typeface="Cooper Black"/>
              </a:rPr>
              <a:t> &lt; lκl&gt; </a:t>
            </a:r>
            <a:endParaRPr lang="en-US" sz="2400" dirty="0">
              <a:solidFill>
                <a:srgbClr val="D2F89A"/>
              </a:solidFill>
              <a:latin typeface="Cooper Black"/>
              <a:cs typeface="Cooper Black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52156" y="1089353"/>
            <a:ext cx="2466851" cy="508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D2F89A"/>
                </a:solidFill>
                <a:latin typeface="Cooper Black"/>
                <a:cs typeface="Cooper Black"/>
              </a:rPr>
              <a:t>T(Δ)  </a:t>
            </a:r>
            <a:endParaRPr lang="en-US" sz="2000" dirty="0">
              <a:solidFill>
                <a:srgbClr val="D2F89A"/>
              </a:solidFill>
              <a:latin typeface="Cooper Black"/>
              <a:cs typeface="Cooper Blac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81143" y="1129533"/>
            <a:ext cx="185502" cy="0"/>
          </a:xfrm>
          <a:prstGeom prst="line">
            <a:avLst/>
          </a:prstGeom>
          <a:ln>
            <a:solidFill>
              <a:srgbClr val="D2F8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 rot="16200000">
            <a:off x="4122262" y="1446000"/>
            <a:ext cx="311474" cy="283959"/>
          </a:xfrm>
          <a:prstGeom prst="rightArrow">
            <a:avLst/>
          </a:prstGeom>
          <a:solidFill>
            <a:srgbClr val="13FF00">
              <a:alpha val="91000"/>
            </a:srgbClr>
          </a:solidFill>
          <a:ln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128421" y="1743717"/>
            <a:ext cx="2489825" cy="673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00DF00"/>
                </a:solidFill>
                <a:latin typeface="Cooper Black"/>
                <a:cs typeface="Cooper Black"/>
              </a:rPr>
              <a:t>Simulations</a:t>
            </a:r>
            <a:endParaRPr lang="en-US" sz="1800" b="1" dirty="0">
              <a:solidFill>
                <a:srgbClr val="00DF00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pic>
        <p:nvPicPr>
          <p:cNvPr id="13" name="Picture 12" descr="testoverd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76" y="2117073"/>
            <a:ext cx="4792002" cy="4625067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35174" y="4445732"/>
            <a:ext cx="3398861" cy="1138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>
                <a:solidFill>
                  <a:srgbClr val="00DF00"/>
                </a:solidFill>
                <a:latin typeface="Cooper Black"/>
                <a:cs typeface="Cooper Black"/>
              </a:rPr>
              <a:t>Interpolation of the T(</a:t>
            </a:r>
            <a:r>
              <a:rPr lang="en-US" sz="2600" b="1" dirty="0" smtClean="0">
                <a:solidFill>
                  <a:srgbClr val="00DF00"/>
                </a:solidFill>
                <a:latin typeface="Symbol" charset="2"/>
                <a:cs typeface="Symbol" charset="2"/>
              </a:rPr>
              <a:t>D</a:t>
            </a:r>
            <a:r>
              <a:rPr lang="en-US" sz="2600" b="1" dirty="0" smtClean="0">
                <a:solidFill>
                  <a:srgbClr val="00DF00"/>
                </a:solidFill>
                <a:latin typeface="Cooper Black"/>
                <a:cs typeface="Cooper Black"/>
              </a:rPr>
              <a:t>)-log</a:t>
            </a:r>
            <a:r>
              <a:rPr lang="en-US" sz="2600" dirty="0">
                <a:solidFill>
                  <a:srgbClr val="00DF00"/>
                </a:solidFill>
                <a:latin typeface="Cooper Black"/>
                <a:cs typeface="Cooper Black"/>
              </a:rPr>
              <a:t>&lt; lκl</a:t>
            </a:r>
            <a:r>
              <a:rPr lang="en-US" sz="2600" dirty="0" smtClean="0">
                <a:solidFill>
                  <a:srgbClr val="00DF00"/>
                </a:solidFill>
                <a:latin typeface="Cooper Black"/>
                <a:cs typeface="Cooper Black"/>
              </a:rPr>
              <a:t>&gt;  with the data values  </a:t>
            </a:r>
            <a:endParaRPr lang="en-US" sz="2600" b="1" dirty="0">
              <a:solidFill>
                <a:srgbClr val="00DF00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35174" y="2457816"/>
            <a:ext cx="2793247" cy="910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D2F89A"/>
                </a:solidFill>
                <a:latin typeface="Cooper Black"/>
                <a:cs typeface="Cooper Black"/>
              </a:rPr>
              <a:t>Empirical search for T(Δ) at each z  </a:t>
            </a:r>
            <a:endParaRPr lang="en-US" sz="2000" dirty="0">
              <a:solidFill>
                <a:srgbClr val="D2F89A"/>
              </a:solidFill>
              <a:latin typeface="Cooper Black"/>
              <a:cs typeface="Cooper Black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26422" y="2813734"/>
            <a:ext cx="185502" cy="0"/>
          </a:xfrm>
          <a:prstGeom prst="line">
            <a:avLst/>
          </a:prstGeom>
          <a:ln>
            <a:solidFill>
              <a:srgbClr val="D2F8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039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5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D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76" y="803410"/>
            <a:ext cx="6085305" cy="5969395"/>
          </a:xfrm>
          <a:prstGeom prst="rect">
            <a:avLst/>
          </a:prstGeom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0" y="-21651"/>
            <a:ext cx="9144000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Results: IGM temperature at the characteristic overdensities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10745" y="4000602"/>
            <a:ext cx="0" cy="205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7592718">
            <a:off x="3269153" y="2426782"/>
            <a:ext cx="1042654" cy="1951725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405623" y="2281724"/>
            <a:ext cx="3331858" cy="1076286"/>
          </a:xfrm>
          <a:prstGeom prst="straightConnector1">
            <a:avLst/>
          </a:prstGeom>
          <a:ln>
            <a:solidFill>
              <a:srgbClr val="FF61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68103" y="2070684"/>
            <a:ext cx="147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oper Black"/>
                <a:cs typeface="Cooper Black"/>
              </a:rPr>
              <a:t>The results overlap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Cooper Black"/>
              <a:cs typeface="Cooper Black"/>
            </a:endParaRPr>
          </a:p>
        </p:txBody>
      </p:sp>
      <p:sp>
        <p:nvSpPr>
          <p:cNvPr id="21" name="Oval 20"/>
          <p:cNvSpPr/>
          <p:nvPr/>
        </p:nvSpPr>
        <p:spPr>
          <a:xfrm rot="20095139">
            <a:off x="2373470" y="1867604"/>
            <a:ext cx="886912" cy="1511771"/>
          </a:xfrm>
          <a:prstGeom prst="ellipse">
            <a:avLst/>
          </a:prstGeom>
          <a:noFill/>
          <a:ln w="28575" cmpd="sng"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027562" y="2724707"/>
            <a:ext cx="1387873" cy="771377"/>
          </a:xfrm>
          <a:prstGeom prst="straightConnector1">
            <a:avLst/>
          </a:prstGeom>
          <a:ln>
            <a:solidFill>
              <a:srgbClr val="13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Subtitle 2"/>
          <p:cNvSpPr txBox="1">
            <a:spLocks/>
          </p:cNvSpPr>
          <p:nvPr/>
        </p:nvSpPr>
        <p:spPr>
          <a:xfrm>
            <a:off x="81949" y="3616796"/>
            <a:ext cx="1570227" cy="58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00DF00"/>
                </a:solidFill>
                <a:latin typeface="Cooper Black"/>
                <a:cs typeface="Cooper Black"/>
              </a:rPr>
              <a:t>Possible dip</a:t>
            </a:r>
            <a:endParaRPr lang="en-US" sz="1800" b="1" dirty="0">
              <a:solidFill>
                <a:srgbClr val="00DF00"/>
              </a:solidFill>
              <a:latin typeface="Cooper Black"/>
              <a:cs typeface="Cooper Black"/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4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21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520" y="53587"/>
            <a:ext cx="8889700" cy="911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D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  <a:cs typeface="Cooper Black"/>
              </a:rPr>
              <a:t>The He II reionization impact on the IGM </a:t>
            </a:r>
            <a:endParaRPr lang="en-US" sz="3200" dirty="0">
              <a:solidFill>
                <a:srgbClr val="00D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oper Black"/>
              <a:cs typeface="Cooper Black"/>
            </a:endParaRPr>
          </a:p>
        </p:txBody>
      </p:sp>
      <p:sp>
        <p:nvSpPr>
          <p:cNvPr id="5" name="Oval 4"/>
          <p:cNvSpPr/>
          <p:nvPr/>
        </p:nvSpPr>
        <p:spPr>
          <a:xfrm>
            <a:off x="3702514" y="2546450"/>
            <a:ext cx="1162731" cy="10479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ooper Black"/>
              </a:rPr>
              <a:t>HeII</a:t>
            </a:r>
            <a:endParaRPr lang="en-US" sz="1000" dirty="0">
              <a:solidFill>
                <a:schemeClr val="tx1"/>
              </a:solidFill>
              <a:latin typeface="Cooper Black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72624" y="2484395"/>
            <a:ext cx="1037914" cy="936061"/>
          </a:xfrm>
          <a:prstGeom prst="ellipse">
            <a:avLst/>
          </a:prstGeom>
          <a:solidFill>
            <a:srgbClr val="F6F81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Cooper Black"/>
              </a:rPr>
              <a:t>HeIII</a:t>
            </a:r>
            <a:endParaRPr lang="en-US" sz="1000" dirty="0">
              <a:solidFill>
                <a:schemeClr val="tx1"/>
              </a:solidFill>
              <a:latin typeface="Cooper Black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83930" y="4091332"/>
            <a:ext cx="249714" cy="214033"/>
          </a:xfrm>
          <a:prstGeom prst="ellipse">
            <a:avLst/>
          </a:prstGeom>
          <a:solidFill>
            <a:srgbClr val="FF612A"/>
          </a:solidFill>
          <a:ln>
            <a:solidFill>
              <a:srgbClr val="FF61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33644" y="3710209"/>
            <a:ext cx="34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12A"/>
                </a:solidFill>
                <a:latin typeface="Cooper Black"/>
                <a:cs typeface="Cooper Black"/>
              </a:rPr>
              <a:t>e</a:t>
            </a:r>
            <a:r>
              <a:rPr lang="en-US" baseline="30000" dirty="0" smtClean="0">
                <a:solidFill>
                  <a:srgbClr val="FF612A"/>
                </a:solidFill>
                <a:latin typeface="Cooper Black"/>
                <a:cs typeface="Cooper Black"/>
              </a:rPr>
              <a:t>-</a:t>
            </a:r>
            <a:endParaRPr lang="en-US" dirty="0">
              <a:solidFill>
                <a:srgbClr val="FF612A"/>
              </a:solidFill>
              <a:latin typeface="Cooper Black"/>
              <a:cs typeface="Cooper Black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60919" y="2923235"/>
            <a:ext cx="900508" cy="29043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423158" flipV="1">
            <a:off x="4789277" y="3843894"/>
            <a:ext cx="1217568" cy="60393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Quasar_Graham_11_12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" y="1137207"/>
            <a:ext cx="2565435" cy="1710289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>
            <a:off x="2252795" y="2613745"/>
            <a:ext cx="1248835" cy="641108"/>
          </a:xfrm>
          <a:prstGeom prst="curvedConnector3">
            <a:avLst>
              <a:gd name="adj1" fmla="val 50000"/>
            </a:avLst>
          </a:prstGeom>
          <a:ln>
            <a:solidFill>
              <a:srgbClr val="13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29919" y="2478164"/>
            <a:ext cx="32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DF00"/>
                </a:solidFill>
                <a:latin typeface="Cooper Black"/>
                <a:ea typeface="Lucida Grande"/>
                <a:cs typeface="Cooper Black"/>
              </a:rPr>
              <a:t>γ</a:t>
            </a:r>
            <a:endParaRPr lang="en-US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843683" y="2484395"/>
            <a:ext cx="1428941" cy="25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F6F81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  <a:cs typeface="Cooper Black"/>
              </a:rPr>
              <a:t>I = 54.4 eV</a:t>
            </a:r>
            <a:endParaRPr lang="en-US" sz="1600" dirty="0">
              <a:solidFill>
                <a:srgbClr val="F6F81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oper Black"/>
              <a:cs typeface="Cooper Black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678019" y="4305365"/>
            <a:ext cx="377908" cy="222043"/>
          </a:xfrm>
          <a:prstGeom prst="straightConnector1">
            <a:avLst/>
          </a:prstGeom>
          <a:ln>
            <a:solidFill>
              <a:srgbClr val="FF612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ubtitle 2"/>
          <p:cNvSpPr txBox="1">
            <a:spLocks/>
          </p:cNvSpPr>
          <p:nvPr/>
        </p:nvSpPr>
        <p:spPr>
          <a:xfrm>
            <a:off x="6015311" y="4637725"/>
            <a:ext cx="2980436" cy="892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200" dirty="0" smtClean="0">
                <a:solidFill>
                  <a:srgbClr val="13FF00"/>
                </a:solidFill>
                <a:latin typeface="Cooper Black"/>
                <a:cs typeface="Cooper Black"/>
              </a:rPr>
              <a:t>The electron will share its energy with the baryons                               </a:t>
            </a: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524012" y="2995179"/>
            <a:ext cx="1886442" cy="519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68FF0F"/>
                </a:solidFill>
                <a:latin typeface="Cooper Black"/>
                <a:cs typeface="Cooper Black"/>
              </a:rPr>
              <a:t>E</a:t>
            </a:r>
            <a:r>
              <a:rPr lang="en-US" sz="1800" b="1" baseline="-25000" dirty="0" smtClean="0">
                <a:solidFill>
                  <a:srgbClr val="68FF0F"/>
                </a:solidFill>
                <a:latin typeface="Cooper Black"/>
                <a:cs typeface="Cooper Black"/>
              </a:rPr>
              <a:t>γ</a:t>
            </a:r>
            <a:r>
              <a:rPr lang="en-US" sz="1800" b="1" dirty="0" smtClean="0">
                <a:solidFill>
                  <a:srgbClr val="68FF0F"/>
                </a:solidFill>
                <a:latin typeface="Cooper Black"/>
                <a:cs typeface="Cooper Black"/>
              </a:rPr>
              <a:t>&gt; 54.4eV   </a:t>
            </a:r>
            <a:endParaRPr lang="en-US" sz="1800" b="1" baseline="-25000" dirty="0">
              <a:solidFill>
                <a:srgbClr val="68FF0F"/>
              </a:solidFill>
              <a:latin typeface="Cooper Black"/>
              <a:cs typeface="Cooper Black"/>
            </a:endParaRPr>
          </a:p>
          <a:p>
            <a:endParaRPr lang="en-US" sz="1800" dirty="0" smtClean="0">
              <a:solidFill>
                <a:srgbClr val="24FFFF"/>
              </a:solidFill>
              <a:latin typeface="Cooper Black"/>
              <a:cs typeface="Cooper Black"/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6982637" y="3886950"/>
            <a:ext cx="1886442" cy="519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FF6600"/>
                </a:solidFill>
                <a:latin typeface="Cooper Black"/>
                <a:cs typeface="Cooper Black"/>
              </a:rPr>
              <a:t>E</a:t>
            </a:r>
            <a:r>
              <a:rPr lang="en-US" sz="1800" b="1" baseline="-25000" dirty="0" smtClean="0">
                <a:solidFill>
                  <a:srgbClr val="FF6600"/>
                </a:solidFill>
                <a:latin typeface="Cooper Black"/>
                <a:cs typeface="Cooper Black"/>
              </a:rPr>
              <a:t>e-</a:t>
            </a:r>
            <a:r>
              <a:rPr lang="en-US" sz="1800" b="1" dirty="0" smtClean="0">
                <a:solidFill>
                  <a:srgbClr val="FF6600"/>
                </a:solidFill>
                <a:latin typeface="Cooper Black"/>
                <a:cs typeface="Cooper Black"/>
              </a:rPr>
              <a:t>=E</a:t>
            </a:r>
            <a:r>
              <a:rPr lang="en-US" sz="1800" b="1" baseline="-25000" dirty="0" smtClean="0">
                <a:solidFill>
                  <a:srgbClr val="FF6600"/>
                </a:solidFill>
                <a:latin typeface="Cooper Black"/>
                <a:cs typeface="Cooper Black"/>
              </a:rPr>
              <a:t>γ </a:t>
            </a:r>
            <a:r>
              <a:rPr lang="en-US" sz="1800" b="1" dirty="0" smtClean="0">
                <a:solidFill>
                  <a:srgbClr val="FF6600"/>
                </a:solidFill>
                <a:latin typeface="Cooper Black"/>
                <a:cs typeface="Cooper Black"/>
              </a:rPr>
              <a:t>- I    </a:t>
            </a:r>
            <a:endParaRPr lang="en-US" sz="1800" b="1" baseline="-25000" dirty="0">
              <a:solidFill>
                <a:srgbClr val="FF6600"/>
              </a:solidFill>
              <a:latin typeface="Cooper Black"/>
              <a:cs typeface="Cooper Black"/>
            </a:endParaRPr>
          </a:p>
          <a:p>
            <a:endParaRPr lang="en-US" sz="1800" dirty="0" smtClean="0">
              <a:solidFill>
                <a:srgbClr val="24FFFF"/>
              </a:solidFill>
              <a:latin typeface="Cooper Black"/>
              <a:cs typeface="Cooper Black"/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1983523" y="4714871"/>
            <a:ext cx="2745253" cy="61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CCFFCC"/>
                </a:solidFill>
                <a:latin typeface="Cooper Black"/>
                <a:cs typeface="Cooper Black"/>
              </a:rPr>
              <a:t>Photo - heating</a:t>
            </a:r>
            <a:endParaRPr lang="en-US" sz="2400" dirty="0">
              <a:solidFill>
                <a:srgbClr val="CCFFCC"/>
              </a:solidFill>
              <a:latin typeface="Cooper Black"/>
              <a:cs typeface="Cooper Black"/>
            </a:endParaRPr>
          </a:p>
        </p:txBody>
      </p:sp>
      <p:sp>
        <p:nvSpPr>
          <p:cNvPr id="28" name="Right Arrow 27"/>
          <p:cNvSpPr/>
          <p:nvPr/>
        </p:nvSpPr>
        <p:spPr>
          <a:xfrm rot="10800000" flipV="1">
            <a:off x="4956532" y="4714871"/>
            <a:ext cx="715121" cy="476682"/>
          </a:xfrm>
          <a:prstGeom prst="rightArrow">
            <a:avLst/>
          </a:prstGeom>
          <a:solidFill>
            <a:srgbClr val="C4FFAA">
              <a:alpha val="9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8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  <p:bldP spid="7" grpId="0" animBg="1"/>
      <p:bldP spid="8" grpId="0"/>
      <p:bldP spid="9" grpId="0" animBg="1"/>
      <p:bldP spid="10" grpId="0" animBg="1"/>
      <p:bldP spid="19" grpId="0"/>
      <p:bldP spid="20" grpId="0"/>
      <p:bldP spid="23" grpId="0"/>
      <p:bldP spid="24" grpId="0"/>
      <p:bldP spid="25" grpId="0"/>
      <p:bldP spid="27" grpId="0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97079" y="109020"/>
            <a:ext cx="8708107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General plan of the project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696275" y="959990"/>
            <a:ext cx="3198531" cy="48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Data preparation</a:t>
            </a:r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51030" y="2190085"/>
            <a:ext cx="2266797" cy="711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&lt; lκl&gt;</a:t>
            </a:r>
          </a:p>
          <a:p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96275" y="3659573"/>
            <a:ext cx="3403248" cy="72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T(Δ)  </a:t>
            </a:r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45993" y="4995896"/>
            <a:ext cx="1338230" cy="724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T</a:t>
            </a:r>
            <a:r>
              <a:rPr lang="en-US" sz="2000" baseline="-25000" dirty="0" smtClean="0">
                <a:solidFill>
                  <a:srgbClr val="9AF826"/>
                </a:solidFill>
                <a:latin typeface="Cooper Black"/>
                <a:cs typeface="Cooper Black"/>
              </a:rPr>
              <a:t>0</a:t>
            </a:r>
            <a:r>
              <a:rPr lang="en-US" sz="2000" dirty="0" smtClean="0">
                <a:solidFill>
                  <a:srgbClr val="9AF826"/>
                </a:solidFill>
                <a:latin typeface="Cooper Black"/>
                <a:cs typeface="Cooper Black"/>
              </a:rPr>
              <a:t> </a:t>
            </a:r>
            <a:endParaRPr lang="en-US" sz="2000" dirty="0">
              <a:solidFill>
                <a:srgbClr val="9AF826"/>
              </a:solidFill>
              <a:latin typeface="Cooper Black"/>
              <a:cs typeface="Cooper Black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94806" y="3288414"/>
            <a:ext cx="869150" cy="0"/>
          </a:xfrm>
          <a:prstGeom prst="straightConnector1">
            <a:avLst/>
          </a:prstGeom>
          <a:ln w="38100" cmpd="sng">
            <a:solidFill>
              <a:srgbClr val="22DC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6763956" y="2879713"/>
            <a:ext cx="2141230" cy="973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24FFFF"/>
                </a:solidFill>
                <a:latin typeface="Cooper Black"/>
                <a:cs typeface="Cooper Black"/>
              </a:rPr>
              <a:t>Simulation by J. Bolton</a:t>
            </a:r>
            <a:endParaRPr lang="en-US" sz="2200" b="1" dirty="0">
              <a:solidFill>
                <a:srgbClr val="24FFFF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4098341" y="1619143"/>
            <a:ext cx="404095" cy="341770"/>
          </a:xfrm>
          <a:prstGeom prst="rightArrow">
            <a:avLst/>
          </a:prstGeom>
          <a:solidFill>
            <a:srgbClr val="13FF00">
              <a:alpha val="91000"/>
            </a:srgbClr>
          </a:solidFill>
          <a:ln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4098340" y="3117531"/>
            <a:ext cx="404095" cy="341770"/>
          </a:xfrm>
          <a:prstGeom prst="rightArrow">
            <a:avLst/>
          </a:prstGeom>
          <a:solidFill>
            <a:srgbClr val="13FF00">
              <a:alpha val="91000"/>
            </a:srgbClr>
          </a:solidFill>
          <a:ln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4124986" y="4515332"/>
            <a:ext cx="404095" cy="341770"/>
          </a:xfrm>
          <a:prstGeom prst="rightArrow">
            <a:avLst/>
          </a:prstGeom>
          <a:solidFill>
            <a:srgbClr val="13FF00">
              <a:alpha val="91000"/>
            </a:srgbClr>
          </a:solidFill>
          <a:ln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371385" y="3681159"/>
            <a:ext cx="199775" cy="0"/>
          </a:xfrm>
          <a:prstGeom prst="line">
            <a:avLst/>
          </a:prstGeom>
          <a:ln>
            <a:solidFill>
              <a:srgbClr val="9FFF8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rot="5400000">
            <a:off x="3866028" y="4579944"/>
            <a:ext cx="1130299" cy="1570371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99523" y="4384249"/>
            <a:ext cx="2638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2DCE3"/>
                </a:solidFill>
                <a:latin typeface="Cooper Black"/>
                <a:cs typeface="Cooper Black"/>
              </a:rPr>
              <a:t>T(Δ) = T</a:t>
            </a:r>
            <a:r>
              <a:rPr lang="en-US" sz="2000" baseline="-25000" dirty="0" smtClean="0">
                <a:solidFill>
                  <a:srgbClr val="22DCE3"/>
                </a:solidFill>
                <a:latin typeface="Cooper Black"/>
                <a:cs typeface="Cooper Black"/>
              </a:rPr>
              <a:t>0 </a:t>
            </a:r>
            <a:r>
              <a:rPr lang="en-US" sz="2000" dirty="0" smtClean="0">
                <a:solidFill>
                  <a:srgbClr val="22DCE3"/>
                </a:solidFill>
                <a:latin typeface="Cooper Black"/>
                <a:cs typeface="Cooper Black"/>
              </a:rPr>
              <a:t>Δ</a:t>
            </a:r>
            <a:r>
              <a:rPr lang="en-US" sz="2000" baseline="30000" dirty="0" smtClean="0">
                <a:solidFill>
                  <a:srgbClr val="22DCE3"/>
                </a:solidFill>
                <a:latin typeface="Cooper Black"/>
                <a:cs typeface="Cooper Black"/>
              </a:rPr>
              <a:t>γ-1</a:t>
            </a:r>
            <a:endParaRPr lang="en-US" sz="2000" baseline="30000" dirty="0">
              <a:solidFill>
                <a:srgbClr val="22DCE3"/>
              </a:solidFill>
              <a:latin typeface="Cooper Black"/>
              <a:cs typeface="Cooper Black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835958" y="4593296"/>
            <a:ext cx="869150" cy="0"/>
          </a:xfrm>
          <a:prstGeom prst="straightConnector1">
            <a:avLst/>
          </a:prstGeom>
          <a:ln w="38100" cmpd="sng">
            <a:solidFill>
              <a:srgbClr val="22DC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487115" y="4467734"/>
            <a:ext cx="276841" cy="0"/>
          </a:xfrm>
          <a:prstGeom prst="line">
            <a:avLst/>
          </a:prstGeom>
          <a:ln>
            <a:solidFill>
              <a:srgbClr val="22DC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444019" y="4467734"/>
            <a:ext cx="276841" cy="0"/>
          </a:xfrm>
          <a:prstGeom prst="line">
            <a:avLst/>
          </a:prstGeom>
          <a:ln>
            <a:solidFill>
              <a:srgbClr val="22DC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23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97079" y="28273"/>
            <a:ext cx="8708107" cy="555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Results: IGM temperature at the mean density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pic>
        <p:nvPicPr>
          <p:cNvPr id="3" name="Picture 2" descr="modelfiduci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52" y="584200"/>
            <a:ext cx="6377654" cy="6223248"/>
          </a:xfrm>
          <a:prstGeom prst="rect">
            <a:avLst/>
          </a:prstGeom>
        </p:spPr>
      </p:pic>
      <p:pic>
        <p:nvPicPr>
          <p:cNvPr id="4" name="Picture 3" descr="modelcomparplusnob1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52" y="584200"/>
            <a:ext cx="6377654" cy="622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2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34772" y="109020"/>
            <a:ext cx="6813172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DF00"/>
                </a:solidFill>
                <a:latin typeface="Cooper Black"/>
                <a:cs typeface="Cooper Black"/>
              </a:rPr>
              <a:t>Summary</a:t>
            </a:r>
          </a:p>
          <a:p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3777" y="1132109"/>
            <a:ext cx="8197547" cy="5372286"/>
            <a:chOff x="373777" y="1132109"/>
            <a:chExt cx="8197547" cy="5372286"/>
          </a:xfrm>
        </p:grpSpPr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548464" y="1132109"/>
              <a:ext cx="7763303" cy="9761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rgbClr val="C6D9F1"/>
                  </a:solidFill>
                  <a:latin typeface="Cooper Black"/>
                  <a:cs typeface="Cooper Black"/>
                </a:rPr>
                <a:t> </a:t>
              </a:r>
              <a:r>
                <a:rPr lang="en-US" sz="2400" dirty="0">
                  <a:solidFill>
                    <a:srgbClr val="C6D9F1"/>
                  </a:solidFill>
                  <a:latin typeface="Cooper Black"/>
                  <a:cs typeface="Cooper Black"/>
                </a:rPr>
                <a:t>W</a:t>
              </a:r>
              <a:r>
                <a:rPr lang="en-US" sz="2400" dirty="0" smtClean="0">
                  <a:solidFill>
                    <a:srgbClr val="C6D9F1"/>
                  </a:solidFill>
                  <a:latin typeface="Cooper Black"/>
                  <a:cs typeface="Cooper Black"/>
                </a:rPr>
                <a:t>e  obtained measurements of the temperature at the lowest possible optical redshifts</a:t>
              </a:r>
              <a:endParaRPr lang="en-US" sz="2400" dirty="0">
                <a:solidFill>
                  <a:srgbClr val="C6D9F1"/>
                </a:solidFill>
                <a:latin typeface="Cooper Black"/>
                <a:cs typeface="Cooper Black"/>
              </a:endParaRPr>
            </a:p>
          </p:txBody>
        </p:sp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548464" y="5075912"/>
              <a:ext cx="7936552" cy="14284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rgbClr val="C6D9F1"/>
                  </a:solidFill>
                  <a:latin typeface="Cooper Black"/>
                  <a:cs typeface="Cooper Black"/>
                </a:rPr>
                <a:t> The results do not seem favor strongly any blazar heating model but there is still degeneracy between T</a:t>
              </a:r>
              <a:r>
                <a:rPr lang="en-US" sz="2400" baseline="-25000" dirty="0" smtClean="0">
                  <a:solidFill>
                    <a:srgbClr val="C6D9F1"/>
                  </a:solidFill>
                  <a:latin typeface="Cooper Black"/>
                  <a:cs typeface="Cooper Black"/>
                </a:rPr>
                <a:t>0</a:t>
              </a:r>
              <a:r>
                <a:rPr lang="en-US" sz="2400" dirty="0" smtClean="0">
                  <a:solidFill>
                    <a:srgbClr val="C6D9F1"/>
                  </a:solidFill>
                  <a:latin typeface="Cooper Black"/>
                  <a:cs typeface="Cooper Black"/>
                </a:rPr>
                <a:t> and </a:t>
              </a:r>
              <a:r>
                <a:rPr lang="en-US" sz="2400" dirty="0" smtClean="0">
                  <a:solidFill>
                    <a:srgbClr val="C6D9F1"/>
                  </a:solidFill>
                  <a:latin typeface="Symbol" charset="2"/>
                  <a:cs typeface="Symbol" charset="2"/>
                </a:rPr>
                <a:t>g</a:t>
              </a:r>
              <a:r>
                <a:rPr lang="en-US" sz="2400" dirty="0" smtClean="0">
                  <a:solidFill>
                    <a:srgbClr val="C6D9F1"/>
                  </a:solidFill>
                  <a:latin typeface="Cooper Black"/>
                  <a:cs typeface="Cooper Black"/>
                </a:rPr>
                <a:t> </a:t>
              </a:r>
              <a:endParaRPr lang="en-US" sz="2400" dirty="0">
                <a:solidFill>
                  <a:srgbClr val="C6D9F1"/>
                </a:solidFill>
                <a:latin typeface="Cooper Black"/>
                <a:cs typeface="Cooper Black"/>
              </a:endParaRPr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373777" y="2468488"/>
              <a:ext cx="7763303" cy="9761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rgbClr val="CCFFCC"/>
                  </a:solidFill>
                  <a:latin typeface="Cooper Black"/>
                  <a:cs typeface="Cooper Black"/>
                </a:rPr>
                <a:t> Not strong statistical evidence for a  structure at low redshift for T</a:t>
              </a:r>
              <a:r>
                <a:rPr lang="en-US" sz="2400" dirty="0">
                  <a:solidFill>
                    <a:srgbClr val="CCFFCC"/>
                  </a:solidFill>
                  <a:latin typeface="Cooper Black"/>
                  <a:cs typeface="Cooper Black"/>
                </a:rPr>
                <a:t>(Δ) </a:t>
              </a:r>
              <a:r>
                <a:rPr lang="en-US" sz="2400" dirty="0" smtClean="0">
                  <a:solidFill>
                    <a:srgbClr val="CCFFCC"/>
                  </a:solidFill>
                  <a:latin typeface="Cooper Black"/>
                  <a:cs typeface="Cooper Black"/>
                </a:rPr>
                <a:t>  </a:t>
              </a:r>
              <a:endParaRPr lang="en-US" sz="2400" dirty="0">
                <a:solidFill>
                  <a:srgbClr val="CCFFCC"/>
                </a:solidFill>
                <a:latin typeface="Cooper Black"/>
                <a:cs typeface="Cooper Black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618198" y="2905811"/>
              <a:ext cx="288605" cy="0"/>
            </a:xfrm>
            <a:prstGeom prst="line">
              <a:avLst/>
            </a:prstGeom>
            <a:ln>
              <a:solidFill>
                <a:srgbClr val="CCFFC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634772" y="3988640"/>
              <a:ext cx="7936552" cy="68242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rgbClr val="C6D9F1"/>
                  </a:solidFill>
                  <a:latin typeface="Cooper Black"/>
                  <a:cs typeface="Cooper Black"/>
                </a:rPr>
                <a:t> No clear evidence for a peak due to He II reionization   </a:t>
              </a:r>
              <a:endParaRPr lang="en-US" sz="2400" dirty="0">
                <a:solidFill>
                  <a:srgbClr val="C6D9F1"/>
                </a:solidFill>
                <a:latin typeface="Cooper Black"/>
                <a:cs typeface="Cooper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81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703770" y="4410205"/>
            <a:ext cx="5748926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00DF00"/>
                </a:solidFill>
                <a:latin typeface="Cooper Black"/>
                <a:cs typeface="Cooper Black"/>
              </a:rPr>
              <a:t>THANKS !</a:t>
            </a:r>
            <a:endParaRPr lang="en-US" sz="48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22442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457566" y="0"/>
            <a:ext cx="4814454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Metal correction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pic>
        <p:nvPicPr>
          <p:cNvPr id="2" name="Picture 1" descr="taumetalcorronl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9" y="522287"/>
            <a:ext cx="6254176" cy="6306403"/>
          </a:xfrm>
          <a:prstGeom prst="rect">
            <a:avLst/>
          </a:prstGeom>
        </p:spPr>
      </p:pic>
      <p:pic>
        <p:nvPicPr>
          <p:cNvPr id="3" name="Picture 2" descr="Screen shot 2013-06-23 at 1.07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103010"/>
            <a:ext cx="56388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97079" y="109020"/>
            <a:ext cx="8708107" cy="675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Metal correction: curvature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pic>
        <p:nvPicPr>
          <p:cNvPr id="2" name="Picture 1" descr="kmetalcorrreducedpluscom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8" y="784682"/>
            <a:ext cx="6125373" cy="600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8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DF00"/>
                </a:solidFill>
                <a:latin typeface="Cooper Black"/>
                <a:cs typeface="Cooper Black"/>
              </a:rPr>
              <a:t>What do we expect to see?</a:t>
            </a:r>
            <a:endParaRPr lang="en-US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96184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04" y="124106"/>
            <a:ext cx="9111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D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  <a:cs typeface="Cooper Black"/>
              </a:rPr>
              <a:t>He II </a:t>
            </a:r>
            <a:r>
              <a:rPr lang="en-US" sz="2400" dirty="0" smtClean="0">
                <a:solidFill>
                  <a:srgbClr val="00D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  <a:cs typeface="Cooper Black"/>
              </a:rPr>
              <a:t>reionization “footprint”:  </a:t>
            </a:r>
            <a:r>
              <a:rPr lang="en-US" sz="2400" dirty="0">
                <a:solidFill>
                  <a:srgbClr val="00D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  <a:cs typeface="Cooper Black"/>
              </a:rPr>
              <a:t>the </a:t>
            </a:r>
            <a:r>
              <a:rPr lang="en-US" sz="2400" dirty="0" smtClean="0">
                <a:solidFill>
                  <a:srgbClr val="00D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  <a:cs typeface="Cooper Black"/>
              </a:rPr>
              <a:t>temperature evolution</a:t>
            </a:r>
            <a:endParaRPr lang="en-US" sz="2400" dirty="0">
              <a:solidFill>
                <a:srgbClr val="00D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oper Black"/>
              <a:cs typeface="Cooper Black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40979" y="4830031"/>
            <a:ext cx="4887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640979" y="1684788"/>
            <a:ext cx="0" cy="31452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07183" y="4837167"/>
            <a:ext cx="38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ooper Black"/>
                <a:cs typeface="Cooper Black"/>
              </a:rPr>
              <a:t>z</a:t>
            </a:r>
            <a:endParaRPr lang="en-US" sz="1600" baseline="30000" dirty="0">
              <a:solidFill>
                <a:schemeClr val="accent1"/>
              </a:solidFill>
              <a:latin typeface="Cooper Black"/>
              <a:cs typeface="Cooper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6456" y="4918223"/>
            <a:ext cx="38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5</a:t>
            </a:r>
            <a:endParaRPr lang="en-US" sz="1600" baseline="30000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39093" y="4713897"/>
            <a:ext cx="0" cy="1232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61411" y="4713897"/>
            <a:ext cx="0" cy="116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67470" y="4713897"/>
            <a:ext cx="7134" cy="1161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198913" y="4713897"/>
            <a:ext cx="0" cy="1232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21231" y="4723014"/>
            <a:ext cx="0" cy="1070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640979" y="4100753"/>
            <a:ext cx="1355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640979" y="3396792"/>
            <a:ext cx="1355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640979" y="2680206"/>
            <a:ext cx="1355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32345" y="1976245"/>
            <a:ext cx="1355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48342" y="4837167"/>
            <a:ext cx="38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0</a:t>
            </a:r>
            <a:endParaRPr lang="en-US" sz="1600" baseline="300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34604" y="4918223"/>
            <a:ext cx="38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1</a:t>
            </a:r>
            <a:endParaRPr lang="en-US" sz="1600" baseline="300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6276" y="4918223"/>
            <a:ext cx="38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2</a:t>
            </a:r>
            <a:endParaRPr lang="en-US" sz="1600" baseline="300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4833" y="4913668"/>
            <a:ext cx="38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3</a:t>
            </a:r>
            <a:endParaRPr lang="en-US" sz="1600" baseline="300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8774" y="4913668"/>
            <a:ext cx="38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4</a:t>
            </a:r>
            <a:endParaRPr lang="en-US" sz="1600" baseline="300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5705" y="3933735"/>
            <a:ext cx="38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5</a:t>
            </a:r>
            <a:endParaRPr lang="en-US" sz="1600" baseline="300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6751" y="3227515"/>
            <a:ext cx="472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10</a:t>
            </a:r>
            <a:endParaRPr lang="en-US" sz="1600" baseline="300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96750" y="2498030"/>
            <a:ext cx="472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15</a:t>
            </a:r>
            <a:endParaRPr lang="en-US" sz="1600" baseline="300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9491" y="1643122"/>
            <a:ext cx="1312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Cooper Black"/>
                <a:cs typeface="Cooper Black"/>
              </a:rPr>
              <a:t>T</a:t>
            </a:r>
            <a:r>
              <a:rPr lang="en-US" sz="1600" baseline="-25000" dirty="0" smtClean="0">
                <a:solidFill>
                  <a:schemeClr val="accent1"/>
                </a:solidFill>
                <a:latin typeface="Cooper Black"/>
                <a:cs typeface="Cooper Black"/>
              </a:rPr>
              <a:t>0</a:t>
            </a:r>
            <a:r>
              <a:rPr lang="en-US" sz="1600" dirty="0" smtClean="0">
                <a:solidFill>
                  <a:schemeClr val="accent1"/>
                </a:solidFill>
                <a:latin typeface="Cooper Black"/>
                <a:cs typeface="Cooper Black"/>
              </a:rPr>
              <a:t>/10</a:t>
            </a:r>
            <a:r>
              <a:rPr lang="en-US" sz="1600" baseline="30000" dirty="0" smtClean="0">
                <a:solidFill>
                  <a:schemeClr val="accent1"/>
                </a:solidFill>
                <a:latin typeface="Cooper Black"/>
                <a:cs typeface="Cooper Black"/>
              </a:rPr>
              <a:t>3 </a:t>
            </a:r>
            <a:r>
              <a:rPr lang="en-US" sz="1600" dirty="0" smtClean="0">
                <a:solidFill>
                  <a:schemeClr val="accent1"/>
                </a:solidFill>
                <a:latin typeface="Cooper Black"/>
                <a:cs typeface="Cooper Black"/>
              </a:rPr>
              <a:t>K</a:t>
            </a:r>
            <a:endParaRPr lang="en-US" sz="1600" baseline="30000" dirty="0">
              <a:solidFill>
                <a:schemeClr val="accent1"/>
              </a:solidFill>
              <a:latin typeface="Cooper Black"/>
              <a:cs typeface="Cooper Black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640979" y="3065467"/>
            <a:ext cx="4073910" cy="984556"/>
          </a:xfrm>
          <a:custGeom>
            <a:avLst/>
            <a:gdLst>
              <a:gd name="connsiteX0" fmla="*/ 0 w 4073910"/>
              <a:gd name="connsiteY0" fmla="*/ 984556 h 984556"/>
              <a:gd name="connsiteX1" fmla="*/ 1412669 w 4073910"/>
              <a:gd name="connsiteY1" fmla="*/ 513681 h 984556"/>
              <a:gd name="connsiteX2" fmla="*/ 2368718 w 4073910"/>
              <a:gd name="connsiteY2" fmla="*/ 285378 h 984556"/>
              <a:gd name="connsiteX3" fmla="*/ 3496000 w 4073910"/>
              <a:gd name="connsiteY3" fmla="*/ 78479 h 984556"/>
              <a:gd name="connsiteX4" fmla="*/ 4073910 w 4073910"/>
              <a:gd name="connsiteY4" fmla="*/ 0 h 98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3910" h="984556">
                <a:moveTo>
                  <a:pt x="0" y="984556"/>
                </a:moveTo>
                <a:cubicBezTo>
                  <a:pt x="508941" y="807383"/>
                  <a:pt x="1017883" y="630211"/>
                  <a:pt x="1412669" y="513681"/>
                </a:cubicBezTo>
                <a:cubicBezTo>
                  <a:pt x="1807455" y="397151"/>
                  <a:pt x="2021496" y="357912"/>
                  <a:pt x="2368718" y="285378"/>
                </a:cubicBezTo>
                <a:cubicBezTo>
                  <a:pt x="2715940" y="212844"/>
                  <a:pt x="3211801" y="126042"/>
                  <a:pt x="3496000" y="78479"/>
                </a:cubicBezTo>
                <a:cubicBezTo>
                  <a:pt x="3780199" y="30916"/>
                  <a:pt x="4073910" y="0"/>
                  <a:pt x="4073910" y="0"/>
                </a:cubicBezTo>
              </a:path>
            </a:pathLst>
          </a:cu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679223" y="2546810"/>
            <a:ext cx="4226954" cy="1433727"/>
          </a:xfrm>
          <a:custGeom>
            <a:avLst/>
            <a:gdLst>
              <a:gd name="connsiteX0" fmla="*/ 4226954 w 4226954"/>
              <a:gd name="connsiteY0" fmla="*/ 430993 h 1433727"/>
              <a:gd name="connsiteX1" fmla="*/ 4012913 w 4226954"/>
              <a:gd name="connsiteY1" fmla="*/ 452397 h 1433727"/>
              <a:gd name="connsiteX2" fmla="*/ 3955835 w 4226954"/>
              <a:gd name="connsiteY2" fmla="*/ 452397 h 1433727"/>
              <a:gd name="connsiteX3" fmla="*/ 3855950 w 4226954"/>
              <a:gd name="connsiteY3" fmla="*/ 445262 h 1433727"/>
              <a:gd name="connsiteX4" fmla="*/ 3763199 w 4226954"/>
              <a:gd name="connsiteY4" fmla="*/ 438128 h 1433727"/>
              <a:gd name="connsiteX5" fmla="*/ 3670448 w 4226954"/>
              <a:gd name="connsiteY5" fmla="*/ 430993 h 1433727"/>
              <a:gd name="connsiteX6" fmla="*/ 3599101 w 4226954"/>
              <a:gd name="connsiteY6" fmla="*/ 409590 h 1433727"/>
              <a:gd name="connsiteX7" fmla="*/ 3427868 w 4226954"/>
              <a:gd name="connsiteY7" fmla="*/ 381052 h 1433727"/>
              <a:gd name="connsiteX8" fmla="*/ 3299444 w 4226954"/>
              <a:gd name="connsiteY8" fmla="*/ 359649 h 1433727"/>
              <a:gd name="connsiteX9" fmla="*/ 3178154 w 4226954"/>
              <a:gd name="connsiteY9" fmla="*/ 338245 h 1433727"/>
              <a:gd name="connsiteX10" fmla="*/ 3049730 w 4226954"/>
              <a:gd name="connsiteY10" fmla="*/ 295439 h 1433727"/>
              <a:gd name="connsiteX11" fmla="*/ 2928440 w 4226954"/>
              <a:gd name="connsiteY11" fmla="*/ 245497 h 1433727"/>
              <a:gd name="connsiteX12" fmla="*/ 2828554 w 4226954"/>
              <a:gd name="connsiteY12" fmla="*/ 181287 h 1433727"/>
              <a:gd name="connsiteX13" fmla="*/ 2814285 w 4226954"/>
              <a:gd name="connsiteY13" fmla="*/ 167018 h 1433727"/>
              <a:gd name="connsiteX14" fmla="*/ 2657321 w 4226954"/>
              <a:gd name="connsiteY14" fmla="*/ 81405 h 1433727"/>
              <a:gd name="connsiteX15" fmla="*/ 2400473 w 4226954"/>
              <a:gd name="connsiteY15" fmla="*/ 10060 h 1433727"/>
              <a:gd name="connsiteX16" fmla="*/ 2264913 w 4226954"/>
              <a:gd name="connsiteY16" fmla="*/ 2926 h 1433727"/>
              <a:gd name="connsiteX17" fmla="*/ 2043738 w 4226954"/>
              <a:gd name="connsiteY17" fmla="*/ 2926 h 1433727"/>
              <a:gd name="connsiteX18" fmla="*/ 1886775 w 4226954"/>
              <a:gd name="connsiteY18" fmla="*/ 38598 h 1433727"/>
              <a:gd name="connsiteX19" fmla="*/ 1658465 w 4226954"/>
              <a:gd name="connsiteY19" fmla="*/ 109943 h 1433727"/>
              <a:gd name="connsiteX20" fmla="*/ 1444424 w 4226954"/>
              <a:gd name="connsiteY20" fmla="*/ 231228 h 1433727"/>
              <a:gd name="connsiteX21" fmla="*/ 1287461 w 4226954"/>
              <a:gd name="connsiteY21" fmla="*/ 345380 h 1433727"/>
              <a:gd name="connsiteX22" fmla="*/ 1144767 w 4226954"/>
              <a:gd name="connsiteY22" fmla="*/ 516607 h 1433727"/>
              <a:gd name="connsiteX23" fmla="*/ 1023477 w 4226954"/>
              <a:gd name="connsiteY23" fmla="*/ 709237 h 1433727"/>
              <a:gd name="connsiteX24" fmla="*/ 880783 w 4226954"/>
              <a:gd name="connsiteY24" fmla="*/ 887599 h 1433727"/>
              <a:gd name="connsiteX25" fmla="*/ 759493 w 4226954"/>
              <a:gd name="connsiteY25" fmla="*/ 994616 h 1433727"/>
              <a:gd name="connsiteX26" fmla="*/ 688146 w 4226954"/>
              <a:gd name="connsiteY26" fmla="*/ 1037423 h 1433727"/>
              <a:gd name="connsiteX27" fmla="*/ 552587 w 4226954"/>
              <a:gd name="connsiteY27" fmla="*/ 1151574 h 1433727"/>
              <a:gd name="connsiteX28" fmla="*/ 395624 w 4226954"/>
              <a:gd name="connsiteY28" fmla="*/ 1265725 h 1433727"/>
              <a:gd name="connsiteX29" fmla="*/ 224391 w 4226954"/>
              <a:gd name="connsiteY29" fmla="*/ 1351339 h 1433727"/>
              <a:gd name="connsiteX30" fmla="*/ 24620 w 4226954"/>
              <a:gd name="connsiteY30" fmla="*/ 1429818 h 1433727"/>
              <a:gd name="connsiteX31" fmla="*/ 3216 w 4226954"/>
              <a:gd name="connsiteY31" fmla="*/ 1422683 h 143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226954" h="1433727">
                <a:moveTo>
                  <a:pt x="4226954" y="430993"/>
                </a:moveTo>
                <a:lnTo>
                  <a:pt x="4012913" y="452397"/>
                </a:lnTo>
                <a:cubicBezTo>
                  <a:pt x="3967726" y="455964"/>
                  <a:pt x="3981995" y="453586"/>
                  <a:pt x="3955835" y="452397"/>
                </a:cubicBezTo>
                <a:cubicBezTo>
                  <a:pt x="3929675" y="451208"/>
                  <a:pt x="3855950" y="445262"/>
                  <a:pt x="3855950" y="445262"/>
                </a:cubicBezTo>
                <a:lnTo>
                  <a:pt x="3763199" y="438128"/>
                </a:lnTo>
                <a:cubicBezTo>
                  <a:pt x="3732282" y="435750"/>
                  <a:pt x="3697798" y="435749"/>
                  <a:pt x="3670448" y="430993"/>
                </a:cubicBezTo>
                <a:cubicBezTo>
                  <a:pt x="3643098" y="426237"/>
                  <a:pt x="3639531" y="417913"/>
                  <a:pt x="3599101" y="409590"/>
                </a:cubicBezTo>
                <a:cubicBezTo>
                  <a:pt x="3558671" y="401266"/>
                  <a:pt x="3427868" y="381052"/>
                  <a:pt x="3427868" y="381052"/>
                </a:cubicBezTo>
                <a:lnTo>
                  <a:pt x="3299444" y="359649"/>
                </a:lnTo>
                <a:cubicBezTo>
                  <a:pt x="3257825" y="352515"/>
                  <a:pt x="3219773" y="348947"/>
                  <a:pt x="3178154" y="338245"/>
                </a:cubicBezTo>
                <a:cubicBezTo>
                  <a:pt x="3136535" y="327543"/>
                  <a:pt x="3091349" y="310897"/>
                  <a:pt x="3049730" y="295439"/>
                </a:cubicBezTo>
                <a:cubicBezTo>
                  <a:pt x="3008111" y="279981"/>
                  <a:pt x="2965303" y="264522"/>
                  <a:pt x="2928440" y="245497"/>
                </a:cubicBezTo>
                <a:cubicBezTo>
                  <a:pt x="2891577" y="226472"/>
                  <a:pt x="2847580" y="194367"/>
                  <a:pt x="2828554" y="181287"/>
                </a:cubicBezTo>
                <a:cubicBezTo>
                  <a:pt x="2809528" y="168207"/>
                  <a:pt x="2842824" y="183665"/>
                  <a:pt x="2814285" y="167018"/>
                </a:cubicBezTo>
                <a:cubicBezTo>
                  <a:pt x="2785746" y="150371"/>
                  <a:pt x="2726290" y="107565"/>
                  <a:pt x="2657321" y="81405"/>
                </a:cubicBezTo>
                <a:cubicBezTo>
                  <a:pt x="2588352" y="55245"/>
                  <a:pt x="2465874" y="23140"/>
                  <a:pt x="2400473" y="10060"/>
                </a:cubicBezTo>
                <a:cubicBezTo>
                  <a:pt x="2335072" y="-3020"/>
                  <a:pt x="2324369" y="4115"/>
                  <a:pt x="2264913" y="2926"/>
                </a:cubicBezTo>
                <a:cubicBezTo>
                  <a:pt x="2205457" y="1737"/>
                  <a:pt x="2106761" y="-3019"/>
                  <a:pt x="2043738" y="2926"/>
                </a:cubicBezTo>
                <a:cubicBezTo>
                  <a:pt x="1980715" y="8871"/>
                  <a:pt x="1950987" y="20762"/>
                  <a:pt x="1886775" y="38598"/>
                </a:cubicBezTo>
                <a:cubicBezTo>
                  <a:pt x="1822563" y="56434"/>
                  <a:pt x="1732190" y="77838"/>
                  <a:pt x="1658465" y="109943"/>
                </a:cubicBezTo>
                <a:cubicBezTo>
                  <a:pt x="1584740" y="142048"/>
                  <a:pt x="1506258" y="191988"/>
                  <a:pt x="1444424" y="231228"/>
                </a:cubicBezTo>
                <a:cubicBezTo>
                  <a:pt x="1382590" y="270468"/>
                  <a:pt x="1337404" y="297817"/>
                  <a:pt x="1287461" y="345380"/>
                </a:cubicBezTo>
                <a:cubicBezTo>
                  <a:pt x="1237518" y="392943"/>
                  <a:pt x="1188764" y="455964"/>
                  <a:pt x="1144767" y="516607"/>
                </a:cubicBezTo>
                <a:cubicBezTo>
                  <a:pt x="1100770" y="577250"/>
                  <a:pt x="1067474" y="647405"/>
                  <a:pt x="1023477" y="709237"/>
                </a:cubicBezTo>
                <a:cubicBezTo>
                  <a:pt x="979480" y="771069"/>
                  <a:pt x="924780" y="840036"/>
                  <a:pt x="880783" y="887599"/>
                </a:cubicBezTo>
                <a:cubicBezTo>
                  <a:pt x="836786" y="935162"/>
                  <a:pt x="791599" y="969645"/>
                  <a:pt x="759493" y="994616"/>
                </a:cubicBezTo>
                <a:cubicBezTo>
                  <a:pt x="727387" y="1019587"/>
                  <a:pt x="722630" y="1011263"/>
                  <a:pt x="688146" y="1037423"/>
                </a:cubicBezTo>
                <a:cubicBezTo>
                  <a:pt x="653662" y="1063583"/>
                  <a:pt x="601341" y="1113524"/>
                  <a:pt x="552587" y="1151574"/>
                </a:cubicBezTo>
                <a:cubicBezTo>
                  <a:pt x="503833" y="1189624"/>
                  <a:pt x="450323" y="1232431"/>
                  <a:pt x="395624" y="1265725"/>
                </a:cubicBezTo>
                <a:cubicBezTo>
                  <a:pt x="340925" y="1299019"/>
                  <a:pt x="286225" y="1323990"/>
                  <a:pt x="224391" y="1351339"/>
                </a:cubicBezTo>
                <a:cubicBezTo>
                  <a:pt x="162557" y="1378688"/>
                  <a:pt x="61482" y="1417927"/>
                  <a:pt x="24620" y="1429818"/>
                </a:cubicBezTo>
                <a:cubicBezTo>
                  <a:pt x="-12242" y="1441709"/>
                  <a:pt x="3216" y="1422683"/>
                  <a:pt x="3216" y="1422683"/>
                </a:cubicBezTo>
              </a:path>
            </a:pathLst>
          </a:custGeom>
          <a:ln>
            <a:solidFill>
              <a:srgbClr val="13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28811" y="2539676"/>
            <a:ext cx="697854" cy="2290357"/>
          </a:xfrm>
          <a:prstGeom prst="rect">
            <a:avLst/>
          </a:prstGeom>
          <a:solidFill>
            <a:srgbClr val="D2F89A">
              <a:alpha val="61000"/>
            </a:srgbClr>
          </a:solidFill>
          <a:ln>
            <a:solidFill>
              <a:srgbClr val="D2F89A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9371" y="1587086"/>
            <a:ext cx="547380" cy="510445"/>
          </a:xfrm>
          <a:prstGeom prst="ellipse">
            <a:avLst/>
          </a:prstGeom>
          <a:noFill/>
          <a:ln w="28575" cmpd="sng"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0" y="2397179"/>
            <a:ext cx="1245393" cy="830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 smtClean="0">
                <a:solidFill>
                  <a:srgbClr val="13FF00"/>
                </a:solidFill>
                <a:latin typeface="Cooper Black"/>
                <a:cs typeface="Cooper Black"/>
              </a:rPr>
              <a:t>T at the mean density    </a:t>
            </a:r>
            <a:endParaRPr lang="en-US" sz="2900" dirty="0">
              <a:solidFill>
                <a:srgbClr val="24FFFF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70661" y="2097531"/>
            <a:ext cx="57078" cy="299648"/>
          </a:xfrm>
          <a:prstGeom prst="straightConnector1">
            <a:avLst/>
          </a:prstGeom>
          <a:ln>
            <a:solidFill>
              <a:srgbClr val="13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95169" y="1587086"/>
            <a:ext cx="53307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28242" y="1350734"/>
            <a:ext cx="2615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oper Black"/>
                <a:cs typeface="Cooper Black"/>
              </a:rPr>
              <a:t>No reionizazion model</a:t>
            </a:r>
            <a:endParaRPr lang="en-US" sz="1600" baseline="30000" dirty="0">
              <a:solidFill>
                <a:schemeClr val="tx2">
                  <a:lumMod val="40000"/>
                  <a:lumOff val="60000"/>
                </a:schemeClr>
              </a:solidFill>
              <a:latin typeface="Cooper Black"/>
              <a:cs typeface="Cooper Black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903147" y="1944135"/>
            <a:ext cx="533074" cy="0"/>
          </a:xfrm>
          <a:prstGeom prst="line">
            <a:avLst/>
          </a:prstGeom>
          <a:ln>
            <a:solidFill>
              <a:srgbClr val="13FF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92456" y="1711327"/>
            <a:ext cx="24474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3FF00"/>
                </a:solidFill>
                <a:latin typeface="Cooper Black"/>
                <a:cs typeface="Cooper Black"/>
              </a:rPr>
              <a:t>He II reionizazion “model”</a:t>
            </a:r>
            <a:endParaRPr lang="en-US" sz="1600" baseline="30000" dirty="0">
              <a:solidFill>
                <a:srgbClr val="13FF00"/>
              </a:solidFill>
              <a:latin typeface="Cooper Black"/>
              <a:cs typeface="Cooper Black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1064882" y="5714346"/>
            <a:ext cx="7549355" cy="962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solidFill>
                  <a:srgbClr val="24FFFF"/>
                </a:solidFill>
                <a:latin typeface="Cooper Black"/>
                <a:cs typeface="Cooper Black"/>
              </a:rPr>
              <a:t>He II reionization mark: a peak at redshift z~3 followed by rapid cooling due to adiabatic expansion</a:t>
            </a:r>
          </a:p>
          <a:p>
            <a:endParaRPr lang="en-US" sz="3800" dirty="0">
              <a:solidFill>
                <a:srgbClr val="24FFFF"/>
              </a:solidFill>
            </a:endParaRPr>
          </a:p>
          <a:p>
            <a:endParaRPr lang="en-US" sz="3800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 rot="16200000">
            <a:off x="435044" y="5675227"/>
            <a:ext cx="342810" cy="421048"/>
          </a:xfrm>
          <a:prstGeom prst="downArrow">
            <a:avLst/>
          </a:prstGeom>
          <a:solidFill>
            <a:srgbClr val="13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7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5" grpId="0"/>
      <p:bldP spid="37" grpId="0"/>
      <p:bldP spid="38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797" y="124106"/>
            <a:ext cx="86024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D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  <a:cs typeface="Cooper Black"/>
              </a:rPr>
              <a:t>He II </a:t>
            </a:r>
            <a:r>
              <a:rPr lang="en-US" sz="2400" dirty="0" smtClean="0">
                <a:solidFill>
                  <a:srgbClr val="00D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  <a:cs typeface="Cooper Black"/>
              </a:rPr>
              <a:t>reionization “footprint”:  </a:t>
            </a:r>
            <a:r>
              <a:rPr lang="en-US" sz="2400" dirty="0">
                <a:solidFill>
                  <a:srgbClr val="00D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  <a:cs typeface="Cooper Black"/>
              </a:rPr>
              <a:t>the </a:t>
            </a:r>
            <a:r>
              <a:rPr lang="en-US" sz="2400" dirty="0" smtClean="0">
                <a:solidFill>
                  <a:srgbClr val="00D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  <a:cs typeface="Cooper Black"/>
              </a:rPr>
              <a:t>T-</a:t>
            </a:r>
            <a:r>
              <a:rPr lang="en-US" sz="2400" dirty="0" smtClean="0">
                <a:solidFill>
                  <a:srgbClr val="00D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r </a:t>
            </a:r>
            <a:r>
              <a:rPr lang="en-US" sz="2400" dirty="0" smtClean="0">
                <a:solidFill>
                  <a:srgbClr val="00D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oper Black"/>
                <a:cs typeface="Cooper Black"/>
              </a:rPr>
              <a:t>relation</a:t>
            </a:r>
            <a:endParaRPr lang="en-US" sz="2400" dirty="0">
              <a:solidFill>
                <a:srgbClr val="00D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oper Black"/>
              <a:cs typeface="Cooper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4978" y="2242470"/>
            <a:ext cx="299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3FF00"/>
                </a:solidFill>
                <a:latin typeface="Cooper Black"/>
                <a:cs typeface="Cooper Black"/>
              </a:rPr>
              <a:t>T(Δ) = T</a:t>
            </a:r>
            <a:r>
              <a:rPr lang="en-US" sz="2800" baseline="-25000" dirty="0" smtClean="0">
                <a:solidFill>
                  <a:srgbClr val="13FF00"/>
                </a:solidFill>
                <a:latin typeface="Cooper Black"/>
                <a:cs typeface="Cooper Black"/>
              </a:rPr>
              <a:t>0 </a:t>
            </a:r>
            <a:r>
              <a:rPr lang="en-US" sz="2800" dirty="0" smtClean="0">
                <a:solidFill>
                  <a:srgbClr val="13FF00"/>
                </a:solidFill>
                <a:latin typeface="Cooper Black"/>
                <a:cs typeface="Cooper Black"/>
              </a:rPr>
              <a:t>Δ</a:t>
            </a:r>
            <a:r>
              <a:rPr lang="en-US" sz="2800" baseline="30000" dirty="0" smtClean="0">
                <a:solidFill>
                  <a:srgbClr val="13FF00"/>
                </a:solidFill>
                <a:latin typeface="Cooper Black"/>
                <a:cs typeface="Cooper Black"/>
              </a:rPr>
              <a:t>γ-1</a:t>
            </a:r>
            <a:endParaRPr lang="en-US" sz="2800" baseline="30000" dirty="0">
              <a:solidFill>
                <a:srgbClr val="13FF00"/>
              </a:solidFill>
              <a:latin typeface="Cooper Black"/>
              <a:cs typeface="Cooper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7364" y="2058045"/>
            <a:ext cx="3237242" cy="901050"/>
          </a:xfrm>
          <a:prstGeom prst="rect">
            <a:avLst/>
          </a:prstGeom>
          <a:noFill/>
          <a:ln w="38100" cmpd="sng">
            <a:solidFill>
              <a:srgbClr val="13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4797" y="1095690"/>
            <a:ext cx="1744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DCE3"/>
                </a:solidFill>
                <a:latin typeface="Cooper Black"/>
                <a:cs typeface="Cooper Black"/>
              </a:rPr>
              <a:t>Δ</a:t>
            </a:r>
            <a:r>
              <a:rPr lang="en-US" sz="2400" dirty="0" smtClean="0">
                <a:solidFill>
                  <a:srgbClr val="22DCE3"/>
                </a:solidFill>
                <a:latin typeface="Cooper Black"/>
                <a:cs typeface="Cooper Black"/>
              </a:rPr>
              <a:t>= </a:t>
            </a:r>
            <a:r>
              <a:rPr lang="en-US" sz="2400" dirty="0" smtClean="0">
                <a:solidFill>
                  <a:srgbClr val="22DCE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Symbol" charset="2"/>
                <a:cs typeface="Symbol" charset="2"/>
              </a:rPr>
              <a:t>r / r</a:t>
            </a:r>
            <a:endParaRPr lang="en-US" sz="2400" dirty="0">
              <a:solidFill>
                <a:srgbClr val="22DCE3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45973" y="1255484"/>
            <a:ext cx="179463" cy="0"/>
          </a:xfrm>
          <a:prstGeom prst="line">
            <a:avLst/>
          </a:prstGeom>
          <a:ln>
            <a:solidFill>
              <a:srgbClr val="22DCE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 txBox="1">
            <a:spLocks/>
          </p:cNvSpPr>
          <p:nvPr/>
        </p:nvSpPr>
        <p:spPr>
          <a:xfrm>
            <a:off x="1872252" y="1190584"/>
            <a:ext cx="2457267" cy="457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24FFFF"/>
                </a:solidFill>
                <a:latin typeface="Cooper Black"/>
                <a:cs typeface="Cooper Black"/>
              </a:rPr>
              <a:t>Gas overdensi</a:t>
            </a:r>
            <a:r>
              <a:rPr lang="en-US" sz="2600" dirty="0" smtClean="0">
                <a:solidFill>
                  <a:srgbClr val="24FFFF"/>
                </a:solidFill>
                <a:latin typeface="Cooper Black"/>
                <a:cs typeface="Cooper Black"/>
              </a:rPr>
              <a:t>ties</a:t>
            </a: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641661" y="2811558"/>
            <a:ext cx="190882" cy="512760"/>
          </a:xfrm>
          <a:prstGeom prst="straightConnector1">
            <a:avLst/>
          </a:prstGeom>
          <a:ln>
            <a:solidFill>
              <a:srgbClr val="22DC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593343" y="2287567"/>
            <a:ext cx="596433" cy="523991"/>
          </a:xfrm>
          <a:prstGeom prst="ellipse">
            <a:avLst/>
          </a:prstGeom>
          <a:noFill/>
          <a:ln w="28575" cmpd="sng">
            <a:solidFill>
              <a:srgbClr val="22DC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333022" y="3265172"/>
            <a:ext cx="2868190" cy="592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>
                <a:solidFill>
                  <a:srgbClr val="24FFFF"/>
                </a:solidFill>
                <a:latin typeface="Cooper Black"/>
                <a:cs typeface="Cooper Black"/>
              </a:rPr>
              <a:t>Temperature at the mean density</a:t>
            </a: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458974" y="2319050"/>
            <a:ext cx="331315" cy="339662"/>
          </a:xfrm>
          <a:prstGeom prst="ellipse">
            <a:avLst/>
          </a:prstGeom>
          <a:noFill/>
          <a:ln w="28575" cmpd="sng">
            <a:solidFill>
              <a:srgbClr val="22DC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5" idx="7"/>
          </p:cNvCxnSpPr>
          <p:nvPr/>
        </p:nvCxnSpPr>
        <p:spPr>
          <a:xfrm flipV="1">
            <a:off x="4741769" y="1898202"/>
            <a:ext cx="780180" cy="470590"/>
          </a:xfrm>
          <a:prstGeom prst="straightConnector1">
            <a:avLst/>
          </a:prstGeom>
          <a:ln>
            <a:solidFill>
              <a:srgbClr val="22DC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Subtitle 2"/>
          <p:cNvSpPr txBox="1">
            <a:spLocks/>
          </p:cNvSpPr>
          <p:nvPr/>
        </p:nvSpPr>
        <p:spPr>
          <a:xfrm>
            <a:off x="5592101" y="1648578"/>
            <a:ext cx="1972966" cy="468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 smtClean="0">
                <a:solidFill>
                  <a:srgbClr val="24FFFF"/>
                </a:solidFill>
                <a:latin typeface="Cooper Black"/>
                <a:cs typeface="Cooper Black"/>
              </a:rPr>
              <a:t>Slope power- law</a:t>
            </a:r>
          </a:p>
          <a:p>
            <a:endParaRPr lang="en-US" sz="2100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774997" y="5706585"/>
            <a:ext cx="5933544" cy="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463216" y="5706585"/>
            <a:ext cx="34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EB4E3"/>
                </a:solidFill>
                <a:latin typeface="Cooper Black"/>
                <a:cs typeface="Cooper Black"/>
              </a:rPr>
              <a:t>z</a:t>
            </a:r>
            <a:endParaRPr lang="en-US" baseline="30000" dirty="0">
              <a:solidFill>
                <a:srgbClr val="8EB4E3"/>
              </a:solidFill>
              <a:latin typeface="Cooper Black"/>
              <a:cs typeface="Cooper Black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1776475" y="4252331"/>
            <a:ext cx="0" cy="2206806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755763" y="5354634"/>
            <a:ext cx="2084194" cy="0"/>
          </a:xfrm>
          <a:prstGeom prst="line">
            <a:avLst/>
          </a:prstGeom>
          <a:ln>
            <a:solidFill>
              <a:srgbClr val="9AF8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340754" y="4252331"/>
            <a:ext cx="341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chemeClr val="tx2">
                    <a:lumMod val="40000"/>
                    <a:lumOff val="60000"/>
                  </a:schemeClr>
                </a:solidFill>
                <a:latin typeface="Cooper Black"/>
                <a:cs typeface="Cooper Black"/>
              </a:rPr>
              <a:t>γ</a:t>
            </a:r>
            <a:endParaRPr lang="en-US" sz="2400" baseline="30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74997" y="5678198"/>
            <a:ext cx="38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0</a:t>
            </a:r>
            <a:endParaRPr lang="en-US" sz="1600" baseline="30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83696" y="5561005"/>
            <a:ext cx="276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0</a:t>
            </a:r>
            <a:endParaRPr lang="en-US" sz="1600" baseline="30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2477969" y="5593559"/>
            <a:ext cx="0" cy="10701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176214" y="5593559"/>
            <a:ext cx="0" cy="10701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60669" y="5593559"/>
            <a:ext cx="0" cy="10701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4574139" y="5593559"/>
            <a:ext cx="0" cy="10701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343092" y="5571180"/>
            <a:ext cx="0" cy="10701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2333022" y="5799161"/>
            <a:ext cx="38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sz="1600" baseline="30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024444" y="5799161"/>
            <a:ext cx="38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endParaRPr lang="en-US" sz="1600" baseline="30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25036" y="5794096"/>
            <a:ext cx="38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endParaRPr lang="en-US" sz="1600" baseline="30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05016" y="5786359"/>
            <a:ext cx="38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4</a:t>
            </a:r>
            <a:endParaRPr lang="en-US" sz="1600" baseline="30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201212" y="5799161"/>
            <a:ext cx="38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5</a:t>
            </a:r>
            <a:endParaRPr lang="en-US" sz="1600" baseline="30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483696" y="5172871"/>
            <a:ext cx="291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</a:t>
            </a:r>
            <a:endParaRPr lang="en-US" sz="1600" baseline="30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354561" y="4794929"/>
            <a:ext cx="57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1.6</a:t>
            </a:r>
            <a:endParaRPr lang="en-US" sz="1600" baseline="30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7" name="Freeform 86"/>
          <p:cNvSpPr/>
          <p:nvPr/>
        </p:nvSpPr>
        <p:spPr>
          <a:xfrm rot="11246714">
            <a:off x="2474042" y="4800784"/>
            <a:ext cx="2488264" cy="523443"/>
          </a:xfrm>
          <a:custGeom>
            <a:avLst/>
            <a:gdLst>
              <a:gd name="connsiteX0" fmla="*/ 4226954 w 4226954"/>
              <a:gd name="connsiteY0" fmla="*/ 430993 h 1433727"/>
              <a:gd name="connsiteX1" fmla="*/ 4012913 w 4226954"/>
              <a:gd name="connsiteY1" fmla="*/ 452397 h 1433727"/>
              <a:gd name="connsiteX2" fmla="*/ 3955835 w 4226954"/>
              <a:gd name="connsiteY2" fmla="*/ 452397 h 1433727"/>
              <a:gd name="connsiteX3" fmla="*/ 3855950 w 4226954"/>
              <a:gd name="connsiteY3" fmla="*/ 445262 h 1433727"/>
              <a:gd name="connsiteX4" fmla="*/ 3763199 w 4226954"/>
              <a:gd name="connsiteY4" fmla="*/ 438128 h 1433727"/>
              <a:gd name="connsiteX5" fmla="*/ 3670448 w 4226954"/>
              <a:gd name="connsiteY5" fmla="*/ 430993 h 1433727"/>
              <a:gd name="connsiteX6" fmla="*/ 3599101 w 4226954"/>
              <a:gd name="connsiteY6" fmla="*/ 409590 h 1433727"/>
              <a:gd name="connsiteX7" fmla="*/ 3427868 w 4226954"/>
              <a:gd name="connsiteY7" fmla="*/ 381052 h 1433727"/>
              <a:gd name="connsiteX8" fmla="*/ 3299444 w 4226954"/>
              <a:gd name="connsiteY8" fmla="*/ 359649 h 1433727"/>
              <a:gd name="connsiteX9" fmla="*/ 3178154 w 4226954"/>
              <a:gd name="connsiteY9" fmla="*/ 338245 h 1433727"/>
              <a:gd name="connsiteX10" fmla="*/ 3049730 w 4226954"/>
              <a:gd name="connsiteY10" fmla="*/ 295439 h 1433727"/>
              <a:gd name="connsiteX11" fmla="*/ 2928440 w 4226954"/>
              <a:gd name="connsiteY11" fmla="*/ 245497 h 1433727"/>
              <a:gd name="connsiteX12" fmla="*/ 2828554 w 4226954"/>
              <a:gd name="connsiteY12" fmla="*/ 181287 h 1433727"/>
              <a:gd name="connsiteX13" fmla="*/ 2814285 w 4226954"/>
              <a:gd name="connsiteY13" fmla="*/ 167018 h 1433727"/>
              <a:gd name="connsiteX14" fmla="*/ 2657321 w 4226954"/>
              <a:gd name="connsiteY14" fmla="*/ 81405 h 1433727"/>
              <a:gd name="connsiteX15" fmla="*/ 2400473 w 4226954"/>
              <a:gd name="connsiteY15" fmla="*/ 10060 h 1433727"/>
              <a:gd name="connsiteX16" fmla="*/ 2264913 w 4226954"/>
              <a:gd name="connsiteY16" fmla="*/ 2926 h 1433727"/>
              <a:gd name="connsiteX17" fmla="*/ 2043738 w 4226954"/>
              <a:gd name="connsiteY17" fmla="*/ 2926 h 1433727"/>
              <a:gd name="connsiteX18" fmla="*/ 1886775 w 4226954"/>
              <a:gd name="connsiteY18" fmla="*/ 38598 h 1433727"/>
              <a:gd name="connsiteX19" fmla="*/ 1658465 w 4226954"/>
              <a:gd name="connsiteY19" fmla="*/ 109943 h 1433727"/>
              <a:gd name="connsiteX20" fmla="*/ 1444424 w 4226954"/>
              <a:gd name="connsiteY20" fmla="*/ 231228 h 1433727"/>
              <a:gd name="connsiteX21" fmla="*/ 1287461 w 4226954"/>
              <a:gd name="connsiteY21" fmla="*/ 345380 h 1433727"/>
              <a:gd name="connsiteX22" fmla="*/ 1144767 w 4226954"/>
              <a:gd name="connsiteY22" fmla="*/ 516607 h 1433727"/>
              <a:gd name="connsiteX23" fmla="*/ 1023477 w 4226954"/>
              <a:gd name="connsiteY23" fmla="*/ 709237 h 1433727"/>
              <a:gd name="connsiteX24" fmla="*/ 880783 w 4226954"/>
              <a:gd name="connsiteY24" fmla="*/ 887599 h 1433727"/>
              <a:gd name="connsiteX25" fmla="*/ 759493 w 4226954"/>
              <a:gd name="connsiteY25" fmla="*/ 994616 h 1433727"/>
              <a:gd name="connsiteX26" fmla="*/ 688146 w 4226954"/>
              <a:gd name="connsiteY26" fmla="*/ 1037423 h 1433727"/>
              <a:gd name="connsiteX27" fmla="*/ 552587 w 4226954"/>
              <a:gd name="connsiteY27" fmla="*/ 1151574 h 1433727"/>
              <a:gd name="connsiteX28" fmla="*/ 395624 w 4226954"/>
              <a:gd name="connsiteY28" fmla="*/ 1265725 h 1433727"/>
              <a:gd name="connsiteX29" fmla="*/ 224391 w 4226954"/>
              <a:gd name="connsiteY29" fmla="*/ 1351339 h 1433727"/>
              <a:gd name="connsiteX30" fmla="*/ 24620 w 4226954"/>
              <a:gd name="connsiteY30" fmla="*/ 1429818 h 1433727"/>
              <a:gd name="connsiteX31" fmla="*/ 3216 w 4226954"/>
              <a:gd name="connsiteY31" fmla="*/ 1422683 h 143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226954" h="1433727">
                <a:moveTo>
                  <a:pt x="4226954" y="430993"/>
                </a:moveTo>
                <a:lnTo>
                  <a:pt x="4012913" y="452397"/>
                </a:lnTo>
                <a:cubicBezTo>
                  <a:pt x="3967726" y="455964"/>
                  <a:pt x="3981995" y="453586"/>
                  <a:pt x="3955835" y="452397"/>
                </a:cubicBezTo>
                <a:cubicBezTo>
                  <a:pt x="3929675" y="451208"/>
                  <a:pt x="3855950" y="445262"/>
                  <a:pt x="3855950" y="445262"/>
                </a:cubicBezTo>
                <a:lnTo>
                  <a:pt x="3763199" y="438128"/>
                </a:lnTo>
                <a:cubicBezTo>
                  <a:pt x="3732282" y="435750"/>
                  <a:pt x="3697798" y="435749"/>
                  <a:pt x="3670448" y="430993"/>
                </a:cubicBezTo>
                <a:cubicBezTo>
                  <a:pt x="3643098" y="426237"/>
                  <a:pt x="3639531" y="417913"/>
                  <a:pt x="3599101" y="409590"/>
                </a:cubicBezTo>
                <a:cubicBezTo>
                  <a:pt x="3558671" y="401266"/>
                  <a:pt x="3427868" y="381052"/>
                  <a:pt x="3427868" y="381052"/>
                </a:cubicBezTo>
                <a:lnTo>
                  <a:pt x="3299444" y="359649"/>
                </a:lnTo>
                <a:cubicBezTo>
                  <a:pt x="3257825" y="352515"/>
                  <a:pt x="3219773" y="348947"/>
                  <a:pt x="3178154" y="338245"/>
                </a:cubicBezTo>
                <a:cubicBezTo>
                  <a:pt x="3136535" y="327543"/>
                  <a:pt x="3091349" y="310897"/>
                  <a:pt x="3049730" y="295439"/>
                </a:cubicBezTo>
                <a:cubicBezTo>
                  <a:pt x="3008111" y="279981"/>
                  <a:pt x="2965303" y="264522"/>
                  <a:pt x="2928440" y="245497"/>
                </a:cubicBezTo>
                <a:cubicBezTo>
                  <a:pt x="2891577" y="226472"/>
                  <a:pt x="2847580" y="194367"/>
                  <a:pt x="2828554" y="181287"/>
                </a:cubicBezTo>
                <a:cubicBezTo>
                  <a:pt x="2809528" y="168207"/>
                  <a:pt x="2842824" y="183665"/>
                  <a:pt x="2814285" y="167018"/>
                </a:cubicBezTo>
                <a:cubicBezTo>
                  <a:pt x="2785746" y="150371"/>
                  <a:pt x="2726290" y="107565"/>
                  <a:pt x="2657321" y="81405"/>
                </a:cubicBezTo>
                <a:cubicBezTo>
                  <a:pt x="2588352" y="55245"/>
                  <a:pt x="2465874" y="23140"/>
                  <a:pt x="2400473" y="10060"/>
                </a:cubicBezTo>
                <a:cubicBezTo>
                  <a:pt x="2335072" y="-3020"/>
                  <a:pt x="2324369" y="4115"/>
                  <a:pt x="2264913" y="2926"/>
                </a:cubicBezTo>
                <a:cubicBezTo>
                  <a:pt x="2205457" y="1737"/>
                  <a:pt x="2106761" y="-3019"/>
                  <a:pt x="2043738" y="2926"/>
                </a:cubicBezTo>
                <a:cubicBezTo>
                  <a:pt x="1980715" y="8871"/>
                  <a:pt x="1950987" y="20762"/>
                  <a:pt x="1886775" y="38598"/>
                </a:cubicBezTo>
                <a:cubicBezTo>
                  <a:pt x="1822563" y="56434"/>
                  <a:pt x="1732190" y="77838"/>
                  <a:pt x="1658465" y="109943"/>
                </a:cubicBezTo>
                <a:cubicBezTo>
                  <a:pt x="1584740" y="142048"/>
                  <a:pt x="1506258" y="191988"/>
                  <a:pt x="1444424" y="231228"/>
                </a:cubicBezTo>
                <a:cubicBezTo>
                  <a:pt x="1382590" y="270468"/>
                  <a:pt x="1337404" y="297817"/>
                  <a:pt x="1287461" y="345380"/>
                </a:cubicBezTo>
                <a:cubicBezTo>
                  <a:pt x="1237518" y="392943"/>
                  <a:pt x="1188764" y="455964"/>
                  <a:pt x="1144767" y="516607"/>
                </a:cubicBezTo>
                <a:cubicBezTo>
                  <a:pt x="1100770" y="577250"/>
                  <a:pt x="1067474" y="647405"/>
                  <a:pt x="1023477" y="709237"/>
                </a:cubicBezTo>
                <a:cubicBezTo>
                  <a:pt x="979480" y="771069"/>
                  <a:pt x="924780" y="840036"/>
                  <a:pt x="880783" y="887599"/>
                </a:cubicBezTo>
                <a:cubicBezTo>
                  <a:pt x="836786" y="935162"/>
                  <a:pt x="791599" y="969645"/>
                  <a:pt x="759493" y="994616"/>
                </a:cubicBezTo>
                <a:cubicBezTo>
                  <a:pt x="727387" y="1019587"/>
                  <a:pt x="722630" y="1011263"/>
                  <a:pt x="688146" y="1037423"/>
                </a:cubicBezTo>
                <a:cubicBezTo>
                  <a:pt x="653662" y="1063583"/>
                  <a:pt x="601341" y="1113524"/>
                  <a:pt x="552587" y="1151574"/>
                </a:cubicBezTo>
                <a:cubicBezTo>
                  <a:pt x="503833" y="1189624"/>
                  <a:pt x="450323" y="1232431"/>
                  <a:pt x="395624" y="1265725"/>
                </a:cubicBezTo>
                <a:cubicBezTo>
                  <a:pt x="340925" y="1299019"/>
                  <a:pt x="286225" y="1323990"/>
                  <a:pt x="224391" y="1351339"/>
                </a:cubicBezTo>
                <a:cubicBezTo>
                  <a:pt x="162557" y="1378688"/>
                  <a:pt x="61482" y="1417927"/>
                  <a:pt x="24620" y="1429818"/>
                </a:cubicBezTo>
                <a:cubicBezTo>
                  <a:pt x="-12242" y="1441709"/>
                  <a:pt x="3216" y="1422683"/>
                  <a:pt x="3216" y="1422683"/>
                </a:cubicBezTo>
              </a:path>
            </a:pathLst>
          </a:custGeom>
          <a:ln>
            <a:solidFill>
              <a:srgbClr val="13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486877" y="4858919"/>
            <a:ext cx="706160" cy="991430"/>
          </a:xfrm>
          <a:prstGeom prst="rect">
            <a:avLst/>
          </a:prstGeom>
          <a:solidFill>
            <a:srgbClr val="D2F89A">
              <a:alpha val="61000"/>
            </a:srgbClr>
          </a:solidFill>
          <a:ln>
            <a:solidFill>
              <a:srgbClr val="D2F89A">
                <a:alpha val="1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4071033" y="4306848"/>
            <a:ext cx="670736" cy="459058"/>
          </a:xfrm>
          <a:prstGeom prst="straightConnector1">
            <a:avLst/>
          </a:prstGeom>
          <a:ln>
            <a:solidFill>
              <a:srgbClr val="13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458974" y="3857541"/>
            <a:ext cx="387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3FF00"/>
                </a:solidFill>
                <a:latin typeface="Cooper Black"/>
                <a:cs typeface="Cooper Black"/>
              </a:rPr>
              <a:t>He II reionizazion</a:t>
            </a:r>
            <a:r>
              <a:rPr lang="en-US" dirty="0">
                <a:solidFill>
                  <a:srgbClr val="13FF00"/>
                </a:solidFill>
                <a:latin typeface="Cooper Black"/>
                <a:cs typeface="Cooper Black"/>
              </a:rPr>
              <a:t> </a:t>
            </a:r>
            <a:r>
              <a:rPr lang="en-US" dirty="0" smtClean="0">
                <a:solidFill>
                  <a:srgbClr val="13FF00"/>
                </a:solidFill>
                <a:latin typeface="Cooper Black"/>
                <a:cs typeface="Cooper Black"/>
              </a:rPr>
              <a:t>flattening</a:t>
            </a:r>
            <a:endParaRPr lang="en-US" baseline="30000" dirty="0">
              <a:solidFill>
                <a:srgbClr val="13FF00"/>
              </a:solidFill>
              <a:latin typeface="Cooper Black"/>
              <a:cs typeface="Cooper Black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1755765" y="4967135"/>
            <a:ext cx="407679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60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7" grpId="0"/>
      <p:bldP spid="21" grpId="0" animBg="1"/>
      <p:bldP spid="22" grpId="0"/>
      <p:bldP spid="25" grpId="0" animBg="1"/>
      <p:bldP spid="31" grpId="0"/>
      <p:bldP spid="43" grpId="0"/>
      <p:bldP spid="64" grpId="0"/>
      <p:bldP spid="65" grpId="0"/>
      <p:bldP spid="66" grpId="0"/>
      <p:bldP spid="72" grpId="0"/>
      <p:bldP spid="73" grpId="0"/>
      <p:bldP spid="74" grpId="0"/>
      <p:bldP spid="75" grpId="0"/>
      <p:bldP spid="76" grpId="0"/>
      <p:bldP spid="77" grpId="0"/>
      <p:bldP spid="85" grpId="0"/>
      <p:bldP spid="87" grpId="0" animBg="1"/>
      <p:bldP spid="99" grpId="0" animBg="1"/>
      <p:bldP spid="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224" y="53479"/>
            <a:ext cx="8927019" cy="1147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DF00"/>
                </a:solidFill>
                <a:latin typeface="Cooper Black"/>
                <a:cs typeface="Cooper Black"/>
              </a:rPr>
              <a:t>Why it is important to constrain the thermal history of the low redshift IGM ? </a:t>
            </a:r>
            <a:endParaRPr lang="en-US" sz="28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5322" y="1926161"/>
            <a:ext cx="5565432" cy="416515"/>
            <a:chOff x="725322" y="1926161"/>
            <a:chExt cx="5565432" cy="416515"/>
          </a:xfrm>
        </p:grpSpPr>
        <p:sp>
          <p:nvSpPr>
            <p:cNvPr id="5" name="Oval 4"/>
            <p:cNvSpPr/>
            <p:nvPr/>
          </p:nvSpPr>
          <p:spPr>
            <a:xfrm>
              <a:off x="725322" y="2038849"/>
              <a:ext cx="249210" cy="248611"/>
            </a:xfrm>
            <a:prstGeom prst="ellipse">
              <a:avLst/>
            </a:prstGeom>
            <a:solidFill>
              <a:srgbClr val="00D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btitle 2"/>
            <p:cNvSpPr txBox="1">
              <a:spLocks/>
            </p:cNvSpPr>
            <p:nvPr/>
          </p:nvSpPr>
          <p:spPr>
            <a:xfrm>
              <a:off x="974532" y="1926161"/>
              <a:ext cx="5316222" cy="4165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24FFFF"/>
                  </a:solidFill>
                  <a:latin typeface="Cooper Black"/>
                  <a:cs typeface="Cooper Black"/>
                </a:rPr>
                <a:t>To test predictions</a:t>
              </a:r>
              <a:endParaRPr lang="en-US" sz="2400" b="1" dirty="0">
                <a:solidFill>
                  <a:srgbClr val="24FFFF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25322" y="2874409"/>
            <a:ext cx="7198673" cy="416515"/>
            <a:chOff x="725322" y="2874409"/>
            <a:chExt cx="5747761" cy="416515"/>
          </a:xfrm>
        </p:grpSpPr>
        <p:sp>
          <p:nvSpPr>
            <p:cNvPr id="7" name="Oval 6"/>
            <p:cNvSpPr/>
            <p:nvPr/>
          </p:nvSpPr>
          <p:spPr>
            <a:xfrm>
              <a:off x="725322" y="2950469"/>
              <a:ext cx="249210" cy="248611"/>
            </a:xfrm>
            <a:prstGeom prst="ellipse">
              <a:avLst/>
            </a:prstGeom>
            <a:solidFill>
              <a:srgbClr val="00D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974532" y="2874409"/>
              <a:ext cx="5498551" cy="4165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24FFFF"/>
                  </a:solidFill>
                  <a:latin typeface="Cooper Black"/>
                  <a:cs typeface="Cooper Black"/>
                </a:rPr>
                <a:t>To constrain the He II reionization</a:t>
              </a:r>
              <a:endParaRPr lang="en-US" sz="2400" b="1" dirty="0">
                <a:solidFill>
                  <a:srgbClr val="24FFFF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5322" y="4026539"/>
            <a:ext cx="6009951" cy="416515"/>
            <a:chOff x="725322" y="4026539"/>
            <a:chExt cx="6009951" cy="416515"/>
          </a:xfrm>
        </p:grpSpPr>
        <p:sp>
          <p:nvSpPr>
            <p:cNvPr id="9" name="Oval 8"/>
            <p:cNvSpPr/>
            <p:nvPr/>
          </p:nvSpPr>
          <p:spPr>
            <a:xfrm>
              <a:off x="725322" y="4103659"/>
              <a:ext cx="249210" cy="248611"/>
            </a:xfrm>
            <a:prstGeom prst="ellipse">
              <a:avLst/>
            </a:prstGeom>
            <a:solidFill>
              <a:srgbClr val="00D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725322" y="4026539"/>
              <a:ext cx="6009951" cy="4165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24FFFF"/>
                  </a:solidFill>
                  <a:latin typeface="Cooper Black"/>
                  <a:cs typeface="Cooper Black"/>
                </a:rPr>
                <a:t>To study ionising sources </a:t>
              </a:r>
              <a:endParaRPr lang="en-US" sz="2400" b="1" dirty="0">
                <a:solidFill>
                  <a:srgbClr val="24FFFF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5322" y="5293390"/>
            <a:ext cx="7198673" cy="564141"/>
            <a:chOff x="725322" y="5293390"/>
            <a:chExt cx="7198673" cy="564141"/>
          </a:xfrm>
        </p:grpSpPr>
        <p:sp>
          <p:nvSpPr>
            <p:cNvPr id="11" name="Oval 10"/>
            <p:cNvSpPr/>
            <p:nvPr/>
          </p:nvSpPr>
          <p:spPr>
            <a:xfrm>
              <a:off x="725322" y="5608920"/>
              <a:ext cx="249210" cy="248611"/>
            </a:xfrm>
            <a:prstGeom prst="ellipse">
              <a:avLst/>
            </a:prstGeom>
            <a:solidFill>
              <a:srgbClr val="00D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974532" y="5293390"/>
              <a:ext cx="6949463" cy="4165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24FFFF"/>
                  </a:solidFill>
                  <a:latin typeface="Cooper Black"/>
                  <a:cs typeface="Cooper Black"/>
                </a:rPr>
                <a:t>To study the chemical &amp; thermodynamic conditions for structures formation  </a:t>
              </a:r>
              <a:endParaRPr lang="en-US" sz="2400" b="1" dirty="0">
                <a:solidFill>
                  <a:srgbClr val="24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31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DF00"/>
                </a:solidFill>
                <a:latin typeface="Cooper Black"/>
                <a:cs typeface="Cooper Black"/>
              </a:rPr>
              <a:t>What was found?</a:t>
            </a:r>
            <a:endParaRPr lang="en-US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195532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58490" y="0"/>
            <a:ext cx="6778456" cy="436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DF00"/>
                </a:solidFill>
                <a:latin typeface="Cooper Black"/>
                <a:cs typeface="Cooper Black"/>
              </a:rPr>
              <a:t>Previous Results </a:t>
            </a:r>
            <a:endParaRPr lang="en-US" sz="2400" dirty="0">
              <a:solidFill>
                <a:srgbClr val="00DF00"/>
              </a:solidFill>
              <a:latin typeface="Cooper Black"/>
              <a:cs typeface="Cooper Black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-65491" y="617186"/>
            <a:ext cx="1151236" cy="652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F6F81F"/>
                </a:solidFill>
                <a:latin typeface="Cooper Black"/>
                <a:cs typeface="Cooper Black"/>
              </a:rPr>
              <a:t> </a:t>
            </a:r>
            <a:r>
              <a:rPr lang="en-US" sz="2800" dirty="0" smtClean="0">
                <a:solidFill>
                  <a:srgbClr val="F6F81F"/>
                </a:solidFill>
                <a:latin typeface="Cooper Black"/>
                <a:cs typeface="Cooper Black"/>
              </a:rPr>
              <a:t>T</a:t>
            </a:r>
            <a:r>
              <a:rPr lang="en-US" sz="2800" baseline="-25000" dirty="0" smtClean="0">
                <a:solidFill>
                  <a:srgbClr val="F6F81F"/>
                </a:solidFill>
                <a:latin typeface="Cooper Black"/>
                <a:cs typeface="Cooper Black"/>
              </a:rPr>
              <a:t>0</a:t>
            </a:r>
            <a:r>
              <a:rPr lang="en-US" sz="2800" dirty="0" smtClean="0">
                <a:solidFill>
                  <a:srgbClr val="F6F81F"/>
                </a:solidFill>
                <a:latin typeface="Cooper Black"/>
                <a:cs typeface="Cooper Black"/>
              </a:rPr>
              <a:t>   </a:t>
            </a:r>
            <a:r>
              <a:rPr lang="en-US" sz="2400" dirty="0" smtClean="0">
                <a:solidFill>
                  <a:srgbClr val="F6F81F"/>
                </a:solidFill>
                <a:latin typeface="Cooper Black"/>
                <a:cs typeface="Cooper Black"/>
              </a:rPr>
              <a:t>  </a:t>
            </a:r>
            <a:endParaRPr lang="en-US" sz="2400" dirty="0">
              <a:solidFill>
                <a:srgbClr val="F6F81F"/>
              </a:solidFill>
              <a:latin typeface="Cooper Black"/>
              <a:cs typeface="Cooper Black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85745" y="3924293"/>
            <a:ext cx="3346031" cy="832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22DCE3"/>
                </a:solidFill>
                <a:latin typeface="Cooper Black"/>
                <a:cs typeface="Cooper Black"/>
              </a:rPr>
              <a:t>Schaye et  al. 2000:</a:t>
            </a:r>
            <a:r>
              <a:rPr lang="en-US" sz="2200" b="1" dirty="0" smtClean="0">
                <a:solidFill>
                  <a:srgbClr val="9FFF8D"/>
                </a:solidFill>
                <a:latin typeface="Cooper Black"/>
                <a:cs typeface="Cooper Black"/>
              </a:rPr>
              <a:t> </a:t>
            </a:r>
          </a:p>
          <a:p>
            <a:r>
              <a:rPr lang="en-US" sz="2200" b="1" dirty="0" smtClean="0">
                <a:solidFill>
                  <a:srgbClr val="9FFF8D"/>
                </a:solidFill>
                <a:latin typeface="Cooper Black"/>
                <a:cs typeface="Cooper Black"/>
              </a:rPr>
              <a:t>Line fitting  </a:t>
            </a:r>
            <a:endParaRPr lang="en-US" sz="2200" b="1" dirty="0">
              <a:solidFill>
                <a:srgbClr val="9FFF8D"/>
              </a:solidFill>
              <a:latin typeface="Cooper Black"/>
              <a:cs typeface="Cooper Black"/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579514" y="4187403"/>
            <a:ext cx="3255532" cy="665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22DCE3"/>
                </a:solidFill>
                <a:latin typeface="Cooper Black"/>
                <a:cs typeface="Cooper Black"/>
              </a:rPr>
              <a:t>     </a:t>
            </a:r>
            <a:r>
              <a:rPr lang="en-US" sz="2400" b="1" dirty="0" smtClean="0">
                <a:solidFill>
                  <a:srgbClr val="22DCE3"/>
                </a:solidFill>
                <a:latin typeface="Cooper Black"/>
                <a:cs typeface="Cooper Black"/>
              </a:rPr>
              <a:t>Lidz et al. 2009:</a:t>
            </a:r>
            <a:r>
              <a:rPr lang="en-US" sz="2400" b="1" dirty="0" smtClean="0">
                <a:solidFill>
                  <a:srgbClr val="9FFF8D"/>
                </a:solidFill>
                <a:latin typeface="Cooper Black"/>
                <a:cs typeface="Cooper Black"/>
              </a:rPr>
              <a:t> wavelet analysis</a:t>
            </a:r>
            <a:endParaRPr lang="en-US" sz="2400" b="1" dirty="0">
              <a:solidFill>
                <a:srgbClr val="9FFF8D"/>
              </a:solidFill>
              <a:latin typeface="Cooper Black"/>
              <a:cs typeface="Cooper Black"/>
            </a:endParaRPr>
          </a:p>
          <a:p>
            <a:endParaRPr lang="en-US" sz="2000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8489" y="5011222"/>
            <a:ext cx="4998793" cy="61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 smtClean="0">
                <a:solidFill>
                  <a:srgbClr val="22DCE3"/>
                </a:solidFill>
                <a:latin typeface="Cooper Black"/>
                <a:cs typeface="Cooper Black"/>
              </a:rPr>
              <a:t>Garzilli et al.  2012: </a:t>
            </a:r>
            <a:r>
              <a:rPr lang="en-US" sz="2200" b="1" dirty="0" smtClean="0">
                <a:solidFill>
                  <a:srgbClr val="9FFF8D"/>
                </a:solidFill>
                <a:latin typeface="Cooper Black"/>
                <a:cs typeface="Cooper Black"/>
              </a:rPr>
              <a:t>wavelet + PDF</a:t>
            </a:r>
            <a:endParaRPr lang="en-US" sz="2200" b="1" dirty="0">
              <a:solidFill>
                <a:srgbClr val="9FFF8D"/>
              </a:solidFill>
              <a:latin typeface="Cooper Black"/>
              <a:cs typeface="Cooper Black"/>
            </a:endParaRPr>
          </a:p>
          <a:p>
            <a:endParaRPr lang="en-US" dirty="0"/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  <a:p>
            <a:endParaRPr lang="en-US" dirty="0">
              <a:solidFill>
                <a:srgbClr val="24FFFF"/>
              </a:solidFill>
            </a:endParaRPr>
          </a:p>
          <a:p>
            <a:endParaRPr lang="en-US" dirty="0" smtClean="0">
              <a:solidFill>
                <a:srgbClr val="24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47401" y="13059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LidzT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283" y="778311"/>
            <a:ext cx="3559325" cy="3178940"/>
          </a:xfrm>
          <a:prstGeom prst="rect">
            <a:avLst/>
          </a:prstGeom>
        </p:spPr>
      </p:pic>
      <p:pic>
        <p:nvPicPr>
          <p:cNvPr id="5" name="Picture 4" descr="T0schay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3" y="1069072"/>
            <a:ext cx="3768892" cy="285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0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10392</TotalTime>
  <Words>1155</Words>
  <Application>Microsoft Macintosh PowerPoint</Application>
  <PresentationFormat>On-screen Show (4:3)</PresentationFormat>
  <Paragraphs>323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Outline</vt:lpstr>
      <vt:lpstr>PowerPoint Presentation</vt:lpstr>
      <vt:lpstr>What do we expect to see?</vt:lpstr>
      <vt:lpstr>PowerPoint Presentation</vt:lpstr>
      <vt:lpstr>PowerPoint Presentation</vt:lpstr>
      <vt:lpstr>PowerPoint Presentation</vt:lpstr>
      <vt:lpstr>What was found?</vt:lpstr>
      <vt:lpstr>PowerPoint Presentation</vt:lpstr>
      <vt:lpstr>PowerPoint Presentation</vt:lpstr>
      <vt:lpstr>PowerPoint Presentation</vt:lpstr>
      <vt:lpstr>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sample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Swinburne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Month Review</dc:title>
  <dc:creator>Swinburne University of Technology</dc:creator>
  <cp:lastModifiedBy>Swinburne University of Technology</cp:lastModifiedBy>
  <cp:revision>161</cp:revision>
  <dcterms:created xsi:type="dcterms:W3CDTF">2013-03-24T04:34:39Z</dcterms:created>
  <dcterms:modified xsi:type="dcterms:W3CDTF">2013-07-02T10:02:26Z</dcterms:modified>
</cp:coreProperties>
</file>