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557" r:id="rId3"/>
    <p:sldId id="558" r:id="rId4"/>
    <p:sldId id="559" r:id="rId5"/>
    <p:sldId id="581" r:id="rId6"/>
    <p:sldId id="564" r:id="rId7"/>
    <p:sldId id="560" r:id="rId8"/>
    <p:sldId id="561" r:id="rId9"/>
    <p:sldId id="562" r:id="rId10"/>
    <p:sldId id="573" r:id="rId11"/>
    <p:sldId id="563" r:id="rId12"/>
    <p:sldId id="574" r:id="rId13"/>
    <p:sldId id="591" r:id="rId14"/>
    <p:sldId id="593" r:id="rId15"/>
    <p:sldId id="592" r:id="rId16"/>
    <p:sldId id="597" r:id="rId17"/>
    <p:sldId id="566" r:id="rId18"/>
    <p:sldId id="567" r:id="rId19"/>
    <p:sldId id="569" r:id="rId20"/>
    <p:sldId id="570" r:id="rId21"/>
    <p:sldId id="572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AB"/>
    <a:srgbClr val="E7ED67"/>
    <a:srgbClr val="CFE3D9"/>
    <a:srgbClr val="F5FA90"/>
    <a:srgbClr val="C5EDD8"/>
    <a:srgbClr val="F9FCB6"/>
    <a:srgbClr val="FAFAFA"/>
    <a:srgbClr val="FFFFFF"/>
    <a:srgbClr val="FBFDD9"/>
    <a:srgbClr val="EDF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56" autoAdjust="0"/>
  </p:normalViewPr>
  <p:slideViewPr>
    <p:cSldViewPr>
      <p:cViewPr varScale="1">
        <p:scale>
          <a:sx n="79" d="100"/>
          <a:sy n="79" d="100"/>
        </p:scale>
        <p:origin x="156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5F41-D193-45FC-8274-01B633CB0A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9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AFA"/>
            </a:gs>
            <a:gs pos="60000">
              <a:srgbClr val="CFE3D9"/>
            </a:gs>
            <a:gs pos="92000">
              <a:srgbClr val="F5F9AB"/>
            </a:gs>
            <a:gs pos="82000">
              <a:srgbClr val="F5FA90">
                <a:alpha val="72157"/>
              </a:srgbClr>
            </a:gs>
            <a:gs pos="100000">
              <a:srgbClr val="FBFD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F9EA-1C1C-42F5-9C01-0B656418D98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/>
              <a:t>Towards a Universal Decomposition </a:t>
            </a:r>
            <a:br>
              <a:rPr lang="en-US" dirty="0"/>
            </a:br>
            <a:r>
              <a:rPr lang="en-US" dirty="0"/>
              <a:t>of Phase-Space Integrands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200400"/>
            <a:ext cx="9067800" cy="3581400"/>
          </a:xfrm>
        </p:spPr>
        <p:txBody>
          <a:bodyPr>
            <a:normAutofit/>
          </a:bodyPr>
          <a:lstStyle/>
          <a:p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kumimoji="1"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and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CERN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with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Ben Page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(CERN), [2211.14156]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RADCOR 2023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May 29–June 2, 2023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713D9-D591-3811-CFBA-850530F89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7720"/>
            <a:ext cx="2453735" cy="1612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48F8F-1650-3811-766E-5F71AC4B2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032" y="5226604"/>
            <a:ext cx="2819400" cy="1607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F776B0-EE02-4DB6-87E7-00AF602CA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824" y="5238236"/>
            <a:ext cx="1972826" cy="1609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8AB4F0-BF66-EFF1-12D4-29E213633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289" y="5238236"/>
            <a:ext cx="1636449" cy="1609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6591-ED26-D8E7-318C-91386ACF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Hexagon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0F67C5-37F1-2152-E839-6956E860C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Six denominators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Write a Gram identity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Vanishing is nontrivial</a:t>
                </a:r>
              </a:p>
              <a:p>
                <a:endParaRPr lang="en-US" dirty="0"/>
              </a:p>
              <a:p>
                <a:r>
                  <a:rPr lang="en-US" dirty="0"/>
                  <a:t>And put it over the denominator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0F67C5-37F1-2152-E839-6956E860C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>
                <a:blip r:embed="rId4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def\DB{I_{\textrm{DB}}}&#10;\def\eps{\epsilon}&#10;\def\Poly{\textsl{Poly}}&#10;\def\Denom{\textsl{Denom}}&#10;&#10;\begin{equation*}&#10;0 = G\biggl(\,&#10;\begin{matrix}&#10;\ell,\!&amp;\!k_1,\!&amp;\!\ldots,\!&amp;\!k_{4}\\[-1mm]&#10;k_{5},\!&amp;\!k_1,\!&amp;\!\ldots,\!&amp;\!k_{4}&#10;\end{matrix}&#10;\biggr) = \omega_j D_j + \omega_0&#10;\end{equation*}&#10;&#10;&#10;\end{document}" title="IguanaTex Bitmap Display">
            <a:extLst>
              <a:ext uri="{FF2B5EF4-FFF2-40B4-BE49-F238E27FC236}">
                <a16:creationId xmlns:a16="http://schemas.microsoft.com/office/drawing/2014/main" id="{3B29D219-9AAC-CC29-2852-4F1F53DFC3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24001" y="3124200"/>
            <a:ext cx="5198630" cy="729600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cancel}&#10;&#10;\pagestyle{empty}&#10;\begin{document}&#10;&#10;\def\DB{I_{\textrm{DB}}}&#10;\def\eps{\epsilon}&#10;\def\Poly{\textsl{Poly}}&#10;\def\Denom{\textsl{Denom}}&#10;\def\Xed#1{\xcancel{#1}}&#10;&#10;\begin{equation*}&#10;\frac{\omega_0}{D_1 D_2 D_3 D_4 D_5 D_6}&#10;= -\sum_{j=1}^6\frac{\omega_j}{D_1\cdots \Xed{D_j}\cdots D_6} &#10;\end{equation*}&#10;&#10;&#10;\end{document}" title="IguanaTex Bitmap Display">
            <a:extLst>
              <a:ext uri="{FF2B5EF4-FFF2-40B4-BE49-F238E27FC236}">
                <a16:creationId xmlns:a16="http://schemas.microsoft.com/office/drawing/2014/main" id="{3277E170-C7E9-E5B2-50BA-762AF7AB3C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52600" y="5250600"/>
            <a:ext cx="5642971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C4DF-764B-E4FE-FD8D-69BBDDB5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Lyrics to an Old Melody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5FFF9-3603-B913-0CB3-A2A8E4290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marL="0" indent="0" algn="r">
                  <a:buNone/>
                </a:pPr>
                <a:r>
                  <a:rPr lang="en-US" sz="1800" dirty="0">
                    <a:solidFill>
                      <a:srgbClr val="C00000"/>
                    </a:solidFill>
                  </a:rPr>
                  <a:t>like the Lichtenstein National Anthem</a:t>
                </a:r>
              </a:p>
              <a:p>
                <a:r>
                  <a:rPr lang="en-US" dirty="0"/>
                  <a:t>Look at singularities on both sides of the decomposition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Both are singular when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vanishes</a:t>
                </a:r>
              </a:p>
              <a:p>
                <a:endParaRPr lang="en-US" dirty="0"/>
              </a:p>
              <a:p>
                <a:r>
                  <a:rPr lang="en-US" dirty="0"/>
                  <a:t>What happens when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vanish simultaneously?</a:t>
                </a:r>
              </a:p>
              <a:p>
                <a:pPr lvl="1"/>
                <a:r>
                  <a:rPr lang="en-US" dirty="0"/>
                  <a:t>Left-hand side (6 powers) appears more singular than right-hand side (5 powers)</a:t>
                </a:r>
              </a:p>
              <a:p>
                <a:pPr lvl="1"/>
                <a:r>
                  <a:rPr lang="en-US" dirty="0"/>
                  <a:t>Consistent only 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cannot</a:t>
                </a:r>
                <a:r>
                  <a:rPr lang="en-US" dirty="0"/>
                  <a:t> vanish simultaneously</a:t>
                </a:r>
              </a:p>
              <a:p>
                <a:pPr lvl="1"/>
                <a:r>
                  <a:rPr lang="en-US" dirty="0"/>
                  <a:t>Obstruction must be dependent on external momenta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5FFF9-3603-B913-0CB3-A2A8E4290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>
                <a:blip r:embed="rId3"/>
                <a:stretch>
                  <a:fillRect l="-963" t="-750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\documentclass{article}&#10;\usepackage{amsmath}&#10;\usepackage{cancel}&#10;&#10;\pagestyle{empty}&#10;\begin{document}&#10;&#10;\def\DB{I_{\textrm{DB}}}&#10;\def\eps{\epsilon}&#10;\def\Poly{\textsl{Poly}}&#10;\def\Denom{\textsl{Denom}}&#10;\def\Xed#1{\xcancel{#1}}&#10;&#10;\begin{equation*}&#10;\frac{\omega_0}{D_1 D_2 D_3 D_4 D_5 D_6}&#10;= -\sum_{j=1}^6\frac{\omega_j}{D_1\cdots \Xed{D_j}\cdots D_6} &#10;\end{equation*}&#10;&#10;&#10;\end{document}" title="IguanaTex Bitmap Display">
            <a:extLst>
              <a:ext uri="{FF2B5EF4-FFF2-40B4-BE49-F238E27FC236}">
                <a16:creationId xmlns:a16="http://schemas.microsoft.com/office/drawing/2014/main" id="{98683791-3EB4-96F0-61FC-793ECCBD22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52600" y="2423886"/>
            <a:ext cx="5642971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8E64-0848-E308-7ED4-E74F58F7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Inconsistency of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22EF-2371-E91E-8DDF-357D61575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r>
              <a:rPr lang="en-US" dirty="0"/>
              <a:t>Need to show that simultaneous equations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have no solution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computational algebraic geometry</a:t>
            </a:r>
          </a:p>
          <a:p>
            <a:endParaRPr lang="en-US" dirty="0"/>
          </a:p>
        </p:txBody>
      </p:sp>
      <p:pic>
        <p:nvPicPr>
          <p:cNvPr id="6" name="Picture 5" descr="\documentclass{article}&#10;\usepackage{amsmath}&#10;\pagestyle{empty}&#10;\begin{document}&#10;&#10;\def\DB{I_{\textrm{DB}}}&#10;\def\eps{\epsilon}&#10;\def\Poly{\textsl{Poly}}&#10;\def\Denom{\textsl{Denom}}&#10;&#10;\begin{equation*}&#10;D_j = 0\quad (j=1,\ldots,6)\,,\qquad &#10;G_1\equiv G\biggl(\,&#10;\begin{matrix}&#10;\ell,\!&amp;\!k_1,\!&amp;\!\ldots,\!&amp;\!k_{4}\\[-1mm]&#10;k_{5},\!&amp;\!k_1,\!&amp;\!\ldots,\!&amp;\!k_{4}&#10;\end{matrix}&#10;\biggr) = 0&#10;\end{equation*}&#10;&#10;&#10;\end{document}" title="IguanaTex Bitmap Display">
            <a:extLst>
              <a:ext uri="{FF2B5EF4-FFF2-40B4-BE49-F238E27FC236}">
                <a16:creationId xmlns:a16="http://schemas.microsoft.com/office/drawing/2014/main" id="{26B55130-7B40-1ABC-7488-2E677B0995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5800" y="2209799"/>
            <a:ext cx="7990858" cy="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5F27-95FF-5243-F70F-0010FD17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Foreign-Language Lesson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500FE6-C0DD-895A-4D6A-0E252049CE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Study systems of polynomial equations in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start with some basis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or </a:t>
                </a:r>
                <a:r>
                  <a:rPr lang="en-US" i="1" dirty="0"/>
                  <a:t>generators</a:t>
                </a:r>
                <a:endParaRPr lang="en-US" dirty="0"/>
              </a:p>
              <a:p>
                <a:pPr lvl="1"/>
                <a:r>
                  <a:rPr lang="en-US" dirty="0"/>
                  <a:t>coefficients are numbers, or rational functions of other variables</a:t>
                </a:r>
              </a:p>
              <a:p>
                <a:endParaRPr lang="en-US" dirty="0"/>
              </a:p>
              <a:p>
                <a:r>
                  <a:rPr lang="en-US" dirty="0"/>
                  <a:t>Consider all polynomials built out of them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the </a:t>
                </a:r>
                <a:r>
                  <a:rPr lang="en-US" i="1" dirty="0"/>
                  <a:t>ideal</a:t>
                </a:r>
                <a:r>
                  <a:rPr lang="en-US" dirty="0"/>
                  <a:t> generated by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500FE6-C0DD-895A-4D6A-0E252049CE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>
                <a:blip r:embed="rId2"/>
                <a:stretch>
                  <a:fillRect l="-1062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8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16FD-6470-596C-84A4-B983D622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Foreign-Language Lesson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BF845-1361-4D2B-6EBB-439C6971EF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10600" cy="53641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Questions we want to ask: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What is the “simplest” set of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that generate the ideal?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Can a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be written in terms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?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Can we recover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?</a:t>
                </a:r>
              </a:p>
              <a:p>
                <a:pPr lvl="1"/>
                <a:r>
                  <a:rPr lang="en-US" dirty="0"/>
                  <a:t>Are the equations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consistent?</a:t>
                </a:r>
              </a:p>
              <a:p>
                <a:r>
                  <a:rPr lang="en-US" dirty="0"/>
                  <a:t>To answer them</a:t>
                </a:r>
              </a:p>
              <a:p>
                <a:pPr lvl="1"/>
                <a:r>
                  <a:rPr lang="en-US" dirty="0"/>
                  <a:t>We need to choose an ordering of monomials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Build a </a:t>
                </a:r>
                <a:r>
                  <a:rPr lang="en-US" i="1" dirty="0" err="1"/>
                  <a:t>Gröbner</a:t>
                </a:r>
                <a:r>
                  <a:rPr lang="en-US" dirty="0"/>
                  <a:t> basis, a special set of generators that allows us to answer these questions</a:t>
                </a:r>
              </a:p>
              <a:p>
                <a:r>
                  <a:rPr lang="en-US" dirty="0"/>
                  <a:t>A </a:t>
                </a:r>
                <a:r>
                  <a:rPr lang="en-US" dirty="0" err="1"/>
                  <a:t>Gröbner</a:t>
                </a:r>
                <a:r>
                  <a:rPr lang="en-US" dirty="0"/>
                  <a:t> basis and ordering</a:t>
                </a:r>
              </a:p>
              <a:p>
                <a:pPr lvl="1"/>
                <a:r>
                  <a:rPr lang="en-US" dirty="0"/>
                  <a:t>Makes the result of polynomial division independent of ordering</a:t>
                </a:r>
              </a:p>
              <a:p>
                <a:pPr lvl="1"/>
                <a:r>
                  <a:rPr lang="en-US" dirty="0"/>
                  <a:t>Makes the membership question equivalent to zero remainder</a:t>
                </a:r>
              </a:p>
              <a:p>
                <a:pPr lvl="1"/>
                <a:r>
                  <a:rPr lang="en-US" dirty="0"/>
                  <a:t>Gives us an equivalent set of equations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particular, the equations have </a:t>
                </a:r>
                <a:r>
                  <a:rPr lang="en-US" i="1" dirty="0">
                    <a:solidFill>
                      <a:srgbClr val="FF0000"/>
                    </a:solidFill>
                  </a:rPr>
                  <a:t>no</a:t>
                </a:r>
                <a:r>
                  <a:rPr lang="en-US" dirty="0"/>
                  <a:t> solution </a:t>
                </a:r>
                <a:r>
                  <a:rPr lang="en-US" dirty="0" err="1"/>
                  <a:t>iff</a:t>
                </a:r>
                <a:r>
                  <a:rPr lang="en-US" dirty="0"/>
                  <a:t> the GB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BF845-1361-4D2B-6EBB-439C6971EF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10600" cy="5364162"/>
              </a:xfrm>
              <a:blipFill>
                <a:blip r:embed="rId2"/>
                <a:stretch>
                  <a:fillRect l="-920" t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1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95EF-0F14-F874-5CC8-BC63876A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Hexagon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3D56F-DC42-8E0A-D4B5-2ADBB9B98B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ideal generated by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unit ideal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Compute the </a:t>
                </a:r>
                <a:r>
                  <a:rPr lang="en-US" dirty="0" err="1"/>
                  <a:t>Gröbner</a:t>
                </a:r>
                <a:r>
                  <a:rPr lang="en-US" dirty="0"/>
                  <a:t> basis</a:t>
                </a:r>
              </a:p>
              <a:p>
                <a:endParaRPr lang="en-US" dirty="0"/>
              </a:p>
              <a:p>
                <a:r>
                  <a:rPr lang="en-US" dirty="0"/>
                  <a:t>In that case, cofactor matrix would give coefficients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gives us the explicit partial fractioning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3D56F-DC42-8E0A-D4B5-2ADBB9B98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usepackage{cancel}&#10;&#10;\pagestyle{empty}&#10;\begin{document}&#10;&#10;\def\DB{I_{\textrm{DB}}}&#10;\def\eps{\epsilon}&#10;\def\Poly{\textsl{Poly}}&#10;\def\Denom{\textsl{Denom}}&#10;\def\Xed#1{\xcancel{#1}}&#10;&#10;\begin{equation*}&#10;\frac{1}{D_1 D_2 D_3 D_4 D_5 D_6}&#10;= \sum_{j=1}^6\frac{c_j}{D_1\cdots \Xed{D_j}\cdots D_6}&#10;+\frac{G_1}{D_1\cdots D_6} &#10;\end{equation*}&#10;&#10;&#10;\end{document}" title="IguanaTex Bitmap Display">
            <a:extLst>
              <a:ext uri="{FF2B5EF4-FFF2-40B4-BE49-F238E27FC236}">
                <a16:creationId xmlns:a16="http://schemas.microsoft.com/office/drawing/2014/main" id="{BEE4A6EC-94B7-44D9-F063-5ABAB5E30FE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71600" y="5181599"/>
            <a:ext cx="7030856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6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3AD8-BB02-B513-7FC9-B3BE3B16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Amplitudes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76D1FB-5E1F-E2C3-B017-A2C86DB1D0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Apply this to tree amplitudes</a:t>
                </a:r>
              </a:p>
              <a:p>
                <a:r>
                  <a:rPr lang="en-US" dirty="0"/>
                  <a:t>Express </a:t>
                </a:r>
                <a:r>
                  <a:rPr lang="en-US" dirty="0" err="1"/>
                  <a:t>partons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in terms of </a:t>
                </a:r>
                <a:r>
                  <a:rPr lang="en-US" dirty="0" err="1"/>
                  <a:t>protojets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and singular emission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sz="2000" dirty="0"/>
                  <a:t>inverse antenna mapping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plays the role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Analog of hexagon are tree amplitudes with five denominators: eight-point amplitudes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76D1FB-5E1F-E2C3-B017-A2C86DB1D0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11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794C-C56C-577F-713A-2449DF88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5973F-4AA7-D302-BC63-FC44726E8A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Contribution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345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1345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12345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1345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12345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Build a Gram</a:t>
                </a:r>
              </a:p>
              <a:p>
                <a:endParaRPr lang="en-US" dirty="0"/>
              </a:p>
              <a:p>
                <a:r>
                  <a:rPr lang="en-US" dirty="0"/>
                  <a:t>It gives a similar decomposition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5973F-4AA7-D302-BC63-FC44726E8A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13963EF-B025-61AC-D974-D605B3AC4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295400"/>
            <a:ext cx="5373483" cy="924917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\def\DB{I_{\textrm{DB}}}&#10;\def\eps{\epsilon}&#10;\def\Poly{\textsl{Poly}}&#10;\def\Denom{\textsl{Denom}}&#10;&#10;\begin{equation*}&#10;G\biggl(\,&#10;\begin{matrix}&#10;k_j,\!&amp;\!k_1,\!&amp;\!\ldots,\!&amp;\!k_{4}\\[-1mm]&#10;k_{5},\!&amp;\!k_1,\!&amp;\!\ldots,\!&amp;\!k_{4}&#10;\end{matrix}&#10;\biggr) &#10;\end{equation*}&#10;&#10;&#10;\end{document}" title="IguanaTex Bitmap Display">
            <a:extLst>
              <a:ext uri="{FF2B5EF4-FFF2-40B4-BE49-F238E27FC236}">
                <a16:creationId xmlns:a16="http://schemas.microsoft.com/office/drawing/2014/main" id="{EF02078D-C633-A338-B532-7CFF22AD16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12943" y="3886200"/>
            <a:ext cx="2806857" cy="72960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cancel}&#10;&#10;\pagestyle{empty}&#10;\begin{document}&#10;&#10;\def\DB{I_{\textrm{DB}}}&#10;\def\eps{\epsilon}&#10;\def\Poly{\textsl{Poly}}&#10;\def\Denom{\textsl{Denom}}&#10;\def\Xed#1{\xcancel{#1}}&#10;\def\realco{\omega^r}&#10;&#10;\begin{equation*}&#10;\frac{\realco_0}{S_1 S_2 S_3 S_4 S_5}&#10;= -\sum_{j=1}^5 \frac{\realco_j}{S_1\cdots \Xed{S}_j\cdots S_5}&#10;\end{equation*}&#10;&#10;&#10;\end{document}" title="IguanaTex Bitmap Display">
            <a:extLst>
              <a:ext uri="{FF2B5EF4-FFF2-40B4-BE49-F238E27FC236}">
                <a16:creationId xmlns:a16="http://schemas.microsoft.com/office/drawing/2014/main" id="{690EA158-2C8F-C36F-255B-E69EB81084F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38400" y="5324971"/>
            <a:ext cx="4752457" cy="9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91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809D-1C9F-8BF6-59AD-B1E6848A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Harder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53B60-EDF2-CD16-04C2-225891D1A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25780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 simple identity as for the simple example</a:t>
                </a:r>
              </a:p>
              <a:p>
                <a:r>
                  <a:rPr lang="en-US" dirty="0"/>
                  <a:t>Need to add functions imposing mapping constraints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vanish on physical configurations</a:t>
                </a:r>
              </a:p>
              <a:p>
                <a:r>
                  <a:rPr lang="en-US" dirty="0"/>
                  <a:t>Too computationally difficult in standard variables</a:t>
                </a:r>
              </a:p>
              <a:p>
                <a:pPr lvl="1"/>
                <a:r>
                  <a:rPr lang="en-US" dirty="0"/>
                  <a:t>Use finite-field values for </a:t>
                </a:r>
                <a:r>
                  <a:rPr lang="en-US" dirty="0" err="1"/>
                  <a:t>protojet</a:t>
                </a:r>
                <a:r>
                  <a:rPr lang="en-US" dirty="0"/>
                  <a:t> momenta, invariants of </a:t>
                </a:r>
                <a:r>
                  <a:rPr lang="en-US" dirty="0" err="1"/>
                  <a:t>protojets</a:t>
                </a:r>
                <a:r>
                  <a:rPr lang="en-US" dirty="0"/>
                  <a:t> &amp; emitted </a:t>
                </a:r>
                <a:r>
                  <a:rPr lang="en-US" dirty="0" err="1"/>
                  <a:t>parton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53B60-EDF2-CD16-04C2-225891D1A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25780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EF0735D-03B6-8A36-212E-D6D5FAB50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20545"/>
            <a:ext cx="5373483" cy="924917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cancel}&#10;&#10;\pagestyle{empty}&#10;\begin{document}&#10;&#10;\def\DB{I_{\textrm{DB}}}&#10;\def\eps{\epsilon}&#10;\def\Poly{\textsl{Poly}}&#10;\def\Denom{\textsl{Denom}}&#10;\def\Xed#1{\xcancel{#1}}&#10;&#10;\begin{equation*}&#10;0 = &#10;\frac{c_0}{T_1 T_2 T_3 T_4 T_5}\, &#10;+\sum_{j=1}^5 \frac{c_j}{T_1\cdots \Xed{T}_j\cdots T_5}&#10;+\sum_{j=1}^{n_{z}} \frac{\hat c_j Z_j}{T_1 T_2 T_3 T_4 T_5}&#10;\end{equation*}&#10;&#10;&#10;\end{document}" title="IguanaTex Bitmap Display">
            <a:extLst>
              <a:ext uri="{FF2B5EF4-FFF2-40B4-BE49-F238E27FC236}">
                <a16:creationId xmlns:a16="http://schemas.microsoft.com/office/drawing/2014/main" id="{9B3474DA-BC96-B839-B413-236D68B467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2000" y="3429000"/>
            <a:ext cx="7519086" cy="9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5DBF-37FE-BFC4-91AE-1D62C3FD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Triskelia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5448C-88D3-F352-1452-D88E6C91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2000" dirty="0">
                <a:solidFill>
                  <a:srgbClr val="0070C0"/>
                </a:solidFill>
              </a:rPr>
              <a:t>   a well-known triskelion</a:t>
            </a:r>
          </a:p>
          <a:p>
            <a:r>
              <a:rPr lang="en-US" dirty="0"/>
              <a:t>Classify all possible contributions: </a:t>
            </a:r>
            <a:br>
              <a:rPr lang="en-US" dirty="0"/>
            </a:br>
            <a:r>
              <a:rPr lang="en-US" dirty="0"/>
              <a:t>focus on all possible arrangements </a:t>
            </a:r>
            <a:br>
              <a:rPr lang="en-US" dirty="0"/>
            </a:br>
            <a:r>
              <a:rPr lang="en-US" dirty="0"/>
              <a:t>of the three recombining </a:t>
            </a:r>
            <a:r>
              <a:rPr lang="en-US" dirty="0" err="1"/>
              <a:t>partons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Lines from each inwards will </a:t>
            </a:r>
            <a:br>
              <a:rPr lang="en-US" dirty="0"/>
            </a:br>
            <a:r>
              <a:rPr lang="en-US" dirty="0"/>
              <a:t>ultimately meet at a center</a:t>
            </a:r>
          </a:p>
          <a:p>
            <a:endParaRPr lang="en-US" dirty="0"/>
          </a:p>
          <a:p>
            <a:r>
              <a:rPr lang="en-US" dirty="0"/>
              <a:t>Number and types of legs attached </a:t>
            </a:r>
            <a:br>
              <a:rPr lang="en-US" dirty="0"/>
            </a:br>
            <a:r>
              <a:rPr lang="en-US" dirty="0"/>
              <a:t>give different triskelia</a:t>
            </a:r>
          </a:p>
          <a:p>
            <a:endParaRPr lang="en-US" dirty="0"/>
          </a:p>
          <a:p>
            <a:r>
              <a:rPr lang="en-US" dirty="0"/>
              <a:t>Twelve major classes, subclasses </a:t>
            </a:r>
            <a:br>
              <a:rPr lang="en-US" dirty="0"/>
            </a:br>
            <a:r>
              <a:rPr lang="en-US" dirty="0"/>
              <a:t>depending on masses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88D19-93CF-34CC-1C2F-CB66A65E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733" y="1143000"/>
            <a:ext cx="1058667" cy="874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79CADD-B1D6-1447-973D-90DFCB05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603" y="2223964"/>
            <a:ext cx="3352197" cy="45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AAE6-737E-8E5E-FF38-5E4D19A4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Taming Jets’ 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EAFD-B6BF-1AB5-993F-0B64845E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562600"/>
          </a:xfrm>
        </p:spPr>
        <p:txBody>
          <a:bodyPr/>
          <a:lstStyle/>
          <a:p>
            <a:r>
              <a:rPr lang="en-US" dirty="0"/>
              <a:t>LO — each jet modeled by a lone </a:t>
            </a:r>
            <a:r>
              <a:rPr lang="en-US" dirty="0" err="1"/>
              <a:t>parton</a:t>
            </a:r>
            <a:endParaRPr lang="en-US" dirty="0"/>
          </a:p>
          <a:p>
            <a:endParaRPr lang="en-US" dirty="0"/>
          </a:p>
          <a:p>
            <a:r>
              <a:rPr lang="en-US" dirty="0"/>
              <a:t>NLO — virtual: same; IR divergences in loop integrals</a:t>
            </a:r>
            <a:br>
              <a:rPr lang="en-US" dirty="0"/>
            </a:br>
            <a:r>
              <a:rPr lang="en-US" dirty="0"/>
              <a:t> 	  — real-emission, some jets modeled by pair,</a:t>
            </a:r>
            <a:br>
              <a:rPr lang="en-US" dirty="0"/>
            </a:br>
            <a:r>
              <a:rPr lang="en-US" dirty="0"/>
              <a:t>			IR divergences in phase-space integrals</a:t>
            </a:r>
          </a:p>
          <a:p>
            <a:r>
              <a:rPr lang="en-US" dirty="0"/>
              <a:t>NNLO  — double-virtual: lone </a:t>
            </a:r>
            <a:r>
              <a:rPr lang="en-US" dirty="0" err="1"/>
              <a:t>parton</a:t>
            </a:r>
            <a:r>
              <a:rPr lang="en-US" dirty="0"/>
              <a:t>, IR </a:t>
            </a:r>
            <a:r>
              <a:rPr lang="en-US" dirty="0" err="1"/>
              <a:t>divs</a:t>
            </a:r>
            <a:r>
              <a:rPr lang="en-US" dirty="0"/>
              <a:t> in loop integrals</a:t>
            </a:r>
            <a:br>
              <a:rPr lang="en-US" dirty="0"/>
            </a:br>
            <a:r>
              <a:rPr lang="en-US" dirty="0"/>
              <a:t>              — mixed: mixed divergences</a:t>
            </a:r>
            <a:br>
              <a:rPr lang="en-US" dirty="0"/>
            </a:br>
            <a:r>
              <a:rPr lang="en-US" dirty="0"/>
              <a:t>              — double-real: IR divergences in phase-space integrals</a:t>
            </a:r>
          </a:p>
          <a:p>
            <a:endParaRPr lang="en-US" dirty="0"/>
          </a:p>
          <a:p>
            <a:r>
              <a:rPr lang="en-US" dirty="0"/>
              <a:t>Need to cancel divergences</a:t>
            </a:r>
          </a:p>
          <a:p>
            <a:r>
              <a:rPr lang="en-US" dirty="0"/>
              <a:t>Ideally point-by-point in jet phase space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3154-13BD-9292-D75C-1DCC89D2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AFAD7-9829-9909-17C0-40F4B59B00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1152 triskelia (after symmetries)</a:t>
                </a:r>
              </a:p>
              <a:p>
                <a:endParaRPr lang="en-US" dirty="0"/>
              </a:p>
              <a:p>
                <a:r>
                  <a:rPr lang="en-US" dirty="0"/>
                  <a:t>All yield unit </a:t>
                </a:r>
                <a:r>
                  <a:rPr lang="en-US" dirty="0" err="1"/>
                  <a:t>Gröbner</a:t>
                </a:r>
                <a:r>
                  <a:rPr lang="en-US" dirty="0"/>
                  <a:t> basis</a:t>
                </a:r>
              </a:p>
              <a:p>
                <a:r>
                  <a:rPr lang="en-US" dirty="0"/>
                  <a:t>In all cases, coefficients can be made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Results independent of external masses</a:t>
                </a:r>
              </a:p>
              <a:p>
                <a:endParaRPr lang="en-US" dirty="0"/>
              </a:p>
              <a:p>
                <a:r>
                  <a:rPr lang="en-US" dirty="0"/>
                  <a:t>Simplify numerators using similar ideas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AFAD7-9829-9909-17C0-40F4B59B00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21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AE85-AB24-1486-F69B-EAC437AD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0A7D0-1009-1786-41E9-FC5849003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step towards decomposing phase-space integrals into master integrals</a:t>
            </a:r>
          </a:p>
          <a:p>
            <a:endParaRPr lang="en-US" dirty="0"/>
          </a:p>
          <a:p>
            <a:r>
              <a:rPr lang="en-US" dirty="0"/>
              <a:t>Recast one-loop integral reduction into language of computational algebraic geometry</a:t>
            </a:r>
          </a:p>
          <a:p>
            <a:endParaRPr lang="en-US" dirty="0"/>
          </a:p>
          <a:p>
            <a:r>
              <a:rPr lang="en-US" dirty="0"/>
              <a:t>Generalizes to allow partial-fractioning of any cubic contribution to a tree-level scattering amplitude</a:t>
            </a:r>
          </a:p>
          <a:p>
            <a:endParaRPr lang="en-US" dirty="0"/>
          </a:p>
          <a:p>
            <a:r>
              <a:rPr lang="en-US"/>
              <a:t>Finite basis of master integrals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5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EF6B8-102F-A478-6D7F-BE12EEC6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Approaches at NLO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ECF4B-B270-B58C-39D9-6EB92BEBD1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990600"/>
                <a:ext cx="9067800" cy="5867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Cancel in physical observables (not point by point in jet phase space)</a:t>
                </a:r>
              </a:p>
              <a:p>
                <a:r>
                  <a:rPr lang="en-US" dirty="0"/>
                  <a:t>Slicing </a:t>
                </a:r>
                <a:r>
                  <a:rPr lang="en-US" sz="2000" dirty="0"/>
                  <a:t>— </a:t>
                </a:r>
                <a:r>
                  <a:rPr lang="en-US" sz="1800" dirty="0"/>
                  <a:t>integrate analytically in singular regions, numerically in hard regions</a:t>
                </a:r>
                <a:endParaRPr lang="en-US" sz="1600" dirty="0"/>
              </a:p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en-US" sz="1600" dirty="0" err="1">
                    <a:solidFill>
                      <a:srgbClr val="C00000"/>
                    </a:solidFill>
                  </a:rPr>
                  <a:t>Giele</a:t>
                </a:r>
                <a:r>
                  <a:rPr lang="en-US" sz="1600" dirty="0">
                    <a:solidFill>
                      <a:srgbClr val="C00000"/>
                    </a:solidFill>
                  </a:rPr>
                  <a:t> &amp; Glover;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Giele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Glover, &amp; DAK</a:t>
                </a:r>
              </a:p>
              <a:p>
                <a:pPr marL="914400" lvl="2" indent="0">
                  <a:buNone/>
                </a:pPr>
                <a:r>
                  <a:rPr lang="en-US" sz="1800" dirty="0"/>
                  <a:t>    </a:t>
                </a:r>
                <a:r>
                  <a:rPr lang="en-US" sz="2000" dirty="0"/>
                  <a:t>— </a:t>
                </a:r>
                <a:r>
                  <a:rPr lang="en-US" dirty="0"/>
                  <a:t>modern revival with </a:t>
                </a:r>
                <a:r>
                  <a:rPr lang="en-US" i="1" dirty="0"/>
                  <a:t>n</a:t>
                </a:r>
                <a:r>
                  <a:rPr lang="en-US" dirty="0"/>
                  <a:t>-</a:t>
                </a:r>
                <a:r>
                  <a:rPr lang="en-US" dirty="0" err="1"/>
                  <a:t>jettiness</a:t>
                </a:r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slicing</a:t>
                </a:r>
                <a:endParaRPr lang="en-US" sz="2000" dirty="0"/>
              </a:p>
              <a:p>
                <a:pPr marL="914400" lvl="2" indent="0" algn="r">
                  <a:buNone/>
                </a:pPr>
                <a:r>
                  <a:rPr lang="en-US" sz="1600" dirty="0">
                    <a:solidFill>
                      <a:srgbClr val="C00000"/>
                    </a:solidFill>
                  </a:rPr>
                  <a:t>Stewart,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Tackmann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&amp;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Waalewijn</a:t>
                </a:r>
                <a:r>
                  <a:rPr lang="en-US" sz="1600" dirty="0">
                    <a:solidFill>
                      <a:srgbClr val="C00000"/>
                    </a:solidFill>
                  </a:rPr>
                  <a:t>; Catani &amp;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Grazzini</a:t>
                </a:r>
                <a:endParaRPr lang="en-US" sz="1600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Subtraction </a:t>
                </a:r>
                <a:r>
                  <a:rPr lang="en-US" sz="2000" dirty="0"/>
                  <a:t>— </a:t>
                </a:r>
                <a:r>
                  <a:rPr lang="en-US" sz="1800"/>
                  <a:t>subtract singular </a:t>
                </a:r>
                <a:r>
                  <a:rPr lang="en-US" sz="1800" dirty="0"/>
                  <a:t>behavior, resulting integral finite</a:t>
                </a:r>
                <a:br>
                  <a:rPr lang="en-US" sz="1800" dirty="0"/>
                </a:br>
                <a:r>
                  <a:rPr lang="en-US" sz="1800" dirty="0"/>
                  <a:t> 	    — integrate singular functions analytically, subtracted numerically</a:t>
                </a:r>
                <a:endParaRPr lang="en-US" sz="2000" dirty="0"/>
              </a:p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en-US" sz="1600" b="1" dirty="0">
                    <a:solidFill>
                      <a:srgbClr val="C00000"/>
                    </a:solidFill>
                  </a:rPr>
                  <a:t>Catani &amp; Seymour</a:t>
                </a:r>
                <a:r>
                  <a:rPr lang="en-US" sz="1600" dirty="0">
                    <a:solidFill>
                      <a:srgbClr val="C00000"/>
                    </a:solidFill>
                  </a:rPr>
                  <a:t>;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Frixione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Kunszt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&amp; Signer; Nagy &amp; Soper; </a:t>
                </a:r>
                <a:br>
                  <a:rPr lang="en-US" sz="1600" dirty="0">
                    <a:solidFill>
                      <a:srgbClr val="C00000"/>
                    </a:solidFill>
                  </a:rPr>
                </a:br>
                <a:r>
                  <a:rPr lang="en-US" sz="1600" dirty="0">
                    <a:solidFill>
                      <a:srgbClr val="C00000"/>
                    </a:solidFill>
                  </a:rPr>
                  <a:t>Bevilacqua,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Czakon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Kubocz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&amp;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Worek</a:t>
                </a:r>
                <a:endParaRPr lang="en-US" sz="1600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NNLO</a:t>
                </a:r>
              </a:p>
              <a:p>
                <a:pPr lvl="1"/>
                <a:r>
                  <a:rPr lang="en-US" dirty="0"/>
                  <a:t>Generalizations of NLO subtraction schemes</a:t>
                </a:r>
              </a:p>
              <a:p>
                <a:pPr marL="0" indent="0" algn="r">
                  <a:buNone/>
                </a:pPr>
                <a:r>
                  <a:rPr lang="de-DE" sz="1600" dirty="0">
                    <a:solidFill>
                      <a:srgbClr val="C00000"/>
                    </a:solidFill>
                  </a:rPr>
                  <a:t>Gehrmann-De Ridder, Gehrmann, &amp; Glover;</a:t>
                </a:r>
                <a:r>
                  <a:rPr lang="en-US" sz="1600" dirty="0">
                    <a:solidFill>
                      <a:srgbClr val="C00000"/>
                    </a:solidFill>
                  </a:rPr>
                  <a:t> 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Weinzierl</a:t>
                </a:r>
                <a:r>
                  <a:rPr lang="en-US" sz="1600" dirty="0">
                    <a:solidFill>
                      <a:srgbClr val="C00000"/>
                    </a:solidFill>
                  </a:rPr>
                  <a:t>;</a:t>
                </a:r>
                <a:r>
                  <a:rPr lang="en-US" dirty="0"/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Braun-White, Glover, Preuss</a:t>
                </a:r>
                <a:br>
                  <a:rPr lang="en-US" sz="1600" dirty="0">
                    <a:solidFill>
                      <a:srgbClr val="C00000"/>
                    </a:solidFill>
                  </a:rPr>
                </a:br>
                <a:r>
                  <a:rPr lang="en-US" sz="1600" dirty="0">
                    <a:solidFill>
                      <a:srgbClr val="C00000"/>
                    </a:solidFill>
                  </a:rPr>
                  <a:t>Del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Duca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Duhr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Kardos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Somogyi,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Szőr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Trócsányi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&amp;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Tulipánt</a:t>
                </a:r>
                <a:r>
                  <a:rPr lang="en-US" sz="1600" dirty="0">
                    <a:solidFill>
                      <a:srgbClr val="C00000"/>
                    </a:solidFill>
                  </a:rPr>
                  <a:t>;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Czakon</a:t>
                </a:r>
                <a:r>
                  <a:rPr lang="en-US" sz="1600" dirty="0">
                    <a:solidFill>
                      <a:srgbClr val="C00000"/>
                    </a:solidFill>
                  </a:rPr>
                  <a:t>; </a:t>
                </a:r>
                <a:br>
                  <a:rPr lang="en-US" sz="1600" dirty="0">
                    <a:solidFill>
                      <a:srgbClr val="C00000"/>
                    </a:solidFill>
                  </a:rPr>
                </a:br>
                <a:r>
                  <a:rPr lang="it-IT" sz="1600" dirty="0" err="1">
                    <a:solidFill>
                      <a:srgbClr val="C00000"/>
                    </a:solidFill>
                  </a:rPr>
                  <a:t>Magnea</a:t>
                </a:r>
                <a:r>
                  <a:rPr lang="it-IT" sz="1600" dirty="0">
                    <a:solidFill>
                      <a:srgbClr val="C00000"/>
                    </a:solidFill>
                  </a:rPr>
                  <a:t>, Maina, Pelliccioli, Signorile-Signorile, </a:t>
                </a:r>
                <a:r>
                  <a:rPr lang="it-IT" sz="1600" dirty="0" err="1">
                    <a:solidFill>
                      <a:srgbClr val="C00000"/>
                    </a:solidFill>
                  </a:rPr>
                  <a:t>Torrielli</a:t>
                </a:r>
                <a:r>
                  <a:rPr lang="it-IT" sz="1600" dirty="0">
                    <a:solidFill>
                      <a:srgbClr val="C00000"/>
                    </a:solidFill>
                  </a:rPr>
                  <a:t>, </a:t>
                </a:r>
                <a:r>
                  <a:rPr lang="it-IT" sz="1600" dirty="0" err="1">
                    <a:solidFill>
                      <a:srgbClr val="C00000"/>
                    </a:solidFill>
                  </a:rPr>
                  <a:t>Uccirati</a:t>
                </a:r>
                <a:r>
                  <a:rPr lang="it-IT" sz="1600" dirty="0">
                    <a:solidFill>
                      <a:srgbClr val="C00000"/>
                    </a:solidFill>
                  </a:rPr>
                  <a:t>; Bertolotti, </a:t>
                </a:r>
                <a:r>
                  <a:rPr lang="it-IT" sz="1600" dirty="0" err="1">
                    <a:solidFill>
                      <a:srgbClr val="C00000"/>
                    </a:solidFill>
                  </a:rPr>
                  <a:t>Torrielli</a:t>
                </a:r>
                <a:r>
                  <a:rPr lang="it-IT" sz="1600" dirty="0">
                    <a:solidFill>
                      <a:srgbClr val="C00000"/>
                    </a:solidFill>
                  </a:rPr>
                  <a:t>, </a:t>
                </a:r>
                <a:r>
                  <a:rPr lang="it-IT" sz="1600" dirty="0" err="1">
                    <a:solidFill>
                      <a:srgbClr val="C00000"/>
                    </a:solidFill>
                  </a:rPr>
                  <a:t>Uccirati</a:t>
                </a:r>
                <a:r>
                  <a:rPr lang="it-IT" sz="1600" dirty="0">
                    <a:solidFill>
                      <a:srgbClr val="C00000"/>
                    </a:solidFill>
                  </a:rPr>
                  <a:t>, Zaro;</a:t>
                </a:r>
              </a:p>
              <a:p>
                <a:pPr marL="0" indent="0" algn="r">
                  <a:buNone/>
                </a:pPr>
                <a:r>
                  <a:rPr lang="it-IT" sz="1600" dirty="0" err="1">
                    <a:solidFill>
                      <a:srgbClr val="C00000"/>
                    </a:solidFill>
                  </a:rPr>
                  <a:t>Caola</a:t>
                </a:r>
                <a:r>
                  <a:rPr lang="it-IT" sz="1600" dirty="0">
                    <a:solidFill>
                      <a:srgbClr val="C00000"/>
                    </a:solidFill>
                  </a:rPr>
                  <a:t>, Devoto, Melnikov, </a:t>
                </a:r>
                <a:r>
                  <a:rPr lang="it-IT" sz="1600" dirty="0" err="1">
                    <a:solidFill>
                      <a:srgbClr val="C00000"/>
                    </a:solidFill>
                  </a:rPr>
                  <a:t>Röntsch</a:t>
                </a:r>
                <a:r>
                  <a:rPr lang="it-IT" sz="1600" dirty="0">
                    <a:solidFill>
                      <a:srgbClr val="C00000"/>
                    </a:solidFill>
                  </a:rPr>
                  <a:t>, Signorile-Signorile, Tagliabue, …</a:t>
                </a:r>
                <a:endParaRPr lang="de-DE" sz="160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de-DE" dirty="0"/>
                  <a:t>Hybrid </a:t>
                </a:r>
                <a:r>
                  <a:rPr lang="de-DE" dirty="0" err="1"/>
                  <a:t>schemes</a:t>
                </a:r>
                <a:r>
                  <a:rPr lang="de-DE" dirty="0"/>
                  <a:t>: </a:t>
                </a:r>
                <a:r>
                  <a:rPr lang="de-DE" dirty="0" err="1"/>
                  <a:t>combine</a:t>
                </a:r>
                <a:r>
                  <a:rPr lang="en-US" sz="1400" dirty="0"/>
                  <a:t> </a:t>
                </a:r>
                <a:r>
                  <a:rPr lang="en-US" dirty="0"/>
                  <a:t>Catani–Seymour subtraction with slicing</a:t>
                </a:r>
              </a:p>
              <a:p>
                <a:pPr marL="457200" lvl="1" indent="0" algn="r">
                  <a:buNone/>
                </a:pPr>
                <a:r>
                  <a:rPr lang="en-US" sz="1600" dirty="0">
                    <a:solidFill>
                      <a:srgbClr val="C00000"/>
                    </a:solidFill>
                  </a:rPr>
                  <a:t>Stewart,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Tackmann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&amp;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Waalewijn</a:t>
                </a:r>
                <a:r>
                  <a:rPr lang="en-US" sz="1600" dirty="0">
                    <a:solidFill>
                      <a:srgbClr val="C00000"/>
                    </a:solidFill>
                  </a:rPr>
                  <a:t>; Catani &amp;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Grazzin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i</a:t>
                </a:r>
                <a:endParaRPr lang="en-US" sz="180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2000" dirty="0"/>
                  <a:t>Hard problem: </a:t>
                </a:r>
                <a:r>
                  <a:rPr lang="en-US" dirty="0"/>
                  <a:t>complicated and general algorithm emerging slowly</a:t>
                </a:r>
              </a:p>
              <a:p>
                <a:pPr lvl="1"/>
                <a:r>
                  <a:rPr lang="en-US" dirty="0"/>
                  <a:t>Talks here: </a:t>
                </a:r>
                <a:r>
                  <a:rPr lang="en-US" dirty="0" err="1">
                    <a:solidFill>
                      <a:srgbClr val="C00000"/>
                    </a:solidFill>
                  </a:rPr>
                  <a:t>Bertolotti</a:t>
                </a:r>
                <a:r>
                  <a:rPr lang="en-US" dirty="0">
                    <a:solidFill>
                      <a:srgbClr val="C00000"/>
                    </a:solidFill>
                  </a:rPr>
                  <a:t>; </a:t>
                </a:r>
                <a:r>
                  <a:rPr lang="en-US" dirty="0" err="1">
                    <a:solidFill>
                      <a:srgbClr val="C00000"/>
                    </a:solidFill>
                  </a:rPr>
                  <a:t>Marcoli</a:t>
                </a:r>
                <a:r>
                  <a:rPr lang="en-US" dirty="0">
                    <a:solidFill>
                      <a:srgbClr val="C00000"/>
                    </a:solidFill>
                  </a:rPr>
                  <a:t>; </a:t>
                </a:r>
                <a:r>
                  <a:rPr lang="en-US" dirty="0" err="1">
                    <a:solidFill>
                      <a:srgbClr val="C00000"/>
                    </a:solidFill>
                  </a:rPr>
                  <a:t>Signorile-Signorile</a:t>
                </a:r>
                <a:r>
                  <a:rPr lang="en-US" dirty="0">
                    <a:solidFill>
                      <a:srgbClr val="C00000"/>
                    </a:solidFill>
                  </a:rPr>
                  <a:t>; Braun-White</a:t>
                </a:r>
              </a:p>
              <a:p>
                <a:pPr lvl="1"/>
                <a:endParaRPr lang="en-US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ECF4B-B270-B58C-39D9-6EB92BEBD1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0600"/>
                <a:ext cx="9067800" cy="5867400"/>
              </a:xfrm>
              <a:blipFill>
                <a:blip r:embed="rId2"/>
                <a:stretch>
                  <a:fillRect l="-807" t="-1351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1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8482-77B6-27B5-7467-10403CAC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648F9-944A-DA77-82A9-D0F7E6183C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287962"/>
              </a:xfrm>
            </p:spPr>
            <p:txBody>
              <a:bodyPr/>
              <a:lstStyle/>
              <a:p>
                <a:r>
                  <a:rPr lang="en-US" dirty="0"/>
                  <a:t>Virtual @ NLO: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partons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(proto)jets</a:t>
                </a:r>
              </a:p>
              <a:p>
                <a:pPr lvl="1"/>
                <a:r>
                  <a:rPr lang="en-US" dirty="0"/>
                  <a:t>Same mapping as LO (tree-level)</a:t>
                </a:r>
              </a:p>
              <a:p>
                <a:pPr lvl="1"/>
                <a:r>
                  <a:rPr lang="en-US" dirty="0"/>
                  <a:t>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Real Emission @ NLO: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partons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dirty="0"/>
                  <a:t> (proto)jets</a:t>
                </a:r>
              </a:p>
              <a:p>
                <a:pPr lvl="1"/>
                <a:r>
                  <a:rPr lang="en-US" dirty="0"/>
                  <a:t>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                                                                                   integrate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Do phase-space integral exactly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Mixture of analytic and numerical</a:t>
                </a:r>
              </a:p>
              <a:p>
                <a:r>
                  <a:rPr lang="en-US" dirty="0"/>
                  <a:t>Want to align phase spaces, expose analogy between virtual and real-emission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648F9-944A-DA77-82A9-D0F7E6183C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287962"/>
              </a:xfrm>
              <a:blipFill>
                <a:blip r:embed="rId2"/>
                <a:stretch>
                  <a:fillRect l="-963" t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32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8482-77B6-27B5-7467-10403CAC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648F9-944A-DA77-82A9-D0F7E6183C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2879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Initial view: express </a:t>
                </a:r>
                <a:r>
                  <a:rPr lang="en-US" dirty="0" err="1"/>
                  <a:t>protojets</a:t>
                </a:r>
                <a:r>
                  <a:rPr lang="en-US" dirty="0"/>
                  <a:t> in terms of </a:t>
                </a:r>
                <a:r>
                  <a:rPr lang="en-US" dirty="0" err="1"/>
                  <a:t>partons</a:t>
                </a:r>
                <a:endParaRPr lang="en-US" dirty="0"/>
              </a:p>
              <a:p>
                <a:pPr lvl="1"/>
                <a:r>
                  <a:rPr lang="en-US" dirty="0"/>
                  <a:t>“clustering”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Factorize phase space (exact)</a:t>
                </a:r>
              </a:p>
              <a:p>
                <a:endParaRPr lang="en-US" dirty="0"/>
              </a:p>
              <a:p>
                <a:r>
                  <a:rPr lang="en-US" dirty="0"/>
                  <a:t>Inverse view: express </a:t>
                </a:r>
                <a:r>
                  <a:rPr lang="en-US" dirty="0" err="1"/>
                  <a:t>partons</a:t>
                </a:r>
                <a:r>
                  <a:rPr lang="en-US" dirty="0"/>
                  <a:t> in terms of </a:t>
                </a:r>
                <a:r>
                  <a:rPr lang="en-US" dirty="0" err="1"/>
                  <a:t>protojets</a:t>
                </a:r>
                <a:r>
                  <a:rPr lang="en-US" dirty="0"/>
                  <a:t> and “singular” emission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 err="1"/>
                  <a:t>declustering</a:t>
                </a:r>
                <a:r>
                  <a:rPr lang="en-US" dirty="0"/>
                  <a:t>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Work with variables that are invariants of </a:t>
                </a:r>
                <a:r>
                  <a:rPr lang="en-US" dirty="0" err="1"/>
                  <a:t>protojet</a:t>
                </a:r>
                <a:r>
                  <a:rPr lang="en-US" dirty="0"/>
                  <a:t> momenta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648F9-944A-DA77-82A9-D0F7E6183C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287962"/>
              </a:xfrm>
              <a:blipFill>
                <a:blip r:embed="rId3"/>
                <a:stretch>
                  <a:fillRect l="-912" t="-923" r="-1053" b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\documentclass{article}&#10;\usepackage{amsmath}&#10;\pagestyle{empty}&#10;\begin{document}&#10;&#10;\def\DB{I_{\textrm{DB}}}&#10;\def\eps{\epsilon}&#10;\def\Poly{\textsl{Poly}}&#10;\def\Denom{\textsl{Denom}}&#10;\def\LIPS{\mathop{\rm LIPS}\nolimits}&#10;\def\LIPSS{\LIPS_s}&#10;\def\pjet{\hat k}&#10;\def\Jac{\mathop{\rm Jac}\nolimits}&#10;\def\deltap{\delta^{(+)}}&#10;&#10;\begin{equation*}&#10;\begin{aligned}&#10;d\LIPS^D_{n+1}&amp;\bigl(K;\{k_i\}_{i=1}^{n+1}\bigr) = &#10;d\LIPS^D_n\bigl(\{\pjet_i\}\bigr)\,d\LIPSS^D(k_r)\,&#10;\Jac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955853FB-474A-1BAA-E589-AA027956F3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8429" y="3505200"/>
            <a:ext cx="7639771" cy="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6F56-89A7-7968-7A76-E30F509B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Antenna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88B71-5824-2957-17B2-FD3A419E75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9154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Maps </a:t>
                </a:r>
                <a:r>
                  <a:rPr lang="en-US" dirty="0" err="1">
                    <a:sym typeface="Symbol" panose="05050102010706020507" pitchFamily="18" charset="2"/>
                  </a:rPr>
                  <a:t>protojets</a:t>
                </a:r>
                <a:r>
                  <a:rPr lang="en-US" dirty="0">
                    <a:sym typeface="Symbol" panose="05050102010706020507" pitchFamily="18" charset="2"/>
                  </a:rPr>
                  <a:t>  </a:t>
                </a:r>
                <a:r>
                  <a:rPr lang="en-US" dirty="0" err="1">
                    <a:sym typeface="Symbol" panose="05050102010706020507" pitchFamily="18" charset="2"/>
                  </a:rPr>
                  <a:t>partons</a:t>
                </a:r>
                <a:r>
                  <a:rPr lang="en-US" dirty="0">
                    <a:sym typeface="Symbol" panose="05050102010706020507" pitchFamily="18" charset="2"/>
                  </a:rPr>
                  <a:t>, so that we can write</a:t>
                </a:r>
              </a:p>
              <a:p>
                <a:pPr lvl="1"/>
                <a:r>
                  <a:rPr lang="en-US" dirty="0">
                    <a:sym typeface="Symbol" panose="05050102010706020507" pitchFamily="18" charset="2"/>
                  </a:rPr>
                  <a:t>original </a:t>
                </a:r>
                <a:r>
                  <a:rPr lang="en-US" dirty="0" err="1">
                    <a:sym typeface="Symbol" panose="05050102010706020507" pitchFamily="18" charset="2"/>
                  </a:rPr>
                  <a:t>partons</a:t>
                </a:r>
                <a:r>
                  <a:rPr lang="en-US" dirty="0">
                    <a:sym typeface="Symbol" panose="05050102010706020507" pitchFamily="18" charset="2"/>
                  </a:rPr>
                  <a:t> as f(</a:t>
                </a:r>
                <a:r>
                  <a:rPr lang="en-US" dirty="0" err="1">
                    <a:sym typeface="Symbol" panose="05050102010706020507" pitchFamily="18" charset="2"/>
                  </a:rPr>
                  <a:t>protojets</a:t>
                </a:r>
                <a:r>
                  <a:rPr lang="en-US" dirty="0">
                    <a:sym typeface="Symbol" panose="05050102010706020507" pitchFamily="18" charset="2"/>
                  </a:rPr>
                  <a:t>, real emission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)</a:t>
                </a: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  <a:p>
                <a:pPr marL="400050"/>
                <a:endParaRPr lang="en-US" dirty="0">
                  <a:sym typeface="Symbol" panose="05050102010706020507" pitchFamily="18" charset="2"/>
                </a:endParaRPr>
              </a:p>
              <a:p>
                <a:pPr marL="400050"/>
                <a:r>
                  <a:rPr lang="en-US" dirty="0">
                    <a:sym typeface="Symbol" panose="05050102010706020507" pitchFamily="18" charset="2"/>
                  </a:rPr>
                  <a:t>Ultimately, all invariants are 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external invariants (treated as inert)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88B71-5824-2957-17B2-FD3A419E7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915400" cy="5410200"/>
              </a:xfrm>
              <a:blipFill>
                <a:blip r:embed="rId3"/>
                <a:stretch>
                  <a:fillRect l="-958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begin{document}&#10;&#10;\def\DB{I_{\textrm{DB}}}&#10;\def\eps{\epsilon}&#10;\def\Poly{\textsl{Poly}}&#10;\def\Denom{\textsl{Denom}}&#10;\def\ah{{\hat a\vphantom{\hat b}}}&#10;\def\bh{{\hat b}}&#10;\def\sahr{s_{\ah r}}&#10;\def\sbhr{s_{r\bh}}&#10;&#10;\begin{equation*}&#10;\hspace*{-6mm}&#10;\begin{aligned}&#10;k_i &amp;= \frac12 \bigl(1 + \tau(\sahr,\sbhr)&#10;     w_+(\sahr,\sbhr)\bigr)\,k_\ah&#10;-\frac12\bigl(1+\tau(\sahr,\sbhr)w_\lambda(\sahr,\sbhr)\bigr)\, k_r&#10;    \\&amp;\hphantom{=\ }&#10;+\frac12 \bigl(1 + \tau(\sahr,\sbhr)&#10;    w_-(\sahr,\sbhr)\bigr)\,k_\bh\,,&#10;\\ k_j &amp;= k_r\,,&#10;\\&#10;k_k &amp;=&#10; \frac12 \bigl(1 - \tau(\sahr,\sbhr)&#10;    w_+(\sahr,\sbhr)\bigr)\,k_\ah&#10;-\frac12\bigl(1-\tau(\sahr,\sbhr)w_\lambda(\sahr,\sbhr)\bigr)\, k_r&#10;   \\&amp;\hphantom{=\ }&#10;+\frac12 \bigl(1 - \tau(\sahr,\sbhr)&#10;    w_-(\sahr,\sbhr)\bigr)\,k_\bh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3B3F815C-3E12-45C5-3C98-EDCB6EF5E4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3400" y="2209800"/>
            <a:ext cx="7977143" cy="27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6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2FA0-3C30-DF3C-28DE-50CB0622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of the Destination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220F0-AD28-7C88-3B7F-92C59667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If you don't know where you're going, you'll end up someplace else. —Yogi Berra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/>
              <a:t>Master-integral decomposition of multi-emission phase-space integrals</a:t>
            </a:r>
          </a:p>
          <a:p>
            <a:pPr marL="0" indent="0" algn="ctr">
              <a:buNone/>
            </a:pPr>
            <a:r>
              <a:rPr lang="en-US" dirty="0">
                <a:sym typeface="Symbol" panose="05050102010706020507" pitchFamily="18" charset="2"/>
              </a:rPr>
              <a:t></a:t>
            </a:r>
            <a:endParaRPr lang="en-US" dirty="0"/>
          </a:p>
          <a:p>
            <a:r>
              <a:rPr lang="en-US" dirty="0"/>
              <a:t>Master-integral decomposition of single-emission phase-space integrals</a:t>
            </a:r>
          </a:p>
          <a:p>
            <a:pPr marL="0" indent="0" algn="ctr">
              <a:buNone/>
            </a:pPr>
            <a:r>
              <a:rPr lang="en-US" dirty="0">
                <a:sym typeface="Symbol" panose="05050102010706020507" pitchFamily="18" charset="2"/>
              </a:rPr>
              <a:t></a:t>
            </a:r>
            <a:endParaRPr lang="en-US" dirty="0"/>
          </a:p>
          <a:p>
            <a:r>
              <a:rPr lang="en-US" dirty="0"/>
              <a:t>Decomposition of single-emission phase-space integrands: squares of tree amplitudes</a:t>
            </a:r>
          </a:p>
          <a:p>
            <a:pPr marL="0" indent="0" algn="ctr">
              <a:buNone/>
            </a:pPr>
            <a:r>
              <a:rPr lang="en-US" dirty="0">
                <a:sym typeface="Symbol" panose="05050102010706020507" pitchFamily="18" charset="2"/>
              </a:rPr>
              <a:t>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DBB7-BA60-CDCA-04DC-43AE03EF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thousand-mile journey</a:t>
            </a:r>
            <a:br>
              <a:rPr lang="en-US" dirty="0"/>
            </a:br>
            <a:r>
              <a:rPr lang="en-US" dirty="0"/>
              <a:t>begins with a single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29D4A-2AAC-3E71-F716-155DB834C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sz="2000" dirty="0">
                <a:solidFill>
                  <a:srgbClr val="C00000"/>
                </a:solidFill>
              </a:rPr>
              <a:t>Paraphrase of Laozi (</a:t>
            </a:r>
            <a:r>
              <a:rPr lang="en-US" sz="1800" dirty="0">
                <a:solidFill>
                  <a:srgbClr val="C00000"/>
                </a:solidFill>
              </a:rPr>
              <a:t>between 2300 – 2500 </a:t>
            </a:r>
            <a:r>
              <a:rPr lang="en-US" sz="1800" dirty="0" err="1">
                <a:solidFill>
                  <a:srgbClr val="C00000"/>
                </a:solidFill>
              </a:rPr>
              <a:t>yrs</a:t>
            </a:r>
            <a:r>
              <a:rPr lang="en-US" sz="1800" dirty="0">
                <a:solidFill>
                  <a:srgbClr val="C00000"/>
                </a:solidFill>
              </a:rPr>
              <a:t> ago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/>
              <a:t>Decomposition of tree amplitudes with one emission</a:t>
            </a:r>
          </a:p>
          <a:p>
            <a:endParaRPr lang="en-US" dirty="0"/>
          </a:p>
          <a:p>
            <a:r>
              <a:rPr lang="en-US" dirty="0"/>
              <a:t>Suitable mapping to isolate emission</a:t>
            </a:r>
            <a:br>
              <a:rPr lang="en-US" dirty="0"/>
            </a:br>
            <a:r>
              <a:rPr lang="en-US" dirty="0"/>
              <a:t>~ </a:t>
            </a:r>
            <a:r>
              <a:rPr lang="en-US" sz="2000" dirty="0"/>
              <a:t>“theoretical” jet algorithm</a:t>
            </a:r>
          </a:p>
          <a:p>
            <a:endParaRPr lang="en-US" sz="2000" dirty="0"/>
          </a:p>
          <a:p>
            <a:r>
              <a:rPr lang="en-US" dirty="0"/>
              <a:t>Classification of amplitudes</a:t>
            </a:r>
          </a:p>
          <a:p>
            <a:endParaRPr lang="en-US" sz="2800" dirty="0"/>
          </a:p>
          <a:p>
            <a:r>
              <a:rPr lang="en-US" dirty="0"/>
              <a:t>Computational algebraic geometry</a:t>
            </a:r>
          </a:p>
        </p:txBody>
      </p:sp>
    </p:spTree>
    <p:extLst>
      <p:ext uri="{BB962C8B-B14F-4D97-AF65-F5344CB8AC3E}">
        <p14:creationId xmlns:p14="http://schemas.microsoft.com/office/powerpoint/2010/main" val="12724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F36B-38C3-E1BF-581B-40326504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Decomposition of One-Loop Integrands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B4A05-A5B4-219F-3C78-A22F0011A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First: integrands with trivial numerators</a:t>
                </a:r>
              </a:p>
              <a:p>
                <a:endParaRPr lang="en-US" dirty="0"/>
              </a:p>
              <a:p>
                <a:r>
                  <a:rPr lang="en-US" dirty="0"/>
                  <a:t>Integrand of hexagon</a:t>
                </a:r>
              </a:p>
              <a:p>
                <a:endParaRPr lang="en-US" dirty="0"/>
              </a:p>
              <a:p>
                <a:r>
                  <a:rPr lang="en-US" dirty="0"/>
                  <a:t>External momenta strictly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 Gram determinants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B4A05-A5B4-219F-3C78-A22F0011A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begin{document}&#10;&#10;\def\DB{I_{\textrm{DB}}}&#10;\def\eps{\epsilon}&#10;\def\Poly{\textsl{Poly}}&#10;\def\Denom{\textsl{Denom}}&#10;&#10;\newcommand\gatop[2]{\genfrac{}{}{0pt}{}{#1}{#2}}&#10;&#10;\begin{equation*}&#10;G\bigg(\gatop{p_1,\ldots,p_m}{q_1,\ldots,q_m}\bigg) =&#10; \det_{i,j}\big(2p_i\cdot q_j\big)\,.&#10;\end{equation*}&#10;&#10;&#10;\end{document}" title="IguanaTex Bitmap Display">
            <a:extLst>
              <a:ext uri="{FF2B5EF4-FFF2-40B4-BE49-F238E27FC236}">
                <a16:creationId xmlns:a16="http://schemas.microsoft.com/office/drawing/2014/main" id="{E1792E8F-340D-54FC-B8C1-283E9E61AD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09086" y="4909200"/>
            <a:ext cx="4244114" cy="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9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151.106"/>
  <p:tag name="LATEXADDIN" val="\documentclass{article}&#10;\usepackage{amsmath}&#10;\pagestyle{empty}&#10;\begin{document}&#10;&#10;\def\DB{I_{\textrm{DB}}}&#10;\def\eps{\epsilon}&#10;\def\Poly{\textsl{Poly}}&#10;\def\Denom{\textsl{Denom}}&#10;&#10;\begin{equation*}&#10;G\biggl(\,&#10;\begin{matrix}&#10;k_j,\!&amp;\!k_1,\!&amp;\!\ldots,\!&amp;\!k_{4}\\[-1mm]&#10;k_{5},\!&amp;\!k_1,\!&amp;\!\ldots,\!&amp;\!k_{4}&#10;\end{matrix}&#10;\biggr) &#10;\end{equation*}&#10;&#10;&#10;\end{document}"/>
  <p:tag name="IGUANATEXSIZE" val="24"/>
  <p:tag name="IGUANATEXCURSOR" val="3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8.7027"/>
  <p:tag name="ORIGINALWIDTH" val="1949.006"/>
  <p:tag name="LATEXADDIN" val="\documentclass{article}&#10;\usepackage{amsmath}&#10;\usepackage{cancel}&#10;&#10;\pagestyle{empty}&#10;\begin{document}&#10;&#10;\def\DB{I_{\textrm{DB}}}&#10;\def\eps{\epsilon}&#10;\def\Poly{\textsl{Poly}}&#10;\def\Denom{\textsl{Denom}}&#10;\def\Xed#1{\xcancel{#1}}&#10;\def\realco{\omega^r}&#10;&#10;\begin{equation*}&#10;\frac{\realco_0}{S_1 S_2 S_3 S_4 S_5}&#10;= -\sum_{j=1}^5 \frac{\realco_j}{S_1\cdots \Xed{S}_j\cdots S_5}&#10;\end{equation*}&#10;&#10;&#10;\end{document}"/>
  <p:tag name="IGUANATEXSIZE" val="24"/>
  <p:tag name="IGUANATEXCURSOR" val="2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8.7027"/>
  <p:tag name="ORIGINALWIDTH" val="3083.615"/>
  <p:tag name="LATEXADDIN" val="\documentclass{article}&#10;\usepackage{amsmath}&#10;\usepackage{cancel}&#10;&#10;\pagestyle{empty}&#10;\begin{document}&#10;&#10;\def\DB{I_{\textrm{DB}}}&#10;\def\eps{\epsilon}&#10;\def\Poly{\textsl{Poly}}&#10;\def\Denom{\textsl{Denom}}&#10;\def\Xed#1{\xcancel{#1}}&#10;&#10;\begin{equation*}&#10;0 = &#10;\frac{c_0}{T_1 T_2 T_3 T_4 T_5}\, &#10;+\sum_{j=1}^5 \frac{c_j}{T_1\cdots \Xed{T}_j\cdots T_5}&#10;+\sum_{j=1}^{n_{z}} \frac{\hat c_j Z_j}{T_1 T_2 T_3 T_4 T_5}&#10;\end{equation*}&#10;&#10;&#10;\end{document}"/>
  <p:tag name="IGUANATEXSIZE" val="24"/>
  <p:tag name="IGUANATEXCURSOR" val="4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3133.108"/>
  <p:tag name="LATEXADDIN" val="\documentclass{article}&#10;\usepackage{amsmath}&#10;\pagestyle{empty}&#10;\begin{document}&#10;&#10;\def\DB{I_{\textrm{DB}}}&#10;\def\eps{\epsilon}&#10;\def\Poly{\textsl{Poly}}&#10;\def\Denom{\textsl{Denom}}&#10;\def\LIPS{\mathop{\rm LIPS}\nolimits}&#10;\def\LIPSS{\LIPS_s}&#10;\def\pjet{\hat k}&#10;\def\Jac{\mathop{\rm Jac}\nolimits}&#10;\def\deltap{\delta^{(+)}}&#10;&#10;\begin{equation*}&#10;\begin{aligned}&#10;d\LIPS^D_{n+1}&amp;\bigl(K;\{k_i\}_{i=1}^{n+1}\bigr) = &#10;d\LIPS^D_n\bigl(\{\pjet_i\}\bigr)\,d\LIPSS^D(k_r)\,&#10;\Jac&#10;\end{aligned}&#10;\end{equation*}&#10;&#10;&#10;\end{document}"/>
  <p:tag name="IGUANATEXSIZE" val="24"/>
  <p:tag name="IGUANATEXCURSOR" val="4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0.581"/>
  <p:tag name="ORIGINALWIDTH" val="3925.759"/>
  <p:tag name="LATEXADDIN" val="\documentclass{article}&#10;\usepackage{amsmath}&#10;\pagestyle{empty}&#10;\begin{document}&#10;&#10;\def\DB{I_{\textrm{DB}}}&#10;\def\eps{\epsilon}&#10;\def\Poly{\textsl{Poly}}&#10;\def\Denom{\textsl{Denom}}&#10;\def\ah{{\hat a\vphantom{\hat b}}}&#10;\def\bh{{\hat b}}&#10;\def\sahr{s_{\ah r}}&#10;\def\sbhr{s_{r\bh}}&#10;&#10;\begin{equation*}&#10;\hspace*{-6mm}&#10;\begin{aligned}&#10;k_i &amp;= \frac12 \bigl(1 + \tau(\sahr,\sbhr)&#10;     w_+(\sahr,\sbhr)\bigr)\,k_\ah&#10;-\frac12\bigl(1+\tau(\sahr,\sbhr)w_\lambda(\sahr,\sbhr)\bigr)\, k_r&#10;    \\&amp;\hphantom{=\ }&#10;+\frac12 \bigl(1 + \tau(\sahr,\sbhr)&#10;    w_-(\sahr,\sbhr)\bigr)\,k_\bh\,,&#10;\\ k_j &amp;= k_r\,,&#10;\\&#10;k_k &amp;=&#10; \frac12 \bigl(1 - \tau(\sahr,\sbhr)&#10;    w_+(\sahr,\sbhr)\bigr)\,k_\ah&#10;-\frac12\bigl(1-\tau(\sahr,\sbhr)w_\lambda(\sahr,\sbhr)\bigr)\, k_r&#10;   \\&amp;\hphantom{=\ }&#10;+\frac12 \bigl(1 - \tau(\sahr,\sbhr)&#10;    w_-(\sahr,\sbhr)\bigr)\,k_\bh&#10;\end{aligned}&#10;\end{equation*}&#10;&#10;&#10;\end{document}"/>
  <p:tag name="IGUANATEXSIZE" val="20"/>
  <p:tag name="IGUANATEXCURSOR" val="2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740.532"/>
  <p:tag name="LATEXADDIN" val="\documentclass{article}&#10;\usepackage{amsmath}&#10;\pagestyle{empty}&#10;\begin{document}&#10;&#10;\def\DB{I_{\textrm{DB}}}&#10;\def\eps{\epsilon}&#10;\def\Poly{\textsl{Poly}}&#10;\def\Denom{\textsl{Denom}}&#10;&#10;\newcommand\gatop[2]{\genfrac{}{}{0pt}{}{#1}{#2}}&#10;&#10;\begin{equation*}&#10;G\bigg(\gatop{p_1,\ldots,p_m}{q_1,\ldots,q_m}\bigg) =&#10; \det_{i,j}\big(2p_i\cdot q_j\big)\,.&#10;\end{equation*}&#10;&#10;&#10;\end{document}"/>
  <p:tag name="IGUANATEXSIZE" val="24"/>
  <p:tag name="IGUANATEXCURSOR" val="2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131.983"/>
  <p:tag name="LATEXADDIN" val="\documentclass{article}&#10;\usepackage{amsmath}&#10;\pagestyle{empty}&#10;\begin{document}&#10;&#10;\def\DB{I_{\textrm{DB}}}&#10;\def\eps{\epsilon}&#10;\def\Poly{\textsl{Poly}}&#10;\def\Denom{\textsl{Denom}}&#10;&#10;\begin{equation*}&#10;0 = G\biggl(\,&#10;\begin{matrix}&#10;\ell,\!&amp;\!k_1,\!&amp;\!\ldots,\!&amp;\!k_{4}\\[-1mm]&#10;k_{5},\!&amp;\!k_1,\!&amp;\!\ldots,\!&amp;\!k_{4}&#10;\end{matrix}&#10;\biggr) = \omega_j D_j + \omega_0&#10;\end{equation*}&#10;&#10;&#10;\end{document}"/>
  <p:tag name="IGUANATEXSIZE" val="24"/>
  <p:tag name="IGUANATEXCURSOR" val="3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7.9528"/>
  <p:tag name="ORIGINALWIDTH" val="2314.211"/>
  <p:tag name="LATEXADDIN" val="\documentclass{article}&#10;\usepackage{amsmath}&#10;\usepackage{cancel}&#10;&#10;\pagestyle{empty}&#10;\begin{document}&#10;&#10;\def\DB{I_{\textrm{DB}}}&#10;\def\eps{\epsilon}&#10;\def\Poly{\textsl{Poly}}&#10;\def\Denom{\textsl{Denom}}&#10;\def\Xed#1{\xcancel{#1}}&#10;&#10;\begin{equation*}&#10;\frac{\omega_0}{D_1 D_2 D_3 D_4 D_5 D_6}&#10;= -\sum_{j=1}^6\frac{\omega_j}{D_1\cdots \Xed{D_j}\cdots D_6} &#10;\end{equation*}&#10;&#10;&#10;\end{document}"/>
  <p:tag name="IGUANATEXSIZE" val="24"/>
  <p:tag name="IGUANATEXCURSOR" val="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7.9528"/>
  <p:tag name="ORIGINALWIDTH" val="2314.211"/>
  <p:tag name="LATEXADDIN" val="\documentclass{article}&#10;\usepackage{amsmath}&#10;\usepackage{cancel}&#10;&#10;\pagestyle{empty}&#10;\begin{document}&#10;&#10;\def\DB{I_{\textrm{DB}}}&#10;\def\eps{\epsilon}&#10;\def\Poly{\textsl{Poly}}&#10;\def\Denom{\textsl{Denom}}&#10;\def\Xed#1{\xcancel{#1}}&#10;&#10;\begin{equation*}&#10;\frac{\omega_0}{D_1 D_2 D_3 D_4 D_5 D_6}&#10;= -\sum_{j=1}^6\frac{\omega_j}{D_1\cdots \Xed{D_j}\cdots D_6} &#10;\end{equation*}&#10;&#10;&#10;\end{document}"/>
  <p:tag name="IGUANATEXSIZE" val="24"/>
  <p:tag name="IGUANATEXCURSOR" val="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277.09"/>
  <p:tag name="LATEXADDIN" val="\documentclass{article}&#10;\usepackage{amsmath}&#10;\pagestyle{empty}&#10;\begin{document}&#10;&#10;\def\DB{I_{\textrm{DB}}}&#10;\def\eps{\epsilon}&#10;\def\Poly{\textsl{Poly}}&#10;\def\Denom{\textsl{Denom}}&#10;&#10;\begin{equation*}&#10;D_j = 0\quad (j=1,\ldots,6)\,,\qquad &#10;G_1\equiv G\biggl(\,&#10;\begin{matrix}&#10;\ell,\!&amp;\!k_1,\!&amp;\!\ldots,\!&amp;\!k_{4}\\[-1mm]&#10;k_{5},\!&amp;\!k_1,\!&amp;\!\ldots,\!&amp;\!k_{4}&#10;\end{matrix}&#10;\biggr) = 0&#10;\end{equation*}&#10;&#10;&#10;\end{document}"/>
  <p:tag name="IGUANATEXSIZE" val="24"/>
  <p:tag name="IGUANATEXCURSOR" val="2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7.9528"/>
  <p:tag name="ORIGINALWIDTH" val="2883.39"/>
  <p:tag name="LATEXADDIN" val="\documentclass{article}&#10;\usepackage{amsmath}&#10;\usepackage{cancel}&#10;&#10;\pagestyle{empty}&#10;\begin{document}&#10;&#10;\def\DB{I_{\textrm{DB}}}&#10;\def\eps{\epsilon}&#10;\def\Poly{\textsl{Poly}}&#10;\def\Denom{\textsl{Denom}}&#10;\def\Xed#1{\xcancel{#1}}&#10;&#10;\begin{equation*}&#10;\frac{1}{D_1 D_2 D_3 D_4 D_5 D_6}&#10;= \sum_{j=1}^6\frac{c_j}{D_1\cdots \Xed{D_j}\cdots D_6}&#10;+\frac{G_1}{D_1\cdots D_6} &#10;\end{equation*}&#10;&#10;&#10;\end{document}"/>
  <p:tag name="IGUANATEXSIZE" val="24"/>
  <p:tag name="IGUANATEXCURSOR" val="3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Microsoft Office PowerPoint</Application>
  <PresentationFormat>On-screen Show (4:3)</PresentationFormat>
  <Paragraphs>203</Paragraphs>
  <Slides>21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Garamond</vt:lpstr>
      <vt:lpstr>Palatino Linotype</vt:lpstr>
      <vt:lpstr>Office Theme</vt:lpstr>
      <vt:lpstr>Towards a Universal Decomposition  of Phase-Space Integrands</vt:lpstr>
      <vt:lpstr>Taming Jets’ Hair</vt:lpstr>
      <vt:lpstr>Approaches at NLO</vt:lpstr>
      <vt:lpstr>Framework</vt:lpstr>
      <vt:lpstr>Framework</vt:lpstr>
      <vt:lpstr>Inverse Antenna Mapping</vt:lpstr>
      <vt:lpstr>Vision of the Destination</vt:lpstr>
      <vt:lpstr>A thousand-mile journey begins with a single step</vt:lpstr>
      <vt:lpstr>Decomposition of One-Loop Integrands</vt:lpstr>
      <vt:lpstr>Scalar Hexagon Decomposition</vt:lpstr>
      <vt:lpstr>New Lyrics to an Old Melody</vt:lpstr>
      <vt:lpstr>Inconsistency of Equations</vt:lpstr>
      <vt:lpstr>A Foreign-Language Lesson</vt:lpstr>
      <vt:lpstr>A Foreign-Language Lesson</vt:lpstr>
      <vt:lpstr>Back to the Hexagon Reduction</vt:lpstr>
      <vt:lpstr>Tree Amplitudes</vt:lpstr>
      <vt:lpstr>Simple Example</vt:lpstr>
      <vt:lpstr>Harder Case</vt:lpstr>
      <vt:lpstr>Triskelia</vt:lpstr>
      <vt:lpstr>Survey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798</cp:revision>
  <dcterms:created xsi:type="dcterms:W3CDTF">2011-08-09T19:59:47Z</dcterms:created>
  <dcterms:modified xsi:type="dcterms:W3CDTF">2023-06-02T06:49:47Z</dcterms:modified>
</cp:coreProperties>
</file>