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90" r:id="rId2"/>
    <p:sldId id="410" r:id="rId3"/>
    <p:sldId id="403" r:id="rId4"/>
    <p:sldId id="413" r:id="rId5"/>
    <p:sldId id="423" r:id="rId6"/>
    <p:sldId id="415" r:id="rId7"/>
    <p:sldId id="414" r:id="rId8"/>
    <p:sldId id="411" r:id="rId9"/>
    <p:sldId id="339" r:id="rId10"/>
    <p:sldId id="333" r:id="rId11"/>
    <p:sldId id="330" r:id="rId12"/>
    <p:sldId id="400" r:id="rId13"/>
    <p:sldId id="416" r:id="rId14"/>
    <p:sldId id="421" r:id="rId15"/>
    <p:sldId id="422" r:id="rId16"/>
    <p:sldId id="420" r:id="rId17"/>
    <p:sldId id="417" r:id="rId18"/>
    <p:sldId id="419" r:id="rId19"/>
    <p:sldId id="418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ppell, Andy" initials="CA" lastIdx="1" clrIdx="0">
    <p:extLst>
      <p:ext uri="{19B8F6BF-5375-455C-9EA6-DF929625EA0E}">
        <p15:presenceInfo xmlns:p15="http://schemas.microsoft.com/office/powerpoint/2012/main" userId="S::u1875823@live.warwick.ac.uk::53e52401-448b-4141-bd04-7f2e1c6e0e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ED"/>
    <a:srgbClr val="F47920"/>
    <a:srgbClr val="6AC2FE"/>
    <a:srgbClr val="5DD5FF"/>
    <a:srgbClr val="00B2DD"/>
    <a:srgbClr val="7ECBB6"/>
    <a:srgbClr val="E86741"/>
    <a:srgbClr val="E17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5" autoAdjust="0"/>
    <p:restoredTop sz="95801"/>
  </p:normalViewPr>
  <p:slideViewPr>
    <p:cSldViewPr snapToGrid="0" snapToObjects="1">
      <p:cViewPr varScale="1">
        <p:scale>
          <a:sx n="215" d="100"/>
          <a:sy n="215" d="100"/>
        </p:scale>
        <p:origin x="1216" y="120"/>
      </p:cViewPr>
      <p:guideLst>
        <p:guide orient="horz" pos="30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-1</c:v>
                </c:pt>
                <c:pt idx="1">
                  <c:v>0</c:v>
                </c:pt>
                <c:pt idx="2">
                  <c:v>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3E-AB4E-B583-6F92E5E07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2893871"/>
        <c:axId val="932895503"/>
      </c:lineChart>
      <c:catAx>
        <c:axId val="93289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895503"/>
        <c:crosses val="autoZero"/>
        <c:auto val="1"/>
        <c:lblAlgn val="ctr"/>
        <c:lblOffset val="100"/>
        <c:noMultiLvlLbl val="0"/>
      </c:catAx>
      <c:valAx>
        <c:axId val="9328955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893871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AD634-B286-CF4C-B608-BAEDD7C846A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B6ED8-9D91-5E4C-8236-27D5494AA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B6ED8-9D91-5E4C-8236-27D5494AA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0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674703" y="2823957"/>
            <a:ext cx="77058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4241" y="1763577"/>
            <a:ext cx="6110339" cy="2749156"/>
          </a:xfrm>
          <a:prstGeom prst="rect">
            <a:avLst/>
          </a:prstGeom>
        </p:spPr>
        <p:txBody>
          <a:bodyPr/>
          <a:lstStyle>
            <a:lvl1pPr>
              <a:buClr>
                <a:srgbClr val="00B2DD"/>
              </a:buClr>
              <a:defRPr>
                <a:solidFill>
                  <a:schemeClr val="tx1"/>
                </a:solidFill>
              </a:defRPr>
            </a:lvl1pPr>
          </a:lstStyle>
          <a:p>
            <a:pPr lvl="0">
              <a:buClr>
                <a:srgbClr val="00B2DD"/>
              </a:buClr>
            </a:pPr>
            <a:r>
              <a:rPr lang="en-GB" dirty="0">
                <a:latin typeface="+mn-lt"/>
              </a:rPr>
              <a:t>Click to edit Master text styles</a:t>
            </a:r>
          </a:p>
          <a:p>
            <a:pPr lvl="1">
              <a:buClr>
                <a:srgbClr val="00B2DD"/>
              </a:buClr>
            </a:pPr>
            <a:r>
              <a:rPr lang="en-GB" dirty="0">
                <a:latin typeface="+mn-lt"/>
              </a:rPr>
              <a:t>Second level</a:t>
            </a:r>
          </a:p>
          <a:p>
            <a:pPr lvl="2">
              <a:buClr>
                <a:srgbClr val="00B2DD"/>
              </a:buClr>
            </a:pPr>
            <a:r>
              <a:rPr lang="en-GB" dirty="0">
                <a:latin typeface="+mn-lt"/>
              </a:rPr>
              <a:t>Third level</a:t>
            </a:r>
          </a:p>
          <a:p>
            <a:pPr lvl="3">
              <a:buClr>
                <a:srgbClr val="00B2DD"/>
              </a:buClr>
            </a:pPr>
            <a:r>
              <a:rPr lang="en-GB" dirty="0">
                <a:latin typeface="+mn-lt"/>
              </a:rPr>
              <a:t>Fourth level</a:t>
            </a:r>
          </a:p>
          <a:p>
            <a:pPr lvl="4">
              <a:buClr>
                <a:srgbClr val="00B2DD"/>
              </a:buClr>
            </a:pPr>
            <a:r>
              <a:rPr lang="en-GB" dirty="0">
                <a:latin typeface="+mn-lt"/>
              </a:rPr>
              <a:t>Fifth level</a:t>
            </a:r>
            <a:endParaRPr lang="en-US" dirty="0">
              <a:latin typeface="+mn-lt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84242" y="1215700"/>
            <a:ext cx="5373684" cy="3808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>
                <a:solidFill>
                  <a:srgbClr val="00B2DD"/>
                </a:solidFill>
                <a:latin typeface="+mn-lt"/>
              </a:rPr>
              <a:t>Click to edit Master text styles</a:t>
            </a:r>
          </a:p>
          <a:p>
            <a:pPr lvl="1"/>
            <a:r>
              <a:rPr lang="en-GB" dirty="0">
                <a:solidFill>
                  <a:srgbClr val="00B2DD"/>
                </a:solidFill>
                <a:latin typeface="+mn-lt"/>
              </a:rPr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C38FC-60F3-4EDD-8262-0BF952B7298D}"/>
              </a:ext>
            </a:extLst>
          </p:cNvPr>
          <p:cNvSpPr txBox="1"/>
          <p:nvPr userDrawn="1"/>
        </p:nvSpPr>
        <p:spPr>
          <a:xfrm>
            <a:off x="8737600" y="8709"/>
            <a:ext cx="406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2E885E6-D6ED-42EB-A033-DDEA87C4B54C}" type="slidenum">
              <a:rPr lang="en-GB" smtClean="0">
                <a:solidFill>
                  <a:srgbClr val="00B2DD"/>
                </a:solidFill>
              </a:rPr>
              <a:pPr algn="r"/>
              <a:t>‹#›</a:t>
            </a:fld>
            <a:endParaRPr lang="en-GB" dirty="0">
              <a:solidFill>
                <a:srgbClr val="00B2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3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images/activations/TransConvBlock3_53.pdf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8.png"/><Relationship Id="rId2" Type="http://schemas.openxmlformats.org/officeDocument/2006/relationships/hyperlink" Target="images/activations/ResBlock1_5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mages/activations/Bridge_53.pdf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4.png"/><Relationship Id="rId10" Type="http://schemas.openxmlformats.org/officeDocument/2006/relationships/hyperlink" Target="images/activations/TransConvBlock1_53.pdf" TargetMode="External"/><Relationship Id="rId4" Type="http://schemas.openxmlformats.org/officeDocument/2006/relationships/hyperlink" Target="images/activations/ResBlock3_53.pdf" TargetMode="External"/><Relationship Id="rId9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512.0338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505.0459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apache-mxnet/transposed-convolutions-explained-with-ms-excel-52d13030c7e8" TargetMode="External"/><Relationship Id="rId4" Type="http://schemas.openxmlformats.org/officeDocument/2006/relationships/hyperlink" Target="https://github.com/vdumoulin/conv_arithmet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6214" y="0"/>
            <a:ext cx="8091577" cy="5143500"/>
          </a:xfrm>
          <a:custGeom>
            <a:avLst/>
            <a:gdLst>
              <a:gd name="connsiteX0" fmla="*/ 5336628 w 8150773"/>
              <a:gd name="connsiteY0" fmla="*/ 0 h 5218386"/>
              <a:gd name="connsiteX1" fmla="*/ 0 w 8150773"/>
              <a:gd name="connsiteY1" fmla="*/ 0 h 5218386"/>
              <a:gd name="connsiteX2" fmla="*/ 0 w 8150773"/>
              <a:gd name="connsiteY2" fmla="*/ 5218386 h 5218386"/>
              <a:gd name="connsiteX3" fmla="*/ 8150773 w 8150773"/>
              <a:gd name="connsiteY3" fmla="*/ 5218386 h 5218386"/>
              <a:gd name="connsiteX4" fmla="*/ 5336628 w 8150773"/>
              <a:gd name="connsiteY4" fmla="*/ 0 h 521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0773" h="5218386">
                <a:moveTo>
                  <a:pt x="5336628" y="0"/>
                </a:moveTo>
                <a:lnTo>
                  <a:pt x="0" y="0"/>
                </a:lnTo>
                <a:lnTo>
                  <a:pt x="0" y="5218386"/>
                </a:lnTo>
                <a:lnTo>
                  <a:pt x="8150773" y="5218386"/>
                </a:lnTo>
                <a:lnTo>
                  <a:pt x="5336628" y="0"/>
                </a:lnTo>
                <a:close/>
              </a:path>
            </a:pathLst>
          </a:custGeom>
          <a:solidFill>
            <a:srgbClr val="00B2DD"/>
          </a:solidFill>
          <a:ln>
            <a:noFill/>
          </a:ln>
          <a:effectLst>
            <a:outerShdw blurRad="2159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3502" y="870410"/>
            <a:ext cx="5261679" cy="6211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dirty="0">
                <a:latin typeface="+mn-lt"/>
              </a:rPr>
              <a:t>Introduction to deep learning for </a:t>
            </a:r>
            <a:r>
              <a:rPr lang="en-US" sz="4000" dirty="0" err="1">
                <a:latin typeface="+mn-lt"/>
              </a:rPr>
              <a:t>LArTPCs</a:t>
            </a:r>
            <a:endParaRPr lang="en-US" sz="4000" dirty="0"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3504" y="1958966"/>
            <a:ext cx="6858000" cy="334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 baseline="0">
                <a:solidFill>
                  <a:schemeClr val="bg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3504" y="3211060"/>
            <a:ext cx="6858000" cy="33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i="0" dirty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rPr>
              <a:t>Andy Chappell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831D25-1045-2744-B82A-25046345C6A5}"/>
              </a:ext>
            </a:extLst>
          </p:cNvPr>
          <p:cNvCxnSpPr/>
          <p:nvPr/>
        </p:nvCxnSpPr>
        <p:spPr>
          <a:xfrm>
            <a:off x="661253" y="3519268"/>
            <a:ext cx="19080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61EBBA13-C1EB-0F43-BDD1-DF27C5B6E62D}"/>
              </a:ext>
            </a:extLst>
          </p:cNvPr>
          <p:cNvSpPr txBox="1">
            <a:spLocks/>
          </p:cNvSpPr>
          <p:nvPr/>
        </p:nvSpPr>
        <p:spPr>
          <a:xfrm>
            <a:off x="603503" y="3519268"/>
            <a:ext cx="6858000" cy="33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rPr>
              <a:t>11</a:t>
            </a:r>
            <a:r>
              <a:rPr lang="en-US" sz="1500" b="0" i="0" dirty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rPr>
              <a:t>/11/2022		</a:t>
            </a:r>
            <a:r>
              <a:rPr lang="en-US" sz="1500" b="0" i="0" dirty="0" err="1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rPr>
              <a:t>LArSoft</a:t>
            </a:r>
            <a:r>
              <a:rPr lang="en-US" sz="1500" b="0" i="0" dirty="0">
                <a:solidFill>
                  <a:schemeClr val="bg1"/>
                </a:solidFill>
                <a:latin typeface="+mn-lt"/>
                <a:ea typeface="Avenir Next" charset="0"/>
                <a:cs typeface="Avenir Next" charset="0"/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87224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E62EC7-E8C8-034C-988E-260C82A1C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241" y="640757"/>
            <a:ext cx="4921335" cy="3666509"/>
          </a:xfrm>
        </p:spPr>
        <p:txBody>
          <a:bodyPr/>
          <a:lstStyle/>
          <a:p>
            <a:r>
              <a:rPr lang="en-GB" sz="1600" dirty="0"/>
              <a:t>Why normalise?</a:t>
            </a:r>
          </a:p>
          <a:p>
            <a:pPr lvl="1"/>
            <a:r>
              <a:rPr lang="en-GB" sz="1400" dirty="0"/>
              <a:t>Input data changes with each batch/epoch, so input distribution can vary and these variations build up deep in the network</a:t>
            </a:r>
          </a:p>
          <a:p>
            <a:pPr lvl="1"/>
            <a:r>
              <a:rPr lang="en-GB" sz="1400" dirty="0"/>
              <a:t>Small/large gradients can vanish/explode as they are multiplied in deep networks</a:t>
            </a:r>
          </a:p>
          <a:p>
            <a:pPr lvl="1"/>
            <a:r>
              <a:rPr lang="en-GB" sz="1400" dirty="0"/>
              <a:t>Batch normalisation ensures each batch has zero mean and unit variance, giving consistent input distributions and avoiding gradient problems, but also scales and shifts to avoid loss of representational power</a:t>
            </a:r>
          </a:p>
          <a:p>
            <a:r>
              <a:rPr lang="en-US" sz="1600" dirty="0"/>
              <a:t>Why </a:t>
            </a:r>
            <a:r>
              <a:rPr lang="en-US" sz="1600" dirty="0" err="1"/>
              <a:t>ReLU</a:t>
            </a:r>
            <a:r>
              <a:rPr lang="en-US" sz="1600" dirty="0"/>
              <a:t>?</a:t>
            </a:r>
          </a:p>
          <a:p>
            <a:pPr lvl="1"/>
            <a:r>
              <a:rPr lang="en-GB" sz="1400" dirty="0"/>
              <a:t>Non-linear activations have high representational power</a:t>
            </a:r>
          </a:p>
          <a:p>
            <a:pPr lvl="1"/>
            <a:r>
              <a:rPr lang="en-GB" sz="1400" dirty="0"/>
              <a:t>It’s fast. Simple gradient calculation (0 or 1)</a:t>
            </a:r>
          </a:p>
          <a:p>
            <a:pPr lvl="1"/>
            <a:r>
              <a:rPr lang="en-GB" sz="1400" dirty="0"/>
              <a:t>Doesn’t squash activations with repeated activation (unlike sigmoid)</a:t>
            </a:r>
          </a:p>
          <a:p>
            <a:pPr lvl="2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A2C4-678A-A74A-B12A-2D4EDC356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5373684" cy="380867"/>
          </a:xfrm>
        </p:spPr>
        <p:txBody>
          <a:bodyPr/>
          <a:lstStyle/>
          <a:p>
            <a:r>
              <a:rPr lang="en-US" sz="2400" dirty="0" err="1">
                <a:solidFill>
                  <a:srgbClr val="00B2DD"/>
                </a:solidFill>
              </a:rPr>
              <a:t>Normalisation</a:t>
            </a:r>
            <a:r>
              <a:rPr lang="en-US" sz="2400" dirty="0">
                <a:solidFill>
                  <a:srgbClr val="00B2DD"/>
                </a:solidFill>
              </a:rPr>
              <a:t> and activation function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6370FE-0E16-454F-B566-5A5F1ED5DBD9}"/>
              </a:ext>
            </a:extLst>
          </p:cNvPr>
          <p:cNvGrpSpPr/>
          <p:nvPr/>
        </p:nvGrpSpPr>
        <p:grpSpPr>
          <a:xfrm>
            <a:off x="6564588" y="1056255"/>
            <a:ext cx="1695171" cy="1079293"/>
            <a:chOff x="6115972" y="2225095"/>
            <a:chExt cx="1695171" cy="1079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7BBC709-6F27-E140-9146-561B58C0956F}"/>
                    </a:ext>
                  </a:extLst>
                </p:cNvPr>
                <p:cNvSpPr txBox="1"/>
                <p:nvPr/>
              </p:nvSpPr>
              <p:spPr>
                <a:xfrm>
                  <a:off x="6115972" y="2225095"/>
                  <a:ext cx="1669496" cy="698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sz="21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sz="21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7BBC709-6F27-E140-9146-561B58C095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972" y="2225095"/>
                  <a:ext cx="1669496" cy="698653"/>
                </a:xfrm>
                <a:prstGeom prst="rect">
                  <a:avLst/>
                </a:prstGeom>
                <a:blipFill>
                  <a:blip r:embed="rId3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FD58EA0-AF25-6D4F-A4AE-B6C24F2C96F8}"/>
                    </a:ext>
                  </a:extLst>
                </p:cNvPr>
                <p:cNvSpPr txBox="1"/>
                <p:nvPr/>
              </p:nvSpPr>
              <p:spPr>
                <a:xfrm>
                  <a:off x="6116128" y="2888890"/>
                  <a:ext cx="1695015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acc>
                              <m:accPr>
                                <m:chr m:val="̂"/>
                                <m:ctrlPr>
                                  <a:rPr lang="en-US" sz="21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FD58EA0-AF25-6D4F-A4AE-B6C24F2C9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6128" y="2888890"/>
                  <a:ext cx="1695015" cy="415498"/>
                </a:xfrm>
                <a:prstGeom prst="rect">
                  <a:avLst/>
                </a:prstGeom>
                <a:blipFill>
                  <a:blip r:embed="rId4"/>
                  <a:stretch>
                    <a:fillRect t="-2941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11F0826-26C8-3343-BD4C-3A310F3D6A68}"/>
              </a:ext>
            </a:extLst>
          </p:cNvPr>
          <p:cNvSpPr txBox="1"/>
          <p:nvPr/>
        </p:nvSpPr>
        <p:spPr>
          <a:xfrm>
            <a:off x="5887250" y="640757"/>
            <a:ext cx="23725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u="sng" dirty="0"/>
              <a:t>Batch </a:t>
            </a:r>
            <a:r>
              <a:rPr lang="en-US" sz="2100" u="sng" dirty="0" err="1"/>
              <a:t>normalisation</a:t>
            </a:r>
            <a:endParaRPr lang="en-US" sz="2100" u="sng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2373C48-341D-6244-869B-89DB8665C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30811"/>
              </p:ext>
            </p:extLst>
          </p:nvPr>
        </p:nvGraphicFramePr>
        <p:xfrm>
          <a:off x="5805576" y="2798904"/>
          <a:ext cx="2752890" cy="183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D1FB4E7-4DD5-C643-B3AA-8638BD85396F}"/>
              </a:ext>
            </a:extLst>
          </p:cNvPr>
          <p:cNvSpPr/>
          <p:nvPr/>
        </p:nvSpPr>
        <p:spPr>
          <a:xfrm>
            <a:off x="5887250" y="2378845"/>
            <a:ext cx="2409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u="sng" dirty="0"/>
              <a:t>Rectified Linear Unit</a:t>
            </a:r>
          </a:p>
        </p:txBody>
      </p:sp>
    </p:spTree>
    <p:extLst>
      <p:ext uri="{BB962C8B-B14F-4D97-AF65-F5344CB8AC3E}">
        <p14:creationId xmlns:p14="http://schemas.microsoft.com/office/powerpoint/2010/main" val="94377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987E1-B2FC-4A40-974D-7E81BD306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Intermediate activations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8B6239F0-9B7F-C042-9609-469C69E6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94353" y="1176511"/>
            <a:ext cx="1223419" cy="1223419"/>
          </a:xfrm>
          <a:prstGeom prst="rect">
            <a:avLst/>
          </a:prstGeom>
        </p:spPr>
      </p:pic>
      <p:pic>
        <p:nvPicPr>
          <p:cNvPr id="17" name="Picture 16">
            <a:hlinkClick r:id="rId4"/>
            <a:extLst>
              <a:ext uri="{FF2B5EF4-FFF2-40B4-BE49-F238E27FC236}">
                <a16:creationId xmlns:a16="http://schemas.microsoft.com/office/drawing/2014/main" id="{08B41304-D58E-8041-95BE-D7214E6664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46675" y="2506039"/>
            <a:ext cx="1222499" cy="1222499"/>
          </a:xfrm>
          <a:prstGeom prst="rect">
            <a:avLst/>
          </a:prstGeom>
        </p:spPr>
      </p:pic>
      <p:pic>
        <p:nvPicPr>
          <p:cNvPr id="24" name="Picture 23">
            <a:hlinkClick r:id="rId6"/>
            <a:extLst>
              <a:ext uri="{FF2B5EF4-FFF2-40B4-BE49-F238E27FC236}">
                <a16:creationId xmlns:a16="http://schemas.microsoft.com/office/drawing/2014/main" id="{25C4D08D-4663-0648-86DF-4CFF1FF1CD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97057" y="3831770"/>
            <a:ext cx="1219623" cy="1219623"/>
          </a:xfrm>
          <a:prstGeom prst="rect">
            <a:avLst/>
          </a:prstGeom>
        </p:spPr>
      </p:pic>
      <p:pic>
        <p:nvPicPr>
          <p:cNvPr id="28" name="Picture 27">
            <a:hlinkClick r:id="rId8"/>
            <a:extLst>
              <a:ext uri="{FF2B5EF4-FFF2-40B4-BE49-F238E27FC236}">
                <a16:creationId xmlns:a16="http://schemas.microsoft.com/office/drawing/2014/main" id="{5DE46388-569D-2A4D-8A1E-CD99364115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540455" y="2506039"/>
            <a:ext cx="1219622" cy="1219622"/>
          </a:xfrm>
          <a:prstGeom prst="rect">
            <a:avLst/>
          </a:prstGeom>
        </p:spPr>
      </p:pic>
      <p:pic>
        <p:nvPicPr>
          <p:cNvPr id="32" name="Picture 31">
            <a:hlinkClick r:id="rId10"/>
            <a:extLst>
              <a:ext uri="{FF2B5EF4-FFF2-40B4-BE49-F238E27FC236}">
                <a16:creationId xmlns:a16="http://schemas.microsoft.com/office/drawing/2014/main" id="{7E069733-DAC2-AE41-9E16-6A1FCDFB338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785599" y="1176510"/>
            <a:ext cx="1223420" cy="1223420"/>
          </a:xfrm>
          <a:prstGeom prst="rect">
            <a:avLst/>
          </a:prstGeom>
        </p:spPr>
      </p:pic>
      <p:pic>
        <p:nvPicPr>
          <p:cNvPr id="5" name="Picture 4" descr="A picture containing nature, rain&#10;&#10;Description automatically generated">
            <a:extLst>
              <a:ext uri="{FF2B5EF4-FFF2-40B4-BE49-F238E27FC236}">
                <a16:creationId xmlns:a16="http://schemas.microsoft.com/office/drawing/2014/main" id="{A14340BE-86F0-D240-B518-EE365D0C24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6554" y="190433"/>
            <a:ext cx="868212" cy="868212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0F4696B-70AC-F8B7-B90C-16A67FA77743}"/>
              </a:ext>
            </a:extLst>
          </p:cNvPr>
          <p:cNvSpPr txBox="1">
            <a:spLocks/>
          </p:cNvSpPr>
          <p:nvPr/>
        </p:nvSpPr>
        <p:spPr>
          <a:xfrm>
            <a:off x="884243" y="705591"/>
            <a:ext cx="4540014" cy="3442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Determining what the network is doing can be extremely challenging</a:t>
            </a:r>
          </a:p>
          <a:p>
            <a:r>
              <a:rPr lang="en-US" sz="1600" dirty="0"/>
              <a:t>Ultimately however, it is just a set of activations in different layers that variously accentuate or attenuate features of the inputs</a:t>
            </a:r>
          </a:p>
          <a:p>
            <a:r>
              <a:rPr lang="en-US" sz="1600" dirty="0"/>
              <a:t>Here we have a set of activations for randomly selected filters at different depths of the U-Net</a:t>
            </a: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26FFA760-62F0-FCBD-1DA8-35E4489C7B7B}"/>
              </a:ext>
            </a:extLst>
          </p:cNvPr>
          <p:cNvSpPr/>
          <p:nvPr/>
        </p:nvSpPr>
        <p:spPr>
          <a:xfrm>
            <a:off x="6760237" y="1612776"/>
            <a:ext cx="1056443" cy="1639410"/>
          </a:xfrm>
          <a:prstGeom prst="curvedUpArrow">
            <a:avLst>
              <a:gd name="adj1" fmla="val 10997"/>
              <a:gd name="adj2" fmla="val 30896"/>
              <a:gd name="adj3" fmla="val 23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4185-46EC-9893-B1F2-4A6970AB0994}"/>
              </a:ext>
            </a:extLst>
          </p:cNvPr>
          <p:cNvSpPr txBox="1"/>
          <p:nvPr/>
        </p:nvSpPr>
        <p:spPr>
          <a:xfrm>
            <a:off x="5321131" y="1241287"/>
            <a:ext cx="9119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 Layer 1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98E4-07CE-B291-4577-C8DDC98CB37E}"/>
              </a:ext>
            </a:extLst>
          </p:cNvPr>
          <p:cNvSpPr txBox="1"/>
          <p:nvPr/>
        </p:nvSpPr>
        <p:spPr>
          <a:xfrm>
            <a:off x="5566554" y="2569473"/>
            <a:ext cx="9119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 Layer 3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E7A45-4355-B443-1563-63F7CC764035}"/>
              </a:ext>
            </a:extLst>
          </p:cNvPr>
          <p:cNvSpPr txBox="1"/>
          <p:nvPr/>
        </p:nvSpPr>
        <p:spPr>
          <a:xfrm>
            <a:off x="6510547" y="3794591"/>
            <a:ext cx="6385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Bridge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7B8FB-F370-B8AC-223E-17FD0E51D456}"/>
              </a:ext>
            </a:extLst>
          </p:cNvPr>
          <p:cNvSpPr txBox="1"/>
          <p:nvPr/>
        </p:nvSpPr>
        <p:spPr>
          <a:xfrm>
            <a:off x="8150266" y="1241287"/>
            <a:ext cx="9167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Layer 4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5CCDD6-E61E-6CC0-3D8D-9D53548EC356}"/>
              </a:ext>
            </a:extLst>
          </p:cNvPr>
          <p:cNvSpPr txBox="1"/>
          <p:nvPr/>
        </p:nvSpPr>
        <p:spPr>
          <a:xfrm>
            <a:off x="7904532" y="2569473"/>
            <a:ext cx="9167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Layer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11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2F63EB-AF66-4ACB-B5C3-887EEBA9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22909" y="2473886"/>
            <a:ext cx="2675138" cy="2229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3880B6-913D-AB06-D5FF-B1853B8369FD}"/>
              </a:ext>
            </a:extLst>
          </p:cNvPr>
          <p:cNvSpPr txBox="1"/>
          <p:nvPr/>
        </p:nvSpPr>
        <p:spPr>
          <a:xfrm>
            <a:off x="6618832" y="4651950"/>
            <a:ext cx="17307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 classification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2" y="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Using semantic segmentation in Pandora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84242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Semantic segmentation forms the basis of Pandora’s vertex finding algorithm for DUNE</a:t>
            </a:r>
          </a:p>
          <a:p>
            <a:r>
              <a:rPr lang="en-US" sz="1600" dirty="0"/>
              <a:t>Why would you use a classification network to find an interaction vertex?</a:t>
            </a:r>
          </a:p>
          <a:p>
            <a:pPr lvl="1"/>
            <a:r>
              <a:rPr lang="en-US" sz="1300" dirty="0"/>
              <a:t>Regression for vertex finding in </a:t>
            </a:r>
            <a:r>
              <a:rPr lang="en-US" sz="1300" dirty="0" err="1"/>
              <a:t>LArTPCs</a:t>
            </a:r>
            <a:r>
              <a:rPr lang="en-US" sz="1300" dirty="0"/>
              <a:t> is hard</a:t>
            </a:r>
          </a:p>
          <a:p>
            <a:pPr lvl="1"/>
            <a:r>
              <a:rPr lang="en-US" sz="1300" dirty="0"/>
              <a:t>You ask a network to learn a single (or small set of) target location(s) in a complex image</a:t>
            </a:r>
          </a:p>
          <a:p>
            <a:pPr lvl="1"/>
            <a:r>
              <a:rPr lang="en-US" sz="1300" dirty="0"/>
              <a:t>Semantic segmentation treats the whole image as a target to learn</a:t>
            </a:r>
          </a:p>
          <a:p>
            <a:r>
              <a:rPr lang="en-US" sz="1600" dirty="0"/>
              <a:t>Classify each pixel according to its distance from the estimated vertex location</a:t>
            </a:r>
          </a:p>
          <a:p>
            <a:pPr lvl="1"/>
            <a:r>
              <a:rPr lang="en-US" sz="1300" dirty="0"/>
              <a:t>Adjacent pixels are obviously correlated, so context helps learning</a:t>
            </a:r>
          </a:p>
          <a:p>
            <a:r>
              <a:rPr lang="en-US" sz="1600" dirty="0"/>
              <a:t>The network doesn’t return a vertex location</a:t>
            </a:r>
          </a:p>
          <a:p>
            <a:r>
              <a:rPr lang="en-US" sz="1600" dirty="0"/>
              <a:t>How do we extract the vertex?</a:t>
            </a:r>
          </a:p>
        </p:txBody>
      </p:sp>
    </p:spTree>
    <p:extLst>
      <p:ext uri="{BB962C8B-B14F-4D97-AF65-F5344CB8AC3E}">
        <p14:creationId xmlns:p14="http://schemas.microsoft.com/office/powerpoint/2010/main" val="167913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CC3E99-4FCB-9109-83C1-EED72BF79BD4}"/>
              </a:ext>
            </a:extLst>
          </p:cNvPr>
          <p:cNvGrpSpPr/>
          <p:nvPr/>
        </p:nvGrpSpPr>
        <p:grpSpPr>
          <a:xfrm>
            <a:off x="5063397" y="2571750"/>
            <a:ext cx="2778032" cy="2222425"/>
            <a:chOff x="5063397" y="2571750"/>
            <a:chExt cx="2778032" cy="2222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E5B741-DCA3-63FE-B011-CD2D2B9B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063397" y="2571750"/>
              <a:ext cx="2778032" cy="2222425"/>
            </a:xfrm>
            <a:prstGeom prst="rect">
              <a:avLst/>
            </a:prstGeom>
          </p:spPr>
        </p:pic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736C8893-E2A1-43E7-73F2-34124E7B4481}"/>
                </a:ext>
              </a:extLst>
            </p:cNvPr>
            <p:cNvSpPr/>
            <p:nvPr/>
          </p:nvSpPr>
          <p:spPr>
            <a:xfrm>
              <a:off x="5427217" y="3548108"/>
              <a:ext cx="769398" cy="804909"/>
            </a:xfrm>
            <a:prstGeom prst="donut">
              <a:avLst>
                <a:gd name="adj" fmla="val 8460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B8C2879A-0DE3-DC9F-F07F-CE618839844B}"/>
                </a:ext>
              </a:extLst>
            </p:cNvPr>
            <p:cNvSpPr/>
            <p:nvPr/>
          </p:nvSpPr>
          <p:spPr>
            <a:xfrm>
              <a:off x="5777885" y="3930001"/>
              <a:ext cx="62143" cy="5357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D9FECFC-93EB-4022-A210-EEA233EE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55487" y="2571750"/>
            <a:ext cx="2778032" cy="2222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3DEEA3-CDB8-E770-E53F-B42562620036}"/>
              </a:ext>
            </a:extLst>
          </p:cNvPr>
          <p:cNvSpPr txBox="1"/>
          <p:nvPr/>
        </p:nvSpPr>
        <p:spPr>
          <a:xfrm>
            <a:off x="1902086" y="4746387"/>
            <a:ext cx="24848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from a single wire plane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6723921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Mixing deep learning with ‘traditional’ algorithms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84242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have a set of distance classes for each occupied pixel</a:t>
            </a:r>
          </a:p>
          <a:p>
            <a:r>
              <a:rPr lang="en-US" sz="1600" dirty="0"/>
              <a:t>For each hit, convert the class to the known lower and upper distance bounds</a:t>
            </a:r>
          </a:p>
          <a:p>
            <a:r>
              <a:rPr lang="en-US" sz="1600" dirty="0"/>
              <a:t>Draw a ring, </a:t>
            </a:r>
            <a:r>
              <a:rPr lang="en-US" sz="1600" dirty="0" err="1"/>
              <a:t>centred</a:t>
            </a:r>
            <a:r>
              <a:rPr lang="en-US" sz="1600" dirty="0"/>
              <a:t> on the hit with radii corresponding to those distance bounds</a:t>
            </a:r>
          </a:p>
          <a:p>
            <a:r>
              <a:rPr lang="en-US" sz="1600" dirty="0"/>
              <a:t>Weight the pixels in the ring inversely proportional to its area</a:t>
            </a:r>
          </a:p>
          <a:p>
            <a:r>
              <a:rPr lang="en-US" sz="1600" dirty="0"/>
              <a:t>Vertex could be anywhere within the shaded region of one ring</a:t>
            </a:r>
          </a:p>
          <a:p>
            <a:r>
              <a:rPr lang="en-US" sz="1600" dirty="0"/>
              <a:t>Many rings for a heat map, where high weight indicates likely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E1AD-1EFC-B8EF-4979-76A98AC15423}"/>
              </a:ext>
            </a:extLst>
          </p:cNvPr>
          <p:cNvSpPr txBox="1"/>
          <p:nvPr/>
        </p:nvSpPr>
        <p:spPr>
          <a:xfrm>
            <a:off x="5174909" y="4746387"/>
            <a:ext cx="26078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map from one classified pixel</a:t>
            </a:r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800EFC-80E3-A635-0129-19F72EBF468F}"/>
              </a:ext>
            </a:extLst>
          </p:cNvPr>
          <p:cNvSpPr/>
          <p:nvPr/>
        </p:nvSpPr>
        <p:spPr>
          <a:xfrm>
            <a:off x="4381213" y="3565864"/>
            <a:ext cx="872971" cy="20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7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96313D4-79D4-6469-6F05-935E7B7CF42A}"/>
              </a:ext>
            </a:extLst>
          </p:cNvPr>
          <p:cNvGrpSpPr/>
          <p:nvPr/>
        </p:nvGrpSpPr>
        <p:grpSpPr>
          <a:xfrm>
            <a:off x="5063397" y="2571750"/>
            <a:ext cx="2778032" cy="2222425"/>
            <a:chOff x="5063397" y="2571750"/>
            <a:chExt cx="2778032" cy="22224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7B05BB-0515-DBBE-2C68-FEE8F51B22E9}"/>
                </a:ext>
              </a:extLst>
            </p:cNvPr>
            <p:cNvGrpSpPr/>
            <p:nvPr/>
          </p:nvGrpSpPr>
          <p:grpSpPr>
            <a:xfrm>
              <a:off x="5063397" y="2571750"/>
              <a:ext cx="2778032" cy="2222425"/>
              <a:chOff x="5063397" y="2571750"/>
              <a:chExt cx="2778032" cy="22224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48A7B43-F777-DC88-3510-4093F4DD2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5063397" y="2571750"/>
                <a:ext cx="2778032" cy="2222425"/>
              </a:xfrm>
              <a:prstGeom prst="rect">
                <a:avLst/>
              </a:prstGeom>
            </p:spPr>
          </p:pic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F61F0798-986A-E704-2C5B-C2439EB4610B}"/>
                  </a:ext>
                </a:extLst>
              </p:cNvPr>
              <p:cNvSpPr/>
              <p:nvPr/>
            </p:nvSpPr>
            <p:spPr>
              <a:xfrm>
                <a:off x="5427217" y="3548108"/>
                <a:ext cx="769398" cy="804909"/>
              </a:xfrm>
              <a:prstGeom prst="donut">
                <a:avLst>
                  <a:gd name="adj" fmla="val 8460"/>
                </a:avLst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4CFAE8D3-FE27-3801-9EDB-63D243392C71}"/>
                </a:ext>
              </a:extLst>
            </p:cNvPr>
            <p:cNvSpPr/>
            <p:nvPr/>
          </p:nvSpPr>
          <p:spPr>
            <a:xfrm>
              <a:off x="5894610" y="3854389"/>
              <a:ext cx="575634" cy="602202"/>
            </a:xfrm>
            <a:prstGeom prst="donut">
              <a:avLst>
                <a:gd name="adj" fmla="val 8460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4BDBEC-B072-2F5C-5DD2-CEFFD93A5166}"/>
                </a:ext>
              </a:extLst>
            </p:cNvPr>
            <p:cNvSpPr/>
            <p:nvPr/>
          </p:nvSpPr>
          <p:spPr>
            <a:xfrm>
              <a:off x="6147623" y="4136910"/>
              <a:ext cx="62143" cy="5357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2E7741-5BFD-C890-F243-19CE2E59004A}"/>
              </a:ext>
            </a:extLst>
          </p:cNvPr>
          <p:cNvGrpSpPr/>
          <p:nvPr/>
        </p:nvGrpSpPr>
        <p:grpSpPr>
          <a:xfrm>
            <a:off x="1755486" y="2571750"/>
            <a:ext cx="2778032" cy="2222425"/>
            <a:chOff x="5063397" y="2571750"/>
            <a:chExt cx="2778032" cy="2222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E5B741-DCA3-63FE-B011-CD2D2B9B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063397" y="2571750"/>
              <a:ext cx="2778032" cy="2222425"/>
            </a:xfrm>
            <a:prstGeom prst="rect">
              <a:avLst/>
            </a:prstGeom>
          </p:spPr>
        </p:pic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736C8893-E2A1-43E7-73F2-34124E7B4481}"/>
                </a:ext>
              </a:extLst>
            </p:cNvPr>
            <p:cNvSpPr/>
            <p:nvPr/>
          </p:nvSpPr>
          <p:spPr>
            <a:xfrm>
              <a:off x="5427217" y="3548108"/>
              <a:ext cx="769398" cy="804909"/>
            </a:xfrm>
            <a:prstGeom prst="donut">
              <a:avLst>
                <a:gd name="adj" fmla="val 8460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3DEEA3-CDB8-E770-E53F-B42562620036}"/>
              </a:ext>
            </a:extLst>
          </p:cNvPr>
          <p:cNvSpPr txBox="1"/>
          <p:nvPr/>
        </p:nvSpPr>
        <p:spPr>
          <a:xfrm>
            <a:off x="1902086" y="4746387"/>
            <a:ext cx="25870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map from one classified pixel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6723921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Mixing deep learning with ‘traditional’ algorithms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84242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have a set of distance classes for each occupied pixel</a:t>
            </a:r>
          </a:p>
          <a:p>
            <a:r>
              <a:rPr lang="en-US" sz="1600" dirty="0"/>
              <a:t>For each hit, convert the class to the known lower and upper distance bounds</a:t>
            </a:r>
          </a:p>
          <a:p>
            <a:r>
              <a:rPr lang="en-US" sz="1600" dirty="0"/>
              <a:t>Draw a ring, </a:t>
            </a:r>
            <a:r>
              <a:rPr lang="en-US" sz="1600" dirty="0" err="1"/>
              <a:t>centred</a:t>
            </a:r>
            <a:r>
              <a:rPr lang="en-US" sz="1600" dirty="0"/>
              <a:t> on the hit with radii corresponding to those distance bounds</a:t>
            </a:r>
          </a:p>
          <a:p>
            <a:r>
              <a:rPr lang="en-US" sz="1600" dirty="0"/>
              <a:t>Weight the pixels in the ring inversely proportional to its area</a:t>
            </a:r>
          </a:p>
          <a:p>
            <a:r>
              <a:rPr lang="en-US" sz="1600" dirty="0"/>
              <a:t>Vertex could be anywhere within the shaded region of one ring</a:t>
            </a:r>
          </a:p>
          <a:p>
            <a:r>
              <a:rPr lang="en-US" sz="1600" dirty="0"/>
              <a:t>Many rings for a heat map, where high weight indicates likely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E1AD-1EFC-B8EF-4979-76A98AC15423}"/>
              </a:ext>
            </a:extLst>
          </p:cNvPr>
          <p:cNvSpPr txBox="1"/>
          <p:nvPr/>
        </p:nvSpPr>
        <p:spPr>
          <a:xfrm>
            <a:off x="5174909" y="4746387"/>
            <a:ext cx="2666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map from two classified pixels</a:t>
            </a:r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800EFC-80E3-A635-0129-19F72EBF468F}"/>
              </a:ext>
            </a:extLst>
          </p:cNvPr>
          <p:cNvSpPr/>
          <p:nvPr/>
        </p:nvSpPr>
        <p:spPr>
          <a:xfrm>
            <a:off x="4381213" y="3565864"/>
            <a:ext cx="872971" cy="20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7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6CFFAC-01D9-9BF2-62EE-F36DEC9497CA}"/>
              </a:ext>
            </a:extLst>
          </p:cNvPr>
          <p:cNvGrpSpPr/>
          <p:nvPr/>
        </p:nvGrpSpPr>
        <p:grpSpPr>
          <a:xfrm>
            <a:off x="1755486" y="2567311"/>
            <a:ext cx="2778032" cy="2222425"/>
            <a:chOff x="5063397" y="2571750"/>
            <a:chExt cx="2778032" cy="22224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1300C5-C290-6692-6FD7-91E9F4396DCF}"/>
                </a:ext>
              </a:extLst>
            </p:cNvPr>
            <p:cNvGrpSpPr/>
            <p:nvPr/>
          </p:nvGrpSpPr>
          <p:grpSpPr>
            <a:xfrm>
              <a:off x="5063397" y="2571750"/>
              <a:ext cx="2778032" cy="2222425"/>
              <a:chOff x="5063397" y="2571750"/>
              <a:chExt cx="2778032" cy="222242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7736C7A-5155-0BCB-5EC5-0EC2F62BE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5063397" y="2571750"/>
                <a:ext cx="2778032" cy="2222425"/>
              </a:xfrm>
              <a:prstGeom prst="rect">
                <a:avLst/>
              </a:prstGeom>
            </p:spPr>
          </p:pic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9C1FD0BA-0018-BB43-0129-5CE930422103}"/>
                  </a:ext>
                </a:extLst>
              </p:cNvPr>
              <p:cNvSpPr/>
              <p:nvPr/>
            </p:nvSpPr>
            <p:spPr>
              <a:xfrm>
                <a:off x="5427217" y="3548108"/>
                <a:ext cx="769398" cy="804909"/>
              </a:xfrm>
              <a:prstGeom prst="donut">
                <a:avLst>
                  <a:gd name="adj" fmla="val 8460"/>
                </a:avLst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5C1AE954-8D0F-05A0-D704-5D091522F33F}"/>
                </a:ext>
              </a:extLst>
            </p:cNvPr>
            <p:cNvSpPr/>
            <p:nvPr/>
          </p:nvSpPr>
          <p:spPr>
            <a:xfrm>
              <a:off x="5894610" y="3854389"/>
              <a:ext cx="575634" cy="602202"/>
            </a:xfrm>
            <a:prstGeom prst="donut">
              <a:avLst>
                <a:gd name="adj" fmla="val 8460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6313D4-79D4-6469-6F05-935E7B7CF42A}"/>
              </a:ext>
            </a:extLst>
          </p:cNvPr>
          <p:cNvGrpSpPr/>
          <p:nvPr/>
        </p:nvGrpSpPr>
        <p:grpSpPr>
          <a:xfrm>
            <a:off x="5063397" y="2571750"/>
            <a:ext cx="2778032" cy="2222425"/>
            <a:chOff x="5063397" y="2571750"/>
            <a:chExt cx="2778032" cy="22224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7B05BB-0515-DBBE-2C68-FEE8F51B22E9}"/>
                </a:ext>
              </a:extLst>
            </p:cNvPr>
            <p:cNvGrpSpPr/>
            <p:nvPr/>
          </p:nvGrpSpPr>
          <p:grpSpPr>
            <a:xfrm>
              <a:off x="5063397" y="2571750"/>
              <a:ext cx="2778032" cy="2222425"/>
              <a:chOff x="5063397" y="2571750"/>
              <a:chExt cx="2778032" cy="222242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48A7B43-F777-DC88-3510-4093F4DD2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5063397" y="2571750"/>
                <a:ext cx="2778032" cy="2222425"/>
              </a:xfrm>
              <a:prstGeom prst="rect">
                <a:avLst/>
              </a:prstGeom>
            </p:spPr>
          </p:pic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F61F0798-986A-E704-2C5B-C2439EB4610B}"/>
                  </a:ext>
                </a:extLst>
              </p:cNvPr>
              <p:cNvSpPr/>
              <p:nvPr/>
            </p:nvSpPr>
            <p:spPr>
              <a:xfrm>
                <a:off x="5427217" y="3548108"/>
                <a:ext cx="769398" cy="804909"/>
              </a:xfrm>
              <a:prstGeom prst="donut">
                <a:avLst>
                  <a:gd name="adj" fmla="val 8460"/>
                </a:avLst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4CFAE8D3-FE27-3801-9EDB-63D243392C71}"/>
                </a:ext>
              </a:extLst>
            </p:cNvPr>
            <p:cNvSpPr/>
            <p:nvPr/>
          </p:nvSpPr>
          <p:spPr>
            <a:xfrm>
              <a:off x="5894610" y="3854389"/>
              <a:ext cx="575634" cy="602202"/>
            </a:xfrm>
            <a:prstGeom prst="donut">
              <a:avLst>
                <a:gd name="adj" fmla="val 8460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4BDBEC-B072-2F5C-5DD2-CEFFD93A5166}"/>
                </a:ext>
              </a:extLst>
            </p:cNvPr>
            <p:cNvSpPr/>
            <p:nvPr/>
          </p:nvSpPr>
          <p:spPr>
            <a:xfrm>
              <a:off x="5836324" y="4374786"/>
              <a:ext cx="62143" cy="5357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70EABEBE-7BED-82CB-4793-65CB6D5A669A}"/>
                </a:ext>
              </a:extLst>
            </p:cNvPr>
            <p:cNvSpPr/>
            <p:nvPr/>
          </p:nvSpPr>
          <p:spPr>
            <a:xfrm>
              <a:off x="5723512" y="4262664"/>
              <a:ext cx="295548" cy="283424"/>
            </a:xfrm>
            <a:prstGeom prst="donut">
              <a:avLst>
                <a:gd name="adj" fmla="val 8460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3DEEA3-CDB8-E770-E53F-B42562620036}"/>
              </a:ext>
            </a:extLst>
          </p:cNvPr>
          <p:cNvSpPr txBox="1"/>
          <p:nvPr/>
        </p:nvSpPr>
        <p:spPr>
          <a:xfrm>
            <a:off x="1902086" y="4746387"/>
            <a:ext cx="2666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map from two classified pixels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6723921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Mixing deep learning with ‘traditional’ algorithms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84242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have a set of distance classes for each occupied pixel</a:t>
            </a:r>
          </a:p>
          <a:p>
            <a:r>
              <a:rPr lang="en-US" sz="1600" dirty="0"/>
              <a:t>For each hit, convert the class to the known lower and upper distance bounds</a:t>
            </a:r>
          </a:p>
          <a:p>
            <a:r>
              <a:rPr lang="en-US" sz="1600" dirty="0"/>
              <a:t>Draw a ring, </a:t>
            </a:r>
            <a:r>
              <a:rPr lang="en-US" sz="1600" dirty="0" err="1"/>
              <a:t>centred</a:t>
            </a:r>
            <a:r>
              <a:rPr lang="en-US" sz="1600" dirty="0"/>
              <a:t> on the hit with radii corresponding to those distance bounds</a:t>
            </a:r>
          </a:p>
          <a:p>
            <a:r>
              <a:rPr lang="en-US" sz="1600" dirty="0"/>
              <a:t>Weight the pixels in the ring inversely proportional to its area</a:t>
            </a:r>
          </a:p>
          <a:p>
            <a:r>
              <a:rPr lang="en-US" sz="1600" dirty="0"/>
              <a:t>Vertex could be anywhere within the shaded region of one ring</a:t>
            </a:r>
          </a:p>
          <a:p>
            <a:r>
              <a:rPr lang="en-US" sz="1600" dirty="0"/>
              <a:t>Many rings for a heat map, where high weight indicates likely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E1AD-1EFC-B8EF-4979-76A98AC15423}"/>
              </a:ext>
            </a:extLst>
          </p:cNvPr>
          <p:cNvSpPr txBox="1"/>
          <p:nvPr/>
        </p:nvSpPr>
        <p:spPr>
          <a:xfrm>
            <a:off x="5174908" y="4746387"/>
            <a:ext cx="29185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map from three classified pixels</a:t>
            </a:r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800EFC-80E3-A635-0129-19F72EBF468F}"/>
              </a:ext>
            </a:extLst>
          </p:cNvPr>
          <p:cNvSpPr/>
          <p:nvPr/>
        </p:nvSpPr>
        <p:spPr>
          <a:xfrm>
            <a:off x="4381213" y="3565864"/>
            <a:ext cx="872971" cy="20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4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56EB53-4B66-881B-E662-495557D52E83}"/>
              </a:ext>
            </a:extLst>
          </p:cNvPr>
          <p:cNvGrpSpPr/>
          <p:nvPr/>
        </p:nvGrpSpPr>
        <p:grpSpPr>
          <a:xfrm>
            <a:off x="1755486" y="2571751"/>
            <a:ext cx="2778032" cy="2222425"/>
            <a:chOff x="5063397" y="2571750"/>
            <a:chExt cx="2778032" cy="22224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385892-AA91-335B-A9E8-F1ED6BA56002}"/>
                </a:ext>
              </a:extLst>
            </p:cNvPr>
            <p:cNvGrpSpPr/>
            <p:nvPr/>
          </p:nvGrpSpPr>
          <p:grpSpPr>
            <a:xfrm>
              <a:off x="5063397" y="2571750"/>
              <a:ext cx="2778032" cy="2222425"/>
              <a:chOff x="5063397" y="2571750"/>
              <a:chExt cx="2778032" cy="222242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5BAECAF-37EE-915F-61D9-22D51F944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5063397" y="2571750"/>
                <a:ext cx="2778032" cy="2222425"/>
              </a:xfrm>
              <a:prstGeom prst="rect">
                <a:avLst/>
              </a:prstGeom>
            </p:spPr>
          </p:pic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F8C09483-3710-7E10-EE73-AD63935B591A}"/>
                  </a:ext>
                </a:extLst>
              </p:cNvPr>
              <p:cNvSpPr/>
              <p:nvPr/>
            </p:nvSpPr>
            <p:spPr>
              <a:xfrm>
                <a:off x="5427217" y="3548108"/>
                <a:ext cx="769398" cy="804909"/>
              </a:xfrm>
              <a:prstGeom prst="donut">
                <a:avLst>
                  <a:gd name="adj" fmla="val 8460"/>
                </a:avLst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A5725CF7-30E8-613E-C7FE-D32D75499630}"/>
                </a:ext>
              </a:extLst>
            </p:cNvPr>
            <p:cNvSpPr/>
            <p:nvPr/>
          </p:nvSpPr>
          <p:spPr>
            <a:xfrm>
              <a:off x="5894610" y="3854389"/>
              <a:ext cx="575634" cy="602202"/>
            </a:xfrm>
            <a:prstGeom prst="donut">
              <a:avLst>
                <a:gd name="adj" fmla="val 8460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56AD1475-021A-B5E8-FDDF-B660DB07B6A2}"/>
                </a:ext>
              </a:extLst>
            </p:cNvPr>
            <p:cNvSpPr/>
            <p:nvPr/>
          </p:nvSpPr>
          <p:spPr>
            <a:xfrm>
              <a:off x="5723512" y="4262664"/>
              <a:ext cx="295548" cy="283424"/>
            </a:xfrm>
            <a:prstGeom prst="donut">
              <a:avLst>
                <a:gd name="adj" fmla="val 8460"/>
              </a:avLst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3DEEA3-CDB8-E770-E53F-B42562620036}"/>
              </a:ext>
            </a:extLst>
          </p:cNvPr>
          <p:cNvSpPr txBox="1"/>
          <p:nvPr/>
        </p:nvSpPr>
        <p:spPr>
          <a:xfrm>
            <a:off x="1902086" y="4746387"/>
            <a:ext cx="24848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map from 3 classified pixels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6723921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Mixing deep learning with ‘traditional’ algorithms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84242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 have a set of distance classes for each occupied pixel</a:t>
            </a:r>
          </a:p>
          <a:p>
            <a:r>
              <a:rPr lang="en-US" sz="1600" dirty="0"/>
              <a:t>For each hit, convert the class to the known lower and upper distance bounds</a:t>
            </a:r>
          </a:p>
          <a:p>
            <a:r>
              <a:rPr lang="en-US" sz="1600" dirty="0"/>
              <a:t>Draw a ring, </a:t>
            </a:r>
            <a:r>
              <a:rPr lang="en-US" sz="1600" dirty="0" err="1"/>
              <a:t>centred</a:t>
            </a:r>
            <a:r>
              <a:rPr lang="en-US" sz="1600" dirty="0"/>
              <a:t> on the hit with radii corresponding to those distance bounds</a:t>
            </a:r>
          </a:p>
          <a:p>
            <a:r>
              <a:rPr lang="en-US" sz="1600" dirty="0"/>
              <a:t>Weight the pixels in the ring inversely proportional to its area</a:t>
            </a:r>
          </a:p>
          <a:p>
            <a:r>
              <a:rPr lang="en-US" sz="1600" dirty="0"/>
              <a:t>Vertex could be anywhere within the shaded region of one ring</a:t>
            </a:r>
          </a:p>
          <a:p>
            <a:r>
              <a:rPr lang="en-US" sz="1600" dirty="0"/>
              <a:t>Many rings for a heat map, where high weight indicates likely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5B741-DCA3-63FE-B011-CD2D2B9B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3397" y="2571750"/>
            <a:ext cx="2778032" cy="2222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FE1AD-1EFC-B8EF-4979-76A98AC15423}"/>
              </a:ext>
            </a:extLst>
          </p:cNvPr>
          <p:cNvSpPr txBox="1"/>
          <p:nvPr/>
        </p:nvSpPr>
        <p:spPr>
          <a:xfrm>
            <a:off x="5174910" y="4746387"/>
            <a:ext cx="25550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map from all classified pixels</a:t>
            </a:r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800EFC-80E3-A635-0129-19F72EBF468F}"/>
              </a:ext>
            </a:extLst>
          </p:cNvPr>
          <p:cNvSpPr/>
          <p:nvPr/>
        </p:nvSpPr>
        <p:spPr>
          <a:xfrm>
            <a:off x="4381213" y="3565864"/>
            <a:ext cx="872971" cy="20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5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6723921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A brief aside on </a:t>
            </a:r>
            <a:r>
              <a:rPr lang="en-US" sz="2400" dirty="0" err="1">
                <a:solidFill>
                  <a:srgbClr val="00B2DD"/>
                </a:solidFill>
              </a:rPr>
              <a:t>TorchScript</a:t>
            </a:r>
            <a:endParaRPr lang="en-US" sz="2400" dirty="0">
              <a:solidFill>
                <a:srgbClr val="00B2DD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84242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Currently, </a:t>
            </a:r>
            <a:r>
              <a:rPr lang="en-US" sz="1600" dirty="0" err="1"/>
              <a:t>LArSoft</a:t>
            </a:r>
            <a:r>
              <a:rPr lang="en-US" sz="1600" dirty="0"/>
              <a:t> expects </a:t>
            </a:r>
            <a:r>
              <a:rPr lang="en-US" sz="1600" dirty="0" err="1"/>
              <a:t>PyTorch</a:t>
            </a:r>
            <a:r>
              <a:rPr lang="en-US" sz="1600" dirty="0"/>
              <a:t> networks to be C++-based and CPU-bound for inference</a:t>
            </a:r>
          </a:p>
          <a:p>
            <a:r>
              <a:rPr lang="en-US" sz="1600" dirty="0"/>
              <a:t>This will hopefully change in time, but until it does, if you have a deep neural network you’d like to use in, Pandora, for example, you need to know about </a:t>
            </a:r>
            <a:r>
              <a:rPr lang="en-US" sz="1600" dirty="0" err="1"/>
              <a:t>TorchScript</a:t>
            </a:r>
            <a:endParaRPr lang="en-US" sz="1600" dirty="0"/>
          </a:p>
          <a:p>
            <a:r>
              <a:rPr lang="en-US" sz="1600" dirty="0"/>
              <a:t>Pandora’s vertex finding network was trained using Python on GPUs, but you can’t run that in Pandora, you need to convert it</a:t>
            </a:r>
          </a:p>
          <a:p>
            <a:pPr marL="342900" lvl="1" indent="0">
              <a:buNone/>
            </a:pP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device =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torch.device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342900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model =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load_model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(filename, device)   # custom code to load your specific model</a:t>
            </a:r>
          </a:p>
          <a:p>
            <a:pPr marL="342900" lvl="1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torch.jit.script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(model)</a:t>
            </a:r>
          </a:p>
          <a:p>
            <a:pPr marL="342900" lvl="1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sm.save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output_filename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cs typeface="Courier New" panose="02070309020205020404" pitchFamily="49" charset="0"/>
              </a:rPr>
              <a:t>TorchScript</a:t>
            </a:r>
            <a:r>
              <a:rPr lang="en-US" sz="1600" dirty="0">
                <a:cs typeface="Courier New" panose="02070309020205020404" pitchFamily="49" charset="0"/>
              </a:rPr>
              <a:t> can take a model defined using standard </a:t>
            </a:r>
            <a:r>
              <a:rPr lang="en-US" sz="1600" dirty="0" err="1">
                <a:cs typeface="Courier New" panose="02070309020205020404" pitchFamily="49" charset="0"/>
              </a:rPr>
              <a:t>PyTorch</a:t>
            </a:r>
            <a:r>
              <a:rPr lang="en-US" sz="1600" dirty="0">
                <a:cs typeface="Courier New" panose="02070309020205020404" pitchFamily="49" charset="0"/>
              </a:rPr>
              <a:t> code and convert it to a format that can be run on a CPU</a:t>
            </a:r>
          </a:p>
          <a:p>
            <a:r>
              <a:rPr lang="en-US" sz="1600" dirty="0">
                <a:cs typeface="Courier New" panose="02070309020205020404" pitchFamily="49" charset="0"/>
              </a:rPr>
              <a:t>Such a network can now be used in Pandora (you’ll need to manage the inputs and outputs of course, but we won’t cover that today)</a:t>
            </a:r>
          </a:p>
        </p:txBody>
      </p:sp>
    </p:spTree>
    <p:extLst>
      <p:ext uri="{BB962C8B-B14F-4D97-AF65-F5344CB8AC3E}">
        <p14:creationId xmlns:p14="http://schemas.microsoft.com/office/powerpoint/2010/main" val="3355998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6723921" cy="380867"/>
          </a:xfrm>
        </p:spPr>
        <p:txBody>
          <a:bodyPr/>
          <a:lstStyle/>
          <a:p>
            <a:r>
              <a:rPr lang="en-US" sz="2400" dirty="0" err="1">
                <a:solidFill>
                  <a:srgbClr val="00B2DD"/>
                </a:solidFill>
              </a:rPr>
              <a:t>ResNet</a:t>
            </a:r>
            <a:endParaRPr lang="en-US" sz="2400" dirty="0">
              <a:solidFill>
                <a:srgbClr val="00B2DD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72406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We’ll now return to take a brief look at probably the most famous CNN for classification, </a:t>
            </a:r>
            <a:r>
              <a:rPr lang="en-US" sz="1600" dirty="0" err="1"/>
              <a:t>ResNet</a:t>
            </a:r>
            <a:endParaRPr lang="en-US" sz="1600" dirty="0"/>
          </a:p>
          <a:p>
            <a:r>
              <a:rPr lang="en-US" sz="1600" dirty="0">
                <a:cs typeface="Courier New" panose="02070309020205020404" pitchFamily="49" charset="0"/>
              </a:rPr>
              <a:t>Like semantic segmentation, </a:t>
            </a:r>
            <a:r>
              <a:rPr lang="en-US" sz="1600" dirty="0" err="1">
                <a:cs typeface="Courier New" panose="02070309020205020404" pitchFamily="49" charset="0"/>
              </a:rPr>
              <a:t>ResNet</a:t>
            </a:r>
            <a:r>
              <a:rPr lang="en-US" sz="1600" dirty="0">
                <a:cs typeface="Courier New" panose="02070309020205020404" pitchFamily="49" charset="0"/>
              </a:rPr>
              <a:t> was </a:t>
            </a:r>
            <a:r>
              <a:rPr lang="en-US" sz="1600" dirty="0">
                <a:cs typeface="Courier New" panose="02070309020205020404" pitchFamily="49" charset="0"/>
                <a:hlinkClick r:id="rId2"/>
              </a:rPr>
              <a:t>introduced</a:t>
            </a:r>
            <a:r>
              <a:rPr lang="en-US" sz="1600" dirty="0">
                <a:cs typeface="Courier New" panose="02070309020205020404" pitchFamily="49" charset="0"/>
              </a:rPr>
              <a:t> in 2015</a:t>
            </a:r>
          </a:p>
          <a:p>
            <a:pPr lvl="1"/>
            <a:r>
              <a:rPr lang="en-US" sz="1300" dirty="0">
                <a:cs typeface="Courier New" panose="02070309020205020404" pitchFamily="49" charset="0"/>
              </a:rPr>
              <a:t>There are a lot of neat ideas introduced in this paper, but the key one is the introduction of the residual (the Res in </a:t>
            </a:r>
            <a:r>
              <a:rPr lang="en-US" sz="1300" dirty="0" err="1">
                <a:cs typeface="Courier New" panose="02070309020205020404" pitchFamily="49" charset="0"/>
              </a:rPr>
              <a:t>ResNet</a:t>
            </a:r>
            <a:r>
              <a:rPr lang="en-US" sz="1300" dirty="0">
                <a:cs typeface="Courier New" panose="02070309020205020404" pitchFamily="49" charset="0"/>
              </a:rPr>
              <a:t>) shortcut connection</a:t>
            </a:r>
          </a:p>
          <a:p>
            <a:pPr lvl="1"/>
            <a:r>
              <a:rPr lang="en-US" sz="1300" dirty="0">
                <a:cs typeface="Courier New" panose="02070309020205020404" pitchFamily="49" charset="0"/>
              </a:rPr>
              <a:t>This innovation allowed networks to get much deeper and still train effectively</a:t>
            </a:r>
            <a:br>
              <a:rPr lang="en-US" sz="1300" dirty="0">
                <a:cs typeface="Courier New" panose="02070309020205020404" pitchFamily="49" charset="0"/>
              </a:rPr>
            </a:br>
            <a:endParaRPr lang="en-US" sz="1600" dirty="0">
              <a:cs typeface="Courier New" panose="02070309020205020404" pitchFamily="49" charset="0"/>
            </a:endParaRPr>
          </a:p>
          <a:p>
            <a:endParaRPr lang="en-US" sz="1600" dirty="0">
              <a:cs typeface="Courier New" panose="02070309020205020404" pitchFamily="49" charset="0"/>
            </a:endParaRPr>
          </a:p>
          <a:p>
            <a:endParaRPr lang="en-US" sz="1600" dirty="0">
              <a:cs typeface="Courier New" panose="02070309020205020404" pitchFamily="49" charset="0"/>
            </a:endParaRPr>
          </a:p>
          <a:p>
            <a:endParaRPr lang="en-US" sz="1600" dirty="0">
              <a:cs typeface="Courier New" panose="02070309020205020404" pitchFamily="49" charset="0"/>
            </a:endParaRPr>
          </a:p>
          <a:p>
            <a:endParaRPr lang="en-US" sz="1600" dirty="0">
              <a:cs typeface="Courier New" panose="02070309020205020404" pitchFamily="49" charset="0"/>
            </a:endParaRPr>
          </a:p>
          <a:p>
            <a:endParaRPr lang="en-US" sz="1600" dirty="0">
              <a:cs typeface="Courier New" panose="02070309020205020404" pitchFamily="49" charset="0"/>
            </a:endParaRPr>
          </a:p>
          <a:p>
            <a:r>
              <a:rPr lang="en-US" sz="1600" dirty="0">
                <a:cs typeface="Courier New" panose="02070309020205020404" pitchFamily="49" charset="0"/>
              </a:rPr>
              <a:t>Instead of learning the mapping from input to output, you learn the residuals that get you from input to output</a:t>
            </a:r>
          </a:p>
          <a:p>
            <a:r>
              <a:rPr lang="en-US" sz="1600" dirty="0" err="1">
                <a:cs typeface="Courier New" panose="02070309020205020404" pitchFamily="49" charset="0"/>
              </a:rPr>
              <a:t>e.g</a:t>
            </a:r>
            <a:r>
              <a:rPr lang="en-US" sz="1600" dirty="0">
                <a:cs typeface="Courier New" panose="02070309020205020404" pitchFamily="49" charset="0"/>
              </a:rPr>
              <a:t>, if the optimal mapping is the identity, it’s easier to push the residuals to zero than to relearn the identity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8F8127-4ED4-C6B0-5963-00CF8C4D7612}"/>
              </a:ext>
            </a:extLst>
          </p:cNvPr>
          <p:cNvSpPr/>
          <p:nvPr/>
        </p:nvSpPr>
        <p:spPr>
          <a:xfrm>
            <a:off x="1782550" y="2967316"/>
            <a:ext cx="627355" cy="231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F2DD11-37FA-AC48-A72D-1E3D7260FF7B}"/>
              </a:ext>
            </a:extLst>
          </p:cNvPr>
          <p:cNvSpPr/>
          <p:nvPr/>
        </p:nvSpPr>
        <p:spPr>
          <a:xfrm>
            <a:off x="1653765" y="2620891"/>
            <a:ext cx="884923" cy="2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D15A1-359C-9D88-D521-B781D3932DB0}"/>
              </a:ext>
            </a:extLst>
          </p:cNvPr>
          <p:cNvSpPr/>
          <p:nvPr/>
        </p:nvSpPr>
        <p:spPr>
          <a:xfrm>
            <a:off x="1728478" y="2268662"/>
            <a:ext cx="735496" cy="242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3D51FD-60D7-1B0B-1BD3-373024023DEC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2096227" y="2852804"/>
            <a:ext cx="1" cy="11451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D7D1C7-9D86-623A-5043-B72E07D9C65C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2096226" y="2511119"/>
            <a:ext cx="1" cy="1097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DBD1A9-398C-40F4-8595-5DB437D9C121}"/>
              </a:ext>
            </a:extLst>
          </p:cNvPr>
          <p:cNvSpPr/>
          <p:nvPr/>
        </p:nvSpPr>
        <p:spPr>
          <a:xfrm>
            <a:off x="1653765" y="3305228"/>
            <a:ext cx="884923" cy="2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0FB65B-E5E4-A4C7-F156-CE8E5FB51A3D}"/>
              </a:ext>
            </a:extLst>
          </p:cNvPr>
          <p:cNvSpPr/>
          <p:nvPr/>
        </p:nvSpPr>
        <p:spPr>
          <a:xfrm>
            <a:off x="1782549" y="3650209"/>
            <a:ext cx="627355" cy="231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A138D57-A115-0A4E-ABAE-8D0A7244EEA8}"/>
              </a:ext>
            </a:extLst>
          </p:cNvPr>
          <p:cNvCxnSpPr>
            <a:cxnSpLocks/>
            <a:stCxn id="4" idx="2"/>
            <a:endCxn id="26" idx="0"/>
          </p:cNvCxnSpPr>
          <p:nvPr/>
        </p:nvCxnSpPr>
        <p:spPr>
          <a:xfrm flipH="1">
            <a:off x="2096227" y="3199229"/>
            <a:ext cx="1" cy="105999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9EA8ADE-4DD0-A1A9-BFDC-829052B72897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>
            <a:off x="2096227" y="3537141"/>
            <a:ext cx="0" cy="11306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DEB2F7F-3904-0E89-F6BA-882CB48298B8}"/>
              </a:ext>
            </a:extLst>
          </p:cNvPr>
          <p:cNvSpPr/>
          <p:nvPr/>
        </p:nvSpPr>
        <p:spPr>
          <a:xfrm>
            <a:off x="5563122" y="2967316"/>
            <a:ext cx="627355" cy="231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D94D9A8-CB50-9DE7-8E03-49766E4328FA}"/>
              </a:ext>
            </a:extLst>
          </p:cNvPr>
          <p:cNvSpPr/>
          <p:nvPr/>
        </p:nvSpPr>
        <p:spPr>
          <a:xfrm>
            <a:off x="5434337" y="2620891"/>
            <a:ext cx="884923" cy="2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E77826E-B742-977C-9B28-2D6E10045AAD}"/>
              </a:ext>
            </a:extLst>
          </p:cNvPr>
          <p:cNvSpPr/>
          <p:nvPr/>
        </p:nvSpPr>
        <p:spPr>
          <a:xfrm>
            <a:off x="5509050" y="2268662"/>
            <a:ext cx="735496" cy="242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FAF23B5-0FFD-D45C-7253-E29EEFE810DA}"/>
              </a:ext>
            </a:extLst>
          </p:cNvPr>
          <p:cNvCxnSpPr>
            <a:cxnSpLocks/>
            <a:stCxn id="60" idx="2"/>
            <a:endCxn id="59" idx="0"/>
          </p:cNvCxnSpPr>
          <p:nvPr/>
        </p:nvCxnSpPr>
        <p:spPr>
          <a:xfrm>
            <a:off x="5876799" y="2852804"/>
            <a:ext cx="1" cy="11451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EF3BFF8-F49F-B5F3-B23B-3FB4DF6CF8AE}"/>
              </a:ext>
            </a:extLst>
          </p:cNvPr>
          <p:cNvCxnSpPr>
            <a:cxnSpLocks/>
            <a:stCxn id="61" idx="2"/>
            <a:endCxn id="60" idx="0"/>
          </p:cNvCxnSpPr>
          <p:nvPr/>
        </p:nvCxnSpPr>
        <p:spPr>
          <a:xfrm>
            <a:off x="5876798" y="2511119"/>
            <a:ext cx="1" cy="1097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Or 63">
            <a:extLst>
              <a:ext uri="{FF2B5EF4-FFF2-40B4-BE49-F238E27FC236}">
                <a16:creationId xmlns:a16="http://schemas.microsoft.com/office/drawing/2014/main" id="{11EB276A-1493-D2C8-2D7C-5D5C7D64561B}"/>
              </a:ext>
            </a:extLst>
          </p:cNvPr>
          <p:cNvSpPr/>
          <p:nvPr/>
        </p:nvSpPr>
        <p:spPr>
          <a:xfrm>
            <a:off x="6699904" y="3305228"/>
            <a:ext cx="231913" cy="231913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FA2764A-2A97-BB0B-8D9B-2C9B69505F37}"/>
              </a:ext>
            </a:extLst>
          </p:cNvPr>
          <p:cNvCxnSpPr>
            <a:cxnSpLocks/>
            <a:stCxn id="64" idx="4"/>
            <a:endCxn id="69" idx="3"/>
          </p:cNvCxnSpPr>
          <p:nvPr/>
        </p:nvCxnSpPr>
        <p:spPr>
          <a:xfrm rot="5400000">
            <a:off x="6388657" y="3338961"/>
            <a:ext cx="229025" cy="62538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9603C9F-7E38-DD29-95DE-CBD9D365A098}"/>
              </a:ext>
            </a:extLst>
          </p:cNvPr>
          <p:cNvCxnSpPr>
            <a:cxnSpLocks/>
            <a:stCxn id="68" idx="3"/>
            <a:endCxn id="64" idx="2"/>
          </p:cNvCxnSpPr>
          <p:nvPr/>
        </p:nvCxnSpPr>
        <p:spPr>
          <a:xfrm>
            <a:off x="6319260" y="3421185"/>
            <a:ext cx="3806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719AA334-DE8D-3501-5D35-10A5B4EC03BB}"/>
              </a:ext>
            </a:extLst>
          </p:cNvPr>
          <p:cNvCxnSpPr>
            <a:cxnSpLocks/>
            <a:stCxn id="61" idx="3"/>
            <a:endCxn id="64" idx="0"/>
          </p:cNvCxnSpPr>
          <p:nvPr/>
        </p:nvCxnSpPr>
        <p:spPr>
          <a:xfrm>
            <a:off x="6244546" y="2389891"/>
            <a:ext cx="571315" cy="915337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E62B4C3-42A6-D95C-CB07-9353FED69E8E}"/>
              </a:ext>
            </a:extLst>
          </p:cNvPr>
          <p:cNvSpPr/>
          <p:nvPr/>
        </p:nvSpPr>
        <p:spPr>
          <a:xfrm>
            <a:off x="5434337" y="3305228"/>
            <a:ext cx="884923" cy="23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44C468E-7F19-C4A6-42B2-2257DC2BB3BD}"/>
              </a:ext>
            </a:extLst>
          </p:cNvPr>
          <p:cNvSpPr/>
          <p:nvPr/>
        </p:nvSpPr>
        <p:spPr>
          <a:xfrm>
            <a:off x="5563121" y="3650209"/>
            <a:ext cx="627355" cy="2319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08433FE-A412-6378-34AD-F0E95795650A}"/>
              </a:ext>
            </a:extLst>
          </p:cNvPr>
          <p:cNvCxnSpPr>
            <a:cxnSpLocks/>
            <a:stCxn id="59" idx="2"/>
            <a:endCxn id="68" idx="0"/>
          </p:cNvCxnSpPr>
          <p:nvPr/>
        </p:nvCxnSpPr>
        <p:spPr>
          <a:xfrm flipH="1">
            <a:off x="5876799" y="3199229"/>
            <a:ext cx="1" cy="105999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99FF2B8-6C60-58CE-11F8-AA6833AA6A69}"/>
              </a:ext>
            </a:extLst>
          </p:cNvPr>
          <p:cNvSpPr txBox="1"/>
          <p:nvPr/>
        </p:nvSpPr>
        <p:spPr>
          <a:xfrm>
            <a:off x="3113103" y="2436765"/>
            <a:ext cx="1218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Instead of this</a:t>
            </a:r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F317C1-6A66-680F-C630-306213A53BBC}"/>
              </a:ext>
            </a:extLst>
          </p:cNvPr>
          <p:cNvSpPr txBox="1"/>
          <p:nvPr/>
        </p:nvSpPr>
        <p:spPr>
          <a:xfrm>
            <a:off x="4290586" y="3199229"/>
            <a:ext cx="4683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</a:t>
            </a:r>
            <a:endParaRPr lang="en-GB" dirty="0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CC4AB4B3-20E3-1878-113B-F76EE696E4B2}"/>
              </a:ext>
            </a:extLst>
          </p:cNvPr>
          <p:cNvSpPr/>
          <p:nvPr/>
        </p:nvSpPr>
        <p:spPr>
          <a:xfrm rot="10800000">
            <a:off x="2689608" y="2547035"/>
            <a:ext cx="437488" cy="79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D664EB74-C03B-8EC0-ECDC-9FCDA802AE45}"/>
              </a:ext>
            </a:extLst>
          </p:cNvPr>
          <p:cNvSpPr/>
          <p:nvPr/>
        </p:nvSpPr>
        <p:spPr>
          <a:xfrm>
            <a:off x="4758984" y="3309499"/>
            <a:ext cx="437488" cy="79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6723921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Getting some practical experience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84242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Having briefly introduced the </a:t>
            </a:r>
            <a:r>
              <a:rPr lang="en-US" sz="1600" dirty="0" err="1"/>
              <a:t>ResNet</a:t>
            </a:r>
            <a:r>
              <a:rPr lang="en-US" sz="1600" dirty="0"/>
              <a:t>, it’s now time to use one to classify some neutrino interactions…</a:t>
            </a:r>
            <a:endParaRPr lang="en-US" sz="1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1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2" y="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Introduction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76AEEAF-B484-A24A-BD0B-4A57D8C1911E}"/>
              </a:ext>
            </a:extLst>
          </p:cNvPr>
          <p:cNvSpPr txBox="1">
            <a:spLocks/>
          </p:cNvSpPr>
          <p:nvPr/>
        </p:nvSpPr>
        <p:spPr>
          <a:xfrm>
            <a:off x="4572000" y="820392"/>
            <a:ext cx="3687758" cy="344244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5ABC9D-4C9B-449C-9B17-500E21DD8708}"/>
              </a:ext>
            </a:extLst>
          </p:cNvPr>
          <p:cNvSpPr txBox="1">
            <a:spLocks/>
          </p:cNvSpPr>
          <p:nvPr/>
        </p:nvSpPr>
        <p:spPr>
          <a:xfrm>
            <a:off x="884242" y="709142"/>
            <a:ext cx="7281087" cy="107554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 far, we’ve looked predominantly at general deep learning concepts</a:t>
            </a:r>
          </a:p>
          <a:p>
            <a:r>
              <a:rPr lang="en-US" sz="1600" dirty="0"/>
              <a:t>Now we’ll look at some more specific architectures and application to </a:t>
            </a:r>
            <a:r>
              <a:rPr lang="en-US" sz="1600" dirty="0" err="1"/>
              <a:t>LArTPCs</a:t>
            </a:r>
            <a:endParaRPr lang="en-US" sz="1600" dirty="0"/>
          </a:p>
          <a:p>
            <a:pPr lvl="1"/>
            <a:r>
              <a:rPr lang="en-US" sz="1400" dirty="0"/>
              <a:t>Introduction to semantic segmentation</a:t>
            </a:r>
          </a:p>
          <a:p>
            <a:pPr lvl="1"/>
            <a:r>
              <a:rPr lang="en-US" sz="1400" dirty="0"/>
              <a:t>Pandora’s vertex finding network in DUNE</a:t>
            </a:r>
          </a:p>
          <a:p>
            <a:pPr lvl="1"/>
            <a:r>
              <a:rPr lang="en-US" sz="1400" dirty="0" err="1"/>
              <a:t>ResNets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8956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2" y="-355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U-Nets for semantic segmentation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E41F945-BDFC-9BBC-1D42-47889995D07B}"/>
              </a:ext>
            </a:extLst>
          </p:cNvPr>
          <p:cNvSpPr txBox="1">
            <a:spLocks/>
          </p:cNvSpPr>
          <p:nvPr/>
        </p:nvSpPr>
        <p:spPr>
          <a:xfrm>
            <a:off x="884243" y="705591"/>
            <a:ext cx="4540014" cy="3442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U-Net concept </a:t>
            </a:r>
            <a:r>
              <a:rPr lang="en-US" sz="1600" dirty="0">
                <a:hlinkClick r:id="rId2"/>
              </a:rPr>
              <a:t>introduced</a:t>
            </a:r>
            <a:r>
              <a:rPr lang="en-US" sz="1600" dirty="0"/>
              <a:t> in 2015 for biomedical image segmentation</a:t>
            </a:r>
          </a:p>
          <a:p>
            <a:r>
              <a:rPr lang="en-US" sz="1600" dirty="0"/>
              <a:t>The name comes from the conceptual structure of the network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823389-C770-6CE7-C5F1-D3CDB8B4EC09}"/>
              </a:ext>
            </a:extLst>
          </p:cNvPr>
          <p:cNvSpPr/>
          <p:nvPr/>
        </p:nvSpPr>
        <p:spPr>
          <a:xfrm>
            <a:off x="5551769" y="955437"/>
            <a:ext cx="3246002" cy="3350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/>
                </a:solidFill>
              </a:rPr>
              <a:t>ConvBlock</a:t>
            </a:r>
            <a:r>
              <a:rPr lang="en-US" sz="1000" b="1" dirty="0">
                <a:solidFill>
                  <a:schemeClr val="accent1"/>
                </a:solidFill>
              </a:rPr>
              <a:t>                                   </a:t>
            </a:r>
            <a:r>
              <a:rPr lang="en-US" sz="1000" b="1" dirty="0" err="1">
                <a:solidFill>
                  <a:schemeClr val="accent1"/>
                </a:solidFill>
              </a:rPr>
              <a:t>TConvBlock</a:t>
            </a:r>
            <a:r>
              <a:rPr lang="en-US" sz="1000" b="1" dirty="0">
                <a:solidFill>
                  <a:schemeClr val="accent1"/>
                </a:solidFill>
              </a:rPr>
              <a:t>           </a:t>
            </a:r>
            <a:r>
              <a:rPr lang="en-US" sz="10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65FD7-C381-C48B-B60B-9B95360EE131}"/>
              </a:ext>
            </a:extLst>
          </p:cNvPr>
          <p:cNvSpPr/>
          <p:nvPr/>
        </p:nvSpPr>
        <p:spPr>
          <a:xfrm>
            <a:off x="5725482" y="3082446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  <a:endParaRPr lang="en-GB" sz="1000" dirty="0"/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C6CAED-CFF4-6EEE-6F8F-DF7BDC0F13B3}"/>
              </a:ext>
            </a:extLst>
          </p:cNvPr>
          <p:cNvSpPr/>
          <p:nvPr/>
        </p:nvSpPr>
        <p:spPr>
          <a:xfrm>
            <a:off x="5660142" y="222124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D1F7D8-E60C-EB28-FCDF-35C4D0235165}"/>
              </a:ext>
            </a:extLst>
          </p:cNvPr>
          <p:cNvSpPr/>
          <p:nvPr/>
        </p:nvSpPr>
        <p:spPr>
          <a:xfrm>
            <a:off x="5858500" y="264868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F4EF40-65A5-6A18-406E-2833507946C4}"/>
              </a:ext>
            </a:extLst>
          </p:cNvPr>
          <p:cNvSpPr/>
          <p:nvPr/>
        </p:nvSpPr>
        <p:spPr>
          <a:xfrm>
            <a:off x="5729717" y="179380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9D56F-271A-5680-2B67-7481BB828AFC}"/>
              </a:ext>
            </a:extLst>
          </p:cNvPr>
          <p:cNvSpPr/>
          <p:nvPr/>
        </p:nvSpPr>
        <p:spPr>
          <a:xfrm>
            <a:off x="5655907" y="3508987"/>
            <a:ext cx="1024072" cy="3307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9CE22-2C35-F8CE-E3DC-3AB2A03DEF92}"/>
              </a:ext>
            </a:extLst>
          </p:cNvPr>
          <p:cNvSpPr/>
          <p:nvPr/>
        </p:nvSpPr>
        <p:spPr>
          <a:xfrm>
            <a:off x="5800817" y="135390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6E9B8B-69E3-6611-31B9-6BEE0F9BD532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6172178" y="212892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C79A1A-D470-0CE1-72EF-3FB84B3BC37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172178" y="255636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52B8AD-4D7E-4AEB-58F8-5C2608B7D512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6167944" y="2979420"/>
            <a:ext cx="4234" cy="10302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77699B-ED57-3B1A-9FA7-89097439EE8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6167943" y="3413183"/>
            <a:ext cx="1" cy="9580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AD3038B-1112-AC0A-8259-4A36863CF6F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72179" y="169306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EFD13B-EFEB-723A-722C-A22BBC33304D}"/>
              </a:ext>
            </a:extLst>
          </p:cNvPr>
          <p:cNvSpPr/>
          <p:nvPr/>
        </p:nvSpPr>
        <p:spPr>
          <a:xfrm>
            <a:off x="1085093" y="2820425"/>
            <a:ext cx="884923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MaxPool</a:t>
            </a:r>
            <a:endParaRPr lang="en-GB" sz="1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944059-DCF6-E2E3-0FBD-890723A55D97}"/>
              </a:ext>
            </a:extLst>
          </p:cNvPr>
          <p:cNvSpPr/>
          <p:nvPr/>
        </p:nvSpPr>
        <p:spPr>
          <a:xfrm>
            <a:off x="1186621" y="3247865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EF0CAE-CA06-8CEA-D341-5C3A7EFF933F}"/>
              </a:ext>
            </a:extLst>
          </p:cNvPr>
          <p:cNvSpPr/>
          <p:nvPr/>
        </p:nvSpPr>
        <p:spPr>
          <a:xfrm>
            <a:off x="3053479" y="3252012"/>
            <a:ext cx="884923" cy="3307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TConvBlock</a:t>
            </a:r>
            <a:endParaRPr lang="en-US" sz="10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F979E1A-EFB8-A19F-1E72-7B911062CD55}"/>
              </a:ext>
            </a:extLst>
          </p:cNvPr>
          <p:cNvSpPr/>
          <p:nvPr/>
        </p:nvSpPr>
        <p:spPr>
          <a:xfrm>
            <a:off x="1085093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53F0783-344F-B34B-E5E0-2FD0117DC93F}"/>
              </a:ext>
            </a:extLst>
          </p:cNvPr>
          <p:cNvCxnSpPr>
            <a:cxnSpLocks/>
            <a:stCxn id="121" idx="3"/>
            <a:endCxn id="26" idx="2"/>
          </p:cNvCxnSpPr>
          <p:nvPr/>
        </p:nvCxnSpPr>
        <p:spPr>
          <a:xfrm flipV="1">
            <a:off x="2884078" y="3582749"/>
            <a:ext cx="611863" cy="33096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DB456D-15B8-34B6-127D-C5FB973F31D2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>
          <a:xfrm>
            <a:off x="1527555" y="2709357"/>
            <a:ext cx="0" cy="111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F49CD3B-217F-9E3C-7F1F-0F2D854C8F43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27555" y="3155550"/>
            <a:ext cx="856" cy="92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BDDD5DF-76D5-3E22-0A9B-223637300F78}"/>
              </a:ext>
            </a:extLst>
          </p:cNvPr>
          <p:cNvSpPr/>
          <p:nvPr/>
        </p:nvSpPr>
        <p:spPr>
          <a:xfrm>
            <a:off x="454862" y="2440362"/>
            <a:ext cx="476248" cy="207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View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36AA2EB-7F81-DBE4-5E00-31471D03E942}"/>
              </a:ext>
            </a:extLst>
          </p:cNvPr>
          <p:cNvCxnSpPr>
            <a:cxnSpLocks/>
            <a:stCxn id="132" idx="3"/>
            <a:endCxn id="134" idx="1"/>
          </p:cNvCxnSpPr>
          <p:nvPr/>
        </p:nvCxnSpPr>
        <p:spPr>
          <a:xfrm flipV="1">
            <a:off x="3937250" y="2541250"/>
            <a:ext cx="363971" cy="27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EFE2613-235A-9809-4A67-862D5D873B38}"/>
              </a:ext>
            </a:extLst>
          </p:cNvPr>
          <p:cNvSpPr/>
          <p:nvPr/>
        </p:nvSpPr>
        <p:spPr>
          <a:xfrm>
            <a:off x="6822015" y="221496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DC4F021-2ACD-137F-6C80-7E1F6D090E41}"/>
              </a:ext>
            </a:extLst>
          </p:cNvPr>
          <p:cNvSpPr/>
          <p:nvPr/>
        </p:nvSpPr>
        <p:spPr>
          <a:xfrm>
            <a:off x="7020373" y="264240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B93DC3A-F14D-8F8E-D50B-D73D1883B79B}"/>
              </a:ext>
            </a:extLst>
          </p:cNvPr>
          <p:cNvSpPr/>
          <p:nvPr/>
        </p:nvSpPr>
        <p:spPr>
          <a:xfrm>
            <a:off x="6891590" y="178752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B8F077-6740-4FA5-CBA6-8EF80A1EFBF4}"/>
              </a:ext>
            </a:extLst>
          </p:cNvPr>
          <p:cNvSpPr/>
          <p:nvPr/>
        </p:nvSpPr>
        <p:spPr>
          <a:xfrm>
            <a:off x="6962690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FE0EBBB-2FF1-F07E-DF3A-70FC7CA9FA8F}"/>
              </a:ext>
            </a:extLst>
          </p:cNvPr>
          <p:cNvCxnSpPr>
            <a:cxnSpLocks/>
            <a:stCxn id="88" idx="2"/>
            <a:endCxn id="86" idx="0"/>
          </p:cNvCxnSpPr>
          <p:nvPr/>
        </p:nvCxnSpPr>
        <p:spPr>
          <a:xfrm flipH="1">
            <a:off x="7334051" y="212264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76ABC7-B0BB-9177-60FF-A2E31BA185C7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>
            <a:off x="7334051" y="255008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729EAD-8E51-8B72-8AC2-96EB3267C39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7334052" y="168678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D41AC4E2-072E-FDDB-78F7-347B0A64F641}"/>
              </a:ext>
            </a:extLst>
          </p:cNvPr>
          <p:cNvSpPr/>
          <p:nvPr/>
        </p:nvSpPr>
        <p:spPr>
          <a:xfrm>
            <a:off x="7906639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7" name="Flowchart: Or 96">
            <a:extLst>
              <a:ext uri="{FF2B5EF4-FFF2-40B4-BE49-F238E27FC236}">
                <a16:creationId xmlns:a16="http://schemas.microsoft.com/office/drawing/2014/main" id="{3223C7D4-FC1A-6AA3-DA97-66E3ABBE1262}"/>
              </a:ext>
            </a:extLst>
          </p:cNvPr>
          <p:cNvSpPr/>
          <p:nvPr/>
        </p:nvSpPr>
        <p:spPr>
          <a:xfrm>
            <a:off x="8160553" y="1840970"/>
            <a:ext cx="231913" cy="231913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3681E43-D5DC-7F01-2A0A-4D5BBEC153CB}"/>
              </a:ext>
            </a:extLst>
          </p:cNvPr>
          <p:cNvCxnSpPr>
            <a:cxnSpLocks/>
            <a:stCxn id="97" idx="4"/>
            <a:endCxn id="86" idx="3"/>
          </p:cNvCxnSpPr>
          <p:nvPr/>
        </p:nvCxnSpPr>
        <p:spPr>
          <a:xfrm rot="5400000">
            <a:off x="7906478" y="2012493"/>
            <a:ext cx="309643" cy="43042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F2DA635-51F7-9940-85B1-F2BE86ABDD7B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>
            <a:off x="7776513" y="1955086"/>
            <a:ext cx="384040" cy="1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21D8053-A274-CE38-90A2-172EA5344B82}"/>
              </a:ext>
            </a:extLst>
          </p:cNvPr>
          <p:cNvCxnSpPr>
            <a:cxnSpLocks/>
            <a:stCxn id="96" idx="2"/>
            <a:endCxn id="97" idx="0"/>
          </p:cNvCxnSpPr>
          <p:nvPr/>
        </p:nvCxnSpPr>
        <p:spPr>
          <a:xfrm>
            <a:off x="8274387" y="1678364"/>
            <a:ext cx="2123" cy="16260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F62A9B8-8533-0153-6939-423EF7653332}"/>
              </a:ext>
            </a:extLst>
          </p:cNvPr>
          <p:cNvSpPr txBox="1"/>
          <p:nvPr/>
        </p:nvSpPr>
        <p:spPr>
          <a:xfrm>
            <a:off x="8327827" y="1787524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37B87EC-D331-BABC-87CF-76E932B58967}"/>
              </a:ext>
            </a:extLst>
          </p:cNvPr>
          <p:cNvSpPr/>
          <p:nvPr/>
        </p:nvSpPr>
        <p:spPr>
          <a:xfrm>
            <a:off x="1999155" y="3748343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5FB5365-ACC8-9C54-7D5F-B0C465B53DE4}"/>
              </a:ext>
            </a:extLst>
          </p:cNvPr>
          <p:cNvCxnSpPr>
            <a:cxnSpLocks/>
            <a:stCxn id="25" idx="2"/>
            <a:endCxn id="121" idx="1"/>
          </p:cNvCxnSpPr>
          <p:nvPr/>
        </p:nvCxnSpPr>
        <p:spPr>
          <a:xfrm rot="16200000" flipH="1">
            <a:off x="1596228" y="3510785"/>
            <a:ext cx="335110" cy="4707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7911B44E-691D-F7C3-F3BD-0C837D82E2D6}"/>
              </a:ext>
            </a:extLst>
          </p:cNvPr>
          <p:cNvSpPr/>
          <p:nvPr/>
        </p:nvSpPr>
        <p:spPr>
          <a:xfrm>
            <a:off x="3152999" y="2824813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AF296693-4D50-C870-AD16-1CE3D557BAE6}"/>
              </a:ext>
            </a:extLst>
          </p:cNvPr>
          <p:cNvSpPr/>
          <p:nvPr/>
        </p:nvSpPr>
        <p:spPr>
          <a:xfrm>
            <a:off x="3052327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988F1672-8727-CC1F-92E1-320DCE1A791D}"/>
              </a:ext>
            </a:extLst>
          </p:cNvPr>
          <p:cNvSpPr/>
          <p:nvPr/>
        </p:nvSpPr>
        <p:spPr>
          <a:xfrm>
            <a:off x="4301221" y="2375881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Sigmoid</a:t>
            </a: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D4A98DD4-63EF-B0CB-13B2-EFCC9743609A}"/>
              </a:ext>
            </a:extLst>
          </p:cNvPr>
          <p:cNvCxnSpPr>
            <a:cxnSpLocks/>
            <a:stCxn id="25" idx="3"/>
            <a:endCxn id="27" idx="3"/>
          </p:cNvCxnSpPr>
          <p:nvPr/>
        </p:nvCxnSpPr>
        <p:spPr>
          <a:xfrm flipV="1">
            <a:off x="1870201" y="2543989"/>
            <a:ext cx="99815" cy="869245"/>
          </a:xfrm>
          <a:prstGeom prst="bentConnector3">
            <a:avLst>
              <a:gd name="adj1" fmla="val 329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3B98CC0D-7CC7-856F-B362-1A8033DF506B}"/>
              </a:ext>
            </a:extLst>
          </p:cNvPr>
          <p:cNvCxnSpPr>
            <a:cxnSpLocks/>
            <a:stCxn id="132" idx="1"/>
            <a:endCxn id="26" idx="1"/>
          </p:cNvCxnSpPr>
          <p:nvPr/>
        </p:nvCxnSpPr>
        <p:spPr>
          <a:xfrm rot="10800000" flipH="1" flipV="1">
            <a:off x="3052327" y="2543989"/>
            <a:ext cx="1152" cy="873392"/>
          </a:xfrm>
          <a:prstGeom prst="bentConnector3">
            <a:avLst>
              <a:gd name="adj1" fmla="val -19843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B2BB1ACF-E11F-D463-3B4A-3C88C55F0E76}"/>
              </a:ext>
            </a:extLst>
          </p:cNvPr>
          <p:cNvSpPr txBox="1"/>
          <p:nvPr/>
        </p:nvSpPr>
        <p:spPr>
          <a:xfrm>
            <a:off x="2162999" y="2814420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16C39A5-D4D4-B6A9-CD4E-F21802AC7245}"/>
              </a:ext>
            </a:extLst>
          </p:cNvPr>
          <p:cNvSpPr txBox="1"/>
          <p:nvPr/>
        </p:nvSpPr>
        <p:spPr>
          <a:xfrm>
            <a:off x="2774517" y="2809905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BD4D39C-F0D2-BB03-AADE-C7C3C2E68291}"/>
              </a:ext>
            </a:extLst>
          </p:cNvPr>
          <p:cNvCxnSpPr>
            <a:cxnSpLocks/>
            <a:stCxn id="130" idx="2"/>
            <a:endCxn id="26" idx="0"/>
          </p:cNvCxnSpPr>
          <p:nvPr/>
        </p:nvCxnSpPr>
        <p:spPr>
          <a:xfrm>
            <a:off x="3494789" y="3155550"/>
            <a:ext cx="1152" cy="96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CD6B036-AEE5-DF7A-6B2D-86ED829CAB47}"/>
              </a:ext>
            </a:extLst>
          </p:cNvPr>
          <p:cNvCxnSpPr>
            <a:cxnSpLocks/>
            <a:stCxn id="132" idx="2"/>
            <a:endCxn id="130" idx="0"/>
          </p:cNvCxnSpPr>
          <p:nvPr/>
        </p:nvCxnSpPr>
        <p:spPr>
          <a:xfrm>
            <a:off x="3494789" y="2709357"/>
            <a:ext cx="0" cy="115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F1023D7-7AD4-6716-9041-F9685F7B4F59}"/>
              </a:ext>
            </a:extLst>
          </p:cNvPr>
          <p:cNvCxnSpPr>
            <a:cxnSpLocks/>
            <a:stCxn id="77" idx="3"/>
            <a:endCxn id="27" idx="1"/>
          </p:cNvCxnSpPr>
          <p:nvPr/>
        </p:nvCxnSpPr>
        <p:spPr>
          <a:xfrm>
            <a:off x="931110" y="2543988"/>
            <a:ext cx="15398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EC2E6A-D54A-77E4-69CC-043CC44B855D}"/>
              </a:ext>
            </a:extLst>
          </p:cNvPr>
          <p:cNvSpPr txBox="1"/>
          <p:nvPr/>
        </p:nvSpPr>
        <p:spPr>
          <a:xfrm>
            <a:off x="454862" y="4394765"/>
            <a:ext cx="65591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Recall:	Pooling merges </a:t>
            </a:r>
            <a:r>
              <a:rPr lang="en-US" dirty="0" err="1"/>
              <a:t>neighbouring</a:t>
            </a:r>
            <a:r>
              <a:rPr lang="en-US" dirty="0"/>
              <a:t> pixels: </a:t>
            </a:r>
            <a:r>
              <a:rPr lang="en-US" dirty="0" err="1"/>
              <a:t>MaxPool</a:t>
            </a:r>
            <a:r>
              <a:rPr lang="en-US" dirty="0"/>
              <a:t> picks the largest pixel from a group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DropOut</a:t>
            </a:r>
            <a:r>
              <a:rPr lang="en-US" dirty="0"/>
              <a:t> randomly turns off weights during training to reduce over-fitting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B74BD-50DA-1673-709C-1C75D8612361}"/>
              </a:ext>
            </a:extLst>
          </p:cNvPr>
          <p:cNvSpPr txBox="1"/>
          <p:nvPr/>
        </p:nvSpPr>
        <p:spPr>
          <a:xfrm>
            <a:off x="6962690" y="3212375"/>
            <a:ext cx="17183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We’ll briefly discuss </a:t>
            </a:r>
            <a:r>
              <a:rPr lang="en-US" dirty="0" err="1"/>
              <a:t>BatchNorm</a:t>
            </a:r>
            <a:r>
              <a:rPr lang="en-US" dirty="0"/>
              <a:t> and </a:t>
            </a:r>
            <a:r>
              <a:rPr lang="en-US" dirty="0" err="1"/>
              <a:t>ReLU</a:t>
            </a:r>
            <a:r>
              <a:rPr lang="en-US" dirty="0"/>
              <a:t> later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22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2" y="-355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U-Nets for semantic segmentation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E41F945-BDFC-9BBC-1D42-47889995D07B}"/>
              </a:ext>
            </a:extLst>
          </p:cNvPr>
          <p:cNvSpPr txBox="1">
            <a:spLocks/>
          </p:cNvSpPr>
          <p:nvPr/>
        </p:nvSpPr>
        <p:spPr>
          <a:xfrm>
            <a:off x="884243" y="705591"/>
            <a:ext cx="4540014" cy="3442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Down-sampling and feature extraction is performed via a Convolutional Neural Network (CNN) in the left arm of the U</a:t>
            </a:r>
          </a:p>
          <a:p>
            <a:r>
              <a:rPr lang="en-US" sz="1600" dirty="0"/>
              <a:t>Result of each intermediate convolution block is retained for use in </a:t>
            </a:r>
            <a:r>
              <a:rPr lang="en-US" sz="1600" dirty="0">
                <a:solidFill>
                  <a:schemeClr val="accent1"/>
                </a:solidFill>
              </a:rPr>
              <a:t>skip connections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823389-C770-6CE7-C5F1-D3CDB8B4EC09}"/>
              </a:ext>
            </a:extLst>
          </p:cNvPr>
          <p:cNvSpPr/>
          <p:nvPr/>
        </p:nvSpPr>
        <p:spPr>
          <a:xfrm>
            <a:off x="5551769" y="955437"/>
            <a:ext cx="3246002" cy="3350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/>
                </a:solidFill>
              </a:rPr>
              <a:t>ConvBlock</a:t>
            </a:r>
            <a:r>
              <a:rPr lang="en-US" sz="1000" b="1" dirty="0">
                <a:solidFill>
                  <a:schemeClr val="accent1"/>
                </a:solidFill>
              </a:rPr>
              <a:t>                                   </a:t>
            </a:r>
            <a:r>
              <a:rPr lang="en-US" sz="1000" b="1" dirty="0" err="1">
                <a:solidFill>
                  <a:schemeClr val="accent1"/>
                </a:solidFill>
              </a:rPr>
              <a:t>TConvBlock</a:t>
            </a:r>
            <a:r>
              <a:rPr lang="en-US" sz="1000" b="1" dirty="0">
                <a:solidFill>
                  <a:schemeClr val="accent1"/>
                </a:solidFill>
              </a:rPr>
              <a:t>           </a:t>
            </a:r>
            <a:r>
              <a:rPr lang="en-US" sz="10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65FD7-C381-C48B-B60B-9B95360EE131}"/>
              </a:ext>
            </a:extLst>
          </p:cNvPr>
          <p:cNvSpPr/>
          <p:nvPr/>
        </p:nvSpPr>
        <p:spPr>
          <a:xfrm>
            <a:off x="5725482" y="3082446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  <a:endParaRPr lang="en-GB" sz="1000" dirty="0"/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C6CAED-CFF4-6EEE-6F8F-DF7BDC0F13B3}"/>
              </a:ext>
            </a:extLst>
          </p:cNvPr>
          <p:cNvSpPr/>
          <p:nvPr/>
        </p:nvSpPr>
        <p:spPr>
          <a:xfrm>
            <a:off x="5660142" y="222124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D1F7D8-E60C-EB28-FCDF-35C4D0235165}"/>
              </a:ext>
            </a:extLst>
          </p:cNvPr>
          <p:cNvSpPr/>
          <p:nvPr/>
        </p:nvSpPr>
        <p:spPr>
          <a:xfrm>
            <a:off x="5858500" y="264868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F4EF40-65A5-6A18-406E-2833507946C4}"/>
              </a:ext>
            </a:extLst>
          </p:cNvPr>
          <p:cNvSpPr/>
          <p:nvPr/>
        </p:nvSpPr>
        <p:spPr>
          <a:xfrm>
            <a:off x="5729717" y="179380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9D56F-271A-5680-2B67-7481BB828AFC}"/>
              </a:ext>
            </a:extLst>
          </p:cNvPr>
          <p:cNvSpPr/>
          <p:nvPr/>
        </p:nvSpPr>
        <p:spPr>
          <a:xfrm>
            <a:off x="5655907" y="3508987"/>
            <a:ext cx="1024072" cy="3307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9CE22-2C35-F8CE-E3DC-3AB2A03DEF92}"/>
              </a:ext>
            </a:extLst>
          </p:cNvPr>
          <p:cNvSpPr/>
          <p:nvPr/>
        </p:nvSpPr>
        <p:spPr>
          <a:xfrm>
            <a:off x="5800817" y="135390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6E9B8B-69E3-6611-31B9-6BEE0F9BD532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6172178" y="212892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C79A1A-D470-0CE1-72EF-3FB84B3BC37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172178" y="255636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52B8AD-4D7E-4AEB-58F8-5C2608B7D512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6167944" y="2979420"/>
            <a:ext cx="4234" cy="10302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77699B-ED57-3B1A-9FA7-89097439EE8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6167943" y="3413183"/>
            <a:ext cx="1" cy="9580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AD3038B-1112-AC0A-8259-4A36863CF6F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72179" y="169306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EFD13B-EFEB-723A-722C-A22BBC33304D}"/>
              </a:ext>
            </a:extLst>
          </p:cNvPr>
          <p:cNvSpPr/>
          <p:nvPr/>
        </p:nvSpPr>
        <p:spPr>
          <a:xfrm>
            <a:off x="1085093" y="2820425"/>
            <a:ext cx="884923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MaxPool</a:t>
            </a:r>
            <a:endParaRPr lang="en-GB" sz="1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944059-DCF6-E2E3-0FBD-890723A55D97}"/>
              </a:ext>
            </a:extLst>
          </p:cNvPr>
          <p:cNvSpPr/>
          <p:nvPr/>
        </p:nvSpPr>
        <p:spPr>
          <a:xfrm>
            <a:off x="1186621" y="3247865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EF0CAE-CA06-8CEA-D341-5C3A7EFF933F}"/>
              </a:ext>
            </a:extLst>
          </p:cNvPr>
          <p:cNvSpPr/>
          <p:nvPr/>
        </p:nvSpPr>
        <p:spPr>
          <a:xfrm>
            <a:off x="3053479" y="3252012"/>
            <a:ext cx="884923" cy="3307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TConvBlock</a:t>
            </a:r>
            <a:endParaRPr lang="en-US" sz="10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F979E1A-EFB8-A19F-1E72-7B911062CD55}"/>
              </a:ext>
            </a:extLst>
          </p:cNvPr>
          <p:cNvSpPr/>
          <p:nvPr/>
        </p:nvSpPr>
        <p:spPr>
          <a:xfrm>
            <a:off x="1085093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53F0783-344F-B34B-E5E0-2FD0117DC93F}"/>
              </a:ext>
            </a:extLst>
          </p:cNvPr>
          <p:cNvCxnSpPr>
            <a:cxnSpLocks/>
            <a:stCxn id="121" idx="3"/>
            <a:endCxn id="26" idx="2"/>
          </p:cNvCxnSpPr>
          <p:nvPr/>
        </p:nvCxnSpPr>
        <p:spPr>
          <a:xfrm flipV="1">
            <a:off x="2884078" y="3582749"/>
            <a:ext cx="611863" cy="33096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DB456D-15B8-34B6-127D-C5FB973F31D2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>
          <a:xfrm>
            <a:off x="1527555" y="2709357"/>
            <a:ext cx="0" cy="111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F49CD3B-217F-9E3C-7F1F-0F2D854C8F43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27555" y="3155550"/>
            <a:ext cx="856" cy="92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BDDD5DF-76D5-3E22-0A9B-223637300F78}"/>
              </a:ext>
            </a:extLst>
          </p:cNvPr>
          <p:cNvSpPr/>
          <p:nvPr/>
        </p:nvSpPr>
        <p:spPr>
          <a:xfrm>
            <a:off x="454862" y="2440362"/>
            <a:ext cx="476248" cy="207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View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36AA2EB-7F81-DBE4-5E00-31471D03E942}"/>
              </a:ext>
            </a:extLst>
          </p:cNvPr>
          <p:cNvCxnSpPr>
            <a:cxnSpLocks/>
            <a:stCxn id="132" idx="3"/>
            <a:endCxn id="134" idx="1"/>
          </p:cNvCxnSpPr>
          <p:nvPr/>
        </p:nvCxnSpPr>
        <p:spPr>
          <a:xfrm flipV="1">
            <a:off x="3937250" y="2541250"/>
            <a:ext cx="363971" cy="27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EFE2613-235A-9809-4A67-862D5D873B38}"/>
              </a:ext>
            </a:extLst>
          </p:cNvPr>
          <p:cNvSpPr/>
          <p:nvPr/>
        </p:nvSpPr>
        <p:spPr>
          <a:xfrm>
            <a:off x="6822015" y="221496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DC4F021-2ACD-137F-6C80-7E1F6D090E41}"/>
              </a:ext>
            </a:extLst>
          </p:cNvPr>
          <p:cNvSpPr/>
          <p:nvPr/>
        </p:nvSpPr>
        <p:spPr>
          <a:xfrm>
            <a:off x="7020373" y="264240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B93DC3A-F14D-8F8E-D50B-D73D1883B79B}"/>
              </a:ext>
            </a:extLst>
          </p:cNvPr>
          <p:cNvSpPr/>
          <p:nvPr/>
        </p:nvSpPr>
        <p:spPr>
          <a:xfrm>
            <a:off x="6891590" y="178752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B8F077-6740-4FA5-CBA6-8EF80A1EFBF4}"/>
              </a:ext>
            </a:extLst>
          </p:cNvPr>
          <p:cNvSpPr/>
          <p:nvPr/>
        </p:nvSpPr>
        <p:spPr>
          <a:xfrm>
            <a:off x="6962690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FE0EBBB-2FF1-F07E-DF3A-70FC7CA9FA8F}"/>
              </a:ext>
            </a:extLst>
          </p:cNvPr>
          <p:cNvCxnSpPr>
            <a:cxnSpLocks/>
            <a:stCxn id="88" idx="2"/>
            <a:endCxn id="86" idx="0"/>
          </p:cNvCxnSpPr>
          <p:nvPr/>
        </p:nvCxnSpPr>
        <p:spPr>
          <a:xfrm flipH="1">
            <a:off x="7334051" y="212264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76ABC7-B0BB-9177-60FF-A2E31BA185C7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>
            <a:off x="7334051" y="255008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729EAD-8E51-8B72-8AC2-96EB3267C39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7334052" y="168678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D41AC4E2-072E-FDDB-78F7-347B0A64F641}"/>
              </a:ext>
            </a:extLst>
          </p:cNvPr>
          <p:cNvSpPr/>
          <p:nvPr/>
        </p:nvSpPr>
        <p:spPr>
          <a:xfrm>
            <a:off x="7906639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7" name="Flowchart: Or 96">
            <a:extLst>
              <a:ext uri="{FF2B5EF4-FFF2-40B4-BE49-F238E27FC236}">
                <a16:creationId xmlns:a16="http://schemas.microsoft.com/office/drawing/2014/main" id="{3223C7D4-FC1A-6AA3-DA97-66E3ABBE1262}"/>
              </a:ext>
            </a:extLst>
          </p:cNvPr>
          <p:cNvSpPr/>
          <p:nvPr/>
        </p:nvSpPr>
        <p:spPr>
          <a:xfrm>
            <a:off x="8160553" y="1840970"/>
            <a:ext cx="231913" cy="231913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3681E43-D5DC-7F01-2A0A-4D5BBEC153CB}"/>
              </a:ext>
            </a:extLst>
          </p:cNvPr>
          <p:cNvCxnSpPr>
            <a:cxnSpLocks/>
            <a:stCxn id="97" idx="4"/>
            <a:endCxn id="86" idx="3"/>
          </p:cNvCxnSpPr>
          <p:nvPr/>
        </p:nvCxnSpPr>
        <p:spPr>
          <a:xfrm rot="5400000">
            <a:off x="7906478" y="2012493"/>
            <a:ext cx="309643" cy="43042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F2DA635-51F7-9940-85B1-F2BE86ABDD7B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>
            <a:off x="7776513" y="1955086"/>
            <a:ext cx="384040" cy="1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21D8053-A274-CE38-90A2-172EA5344B82}"/>
              </a:ext>
            </a:extLst>
          </p:cNvPr>
          <p:cNvCxnSpPr>
            <a:cxnSpLocks/>
            <a:stCxn id="96" idx="2"/>
            <a:endCxn id="97" idx="0"/>
          </p:cNvCxnSpPr>
          <p:nvPr/>
        </p:nvCxnSpPr>
        <p:spPr>
          <a:xfrm>
            <a:off x="8274387" y="1678364"/>
            <a:ext cx="2123" cy="16260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F62A9B8-8533-0153-6939-423EF7653332}"/>
              </a:ext>
            </a:extLst>
          </p:cNvPr>
          <p:cNvSpPr txBox="1"/>
          <p:nvPr/>
        </p:nvSpPr>
        <p:spPr>
          <a:xfrm>
            <a:off x="8327827" y="1787524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37B87EC-D331-BABC-87CF-76E932B58967}"/>
              </a:ext>
            </a:extLst>
          </p:cNvPr>
          <p:cNvSpPr/>
          <p:nvPr/>
        </p:nvSpPr>
        <p:spPr>
          <a:xfrm>
            <a:off x="1999155" y="3748343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5FB5365-ACC8-9C54-7D5F-B0C465B53DE4}"/>
              </a:ext>
            </a:extLst>
          </p:cNvPr>
          <p:cNvCxnSpPr>
            <a:cxnSpLocks/>
            <a:stCxn id="25" idx="2"/>
            <a:endCxn id="121" idx="1"/>
          </p:cNvCxnSpPr>
          <p:nvPr/>
        </p:nvCxnSpPr>
        <p:spPr>
          <a:xfrm rot="16200000" flipH="1">
            <a:off x="1596228" y="3510785"/>
            <a:ext cx="335110" cy="4707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7911B44E-691D-F7C3-F3BD-0C837D82E2D6}"/>
              </a:ext>
            </a:extLst>
          </p:cNvPr>
          <p:cNvSpPr/>
          <p:nvPr/>
        </p:nvSpPr>
        <p:spPr>
          <a:xfrm>
            <a:off x="3152999" y="2824813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AF296693-4D50-C870-AD16-1CE3D557BAE6}"/>
              </a:ext>
            </a:extLst>
          </p:cNvPr>
          <p:cNvSpPr/>
          <p:nvPr/>
        </p:nvSpPr>
        <p:spPr>
          <a:xfrm>
            <a:off x="3052327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988F1672-8727-CC1F-92E1-320DCE1A791D}"/>
              </a:ext>
            </a:extLst>
          </p:cNvPr>
          <p:cNvSpPr/>
          <p:nvPr/>
        </p:nvSpPr>
        <p:spPr>
          <a:xfrm>
            <a:off x="4301221" y="2375881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Sigmoid</a:t>
            </a: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D4A98DD4-63EF-B0CB-13B2-EFCC9743609A}"/>
              </a:ext>
            </a:extLst>
          </p:cNvPr>
          <p:cNvCxnSpPr>
            <a:cxnSpLocks/>
            <a:stCxn id="25" idx="3"/>
            <a:endCxn id="27" idx="3"/>
          </p:cNvCxnSpPr>
          <p:nvPr/>
        </p:nvCxnSpPr>
        <p:spPr>
          <a:xfrm flipV="1">
            <a:off x="1870201" y="2543989"/>
            <a:ext cx="99815" cy="869245"/>
          </a:xfrm>
          <a:prstGeom prst="bentConnector3">
            <a:avLst>
              <a:gd name="adj1" fmla="val 329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3B98CC0D-7CC7-856F-B362-1A8033DF506B}"/>
              </a:ext>
            </a:extLst>
          </p:cNvPr>
          <p:cNvCxnSpPr>
            <a:cxnSpLocks/>
            <a:stCxn id="132" idx="1"/>
            <a:endCxn id="26" idx="1"/>
          </p:cNvCxnSpPr>
          <p:nvPr/>
        </p:nvCxnSpPr>
        <p:spPr>
          <a:xfrm rot="10800000" flipH="1" flipV="1">
            <a:off x="3052327" y="2543989"/>
            <a:ext cx="1152" cy="873392"/>
          </a:xfrm>
          <a:prstGeom prst="bentConnector3">
            <a:avLst>
              <a:gd name="adj1" fmla="val -19843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B2BB1ACF-E11F-D463-3B4A-3C88C55F0E76}"/>
              </a:ext>
            </a:extLst>
          </p:cNvPr>
          <p:cNvSpPr txBox="1"/>
          <p:nvPr/>
        </p:nvSpPr>
        <p:spPr>
          <a:xfrm>
            <a:off x="2162999" y="2814420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16C39A5-D4D4-B6A9-CD4E-F21802AC7245}"/>
              </a:ext>
            </a:extLst>
          </p:cNvPr>
          <p:cNvSpPr txBox="1"/>
          <p:nvPr/>
        </p:nvSpPr>
        <p:spPr>
          <a:xfrm>
            <a:off x="2774517" y="2809905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BD4D39C-F0D2-BB03-AADE-C7C3C2E68291}"/>
              </a:ext>
            </a:extLst>
          </p:cNvPr>
          <p:cNvCxnSpPr>
            <a:cxnSpLocks/>
            <a:stCxn id="130" idx="2"/>
            <a:endCxn id="26" idx="0"/>
          </p:cNvCxnSpPr>
          <p:nvPr/>
        </p:nvCxnSpPr>
        <p:spPr>
          <a:xfrm>
            <a:off x="3494789" y="3155550"/>
            <a:ext cx="1152" cy="96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CD6B036-AEE5-DF7A-6B2D-86ED829CAB47}"/>
              </a:ext>
            </a:extLst>
          </p:cNvPr>
          <p:cNvCxnSpPr>
            <a:cxnSpLocks/>
            <a:stCxn id="132" idx="2"/>
            <a:endCxn id="130" idx="0"/>
          </p:cNvCxnSpPr>
          <p:nvPr/>
        </p:nvCxnSpPr>
        <p:spPr>
          <a:xfrm>
            <a:off x="3494789" y="2709357"/>
            <a:ext cx="0" cy="115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F1023D7-7AD4-6716-9041-F9685F7B4F59}"/>
              </a:ext>
            </a:extLst>
          </p:cNvPr>
          <p:cNvCxnSpPr>
            <a:cxnSpLocks/>
            <a:stCxn id="77" idx="3"/>
            <a:endCxn id="27" idx="1"/>
          </p:cNvCxnSpPr>
          <p:nvPr/>
        </p:nvCxnSpPr>
        <p:spPr>
          <a:xfrm>
            <a:off x="931110" y="2543988"/>
            <a:ext cx="15398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49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2" y="-355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What are skip connections?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E41F945-BDFC-9BBC-1D42-47889995D07B}"/>
              </a:ext>
            </a:extLst>
          </p:cNvPr>
          <p:cNvSpPr txBox="1">
            <a:spLocks/>
          </p:cNvSpPr>
          <p:nvPr/>
        </p:nvSpPr>
        <p:spPr>
          <a:xfrm>
            <a:off x="884243" y="705591"/>
            <a:ext cx="4540014" cy="3442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final output of a U-Net needs to be the same size as the original input.</a:t>
            </a:r>
          </a:p>
          <a:p>
            <a:r>
              <a:rPr lang="en-US" sz="1600" dirty="0"/>
              <a:t>Repeatedly down-sampling means we have to get back to high resolution from very low resolution</a:t>
            </a:r>
          </a:p>
          <a:p>
            <a:r>
              <a:rPr lang="en-US" sz="1600" dirty="0"/>
              <a:t>Skip connections provide a means to augment up-sampled images with higher-resolution activations from earlier network layers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823389-C770-6CE7-C5F1-D3CDB8B4EC09}"/>
              </a:ext>
            </a:extLst>
          </p:cNvPr>
          <p:cNvSpPr/>
          <p:nvPr/>
        </p:nvSpPr>
        <p:spPr>
          <a:xfrm>
            <a:off x="5551769" y="955437"/>
            <a:ext cx="3246002" cy="3350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/>
                </a:solidFill>
              </a:rPr>
              <a:t>ConvBlock</a:t>
            </a:r>
            <a:r>
              <a:rPr lang="en-US" sz="1000" b="1" dirty="0">
                <a:solidFill>
                  <a:schemeClr val="accent1"/>
                </a:solidFill>
              </a:rPr>
              <a:t>                                   </a:t>
            </a:r>
            <a:r>
              <a:rPr lang="en-US" sz="1000" b="1" dirty="0" err="1">
                <a:solidFill>
                  <a:schemeClr val="accent1"/>
                </a:solidFill>
              </a:rPr>
              <a:t>TConvBlock</a:t>
            </a:r>
            <a:r>
              <a:rPr lang="en-US" sz="1000" b="1" dirty="0">
                <a:solidFill>
                  <a:schemeClr val="accent1"/>
                </a:solidFill>
              </a:rPr>
              <a:t>           </a:t>
            </a:r>
            <a:r>
              <a:rPr lang="en-US" sz="10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65FD7-C381-C48B-B60B-9B95360EE131}"/>
              </a:ext>
            </a:extLst>
          </p:cNvPr>
          <p:cNvSpPr/>
          <p:nvPr/>
        </p:nvSpPr>
        <p:spPr>
          <a:xfrm>
            <a:off x="5725482" y="3082446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  <a:endParaRPr lang="en-GB" sz="1000" dirty="0"/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C6CAED-CFF4-6EEE-6F8F-DF7BDC0F13B3}"/>
              </a:ext>
            </a:extLst>
          </p:cNvPr>
          <p:cNvSpPr/>
          <p:nvPr/>
        </p:nvSpPr>
        <p:spPr>
          <a:xfrm>
            <a:off x="5660142" y="222124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D1F7D8-E60C-EB28-FCDF-35C4D0235165}"/>
              </a:ext>
            </a:extLst>
          </p:cNvPr>
          <p:cNvSpPr/>
          <p:nvPr/>
        </p:nvSpPr>
        <p:spPr>
          <a:xfrm>
            <a:off x="5858500" y="264868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F4EF40-65A5-6A18-406E-2833507946C4}"/>
              </a:ext>
            </a:extLst>
          </p:cNvPr>
          <p:cNvSpPr/>
          <p:nvPr/>
        </p:nvSpPr>
        <p:spPr>
          <a:xfrm>
            <a:off x="5729717" y="179380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9D56F-271A-5680-2B67-7481BB828AFC}"/>
              </a:ext>
            </a:extLst>
          </p:cNvPr>
          <p:cNvSpPr/>
          <p:nvPr/>
        </p:nvSpPr>
        <p:spPr>
          <a:xfrm>
            <a:off x="5655907" y="3508987"/>
            <a:ext cx="1024072" cy="3307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9CE22-2C35-F8CE-E3DC-3AB2A03DEF92}"/>
              </a:ext>
            </a:extLst>
          </p:cNvPr>
          <p:cNvSpPr/>
          <p:nvPr/>
        </p:nvSpPr>
        <p:spPr>
          <a:xfrm>
            <a:off x="5800817" y="135390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6E9B8B-69E3-6611-31B9-6BEE0F9BD532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6172178" y="212892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C79A1A-D470-0CE1-72EF-3FB84B3BC37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172178" y="255636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52B8AD-4D7E-4AEB-58F8-5C2608B7D512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6167944" y="2979420"/>
            <a:ext cx="4234" cy="10302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77699B-ED57-3B1A-9FA7-89097439EE8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6167943" y="3413183"/>
            <a:ext cx="1" cy="9580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AD3038B-1112-AC0A-8259-4A36863CF6F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72179" y="169306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F979E1A-EFB8-A19F-1E72-7B911062CD55}"/>
              </a:ext>
            </a:extLst>
          </p:cNvPr>
          <p:cNvSpPr/>
          <p:nvPr/>
        </p:nvSpPr>
        <p:spPr>
          <a:xfrm>
            <a:off x="1085093" y="2630917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DS Layer 1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53F0783-344F-B34B-E5E0-2FD0117DC93F}"/>
              </a:ext>
            </a:extLst>
          </p:cNvPr>
          <p:cNvCxnSpPr>
            <a:cxnSpLocks/>
            <a:stCxn id="121" idx="3"/>
            <a:endCxn id="19" idx="2"/>
          </p:cNvCxnSpPr>
          <p:nvPr/>
        </p:nvCxnSpPr>
        <p:spPr>
          <a:xfrm flipV="1">
            <a:off x="2884078" y="4537539"/>
            <a:ext cx="610709" cy="358841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DB456D-15B8-34B6-127D-C5FB973F31D2}"/>
              </a:ext>
            </a:extLst>
          </p:cNvPr>
          <p:cNvCxnSpPr>
            <a:cxnSpLocks/>
            <a:stCxn id="27" idx="2"/>
            <a:endCxn id="6" idx="0"/>
          </p:cNvCxnSpPr>
          <p:nvPr/>
        </p:nvCxnSpPr>
        <p:spPr>
          <a:xfrm>
            <a:off x="1527555" y="2961654"/>
            <a:ext cx="0" cy="194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BDDD5DF-76D5-3E22-0A9B-223637300F78}"/>
              </a:ext>
            </a:extLst>
          </p:cNvPr>
          <p:cNvSpPr/>
          <p:nvPr/>
        </p:nvSpPr>
        <p:spPr>
          <a:xfrm>
            <a:off x="454862" y="2692659"/>
            <a:ext cx="476248" cy="207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EFE2613-235A-9809-4A67-862D5D873B38}"/>
              </a:ext>
            </a:extLst>
          </p:cNvPr>
          <p:cNvSpPr/>
          <p:nvPr/>
        </p:nvSpPr>
        <p:spPr>
          <a:xfrm>
            <a:off x="6822015" y="221496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DC4F021-2ACD-137F-6C80-7E1F6D090E41}"/>
              </a:ext>
            </a:extLst>
          </p:cNvPr>
          <p:cNvSpPr/>
          <p:nvPr/>
        </p:nvSpPr>
        <p:spPr>
          <a:xfrm>
            <a:off x="7020373" y="264240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B93DC3A-F14D-8F8E-D50B-D73D1883B79B}"/>
              </a:ext>
            </a:extLst>
          </p:cNvPr>
          <p:cNvSpPr/>
          <p:nvPr/>
        </p:nvSpPr>
        <p:spPr>
          <a:xfrm>
            <a:off x="6891590" y="178752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B8F077-6740-4FA5-CBA6-8EF80A1EFBF4}"/>
              </a:ext>
            </a:extLst>
          </p:cNvPr>
          <p:cNvSpPr/>
          <p:nvPr/>
        </p:nvSpPr>
        <p:spPr>
          <a:xfrm>
            <a:off x="6962690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FE0EBBB-2FF1-F07E-DF3A-70FC7CA9FA8F}"/>
              </a:ext>
            </a:extLst>
          </p:cNvPr>
          <p:cNvCxnSpPr>
            <a:cxnSpLocks/>
            <a:stCxn id="88" idx="2"/>
            <a:endCxn id="86" idx="0"/>
          </p:cNvCxnSpPr>
          <p:nvPr/>
        </p:nvCxnSpPr>
        <p:spPr>
          <a:xfrm flipH="1">
            <a:off x="7334051" y="212264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76ABC7-B0BB-9177-60FF-A2E31BA185C7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>
            <a:off x="7334051" y="255008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729EAD-8E51-8B72-8AC2-96EB3267C39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7334052" y="168678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D41AC4E2-072E-FDDB-78F7-347B0A64F641}"/>
              </a:ext>
            </a:extLst>
          </p:cNvPr>
          <p:cNvSpPr/>
          <p:nvPr/>
        </p:nvSpPr>
        <p:spPr>
          <a:xfrm>
            <a:off x="7906639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7" name="Flowchart: Or 96">
            <a:extLst>
              <a:ext uri="{FF2B5EF4-FFF2-40B4-BE49-F238E27FC236}">
                <a16:creationId xmlns:a16="http://schemas.microsoft.com/office/drawing/2014/main" id="{3223C7D4-FC1A-6AA3-DA97-66E3ABBE1262}"/>
              </a:ext>
            </a:extLst>
          </p:cNvPr>
          <p:cNvSpPr/>
          <p:nvPr/>
        </p:nvSpPr>
        <p:spPr>
          <a:xfrm>
            <a:off x="8160553" y="1840970"/>
            <a:ext cx="231913" cy="231913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3681E43-D5DC-7F01-2A0A-4D5BBEC153CB}"/>
              </a:ext>
            </a:extLst>
          </p:cNvPr>
          <p:cNvCxnSpPr>
            <a:cxnSpLocks/>
            <a:stCxn id="97" idx="4"/>
            <a:endCxn id="86" idx="3"/>
          </p:cNvCxnSpPr>
          <p:nvPr/>
        </p:nvCxnSpPr>
        <p:spPr>
          <a:xfrm rot="5400000">
            <a:off x="7906478" y="2012493"/>
            <a:ext cx="309643" cy="43042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F2DA635-51F7-9940-85B1-F2BE86ABDD7B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>
            <a:off x="7776513" y="1955086"/>
            <a:ext cx="384040" cy="1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21D8053-A274-CE38-90A2-172EA5344B82}"/>
              </a:ext>
            </a:extLst>
          </p:cNvPr>
          <p:cNvCxnSpPr>
            <a:cxnSpLocks/>
            <a:stCxn id="96" idx="2"/>
            <a:endCxn id="97" idx="0"/>
          </p:cNvCxnSpPr>
          <p:nvPr/>
        </p:nvCxnSpPr>
        <p:spPr>
          <a:xfrm>
            <a:off x="8274387" y="1678364"/>
            <a:ext cx="2123" cy="16260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F62A9B8-8533-0153-6939-423EF7653332}"/>
              </a:ext>
            </a:extLst>
          </p:cNvPr>
          <p:cNvSpPr txBox="1"/>
          <p:nvPr/>
        </p:nvSpPr>
        <p:spPr>
          <a:xfrm>
            <a:off x="8327827" y="1787524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37B87EC-D331-BABC-87CF-76E932B58967}"/>
              </a:ext>
            </a:extLst>
          </p:cNvPr>
          <p:cNvSpPr/>
          <p:nvPr/>
        </p:nvSpPr>
        <p:spPr>
          <a:xfrm>
            <a:off x="1999155" y="4731011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Bridge</a:t>
            </a: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5FB5365-ACC8-9C54-7D5F-B0C465B53DE4}"/>
              </a:ext>
            </a:extLst>
          </p:cNvPr>
          <p:cNvCxnSpPr>
            <a:cxnSpLocks/>
            <a:stCxn id="13" idx="2"/>
            <a:endCxn id="121" idx="1"/>
          </p:cNvCxnSpPr>
          <p:nvPr/>
        </p:nvCxnSpPr>
        <p:spPr>
          <a:xfrm rot="16200000" flipH="1">
            <a:off x="1583935" y="4481159"/>
            <a:ext cx="358841" cy="47160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AF296693-4D50-C870-AD16-1CE3D557BAE6}"/>
              </a:ext>
            </a:extLst>
          </p:cNvPr>
          <p:cNvSpPr/>
          <p:nvPr/>
        </p:nvSpPr>
        <p:spPr>
          <a:xfrm>
            <a:off x="3052327" y="2630917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US Layer 4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CD6B036-AEE5-DF7A-6B2D-86ED829CAB47}"/>
              </a:ext>
            </a:extLst>
          </p:cNvPr>
          <p:cNvCxnSpPr>
            <a:cxnSpLocks/>
            <a:stCxn id="132" idx="2"/>
            <a:endCxn id="16" idx="0"/>
          </p:cNvCxnSpPr>
          <p:nvPr/>
        </p:nvCxnSpPr>
        <p:spPr>
          <a:xfrm flipH="1">
            <a:off x="3494788" y="2961654"/>
            <a:ext cx="1" cy="194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F1023D7-7AD4-6716-9041-F9685F7B4F59}"/>
              </a:ext>
            </a:extLst>
          </p:cNvPr>
          <p:cNvCxnSpPr>
            <a:cxnSpLocks/>
            <a:stCxn id="77" idx="3"/>
            <a:endCxn id="27" idx="1"/>
          </p:cNvCxnSpPr>
          <p:nvPr/>
        </p:nvCxnSpPr>
        <p:spPr>
          <a:xfrm>
            <a:off x="931110" y="2796285"/>
            <a:ext cx="15398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05DBC7-2A6F-21B4-6EE6-EFF1737A5FE6}"/>
              </a:ext>
            </a:extLst>
          </p:cNvPr>
          <p:cNvSpPr/>
          <p:nvPr/>
        </p:nvSpPr>
        <p:spPr>
          <a:xfrm>
            <a:off x="1085093" y="3156212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DS Layer 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8B26A4-2B03-08A7-076C-098A8FCBC0D0}"/>
              </a:ext>
            </a:extLst>
          </p:cNvPr>
          <p:cNvSpPr/>
          <p:nvPr/>
        </p:nvSpPr>
        <p:spPr>
          <a:xfrm>
            <a:off x="1085093" y="3681507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DS Layer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394453-5C53-E9F3-6C1D-EC1465C24191}"/>
              </a:ext>
            </a:extLst>
          </p:cNvPr>
          <p:cNvSpPr/>
          <p:nvPr/>
        </p:nvSpPr>
        <p:spPr>
          <a:xfrm>
            <a:off x="1085093" y="4206802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DS Layer 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3B51B7-CD46-0966-E7EF-FECE44EBC350}"/>
              </a:ext>
            </a:extLst>
          </p:cNvPr>
          <p:cNvSpPr/>
          <p:nvPr/>
        </p:nvSpPr>
        <p:spPr>
          <a:xfrm>
            <a:off x="3052326" y="3156212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US Layer 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94729C-9521-78E3-DDB9-9FE47976EF5B}"/>
              </a:ext>
            </a:extLst>
          </p:cNvPr>
          <p:cNvSpPr/>
          <p:nvPr/>
        </p:nvSpPr>
        <p:spPr>
          <a:xfrm>
            <a:off x="3053479" y="3681507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US Layer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DD3CC82-1498-EA4A-D83D-94024445749F}"/>
              </a:ext>
            </a:extLst>
          </p:cNvPr>
          <p:cNvSpPr/>
          <p:nvPr/>
        </p:nvSpPr>
        <p:spPr>
          <a:xfrm>
            <a:off x="3052325" y="4206802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US Layer 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ECACFF-CB49-7274-DAEE-8F91FF0ED28C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1527555" y="3486949"/>
            <a:ext cx="0" cy="194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2EB911-F8D0-7E22-C39C-03601891DDCE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527555" y="4012244"/>
            <a:ext cx="0" cy="194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1F4791-83D1-2F49-38D4-5AD7952D5C21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3494787" y="4012244"/>
            <a:ext cx="1154" cy="194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8A693A-071D-44A4-9E56-6BC7B294CF35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3494788" y="3486949"/>
            <a:ext cx="1153" cy="1945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4F95EEE-65DF-8DC1-6B9F-778CF0860008}"/>
              </a:ext>
            </a:extLst>
          </p:cNvPr>
          <p:cNvCxnSpPr>
            <a:cxnSpLocks/>
          </p:cNvCxnSpPr>
          <p:nvPr/>
        </p:nvCxnSpPr>
        <p:spPr>
          <a:xfrm>
            <a:off x="1527554" y="3058753"/>
            <a:ext cx="1967232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E655FB-077D-D158-DE04-DF47D4E13FEE}"/>
              </a:ext>
            </a:extLst>
          </p:cNvPr>
          <p:cNvCxnSpPr>
            <a:cxnSpLocks/>
          </p:cNvCxnSpPr>
          <p:nvPr/>
        </p:nvCxnSpPr>
        <p:spPr>
          <a:xfrm>
            <a:off x="1527554" y="3584228"/>
            <a:ext cx="1967232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F6D10EB-2C82-5D11-855C-E652FDDC2373}"/>
              </a:ext>
            </a:extLst>
          </p:cNvPr>
          <p:cNvCxnSpPr>
            <a:cxnSpLocks/>
          </p:cNvCxnSpPr>
          <p:nvPr/>
        </p:nvCxnSpPr>
        <p:spPr>
          <a:xfrm>
            <a:off x="1527554" y="4109523"/>
            <a:ext cx="1967232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2109443-3F76-9CC8-790B-59358834FF45}"/>
              </a:ext>
            </a:extLst>
          </p:cNvPr>
          <p:cNvCxnSpPr>
            <a:cxnSpLocks/>
          </p:cNvCxnSpPr>
          <p:nvPr/>
        </p:nvCxnSpPr>
        <p:spPr>
          <a:xfrm>
            <a:off x="1527554" y="4659152"/>
            <a:ext cx="1967232" cy="0"/>
          </a:xfrm>
          <a:prstGeom prst="straightConnector1">
            <a:avLst/>
          </a:prstGeom>
          <a:ln w="1905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9F8B74-3DBB-4157-EC41-2B2E455F8BB5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3053479" y="4695082"/>
            <a:ext cx="920759" cy="20129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1FFEA3D-D877-A7B1-3AE6-F512C4682631}"/>
              </a:ext>
            </a:extLst>
          </p:cNvPr>
          <p:cNvSpPr txBox="1"/>
          <p:nvPr/>
        </p:nvSpPr>
        <p:spPr>
          <a:xfrm>
            <a:off x="3974238" y="4746338"/>
            <a:ext cx="13404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Skip connection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1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2" y="-355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U-Nets for semantic segmentation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E41F945-BDFC-9BBC-1D42-47889995D07B}"/>
              </a:ext>
            </a:extLst>
          </p:cNvPr>
          <p:cNvSpPr txBox="1">
            <a:spLocks/>
          </p:cNvSpPr>
          <p:nvPr/>
        </p:nvSpPr>
        <p:spPr>
          <a:xfrm>
            <a:off x="884243" y="705591"/>
            <a:ext cx="4540014" cy="3442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Up-sampling and image augmentation is performed via transpose convolutions (discussed later) in the right arm of the U</a:t>
            </a:r>
          </a:p>
          <a:p>
            <a:r>
              <a:rPr lang="en-US" sz="1600" dirty="0"/>
              <a:t>Intermediate results from down-sampling are added to the up-sampled images via skip connections to “fill in the gaps” from up-sampling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823389-C770-6CE7-C5F1-D3CDB8B4EC09}"/>
              </a:ext>
            </a:extLst>
          </p:cNvPr>
          <p:cNvSpPr/>
          <p:nvPr/>
        </p:nvSpPr>
        <p:spPr>
          <a:xfrm>
            <a:off x="5551769" y="955437"/>
            <a:ext cx="3246002" cy="3350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/>
                </a:solidFill>
              </a:rPr>
              <a:t>ConvBlock</a:t>
            </a:r>
            <a:r>
              <a:rPr lang="en-US" sz="1000" b="1" dirty="0">
                <a:solidFill>
                  <a:schemeClr val="accent1"/>
                </a:solidFill>
              </a:rPr>
              <a:t>                                   </a:t>
            </a:r>
            <a:r>
              <a:rPr lang="en-US" sz="1000" b="1" dirty="0" err="1">
                <a:solidFill>
                  <a:schemeClr val="accent1"/>
                </a:solidFill>
              </a:rPr>
              <a:t>TConvBlock</a:t>
            </a:r>
            <a:r>
              <a:rPr lang="en-US" sz="1000" b="1" dirty="0">
                <a:solidFill>
                  <a:schemeClr val="accent1"/>
                </a:solidFill>
              </a:rPr>
              <a:t>           </a:t>
            </a:r>
            <a:r>
              <a:rPr lang="en-US" sz="10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65FD7-C381-C48B-B60B-9B95360EE131}"/>
              </a:ext>
            </a:extLst>
          </p:cNvPr>
          <p:cNvSpPr/>
          <p:nvPr/>
        </p:nvSpPr>
        <p:spPr>
          <a:xfrm>
            <a:off x="5725482" y="3082446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  <a:endParaRPr lang="en-GB" sz="1000" dirty="0"/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C6CAED-CFF4-6EEE-6F8F-DF7BDC0F13B3}"/>
              </a:ext>
            </a:extLst>
          </p:cNvPr>
          <p:cNvSpPr/>
          <p:nvPr/>
        </p:nvSpPr>
        <p:spPr>
          <a:xfrm>
            <a:off x="5660142" y="222124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D1F7D8-E60C-EB28-FCDF-35C4D0235165}"/>
              </a:ext>
            </a:extLst>
          </p:cNvPr>
          <p:cNvSpPr/>
          <p:nvPr/>
        </p:nvSpPr>
        <p:spPr>
          <a:xfrm>
            <a:off x="5858500" y="264868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F4EF40-65A5-6A18-406E-2833507946C4}"/>
              </a:ext>
            </a:extLst>
          </p:cNvPr>
          <p:cNvSpPr/>
          <p:nvPr/>
        </p:nvSpPr>
        <p:spPr>
          <a:xfrm>
            <a:off x="5729717" y="179380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9D56F-271A-5680-2B67-7481BB828AFC}"/>
              </a:ext>
            </a:extLst>
          </p:cNvPr>
          <p:cNvSpPr/>
          <p:nvPr/>
        </p:nvSpPr>
        <p:spPr>
          <a:xfrm>
            <a:off x="5655907" y="3508987"/>
            <a:ext cx="1024072" cy="3307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9CE22-2C35-F8CE-E3DC-3AB2A03DEF92}"/>
              </a:ext>
            </a:extLst>
          </p:cNvPr>
          <p:cNvSpPr/>
          <p:nvPr/>
        </p:nvSpPr>
        <p:spPr>
          <a:xfrm>
            <a:off x="5800817" y="135390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6E9B8B-69E3-6611-31B9-6BEE0F9BD532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6172178" y="212892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C79A1A-D470-0CE1-72EF-3FB84B3BC37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172178" y="255636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52B8AD-4D7E-4AEB-58F8-5C2608B7D512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6167944" y="2979420"/>
            <a:ext cx="4234" cy="10302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77699B-ED57-3B1A-9FA7-89097439EE8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6167943" y="3413183"/>
            <a:ext cx="1" cy="9580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AD3038B-1112-AC0A-8259-4A36863CF6F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72179" y="169306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EFD13B-EFEB-723A-722C-A22BBC33304D}"/>
              </a:ext>
            </a:extLst>
          </p:cNvPr>
          <p:cNvSpPr/>
          <p:nvPr/>
        </p:nvSpPr>
        <p:spPr>
          <a:xfrm>
            <a:off x="1085093" y="2820425"/>
            <a:ext cx="884923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MaxPool</a:t>
            </a:r>
            <a:endParaRPr lang="en-GB" sz="1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944059-DCF6-E2E3-0FBD-890723A55D97}"/>
              </a:ext>
            </a:extLst>
          </p:cNvPr>
          <p:cNvSpPr/>
          <p:nvPr/>
        </p:nvSpPr>
        <p:spPr>
          <a:xfrm>
            <a:off x="1186621" y="3247865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EF0CAE-CA06-8CEA-D341-5C3A7EFF933F}"/>
              </a:ext>
            </a:extLst>
          </p:cNvPr>
          <p:cNvSpPr/>
          <p:nvPr/>
        </p:nvSpPr>
        <p:spPr>
          <a:xfrm>
            <a:off x="3053479" y="3252012"/>
            <a:ext cx="884923" cy="3307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TConvBlock</a:t>
            </a:r>
            <a:endParaRPr lang="en-US" sz="10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F979E1A-EFB8-A19F-1E72-7B911062CD55}"/>
              </a:ext>
            </a:extLst>
          </p:cNvPr>
          <p:cNvSpPr/>
          <p:nvPr/>
        </p:nvSpPr>
        <p:spPr>
          <a:xfrm>
            <a:off x="1085093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53F0783-344F-B34B-E5E0-2FD0117DC93F}"/>
              </a:ext>
            </a:extLst>
          </p:cNvPr>
          <p:cNvCxnSpPr>
            <a:cxnSpLocks/>
            <a:stCxn id="121" idx="3"/>
            <a:endCxn id="26" idx="2"/>
          </p:cNvCxnSpPr>
          <p:nvPr/>
        </p:nvCxnSpPr>
        <p:spPr>
          <a:xfrm flipV="1">
            <a:off x="2884078" y="3582749"/>
            <a:ext cx="611863" cy="33096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DB456D-15B8-34B6-127D-C5FB973F31D2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>
          <a:xfrm>
            <a:off x="1527555" y="2709357"/>
            <a:ext cx="0" cy="111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F49CD3B-217F-9E3C-7F1F-0F2D854C8F43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27555" y="3155550"/>
            <a:ext cx="856" cy="92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BDDD5DF-76D5-3E22-0A9B-223637300F78}"/>
              </a:ext>
            </a:extLst>
          </p:cNvPr>
          <p:cNvSpPr/>
          <p:nvPr/>
        </p:nvSpPr>
        <p:spPr>
          <a:xfrm>
            <a:off x="454862" y="2440362"/>
            <a:ext cx="476248" cy="207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View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36AA2EB-7F81-DBE4-5E00-31471D03E942}"/>
              </a:ext>
            </a:extLst>
          </p:cNvPr>
          <p:cNvCxnSpPr>
            <a:cxnSpLocks/>
            <a:stCxn id="132" idx="3"/>
            <a:endCxn id="134" idx="1"/>
          </p:cNvCxnSpPr>
          <p:nvPr/>
        </p:nvCxnSpPr>
        <p:spPr>
          <a:xfrm flipV="1">
            <a:off x="3937250" y="2541250"/>
            <a:ext cx="363971" cy="27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EFE2613-235A-9809-4A67-862D5D873B38}"/>
              </a:ext>
            </a:extLst>
          </p:cNvPr>
          <p:cNvSpPr/>
          <p:nvPr/>
        </p:nvSpPr>
        <p:spPr>
          <a:xfrm>
            <a:off x="6822015" y="221496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DC4F021-2ACD-137F-6C80-7E1F6D090E41}"/>
              </a:ext>
            </a:extLst>
          </p:cNvPr>
          <p:cNvSpPr/>
          <p:nvPr/>
        </p:nvSpPr>
        <p:spPr>
          <a:xfrm>
            <a:off x="7020373" y="264240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B93DC3A-F14D-8F8E-D50B-D73D1883B79B}"/>
              </a:ext>
            </a:extLst>
          </p:cNvPr>
          <p:cNvSpPr/>
          <p:nvPr/>
        </p:nvSpPr>
        <p:spPr>
          <a:xfrm>
            <a:off x="6891590" y="178752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B8F077-6740-4FA5-CBA6-8EF80A1EFBF4}"/>
              </a:ext>
            </a:extLst>
          </p:cNvPr>
          <p:cNvSpPr/>
          <p:nvPr/>
        </p:nvSpPr>
        <p:spPr>
          <a:xfrm>
            <a:off x="6962690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76ABC7-B0BB-9177-60FF-A2E31BA185C7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>
            <a:off x="7334051" y="255008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729EAD-8E51-8B72-8AC2-96EB3267C39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7334052" y="168678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D41AC4E2-072E-FDDB-78F7-347B0A64F641}"/>
              </a:ext>
            </a:extLst>
          </p:cNvPr>
          <p:cNvSpPr/>
          <p:nvPr/>
        </p:nvSpPr>
        <p:spPr>
          <a:xfrm>
            <a:off x="7906639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7" name="Flowchart: Or 96">
            <a:extLst>
              <a:ext uri="{FF2B5EF4-FFF2-40B4-BE49-F238E27FC236}">
                <a16:creationId xmlns:a16="http://schemas.microsoft.com/office/drawing/2014/main" id="{3223C7D4-FC1A-6AA3-DA97-66E3ABBE1262}"/>
              </a:ext>
            </a:extLst>
          </p:cNvPr>
          <p:cNvSpPr/>
          <p:nvPr/>
        </p:nvSpPr>
        <p:spPr>
          <a:xfrm>
            <a:off x="8160553" y="1840970"/>
            <a:ext cx="231913" cy="231913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3681E43-D5DC-7F01-2A0A-4D5BBEC153CB}"/>
              </a:ext>
            </a:extLst>
          </p:cNvPr>
          <p:cNvCxnSpPr>
            <a:cxnSpLocks/>
            <a:stCxn id="97" idx="4"/>
            <a:endCxn id="86" idx="3"/>
          </p:cNvCxnSpPr>
          <p:nvPr/>
        </p:nvCxnSpPr>
        <p:spPr>
          <a:xfrm rot="5400000">
            <a:off x="7906478" y="2012493"/>
            <a:ext cx="309643" cy="43042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F2DA635-51F7-9940-85B1-F2BE86ABDD7B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>
            <a:off x="7776513" y="1955086"/>
            <a:ext cx="384040" cy="1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21D8053-A274-CE38-90A2-172EA5344B82}"/>
              </a:ext>
            </a:extLst>
          </p:cNvPr>
          <p:cNvCxnSpPr>
            <a:cxnSpLocks/>
            <a:stCxn id="96" idx="2"/>
            <a:endCxn id="97" idx="0"/>
          </p:cNvCxnSpPr>
          <p:nvPr/>
        </p:nvCxnSpPr>
        <p:spPr>
          <a:xfrm>
            <a:off x="8274387" y="1678364"/>
            <a:ext cx="2123" cy="16260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F62A9B8-8533-0153-6939-423EF7653332}"/>
              </a:ext>
            </a:extLst>
          </p:cNvPr>
          <p:cNvSpPr txBox="1"/>
          <p:nvPr/>
        </p:nvSpPr>
        <p:spPr>
          <a:xfrm>
            <a:off x="8327827" y="1787524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37B87EC-D331-BABC-87CF-76E932B58967}"/>
              </a:ext>
            </a:extLst>
          </p:cNvPr>
          <p:cNvSpPr/>
          <p:nvPr/>
        </p:nvSpPr>
        <p:spPr>
          <a:xfrm>
            <a:off x="1999155" y="3748343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5FB5365-ACC8-9C54-7D5F-B0C465B53DE4}"/>
              </a:ext>
            </a:extLst>
          </p:cNvPr>
          <p:cNvCxnSpPr>
            <a:cxnSpLocks/>
            <a:stCxn id="25" idx="2"/>
            <a:endCxn id="121" idx="1"/>
          </p:cNvCxnSpPr>
          <p:nvPr/>
        </p:nvCxnSpPr>
        <p:spPr>
          <a:xfrm rot="16200000" flipH="1">
            <a:off x="1596228" y="3510785"/>
            <a:ext cx="335110" cy="4707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7911B44E-691D-F7C3-F3BD-0C837D82E2D6}"/>
              </a:ext>
            </a:extLst>
          </p:cNvPr>
          <p:cNvSpPr/>
          <p:nvPr/>
        </p:nvSpPr>
        <p:spPr>
          <a:xfrm>
            <a:off x="3152999" y="2824813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AF296693-4D50-C870-AD16-1CE3D557BAE6}"/>
              </a:ext>
            </a:extLst>
          </p:cNvPr>
          <p:cNvSpPr/>
          <p:nvPr/>
        </p:nvSpPr>
        <p:spPr>
          <a:xfrm>
            <a:off x="3052327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988F1672-8727-CC1F-92E1-320DCE1A791D}"/>
              </a:ext>
            </a:extLst>
          </p:cNvPr>
          <p:cNvSpPr/>
          <p:nvPr/>
        </p:nvSpPr>
        <p:spPr>
          <a:xfrm>
            <a:off x="4301221" y="2375881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Sigmoid</a:t>
            </a: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D4A98DD4-63EF-B0CB-13B2-EFCC9743609A}"/>
              </a:ext>
            </a:extLst>
          </p:cNvPr>
          <p:cNvCxnSpPr>
            <a:cxnSpLocks/>
            <a:stCxn id="25" idx="3"/>
            <a:endCxn id="27" idx="3"/>
          </p:cNvCxnSpPr>
          <p:nvPr/>
        </p:nvCxnSpPr>
        <p:spPr>
          <a:xfrm flipV="1">
            <a:off x="1870201" y="2543989"/>
            <a:ext cx="99815" cy="869245"/>
          </a:xfrm>
          <a:prstGeom prst="bentConnector3">
            <a:avLst>
              <a:gd name="adj1" fmla="val 329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3B98CC0D-7CC7-856F-B362-1A8033DF506B}"/>
              </a:ext>
            </a:extLst>
          </p:cNvPr>
          <p:cNvCxnSpPr>
            <a:cxnSpLocks/>
            <a:stCxn id="132" idx="1"/>
            <a:endCxn id="26" idx="1"/>
          </p:cNvCxnSpPr>
          <p:nvPr/>
        </p:nvCxnSpPr>
        <p:spPr>
          <a:xfrm rot="10800000" flipH="1" flipV="1">
            <a:off x="3052327" y="2543989"/>
            <a:ext cx="1152" cy="873392"/>
          </a:xfrm>
          <a:prstGeom prst="bentConnector3">
            <a:avLst>
              <a:gd name="adj1" fmla="val -19843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B2BB1ACF-E11F-D463-3B4A-3C88C55F0E76}"/>
              </a:ext>
            </a:extLst>
          </p:cNvPr>
          <p:cNvSpPr txBox="1"/>
          <p:nvPr/>
        </p:nvSpPr>
        <p:spPr>
          <a:xfrm>
            <a:off x="2162999" y="2814420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16C39A5-D4D4-B6A9-CD4E-F21802AC7245}"/>
              </a:ext>
            </a:extLst>
          </p:cNvPr>
          <p:cNvSpPr txBox="1"/>
          <p:nvPr/>
        </p:nvSpPr>
        <p:spPr>
          <a:xfrm>
            <a:off x="2774517" y="2809905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BD4D39C-F0D2-BB03-AADE-C7C3C2E68291}"/>
              </a:ext>
            </a:extLst>
          </p:cNvPr>
          <p:cNvCxnSpPr>
            <a:cxnSpLocks/>
            <a:stCxn id="130" idx="2"/>
            <a:endCxn id="26" idx="0"/>
          </p:cNvCxnSpPr>
          <p:nvPr/>
        </p:nvCxnSpPr>
        <p:spPr>
          <a:xfrm>
            <a:off x="3494789" y="3155550"/>
            <a:ext cx="1152" cy="96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CD6B036-AEE5-DF7A-6B2D-86ED829CAB47}"/>
              </a:ext>
            </a:extLst>
          </p:cNvPr>
          <p:cNvCxnSpPr>
            <a:cxnSpLocks/>
            <a:stCxn id="132" idx="2"/>
            <a:endCxn id="130" idx="0"/>
          </p:cNvCxnSpPr>
          <p:nvPr/>
        </p:nvCxnSpPr>
        <p:spPr>
          <a:xfrm>
            <a:off x="3494789" y="2709357"/>
            <a:ext cx="0" cy="115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F1023D7-7AD4-6716-9041-F9685F7B4F59}"/>
              </a:ext>
            </a:extLst>
          </p:cNvPr>
          <p:cNvCxnSpPr>
            <a:cxnSpLocks/>
            <a:stCxn id="77" idx="3"/>
            <a:endCxn id="27" idx="1"/>
          </p:cNvCxnSpPr>
          <p:nvPr/>
        </p:nvCxnSpPr>
        <p:spPr>
          <a:xfrm>
            <a:off x="931110" y="2543988"/>
            <a:ext cx="15398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FE34CB-2B34-A2C1-0EFD-9376A7CBDEE6}"/>
              </a:ext>
            </a:extLst>
          </p:cNvPr>
          <p:cNvSpPr txBox="1"/>
          <p:nvPr/>
        </p:nvSpPr>
        <p:spPr>
          <a:xfrm>
            <a:off x="6817520" y="3055392"/>
            <a:ext cx="1906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Skip connections add images from down-sampling path to up-sampling path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2" y="-355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U-Nets for semantic segmentation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E41F945-BDFC-9BBC-1D42-47889995D07B}"/>
              </a:ext>
            </a:extLst>
          </p:cNvPr>
          <p:cNvSpPr txBox="1">
            <a:spLocks/>
          </p:cNvSpPr>
          <p:nvPr/>
        </p:nvSpPr>
        <p:spPr>
          <a:xfrm>
            <a:off x="884243" y="705591"/>
            <a:ext cx="4540014" cy="3442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base of the U is known as the bridge</a:t>
            </a:r>
          </a:p>
          <a:p>
            <a:pPr lvl="1"/>
            <a:r>
              <a:rPr lang="en-US" sz="1300" dirty="0"/>
              <a:t>Performs additional feature extraction</a:t>
            </a:r>
          </a:p>
          <a:p>
            <a:pPr lvl="1"/>
            <a:r>
              <a:rPr lang="en-US" sz="1300" dirty="0"/>
              <a:t>Ensures matching tensor sizes between down-sampling and up-sampling arms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823389-C770-6CE7-C5F1-D3CDB8B4EC09}"/>
              </a:ext>
            </a:extLst>
          </p:cNvPr>
          <p:cNvSpPr/>
          <p:nvPr/>
        </p:nvSpPr>
        <p:spPr>
          <a:xfrm>
            <a:off x="5551769" y="955437"/>
            <a:ext cx="3246002" cy="3350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/>
                </a:solidFill>
              </a:rPr>
              <a:t>ConvBlock</a:t>
            </a:r>
            <a:r>
              <a:rPr lang="en-US" sz="1000" b="1" dirty="0">
                <a:solidFill>
                  <a:schemeClr val="accent1"/>
                </a:solidFill>
              </a:rPr>
              <a:t>                                   </a:t>
            </a:r>
            <a:r>
              <a:rPr lang="en-US" sz="1000" b="1" dirty="0" err="1">
                <a:solidFill>
                  <a:schemeClr val="accent1"/>
                </a:solidFill>
              </a:rPr>
              <a:t>TConvBlock</a:t>
            </a:r>
            <a:r>
              <a:rPr lang="en-US" sz="1000" b="1" dirty="0">
                <a:solidFill>
                  <a:schemeClr val="accent1"/>
                </a:solidFill>
              </a:rPr>
              <a:t>           </a:t>
            </a:r>
            <a:r>
              <a:rPr lang="en-US" sz="10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65FD7-C381-C48B-B60B-9B95360EE131}"/>
              </a:ext>
            </a:extLst>
          </p:cNvPr>
          <p:cNvSpPr/>
          <p:nvPr/>
        </p:nvSpPr>
        <p:spPr>
          <a:xfrm>
            <a:off x="5725482" y="3082446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  <a:endParaRPr lang="en-GB" sz="1000" dirty="0"/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C6CAED-CFF4-6EEE-6F8F-DF7BDC0F13B3}"/>
              </a:ext>
            </a:extLst>
          </p:cNvPr>
          <p:cNvSpPr/>
          <p:nvPr/>
        </p:nvSpPr>
        <p:spPr>
          <a:xfrm>
            <a:off x="5660142" y="222124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D1F7D8-E60C-EB28-FCDF-35C4D0235165}"/>
              </a:ext>
            </a:extLst>
          </p:cNvPr>
          <p:cNvSpPr/>
          <p:nvPr/>
        </p:nvSpPr>
        <p:spPr>
          <a:xfrm>
            <a:off x="5858500" y="264868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F4EF40-65A5-6A18-406E-2833507946C4}"/>
              </a:ext>
            </a:extLst>
          </p:cNvPr>
          <p:cNvSpPr/>
          <p:nvPr/>
        </p:nvSpPr>
        <p:spPr>
          <a:xfrm>
            <a:off x="5729717" y="179380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9D56F-271A-5680-2B67-7481BB828AFC}"/>
              </a:ext>
            </a:extLst>
          </p:cNvPr>
          <p:cNvSpPr/>
          <p:nvPr/>
        </p:nvSpPr>
        <p:spPr>
          <a:xfrm>
            <a:off x="5655907" y="3508987"/>
            <a:ext cx="1024072" cy="3307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9CE22-2C35-F8CE-E3DC-3AB2A03DEF92}"/>
              </a:ext>
            </a:extLst>
          </p:cNvPr>
          <p:cNvSpPr/>
          <p:nvPr/>
        </p:nvSpPr>
        <p:spPr>
          <a:xfrm>
            <a:off x="5800817" y="135390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6E9B8B-69E3-6611-31B9-6BEE0F9BD532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6172178" y="212892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C79A1A-D470-0CE1-72EF-3FB84B3BC37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172178" y="255636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52B8AD-4D7E-4AEB-58F8-5C2608B7D512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6167944" y="2979420"/>
            <a:ext cx="4234" cy="10302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77699B-ED57-3B1A-9FA7-89097439EE8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6167943" y="3413183"/>
            <a:ext cx="1" cy="9580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AD3038B-1112-AC0A-8259-4A36863CF6F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72179" y="169306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EFD13B-EFEB-723A-722C-A22BBC33304D}"/>
              </a:ext>
            </a:extLst>
          </p:cNvPr>
          <p:cNvSpPr/>
          <p:nvPr/>
        </p:nvSpPr>
        <p:spPr>
          <a:xfrm>
            <a:off x="1085093" y="2820425"/>
            <a:ext cx="884923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MaxPool</a:t>
            </a:r>
            <a:endParaRPr lang="en-GB" sz="1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944059-DCF6-E2E3-0FBD-890723A55D97}"/>
              </a:ext>
            </a:extLst>
          </p:cNvPr>
          <p:cNvSpPr/>
          <p:nvPr/>
        </p:nvSpPr>
        <p:spPr>
          <a:xfrm>
            <a:off x="1186621" y="3247865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EF0CAE-CA06-8CEA-D341-5C3A7EFF933F}"/>
              </a:ext>
            </a:extLst>
          </p:cNvPr>
          <p:cNvSpPr/>
          <p:nvPr/>
        </p:nvSpPr>
        <p:spPr>
          <a:xfrm>
            <a:off x="3053479" y="3252012"/>
            <a:ext cx="884923" cy="3307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TConvBlock</a:t>
            </a:r>
            <a:endParaRPr lang="en-US" sz="10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F979E1A-EFB8-A19F-1E72-7B911062CD55}"/>
              </a:ext>
            </a:extLst>
          </p:cNvPr>
          <p:cNvSpPr/>
          <p:nvPr/>
        </p:nvSpPr>
        <p:spPr>
          <a:xfrm>
            <a:off x="1085093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53F0783-344F-B34B-E5E0-2FD0117DC93F}"/>
              </a:ext>
            </a:extLst>
          </p:cNvPr>
          <p:cNvCxnSpPr>
            <a:cxnSpLocks/>
            <a:stCxn id="121" idx="3"/>
            <a:endCxn id="26" idx="2"/>
          </p:cNvCxnSpPr>
          <p:nvPr/>
        </p:nvCxnSpPr>
        <p:spPr>
          <a:xfrm flipV="1">
            <a:off x="2884078" y="3582749"/>
            <a:ext cx="611863" cy="33096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DB456D-15B8-34B6-127D-C5FB973F31D2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>
          <a:xfrm>
            <a:off x="1527555" y="2709357"/>
            <a:ext cx="0" cy="111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F49CD3B-217F-9E3C-7F1F-0F2D854C8F43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27555" y="3155550"/>
            <a:ext cx="856" cy="92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BDDD5DF-76D5-3E22-0A9B-223637300F78}"/>
              </a:ext>
            </a:extLst>
          </p:cNvPr>
          <p:cNvSpPr/>
          <p:nvPr/>
        </p:nvSpPr>
        <p:spPr>
          <a:xfrm>
            <a:off x="454862" y="2440362"/>
            <a:ext cx="476248" cy="207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View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36AA2EB-7F81-DBE4-5E00-31471D03E942}"/>
              </a:ext>
            </a:extLst>
          </p:cNvPr>
          <p:cNvCxnSpPr>
            <a:cxnSpLocks/>
            <a:stCxn id="132" idx="3"/>
            <a:endCxn id="134" idx="1"/>
          </p:cNvCxnSpPr>
          <p:nvPr/>
        </p:nvCxnSpPr>
        <p:spPr>
          <a:xfrm flipV="1">
            <a:off x="3937250" y="2541250"/>
            <a:ext cx="363971" cy="27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EFE2613-235A-9809-4A67-862D5D873B38}"/>
              </a:ext>
            </a:extLst>
          </p:cNvPr>
          <p:cNvSpPr/>
          <p:nvPr/>
        </p:nvSpPr>
        <p:spPr>
          <a:xfrm>
            <a:off x="6822015" y="221496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DC4F021-2ACD-137F-6C80-7E1F6D090E41}"/>
              </a:ext>
            </a:extLst>
          </p:cNvPr>
          <p:cNvSpPr/>
          <p:nvPr/>
        </p:nvSpPr>
        <p:spPr>
          <a:xfrm>
            <a:off x="7020373" y="264240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B93DC3A-F14D-8F8E-D50B-D73D1883B79B}"/>
              </a:ext>
            </a:extLst>
          </p:cNvPr>
          <p:cNvSpPr/>
          <p:nvPr/>
        </p:nvSpPr>
        <p:spPr>
          <a:xfrm>
            <a:off x="6891590" y="178752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B8F077-6740-4FA5-CBA6-8EF80A1EFBF4}"/>
              </a:ext>
            </a:extLst>
          </p:cNvPr>
          <p:cNvSpPr/>
          <p:nvPr/>
        </p:nvSpPr>
        <p:spPr>
          <a:xfrm>
            <a:off x="6962690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FE0EBBB-2FF1-F07E-DF3A-70FC7CA9FA8F}"/>
              </a:ext>
            </a:extLst>
          </p:cNvPr>
          <p:cNvCxnSpPr>
            <a:cxnSpLocks/>
            <a:stCxn id="88" idx="2"/>
            <a:endCxn id="86" idx="0"/>
          </p:cNvCxnSpPr>
          <p:nvPr/>
        </p:nvCxnSpPr>
        <p:spPr>
          <a:xfrm flipH="1">
            <a:off x="7334051" y="212264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76ABC7-B0BB-9177-60FF-A2E31BA185C7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>
            <a:off x="7334051" y="255008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729EAD-8E51-8B72-8AC2-96EB3267C39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7334052" y="168678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D41AC4E2-072E-FDDB-78F7-347B0A64F641}"/>
              </a:ext>
            </a:extLst>
          </p:cNvPr>
          <p:cNvSpPr/>
          <p:nvPr/>
        </p:nvSpPr>
        <p:spPr>
          <a:xfrm>
            <a:off x="7906639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7" name="Flowchart: Or 96">
            <a:extLst>
              <a:ext uri="{FF2B5EF4-FFF2-40B4-BE49-F238E27FC236}">
                <a16:creationId xmlns:a16="http://schemas.microsoft.com/office/drawing/2014/main" id="{3223C7D4-FC1A-6AA3-DA97-66E3ABBE1262}"/>
              </a:ext>
            </a:extLst>
          </p:cNvPr>
          <p:cNvSpPr/>
          <p:nvPr/>
        </p:nvSpPr>
        <p:spPr>
          <a:xfrm>
            <a:off x="8160553" y="1840970"/>
            <a:ext cx="231913" cy="231913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3681E43-D5DC-7F01-2A0A-4D5BBEC153CB}"/>
              </a:ext>
            </a:extLst>
          </p:cNvPr>
          <p:cNvCxnSpPr>
            <a:cxnSpLocks/>
            <a:stCxn id="97" idx="4"/>
            <a:endCxn id="86" idx="3"/>
          </p:cNvCxnSpPr>
          <p:nvPr/>
        </p:nvCxnSpPr>
        <p:spPr>
          <a:xfrm rot="5400000">
            <a:off x="7906478" y="2012493"/>
            <a:ext cx="309643" cy="43042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F2DA635-51F7-9940-85B1-F2BE86ABDD7B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>
            <a:off x="7776513" y="1955086"/>
            <a:ext cx="384040" cy="1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21D8053-A274-CE38-90A2-172EA5344B82}"/>
              </a:ext>
            </a:extLst>
          </p:cNvPr>
          <p:cNvCxnSpPr>
            <a:cxnSpLocks/>
            <a:stCxn id="96" idx="2"/>
            <a:endCxn id="97" idx="0"/>
          </p:cNvCxnSpPr>
          <p:nvPr/>
        </p:nvCxnSpPr>
        <p:spPr>
          <a:xfrm>
            <a:off x="8274387" y="1678364"/>
            <a:ext cx="2123" cy="16260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F62A9B8-8533-0153-6939-423EF7653332}"/>
              </a:ext>
            </a:extLst>
          </p:cNvPr>
          <p:cNvSpPr txBox="1"/>
          <p:nvPr/>
        </p:nvSpPr>
        <p:spPr>
          <a:xfrm>
            <a:off x="8327827" y="1787524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37B87EC-D331-BABC-87CF-76E932B58967}"/>
              </a:ext>
            </a:extLst>
          </p:cNvPr>
          <p:cNvSpPr/>
          <p:nvPr/>
        </p:nvSpPr>
        <p:spPr>
          <a:xfrm>
            <a:off x="1999155" y="3748343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5FB5365-ACC8-9C54-7D5F-B0C465B53DE4}"/>
              </a:ext>
            </a:extLst>
          </p:cNvPr>
          <p:cNvCxnSpPr>
            <a:cxnSpLocks/>
            <a:stCxn id="25" idx="2"/>
            <a:endCxn id="121" idx="1"/>
          </p:cNvCxnSpPr>
          <p:nvPr/>
        </p:nvCxnSpPr>
        <p:spPr>
          <a:xfrm rot="16200000" flipH="1">
            <a:off x="1596228" y="3510785"/>
            <a:ext cx="335110" cy="4707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7911B44E-691D-F7C3-F3BD-0C837D82E2D6}"/>
              </a:ext>
            </a:extLst>
          </p:cNvPr>
          <p:cNvSpPr/>
          <p:nvPr/>
        </p:nvSpPr>
        <p:spPr>
          <a:xfrm>
            <a:off x="3152999" y="2824813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AF296693-4D50-C870-AD16-1CE3D557BAE6}"/>
              </a:ext>
            </a:extLst>
          </p:cNvPr>
          <p:cNvSpPr/>
          <p:nvPr/>
        </p:nvSpPr>
        <p:spPr>
          <a:xfrm>
            <a:off x="3052327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988F1672-8727-CC1F-92E1-320DCE1A791D}"/>
              </a:ext>
            </a:extLst>
          </p:cNvPr>
          <p:cNvSpPr/>
          <p:nvPr/>
        </p:nvSpPr>
        <p:spPr>
          <a:xfrm>
            <a:off x="4301221" y="2375881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Sigmoid</a:t>
            </a: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D4A98DD4-63EF-B0CB-13B2-EFCC9743609A}"/>
              </a:ext>
            </a:extLst>
          </p:cNvPr>
          <p:cNvCxnSpPr>
            <a:cxnSpLocks/>
            <a:stCxn id="25" idx="3"/>
            <a:endCxn id="27" idx="3"/>
          </p:cNvCxnSpPr>
          <p:nvPr/>
        </p:nvCxnSpPr>
        <p:spPr>
          <a:xfrm flipV="1">
            <a:off x="1870201" y="2543989"/>
            <a:ext cx="99815" cy="869245"/>
          </a:xfrm>
          <a:prstGeom prst="bentConnector3">
            <a:avLst>
              <a:gd name="adj1" fmla="val 329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3B98CC0D-7CC7-856F-B362-1A8033DF506B}"/>
              </a:ext>
            </a:extLst>
          </p:cNvPr>
          <p:cNvCxnSpPr>
            <a:cxnSpLocks/>
            <a:stCxn id="132" idx="1"/>
            <a:endCxn id="26" idx="1"/>
          </p:cNvCxnSpPr>
          <p:nvPr/>
        </p:nvCxnSpPr>
        <p:spPr>
          <a:xfrm rot="10800000" flipH="1" flipV="1">
            <a:off x="3052327" y="2543989"/>
            <a:ext cx="1152" cy="873392"/>
          </a:xfrm>
          <a:prstGeom prst="bentConnector3">
            <a:avLst>
              <a:gd name="adj1" fmla="val -19843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B2BB1ACF-E11F-D463-3B4A-3C88C55F0E76}"/>
              </a:ext>
            </a:extLst>
          </p:cNvPr>
          <p:cNvSpPr txBox="1"/>
          <p:nvPr/>
        </p:nvSpPr>
        <p:spPr>
          <a:xfrm>
            <a:off x="2162999" y="2814420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16C39A5-D4D4-B6A9-CD4E-F21802AC7245}"/>
              </a:ext>
            </a:extLst>
          </p:cNvPr>
          <p:cNvSpPr txBox="1"/>
          <p:nvPr/>
        </p:nvSpPr>
        <p:spPr>
          <a:xfrm>
            <a:off x="2774517" y="2809905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BD4D39C-F0D2-BB03-AADE-C7C3C2E68291}"/>
              </a:ext>
            </a:extLst>
          </p:cNvPr>
          <p:cNvCxnSpPr>
            <a:cxnSpLocks/>
            <a:stCxn id="130" idx="2"/>
            <a:endCxn id="26" idx="0"/>
          </p:cNvCxnSpPr>
          <p:nvPr/>
        </p:nvCxnSpPr>
        <p:spPr>
          <a:xfrm>
            <a:off x="3494789" y="3155550"/>
            <a:ext cx="1152" cy="96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CD6B036-AEE5-DF7A-6B2D-86ED829CAB47}"/>
              </a:ext>
            </a:extLst>
          </p:cNvPr>
          <p:cNvCxnSpPr>
            <a:cxnSpLocks/>
            <a:stCxn id="132" idx="2"/>
            <a:endCxn id="130" idx="0"/>
          </p:cNvCxnSpPr>
          <p:nvPr/>
        </p:nvCxnSpPr>
        <p:spPr>
          <a:xfrm>
            <a:off x="3494789" y="2709357"/>
            <a:ext cx="0" cy="115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F1023D7-7AD4-6716-9041-F9685F7B4F59}"/>
              </a:ext>
            </a:extLst>
          </p:cNvPr>
          <p:cNvCxnSpPr>
            <a:cxnSpLocks/>
            <a:stCxn id="77" idx="3"/>
            <a:endCxn id="27" idx="1"/>
          </p:cNvCxnSpPr>
          <p:nvPr/>
        </p:nvCxnSpPr>
        <p:spPr>
          <a:xfrm>
            <a:off x="931110" y="2543988"/>
            <a:ext cx="15398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FE34CB-2B34-A2C1-0EFD-9376A7CBDEE6}"/>
              </a:ext>
            </a:extLst>
          </p:cNvPr>
          <p:cNvSpPr txBox="1"/>
          <p:nvPr/>
        </p:nvSpPr>
        <p:spPr>
          <a:xfrm>
            <a:off x="6817520" y="3055392"/>
            <a:ext cx="1906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Skip connections add images from down-sampling path to up-sampling path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55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3826B-447B-2546-9CCD-2259D02DA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2" y="-355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U-Nets for semantic segmentation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E41F945-BDFC-9BBC-1D42-47889995D07B}"/>
              </a:ext>
            </a:extLst>
          </p:cNvPr>
          <p:cNvSpPr txBox="1">
            <a:spLocks/>
          </p:cNvSpPr>
          <p:nvPr/>
        </p:nvSpPr>
        <p:spPr>
          <a:xfrm>
            <a:off x="884243" y="705591"/>
            <a:ext cx="4540014" cy="3442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Key goal of the U structure is to classify </a:t>
            </a:r>
            <a:r>
              <a:rPr lang="en-US" sz="1600" b="1" dirty="0">
                <a:solidFill>
                  <a:schemeClr val="accent1"/>
                </a:solidFill>
              </a:rPr>
              <a:t>every pixel</a:t>
            </a:r>
            <a:r>
              <a:rPr lang="en-US" sz="1600" dirty="0"/>
              <a:t> from the input image</a:t>
            </a:r>
          </a:p>
          <a:p>
            <a:pPr lvl="1"/>
            <a:r>
              <a:rPr lang="en-US" sz="1300" dirty="0"/>
              <a:t>Track versus shower</a:t>
            </a:r>
          </a:p>
          <a:p>
            <a:pPr lvl="1"/>
            <a:r>
              <a:rPr lang="en-US" sz="1300" dirty="0"/>
              <a:t>Particle ID</a:t>
            </a:r>
          </a:p>
          <a:p>
            <a:pPr lvl="1"/>
            <a:r>
              <a:rPr lang="en-US" sz="1300" dirty="0"/>
              <a:t>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823389-C770-6CE7-C5F1-D3CDB8B4EC09}"/>
              </a:ext>
            </a:extLst>
          </p:cNvPr>
          <p:cNvSpPr/>
          <p:nvPr/>
        </p:nvSpPr>
        <p:spPr>
          <a:xfrm>
            <a:off x="5551769" y="955437"/>
            <a:ext cx="3246002" cy="3350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/>
                </a:solidFill>
              </a:rPr>
              <a:t>ConvBlock</a:t>
            </a:r>
            <a:r>
              <a:rPr lang="en-US" sz="1000" b="1" dirty="0">
                <a:solidFill>
                  <a:schemeClr val="accent1"/>
                </a:solidFill>
              </a:rPr>
              <a:t>                                   </a:t>
            </a:r>
            <a:r>
              <a:rPr lang="en-US" sz="1000" b="1" dirty="0" err="1">
                <a:solidFill>
                  <a:schemeClr val="accent1"/>
                </a:solidFill>
              </a:rPr>
              <a:t>TConvBlock</a:t>
            </a:r>
            <a:r>
              <a:rPr lang="en-US" sz="1000" b="1" dirty="0">
                <a:solidFill>
                  <a:schemeClr val="accent1"/>
                </a:solidFill>
              </a:rPr>
              <a:t>           </a:t>
            </a:r>
            <a:r>
              <a:rPr lang="en-US" sz="10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b="1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365FD7-C381-C48B-B60B-9B95360EE131}"/>
              </a:ext>
            </a:extLst>
          </p:cNvPr>
          <p:cNvSpPr/>
          <p:nvPr/>
        </p:nvSpPr>
        <p:spPr>
          <a:xfrm>
            <a:off x="5725482" y="3082446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  <a:endParaRPr lang="en-GB" sz="1000" dirty="0"/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C6CAED-CFF4-6EEE-6F8F-DF7BDC0F13B3}"/>
              </a:ext>
            </a:extLst>
          </p:cNvPr>
          <p:cNvSpPr/>
          <p:nvPr/>
        </p:nvSpPr>
        <p:spPr>
          <a:xfrm>
            <a:off x="5660142" y="222124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D1F7D8-E60C-EB28-FCDF-35C4D0235165}"/>
              </a:ext>
            </a:extLst>
          </p:cNvPr>
          <p:cNvSpPr/>
          <p:nvPr/>
        </p:nvSpPr>
        <p:spPr>
          <a:xfrm>
            <a:off x="5858500" y="264868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F4EF40-65A5-6A18-406E-2833507946C4}"/>
              </a:ext>
            </a:extLst>
          </p:cNvPr>
          <p:cNvSpPr/>
          <p:nvPr/>
        </p:nvSpPr>
        <p:spPr>
          <a:xfrm>
            <a:off x="5729717" y="179380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C9D56F-271A-5680-2B67-7481BB828AFC}"/>
              </a:ext>
            </a:extLst>
          </p:cNvPr>
          <p:cNvSpPr/>
          <p:nvPr/>
        </p:nvSpPr>
        <p:spPr>
          <a:xfrm>
            <a:off x="5655907" y="3508987"/>
            <a:ext cx="1024072" cy="33073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9CE22-2C35-F8CE-E3DC-3AB2A03DEF92}"/>
              </a:ext>
            </a:extLst>
          </p:cNvPr>
          <p:cNvSpPr/>
          <p:nvPr/>
        </p:nvSpPr>
        <p:spPr>
          <a:xfrm>
            <a:off x="5800817" y="135390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6E9B8B-69E3-6611-31B9-6BEE0F9BD532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6172178" y="212892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C79A1A-D470-0CE1-72EF-3FB84B3BC37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172178" y="255636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52B8AD-4D7E-4AEB-58F8-5C2608B7D512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6167944" y="2979420"/>
            <a:ext cx="4234" cy="10302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77699B-ED57-3B1A-9FA7-89097439EE87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6167943" y="3413183"/>
            <a:ext cx="1" cy="9580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AD3038B-1112-AC0A-8259-4A36863CF6F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72179" y="169306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EFD13B-EFEB-723A-722C-A22BBC33304D}"/>
              </a:ext>
            </a:extLst>
          </p:cNvPr>
          <p:cNvSpPr/>
          <p:nvPr/>
        </p:nvSpPr>
        <p:spPr>
          <a:xfrm>
            <a:off x="1085093" y="2820425"/>
            <a:ext cx="884923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MaxPool</a:t>
            </a:r>
            <a:endParaRPr lang="en-GB" sz="10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944059-DCF6-E2E3-0FBD-890723A55D97}"/>
              </a:ext>
            </a:extLst>
          </p:cNvPr>
          <p:cNvSpPr/>
          <p:nvPr/>
        </p:nvSpPr>
        <p:spPr>
          <a:xfrm>
            <a:off x="1186621" y="3247865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EF0CAE-CA06-8CEA-D341-5C3A7EFF933F}"/>
              </a:ext>
            </a:extLst>
          </p:cNvPr>
          <p:cNvSpPr/>
          <p:nvPr/>
        </p:nvSpPr>
        <p:spPr>
          <a:xfrm>
            <a:off x="3053479" y="3252012"/>
            <a:ext cx="884923" cy="3307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TConvBlock</a:t>
            </a:r>
            <a:endParaRPr lang="en-US" sz="10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F979E1A-EFB8-A19F-1E72-7B911062CD55}"/>
              </a:ext>
            </a:extLst>
          </p:cNvPr>
          <p:cNvSpPr/>
          <p:nvPr/>
        </p:nvSpPr>
        <p:spPr>
          <a:xfrm>
            <a:off x="1085093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E53F0783-344F-B34B-E5E0-2FD0117DC93F}"/>
              </a:ext>
            </a:extLst>
          </p:cNvPr>
          <p:cNvCxnSpPr>
            <a:cxnSpLocks/>
            <a:stCxn id="121" idx="3"/>
            <a:endCxn id="26" idx="2"/>
          </p:cNvCxnSpPr>
          <p:nvPr/>
        </p:nvCxnSpPr>
        <p:spPr>
          <a:xfrm flipV="1">
            <a:off x="2884078" y="3582749"/>
            <a:ext cx="611863" cy="33096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DDB456D-15B8-34B6-127D-C5FB973F31D2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>
          <a:xfrm>
            <a:off x="1527555" y="2709357"/>
            <a:ext cx="0" cy="1110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F49CD3B-217F-9E3C-7F1F-0F2D854C8F43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27555" y="3155550"/>
            <a:ext cx="856" cy="92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BDDD5DF-76D5-3E22-0A9B-223637300F78}"/>
              </a:ext>
            </a:extLst>
          </p:cNvPr>
          <p:cNvSpPr/>
          <p:nvPr/>
        </p:nvSpPr>
        <p:spPr>
          <a:xfrm>
            <a:off x="454862" y="2440362"/>
            <a:ext cx="476248" cy="2072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View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36AA2EB-7F81-DBE4-5E00-31471D03E942}"/>
              </a:ext>
            </a:extLst>
          </p:cNvPr>
          <p:cNvCxnSpPr>
            <a:cxnSpLocks/>
            <a:stCxn id="132" idx="3"/>
            <a:endCxn id="134" idx="1"/>
          </p:cNvCxnSpPr>
          <p:nvPr/>
        </p:nvCxnSpPr>
        <p:spPr>
          <a:xfrm flipV="1">
            <a:off x="3937250" y="2541250"/>
            <a:ext cx="363971" cy="27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DEFE2613-235A-9809-4A67-862D5D873B38}"/>
              </a:ext>
            </a:extLst>
          </p:cNvPr>
          <p:cNvSpPr/>
          <p:nvPr/>
        </p:nvSpPr>
        <p:spPr>
          <a:xfrm>
            <a:off x="6822015" y="2214963"/>
            <a:ext cx="1024072" cy="335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BatchNorm</a:t>
            </a:r>
            <a:endParaRPr lang="en-GB" sz="1000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DC4F021-2ACD-137F-6C80-7E1F6D090E41}"/>
              </a:ext>
            </a:extLst>
          </p:cNvPr>
          <p:cNvSpPr/>
          <p:nvPr/>
        </p:nvSpPr>
        <p:spPr>
          <a:xfrm>
            <a:off x="7020373" y="2642403"/>
            <a:ext cx="627355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ReLU</a:t>
            </a:r>
            <a:endParaRPr lang="en-GB" sz="1000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B93DC3A-F14D-8F8E-D50B-D73D1883B79B}"/>
              </a:ext>
            </a:extLst>
          </p:cNvPr>
          <p:cNvSpPr/>
          <p:nvPr/>
        </p:nvSpPr>
        <p:spPr>
          <a:xfrm>
            <a:off x="6891590" y="1787524"/>
            <a:ext cx="884923" cy="335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TConv2D</a:t>
            </a:r>
          </a:p>
          <a:p>
            <a:pPr algn="ctr"/>
            <a:r>
              <a:rPr lang="en-GB" sz="1000" dirty="0"/>
              <a:t>Cx3x3</a:t>
            </a:r>
            <a:endParaRPr lang="en-US" sz="10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B8F077-6740-4FA5-CBA6-8EF80A1EFBF4}"/>
              </a:ext>
            </a:extLst>
          </p:cNvPr>
          <p:cNvSpPr/>
          <p:nvPr/>
        </p:nvSpPr>
        <p:spPr>
          <a:xfrm>
            <a:off x="6962690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FE0EBBB-2FF1-F07E-DF3A-70FC7CA9FA8F}"/>
              </a:ext>
            </a:extLst>
          </p:cNvPr>
          <p:cNvCxnSpPr>
            <a:cxnSpLocks/>
            <a:stCxn id="88" idx="2"/>
            <a:endCxn id="86" idx="0"/>
          </p:cNvCxnSpPr>
          <p:nvPr/>
        </p:nvCxnSpPr>
        <p:spPr>
          <a:xfrm flipH="1">
            <a:off x="7334051" y="2122648"/>
            <a:ext cx="1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576ABC7-B0BB-9177-60FF-A2E31BA185C7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>
            <a:off x="7334051" y="2550088"/>
            <a:ext cx="0" cy="9231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729EAD-8E51-8B72-8AC2-96EB3267C39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7334052" y="1686786"/>
            <a:ext cx="0" cy="1007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D41AC4E2-072E-FDDB-78F7-347B0A64F641}"/>
              </a:ext>
            </a:extLst>
          </p:cNvPr>
          <p:cNvSpPr/>
          <p:nvPr/>
        </p:nvSpPr>
        <p:spPr>
          <a:xfrm>
            <a:off x="7906639" y="1347627"/>
            <a:ext cx="735496" cy="330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7" name="Flowchart: Or 96">
            <a:extLst>
              <a:ext uri="{FF2B5EF4-FFF2-40B4-BE49-F238E27FC236}">
                <a16:creationId xmlns:a16="http://schemas.microsoft.com/office/drawing/2014/main" id="{3223C7D4-FC1A-6AA3-DA97-66E3ABBE1262}"/>
              </a:ext>
            </a:extLst>
          </p:cNvPr>
          <p:cNvSpPr/>
          <p:nvPr/>
        </p:nvSpPr>
        <p:spPr>
          <a:xfrm>
            <a:off x="8160553" y="1840970"/>
            <a:ext cx="231913" cy="231913"/>
          </a:xfrm>
          <a:prstGeom prst="flowChar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83681E43-D5DC-7F01-2A0A-4D5BBEC153CB}"/>
              </a:ext>
            </a:extLst>
          </p:cNvPr>
          <p:cNvCxnSpPr>
            <a:cxnSpLocks/>
            <a:stCxn id="97" idx="4"/>
            <a:endCxn id="86" idx="3"/>
          </p:cNvCxnSpPr>
          <p:nvPr/>
        </p:nvCxnSpPr>
        <p:spPr>
          <a:xfrm rot="5400000">
            <a:off x="7906478" y="2012493"/>
            <a:ext cx="309643" cy="43042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F2DA635-51F7-9940-85B1-F2BE86ABDD7B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>
            <a:off x="7776513" y="1955086"/>
            <a:ext cx="384040" cy="18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21D8053-A274-CE38-90A2-172EA5344B82}"/>
              </a:ext>
            </a:extLst>
          </p:cNvPr>
          <p:cNvCxnSpPr>
            <a:cxnSpLocks/>
            <a:stCxn id="96" idx="2"/>
            <a:endCxn id="97" idx="0"/>
          </p:cNvCxnSpPr>
          <p:nvPr/>
        </p:nvCxnSpPr>
        <p:spPr>
          <a:xfrm>
            <a:off x="8274387" y="1678364"/>
            <a:ext cx="2123" cy="16260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F62A9B8-8533-0153-6939-423EF7653332}"/>
              </a:ext>
            </a:extLst>
          </p:cNvPr>
          <p:cNvSpPr txBox="1"/>
          <p:nvPr/>
        </p:nvSpPr>
        <p:spPr>
          <a:xfrm>
            <a:off x="8327827" y="1787524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cat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37B87EC-D331-BABC-87CF-76E932B58967}"/>
              </a:ext>
            </a:extLst>
          </p:cNvPr>
          <p:cNvSpPr/>
          <p:nvPr/>
        </p:nvSpPr>
        <p:spPr>
          <a:xfrm>
            <a:off x="1999155" y="3748343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5FB5365-ACC8-9C54-7D5F-B0C465B53DE4}"/>
              </a:ext>
            </a:extLst>
          </p:cNvPr>
          <p:cNvCxnSpPr>
            <a:cxnSpLocks/>
            <a:stCxn id="25" idx="2"/>
            <a:endCxn id="121" idx="1"/>
          </p:cNvCxnSpPr>
          <p:nvPr/>
        </p:nvCxnSpPr>
        <p:spPr>
          <a:xfrm rot="16200000" flipH="1">
            <a:off x="1596228" y="3510785"/>
            <a:ext cx="335110" cy="47074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7911B44E-691D-F7C3-F3BD-0C837D82E2D6}"/>
              </a:ext>
            </a:extLst>
          </p:cNvPr>
          <p:cNvSpPr/>
          <p:nvPr/>
        </p:nvSpPr>
        <p:spPr>
          <a:xfrm>
            <a:off x="3152999" y="2824813"/>
            <a:ext cx="683580" cy="33073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DropOut</a:t>
            </a:r>
            <a:endParaRPr lang="en-GB" sz="1000" dirty="0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AF296693-4D50-C870-AD16-1CE3D557BAE6}"/>
              </a:ext>
            </a:extLst>
          </p:cNvPr>
          <p:cNvSpPr/>
          <p:nvPr/>
        </p:nvSpPr>
        <p:spPr>
          <a:xfrm>
            <a:off x="3052327" y="2378620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ConvBlock</a:t>
            </a:r>
            <a:endParaRPr lang="en-US" sz="1000" dirty="0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988F1672-8727-CC1F-92E1-320DCE1A791D}"/>
              </a:ext>
            </a:extLst>
          </p:cNvPr>
          <p:cNvSpPr/>
          <p:nvPr/>
        </p:nvSpPr>
        <p:spPr>
          <a:xfrm>
            <a:off x="4301221" y="2375881"/>
            <a:ext cx="884923" cy="330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Sigmoid</a:t>
            </a: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D4A98DD4-63EF-B0CB-13B2-EFCC9743609A}"/>
              </a:ext>
            </a:extLst>
          </p:cNvPr>
          <p:cNvCxnSpPr>
            <a:cxnSpLocks/>
            <a:stCxn id="25" idx="3"/>
            <a:endCxn id="27" idx="3"/>
          </p:cNvCxnSpPr>
          <p:nvPr/>
        </p:nvCxnSpPr>
        <p:spPr>
          <a:xfrm flipV="1">
            <a:off x="1870201" y="2543989"/>
            <a:ext cx="99815" cy="869245"/>
          </a:xfrm>
          <a:prstGeom prst="bentConnector3">
            <a:avLst>
              <a:gd name="adj1" fmla="val 329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3B98CC0D-7CC7-856F-B362-1A8033DF506B}"/>
              </a:ext>
            </a:extLst>
          </p:cNvPr>
          <p:cNvCxnSpPr>
            <a:cxnSpLocks/>
            <a:stCxn id="132" idx="1"/>
            <a:endCxn id="26" idx="1"/>
          </p:cNvCxnSpPr>
          <p:nvPr/>
        </p:nvCxnSpPr>
        <p:spPr>
          <a:xfrm rot="10800000" flipH="1" flipV="1">
            <a:off x="3052327" y="2543989"/>
            <a:ext cx="1152" cy="873392"/>
          </a:xfrm>
          <a:prstGeom prst="bentConnector3">
            <a:avLst>
              <a:gd name="adj1" fmla="val -1984375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B2BB1ACF-E11F-D463-3B4A-3C88C55F0E76}"/>
              </a:ext>
            </a:extLst>
          </p:cNvPr>
          <p:cNvSpPr txBox="1"/>
          <p:nvPr/>
        </p:nvSpPr>
        <p:spPr>
          <a:xfrm>
            <a:off x="2162999" y="2814420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16C39A5-D4D4-B6A9-CD4E-F21802AC7245}"/>
              </a:ext>
            </a:extLst>
          </p:cNvPr>
          <p:cNvSpPr txBox="1"/>
          <p:nvPr/>
        </p:nvSpPr>
        <p:spPr>
          <a:xfrm>
            <a:off x="2774517" y="2809905"/>
            <a:ext cx="348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x4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4BD4D39C-F0D2-BB03-AADE-C7C3C2E68291}"/>
              </a:ext>
            </a:extLst>
          </p:cNvPr>
          <p:cNvCxnSpPr>
            <a:cxnSpLocks/>
            <a:stCxn id="130" idx="2"/>
            <a:endCxn id="26" idx="0"/>
          </p:cNvCxnSpPr>
          <p:nvPr/>
        </p:nvCxnSpPr>
        <p:spPr>
          <a:xfrm>
            <a:off x="3494789" y="3155550"/>
            <a:ext cx="1152" cy="964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CD6B036-AEE5-DF7A-6B2D-86ED829CAB47}"/>
              </a:ext>
            </a:extLst>
          </p:cNvPr>
          <p:cNvCxnSpPr>
            <a:cxnSpLocks/>
            <a:stCxn id="132" idx="2"/>
            <a:endCxn id="130" idx="0"/>
          </p:cNvCxnSpPr>
          <p:nvPr/>
        </p:nvCxnSpPr>
        <p:spPr>
          <a:xfrm>
            <a:off x="3494789" y="2709357"/>
            <a:ext cx="0" cy="115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F1023D7-7AD4-6716-9041-F9685F7B4F59}"/>
              </a:ext>
            </a:extLst>
          </p:cNvPr>
          <p:cNvCxnSpPr>
            <a:cxnSpLocks/>
            <a:stCxn id="77" idx="3"/>
            <a:endCxn id="27" idx="1"/>
          </p:cNvCxnSpPr>
          <p:nvPr/>
        </p:nvCxnSpPr>
        <p:spPr>
          <a:xfrm>
            <a:off x="931110" y="2543988"/>
            <a:ext cx="153983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FE34CB-2B34-A2C1-0EFD-9376A7CBDEE6}"/>
              </a:ext>
            </a:extLst>
          </p:cNvPr>
          <p:cNvSpPr txBox="1"/>
          <p:nvPr/>
        </p:nvSpPr>
        <p:spPr>
          <a:xfrm>
            <a:off x="6817520" y="3055392"/>
            <a:ext cx="1906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Skip connections add images from down-sampling path to up-sampling path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0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E62EC7-E8C8-034C-988E-260C82A1C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77" y="2832017"/>
            <a:ext cx="3959224" cy="902683"/>
          </a:xfrm>
        </p:spPr>
        <p:txBody>
          <a:bodyPr/>
          <a:lstStyle/>
          <a:p>
            <a:r>
              <a:rPr lang="en-GB" sz="1600" dirty="0"/>
              <a:t>Multiple input pixels map to one output pixel</a:t>
            </a:r>
          </a:p>
          <a:p>
            <a:r>
              <a:rPr lang="en-GB" sz="1600" dirty="0"/>
              <a:t>Each layer increases number of kernels to build more complex features</a:t>
            </a:r>
          </a:p>
          <a:p>
            <a:r>
              <a:rPr lang="en-GB" sz="1600" dirty="0"/>
              <a:t>Stride 2 (sliding the convolution filter 2 pixels) down-samples to reduce computational overhead</a:t>
            </a:r>
          </a:p>
          <a:p>
            <a:pPr lvl="2"/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8A2C4-678A-A74A-B12A-2D4EDC356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241" y="0"/>
            <a:ext cx="5373684" cy="380867"/>
          </a:xfrm>
        </p:spPr>
        <p:txBody>
          <a:bodyPr/>
          <a:lstStyle/>
          <a:p>
            <a:r>
              <a:rPr lang="en-US" sz="2400" dirty="0">
                <a:solidFill>
                  <a:srgbClr val="00B2DD"/>
                </a:solidFill>
              </a:rPr>
              <a:t>Convolution versus transpose convolution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F0826-26C8-3343-BD4C-3A310F3D6A68}"/>
              </a:ext>
            </a:extLst>
          </p:cNvPr>
          <p:cNvSpPr txBox="1"/>
          <p:nvPr/>
        </p:nvSpPr>
        <p:spPr>
          <a:xfrm>
            <a:off x="5339134" y="453980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Up-sample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1FB4E7-4DD5-C643-B3AA-8638BD85396F}"/>
              </a:ext>
            </a:extLst>
          </p:cNvPr>
          <p:cNvSpPr/>
          <p:nvPr/>
        </p:nvSpPr>
        <p:spPr>
          <a:xfrm>
            <a:off x="884241" y="453980"/>
            <a:ext cx="1334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/>
              <a:t>Down-sample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33520-779F-4734-A7DF-C47D2B46D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63517"/>
            <a:ext cx="3581072" cy="196850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D4A2D86E-934E-47C3-BDF7-307A876C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8" y="869478"/>
            <a:ext cx="2003425" cy="1962539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6C48F9A-2DF4-450E-9AA1-347397339718}"/>
              </a:ext>
            </a:extLst>
          </p:cNvPr>
          <p:cNvSpPr txBox="1">
            <a:spLocks/>
          </p:cNvSpPr>
          <p:nvPr/>
        </p:nvSpPr>
        <p:spPr>
          <a:xfrm>
            <a:off x="4660900" y="2841174"/>
            <a:ext cx="3959223" cy="11828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B2DD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Each input pixel maps to multiple output pixels</a:t>
            </a:r>
          </a:p>
          <a:p>
            <a:r>
              <a:rPr lang="en-GB" sz="1600" dirty="0"/>
              <a:t>Effective stride 1/2 up-samples to return to original image size</a:t>
            </a:r>
          </a:p>
          <a:p>
            <a:r>
              <a:rPr lang="en-GB" sz="1600" dirty="0">
                <a:solidFill>
                  <a:schemeClr val="accent1"/>
                </a:solidFill>
              </a:rPr>
              <a:t>Higher-resolution activations from down-sampling layer can then be added to the up-sampled images</a:t>
            </a:r>
          </a:p>
          <a:p>
            <a:pPr lvl="2"/>
            <a:endParaRPr lang="en-GB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2768E-CF1E-44E5-82A4-2AA75C76181B}"/>
              </a:ext>
            </a:extLst>
          </p:cNvPr>
          <p:cNvSpPr txBox="1"/>
          <p:nvPr/>
        </p:nvSpPr>
        <p:spPr>
          <a:xfrm>
            <a:off x="2120900" y="2461527"/>
            <a:ext cx="22262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Credit: V. Dumoulin &amp; F. </a:t>
            </a:r>
            <a:r>
              <a:rPr lang="en-GB" dirty="0" err="1">
                <a:hlinkClick r:id="rId4"/>
              </a:rPr>
              <a:t>Visin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8C8D0B-8214-4871-9D21-541ABA255B01}"/>
              </a:ext>
            </a:extLst>
          </p:cNvPr>
          <p:cNvSpPr/>
          <p:nvPr/>
        </p:nvSpPr>
        <p:spPr>
          <a:xfrm>
            <a:off x="6706816" y="2461527"/>
            <a:ext cx="11798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Credit: T. Lane</a:t>
            </a:r>
            <a:endParaRPr lang="en-GB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B97E301-DFF8-90E5-A2F2-FCE37A502378}"/>
              </a:ext>
            </a:extLst>
          </p:cNvPr>
          <p:cNvSpPr/>
          <p:nvPr/>
        </p:nvSpPr>
        <p:spPr>
          <a:xfrm rot="19441428">
            <a:off x="2622104" y="1191933"/>
            <a:ext cx="118369" cy="6865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E344501-D1E3-DC41-D304-72BE426A310D}"/>
              </a:ext>
            </a:extLst>
          </p:cNvPr>
          <p:cNvSpPr/>
          <p:nvPr/>
        </p:nvSpPr>
        <p:spPr>
          <a:xfrm rot="20341286">
            <a:off x="6995835" y="1677246"/>
            <a:ext cx="118369" cy="6865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9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w_powerpoint_template_-_blue_nd" id="{5BAAF874-1798-F342-BA28-ACD6F16DCF59}" vid="{D1955D77-7640-7843-A08D-B5B83F8B39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6290</TotalTime>
  <Words>1610</Words>
  <Application>Microsoft Office PowerPoint</Application>
  <PresentationFormat>On-screen Show (16:9)</PresentationFormat>
  <Paragraphs>423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Chappell, Andy</dc:creator>
  <cp:lastModifiedBy>Chappell, Andy</cp:lastModifiedBy>
  <cp:revision>763</cp:revision>
  <dcterms:created xsi:type="dcterms:W3CDTF">2019-12-02T09:12:45Z</dcterms:created>
  <dcterms:modified xsi:type="dcterms:W3CDTF">2022-11-02T11:43:58Z</dcterms:modified>
</cp:coreProperties>
</file>