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248" r:id="rId1"/>
    <p:sldMasterId id="2147485260" r:id="rId2"/>
    <p:sldMasterId id="2147485272" r:id="rId3"/>
    <p:sldMasterId id="2147485284" r:id="rId4"/>
    <p:sldMasterId id="2147485296" r:id="rId5"/>
  </p:sldMasterIdLst>
  <p:notesMasterIdLst>
    <p:notesMasterId r:id="rId27"/>
  </p:notesMasterIdLst>
  <p:handoutMasterIdLst>
    <p:handoutMasterId r:id="rId28"/>
  </p:handoutMasterIdLst>
  <p:sldIdLst>
    <p:sldId id="952" r:id="rId6"/>
    <p:sldId id="967" r:id="rId7"/>
    <p:sldId id="958" r:id="rId8"/>
    <p:sldId id="988" r:id="rId9"/>
    <p:sldId id="989" r:id="rId10"/>
    <p:sldId id="990" r:id="rId11"/>
    <p:sldId id="994" r:id="rId12"/>
    <p:sldId id="995" r:id="rId13"/>
    <p:sldId id="996" r:id="rId14"/>
    <p:sldId id="992" r:id="rId15"/>
    <p:sldId id="993" r:id="rId16"/>
    <p:sldId id="997" r:id="rId17"/>
    <p:sldId id="998" r:id="rId18"/>
    <p:sldId id="959" r:id="rId19"/>
    <p:sldId id="1000" r:id="rId20"/>
    <p:sldId id="1001" r:id="rId21"/>
    <p:sldId id="945" r:id="rId22"/>
    <p:sldId id="1002" r:id="rId23"/>
    <p:sldId id="999" r:id="rId24"/>
    <p:sldId id="1003" r:id="rId25"/>
    <p:sldId id="1004" r:id="rId26"/>
  </p:sldIdLst>
  <p:sldSz cx="9144000" cy="6858000" type="screen4x3"/>
  <p:notesSz cx="7099300" cy="10234613"/>
  <p:embeddedFontLst>
    <p:embeddedFont>
      <p:font typeface="French Script MT" pitchFamily="66" charset="0"/>
      <p:regular r:id="rId29"/>
    </p:embeddedFont>
    <p:embeddedFont>
      <p:font typeface="Mathematica3"/>
      <p:regular r:id="rId30"/>
      <p:bold r:id="rId31"/>
    </p:embeddedFont>
    <p:embeddedFont>
      <p:font typeface="Copperplate Gothic Light" pitchFamily="34" charset="0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BankGothic Lt BT"/>
      <p:regular r:id="rId37"/>
    </p:embeddedFont>
    <p:embeddedFont>
      <p:font typeface="Arial Narrow" pitchFamily="34" charset="0"/>
      <p:regular r:id="rId38"/>
      <p:bold r:id="rId39"/>
      <p:italic r:id="rId40"/>
      <p:boldItalic r:id="rId41"/>
    </p:embeddedFont>
    <p:embeddedFont>
      <p:font typeface="Freestyle Script" pitchFamily="66" charset="0"/>
      <p:regular r:id="rId42"/>
    </p:embeddedFont>
    <p:embeddedFont>
      <p:font typeface="Lucida Calligraphy" pitchFamily="66" charset="0"/>
      <p:regular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669900"/>
    <a:srgbClr val="0033CC"/>
    <a:srgbClr val="006600"/>
    <a:srgbClr val="003300"/>
    <a:srgbClr val="FFCC00"/>
    <a:srgbClr val="D60093"/>
    <a:srgbClr val="33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783" autoAdjust="0"/>
    <p:restoredTop sz="90909" autoAdjust="0"/>
  </p:normalViewPr>
  <p:slideViewPr>
    <p:cSldViewPr snapToGrid="0">
      <p:cViewPr varScale="1">
        <p:scale>
          <a:sx n="61" d="100"/>
          <a:sy n="61" d="100"/>
        </p:scale>
        <p:origin x="-14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notesViewPr>
    <p:cSldViewPr snapToGrid="0">
      <p:cViewPr varScale="1">
        <p:scale>
          <a:sx n="49" d="100"/>
          <a:sy n="49" d="100"/>
        </p:scale>
        <p:origin x="-1680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04EB004-1528-46FF-92FF-B1876DFA1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1" y="4861783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E418A48-983C-457E-A371-558C1E09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F37FD5D-76E3-456C-BD1A-B3F82B404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F37FD5D-76E3-456C-BD1A-B3F82B4041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843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1449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7692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1664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979967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0332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479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4115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1491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52890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148469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F37FD5D-76E3-456C-BD1A-B3F82B4041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247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27983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07611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61688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198594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5089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4571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11682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14315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817723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33120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F37FD5D-76E3-456C-BD1A-B3F82B4041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2478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27983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07611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61688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198594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5089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45716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11682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1431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817723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331206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F37FD5D-76E3-456C-BD1A-B3F82B4041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2478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279837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07611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61688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19859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5089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45716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11682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14315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817723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33120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0"/>
            <a:ext cx="4603530" cy="664929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BankGothic Lt BT" pitchFamily="34" charset="0"/>
              </a:rPr>
              <a:t>B. Golob, </a:t>
            </a:r>
            <a:r>
              <a:rPr lang="sl-SI" sz="1200" baseline="0" dirty="0" smtClean="0">
                <a:solidFill>
                  <a:schemeClr val="tx1"/>
                </a:solidFill>
                <a:latin typeface="BankGothic Lt BT" pitchFamily="34" charset="0"/>
              </a:rPr>
              <a:t>Belle II</a:t>
            </a:r>
            <a:r>
              <a:rPr lang="en-US" sz="1200" dirty="0" smtClean="0">
                <a:solidFill>
                  <a:schemeClr val="tx1"/>
                </a:solidFill>
                <a:latin typeface="BankGothic Lt BT" pitchFamily="34" charset="0"/>
              </a:rPr>
              <a:t> 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BankGothic Lt BT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BankGothic Lt BT" pitchFamily="34" charset="0"/>
              </a:rPr>
              <a:t>/19</a:t>
            </a:r>
            <a:endParaRPr lang="en-US" sz="12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BankGothic Lt BT" pitchFamily="34" charset="0"/>
              </a:rPr>
              <a:t>Islay, July </a:t>
            </a:r>
            <a:r>
              <a:rPr lang="en-US" sz="1200" dirty="0" smtClean="0">
                <a:solidFill>
                  <a:schemeClr val="bg1"/>
                </a:solidFill>
                <a:latin typeface="BankGothic Lt BT" pitchFamily="34" charset="0"/>
              </a:rPr>
              <a:t>20</a:t>
            </a:r>
            <a:r>
              <a:rPr lang="sl-SI" sz="1200" dirty="0" smtClean="0">
                <a:solidFill>
                  <a:schemeClr val="bg1"/>
                </a:solidFill>
                <a:latin typeface="BankGothic Lt BT" pitchFamily="34" charset="0"/>
              </a:rPr>
              <a:t>16</a:t>
            </a:r>
            <a:endParaRPr lang="en-US" sz="1200" dirty="0">
              <a:solidFill>
                <a:schemeClr val="bg1"/>
              </a:solidFill>
              <a:latin typeface="BankGothic Lt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  <p:sldLayoutId id="2147485252" r:id="rId4"/>
    <p:sldLayoutId id="2147485253" r:id="rId5"/>
    <p:sldLayoutId id="2147485254" r:id="rId6"/>
    <p:sldLayoutId id="2147485255" r:id="rId7"/>
    <p:sldLayoutId id="2147485256" r:id="rId8"/>
    <p:sldLayoutId id="2147485257" r:id="rId9"/>
    <p:sldLayoutId id="2147485258" r:id="rId10"/>
    <p:sldLayoutId id="21474852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0"/>
            <a:ext cx="4603530" cy="440668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rgbClr val="000000"/>
                </a:solidFill>
                <a:latin typeface="BankGothic Lt BT" pitchFamily="34" charset="0"/>
              </a:rPr>
              <a:t>B. Golob, Belle II</a:t>
            </a:r>
            <a:r>
              <a:rPr lang="en-US" sz="1200" dirty="0" smtClean="0">
                <a:solidFill>
                  <a:srgbClr val="000000"/>
                </a:solidFill>
                <a:latin typeface="BankGothic Lt BT" pitchFamily="34" charset="0"/>
              </a:rPr>
              <a:t>    </a:t>
            </a:r>
            <a:fld id="{5591EDD9-CE91-4C17-AAD9-0402FE81E3D3}" type="slidenum">
              <a:rPr lang="en-US" sz="1200" smtClean="0">
                <a:solidFill>
                  <a:srgbClr val="000000"/>
                </a:solidFill>
                <a:latin typeface="BankGothic Lt BT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rgbClr val="000000"/>
                </a:solidFill>
                <a:latin typeface="BankGothic Lt BT" pitchFamily="34" charset="0"/>
              </a:rPr>
              <a:t>/19</a:t>
            </a:r>
            <a:endParaRPr lang="en-US" sz="1200" dirty="0">
              <a:solidFill>
                <a:srgbClr val="000000"/>
              </a:solidFill>
              <a:latin typeface="BankGothic Lt BT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rgbClr val="FFFFFF"/>
                </a:solidFill>
                <a:latin typeface="BankGothic Lt BT" pitchFamily="34" charset="0"/>
              </a:rPr>
              <a:t>Islay, July </a:t>
            </a:r>
            <a:r>
              <a:rPr lang="en-US" sz="1200" dirty="0" smtClean="0">
                <a:solidFill>
                  <a:srgbClr val="FFFFFF"/>
                </a:solidFill>
                <a:latin typeface="BankGothic Lt BT" pitchFamily="34" charset="0"/>
              </a:rPr>
              <a:t>20</a:t>
            </a:r>
            <a:r>
              <a:rPr lang="sl-SI" sz="1200" dirty="0" smtClean="0">
                <a:solidFill>
                  <a:srgbClr val="FFFFFF"/>
                </a:solidFill>
                <a:latin typeface="BankGothic Lt BT" pitchFamily="34" charset="0"/>
              </a:rPr>
              <a:t>16</a:t>
            </a:r>
            <a:endParaRPr lang="en-US" sz="1200" dirty="0">
              <a:solidFill>
                <a:srgbClr val="FFFFFF"/>
              </a:solidFill>
              <a:latin typeface="BankGothic Lt B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728999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  <a:latin typeface="BankGothic Lt BT" pitchFamily="34" charset="0"/>
                        </a:rPr>
                        <a:t>Introduction</a:t>
                      </a:r>
                      <a:endParaRPr lang="sl-SI" sz="1000" b="0" dirty="0">
                        <a:solidFill>
                          <a:schemeClr val="bg1"/>
                        </a:solidFill>
                        <a:latin typeface="BankGothic Lt BT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CPV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LFU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ankGothic Lt BT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LFV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ankGothic Lt BT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33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0"/>
            <a:ext cx="4603530" cy="440668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rgbClr val="000000"/>
                </a:solidFill>
                <a:latin typeface="BankGothic Lt BT" pitchFamily="34" charset="0"/>
              </a:rPr>
              <a:t>B. Golob, Belle II</a:t>
            </a:r>
            <a:r>
              <a:rPr lang="en-US" sz="1200" dirty="0" smtClean="0">
                <a:solidFill>
                  <a:srgbClr val="000000"/>
                </a:solidFill>
                <a:latin typeface="BankGothic Lt BT" pitchFamily="34" charset="0"/>
              </a:rPr>
              <a:t>    </a:t>
            </a:r>
            <a:fld id="{5591EDD9-CE91-4C17-AAD9-0402FE81E3D3}" type="slidenum">
              <a:rPr lang="en-US" sz="1200" smtClean="0">
                <a:solidFill>
                  <a:srgbClr val="000000"/>
                </a:solidFill>
                <a:latin typeface="BankGothic Lt BT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rgbClr val="000000"/>
                </a:solidFill>
                <a:latin typeface="BankGothic Lt BT" pitchFamily="34" charset="0"/>
              </a:rPr>
              <a:t>/19</a:t>
            </a:r>
            <a:endParaRPr lang="en-US" sz="1200" dirty="0">
              <a:solidFill>
                <a:srgbClr val="000000"/>
              </a:solidFill>
              <a:latin typeface="BankGothic Lt BT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rgbClr val="FFFFFF"/>
                </a:solidFill>
                <a:latin typeface="BankGothic Lt BT" pitchFamily="34" charset="0"/>
              </a:rPr>
              <a:t>Islay, July </a:t>
            </a:r>
            <a:r>
              <a:rPr lang="en-US" sz="1200" dirty="0" smtClean="0">
                <a:solidFill>
                  <a:srgbClr val="FFFFFF"/>
                </a:solidFill>
                <a:latin typeface="BankGothic Lt BT" pitchFamily="34" charset="0"/>
              </a:rPr>
              <a:t>20</a:t>
            </a:r>
            <a:r>
              <a:rPr lang="sl-SI" sz="1200" dirty="0" smtClean="0">
                <a:solidFill>
                  <a:srgbClr val="FFFFFF"/>
                </a:solidFill>
                <a:latin typeface="BankGothic Lt BT" pitchFamily="34" charset="0"/>
              </a:rPr>
              <a:t>16</a:t>
            </a:r>
            <a:endParaRPr lang="en-US" sz="1200" dirty="0">
              <a:solidFill>
                <a:srgbClr val="FFFFFF"/>
              </a:solidFill>
              <a:latin typeface="BankGothic Lt B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6654472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BankGothic Lt BT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CPV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/>
                          </a:solidFill>
                          <a:latin typeface="BankGothic Lt BT" pitchFamily="34" charset="0"/>
                        </a:rPr>
                        <a:t>LFU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ankGothic Lt BT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LFV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ankGothic Lt BT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6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3" r:id="rId1"/>
    <p:sldLayoutId id="2147485274" r:id="rId2"/>
    <p:sldLayoutId id="2147485275" r:id="rId3"/>
    <p:sldLayoutId id="2147485276" r:id="rId4"/>
    <p:sldLayoutId id="2147485277" r:id="rId5"/>
    <p:sldLayoutId id="2147485278" r:id="rId6"/>
    <p:sldLayoutId id="2147485279" r:id="rId7"/>
    <p:sldLayoutId id="2147485280" r:id="rId8"/>
    <p:sldLayoutId id="2147485281" r:id="rId9"/>
    <p:sldLayoutId id="2147485282" r:id="rId10"/>
    <p:sldLayoutId id="21474852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0"/>
            <a:ext cx="4603530" cy="440668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rgbClr val="000000"/>
                </a:solidFill>
                <a:latin typeface="BankGothic Lt BT" pitchFamily="34" charset="0"/>
              </a:rPr>
              <a:t>B. Golob, Belle II</a:t>
            </a:r>
            <a:r>
              <a:rPr lang="en-US" sz="1200" dirty="0" smtClean="0">
                <a:solidFill>
                  <a:srgbClr val="000000"/>
                </a:solidFill>
                <a:latin typeface="BankGothic Lt BT" pitchFamily="34" charset="0"/>
              </a:rPr>
              <a:t>    </a:t>
            </a:r>
            <a:fld id="{5591EDD9-CE91-4C17-AAD9-0402FE81E3D3}" type="slidenum">
              <a:rPr lang="en-US" sz="1200" smtClean="0">
                <a:solidFill>
                  <a:srgbClr val="000000"/>
                </a:solidFill>
                <a:latin typeface="BankGothic Lt BT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rgbClr val="000000"/>
                </a:solidFill>
                <a:latin typeface="BankGothic Lt BT" pitchFamily="34" charset="0"/>
              </a:rPr>
              <a:t>/19</a:t>
            </a:r>
            <a:endParaRPr lang="en-US" sz="1200" dirty="0">
              <a:solidFill>
                <a:srgbClr val="000000"/>
              </a:solidFill>
              <a:latin typeface="BankGothic Lt BT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rgbClr val="FFFFFF"/>
                </a:solidFill>
                <a:latin typeface="BankGothic Lt BT" pitchFamily="34" charset="0"/>
              </a:rPr>
              <a:t>Islay, July </a:t>
            </a:r>
            <a:r>
              <a:rPr lang="en-US" sz="1200" dirty="0" smtClean="0">
                <a:solidFill>
                  <a:srgbClr val="FFFFFF"/>
                </a:solidFill>
                <a:latin typeface="BankGothic Lt BT" pitchFamily="34" charset="0"/>
              </a:rPr>
              <a:t>20</a:t>
            </a:r>
            <a:r>
              <a:rPr lang="sl-SI" sz="1200" dirty="0" smtClean="0">
                <a:solidFill>
                  <a:srgbClr val="FFFFFF"/>
                </a:solidFill>
                <a:latin typeface="BankGothic Lt BT" pitchFamily="34" charset="0"/>
              </a:rPr>
              <a:t>16</a:t>
            </a:r>
            <a:endParaRPr lang="en-US" sz="1200" dirty="0">
              <a:solidFill>
                <a:srgbClr val="FFFFFF"/>
              </a:solidFill>
              <a:latin typeface="BankGothic Lt B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77709986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BankGothic Lt BT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CPV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LFU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ankGothic Lt BT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/>
                          </a:solidFill>
                          <a:latin typeface="BankGothic Lt BT" pitchFamily="34" charset="0"/>
                        </a:rPr>
                        <a:t>LFV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ankGothic Lt BT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6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5" r:id="rId1"/>
    <p:sldLayoutId id="2147485286" r:id="rId2"/>
    <p:sldLayoutId id="2147485287" r:id="rId3"/>
    <p:sldLayoutId id="2147485288" r:id="rId4"/>
    <p:sldLayoutId id="2147485289" r:id="rId5"/>
    <p:sldLayoutId id="2147485290" r:id="rId6"/>
    <p:sldLayoutId id="2147485291" r:id="rId7"/>
    <p:sldLayoutId id="2147485292" r:id="rId8"/>
    <p:sldLayoutId id="2147485293" r:id="rId9"/>
    <p:sldLayoutId id="2147485294" r:id="rId10"/>
    <p:sldLayoutId id="21474852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0"/>
            <a:ext cx="4603530" cy="440668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rgbClr val="000000"/>
                </a:solidFill>
                <a:latin typeface="BankGothic Lt BT" pitchFamily="34" charset="0"/>
              </a:rPr>
              <a:t>B. Golob, Belle II</a:t>
            </a:r>
            <a:r>
              <a:rPr lang="en-US" sz="1200" dirty="0" smtClean="0">
                <a:solidFill>
                  <a:srgbClr val="000000"/>
                </a:solidFill>
                <a:latin typeface="BankGothic Lt BT" pitchFamily="34" charset="0"/>
              </a:rPr>
              <a:t>    </a:t>
            </a:r>
            <a:fld id="{5591EDD9-CE91-4C17-AAD9-0402FE81E3D3}" type="slidenum">
              <a:rPr lang="en-US" sz="1200" smtClean="0">
                <a:solidFill>
                  <a:srgbClr val="000000"/>
                </a:solidFill>
                <a:latin typeface="BankGothic Lt BT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rgbClr val="000000"/>
                </a:solidFill>
                <a:latin typeface="BankGothic Lt BT" pitchFamily="34" charset="0"/>
              </a:rPr>
              <a:t>/19</a:t>
            </a:r>
            <a:endParaRPr lang="en-US" sz="1200" dirty="0">
              <a:solidFill>
                <a:srgbClr val="000000"/>
              </a:solidFill>
              <a:latin typeface="BankGothic Lt BT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rgbClr val="FFFFFF"/>
                </a:solidFill>
                <a:latin typeface="BankGothic Lt BT" pitchFamily="34" charset="0"/>
              </a:rPr>
              <a:t>Islay, July </a:t>
            </a:r>
            <a:r>
              <a:rPr lang="en-US" sz="1200" dirty="0" smtClean="0">
                <a:solidFill>
                  <a:srgbClr val="FFFFFF"/>
                </a:solidFill>
                <a:latin typeface="BankGothic Lt BT" pitchFamily="34" charset="0"/>
              </a:rPr>
              <a:t>20</a:t>
            </a:r>
            <a:r>
              <a:rPr lang="sl-SI" sz="1200" dirty="0" smtClean="0">
                <a:solidFill>
                  <a:srgbClr val="FFFFFF"/>
                </a:solidFill>
                <a:latin typeface="BankGothic Lt BT" pitchFamily="34" charset="0"/>
              </a:rPr>
              <a:t>16</a:t>
            </a:r>
            <a:endParaRPr lang="en-US" sz="1200" dirty="0">
              <a:solidFill>
                <a:srgbClr val="FFFFFF"/>
              </a:solidFill>
              <a:latin typeface="BankGothic Lt B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6525314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Introduction</a:t>
                      </a:r>
                      <a:endParaRPr lang="sl-SI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BankGothic Lt BT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dirty="0" smtClean="0">
                          <a:solidFill>
                            <a:schemeClr val="bg1"/>
                          </a:solidFill>
                          <a:latin typeface="BankGothic Lt BT" pitchFamily="34" charset="0"/>
                        </a:rPr>
                        <a:t>CPV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LFU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ankGothic Lt BT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0" i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LFV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BankGothic Lt BT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6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7" r:id="rId1"/>
    <p:sldLayoutId id="2147485298" r:id="rId2"/>
    <p:sldLayoutId id="2147485299" r:id="rId3"/>
    <p:sldLayoutId id="2147485300" r:id="rId4"/>
    <p:sldLayoutId id="2147485301" r:id="rId5"/>
    <p:sldLayoutId id="2147485302" r:id="rId6"/>
    <p:sldLayoutId id="2147485303" r:id="rId7"/>
    <p:sldLayoutId id="2147485304" r:id="rId8"/>
    <p:sldLayoutId id="2147485305" r:id="rId9"/>
    <p:sldLayoutId id="2147485306" r:id="rId10"/>
    <p:sldLayoutId id="214748530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1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3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4.xml"/><Relationship Id="rId6" Type="http://schemas.openxmlformats.org/officeDocument/2006/relationships/image" Target="../media/image30.JPG"/><Relationship Id="rId5" Type="http://schemas.openxmlformats.org/officeDocument/2006/relationships/image" Target="../media/image29.wmf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33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35.wmf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37.wmf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8.JP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-1"/>
            <a:ext cx="4605867" cy="817581"/>
          </a:xfrm>
          <a:solidFill>
            <a:srgbClr val="669900"/>
          </a:solidFill>
        </p:spPr>
        <p:txBody>
          <a:bodyPr>
            <a:noAutofit/>
          </a:bodyPr>
          <a:lstStyle/>
          <a:p>
            <a:r>
              <a:rPr lang="sl-SI" sz="2400" dirty="0" smtClean="0">
                <a:latin typeface="BankGothic Lt BT" pitchFamily="34" charset="0"/>
              </a:rPr>
              <a:t>CPV &amp; LFV/LFU @ </a:t>
            </a:r>
            <a:r>
              <a:rPr lang="en-US" sz="2400" dirty="0" smtClean="0">
                <a:latin typeface="BankGothic Lt BT" pitchFamily="34" charset="0"/>
              </a:rPr>
              <a:t>Belle </a:t>
            </a:r>
            <a:r>
              <a:rPr lang="sl-SI" sz="2400" dirty="0" smtClean="0">
                <a:latin typeface="BankGothic Lt BT" pitchFamily="34" charset="0"/>
              </a:rPr>
              <a:t>II</a:t>
            </a:r>
            <a:endParaRPr lang="en-US" sz="2400" dirty="0" smtClean="0">
              <a:latin typeface="BankGothic Lt BT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82948"/>
              </p:ext>
            </p:extLst>
          </p:nvPr>
        </p:nvGraphicFramePr>
        <p:xfrm>
          <a:off x="-2" y="0"/>
          <a:ext cx="4549424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0607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0607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0607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5" name="Line 8"/>
          <p:cNvSpPr>
            <a:spLocks noChangeShapeType="1"/>
          </p:cNvSpPr>
          <p:nvPr/>
        </p:nvSpPr>
        <p:spPr bwMode="auto">
          <a:xfrm>
            <a:off x="3345690" y="2916425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66" name="Line 11"/>
          <p:cNvSpPr>
            <a:spLocks noChangeShapeType="1"/>
          </p:cNvSpPr>
          <p:nvPr/>
        </p:nvSpPr>
        <p:spPr bwMode="auto">
          <a:xfrm>
            <a:off x="3345690" y="3568887"/>
            <a:ext cx="0" cy="5794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>
            <a:off x="3501812" y="3839222"/>
            <a:ext cx="0" cy="838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96875" y="1327569"/>
            <a:ext cx="4979045" cy="120032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>
                <a:solidFill>
                  <a:schemeClr val="tx1"/>
                </a:solidFill>
                <a:latin typeface="BankGothic Lt BT" pitchFamily="34" charset="0"/>
              </a:rPr>
              <a:t>Boštjan</a:t>
            </a:r>
            <a:r>
              <a:rPr lang="en-US" i="1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BankGothic Lt BT" pitchFamily="34" charset="0"/>
              </a:rPr>
              <a:t>Golob</a:t>
            </a:r>
            <a:endParaRPr lang="en-US" i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BankGothic Lt BT" pitchFamily="34" charset="0"/>
              </a:rPr>
              <a:t>University of Ljubljana/</a:t>
            </a:r>
            <a:r>
              <a:rPr lang="en-US" i="1" dirty="0" err="1" smtClean="0">
                <a:solidFill>
                  <a:schemeClr val="tx1"/>
                </a:solidFill>
                <a:latin typeface="BankGothic Lt BT" pitchFamily="34" charset="0"/>
              </a:rPr>
              <a:t>Jožef</a:t>
            </a:r>
            <a:r>
              <a:rPr lang="en-US" i="1" dirty="0" smtClean="0">
                <a:solidFill>
                  <a:schemeClr val="tx1"/>
                </a:solidFill>
                <a:latin typeface="BankGothic Lt BT" pitchFamily="34" charset="0"/>
              </a:rPr>
              <a:t> Stefan</a:t>
            </a:r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BankGothic Lt BT" pitchFamily="34" charset="0"/>
              </a:rPr>
              <a:t>Institute </a:t>
            </a:r>
            <a:endParaRPr lang="sl-SI" i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BankGothic Lt BT" pitchFamily="34" charset="0"/>
              </a:rPr>
              <a:t>&amp; Belle/Belle II Collaboration</a:t>
            </a:r>
            <a:endParaRPr lang="en-US" i="1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69" name="Picture 32" descr="Belle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232" y="2981974"/>
            <a:ext cx="1106442" cy="85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286936" y="3840842"/>
            <a:ext cx="1285929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BankGothic Lt BT" pitchFamily="34" charset="0"/>
              </a:rPr>
              <a:t>University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BankGothic Lt BT" pitchFamily="34" charset="0"/>
              </a:rPr>
              <a:t>of Ljubljana</a:t>
            </a:r>
            <a:endParaRPr lang="en-US" sz="12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71" name="Picture 39" descr="ijs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9711" y="2988074"/>
            <a:ext cx="846667" cy="8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40"/>
          <p:cNvSpPr txBox="1">
            <a:spLocks noChangeArrowheads="1"/>
          </p:cNvSpPr>
          <p:nvPr/>
        </p:nvSpPr>
        <p:spPr bwMode="auto">
          <a:xfrm>
            <a:off x="3272518" y="3840842"/>
            <a:ext cx="1501053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BankGothic Lt BT" pitchFamily="34" charset="0"/>
              </a:rPr>
              <a:t>“</a:t>
            </a:r>
            <a:r>
              <a:rPr lang="en-US" sz="1200" dirty="0" err="1" smtClean="0">
                <a:solidFill>
                  <a:schemeClr val="tx1"/>
                </a:solidFill>
                <a:latin typeface="BankGothic Lt BT" pitchFamily="34" charset="0"/>
              </a:rPr>
              <a:t>Jožef</a:t>
            </a:r>
            <a:r>
              <a:rPr lang="en-US" sz="1200" dirty="0" smtClean="0">
                <a:solidFill>
                  <a:schemeClr val="tx1"/>
                </a:solidFill>
                <a:latin typeface="BankGothic Lt BT" pitchFamily="34" charset="0"/>
              </a:rPr>
              <a:t> Stefan”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BankGothic Lt BT" pitchFamily="34" charset="0"/>
              </a:rPr>
              <a:t>Institute</a:t>
            </a:r>
            <a:endParaRPr lang="en-US" sz="12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73" name="Picture 34" descr="uni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96" y="2900284"/>
            <a:ext cx="433004" cy="8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 descr="belle2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69821" y="2987592"/>
            <a:ext cx="1028635" cy="8357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2" name="TextBox 1"/>
          <p:cNvSpPr txBox="1"/>
          <p:nvPr/>
        </p:nvSpPr>
        <p:spPr>
          <a:xfrm>
            <a:off x="5314276" y="1602927"/>
            <a:ext cx="281051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Introduction</a:t>
            </a:r>
          </a:p>
          <a:p>
            <a:endParaRPr lang="sl-SI" sz="24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(Examples of...)</a:t>
            </a:r>
          </a:p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LFU</a:t>
            </a:r>
          </a:p>
          <a:p>
            <a:r>
              <a:rPr lang="sl-SI" sz="20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LFV</a:t>
            </a:r>
          </a:p>
          <a:p>
            <a:endParaRPr lang="sl-SI" sz="24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CPV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400" dirty="0" smtClean="0">
                <a:solidFill>
                  <a:schemeClr val="tx1"/>
                </a:solidFill>
                <a:latin typeface="BankGothic Lt BT" pitchFamily="34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1916" y="4880723"/>
            <a:ext cx="3448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BankGothic Lt BT" pitchFamily="34" charset="0"/>
              </a:rPr>
              <a:t>Heavy Flavor 2016</a:t>
            </a:r>
          </a:p>
          <a:p>
            <a:pPr algn="ctr"/>
            <a:r>
              <a:rPr lang="sl-SI" sz="2400" b="1" dirty="0" smtClean="0">
                <a:solidFill>
                  <a:schemeClr val="tx1"/>
                </a:solidFill>
                <a:latin typeface="BankGothic Lt BT" pitchFamily="34" charset="0"/>
              </a:rPr>
              <a:t>Quo Vadis?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987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solidFill>
            <a:srgbClr val="669900"/>
          </a:solidFill>
        </p:spPr>
        <p:txBody>
          <a:bodyPr/>
          <a:lstStyle/>
          <a:p>
            <a:r>
              <a:rPr lang="sl-SI" sz="2400" dirty="0" smtClean="0">
                <a:latin typeface="BankGothic Lt BT" pitchFamily="34" charset="0"/>
              </a:rPr>
              <a:t>LFU/B </a:t>
            </a:r>
            <a:r>
              <a:rPr lang="sl-SI" sz="2400" dirty="0" smtClean="0">
                <a:latin typeface="Arial"/>
                <a:cs typeface="Arial"/>
              </a:rPr>
              <a:t>→</a:t>
            </a:r>
            <a:r>
              <a:rPr lang="sl-SI" sz="2400" dirty="0" smtClean="0">
                <a:latin typeface="BankGothic Lt BT" pitchFamily="34" charset="0"/>
              </a:rPr>
              <a:t>K*</a:t>
            </a:r>
            <a:r>
              <a:rPr lang="sl-SI" sz="2400" dirty="0">
                <a:latin typeface="Freestyle Script" pitchFamily="66" charset="0"/>
                <a:sym typeface="Symbol"/>
              </a:rPr>
              <a:t> </a:t>
            </a:r>
            <a:r>
              <a:rPr lang="sl-SI" sz="2400" dirty="0" smtClean="0">
                <a:latin typeface="Freestyle Script" pitchFamily="66" charset="0"/>
                <a:sym typeface="Symbol"/>
              </a:rPr>
              <a:t>l</a:t>
            </a:r>
            <a:r>
              <a:rPr lang="sl-SI" sz="2400" dirty="0">
                <a:latin typeface="Freestyle Script" pitchFamily="66" charset="0"/>
                <a:sym typeface="Symbol"/>
              </a:rPr>
              <a:t> l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0" y="744478"/>
            <a:ext cx="698938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K*</a:t>
            </a:r>
            <a:r>
              <a:rPr lang="sl-SI" sz="2400" dirty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sz="24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</a:t>
            </a:r>
            <a:endParaRPr lang="sl-SI" sz="2400" i="1" dirty="0" smtClean="0">
              <a:solidFill>
                <a:schemeClr val="tx1"/>
              </a:solidFill>
              <a:latin typeface="Symbol" pitchFamily="18" charset="2"/>
            </a:endParaRPr>
          </a:p>
          <a:p>
            <a:endParaRPr lang="sl-SI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  <a:p>
            <a:endParaRPr lang="sl-SI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angular analysis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7" name="Text Box 170"/>
          <p:cNvSpPr txBox="1">
            <a:spLocks noChangeArrowheads="1"/>
          </p:cNvSpPr>
          <p:nvPr/>
        </p:nvSpPr>
        <p:spPr bwMode="auto">
          <a:xfrm>
            <a:off x="94875" y="1375928"/>
            <a:ext cx="2292615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elle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arXiv:1604.04042, 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700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fb</a:t>
            </a:r>
            <a:r>
              <a:rPr lang="en-US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60351"/>
            <a:ext cx="5775960" cy="2092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5989" y="123742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N</a:t>
            </a:r>
            <a:r>
              <a:rPr lang="sl-SI" baseline="-25000" dirty="0" smtClean="0">
                <a:solidFill>
                  <a:schemeClr val="tx1"/>
                </a:solidFill>
                <a:latin typeface="BankGothic Lt BT" pitchFamily="34" charset="0"/>
              </a:rPr>
              <a:t>sig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=118±12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1589" y="123742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N</a:t>
            </a:r>
            <a:r>
              <a:rPr lang="sl-SI" baseline="-25000" dirty="0" smtClean="0">
                <a:solidFill>
                  <a:schemeClr val="tx1"/>
                </a:solidFill>
                <a:latin typeface="BankGothic Lt BT" pitchFamily="34" charset="0"/>
              </a:rPr>
              <a:t>sig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=69±12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744478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i="1" baseline="-25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i="1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K*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mm</a:t>
            </a:r>
            <a:endParaRPr lang="sl-SI" i="1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9633" y="74447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i="1" baseline="-25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i="1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K*</a:t>
            </a:r>
            <a:r>
              <a:rPr lang="sl-SI" i="1" dirty="0" smtClean="0">
                <a:solidFill>
                  <a:schemeClr val="tx1"/>
                </a:solidFill>
                <a:latin typeface="+mn-lt"/>
                <a:sym typeface="Symbol"/>
              </a:rPr>
              <a:t>ee</a:t>
            </a:r>
            <a:endParaRPr lang="sl-SI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80" y="3315710"/>
            <a:ext cx="3920015" cy="28195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33532" y="3614777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</a:t>
            </a:r>
            <a:r>
              <a:rPr lang="sl-SI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5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‘</a:t>
            </a:r>
            <a:endParaRPr lang="sl-SI" i="1" dirty="0">
              <a:solidFill>
                <a:schemeClr val="tx1"/>
              </a:solidFill>
              <a:latin typeface="Symbol" pitchFamily="18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1570"/>
            <a:ext cx="4774980" cy="2748280"/>
          </a:xfrm>
          <a:prstGeom prst="rect">
            <a:avLst/>
          </a:prstGeom>
        </p:spPr>
      </p:pic>
      <p:sp>
        <p:nvSpPr>
          <p:cNvPr id="25" name="Text Box 170"/>
          <p:cNvSpPr txBox="1">
            <a:spLocks noChangeArrowheads="1"/>
          </p:cNvSpPr>
          <p:nvPr/>
        </p:nvSpPr>
        <p:spPr bwMode="auto">
          <a:xfrm>
            <a:off x="94875" y="5299850"/>
            <a:ext cx="2069797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LHCb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, JHEP 1308 (2013) 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131</a:t>
            </a:r>
            <a:endParaRPr lang="en-US" sz="900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053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0" y="744478"/>
            <a:ext cx="698938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K*</a:t>
            </a:r>
            <a:r>
              <a:rPr lang="sl-SI" sz="2400" dirty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 </a:t>
            </a:r>
            <a:r>
              <a:rPr lang="sl-SI" sz="24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</a:t>
            </a:r>
            <a:endParaRPr lang="sl-SI" sz="2400" i="1" dirty="0" smtClean="0">
              <a:solidFill>
                <a:schemeClr val="tx1"/>
              </a:solidFill>
              <a:latin typeface="Symbol" pitchFamily="18" charset="2"/>
            </a:endParaRPr>
          </a:p>
          <a:p>
            <a:endParaRPr lang="sl-SI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R(K*)=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N(</a:t>
            </a:r>
            <a:r>
              <a:rPr lang="en-US" sz="2000" i="1" dirty="0" smtClean="0">
                <a:solidFill>
                  <a:schemeClr val="tx1"/>
                </a:solidFill>
                <a:latin typeface="BankGothic Lt BT" pitchFamily="34" charset="0"/>
              </a:rPr>
              <a:t>B</a:t>
            </a:r>
            <a:r>
              <a:rPr lang="en-US" sz="20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000" i="1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K*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ee)</a:t>
            </a:r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N(</a:t>
            </a:r>
            <a:r>
              <a:rPr lang="en-US" i="1" dirty="0">
                <a:solidFill>
                  <a:schemeClr val="tx1"/>
                </a:solidFill>
                <a:latin typeface="BankGothic Lt BT" pitchFamily="34" charset="0"/>
              </a:rPr>
              <a:t>B</a:t>
            </a:r>
            <a:r>
              <a:rPr lang="en-US" i="1" baseline="-25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i="1" dirty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K*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mm</a:t>
            </a:r>
            <a:r>
              <a:rPr lang="sl-SI" i="1" dirty="0" smtClean="0">
                <a:solidFill>
                  <a:schemeClr val="tx1"/>
                </a:solidFill>
                <a:sym typeface="Symbol"/>
              </a:rPr>
              <a:t>)</a:t>
            </a:r>
            <a:endParaRPr lang="sl-SI" i="1" dirty="0">
              <a:solidFill>
                <a:schemeClr val="tx1"/>
              </a:solidFill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approximate stat.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uncertainty on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R(K*)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4" y="850780"/>
            <a:ext cx="6225540" cy="424434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5688124" y="990600"/>
            <a:ext cx="396044" cy="3352800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solidFill>
            <a:srgbClr val="669900"/>
          </a:solidFill>
        </p:spPr>
        <p:txBody>
          <a:bodyPr/>
          <a:lstStyle/>
          <a:p>
            <a:r>
              <a:rPr lang="sl-SI" sz="2400" dirty="0" smtClean="0">
                <a:latin typeface="BankGothic Lt BT" pitchFamily="34" charset="0"/>
              </a:rPr>
              <a:t>LFU/B </a:t>
            </a:r>
            <a:r>
              <a:rPr lang="sl-SI" sz="2400" dirty="0" smtClean="0">
                <a:latin typeface="Arial"/>
                <a:cs typeface="Arial"/>
              </a:rPr>
              <a:t>→</a:t>
            </a:r>
            <a:r>
              <a:rPr lang="sl-SI" sz="2400" dirty="0" smtClean="0">
                <a:latin typeface="BankGothic Lt BT" pitchFamily="34" charset="0"/>
              </a:rPr>
              <a:t>K*</a:t>
            </a:r>
            <a:r>
              <a:rPr lang="sl-SI" sz="2400" dirty="0">
                <a:latin typeface="Freestyle Script" pitchFamily="66" charset="0"/>
                <a:sym typeface="Symbol"/>
              </a:rPr>
              <a:t> </a:t>
            </a:r>
            <a:r>
              <a:rPr lang="sl-SI" sz="2400" dirty="0" smtClean="0">
                <a:latin typeface="Freestyle Script" pitchFamily="66" charset="0"/>
                <a:sym typeface="Symbol"/>
              </a:rPr>
              <a:t>l</a:t>
            </a:r>
            <a:r>
              <a:rPr lang="sl-SI" sz="2400" dirty="0">
                <a:latin typeface="Freestyle Script" pitchFamily="66" charset="0"/>
                <a:sym typeface="Symbol"/>
              </a:rPr>
              <a:t> l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17" name="Text Box 170"/>
          <p:cNvSpPr txBox="1">
            <a:spLocks noChangeArrowheads="1"/>
          </p:cNvSpPr>
          <p:nvPr/>
        </p:nvSpPr>
        <p:spPr bwMode="auto">
          <a:xfrm>
            <a:off x="101686" y="1243314"/>
            <a:ext cx="2292615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elle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arXiv:1604.04042, 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700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fb</a:t>
            </a:r>
            <a:r>
              <a:rPr lang="en-US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455876" y="2924944"/>
            <a:ext cx="515401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3632200" y="2171700"/>
            <a:ext cx="800100" cy="1460500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432300" y="1988840"/>
            <a:ext cx="859780" cy="1764196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502400" y="1916832"/>
            <a:ext cx="1021928" cy="2016224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32200" y="2564904"/>
            <a:ext cx="800100" cy="684076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432300" y="2528900"/>
            <a:ext cx="859780" cy="792088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88124" y="2132856"/>
            <a:ext cx="396044" cy="1512168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502400" y="2528900"/>
            <a:ext cx="1021928" cy="792088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632200" y="2744924"/>
            <a:ext cx="800100" cy="360040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432300" y="2708920"/>
            <a:ext cx="859780" cy="432048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688124" y="2528900"/>
            <a:ext cx="396044" cy="792088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502400" y="2708920"/>
            <a:ext cx="1021928" cy="432048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384550" y="5206830"/>
            <a:ext cx="800100" cy="571500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824090" y="5206830"/>
            <a:ext cx="800100" cy="571500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837224" y="5206830"/>
            <a:ext cx="800100" cy="571500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213264" y="5206830"/>
            <a:ext cx="800100" cy="571500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213264" y="5206830"/>
            <a:ext cx="800100" cy="571500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213264" y="5200480"/>
            <a:ext cx="800100" cy="571500"/>
          </a:xfrm>
          <a:prstGeom prst="rect">
            <a:avLst/>
          </a:prstGeom>
          <a:solidFill>
            <a:srgbClr val="669900">
              <a:alpha val="29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0213" y="5778330"/>
            <a:ext cx="512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[ab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]    0.7            5.0           20.0   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101686" y="2132856"/>
            <a:ext cx="1536614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83006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  <p:bldP spid="26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4538663" y="0"/>
            <a:ext cx="4605337" cy="463550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smtClean="0">
                <a:latin typeface="BankGothic Lt BT" pitchFamily="34" charset="0"/>
              </a:rPr>
              <a:t>LFV/</a:t>
            </a:r>
            <a:r>
              <a:rPr lang="en-US" sz="2400" dirty="0">
                <a:latin typeface="Symbol" pitchFamily="18" charset="2"/>
              </a:rPr>
              <a:t>t</a:t>
            </a:r>
            <a:r>
              <a:rPr lang="en-US" sz="2400" dirty="0"/>
              <a:t> → </a:t>
            </a:r>
            <a:r>
              <a:rPr lang="en-US" sz="2400" dirty="0">
                <a:latin typeface="Symbol" pitchFamily="18" charset="2"/>
              </a:rPr>
              <a:t>m </a:t>
            </a:r>
            <a:r>
              <a:rPr lang="en-US" sz="2400" dirty="0" smtClean="0">
                <a:latin typeface="Symbol" pitchFamily="18" charset="2"/>
              </a:rPr>
              <a:t>g</a:t>
            </a:r>
            <a:endParaRPr lang="en-US" sz="2400" dirty="0" smtClean="0">
              <a:latin typeface="BankGothic Lt BT" pitchFamily="34" charset="0"/>
            </a:endParaRPr>
          </a:p>
        </p:txBody>
      </p:sp>
      <p:pic>
        <p:nvPicPr>
          <p:cNvPr id="29" name="Picture 28" descr="taumugam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2800" y="4047692"/>
            <a:ext cx="3251200" cy="2541795"/>
          </a:xfrm>
          <a:prstGeom prst="rect">
            <a:avLst/>
          </a:prstGeom>
        </p:spPr>
      </p:pic>
      <p:pic>
        <p:nvPicPr>
          <p:cNvPr id="30" name="Picture 29" descr="taumugam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8922" y="819386"/>
            <a:ext cx="3405078" cy="3413954"/>
          </a:xfrm>
          <a:prstGeom prst="rect">
            <a:avLst/>
          </a:prstGeom>
        </p:spPr>
      </p:pic>
      <p:sp>
        <p:nvSpPr>
          <p:cNvPr id="46" name="TextBox 18"/>
          <p:cNvSpPr txBox="1">
            <a:spLocks noChangeArrowheads="1"/>
          </p:cNvSpPr>
          <p:nvPr/>
        </p:nvSpPr>
        <p:spPr bwMode="auto">
          <a:xfrm>
            <a:off x="287110" y="826634"/>
            <a:ext cx="384139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 → 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</a:rPr>
              <a:t>m g</a:t>
            </a: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  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243943" y="878113"/>
            <a:ext cx="2560085" cy="2533711"/>
            <a:chOff x="6306456" y="587827"/>
            <a:chExt cx="2560085" cy="2533711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6676571" y="1857829"/>
              <a:ext cx="827314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>
              <a:off x="7699828" y="1850571"/>
              <a:ext cx="827314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 flipH="1" flipV="1">
              <a:off x="7612743" y="1422400"/>
              <a:ext cx="413657" cy="38462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7184571" y="1908630"/>
              <a:ext cx="413657" cy="38462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8062686" y="1161143"/>
              <a:ext cx="486228" cy="195945"/>
            </a:xfrm>
            <a:prstGeom prst="line">
              <a:avLst/>
            </a:prstGeom>
            <a:noFill/>
            <a:ln w="1905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 flipH="1" flipV="1">
              <a:off x="7859484" y="972458"/>
              <a:ext cx="515260" cy="224972"/>
            </a:xfrm>
            <a:prstGeom prst="line">
              <a:avLst/>
            </a:prstGeom>
            <a:noFill/>
            <a:ln w="1905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6618515" y="2329543"/>
              <a:ext cx="486228" cy="195945"/>
            </a:xfrm>
            <a:prstGeom prst="line">
              <a:avLst/>
            </a:prstGeom>
            <a:noFill/>
            <a:ln w="1905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6836228" y="2532744"/>
              <a:ext cx="515260" cy="22497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8534399" y="986971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/>
                  </a:solidFill>
                  <a:latin typeface="Symbol" pitchFamily="18" charset="2"/>
                </a:rPr>
                <a:t>m</a:t>
              </a:r>
              <a:endParaRPr lang="en-US" sz="200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265884" y="587827"/>
              <a:ext cx="2904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sz="200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06456" y="2315028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/>
                  </a:solidFill>
                  <a:latin typeface="Symbol" pitchFamily="18" charset="2"/>
                </a:rPr>
                <a:t>p</a:t>
              </a:r>
              <a:endParaRPr lang="en-US" sz="200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54799" y="2721428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/>
                  </a:solidFill>
                  <a:latin typeface="Symbol" pitchFamily="18" charset="2"/>
                </a:rPr>
                <a:t>n</a:t>
              </a:r>
              <a:endParaRPr lang="en-US" sz="200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525656" y="1313542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/>
                  </a:solidFill>
                  <a:latin typeface="Symbol" pitchFamily="18" charset="2"/>
                </a:rPr>
                <a:t>t</a:t>
              </a:r>
              <a:endParaRPr lang="en-US" sz="200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58742" y="1959428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/>
                  </a:solidFill>
                  <a:latin typeface="Symbol" pitchFamily="18" charset="2"/>
                </a:rPr>
                <a:t>t</a:t>
              </a:r>
              <a:endParaRPr lang="en-US" sz="200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78170" y="149497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/>
                  </a:solidFill>
                  <a:latin typeface="+mn-lt"/>
                </a:rPr>
                <a:t>e</a:t>
              </a:r>
              <a:endParaRPr lang="en-US" sz="20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62685" y="151674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/>
                  </a:solidFill>
                  <a:latin typeface="+mn-lt"/>
                </a:rPr>
                <a:t>e</a:t>
              </a:r>
              <a:endParaRPr lang="en-US" sz="200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4" name="Text Box 170"/>
          <p:cNvSpPr txBox="1">
            <a:spLocks noChangeArrowheads="1"/>
          </p:cNvSpPr>
          <p:nvPr/>
        </p:nvSpPr>
        <p:spPr bwMode="auto">
          <a:xfrm>
            <a:off x="361761" y="1353294"/>
            <a:ext cx="2869696" cy="261610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BankGothic Lt BT" pitchFamily="34" charset="0"/>
              </a:rPr>
              <a:t>Belle, PLB66, 16 (2008), 535 </a:t>
            </a:r>
            <a:r>
              <a:rPr lang="en-US" sz="1100" dirty="0">
                <a:solidFill>
                  <a:schemeClr val="tx1"/>
                </a:solidFill>
                <a:latin typeface="BankGothic Lt BT" pitchFamily="34" charset="0"/>
              </a:rPr>
              <a:t>fb</a:t>
            </a:r>
            <a:r>
              <a:rPr lang="en-US" sz="1100" baseline="30000" dirty="0">
                <a:solidFill>
                  <a:schemeClr val="tx1"/>
                </a:solidFill>
                <a:latin typeface="BankGothic Lt BT" pitchFamily="34" charset="0"/>
              </a:rPr>
              <a:t>-1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 rot="5400000" flipH="1" flipV="1">
            <a:off x="6130810" y="1045030"/>
            <a:ext cx="2960914" cy="249645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8614228" y="5871028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endParaRPr lang="en-US" sz="24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0247" y="1785257"/>
            <a:ext cx="3313728" cy="3652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kinematic variables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for signal isolation: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E=E</a:t>
            </a:r>
            <a:r>
              <a:rPr lang="en-US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CM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mg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-E</a:t>
            </a:r>
            <a:r>
              <a:rPr lang="en-US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CM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(beam)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BankGothic Lt BT" pitchFamily="34" charset="0"/>
              </a:rPr>
              <a:t>M</a:t>
            </a:r>
            <a:r>
              <a:rPr lang="en-US" sz="2000" baseline="-25000" dirty="0" err="1" smtClean="0">
                <a:solidFill>
                  <a:schemeClr val="tx1"/>
                </a:solidFill>
                <a:latin typeface="BankGothic Lt BT" pitchFamily="34" charset="0"/>
              </a:rPr>
              <a:t>inv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=m(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mg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main background from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ee</a:t>
            </a:r>
            <a:r>
              <a:rPr lang="en-US" sz="2000" dirty="0" smtClean="0">
                <a:solidFill>
                  <a:schemeClr val="tx1"/>
                </a:solidFill>
              </a:rPr>
              <a:t>→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Symbol" pitchFamily="18" charset="2"/>
              </a:rPr>
              <a:t>mnn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 t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Symbol" pitchFamily="18" charset="2"/>
              </a:rPr>
              <a:t>pn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ISR</a:t>
            </a:r>
            <a:endParaRPr lang="en-US" sz="2000" baseline="-25000" dirty="0" smtClean="0">
              <a:solidFill>
                <a:schemeClr val="tx1"/>
              </a:solidFill>
            </a:endParaRPr>
          </a:p>
          <a:p>
            <a:endParaRPr lang="en-US" sz="2000" baseline="-250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BankGothic Lt BT" pitchFamily="34" charset="0"/>
              </a:rPr>
              <a:t>Br</a:t>
            </a:r>
            <a:r>
              <a:rPr lang="en-US" sz="2000" baseline="30000" dirty="0" err="1" smtClean="0">
                <a:solidFill>
                  <a:schemeClr val="tx1"/>
                </a:solidFill>
                <a:latin typeface="BankGothic Lt BT" pitchFamily="34" charset="0"/>
              </a:rPr>
              <a:t>UL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 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1/ √</a:t>
            </a:r>
            <a:r>
              <a:rPr lang="en-US" sz="2000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</a:p>
          <a:p>
            <a:endParaRPr lang="sl-SI" sz="2000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Lucida Calligraphy" pitchFamily="66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135085" y="3635828"/>
            <a:ext cx="2560085" cy="2700624"/>
            <a:chOff x="3120571" y="3287485"/>
            <a:chExt cx="2560085" cy="2700624"/>
          </a:xfrm>
        </p:grpSpPr>
        <p:grpSp>
          <p:nvGrpSpPr>
            <p:cNvPr id="71" name="Group 29"/>
            <p:cNvGrpSpPr/>
            <p:nvPr/>
          </p:nvGrpSpPr>
          <p:grpSpPr>
            <a:xfrm>
              <a:off x="3120571" y="3759198"/>
              <a:ext cx="2560085" cy="2228911"/>
              <a:chOff x="6306456" y="892627"/>
              <a:chExt cx="2560085" cy="2228911"/>
            </a:xfrm>
          </p:grpSpPr>
          <p:cxnSp>
            <p:nvCxnSpPr>
              <p:cNvPr id="76" name="Straight Connector 75"/>
              <p:cNvCxnSpPr/>
              <p:nvPr/>
            </p:nvCxnSpPr>
            <p:spPr bwMode="auto">
              <a:xfrm>
                <a:off x="6676571" y="1857829"/>
                <a:ext cx="827314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flipH="1">
                <a:off x="7699828" y="1850571"/>
                <a:ext cx="827314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rot="5400000" flipH="1" flipV="1">
                <a:off x="7612743" y="1422400"/>
                <a:ext cx="413657" cy="38462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rot="5400000">
                <a:off x="7184571" y="1908630"/>
                <a:ext cx="413657" cy="38462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flipV="1">
                <a:off x="8062686" y="1161143"/>
                <a:ext cx="486228" cy="195945"/>
              </a:xfrm>
              <a:prstGeom prst="line">
                <a:avLst/>
              </a:prstGeom>
              <a:noFill/>
              <a:ln w="19050" cap="flat" cmpd="sng" algn="ctr">
                <a:solidFill>
                  <a:srgbClr val="66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flipV="1">
                <a:off x="6901543" y="1197429"/>
                <a:ext cx="928913" cy="667659"/>
              </a:xfrm>
              <a:prstGeom prst="line">
                <a:avLst/>
              </a:prstGeom>
              <a:noFill/>
              <a:ln w="19050" cap="flat" cmpd="sng" algn="ctr">
                <a:solidFill>
                  <a:srgbClr val="66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flipH="1">
                <a:off x="6618515" y="2329543"/>
                <a:ext cx="486228" cy="195945"/>
              </a:xfrm>
              <a:prstGeom prst="line">
                <a:avLst/>
              </a:prstGeom>
              <a:noFill/>
              <a:ln w="19050" cap="flat" cmpd="sng" algn="ctr">
                <a:solidFill>
                  <a:srgbClr val="66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 rot="5400000">
                <a:off x="6836228" y="2532744"/>
                <a:ext cx="515260" cy="22497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4" name="TextBox 83"/>
              <p:cNvSpPr txBox="1"/>
              <p:nvPr/>
            </p:nvSpPr>
            <p:spPr>
              <a:xfrm>
                <a:off x="8534399" y="986971"/>
                <a:ext cx="332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chemeClr val="tx1"/>
                    </a:solidFill>
                    <a:latin typeface="Symbol" pitchFamily="18" charset="2"/>
                  </a:rPr>
                  <a:t>m</a:t>
                </a:r>
                <a:endParaRPr lang="en-US" sz="2000">
                  <a:solidFill>
                    <a:schemeClr val="tx1"/>
                  </a:solidFill>
                  <a:latin typeface="Symbol" pitchFamily="18" charset="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467599" y="892627"/>
                <a:ext cx="2904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chemeClr val="tx1"/>
                    </a:solidFill>
                    <a:latin typeface="Symbol" pitchFamily="18" charset="2"/>
                  </a:rPr>
                  <a:t>g</a:t>
                </a:r>
                <a:endParaRPr lang="en-US" sz="2000">
                  <a:solidFill>
                    <a:schemeClr val="tx1"/>
                  </a:solidFill>
                  <a:latin typeface="Symbol" pitchFamily="18" charset="2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306456" y="2315028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chemeClr val="tx1"/>
                    </a:solidFill>
                    <a:latin typeface="Symbol" pitchFamily="18" charset="2"/>
                  </a:rPr>
                  <a:t>p</a:t>
                </a:r>
                <a:endParaRPr lang="en-US" sz="2000">
                  <a:solidFill>
                    <a:schemeClr val="tx1"/>
                  </a:solidFill>
                  <a:latin typeface="Symbol" pitchFamily="18" charset="2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654799" y="2721428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chemeClr val="tx1"/>
                    </a:solidFill>
                    <a:latin typeface="Symbol" pitchFamily="18" charset="2"/>
                  </a:rPr>
                  <a:t>n</a:t>
                </a:r>
                <a:endParaRPr lang="en-US" sz="2000">
                  <a:solidFill>
                    <a:schemeClr val="tx1"/>
                  </a:solidFill>
                  <a:latin typeface="Symbol" pitchFamily="18" charset="2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525656" y="1313542"/>
                <a:ext cx="2968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chemeClr val="tx1"/>
                    </a:solidFill>
                    <a:latin typeface="Symbol" pitchFamily="18" charset="2"/>
                  </a:rPr>
                  <a:t>t</a:t>
                </a:r>
                <a:endParaRPr lang="en-US" sz="2000">
                  <a:solidFill>
                    <a:schemeClr val="tx1"/>
                  </a:solidFill>
                  <a:latin typeface="Symbol" pitchFamily="18" charset="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358742" y="1959428"/>
                <a:ext cx="2968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chemeClr val="tx1"/>
                    </a:solidFill>
                    <a:latin typeface="Symbol" pitchFamily="18" charset="2"/>
                  </a:rPr>
                  <a:t>t</a:t>
                </a:r>
                <a:endParaRPr lang="en-US" sz="2000">
                  <a:solidFill>
                    <a:schemeClr val="tx1"/>
                  </a:solidFill>
                  <a:latin typeface="Symbol" pitchFamily="18" charset="2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778170" y="149497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chemeClr val="tx1"/>
                    </a:solidFill>
                    <a:latin typeface="+mn-lt"/>
                  </a:rPr>
                  <a:t>e</a:t>
                </a:r>
                <a:endParaRPr lang="en-US" sz="200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8062685" y="1516743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chemeClr val="tx1"/>
                    </a:solidFill>
                    <a:latin typeface="+mn-lt"/>
                  </a:rPr>
                  <a:t>e</a:t>
                </a:r>
                <a:endParaRPr lang="en-US" sz="200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cxnSp>
          <p:nvCxnSpPr>
            <p:cNvPr id="72" name="Straight Connector 71"/>
            <p:cNvCxnSpPr/>
            <p:nvPr/>
          </p:nvCxnSpPr>
          <p:spPr bwMode="auto">
            <a:xfrm rot="5400000" flipH="1" flipV="1">
              <a:off x="4775200" y="3780974"/>
              <a:ext cx="486231" cy="2975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 flipH="1" flipV="1">
              <a:off x="4550232" y="3744687"/>
              <a:ext cx="747484" cy="1814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680857" y="3287485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/>
                  </a:solidFill>
                  <a:latin typeface="Symbol" pitchFamily="18" charset="2"/>
                </a:rPr>
                <a:t>n</a:t>
              </a:r>
              <a:endParaRPr lang="en-US" sz="200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116285" y="3577771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/>
                  </a:solidFill>
                  <a:latin typeface="Symbol" pitchFamily="18" charset="2"/>
                </a:rPr>
                <a:t>n</a:t>
              </a:r>
              <a:endParaRPr lang="en-US" sz="200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4586514" y="272868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signal</a:t>
            </a:r>
            <a:endParaRPr lang="en-US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521199" y="563880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background</a:t>
            </a:r>
            <a:endParaRPr lang="en-US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647710" y="4249882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BankGothic Lt BT" pitchFamily="34" charset="0"/>
              </a:rPr>
              <a:t>expected sig.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en-US" sz="1400" dirty="0" smtClean="0">
                <a:solidFill>
                  <a:schemeClr val="tx1"/>
                </a:solidFill>
              </a:rPr>
              <a:t>5x10</a:t>
            </a:r>
            <a:r>
              <a:rPr lang="en-US" sz="1400" baseline="30000" dirty="0" smtClean="0">
                <a:solidFill>
                  <a:schemeClr val="tx1"/>
                </a:solidFill>
              </a:rPr>
              <a:t>-7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/>
          <p:cNvCxnSpPr>
            <a:stCxn id="94" idx="2"/>
          </p:cNvCxnSpPr>
          <p:nvPr/>
        </p:nvCxnSpPr>
        <p:spPr bwMode="auto">
          <a:xfrm flipH="1">
            <a:off x="8198429" y="4773102"/>
            <a:ext cx="214875" cy="88994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rot="5400000" flipH="1" flipV="1">
            <a:off x="6192981" y="1080656"/>
            <a:ext cx="2815939" cy="24210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 rot="18639556">
            <a:off x="8251341" y="542416"/>
            <a:ext cx="51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endParaRPr lang="en-US" sz="2400" dirty="0">
              <a:solidFill>
                <a:schemeClr val="tx1"/>
              </a:solidFill>
              <a:latin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011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93" grpId="0"/>
      <p:bldP spid="94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9" y="3170252"/>
            <a:ext cx="6797040" cy="3383280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4538663" y="0"/>
            <a:ext cx="4605337" cy="463550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>
                <a:latin typeface="BankGothic Lt BT" pitchFamily="34" charset="0"/>
              </a:rPr>
              <a:t>LFV/</a:t>
            </a:r>
            <a:r>
              <a:rPr lang="en-US" sz="2400" dirty="0">
                <a:latin typeface="Symbol" pitchFamily="18" charset="2"/>
              </a:rPr>
              <a:t>t</a:t>
            </a:r>
            <a:r>
              <a:rPr lang="en-US" sz="2400" dirty="0"/>
              <a:t> → </a:t>
            </a:r>
            <a:r>
              <a:rPr lang="en-US" sz="2400" dirty="0">
                <a:latin typeface="Symbol" pitchFamily="18" charset="2"/>
              </a:rPr>
              <a:t>m </a:t>
            </a:r>
            <a:r>
              <a:rPr lang="en-US" sz="2400" dirty="0" smtClean="0">
                <a:latin typeface="Symbol" pitchFamily="18" charset="2"/>
              </a:rPr>
              <a:t>g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46" name="TextBox 18"/>
          <p:cNvSpPr txBox="1">
            <a:spLocks noChangeArrowheads="1"/>
          </p:cNvSpPr>
          <p:nvPr/>
        </p:nvSpPr>
        <p:spPr bwMode="auto">
          <a:xfrm>
            <a:off x="287110" y="826634"/>
            <a:ext cx="384139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 → </a:t>
            </a:r>
            <a:r>
              <a:rPr lang="en-US" sz="2400" dirty="0" smtClean="0">
                <a:solidFill>
                  <a:schemeClr val="tx1"/>
                </a:solidFill>
                <a:latin typeface="Symbol" pitchFamily="18" charset="2"/>
              </a:rPr>
              <a:t>m g</a:t>
            </a: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4" name="Text Box 170"/>
          <p:cNvSpPr txBox="1">
            <a:spLocks noChangeArrowheads="1"/>
          </p:cNvSpPr>
          <p:nvPr/>
        </p:nvSpPr>
        <p:spPr bwMode="auto">
          <a:xfrm>
            <a:off x="361761" y="1353294"/>
            <a:ext cx="2869696" cy="261610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BankGothic Lt BT" pitchFamily="34" charset="0"/>
              </a:rPr>
              <a:t>Belle, PLB66, 16 (2008), 535 </a:t>
            </a:r>
            <a:r>
              <a:rPr lang="en-US" sz="1100" dirty="0">
                <a:solidFill>
                  <a:schemeClr val="tx1"/>
                </a:solidFill>
                <a:latin typeface="BankGothic Lt BT" pitchFamily="34" charset="0"/>
              </a:rPr>
              <a:t>fb</a:t>
            </a:r>
            <a:r>
              <a:rPr lang="en-US" sz="1100" baseline="30000" dirty="0">
                <a:solidFill>
                  <a:schemeClr val="tx1"/>
                </a:solidFill>
                <a:latin typeface="BankGothic Lt BT" pitchFamily="34" charset="0"/>
              </a:rPr>
              <a:t>-1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10247" y="1785257"/>
            <a:ext cx="48898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→ 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m g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sl-SI" sz="2000" dirty="0" smtClean="0">
                <a:solidFill>
                  <a:schemeClr val="tx1"/>
                </a:solidFill>
              </a:rPr>
              <a:t> &lt; 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4.4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·10</a:t>
            </a:r>
            <a:r>
              <a:rPr lang="sl-SI" sz="2000" baseline="30000" dirty="0">
                <a:solidFill>
                  <a:schemeClr val="tx1"/>
                </a:solidFill>
                <a:latin typeface="BankGothic Lt BT" pitchFamily="34" charset="0"/>
              </a:rPr>
              <a:t>-8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</a:p>
          <a:p>
            <a:pPr>
              <a:defRPr/>
            </a:pP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decays </a:t>
            </a:r>
            <a:r>
              <a:rPr lang="sl-SI" sz="2000" i="1" dirty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sz="2000" i="1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→ </a:t>
            </a:r>
            <a:r>
              <a:rPr lang="sl-SI" sz="2000" i="1" dirty="0">
                <a:solidFill>
                  <a:schemeClr val="tx1"/>
                </a:solidFill>
              </a:rPr>
              <a:t>3</a:t>
            </a:r>
            <a:r>
              <a:rPr lang="sl-SI" sz="2400" i="1" dirty="0">
                <a:solidFill>
                  <a:schemeClr val="tx1"/>
                </a:solidFill>
                <a:latin typeface="French Script MT" pitchFamily="66" charset="0"/>
              </a:rPr>
              <a:t>l</a:t>
            </a:r>
            <a:r>
              <a:rPr lang="sl-SI" sz="2000" i="1" dirty="0">
                <a:solidFill>
                  <a:schemeClr val="tx1"/>
                </a:solidFill>
              </a:rPr>
              <a:t>, </a:t>
            </a:r>
            <a:r>
              <a:rPr lang="sl-SI" sz="2400" i="1" dirty="0">
                <a:solidFill>
                  <a:schemeClr val="tx1"/>
                </a:solidFill>
                <a:latin typeface="French Script MT" pitchFamily="66" charset="0"/>
              </a:rPr>
              <a:t>l </a:t>
            </a:r>
            <a:r>
              <a:rPr lang="sl-SI" sz="2000" i="1" dirty="0">
                <a:solidFill>
                  <a:schemeClr val="tx1"/>
                </a:solidFill>
              </a:rPr>
              <a:t>h</a:t>
            </a:r>
            <a:r>
              <a:rPr lang="sl-SI" sz="2000" i="1" baseline="30000" dirty="0">
                <a:solidFill>
                  <a:schemeClr val="tx1"/>
                </a:solidFill>
              </a:rPr>
              <a:t>0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background free</a:t>
            </a:r>
          </a:p>
          <a:p>
            <a:endParaRPr lang="en-US" sz="2000" dirty="0" smtClean="0">
              <a:solidFill>
                <a:schemeClr val="tx1"/>
              </a:solidFill>
              <a:latin typeface="Lucida Calligraphy" pitchFamily="66" charset="0"/>
            </a:endParaRPr>
          </a:p>
        </p:txBody>
      </p:sp>
      <p:pic>
        <p:nvPicPr>
          <p:cNvPr id="65" name="Picture 64" descr="taumugam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599" y="827314"/>
            <a:ext cx="2750457" cy="2626154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 bwMode="auto">
          <a:xfrm rot="16200000" flipH="1">
            <a:off x="6725444" y="1077119"/>
            <a:ext cx="904082" cy="58023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7477125" y="2000250"/>
            <a:ext cx="1009650" cy="8763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6267450" y="1323975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  <a:sym typeface="Symbol"/>
              </a:rPr>
              <a:t> </a:t>
            </a:r>
            <a:r>
              <a:rPr lang="en-US" sz="1600" smtClean="0">
                <a:solidFill>
                  <a:schemeClr val="tx1"/>
                </a:solidFill>
              </a:rPr>
              <a:t>1/</a:t>
            </a:r>
            <a:r>
              <a:rPr lang="en-US" sz="160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endParaRPr lang="en-US" sz="160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010400" y="2362200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/>
                </a:solidFill>
                <a:sym typeface="Symbol"/>
              </a:rPr>
              <a:t> </a:t>
            </a:r>
            <a:r>
              <a:rPr lang="en-US" sz="1600" smtClean="0">
                <a:solidFill>
                  <a:schemeClr val="tx1"/>
                </a:solidFill>
              </a:rPr>
              <a:t>1/√</a:t>
            </a:r>
            <a:r>
              <a:rPr lang="en-US" sz="160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endParaRPr lang="en-US" sz="160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734050" y="762001"/>
            <a:ext cx="4331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</a:rPr>
              <a:t>4</a:t>
            </a:r>
          </a:p>
          <a:p>
            <a:endParaRPr lang="en-US" sz="1400" smtClean="0">
              <a:solidFill>
                <a:schemeClr val="tx1"/>
              </a:solidFill>
            </a:endParaRPr>
          </a:p>
          <a:p>
            <a:r>
              <a:rPr lang="en-US" sz="1400" smtClean="0">
                <a:solidFill>
                  <a:schemeClr val="tx1"/>
                </a:solidFill>
              </a:rPr>
              <a:t>2</a:t>
            </a:r>
          </a:p>
          <a:p>
            <a:endParaRPr lang="en-US" sz="1400" smtClean="0">
              <a:solidFill>
                <a:schemeClr val="tx1"/>
              </a:solidFill>
            </a:endParaRPr>
          </a:p>
          <a:p>
            <a:r>
              <a:rPr lang="en-US" sz="1400" smtClean="0">
                <a:solidFill>
                  <a:schemeClr val="tx1"/>
                </a:solidFill>
              </a:rPr>
              <a:t>1</a:t>
            </a:r>
          </a:p>
          <a:p>
            <a:endParaRPr lang="en-US" sz="1400" smtClean="0">
              <a:solidFill>
                <a:schemeClr val="tx1"/>
              </a:solidFill>
            </a:endParaRPr>
          </a:p>
          <a:p>
            <a:endParaRPr lang="en-US" sz="1400" smtClean="0">
              <a:solidFill>
                <a:schemeClr val="tx1"/>
              </a:solidFill>
            </a:endParaRPr>
          </a:p>
          <a:p>
            <a:r>
              <a:rPr lang="en-US" sz="1400" smtClean="0">
                <a:solidFill>
                  <a:schemeClr val="tx1"/>
                </a:solidFill>
              </a:rPr>
              <a:t>0.4</a:t>
            </a:r>
          </a:p>
          <a:p>
            <a:endParaRPr lang="en-US" sz="1400" smtClean="0">
              <a:solidFill>
                <a:schemeClr val="tx1"/>
              </a:solidFill>
            </a:endParaRPr>
          </a:p>
          <a:p>
            <a:r>
              <a:rPr lang="en-US" sz="1400" smtClean="0">
                <a:solidFill>
                  <a:schemeClr val="tx1"/>
                </a:solidFill>
              </a:rPr>
              <a:t>0.2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62675" y="3338512"/>
            <a:ext cx="2847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</a:rPr>
              <a:t>0.2          1                10      </a:t>
            </a:r>
            <a:r>
              <a:rPr lang="en-US" sz="140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en-US" sz="1400" smtClean="0">
                <a:solidFill>
                  <a:schemeClr val="tx1"/>
                </a:solidFill>
              </a:rPr>
              <a:t>[ab</a:t>
            </a:r>
            <a:r>
              <a:rPr lang="en-US" sz="1400" baseline="30000" smtClean="0">
                <a:solidFill>
                  <a:schemeClr val="tx1"/>
                </a:solidFill>
              </a:rPr>
              <a:t>-1</a:t>
            </a:r>
            <a:r>
              <a:rPr lang="en-US" sz="1400" smtClean="0">
                <a:solidFill>
                  <a:schemeClr val="tx1"/>
                </a:solidFill>
              </a:rPr>
              <a:t>]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526110" y="560627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UL</a:t>
            </a:r>
            <a:r>
              <a:rPr lang="en-US" baseline="-25000" dirty="0" smtClean="0">
                <a:solidFill>
                  <a:schemeClr val="tx1"/>
                </a:solidFill>
                <a:latin typeface="BankGothic Lt BT" pitchFamily="34" charset="0"/>
              </a:rPr>
              <a:t>90%</a:t>
            </a:r>
          </a:p>
          <a:p>
            <a:r>
              <a:rPr lang="en-US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 →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m 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[10</a:t>
            </a:r>
            <a:r>
              <a:rPr lang="en-US" baseline="30000" dirty="0" smtClean="0">
                <a:solidFill>
                  <a:schemeClr val="tx1"/>
                </a:solidFill>
                <a:latin typeface="BankGothic Lt BT" pitchFamily="34" charset="0"/>
              </a:rPr>
              <a:t>-8</a:t>
            </a:r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]</a:t>
            </a:r>
            <a:endParaRPr lang="en-US" dirty="0">
              <a:latin typeface="BankGothic Lt BT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123577" y="471714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simplified (1D) toy MC </a:t>
            </a:r>
            <a:endParaRPr lang="en-US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74700" y="4861892"/>
            <a:ext cx="517591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774700" y="5257800"/>
            <a:ext cx="322580" cy="388620"/>
          </a:xfrm>
          <a:prstGeom prst="rect">
            <a:avLst/>
          </a:prstGeom>
          <a:solidFill>
            <a:srgbClr val="00FF0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3166267" y="5646420"/>
            <a:ext cx="643731" cy="266700"/>
          </a:xfrm>
          <a:prstGeom prst="rect">
            <a:avLst/>
          </a:prstGeom>
          <a:solidFill>
            <a:srgbClr val="00FF00">
              <a:alpha val="4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18" name="Text Box 170"/>
          <p:cNvSpPr txBox="1">
            <a:spLocks noChangeArrowheads="1"/>
          </p:cNvSpPr>
          <p:nvPr/>
        </p:nvSpPr>
        <p:spPr bwMode="auto">
          <a:xfrm>
            <a:off x="6111085" y="5779770"/>
            <a:ext cx="1972015" cy="369332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B.G.,, K, Trabelsi, P.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Urquijo, </a:t>
            </a:r>
            <a:endParaRPr lang="sl-SI" sz="9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LLE2-NOTE- PH-2015-002</a:t>
            </a:r>
            <a:endParaRPr lang="sl-SI" sz="9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413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1.66667E-6 0.1333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4" grpId="0"/>
      <p:bldP spid="105" grpId="0"/>
      <p:bldP spid="7" grpId="0" animBg="1"/>
      <p:bldP spid="7" grpId="1" animBg="1"/>
      <p:bldP spid="117" grpId="0" animBg="1"/>
      <p:bldP spid="1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4538663" y="0"/>
            <a:ext cx="4605337" cy="463550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CPV/B</a:t>
            </a:r>
            <a:r>
              <a:rPr lang="sl-SI" sz="2400" dirty="0" smtClean="0"/>
              <a:t> </a:t>
            </a:r>
            <a:r>
              <a:rPr lang="sl-SI" sz="2400" dirty="0" smtClean="0">
                <a:latin typeface="Arial"/>
                <a:cs typeface="Arial"/>
              </a:rPr>
              <a:t>→ </a:t>
            </a:r>
            <a:r>
              <a:rPr lang="sl-SI" sz="2400" i="1" dirty="0" smtClean="0"/>
              <a:t>sqq</a:t>
            </a:r>
            <a:endParaRPr lang="en-US" sz="2400" i="1" dirty="0" smtClean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514005"/>
            <a:ext cx="5418727" cy="178510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→ </a:t>
            </a:r>
            <a:r>
              <a:rPr lang="sl-SI" sz="2400" i="1" dirty="0" smtClean="0">
                <a:solidFill>
                  <a:schemeClr val="tx1"/>
                </a:solidFill>
                <a:latin typeface="+mn-lt"/>
              </a:rPr>
              <a:t>sqq </a:t>
            </a:r>
            <a:r>
              <a:rPr lang="sl-SI" sz="2800" i="1" dirty="0" smtClean="0">
                <a:solidFill>
                  <a:schemeClr val="tx1"/>
                </a:solidFill>
                <a:latin typeface="BankGothic Lt BT"/>
              </a:rPr>
              <a:t>t-dependent CPV</a:t>
            </a:r>
            <a:endParaRPr lang="sl-SI" sz="2800" dirty="0">
              <a:solidFill>
                <a:schemeClr val="tx1"/>
              </a:solidFill>
              <a:latin typeface="BankGothic Lt BT"/>
            </a:endParaRP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 some uncertainties cancel in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(vtx reconstr., flavor tag, likelihood fit) ;</a:t>
            </a: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 better K</a:t>
            </a:r>
            <a:r>
              <a:rPr lang="sl-SI" sz="1600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eff. with vtx hits - larger vtx radius, </a:t>
            </a: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30%);</a:t>
            </a: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 </a:t>
            </a:r>
            <a:r>
              <a:rPr lang="en-US" sz="16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vtx</a:t>
            </a:r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reconstr</a:t>
            </a:r>
            <a:r>
              <a:rPr lang="en-US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. improved with better tracking</a:t>
            </a:r>
            <a:r>
              <a:rPr lang="en-US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;</a:t>
            </a:r>
            <a:endParaRPr lang="en-US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87" y="2819616"/>
            <a:ext cx="2990855" cy="32443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15491" y="4217990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BankGothic Lt BT"/>
              </a:rPr>
              <a:t>0.045</a:t>
            </a:r>
            <a:endParaRPr lang="sl-SI" sz="1400" dirty="0">
              <a:solidFill>
                <a:schemeClr val="tx1"/>
              </a:solidFill>
              <a:latin typeface="BankGothic Lt B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15490" y="4668443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BankGothic Lt BT"/>
              </a:rPr>
              <a:t>0.020</a:t>
            </a:r>
            <a:endParaRPr lang="sl-SI" sz="1400" dirty="0">
              <a:solidFill>
                <a:schemeClr val="tx1"/>
              </a:solidFill>
              <a:latin typeface="BankGothic Lt B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0948" y="2303695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20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S=sin2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1</a:t>
            </a:r>
            <a:r>
              <a:rPr lang="sl-SI" sz="2000" i="1" baseline="30000" dirty="0" smtClean="0">
                <a:solidFill>
                  <a:schemeClr val="tx1"/>
                </a:solidFill>
              </a:rPr>
              <a:t>eff </a:t>
            </a:r>
            <a:r>
              <a:rPr lang="sl-SI" sz="20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-sin2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sz="2000" i="1" baseline="-25000" dirty="0" smtClean="0">
                <a:solidFill>
                  <a:schemeClr val="tx1"/>
                </a:solidFill>
              </a:rPr>
              <a:t>1</a:t>
            </a:r>
            <a:endParaRPr lang="sl-SI" sz="2000" i="1" baseline="-25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5429" y="2050890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41 new phases in MSSM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6" name="Picture 6" descr="bssusy_pre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8577" y="472216"/>
            <a:ext cx="3366246" cy="160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" y="2235556"/>
            <a:ext cx="3423593" cy="2336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" y="4255149"/>
            <a:ext cx="3395659" cy="2297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3408" y="3690863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BankGothic Lt BT"/>
              </a:rPr>
              <a:t>0.007</a:t>
            </a:r>
            <a:endParaRPr lang="sl-SI" sz="1400" dirty="0">
              <a:solidFill>
                <a:schemeClr val="tx1"/>
              </a:solidFill>
              <a:latin typeface="BankGothic Lt B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7421" y="5910045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BankGothic Lt BT"/>
              </a:rPr>
              <a:t>0.02</a:t>
            </a:r>
            <a:endParaRPr lang="sl-SI" sz="1400" dirty="0">
              <a:solidFill>
                <a:schemeClr val="tx1"/>
              </a:solidFill>
              <a:latin typeface="BankGothic Lt BT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427421" y="4154476"/>
            <a:ext cx="1744388" cy="369332"/>
          </a:xfrm>
          <a:prstGeom prst="rect">
            <a:avLst/>
          </a:prstGeom>
          <a:solidFill>
            <a:srgbClr val="006600">
              <a:alpha val="4078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P. Urquijo, </a:t>
            </a:r>
          </a:p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Belle2-note-ph-2015-004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049725" y="6143678"/>
            <a:ext cx="2256240" cy="369332"/>
          </a:xfrm>
          <a:prstGeom prst="rect">
            <a:avLst/>
          </a:prstGeom>
          <a:solidFill>
            <a:srgbClr val="006600">
              <a:alpha val="4078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K. Trabelsi, P. Urquijo,</a:t>
            </a:r>
          </a:p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Belle2-note-ph-2015-002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206" y="2615189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(sin2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baseline="-25000" dirty="0" smtClean="0">
                <a:solidFill>
                  <a:schemeClr val="tx1"/>
                </a:solidFill>
                <a:latin typeface="BankGothic Lt BT" pitchFamily="34" charset="0"/>
              </a:rPr>
              <a:t>1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J/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))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765" y="4597072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(sin2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baseline="-25000" dirty="0" smtClean="0">
                <a:solidFill>
                  <a:schemeClr val="tx1"/>
                </a:solidFill>
                <a:latin typeface="BankGothic Lt BT" pitchFamily="34" charset="0"/>
              </a:rPr>
              <a:t>1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))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6595" y="286586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(s)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4461" y="476615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J/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endParaRPr lang="sl-SI" i="1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2453" y="438950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h</a:t>
            </a:r>
            <a:r>
              <a:rPr lang="sl-SI" i="1" dirty="0" smtClean="0">
                <a:solidFill>
                  <a:schemeClr val="tx1"/>
                </a:solidFill>
                <a:latin typeface="+mn-lt"/>
              </a:rPr>
              <a:t>‘</a:t>
            </a:r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endParaRPr lang="sl-SI" i="1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7719" y="398942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endParaRPr lang="sl-SI" i="1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65901" y="3646487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3</a:t>
            </a:r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endParaRPr lang="sl-SI" i="1" dirty="0">
              <a:solidFill>
                <a:schemeClr val="tx1"/>
              </a:solidFill>
              <a:latin typeface="BankGothic Lt B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840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0" grpId="0"/>
      <p:bldP spid="5" grpId="0"/>
      <p:bldP spid="20" grpId="0"/>
      <p:bldP spid="21" grpId="0" animBg="1"/>
      <p:bldP spid="22" grpId="0" animBg="1"/>
      <p:bldP spid="4" grpId="0"/>
      <p:bldP spid="18" grpId="0"/>
      <p:bldP spid="19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4538663" y="0"/>
            <a:ext cx="4605337" cy="463550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CPV/B</a:t>
            </a:r>
            <a:r>
              <a:rPr lang="sl-SI" sz="2400" dirty="0" smtClean="0"/>
              <a:t> </a:t>
            </a:r>
            <a:r>
              <a:rPr lang="sl-SI" sz="2400" dirty="0" smtClean="0">
                <a:latin typeface="Arial"/>
                <a:cs typeface="Arial"/>
              </a:rPr>
              <a:t>→ </a:t>
            </a:r>
            <a:r>
              <a:rPr lang="sl-SI" sz="2400" i="1" dirty="0" smtClean="0"/>
              <a:t>s</a:t>
            </a:r>
            <a:r>
              <a:rPr lang="sl-SI" sz="2400" i="1" dirty="0" smtClean="0">
                <a:latin typeface="Symbol" pitchFamily="18" charset="2"/>
              </a:rPr>
              <a:t>g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 Box 160"/>
          <p:cNvSpPr txBox="1">
            <a:spLocks noChangeArrowheads="1"/>
          </p:cNvSpPr>
          <p:nvPr/>
        </p:nvSpPr>
        <p:spPr bwMode="auto">
          <a:xfrm>
            <a:off x="177800" y="679450"/>
            <a:ext cx="4843505" cy="51603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 dirty="0">
                <a:solidFill>
                  <a:schemeClr val="tx1"/>
                </a:solidFill>
                <a:latin typeface="BankGothic Lt BT" pitchFamily="34" charset="0"/>
              </a:rPr>
              <a:t>B → K</a:t>
            </a:r>
            <a:r>
              <a:rPr lang="sl-SI" sz="2800" dirty="0" smtClean="0">
                <a:solidFill>
                  <a:schemeClr val="tx1"/>
                </a:solidFill>
                <a:latin typeface="BankGothic Lt BT" pitchFamily="34" charset="0"/>
              </a:rPr>
              <a:t>* (→K</a:t>
            </a:r>
            <a:r>
              <a:rPr lang="sl-SI" sz="2800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8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2800" baseline="30000" dirty="0" smtClean="0">
                <a:solidFill>
                  <a:schemeClr val="tx1"/>
                </a:solidFill>
              </a:rPr>
              <a:t>0</a:t>
            </a:r>
            <a:r>
              <a:rPr lang="sl-SI" sz="2800" dirty="0" smtClean="0">
                <a:solidFill>
                  <a:schemeClr val="tx1"/>
                </a:solidFill>
              </a:rPr>
              <a:t>)</a:t>
            </a:r>
            <a:r>
              <a:rPr lang="sl-SI" sz="280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sl-SI" sz="2800" dirty="0" smtClean="0">
                <a:solidFill>
                  <a:schemeClr val="tx1"/>
                </a:solidFill>
                <a:latin typeface="BankGothic Lt BT" pitchFamily="34" charset="0"/>
              </a:rPr>
              <a:t>t-dependent </a:t>
            </a:r>
            <a:r>
              <a:rPr lang="sl-SI" sz="2800" dirty="0">
                <a:solidFill>
                  <a:schemeClr val="tx1"/>
                </a:solidFill>
                <a:latin typeface="BankGothic Lt BT" pitchFamily="34" charset="0"/>
              </a:rPr>
              <a:t>CPV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SM: </a:t>
            </a:r>
          </a:p>
          <a:p>
            <a:r>
              <a:rPr lang="sl-SI" sz="2000" i="1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000" i="1" baseline="-25000" dirty="0">
                <a:solidFill>
                  <a:schemeClr val="tx1"/>
                </a:solidFill>
                <a:latin typeface="BankGothic Lt BT" pitchFamily="34" charset="0"/>
              </a:rPr>
              <a:t>CP</a:t>
            </a:r>
            <a:r>
              <a:rPr lang="sl-SI" sz="2000" baseline="30000" dirty="0">
                <a:solidFill>
                  <a:schemeClr val="tx1"/>
                </a:solidFill>
                <a:latin typeface="BankGothic Lt BT" pitchFamily="34" charset="0"/>
              </a:rPr>
              <a:t>K*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dirty="0">
                <a:solidFill>
                  <a:schemeClr val="tx1"/>
                </a:solidFill>
              </a:rPr>
              <a:t> 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  <a:sym typeface="Symbol" pitchFamily="18" charset="2"/>
              </a:rPr>
              <a:t> 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  <a:sym typeface="Symbol" pitchFamily="18" charset="2"/>
              </a:rPr>
              <a:t>-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2m</a:t>
            </a:r>
            <a:r>
              <a:rPr lang="sl-SI" sz="2000" baseline="-25000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/m</a:t>
            </a:r>
            <a:r>
              <a:rPr lang="sl-SI" sz="2000" baseline="-25000" dirty="0">
                <a:solidFill>
                  <a:schemeClr val="tx1"/>
                </a:solidFill>
                <a:latin typeface="BankGothic Lt BT" pitchFamily="34" charset="0"/>
              </a:rPr>
              <a:t>b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)sin2</a:t>
            </a:r>
            <a:r>
              <a:rPr lang="sl-SI" sz="2000" dirty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sz="2000" baseline="-25000" dirty="0">
                <a:solidFill>
                  <a:schemeClr val="tx1"/>
                </a:solidFill>
              </a:rPr>
              <a:t>1</a:t>
            </a:r>
            <a:r>
              <a:rPr lang="sl-SI" sz="2000" dirty="0">
                <a:solidFill>
                  <a:schemeClr val="tx1"/>
                </a:solidFill>
                <a:sym typeface="Symbol" pitchFamily="18" charset="2"/>
              </a:rPr>
              <a:t>  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  <a:sym typeface="Symbol" pitchFamily="18" charset="2"/>
              </a:rPr>
              <a:t>-0.04</a:t>
            </a:r>
            <a:endParaRPr lang="sl-SI" sz="2000" dirty="0">
              <a:solidFill>
                <a:schemeClr val="tx1"/>
              </a:solidFill>
              <a:latin typeface="BankGothic Lt BT" pitchFamily="34" charset="0"/>
              <a:sym typeface="Symbol" pitchFamily="18" charset="2"/>
            </a:endParaRPr>
          </a:p>
          <a:p>
            <a:endParaRPr lang="sl-SI" sz="2000" baseline="-25000" dirty="0">
              <a:solidFill>
                <a:schemeClr val="tx1"/>
              </a:solidFill>
              <a:sym typeface="Symbol" pitchFamily="18" charset="2"/>
            </a:endParaRP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Left-Right Symmetric Models: </a:t>
            </a:r>
          </a:p>
          <a:p>
            <a:r>
              <a:rPr lang="sl-SI" sz="2000" i="1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000" i="1" baseline="-25000" dirty="0">
                <a:solidFill>
                  <a:schemeClr val="tx1"/>
                </a:solidFill>
                <a:latin typeface="BankGothic Lt BT" pitchFamily="34" charset="0"/>
              </a:rPr>
              <a:t>CP</a:t>
            </a:r>
            <a:r>
              <a:rPr lang="sl-SI" sz="2000" baseline="30000" dirty="0">
                <a:solidFill>
                  <a:schemeClr val="tx1"/>
                </a:solidFill>
                <a:latin typeface="BankGothic Lt BT" pitchFamily="34" charset="0"/>
              </a:rPr>
              <a:t>K*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dirty="0">
                <a:solidFill>
                  <a:schemeClr val="tx1"/>
                </a:solidFill>
              </a:rPr>
              <a:t> 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  <a:sym typeface="Symbol" pitchFamily="18" charset="2"/>
              </a:rPr>
              <a:t> 0.67 cos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2</a:t>
            </a:r>
            <a:r>
              <a:rPr lang="sl-SI" sz="2000" dirty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sl-SI" sz="2000" baseline="-25000" dirty="0">
                <a:solidFill>
                  <a:schemeClr val="tx1"/>
                </a:solidFill>
              </a:rPr>
              <a:t>1</a:t>
            </a:r>
            <a:r>
              <a:rPr lang="sl-SI" sz="2000" dirty="0">
                <a:solidFill>
                  <a:schemeClr val="tx1"/>
                </a:solidFill>
                <a:sym typeface="Symbol" pitchFamily="18" charset="2"/>
              </a:rPr>
              <a:t> 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  <a:sym typeface="Symbol" pitchFamily="18" charset="2"/>
              </a:rPr>
              <a:t>0.5</a:t>
            </a:r>
          </a:p>
          <a:p>
            <a:endParaRPr lang="sl-SI" sz="2000" dirty="0">
              <a:solidFill>
                <a:schemeClr val="tx1"/>
              </a:solidFill>
            </a:endParaRPr>
          </a:p>
          <a:p>
            <a:endParaRPr lang="sl-SI" sz="2000" dirty="0" smtClean="0">
              <a:solidFill>
                <a:schemeClr val="tx1"/>
              </a:solidFill>
            </a:endParaRPr>
          </a:p>
          <a:p>
            <a:endParaRPr lang="sl-SI" sz="2000" dirty="0">
              <a:solidFill>
                <a:schemeClr val="tx1"/>
              </a:solidFill>
            </a:endParaRPr>
          </a:p>
          <a:p>
            <a:endParaRPr lang="sl-SI" sz="2000" dirty="0">
              <a:solidFill>
                <a:schemeClr val="tx1"/>
              </a:solidFill>
            </a:endParaRPr>
          </a:p>
          <a:p>
            <a:r>
              <a:rPr lang="sl-SI" sz="2000" i="1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000" i="1" baseline="-25000" dirty="0">
                <a:solidFill>
                  <a:schemeClr val="tx1"/>
                </a:solidFill>
                <a:latin typeface="BankGothic Lt BT" pitchFamily="34" charset="0"/>
              </a:rPr>
              <a:t>CP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(K</a:t>
            </a:r>
            <a:r>
              <a:rPr lang="sl-SI" sz="2000" baseline="-25000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0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2000" baseline="30000" dirty="0">
                <a:solidFill>
                  <a:schemeClr val="tx1"/>
                </a:solidFill>
              </a:rPr>
              <a:t>0</a:t>
            </a:r>
            <a:r>
              <a:rPr lang="sl-SI" sz="2000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) = -0.10 ±0.31 ±0.07</a:t>
            </a:r>
          </a:p>
          <a:p>
            <a:r>
              <a:rPr lang="sl-SI" sz="2000" i="1" dirty="0">
                <a:solidFill>
                  <a:schemeClr val="tx1"/>
                </a:solidFill>
                <a:latin typeface="BankGothic Lt BT" pitchFamily="34" charset="0"/>
              </a:rPr>
              <a:t>A</a:t>
            </a:r>
            <a:r>
              <a:rPr lang="sl-SI" sz="2000" i="1" baseline="-25000" dirty="0">
                <a:solidFill>
                  <a:schemeClr val="tx1"/>
                </a:solidFill>
                <a:latin typeface="BankGothic Lt BT" pitchFamily="34" charset="0"/>
              </a:rPr>
              <a:t>CP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(K</a:t>
            </a:r>
            <a:r>
              <a:rPr lang="sl-SI" sz="2000" baseline="-25000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0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2000" baseline="30000" dirty="0">
                <a:solidFill>
                  <a:schemeClr val="tx1"/>
                </a:solidFill>
              </a:rPr>
              <a:t>0</a:t>
            </a:r>
            <a:r>
              <a:rPr lang="sl-SI" sz="2000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) = -0.20 ±0.20 ±0.06 </a:t>
            </a: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for m(K</a:t>
            </a:r>
            <a:r>
              <a:rPr lang="sl-SI" sz="2000" baseline="-25000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0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2000" baseline="30000" dirty="0">
                <a:solidFill>
                  <a:schemeClr val="tx1"/>
                </a:solidFill>
              </a:rPr>
              <a:t>0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) &lt; 1.8 GeV (mainly K*</a:t>
            </a:r>
            <a:r>
              <a:rPr lang="sl-SI" sz="2000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)</a:t>
            </a:r>
          </a:p>
          <a:p>
            <a:r>
              <a:rPr lang="sl-SI" sz="2000" i="1" dirty="0" smtClean="0">
                <a:solidFill>
                  <a:schemeClr val="tx1"/>
                </a:solidFill>
              </a:rPr>
              <a:t>     </a:t>
            </a:r>
          </a:p>
        </p:txBody>
      </p:sp>
      <p:sp>
        <p:nvSpPr>
          <p:cNvPr id="23" name="Text Box 170"/>
          <p:cNvSpPr txBox="1">
            <a:spLocks noChangeArrowheads="1"/>
          </p:cNvSpPr>
          <p:nvPr/>
        </p:nvSpPr>
        <p:spPr bwMode="auto">
          <a:xfrm>
            <a:off x="177800" y="3530337"/>
            <a:ext cx="3557384" cy="430887"/>
          </a:xfrm>
          <a:prstGeom prst="rect">
            <a:avLst/>
          </a:prstGeom>
          <a:solidFill>
            <a:srgbClr val="006600">
              <a:alpha val="40392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100" dirty="0">
                <a:solidFill>
                  <a:schemeClr val="tx1"/>
                </a:solidFill>
                <a:latin typeface="BankGothic Lt BT" pitchFamily="34" charset="0"/>
              </a:rPr>
              <a:t>D. Atwood et al., PRL79, 185 (1997</a:t>
            </a:r>
            <a:r>
              <a:rPr lang="sl-SI" sz="1100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</a:p>
          <a:p>
            <a:r>
              <a:rPr lang="sl-SI" sz="1100" dirty="0" smtClean="0">
                <a:solidFill>
                  <a:schemeClr val="tx1"/>
                </a:solidFill>
                <a:latin typeface="BankGothic Lt BT" pitchFamily="34" charset="0"/>
              </a:rPr>
              <a:t>B. Grinstein et al., PRD71, 011504 (2005)</a:t>
            </a:r>
            <a:endParaRPr lang="en-GB" sz="1100" baseline="300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graphicFrame>
        <p:nvGraphicFramePr>
          <p:cNvPr id="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203373"/>
              </p:ext>
            </p:extLst>
          </p:nvPr>
        </p:nvGraphicFramePr>
        <p:xfrm>
          <a:off x="4144169" y="1345033"/>
          <a:ext cx="479901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20" name="Equation" r:id="rId5" imgW="2717640" imgH="660240" progId="Equation.3">
                  <p:embed/>
                </p:oleObj>
              </mc:Choice>
              <mc:Fallback>
                <p:oleObj name="Equation" r:id="rId5" imgW="27176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169" y="1345033"/>
                        <a:ext cx="4799013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041058" y="589936"/>
            <a:ext cx="4828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t-dependent decays rate of </a:t>
            </a:r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B → f</a:t>
            </a:r>
            <a:r>
              <a:rPr lang="sl-SI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CP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; </a:t>
            </a:r>
          </a:p>
          <a:p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 and </a:t>
            </a:r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A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: CP violating parameters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37" name="Picture 23" descr="B2Kspi0gamm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5938" y="2647829"/>
            <a:ext cx="309086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170"/>
          <p:cNvSpPr txBox="1">
            <a:spLocks noChangeArrowheads="1"/>
          </p:cNvSpPr>
          <p:nvPr/>
        </p:nvSpPr>
        <p:spPr bwMode="auto">
          <a:xfrm>
            <a:off x="5666828" y="5447915"/>
            <a:ext cx="3477172" cy="261610"/>
          </a:xfrm>
          <a:prstGeom prst="rect">
            <a:avLst/>
          </a:prstGeom>
          <a:solidFill>
            <a:srgbClr val="006600">
              <a:alpha val="4078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100" dirty="0">
                <a:solidFill>
                  <a:schemeClr val="tx1"/>
                </a:solidFill>
                <a:latin typeface="BankGothic Lt BT" pitchFamily="34" charset="0"/>
              </a:rPr>
              <a:t>Belle, PRD74, </a:t>
            </a:r>
            <a:r>
              <a:rPr lang="sl-SI" sz="1100" dirty="0" smtClean="0">
                <a:solidFill>
                  <a:schemeClr val="tx1"/>
                </a:solidFill>
                <a:latin typeface="BankGothic Lt BT" pitchFamily="34" charset="0"/>
              </a:rPr>
              <a:t>111104 </a:t>
            </a:r>
            <a:r>
              <a:rPr lang="sl-SI" sz="1100" dirty="0">
                <a:solidFill>
                  <a:schemeClr val="tx1"/>
                </a:solidFill>
                <a:latin typeface="BankGothic Lt BT" pitchFamily="34" charset="0"/>
              </a:rPr>
              <a:t>(2006), </a:t>
            </a:r>
            <a:r>
              <a:rPr lang="sl-SI" sz="1100" dirty="0" smtClean="0">
                <a:solidFill>
                  <a:schemeClr val="tx1"/>
                </a:solidFill>
                <a:latin typeface="BankGothic Lt BT" pitchFamily="34" charset="0"/>
              </a:rPr>
              <a:t>500 ab</a:t>
            </a:r>
            <a:r>
              <a:rPr lang="sl-SI" sz="1100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en-GB" sz="1100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27707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4538663" y="0"/>
            <a:ext cx="4605337" cy="463550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CPV/B</a:t>
            </a:r>
            <a:r>
              <a:rPr lang="sl-SI" sz="2400" dirty="0" smtClean="0"/>
              <a:t> </a:t>
            </a:r>
            <a:r>
              <a:rPr lang="sl-SI" sz="2400" dirty="0" smtClean="0">
                <a:latin typeface="Arial"/>
                <a:cs typeface="Arial"/>
              </a:rPr>
              <a:t>→ </a:t>
            </a:r>
            <a:r>
              <a:rPr lang="sl-SI" sz="2400" i="1" dirty="0" smtClean="0"/>
              <a:t>s</a:t>
            </a:r>
            <a:r>
              <a:rPr lang="sl-SI" sz="2400" i="1" dirty="0" smtClean="0">
                <a:latin typeface="Symbol" pitchFamily="18" charset="2"/>
              </a:rPr>
              <a:t>g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 Box 160"/>
          <p:cNvSpPr txBox="1">
            <a:spLocks noChangeArrowheads="1"/>
          </p:cNvSpPr>
          <p:nvPr/>
        </p:nvSpPr>
        <p:spPr bwMode="auto">
          <a:xfrm>
            <a:off x="177800" y="679450"/>
            <a:ext cx="3687228" cy="218521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 dirty="0">
                <a:solidFill>
                  <a:schemeClr val="tx1"/>
                </a:solidFill>
                <a:latin typeface="BankGothic Lt BT" pitchFamily="34" charset="0"/>
              </a:rPr>
              <a:t>B → K</a:t>
            </a:r>
            <a:r>
              <a:rPr lang="sl-SI" sz="2800" dirty="0" smtClean="0">
                <a:solidFill>
                  <a:schemeClr val="tx1"/>
                </a:solidFill>
                <a:latin typeface="BankGothic Lt BT" pitchFamily="34" charset="0"/>
              </a:rPr>
              <a:t>* (→K</a:t>
            </a:r>
            <a:r>
              <a:rPr lang="sl-SI" sz="2800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8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2800" baseline="30000" dirty="0" smtClean="0">
                <a:solidFill>
                  <a:schemeClr val="tx1"/>
                </a:solidFill>
              </a:rPr>
              <a:t>0</a:t>
            </a:r>
            <a:r>
              <a:rPr lang="sl-SI" sz="2800" dirty="0" smtClean="0">
                <a:solidFill>
                  <a:schemeClr val="tx1"/>
                </a:solidFill>
              </a:rPr>
              <a:t>)</a:t>
            </a:r>
            <a:r>
              <a:rPr lang="sl-SI" sz="2800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sl-SI" sz="2800" dirty="0" smtClean="0">
                <a:solidFill>
                  <a:schemeClr val="tx1"/>
                </a:solidFill>
                <a:latin typeface="BankGothic Lt BT" pitchFamily="34" charset="0"/>
              </a:rPr>
              <a:t>t-dependent </a:t>
            </a:r>
            <a:r>
              <a:rPr lang="sl-SI" sz="2800" dirty="0">
                <a:solidFill>
                  <a:schemeClr val="tx1"/>
                </a:solidFill>
                <a:latin typeface="BankGothic Lt BT" pitchFamily="34" charset="0"/>
              </a:rPr>
              <a:t>CPV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</a:endParaRPr>
          </a:p>
          <a:p>
            <a:r>
              <a:rPr lang="sl-SI" sz="2000" i="1" dirty="0">
                <a:solidFill>
                  <a:schemeClr val="tx1"/>
                </a:solidFill>
              </a:rPr>
              <a:t>     </a:t>
            </a:r>
            <a:r>
              <a:rPr lang="sl-SI" sz="2000" i="1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000" i="1" baseline="-25000" dirty="0">
                <a:solidFill>
                  <a:schemeClr val="tx1"/>
                </a:solidFill>
                <a:latin typeface="BankGothic Lt BT" pitchFamily="34" charset="0"/>
              </a:rPr>
              <a:t>CP</a:t>
            </a:r>
            <a:r>
              <a:rPr lang="sl-SI" sz="2000" baseline="30000" dirty="0">
                <a:solidFill>
                  <a:schemeClr val="tx1"/>
                </a:solidFill>
                <a:latin typeface="BankGothic Lt BT" pitchFamily="34" charset="0"/>
              </a:rPr>
              <a:t>Ks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2000" baseline="30000" dirty="0">
                <a:solidFill>
                  <a:schemeClr val="tx1"/>
                </a:solidFill>
              </a:rPr>
              <a:t>0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= -0.15 ±0.20</a:t>
            </a:r>
          </a:p>
          <a:p>
            <a:r>
              <a:rPr lang="sl-SI" sz="2000" i="1" dirty="0">
                <a:solidFill>
                  <a:schemeClr val="tx1"/>
                </a:solidFill>
              </a:rPr>
              <a:t>     </a:t>
            </a:r>
            <a:r>
              <a:rPr lang="sl-SI" sz="2000" i="1" dirty="0">
                <a:solidFill>
                  <a:schemeClr val="tx1"/>
                </a:solidFill>
                <a:latin typeface="BankGothic Lt BT" pitchFamily="34" charset="0"/>
              </a:rPr>
              <a:t>A</a:t>
            </a:r>
            <a:r>
              <a:rPr lang="sl-SI" sz="2000" i="1" baseline="-25000" dirty="0">
                <a:solidFill>
                  <a:schemeClr val="tx1"/>
                </a:solidFill>
                <a:latin typeface="BankGothic Lt BT" pitchFamily="34" charset="0"/>
              </a:rPr>
              <a:t>CP</a:t>
            </a:r>
            <a:r>
              <a:rPr lang="sl-SI" sz="2000" baseline="30000" dirty="0">
                <a:solidFill>
                  <a:schemeClr val="tx1"/>
                </a:solidFill>
                <a:latin typeface="BankGothic Lt BT" pitchFamily="34" charset="0"/>
              </a:rPr>
              <a:t>Ks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sz="2000" baseline="30000" dirty="0">
                <a:solidFill>
                  <a:schemeClr val="tx1"/>
                </a:solidFill>
              </a:rPr>
              <a:t>0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dirty="0">
                <a:solidFill>
                  <a:schemeClr val="tx1"/>
                </a:solidFill>
              </a:rPr>
              <a:t>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= 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-0.07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±0.12 </a:t>
            </a:r>
          </a:p>
        </p:txBody>
      </p:sp>
      <p:sp>
        <p:nvSpPr>
          <p:cNvPr id="18" name="Text Box 170"/>
          <p:cNvSpPr txBox="1">
            <a:spLocks noChangeArrowheads="1"/>
          </p:cNvSpPr>
          <p:nvPr/>
        </p:nvSpPr>
        <p:spPr bwMode="auto">
          <a:xfrm>
            <a:off x="611955" y="3056588"/>
            <a:ext cx="1564852" cy="261610"/>
          </a:xfrm>
          <a:prstGeom prst="rect">
            <a:avLst/>
          </a:prstGeom>
          <a:solidFill>
            <a:srgbClr val="006600">
              <a:alpha val="40392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100" dirty="0">
                <a:solidFill>
                  <a:schemeClr val="tx1"/>
                </a:solidFill>
                <a:latin typeface="BankGothic Lt BT" pitchFamily="34" charset="0"/>
              </a:rPr>
              <a:t>HFAG, </a:t>
            </a:r>
            <a:r>
              <a:rPr lang="sl-SI" sz="1100" dirty="0" smtClean="0">
                <a:solidFill>
                  <a:schemeClr val="tx1"/>
                </a:solidFill>
                <a:latin typeface="BankGothic Lt BT" pitchFamily="34" charset="0"/>
              </a:rPr>
              <a:t>Summer’12</a:t>
            </a:r>
            <a:endParaRPr lang="en-GB" sz="1100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9" name="TextBox 68"/>
          <p:cNvSpPr txBox="1">
            <a:spLocks noChangeArrowheads="1"/>
          </p:cNvSpPr>
          <p:nvPr/>
        </p:nvSpPr>
        <p:spPr bwMode="auto">
          <a:xfrm>
            <a:off x="2332593" y="4445492"/>
            <a:ext cx="20762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>
                <a:solidFill>
                  <a:schemeClr val="tx1"/>
                </a:solidFill>
                <a:latin typeface="BankGothic Lt BT" pitchFamily="34" charset="0"/>
              </a:rPr>
              <a:t>(~SM prediction)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955" y="3714038"/>
            <a:ext cx="412164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000" dirty="0">
                <a:solidFill>
                  <a:schemeClr val="tx1"/>
                </a:solidFill>
                <a:latin typeface="Symbol" pitchFamily="18" charset="2"/>
                <a:cs typeface="+mn-cs"/>
              </a:rPr>
              <a:t>s</a:t>
            </a:r>
            <a:r>
              <a:rPr lang="sl-SI" sz="2000" dirty="0">
                <a:solidFill>
                  <a:schemeClr val="tx1"/>
                </a:solidFill>
                <a:cs typeface="+mn-cs"/>
              </a:rPr>
              <a:t>(</a:t>
            </a:r>
            <a:r>
              <a:rPr lang="sl-SI" sz="2000" i="1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000" i="1" baseline="-25000" dirty="0">
                <a:solidFill>
                  <a:schemeClr val="tx1"/>
                </a:solidFill>
                <a:latin typeface="BankGothic Lt BT" pitchFamily="34" charset="0"/>
              </a:rPr>
              <a:t>CP</a:t>
            </a:r>
            <a:r>
              <a:rPr lang="sl-SI" sz="2000" baseline="30000" dirty="0">
                <a:solidFill>
                  <a:schemeClr val="tx1"/>
                </a:solidFill>
                <a:latin typeface="BankGothic Lt BT" pitchFamily="34" charset="0"/>
              </a:rPr>
              <a:t>Ks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  <a:cs typeface="+mn-cs"/>
              </a:rPr>
              <a:t>p</a:t>
            </a:r>
            <a:r>
              <a:rPr lang="sl-SI" sz="2000" baseline="30000" dirty="0">
                <a:solidFill>
                  <a:schemeClr val="tx1"/>
                </a:solidFill>
                <a:cs typeface="+mn-cs"/>
              </a:rPr>
              <a:t>0</a:t>
            </a:r>
            <a:r>
              <a:rPr lang="sl-SI" sz="2000" baseline="30000" dirty="0">
                <a:solidFill>
                  <a:schemeClr val="tx1"/>
                </a:solidFill>
                <a:latin typeface="Symbol" pitchFamily="18" charset="2"/>
                <a:cs typeface="+mn-cs"/>
              </a:rPr>
              <a:t>g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)=   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0.11 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@ 5 ab</a:t>
            </a:r>
            <a:r>
              <a:rPr lang="sl-SI" sz="2000" baseline="30000" dirty="0">
                <a:solidFill>
                  <a:schemeClr val="tx1"/>
                </a:solidFill>
                <a:latin typeface="BankGothic Lt BT" pitchFamily="34" charset="0"/>
              </a:rPr>
              <a:t>-1</a:t>
            </a:r>
          </a:p>
          <a:p>
            <a:pPr>
              <a:defRPr/>
            </a:pP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                  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0.04 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@ 50 ab</a:t>
            </a:r>
            <a:r>
              <a:rPr lang="sl-SI" sz="2000" baseline="30000" dirty="0">
                <a:solidFill>
                  <a:schemeClr val="tx1"/>
                </a:solidFill>
                <a:latin typeface="BankGothic Lt BT" pitchFamily="34" charset="0"/>
              </a:rPr>
              <a:t>-1</a:t>
            </a:r>
          </a:p>
        </p:txBody>
      </p:sp>
      <p:pic>
        <p:nvPicPr>
          <p:cNvPr id="26" name="Picture 25" descr="KSpi0gammaS_CPvsC_C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0690" y="1407967"/>
            <a:ext cx="3762221" cy="4233328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 bwMode="auto">
          <a:xfrm>
            <a:off x="6315615" y="3698576"/>
            <a:ext cx="352425" cy="180975"/>
          </a:xfrm>
          <a:prstGeom prst="ellipse">
            <a:avLst/>
          </a:prstGeom>
          <a:solidFill>
            <a:srgbClr val="66FF3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429915" y="3755725"/>
            <a:ext cx="123825" cy="71437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>
            <a:stCxn id="27" idx="6"/>
          </p:cNvCxnSpPr>
          <p:nvPr/>
        </p:nvCxnSpPr>
        <p:spPr bwMode="auto">
          <a:xfrm flipV="1">
            <a:off x="6668040" y="3460450"/>
            <a:ext cx="828674" cy="32861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>
            <a:stCxn id="28" idx="4"/>
          </p:cNvCxnSpPr>
          <p:nvPr/>
        </p:nvCxnSpPr>
        <p:spPr bwMode="auto">
          <a:xfrm flipH="1">
            <a:off x="6134640" y="3827162"/>
            <a:ext cx="357188" cy="91916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439564" y="3279475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5 ab</a:t>
            </a:r>
            <a:r>
              <a:rPr lang="sl-SI" sz="1600" baseline="30000" dirty="0" smtClean="0">
                <a:solidFill>
                  <a:schemeClr val="tx1"/>
                </a:solidFill>
              </a:rPr>
              <a:t>-1</a:t>
            </a:r>
            <a:endParaRPr lang="sl-SI" sz="1600" baseline="300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20314" y="4736800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</a:rPr>
              <a:t>50 ab</a:t>
            </a:r>
            <a:r>
              <a:rPr lang="sl-SI" sz="1600" baseline="30000" dirty="0" smtClean="0">
                <a:solidFill>
                  <a:schemeClr val="tx1"/>
                </a:solidFill>
              </a:rPr>
              <a:t>-1</a:t>
            </a:r>
            <a:endParaRPr lang="sl-SI" sz="1600" baseline="30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82168" y="1636726"/>
            <a:ext cx="1148071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chemeClr val="tx1"/>
                </a:solidFill>
              </a:rPr>
              <a:t>HFAG</a:t>
            </a:r>
          </a:p>
          <a:p>
            <a:r>
              <a:rPr lang="sl-SI" sz="1200" dirty="0" smtClean="0">
                <a:solidFill>
                  <a:schemeClr val="tx1"/>
                </a:solidFill>
              </a:rPr>
              <a:t>Summer 2012</a:t>
            </a:r>
            <a:endParaRPr lang="sl-SI" sz="1200" dirty="0">
              <a:solidFill>
                <a:schemeClr val="tx1"/>
              </a:solidFill>
            </a:endParaRPr>
          </a:p>
        </p:txBody>
      </p:sp>
      <p:sp>
        <p:nvSpPr>
          <p:cNvPr id="36" name="Text Box 170"/>
          <p:cNvSpPr txBox="1">
            <a:spLocks noChangeArrowheads="1"/>
          </p:cNvSpPr>
          <p:nvPr/>
        </p:nvSpPr>
        <p:spPr bwMode="auto">
          <a:xfrm>
            <a:off x="667072" y="4829497"/>
            <a:ext cx="3741730" cy="230832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B.G.,, K, Trabelsi, P.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Urquijo, BE LLE2-NOTE- PH-2015-002</a:t>
            </a:r>
            <a:endParaRPr lang="sl-SI" sz="9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543" y="5587620"/>
            <a:ext cx="47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for </a:t>
            </a:r>
            <a:r>
              <a:rPr lang="sl-SI" i="1" dirty="0" smtClean="0">
                <a:solidFill>
                  <a:schemeClr val="tx1"/>
                </a:solidFill>
                <a:latin typeface="BankGothic Lt BT" pitchFamily="34" charset="0"/>
              </a:rPr>
              <a:t>B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sl-SI" i="1" baseline="30000" dirty="0" smtClean="0">
                <a:solidFill>
                  <a:schemeClr val="tx1"/>
                </a:solidFill>
                <a:latin typeface="Symbol" pitchFamily="18" charset="2"/>
              </a:rPr>
              <a:t>0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 ~2x larger uncertainty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719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4" grpId="0" build="allAtOnce"/>
      <p:bldP spid="27" grpId="0" animBg="1"/>
      <p:bldP spid="28" grpId="0" animBg="1"/>
      <p:bldP spid="33" grpId="0"/>
      <p:bldP spid="34" grpId="0"/>
      <p:bldP spid="35" grpId="0" animBg="1"/>
      <p:bldP spid="36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4538663" y="0"/>
            <a:ext cx="4605337" cy="463550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smtClean="0">
                <a:latin typeface="BankGothic Lt BT" pitchFamily="34" charset="0"/>
              </a:rPr>
              <a:t>DCPV/B</a:t>
            </a:r>
            <a:r>
              <a:rPr lang="sl-SI" sz="2400" dirty="0" smtClean="0"/>
              <a:t> </a:t>
            </a:r>
            <a:r>
              <a:rPr lang="sl-SI" sz="2400" dirty="0">
                <a:cs typeface="Arial"/>
              </a:rPr>
              <a:t>→ </a:t>
            </a:r>
            <a:r>
              <a:rPr lang="sl-SI" sz="2400" i="1" dirty="0" smtClean="0"/>
              <a:t>s</a:t>
            </a:r>
            <a:r>
              <a:rPr lang="sl-SI" sz="2400" i="1" dirty="0" smtClean="0">
                <a:latin typeface="Symbol" pitchFamily="18" charset="2"/>
              </a:rPr>
              <a:t>g</a:t>
            </a:r>
            <a:endParaRPr lang="en-US" sz="2400" dirty="0" smtClean="0"/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-1" y="514005"/>
            <a:ext cx="5930901" cy="378565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  </a:t>
            </a:r>
            <a:r>
              <a:rPr lang="sl-SI" sz="28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→ s(+</a:t>
            </a:r>
            <a:r>
              <a:rPr lang="sl-SI" sz="2800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sl-SI" sz="28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</a:t>
            </a:r>
            <a:r>
              <a:rPr lang="sl-SI" sz="2800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</a:p>
          <a:p>
            <a:r>
              <a:rPr lang="sl-SI" sz="2800" dirty="0" smtClean="0">
                <a:solidFill>
                  <a:schemeClr val="tx1"/>
                </a:solidFill>
              </a:rPr>
              <a:t>  </a:t>
            </a:r>
            <a:r>
              <a:rPr lang="sl-SI" sz="28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direct CPV</a:t>
            </a:r>
            <a:endParaRPr lang="sl-SI" sz="2800" b="1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  </a:t>
            </a: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Semi-inclusive, sum of many exclusive </a:t>
            </a: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states:</a:t>
            </a:r>
            <a:r>
              <a:rPr lang="sl-SI" dirty="0">
                <a:solidFill>
                  <a:schemeClr val="tx1"/>
                </a:solidFill>
                <a:latin typeface="+mn-lt"/>
              </a:rPr>
              <a:t> 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all flavor specific final </a:t>
            </a: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states;   </a:t>
            </a:r>
            <a:endParaRPr lang="sl-SI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&lt;D&gt;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: average dilution due to </a:t>
            </a: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   flavour mistag,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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</a:t>
            </a:r>
          </a:p>
          <a:p>
            <a:pPr>
              <a:defRPr/>
            </a:pP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dirty="0" smtClean="0">
                <a:solidFill>
                  <a:schemeClr val="tx1"/>
                </a:solidFill>
                <a:latin typeface="+mn-lt"/>
              </a:rPr>
              <a:t>:  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difference between </a:t>
            </a: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   flavour mistag for </a:t>
            </a: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   b and b, &lt;&lt; 1</a:t>
            </a:r>
          </a:p>
          <a:p>
            <a:pPr>
              <a:defRPr/>
            </a:pPr>
            <a:r>
              <a:rPr lang="sl-SI" sz="1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</a:t>
            </a:r>
            <a:r>
              <a:rPr lang="sl-SI" sz="1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det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:  detector induced </a:t>
            </a: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   asymmetry</a:t>
            </a:r>
          </a:p>
          <a:p>
            <a:pPr>
              <a:defRPr/>
            </a:pPr>
            <a:endParaRPr lang="sl-SI" sz="1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835272" y="2253652"/>
            <a:ext cx="4793420" cy="1718620"/>
            <a:chOff x="2955072" y="3369381"/>
            <a:chExt cx="6014031" cy="2378276"/>
          </a:xfrm>
        </p:grpSpPr>
        <p:pic>
          <p:nvPicPr>
            <p:cNvPr id="80" name="Picture 79" descr="b2sgamma_Acp_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5072" y="3369381"/>
              <a:ext cx="6014031" cy="2378276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3730171" y="3672114"/>
              <a:ext cx="9509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sz="2000" dirty="0" smtClean="0">
                  <a:solidFill>
                    <a:schemeClr val="tx1"/>
                  </a:solidFill>
                </a:rPr>
                <a:t>b</a:t>
              </a:r>
              <a:r>
                <a:rPr lang="sl-SI" sz="2000" dirty="0" smtClean="0">
                  <a:solidFill>
                    <a:schemeClr val="tx1"/>
                  </a:solidFill>
                  <a:latin typeface="Calibri"/>
                </a:rPr>
                <a:t> →</a:t>
              </a:r>
              <a:r>
                <a:rPr lang="sl-SI" sz="2000" dirty="0" smtClean="0">
                  <a:solidFill>
                    <a:schemeClr val="tx1"/>
                  </a:solidFill>
                </a:rPr>
                <a:t> s</a:t>
              </a:r>
              <a:r>
                <a:rPr lang="sl-SI" sz="2000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sl-SI" sz="20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654800" y="3650342"/>
              <a:ext cx="9509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sz="2000" dirty="0" smtClean="0">
                  <a:solidFill>
                    <a:schemeClr val="tx1"/>
                  </a:solidFill>
                </a:rPr>
                <a:t>b</a:t>
              </a:r>
              <a:r>
                <a:rPr lang="sl-SI" sz="2000" dirty="0" smtClean="0">
                  <a:solidFill>
                    <a:schemeClr val="tx1"/>
                  </a:solidFill>
                  <a:latin typeface="Calibri"/>
                </a:rPr>
                <a:t> →</a:t>
              </a:r>
              <a:r>
                <a:rPr lang="sl-SI" sz="2000" dirty="0" smtClean="0">
                  <a:solidFill>
                    <a:schemeClr val="tx1"/>
                  </a:solidFill>
                </a:rPr>
                <a:t> s</a:t>
              </a:r>
              <a:r>
                <a:rPr lang="sl-SI" sz="2000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sl-SI" sz="20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>
              <a:off x="6763657" y="3715657"/>
              <a:ext cx="11611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7411717" y="3790152"/>
              <a:ext cx="116115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5588000" y="3599543"/>
              <a:ext cx="301897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769437"/>
              </p:ext>
            </p:extLst>
          </p:nvPr>
        </p:nvGraphicFramePr>
        <p:xfrm>
          <a:off x="171602" y="4299657"/>
          <a:ext cx="3061411" cy="74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60" name="Equation" r:id="rId6" imgW="1866600" imgH="457200" progId="Equation.3">
                  <p:embed/>
                </p:oleObj>
              </mc:Choice>
              <mc:Fallback>
                <p:oleObj name="Equation" r:id="rId6" imgW="1866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2" y="4299657"/>
                        <a:ext cx="3061411" cy="7497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170"/>
          <p:cNvSpPr txBox="1">
            <a:spLocks noChangeArrowheads="1"/>
          </p:cNvSpPr>
          <p:nvPr/>
        </p:nvSpPr>
        <p:spPr bwMode="auto">
          <a:xfrm>
            <a:off x="5933820" y="1817425"/>
            <a:ext cx="2637260" cy="230832"/>
          </a:xfrm>
          <a:prstGeom prst="rect">
            <a:avLst/>
          </a:prstGeom>
          <a:solidFill>
            <a:srgbClr val="006600">
              <a:alpha val="40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aBar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PRL101, 171804(2008)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350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fb</a:t>
            </a:r>
            <a:r>
              <a:rPr lang="en-US" sz="9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  <a:endParaRPr lang="en-US" sz="9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1043608" y="3284984"/>
            <a:ext cx="11611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002179" y="4086225"/>
            <a:ext cx="514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 sz="1400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A</a:t>
            </a:r>
            <a:r>
              <a:rPr lang="sl-SI" sz="1400" i="1" baseline="-25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det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: careful study of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K/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asymmetries in 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(</a:t>
            </a:r>
            <a:r>
              <a:rPr lang="sl-SI" sz="1400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p,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sl-SI" i="1" baseline="-25000" dirty="0">
                <a:solidFill>
                  <a:schemeClr val="tx1"/>
                </a:solidFill>
              </a:rPr>
              <a:t>lab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) </a:t>
            </a:r>
            <a:endParaRPr lang="sl-SI" sz="1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using </a:t>
            </a:r>
            <a:r>
              <a:rPr lang="sl-SI" sz="1400" i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decays or inclusive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tracks 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from </a:t>
            </a:r>
            <a:endParaRPr lang="sl-SI" sz="14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fragmentation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;</a:t>
            </a:r>
          </a:p>
          <a:p>
            <a:pPr>
              <a:defRPr/>
            </a:pP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lots 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of work on system.,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few 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10</a:t>
            </a:r>
            <a:r>
              <a:rPr lang="sl-SI" sz="14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-3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exp</a:t>
            </a:r>
            <a:r>
              <a:rPr lang="sl-SI" sz="14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.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sensitivity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7690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85" y="3404532"/>
            <a:ext cx="2836782" cy="2961934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4538663" y="0"/>
            <a:ext cx="4605337" cy="463550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>
                <a:latin typeface="BankGothic Lt BT" pitchFamily="34" charset="0"/>
              </a:rPr>
              <a:t>DCPV/B</a:t>
            </a:r>
            <a:r>
              <a:rPr lang="sl-SI" sz="2400" dirty="0"/>
              <a:t> </a:t>
            </a:r>
            <a:r>
              <a:rPr lang="sl-SI" sz="2400" dirty="0">
                <a:cs typeface="Arial"/>
              </a:rPr>
              <a:t>→ </a:t>
            </a:r>
            <a:r>
              <a:rPr lang="sl-SI" sz="2400" i="1" dirty="0" smtClean="0"/>
              <a:t>s</a:t>
            </a:r>
            <a:r>
              <a:rPr lang="sl-SI" sz="2400" i="1" dirty="0" smtClean="0">
                <a:latin typeface="Symbol" pitchFamily="18" charset="2"/>
              </a:rPr>
              <a:t>g</a:t>
            </a:r>
            <a:endParaRPr lang="en-US" sz="2400" dirty="0" smtClean="0"/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0" y="514005"/>
            <a:ext cx="5293372" cy="452431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→ s</a:t>
            </a:r>
            <a:r>
              <a:rPr lang="sl-SI" sz="2400" b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</a:p>
          <a:p>
            <a:r>
              <a:rPr lang="sl-SI" sz="2400" dirty="0" smtClean="0">
                <a:solidFill>
                  <a:schemeClr val="tx1"/>
                </a:solidFill>
              </a:rPr>
              <a:t> 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direct CPV</a:t>
            </a:r>
            <a:endParaRPr lang="sl-SI" sz="2000" b="1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  </a:t>
            </a:r>
          </a:p>
          <a:p>
            <a:pPr>
              <a:defRPr/>
            </a:pPr>
            <a:r>
              <a:rPr lang="sl-SI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Inclusive, </a:t>
            </a:r>
            <a:r>
              <a:rPr lang="sl-SI" sz="1600" i="1" dirty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recontruction only;</a:t>
            </a:r>
          </a:p>
          <a:p>
            <a:pPr>
              <a:defRPr/>
            </a:pPr>
            <a:r>
              <a:rPr lang="sl-SI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bkg. suppression (kinematic event shape </a:t>
            </a:r>
            <a:endParaRPr lang="sl-SI" sz="16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variables</a:t>
            </a:r>
            <a:r>
              <a:rPr lang="sl-SI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);</a:t>
            </a:r>
          </a:p>
          <a:p>
            <a:pPr>
              <a:defRPr/>
            </a:pPr>
            <a:r>
              <a:rPr lang="sl-SI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semileptonic tagging;</a:t>
            </a:r>
          </a:p>
          <a:p>
            <a:pPr>
              <a:defRPr/>
            </a:pPr>
            <a:r>
              <a:rPr lang="sl-SI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sl-SI" dirty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>
              <a:solidFill>
                <a:schemeClr val="tx1"/>
              </a:solidFill>
            </a:endParaRPr>
          </a:p>
          <a:p>
            <a:pPr>
              <a:defRPr/>
            </a:pPr>
            <a:endParaRPr lang="sl-SI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Similar sensitivity expected for semi-inclusive</a:t>
            </a:r>
            <a:r>
              <a:rPr lang="sl-SI" sz="16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endParaRPr lang="sl-SI" sz="16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>
              <a:defRPr/>
            </a:pP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&amp; fully inclusive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45351" y="5476346"/>
            <a:ext cx="769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5x10</a:t>
            </a:r>
            <a:r>
              <a:rPr lang="sl-SI" sz="14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-3</a:t>
            </a:r>
            <a:endParaRPr lang="sl-SI" sz="1400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452620" y="4681837"/>
            <a:ext cx="2295525" cy="1052513"/>
          </a:xfrm>
          <a:custGeom>
            <a:avLst/>
            <a:gdLst>
              <a:gd name="connsiteX0" fmla="*/ 0 w 2295525"/>
              <a:gd name="connsiteY0" fmla="*/ 0 h 1052513"/>
              <a:gd name="connsiteX1" fmla="*/ 257175 w 2295525"/>
              <a:gd name="connsiteY1" fmla="*/ 157163 h 1052513"/>
              <a:gd name="connsiteX2" fmla="*/ 619125 w 2295525"/>
              <a:gd name="connsiteY2" fmla="*/ 390525 h 1052513"/>
              <a:gd name="connsiteX3" fmla="*/ 1076325 w 2295525"/>
              <a:gd name="connsiteY3" fmla="*/ 652463 h 1052513"/>
              <a:gd name="connsiteX4" fmla="*/ 1381125 w 2295525"/>
              <a:gd name="connsiteY4" fmla="*/ 804863 h 1052513"/>
              <a:gd name="connsiteX5" fmla="*/ 1628775 w 2295525"/>
              <a:gd name="connsiteY5" fmla="*/ 900113 h 1052513"/>
              <a:gd name="connsiteX6" fmla="*/ 1924050 w 2295525"/>
              <a:gd name="connsiteY6" fmla="*/ 990600 h 1052513"/>
              <a:gd name="connsiteX7" fmla="*/ 2157413 w 2295525"/>
              <a:gd name="connsiteY7" fmla="*/ 1038225 h 1052513"/>
              <a:gd name="connsiteX8" fmla="*/ 2295525 w 2295525"/>
              <a:gd name="connsiteY8" fmla="*/ 1052513 h 10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5525" h="1052513">
                <a:moveTo>
                  <a:pt x="0" y="0"/>
                </a:moveTo>
                <a:cubicBezTo>
                  <a:pt x="76994" y="46038"/>
                  <a:pt x="153988" y="92076"/>
                  <a:pt x="257175" y="157163"/>
                </a:cubicBezTo>
                <a:cubicBezTo>
                  <a:pt x="360362" y="222250"/>
                  <a:pt x="482600" y="307975"/>
                  <a:pt x="619125" y="390525"/>
                </a:cubicBezTo>
                <a:cubicBezTo>
                  <a:pt x="755650" y="473075"/>
                  <a:pt x="949325" y="583407"/>
                  <a:pt x="1076325" y="652463"/>
                </a:cubicBezTo>
                <a:cubicBezTo>
                  <a:pt x="1203325" y="721519"/>
                  <a:pt x="1289050" y="763588"/>
                  <a:pt x="1381125" y="804863"/>
                </a:cubicBezTo>
                <a:cubicBezTo>
                  <a:pt x="1473200" y="846138"/>
                  <a:pt x="1538288" y="869157"/>
                  <a:pt x="1628775" y="900113"/>
                </a:cubicBezTo>
                <a:cubicBezTo>
                  <a:pt x="1719263" y="931069"/>
                  <a:pt x="1835944" y="967581"/>
                  <a:pt x="1924050" y="990600"/>
                </a:cubicBezTo>
                <a:cubicBezTo>
                  <a:pt x="2012156" y="1013619"/>
                  <a:pt x="2095500" y="1027906"/>
                  <a:pt x="2157413" y="1038225"/>
                </a:cubicBezTo>
                <a:cubicBezTo>
                  <a:pt x="2219326" y="1048544"/>
                  <a:pt x="2257425" y="1050528"/>
                  <a:pt x="2295525" y="1052513"/>
                </a:cubicBezTo>
              </a:path>
            </a:pathLst>
          </a:cu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991833"/>
              </p:ext>
            </p:extLst>
          </p:nvPr>
        </p:nvGraphicFramePr>
        <p:xfrm>
          <a:off x="79501" y="3131098"/>
          <a:ext cx="21113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861" name="Equation" r:id="rId6" imgW="1244520" imgH="228600" progId="Equation.3">
                  <p:embed/>
                </p:oleObj>
              </mc:Choice>
              <mc:Fallback>
                <p:oleObj name="Equation" r:id="rId6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1" y="3131098"/>
                        <a:ext cx="2111375" cy="38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70"/>
          <p:cNvSpPr txBox="1">
            <a:spLocks noChangeArrowheads="1"/>
          </p:cNvSpPr>
          <p:nvPr/>
        </p:nvSpPr>
        <p:spPr bwMode="auto">
          <a:xfrm>
            <a:off x="2199122" y="3146318"/>
            <a:ext cx="1309461" cy="276999"/>
          </a:xfrm>
          <a:prstGeom prst="rect">
            <a:avLst/>
          </a:prstGeom>
          <a:solidFill>
            <a:srgbClr val="006600">
              <a:alpha val="3882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HFAG, 2014(?)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85" y="3518774"/>
            <a:ext cx="395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SM: A</a:t>
            </a:r>
            <a:r>
              <a:rPr lang="sl-SI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CP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~ </a:t>
            </a:r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(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0.0044±</a:t>
            </a:r>
            <a:r>
              <a:rPr lang="sl-SI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0.0024</a:t>
            </a:r>
            <a:r>
              <a:rPr lang="sl-SI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0.0014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)%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8" name="Text Box 170"/>
          <p:cNvSpPr txBox="1">
            <a:spLocks noChangeArrowheads="1"/>
          </p:cNvSpPr>
          <p:nvPr/>
        </p:nvSpPr>
        <p:spPr bwMode="auto">
          <a:xfrm>
            <a:off x="76903" y="3888106"/>
            <a:ext cx="2840842" cy="230832"/>
          </a:xfrm>
          <a:prstGeom prst="rect">
            <a:avLst/>
          </a:prstGeom>
          <a:solidFill>
            <a:srgbClr val="006600">
              <a:alpha val="40784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T. Hurth et al., Nucl.Phys. B704, 56 (2005)</a:t>
            </a:r>
            <a:endParaRPr lang="en-GB" sz="900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04" y="631340"/>
            <a:ext cx="3863340" cy="2781300"/>
          </a:xfrm>
          <a:prstGeom prst="rect">
            <a:avLst/>
          </a:prstGeom>
        </p:spPr>
      </p:pic>
      <p:sp>
        <p:nvSpPr>
          <p:cNvPr id="30" name="Text Box 170"/>
          <p:cNvSpPr txBox="1">
            <a:spLocks noChangeArrowheads="1"/>
          </p:cNvSpPr>
          <p:nvPr/>
        </p:nvSpPr>
        <p:spPr bwMode="auto">
          <a:xfrm>
            <a:off x="6125431" y="515924"/>
            <a:ext cx="2653290" cy="230832"/>
          </a:xfrm>
          <a:prstGeom prst="rect">
            <a:avLst/>
          </a:prstGeom>
          <a:solidFill>
            <a:srgbClr val="006600">
              <a:alpha val="40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elle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PRL114, 151601 (2015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700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fb</a:t>
            </a:r>
            <a:r>
              <a:rPr lang="en-US" sz="9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  <a:endParaRPr lang="en-US" sz="9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194347" y="5466514"/>
            <a:ext cx="335286" cy="0"/>
          </a:xfrm>
          <a:prstGeom prst="line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217219" y="5734767"/>
            <a:ext cx="335286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746540" y="5296741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BankGothic Lt BT" pitchFamily="34" charset="0"/>
              </a:rPr>
              <a:t>sum of excl.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BankGothic Lt BT" pitchFamily="34" charset="0"/>
              </a:rPr>
              <a:t>incl.</a:t>
            </a:r>
            <a:endParaRPr lang="sl-SI" sz="1600" dirty="0">
              <a:solidFill>
                <a:schemeClr val="tx1"/>
              </a:solidFill>
              <a:latin typeface="BankGothic Lt BT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0247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 animBg="1"/>
      <p:bldP spid="26" grpId="0" animBg="1"/>
      <p:bldP spid="27" grpId="0"/>
      <p:bldP spid="28" grpId="0" animBg="1"/>
      <p:bldP spid="30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smtClean="0">
                <a:latin typeface="BankGothic Lt BT" pitchFamily="34" charset="0"/>
              </a:rPr>
              <a:t>Summary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000" y="1308100"/>
            <a:ext cx="807939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tx1"/>
                </a:solidFill>
                <a:latin typeface="BankGothic Lt BT" pitchFamily="34" charset="0"/>
              </a:rPr>
              <a:t>LFU: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important measurements to be performed already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with 5 – 10 ab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(2019-2020)</a:t>
            </a: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b="1" dirty="0" smtClean="0">
                <a:solidFill>
                  <a:schemeClr val="tx1"/>
                </a:solidFill>
                <a:latin typeface="BankGothic Lt BT" pitchFamily="34" charset="0"/>
              </a:rPr>
              <a:t>LFV: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50 ab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(2023) needed to reduce existing limits by &gt; 10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b="1" dirty="0" smtClean="0">
                <a:solidFill>
                  <a:schemeClr val="tx1"/>
                </a:solidFill>
                <a:latin typeface="BankGothic Lt BT" pitchFamily="34" charset="0"/>
              </a:rPr>
              <a:t>CPV: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in rare modes 20-50 ab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(2021-2023) needed to reach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SM expectations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" y="0"/>
            <a:ext cx="4547695" cy="476672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371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633057" y="521598"/>
            <a:ext cx="4386693" cy="3531563"/>
            <a:chOff x="-1" y="1221308"/>
            <a:chExt cx="4386693" cy="353156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389273"/>
              <a:ext cx="4386693" cy="3363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46922" y="1221308"/>
              <a:ext cx="31437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l-SI" sz="1400" dirty="0" smtClean="0">
                  <a:solidFill>
                    <a:schemeClr val="tx1"/>
                  </a:solidFill>
                  <a:latin typeface="BankGothic Lt BT" pitchFamily="34" charset="0"/>
                </a:rPr>
                <a:t>Lumi ratio for same sensitivity</a:t>
              </a:r>
              <a:endParaRPr lang="sl-SI" sz="1400" dirty="0">
                <a:solidFill>
                  <a:schemeClr val="tx1"/>
                </a:solidFill>
                <a:latin typeface="BankGothic Lt BT" pitchFamily="34" charset="0"/>
              </a:endParaRPr>
            </a:p>
          </p:txBody>
        </p:sp>
      </p:grpSp>
      <p:sp>
        <p:nvSpPr>
          <p:cNvPr id="7179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4540250" y="0"/>
            <a:ext cx="4603750" cy="461963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Introduction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514005"/>
            <a:ext cx="5572231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BankGothic Lt BT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BankGothic Lt BT" pitchFamily="34" charset="0"/>
              </a:rPr>
              <a:t>“</a:t>
            </a:r>
            <a:r>
              <a:rPr lang="sl-SI" sz="2800" dirty="0">
                <a:solidFill>
                  <a:schemeClr val="tx1"/>
                </a:solidFill>
                <a:latin typeface="BankGothic Lt BT" pitchFamily="34" charset="0"/>
              </a:rPr>
              <a:t>SuperKEK</a:t>
            </a:r>
            <a:r>
              <a:rPr lang="en-US" sz="2800" dirty="0" smtClean="0">
                <a:solidFill>
                  <a:schemeClr val="tx1"/>
                </a:solidFill>
                <a:latin typeface="BankGothic Lt BT" pitchFamily="34" charset="0"/>
              </a:rPr>
              <a:t>B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”</a:t>
            </a:r>
            <a:r>
              <a:rPr lang="sl-SI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Lt B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ankGothic Lt BT" pitchFamily="34" charset="0"/>
              </a:rPr>
              <a:t>Accelerat</a:t>
            </a:r>
            <a:r>
              <a:rPr lang="sl-SI" sz="2800" dirty="0" smtClean="0">
                <a:solidFill>
                  <a:schemeClr val="tx1"/>
                </a:solidFill>
                <a:latin typeface="BankGothic Lt BT" pitchFamily="34" charset="0"/>
              </a:rPr>
              <a:t>or</a:t>
            </a:r>
            <a:endParaRPr lang="en-US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5554594" y="2732332"/>
            <a:ext cx="11080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>
            <a:off x="8881994" y="2732332"/>
            <a:ext cx="0" cy="6524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6662669" y="2732332"/>
            <a:ext cx="11112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endParaRPr lang="en-US"/>
          </a:p>
        </p:txBody>
      </p:sp>
      <p:sp>
        <p:nvSpPr>
          <p:cNvPr id="45" name="TextBox 18"/>
          <p:cNvSpPr txBox="1">
            <a:spLocks noChangeArrowheads="1"/>
          </p:cNvSpPr>
          <p:nvPr/>
        </p:nvSpPr>
        <p:spPr bwMode="auto">
          <a:xfrm>
            <a:off x="112500" y="863971"/>
            <a:ext cx="25779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e</a:t>
            </a:r>
            <a:r>
              <a:rPr lang="en-US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 (HER): 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7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.0 </a:t>
            </a:r>
            <a:r>
              <a:rPr lang="en-US" sz="2000" dirty="0" err="1" smtClean="0">
                <a:solidFill>
                  <a:schemeClr val="tx1"/>
                </a:solidFill>
                <a:latin typeface="BankGothic Lt BT" pitchFamily="34" charset="0"/>
              </a:rPr>
              <a:t>GeV</a:t>
            </a:r>
            <a:endParaRPr lang="en-US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e</a:t>
            </a:r>
            <a:r>
              <a:rPr lang="en-US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+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 (LER): 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.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ankGothic Lt BT" pitchFamily="34" charset="0"/>
              </a:rPr>
              <a:t>GeV</a:t>
            </a:r>
            <a:endParaRPr lang="en-US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E</a:t>
            </a:r>
            <a:r>
              <a:rPr lang="en-US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CMS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=M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U</a:t>
            </a:r>
            <a:r>
              <a:rPr lang="en-US" sz="2000" dirty="0" smtClean="0">
                <a:solidFill>
                  <a:schemeClr val="tx1"/>
                </a:solidFill>
              </a:rPr>
              <a:t>(4S))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c</a:t>
            </a:r>
            <a:r>
              <a:rPr lang="en-US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2</a:t>
            </a: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d</a:t>
            </a:r>
            <a:r>
              <a:rPr lang="en-US" sz="2000" dirty="0" err="1" smtClean="0">
                <a:solidFill>
                  <a:schemeClr val="tx1"/>
                </a:solidFill>
                <a:latin typeface="BankGothic Lt BT" pitchFamily="34" charset="0"/>
              </a:rPr>
              <a:t>N</a:t>
            </a:r>
            <a:r>
              <a:rPr lang="en-US" sz="2000" baseline="-25000" dirty="0" err="1" smtClean="0">
                <a:solidFill>
                  <a:schemeClr val="tx1"/>
                </a:solidFill>
                <a:latin typeface="BankGothic Lt BT" pitchFamily="34" charset="0"/>
              </a:rPr>
              <a:t>f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dt</a:t>
            </a:r>
            <a:r>
              <a:rPr lang="en-US" sz="2000" dirty="0" smtClean="0">
                <a:solidFill>
                  <a:schemeClr val="tx1"/>
                </a:solidFill>
                <a:latin typeface="BankGothic Lt BT" pitchFamily="34" charset="0"/>
              </a:rPr>
              <a:t> =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e</a:t>
            </a:r>
            <a:r>
              <a:rPr lang="en-US" sz="2000" baseline="30000" dirty="0" err="1" smtClean="0">
                <a:solidFill>
                  <a:schemeClr val="tx1"/>
                </a:solidFill>
              </a:rPr>
              <a:t>+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e</a:t>
            </a:r>
            <a:r>
              <a:rPr lang="en-US" sz="2000" baseline="30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→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b="1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endParaRPr lang="sl-SI" sz="2000" b="1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Lucida Calligraphy" pitchFamily="66" charset="0"/>
              </a:rPr>
              <a:t>L </a:t>
            </a:r>
            <a:r>
              <a:rPr lang="sl-SI" sz="2000" dirty="0" smtClean="0">
                <a:solidFill>
                  <a:schemeClr val="tx1"/>
                </a:solidFill>
                <a:latin typeface="Arial Narrow" pitchFamily="34" charset="0"/>
              </a:rPr>
              <a:t>=8x10</a:t>
            </a:r>
            <a:r>
              <a:rPr lang="sl-SI" sz="2000" baseline="30000" dirty="0" smtClean="0">
                <a:solidFill>
                  <a:schemeClr val="tx1"/>
                </a:solidFill>
                <a:latin typeface="Arial Narrow" pitchFamily="34" charset="0"/>
              </a:rPr>
              <a:t>35</a:t>
            </a:r>
            <a:r>
              <a:rPr lang="sl-SI" sz="2000" dirty="0" smtClean="0">
                <a:solidFill>
                  <a:schemeClr val="tx1"/>
                </a:solidFill>
                <a:latin typeface="Arial Narrow" pitchFamily="34" charset="0"/>
              </a:rPr>
              <a:t> cm</a:t>
            </a:r>
            <a:r>
              <a:rPr lang="sl-SI" sz="2000" baseline="30000" dirty="0" smtClean="0">
                <a:solidFill>
                  <a:schemeClr val="tx1"/>
                </a:solidFill>
                <a:latin typeface="Arial Narrow" pitchFamily="34" charset="0"/>
              </a:rPr>
              <a:t>-2</a:t>
            </a:r>
            <a:r>
              <a:rPr lang="sl-SI" sz="2000" dirty="0" smtClean="0">
                <a:solidFill>
                  <a:schemeClr val="tx1"/>
                </a:solidFill>
                <a:latin typeface="Arial Narrow" pitchFamily="34" charset="0"/>
              </a:rPr>
              <a:t> s</a:t>
            </a:r>
            <a:r>
              <a:rPr lang="sl-SI" sz="2000" baseline="30000" dirty="0" smtClean="0">
                <a:solidFill>
                  <a:schemeClr val="tx1"/>
                </a:solidFill>
                <a:latin typeface="Arial Narrow" pitchFamily="34" charset="0"/>
              </a:rPr>
              <a:t>-1</a:t>
            </a:r>
            <a:endParaRPr lang="en-US" sz="2000" baseline="30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2097" y="3593823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E</a:t>
            </a:r>
            <a:r>
              <a:rPr lang="sl-SI" sz="2000" baseline="30000" dirty="0" smtClean="0">
                <a:solidFill>
                  <a:schemeClr val="tx1"/>
                </a:solidFill>
                <a:latin typeface="Arial Narrow" pitchFamily="34" charset="0"/>
              </a:rPr>
              <a:t>e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+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beam</a:t>
            </a:r>
            <a:endParaRPr lang="sl-SI" sz="2000" baseline="-25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2786" y="2777394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rgbClr val="D60093"/>
                </a:solidFill>
              </a:rPr>
              <a:t>B </a:t>
            </a:r>
            <a:r>
              <a:rPr lang="sl-SI" sz="1400" i="1" dirty="0" smtClean="0">
                <a:solidFill>
                  <a:srgbClr val="D60093"/>
                </a:solidFill>
                <a:latin typeface="Calibri"/>
                <a:cs typeface="Calibri"/>
              </a:rPr>
              <a:t>→ </a:t>
            </a:r>
            <a:r>
              <a:rPr lang="sl-SI" sz="1400" i="1" dirty="0" smtClean="0">
                <a:solidFill>
                  <a:srgbClr val="D60093"/>
                </a:solidFill>
                <a:latin typeface="Symbol" panose="05050102010706020507" pitchFamily="18" charset="2"/>
              </a:rPr>
              <a:t>tn</a:t>
            </a:r>
            <a:endParaRPr lang="sl-SI" sz="1400" i="1" dirty="0">
              <a:solidFill>
                <a:srgbClr val="D60093"/>
              </a:solidFill>
              <a:latin typeface="Symbol" panose="05050102010706020507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21650" y="1987356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chemeClr val="accent2"/>
                </a:solidFill>
              </a:rPr>
              <a:t>B </a:t>
            </a:r>
            <a:r>
              <a:rPr lang="sl-SI" sz="1400" i="1" dirty="0" smtClean="0">
                <a:solidFill>
                  <a:schemeClr val="accent2"/>
                </a:solidFill>
                <a:latin typeface="Calibri"/>
                <a:cs typeface="Calibri"/>
              </a:rPr>
              <a:t>→ J/</a:t>
            </a:r>
            <a:r>
              <a:rPr lang="sl-SI" sz="1400" i="1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y</a:t>
            </a:r>
            <a:r>
              <a:rPr lang="sl-SI" sz="1400" i="1" dirty="0" smtClean="0">
                <a:solidFill>
                  <a:schemeClr val="accent2"/>
                </a:solidFill>
                <a:latin typeface="+mn-lt"/>
              </a:rPr>
              <a:t>K</a:t>
            </a:r>
            <a:r>
              <a:rPr lang="sl-SI" sz="1400" i="1" baseline="-25000" dirty="0" smtClean="0">
                <a:solidFill>
                  <a:schemeClr val="accent2"/>
                </a:solidFill>
                <a:latin typeface="+mn-lt"/>
              </a:rPr>
              <a:t>s</a:t>
            </a:r>
            <a:endParaRPr lang="sl-SI" sz="1400" i="1" baseline="-25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87759" y="1024389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rgbClr val="FF0000"/>
                </a:solidFill>
              </a:rPr>
              <a:t>B </a:t>
            </a:r>
            <a:r>
              <a:rPr lang="sl-SI" sz="1400" i="1" dirty="0" smtClean="0">
                <a:solidFill>
                  <a:srgbClr val="FF0000"/>
                </a:solidFill>
                <a:latin typeface="Calibri"/>
                <a:cs typeface="Calibri"/>
              </a:rPr>
              <a:t>→ </a:t>
            </a:r>
            <a:r>
              <a:rPr lang="sl-SI" sz="14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sl-SI" sz="1400" i="1" dirty="0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sl-SI" sz="1400" i="1" baseline="-25000" dirty="0" smtClean="0">
                <a:solidFill>
                  <a:srgbClr val="FF0000"/>
                </a:solidFill>
                <a:latin typeface="+mn-lt"/>
              </a:rPr>
              <a:t>s</a:t>
            </a:r>
            <a:endParaRPr lang="sl-SI" sz="1400" i="1" baseline="-25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7250879" y="2591125"/>
            <a:ext cx="0" cy="51302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958972" y="3084612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Belle</a:t>
            </a:r>
            <a:endParaRPr lang="sl-SI" sz="14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36672" y="3084611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Belle 2</a:t>
            </a:r>
            <a:endParaRPr lang="sl-SI" sz="14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8321656" y="2470545"/>
            <a:ext cx="401082" cy="6336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1192805" y="5018155"/>
            <a:ext cx="330200" cy="13981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740977" y="5018155"/>
            <a:ext cx="504056" cy="13981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666807" y="5017787"/>
            <a:ext cx="585956" cy="13981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9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245033" y="5170555"/>
            <a:ext cx="432048" cy="139813"/>
          </a:xfrm>
          <a:prstGeom prst="rect">
            <a:avLst/>
          </a:prstGeom>
          <a:solidFill>
            <a:srgbClr val="0033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4368333" y="4504396"/>
            <a:ext cx="387350" cy="263993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54" name="Down Arrow 53"/>
          <p:cNvSpPr/>
          <p:nvPr/>
        </p:nvSpPr>
        <p:spPr bwMode="auto">
          <a:xfrm>
            <a:off x="5736123" y="4504396"/>
            <a:ext cx="387350" cy="263993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55" name="Down Arrow 54"/>
          <p:cNvSpPr/>
          <p:nvPr/>
        </p:nvSpPr>
        <p:spPr bwMode="auto">
          <a:xfrm>
            <a:off x="439115" y="5715235"/>
            <a:ext cx="552287" cy="263993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>
            <a:off x="1273749" y="5718304"/>
            <a:ext cx="719927" cy="263993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65133" y="4141640"/>
            <a:ext cx="90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5 ab</a:t>
            </a:r>
            <a:r>
              <a:rPr lang="sl-SI" b="1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80523" y="4141640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20 ab</a:t>
            </a:r>
            <a:r>
              <a:rPr lang="sl-SI" b="1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5376" y="5413789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35 ab</a:t>
            </a:r>
            <a:r>
              <a:rPr lang="sl-SI" b="1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94599" y="5413789"/>
            <a:ext cx="107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50 ab</a:t>
            </a:r>
            <a:r>
              <a:rPr lang="sl-SI" b="1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192" y="4718729"/>
            <a:ext cx="11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Phase 1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98263" y="4718729"/>
            <a:ext cx="11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Phase 2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41073" y="5229123"/>
            <a:ext cx="79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VXD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02203" y="4718231"/>
            <a:ext cx="118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Phase 3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526825" y="5157600"/>
            <a:ext cx="1214152" cy="139813"/>
          </a:xfrm>
          <a:prstGeom prst="rect">
            <a:avLst/>
          </a:prstGeom>
          <a:solidFill>
            <a:srgbClr val="0033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08288" y="5229123"/>
            <a:ext cx="18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1"/>
                </a:solidFill>
                <a:latin typeface="BankGothic Lt BT" pitchFamily="34" charset="0"/>
              </a:rPr>
              <a:t>QCS, Belle 2</a:t>
            </a:r>
            <a:endParaRPr lang="sl-SI" b="1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2350" y="4583722"/>
            <a:ext cx="6244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2015"/>
            </a:pPr>
            <a:r>
              <a:rPr lang="sl-SI" sz="1400" dirty="0" smtClean="0">
                <a:solidFill>
                  <a:schemeClr val="tx1"/>
                </a:solidFill>
                <a:latin typeface="BankGothic Lt BT"/>
              </a:rPr>
              <a:t>      2016      2017     2018      2019      2020     2021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254803" y="4843319"/>
            <a:ext cx="908050" cy="174836"/>
            <a:chOff x="501650" y="1778000"/>
            <a:chExt cx="908050" cy="174836"/>
          </a:xfrm>
        </p:grpSpPr>
        <p:cxnSp>
          <p:nvCxnSpPr>
            <p:cNvPr id="73" name="Straight Connector 72"/>
            <p:cNvCxnSpPr/>
            <p:nvPr/>
          </p:nvCxnSpPr>
          <p:spPr bwMode="auto">
            <a:xfrm>
              <a:off x="50165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73025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95893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118745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1406525" y="1778000"/>
              <a:ext cx="3175" cy="1748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1398934" y="4842951"/>
            <a:ext cx="908050" cy="174836"/>
            <a:chOff x="501650" y="1778000"/>
            <a:chExt cx="908050" cy="174836"/>
          </a:xfrm>
        </p:grpSpPr>
        <p:cxnSp>
          <p:nvCxnSpPr>
            <p:cNvPr id="79" name="Straight Connector 78"/>
            <p:cNvCxnSpPr/>
            <p:nvPr/>
          </p:nvCxnSpPr>
          <p:spPr bwMode="auto">
            <a:xfrm>
              <a:off x="50165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3025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95893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187450" y="1778000"/>
              <a:ext cx="3175" cy="1748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406525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oup 83"/>
          <p:cNvGrpSpPr/>
          <p:nvPr/>
        </p:nvGrpSpPr>
        <p:grpSpPr>
          <a:xfrm>
            <a:off x="2515403" y="4843319"/>
            <a:ext cx="908050" cy="174836"/>
            <a:chOff x="501650" y="1778000"/>
            <a:chExt cx="908050" cy="174836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50165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73025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958930" y="1778000"/>
              <a:ext cx="3175" cy="1748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18745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406525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0" name="Group 89"/>
          <p:cNvGrpSpPr/>
          <p:nvPr/>
        </p:nvGrpSpPr>
        <p:grpSpPr>
          <a:xfrm>
            <a:off x="3653958" y="4842951"/>
            <a:ext cx="908050" cy="174836"/>
            <a:chOff x="501650" y="1778000"/>
            <a:chExt cx="908050" cy="174836"/>
          </a:xfrm>
        </p:grpSpPr>
        <p:cxnSp>
          <p:nvCxnSpPr>
            <p:cNvPr id="91" name="Straight Connector 90"/>
            <p:cNvCxnSpPr/>
            <p:nvPr/>
          </p:nvCxnSpPr>
          <p:spPr bwMode="auto">
            <a:xfrm>
              <a:off x="50165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730250" y="1778000"/>
              <a:ext cx="3175" cy="1748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95893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118745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1406525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/>
          <p:cNvGrpSpPr/>
          <p:nvPr/>
        </p:nvGrpSpPr>
        <p:grpSpPr>
          <a:xfrm>
            <a:off x="4783077" y="4843319"/>
            <a:ext cx="908050" cy="174836"/>
            <a:chOff x="501650" y="1778000"/>
            <a:chExt cx="908050" cy="174836"/>
          </a:xfrm>
        </p:grpSpPr>
        <p:cxnSp>
          <p:nvCxnSpPr>
            <p:cNvPr id="97" name="Straight Connector 96"/>
            <p:cNvCxnSpPr/>
            <p:nvPr/>
          </p:nvCxnSpPr>
          <p:spPr bwMode="auto">
            <a:xfrm>
              <a:off x="501650" y="1778000"/>
              <a:ext cx="3175" cy="1748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73025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95893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187450" y="1778000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406525" y="1778000"/>
              <a:ext cx="3175" cy="1748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2" name="Straight Connector 101"/>
          <p:cNvCxnSpPr/>
          <p:nvPr/>
        </p:nvCxnSpPr>
        <p:spPr bwMode="auto">
          <a:xfrm>
            <a:off x="5929798" y="4843319"/>
            <a:ext cx="3175" cy="17483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6158398" y="4843319"/>
            <a:ext cx="3175" cy="17483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6387078" y="4843319"/>
            <a:ext cx="3175" cy="17483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6615598" y="4843319"/>
            <a:ext cx="3175" cy="1748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6" name="Group 105"/>
          <p:cNvGrpSpPr/>
          <p:nvPr/>
        </p:nvGrpSpPr>
        <p:grpSpPr>
          <a:xfrm>
            <a:off x="262373" y="6063686"/>
            <a:ext cx="6363970" cy="175204"/>
            <a:chOff x="985627" y="5868186"/>
            <a:chExt cx="6363970" cy="1752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985627" y="5868554"/>
              <a:ext cx="908050" cy="174836"/>
              <a:chOff x="501650" y="1778000"/>
              <a:chExt cx="908050" cy="174836"/>
            </a:xfrm>
          </p:grpSpPr>
          <p:cxnSp>
            <p:nvCxnSpPr>
              <p:cNvPr id="136" name="Straight Connector 135"/>
              <p:cNvCxnSpPr/>
              <p:nvPr/>
            </p:nvCxnSpPr>
            <p:spPr bwMode="auto">
              <a:xfrm>
                <a:off x="50165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>
                <a:off x="73025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>
                <a:off x="95893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 bwMode="auto">
              <a:xfrm>
                <a:off x="118745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 bwMode="auto">
              <a:xfrm>
                <a:off x="1406525" y="1778000"/>
                <a:ext cx="3175" cy="17483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8" name="Group 107"/>
            <p:cNvGrpSpPr/>
            <p:nvPr/>
          </p:nvGrpSpPr>
          <p:grpSpPr>
            <a:xfrm>
              <a:off x="2129758" y="5868186"/>
              <a:ext cx="908050" cy="174836"/>
              <a:chOff x="501650" y="1778000"/>
              <a:chExt cx="908050" cy="174836"/>
            </a:xfrm>
          </p:grpSpPr>
          <p:cxnSp>
            <p:nvCxnSpPr>
              <p:cNvPr id="131" name="Straight Connector 130"/>
              <p:cNvCxnSpPr/>
              <p:nvPr/>
            </p:nvCxnSpPr>
            <p:spPr bwMode="auto">
              <a:xfrm>
                <a:off x="50165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/>
              <p:cNvCxnSpPr/>
              <p:nvPr/>
            </p:nvCxnSpPr>
            <p:spPr bwMode="auto">
              <a:xfrm>
                <a:off x="73025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Straight Connector 132"/>
              <p:cNvCxnSpPr/>
              <p:nvPr/>
            </p:nvCxnSpPr>
            <p:spPr bwMode="auto">
              <a:xfrm>
                <a:off x="95893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1187450" y="1778000"/>
                <a:ext cx="3175" cy="17483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>
                <a:off x="1406525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9" name="Group 108"/>
            <p:cNvGrpSpPr/>
            <p:nvPr/>
          </p:nvGrpSpPr>
          <p:grpSpPr>
            <a:xfrm>
              <a:off x="3246227" y="5868554"/>
              <a:ext cx="908050" cy="174836"/>
              <a:chOff x="501650" y="1778000"/>
              <a:chExt cx="908050" cy="174836"/>
            </a:xfrm>
          </p:grpSpPr>
          <p:cxnSp>
            <p:nvCxnSpPr>
              <p:cNvPr id="126" name="Straight Connector 125"/>
              <p:cNvCxnSpPr/>
              <p:nvPr/>
            </p:nvCxnSpPr>
            <p:spPr bwMode="auto">
              <a:xfrm>
                <a:off x="50165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73025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958930" y="1778000"/>
                <a:ext cx="3175" cy="17483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18745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>
                <a:off x="1406525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4384782" y="5868186"/>
              <a:ext cx="908050" cy="174836"/>
              <a:chOff x="501650" y="1778000"/>
              <a:chExt cx="908050" cy="174836"/>
            </a:xfrm>
          </p:grpSpPr>
          <p:cxnSp>
            <p:nvCxnSpPr>
              <p:cNvPr id="121" name="Straight Connector 120"/>
              <p:cNvCxnSpPr/>
              <p:nvPr/>
            </p:nvCxnSpPr>
            <p:spPr bwMode="auto">
              <a:xfrm>
                <a:off x="50165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>
                <a:off x="730250" y="1778000"/>
                <a:ext cx="3175" cy="17483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>
                <a:off x="95893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>
                <a:off x="118745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1406525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1" name="Group 110"/>
            <p:cNvGrpSpPr/>
            <p:nvPr/>
          </p:nvGrpSpPr>
          <p:grpSpPr>
            <a:xfrm>
              <a:off x="5513901" y="5868554"/>
              <a:ext cx="908050" cy="174836"/>
              <a:chOff x="501650" y="1778000"/>
              <a:chExt cx="908050" cy="174836"/>
            </a:xfrm>
          </p:grpSpPr>
          <p:cxnSp>
            <p:nvCxnSpPr>
              <p:cNvPr id="116" name="Straight Connector 115"/>
              <p:cNvCxnSpPr/>
              <p:nvPr/>
            </p:nvCxnSpPr>
            <p:spPr bwMode="auto">
              <a:xfrm>
                <a:off x="501650" y="1778000"/>
                <a:ext cx="3175" cy="17483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>
                <a:off x="73025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>
                <a:off x="95893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>
                <a:off x="1187450" y="1778000"/>
                <a:ext cx="3175" cy="17483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Straight Connector 119"/>
              <p:cNvCxnSpPr/>
              <p:nvPr/>
            </p:nvCxnSpPr>
            <p:spPr bwMode="auto">
              <a:xfrm>
                <a:off x="1406525" y="1778000"/>
                <a:ext cx="3175" cy="17483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2" name="Straight Connector 111"/>
            <p:cNvCxnSpPr/>
            <p:nvPr/>
          </p:nvCxnSpPr>
          <p:spPr bwMode="auto">
            <a:xfrm>
              <a:off x="6660622" y="5868554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6889222" y="5868554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7117902" y="5868554"/>
              <a:ext cx="3175" cy="1748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7346422" y="5868554"/>
              <a:ext cx="3175" cy="1748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1" name="TextBox 140"/>
          <p:cNvSpPr txBox="1"/>
          <p:nvPr/>
        </p:nvSpPr>
        <p:spPr>
          <a:xfrm>
            <a:off x="322350" y="5783121"/>
            <a:ext cx="6244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BankGothic Lt BT"/>
              </a:rPr>
              <a:t>2022      2023      2024     2025      2026      2027     2028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729262" y="4342755"/>
            <a:ext cx="23551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Phase 1: 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w/o QCS, Belle 2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Phase 2: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w/ QCS, Belle 2 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(no VXD)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Phase 3: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full Belle 2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161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26" grpId="0"/>
      <p:bldP spid="27" grpId="0"/>
      <p:bldP spid="28" grpId="0"/>
      <p:bldP spid="29" grpId="0"/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4" grpId="0"/>
      <p:bldP spid="65" grpId="0"/>
      <p:bldP spid="66" grpId="0"/>
      <p:bldP spid="67" grpId="0"/>
      <p:bldP spid="68" grpId="0"/>
      <p:bldP spid="69" grpId="0" animBg="1"/>
      <p:bldP spid="70" grpId="0"/>
      <p:bldP spid="1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smtClean="0">
                <a:latin typeface="BankGothic Lt BT" pitchFamily="34" charset="0"/>
              </a:rPr>
              <a:t>Summary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" y="0"/>
            <a:ext cx="4547695" cy="476672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00" y="71436"/>
            <a:ext cx="5876925" cy="6715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501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dirty="0" smtClean="0">
                <a:latin typeface="BankGothic Lt BT" pitchFamily="34" charset="0"/>
              </a:rPr>
              <a:t>Summary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" y="0"/>
            <a:ext cx="4547695" cy="476672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1114" y="-301337"/>
            <a:ext cx="3838575" cy="6400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150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3533" y="3408862"/>
            <a:ext cx="695132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Detailed description of physics program at Belle 2 in:</a:t>
            </a: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The Physics of the B Factories 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179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4540250" y="0"/>
            <a:ext cx="4603750" cy="461963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Subjects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293" y="597878"/>
            <a:ext cx="8407173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solidFill>
                  <a:schemeClr val="tx1"/>
                </a:solidFill>
                <a:latin typeface="BankGothic Lt BT"/>
              </a:rPr>
              <a:t>Methods and processes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where Belle 2 can provide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important insight into NP </a:t>
            </a: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complementary to other experiments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: </a:t>
            </a:r>
          </a:p>
          <a:p>
            <a:endParaRPr lang="sl-SI" sz="1600" dirty="0" smtClean="0">
              <a:solidFill>
                <a:schemeClr val="tx1"/>
              </a:solidFill>
            </a:endParaRPr>
          </a:p>
          <a:p>
            <a:r>
              <a:rPr lang="sl-SI" i="1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E</a:t>
            </a:r>
            <a:r>
              <a:rPr lang="sl-SI" i="1" baseline="-25000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miss</a:t>
            </a: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:</a:t>
            </a:r>
          </a:p>
          <a:p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 →</a:t>
            </a:r>
            <a:r>
              <a:rPr lang="sl-SI" i="1" dirty="0" smtClean="0">
                <a:solidFill>
                  <a:schemeClr val="tx1"/>
                </a:solidFill>
              </a:rPr>
              <a:t> X</a:t>
            </a:r>
            <a:r>
              <a:rPr lang="sl-SI" i="1" baseline="-25000" dirty="0" smtClean="0">
                <a:solidFill>
                  <a:schemeClr val="tx1"/>
                </a:solidFill>
              </a:rPr>
              <a:t>c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 →</a:t>
            </a:r>
            <a:r>
              <a:rPr lang="sl-SI" i="1" dirty="0" smtClean="0">
                <a:solidFill>
                  <a:schemeClr val="tx1"/>
                </a:solidFill>
              </a:rPr>
              <a:t> h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nn</a:t>
            </a:r>
            <a:r>
              <a:rPr lang="sl-SI" dirty="0" smtClean="0">
                <a:solidFill>
                  <a:schemeClr val="tx1"/>
                </a:solidFill>
              </a:rPr>
              <a:t>),... </a:t>
            </a:r>
          </a:p>
          <a:p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(Semi)Inclusive: </a:t>
            </a:r>
          </a:p>
          <a:p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i="1" dirty="0" smtClean="0">
                <a:solidFill>
                  <a:schemeClr val="tx1"/>
                </a:solidFill>
              </a:rPr>
              <a:t>A</a:t>
            </a:r>
            <a:r>
              <a:rPr lang="sl-SI" i="1" baseline="-25000" dirty="0" smtClean="0">
                <a:solidFill>
                  <a:schemeClr val="tx1"/>
                </a:solidFill>
              </a:rPr>
              <a:t>CP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sz="2400" i="1" dirty="0" smtClean="0">
                <a:solidFill>
                  <a:schemeClr val="tx1"/>
                </a:solidFill>
                <a:latin typeface="French Script MT" pitchFamily="66" charset="0"/>
              </a:rPr>
              <a:t>ll </a:t>
            </a:r>
            <a:r>
              <a:rPr lang="sl-SI" dirty="0" smtClean="0">
                <a:solidFill>
                  <a:schemeClr val="tx1"/>
                </a:solidFill>
              </a:rPr>
              <a:t>), ...</a:t>
            </a:r>
            <a:endParaRPr lang="sl-SI" baseline="30000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Neutrals:</a:t>
            </a:r>
          </a:p>
          <a:p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sl-SI" i="1" baseline="30000" dirty="0" smtClean="0">
                <a:solidFill>
                  <a:schemeClr val="tx1"/>
                </a:solidFill>
              </a:rPr>
              <a:t>0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h</a:t>
            </a:r>
            <a:r>
              <a:rPr lang="sl-SI" i="1" dirty="0" smtClean="0">
                <a:solidFill>
                  <a:schemeClr val="tx1"/>
                </a:solidFill>
              </a:rPr>
              <a:t>’ K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i="1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K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mg</a:t>
            </a:r>
            <a:r>
              <a:rPr lang="sl-SI" dirty="0" smtClean="0">
                <a:solidFill>
                  <a:schemeClr val="tx1"/>
                </a:solidFill>
              </a:rPr>
              <a:t>), </a:t>
            </a:r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B</a:t>
            </a:r>
            <a:r>
              <a:rPr lang="sl-SI" dirty="0" smtClean="0">
                <a:solidFill>
                  <a:schemeClr val="tx1"/>
                </a:solidFill>
              </a:rPr>
              <a:t>(</a:t>
            </a:r>
            <a:r>
              <a:rPr lang="sl-SI" i="1" dirty="0" smtClean="0">
                <a:solidFill>
                  <a:schemeClr val="tx1"/>
                </a:solidFill>
              </a:rPr>
              <a:t>B</a:t>
            </a:r>
            <a:r>
              <a:rPr lang="sl-SI" i="1" baseline="-25000" dirty="0" smtClean="0">
                <a:solidFill>
                  <a:schemeClr val="tx1"/>
                </a:solidFill>
              </a:rPr>
              <a:t>s</a:t>
            </a:r>
            <a:r>
              <a:rPr lang="sl-SI" i="1" dirty="0" smtClean="0">
                <a:solidFill>
                  <a:schemeClr val="tx1"/>
                </a:solidFill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gg</a:t>
            </a:r>
            <a:r>
              <a:rPr lang="sl-SI" dirty="0" smtClean="0">
                <a:solidFill>
                  <a:schemeClr val="tx1"/>
                </a:solidFill>
              </a:rPr>
              <a:t>), ...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   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8" name="Text Box 170"/>
          <p:cNvSpPr txBox="1">
            <a:spLocks noChangeArrowheads="1"/>
          </p:cNvSpPr>
          <p:nvPr/>
        </p:nvSpPr>
        <p:spPr bwMode="auto">
          <a:xfrm>
            <a:off x="123533" y="3803170"/>
            <a:ext cx="2486578" cy="230832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A.G. Akeroyd et al., arXiv: 1002.5012</a:t>
            </a:r>
          </a:p>
        </p:txBody>
      </p:sp>
      <p:pic>
        <p:nvPicPr>
          <p:cNvPr id="19" name="Picture 18" descr="belle2_phy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533" y="4065728"/>
            <a:ext cx="2679192" cy="416052"/>
          </a:xfrm>
          <a:prstGeom prst="rect">
            <a:avLst/>
          </a:prstGeom>
        </p:spPr>
      </p:pic>
      <p:pic>
        <p:nvPicPr>
          <p:cNvPr id="20" name="Picture 19" descr="superb_phy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02" y="5505212"/>
            <a:ext cx="2230488" cy="1074289"/>
          </a:xfrm>
          <a:prstGeom prst="rect">
            <a:avLst/>
          </a:prstGeom>
        </p:spPr>
      </p:pic>
      <p:sp>
        <p:nvSpPr>
          <p:cNvPr id="21" name="Text Box 170"/>
          <p:cNvSpPr txBox="1">
            <a:spLocks noChangeArrowheads="1"/>
          </p:cNvSpPr>
          <p:nvPr/>
        </p:nvSpPr>
        <p:spPr bwMode="auto">
          <a:xfrm>
            <a:off x="123533" y="5144085"/>
            <a:ext cx="2331087" cy="230832"/>
          </a:xfrm>
          <a:prstGeom prst="rect">
            <a:avLst/>
          </a:prstGeom>
          <a:solidFill>
            <a:srgbClr val="006600">
              <a:alpha val="5098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O’Leary et al., arXiv: 1008.1541</a:t>
            </a:r>
          </a:p>
        </p:txBody>
      </p:sp>
      <p:sp>
        <p:nvSpPr>
          <p:cNvPr id="25" name="Text Box 170"/>
          <p:cNvSpPr txBox="1">
            <a:spLocks noChangeArrowheads="1"/>
          </p:cNvSpPr>
          <p:nvPr/>
        </p:nvSpPr>
        <p:spPr bwMode="auto">
          <a:xfrm>
            <a:off x="123533" y="4481709"/>
            <a:ext cx="4084773" cy="369332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Ed. A.J. Bevan, B. </a:t>
            </a:r>
            <a:r>
              <a:rPr lang="en-US" sz="9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Golob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, Th. </a:t>
            </a:r>
            <a:r>
              <a:rPr lang="en-US" sz="9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Mannel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, S. </a:t>
            </a:r>
            <a:r>
              <a:rPr lang="en-US" sz="9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Prell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, and B.D. </a:t>
            </a:r>
            <a:r>
              <a:rPr lang="en-US" sz="9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Yabsley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,</a:t>
            </a:r>
          </a:p>
          <a:p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Eur. Phys. J. C74 (2014) 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3026</a:t>
            </a:r>
            <a:endParaRPr lang="sl-SI" sz="9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6" name="Text Box 170"/>
          <p:cNvSpPr txBox="1">
            <a:spLocks noChangeArrowheads="1"/>
          </p:cNvSpPr>
          <p:nvPr/>
        </p:nvSpPr>
        <p:spPr bwMode="auto">
          <a:xfrm>
            <a:off x="5124264" y="3760307"/>
            <a:ext cx="3741730" cy="230832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B.G.,, K, Trabelsi, P.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Urquijo, BE LLE2-NOTE- PH-2015-002</a:t>
            </a:r>
            <a:endParaRPr lang="sl-SI" sz="9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4264" y="4119865"/>
            <a:ext cx="3670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itchFamily="34" charset="0"/>
              </a:rPr>
              <a:t>Impact of Belle II on Flavor Physics</a:t>
            </a:r>
            <a:endParaRPr lang="sl-SI" sz="14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27" name="Text Box 170"/>
          <p:cNvSpPr txBox="1">
            <a:spLocks noChangeArrowheads="1"/>
          </p:cNvSpPr>
          <p:nvPr/>
        </p:nvSpPr>
        <p:spPr bwMode="auto">
          <a:xfrm>
            <a:off x="5124264" y="4470552"/>
            <a:ext cx="2658100" cy="230832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P.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Urquijo, BE LLE2-NOTE- PH-2015-002</a:t>
            </a:r>
            <a:endParaRPr lang="sl-SI" sz="9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4264" y="4851697"/>
            <a:ext cx="3024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itchFamily="34" charset="0"/>
              </a:rPr>
              <a:t>Belle </a:t>
            </a:r>
            <a:r>
              <a:rPr lang="en-US" sz="1400" dirty="0">
                <a:solidFill>
                  <a:schemeClr val="tx1"/>
                </a:solidFill>
                <a:latin typeface="Copperplate Gothic Light" pitchFamily="34" charset="0"/>
              </a:rPr>
              <a:t>I </a:t>
            </a:r>
            <a:r>
              <a:rPr lang="en-US" sz="1400" dirty="0" err="1">
                <a:solidFill>
                  <a:schemeClr val="tx1"/>
                </a:solidFill>
                <a:latin typeface="Copperplate Gothic Light" pitchFamily="34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latin typeface="Copperplate Gothic Light" pitchFamily="34" charset="0"/>
              </a:rPr>
              <a:t> - </a:t>
            </a:r>
            <a:r>
              <a:rPr lang="en-US" sz="1400" dirty="0" err="1" smtClean="0">
                <a:solidFill>
                  <a:schemeClr val="tx1"/>
                </a:solidFill>
                <a:latin typeface="Copperplate Gothic Light" pitchFamily="34" charset="0"/>
              </a:rPr>
              <a:t>LHCb</a:t>
            </a:r>
            <a:r>
              <a:rPr lang="en-US" sz="1400" dirty="0" smtClean="0">
                <a:solidFill>
                  <a:schemeClr val="tx1"/>
                </a:solidFill>
                <a:latin typeface="Copperplate Gothic Light" pitchFamily="34" charset="0"/>
              </a:rPr>
              <a:t> measurement </a:t>
            </a:r>
            <a:endParaRPr lang="sl-SI" sz="1400" dirty="0" smtClean="0">
              <a:solidFill>
                <a:schemeClr val="tx1"/>
              </a:solidFill>
              <a:latin typeface="Copperplate Gothic Light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Copperplate Gothic Light" pitchFamily="34" charset="0"/>
              </a:rPr>
              <a:t>extrapolation comparisons</a:t>
            </a:r>
            <a:endParaRPr lang="sl-SI" sz="1400" dirty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flipV="1">
            <a:off x="1405036" y="1774048"/>
            <a:ext cx="1321035" cy="372695"/>
          </a:xfrm>
          <a:prstGeom prst="rect">
            <a:avLst/>
          </a:prstGeom>
          <a:solidFill>
            <a:srgbClr val="00FF00">
              <a:alpha val="2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flipV="1">
            <a:off x="275931" y="3036167"/>
            <a:ext cx="5657277" cy="372695"/>
          </a:xfrm>
          <a:prstGeom prst="rect">
            <a:avLst/>
          </a:prstGeom>
          <a:solidFill>
            <a:srgbClr val="00FF00">
              <a:alpha val="2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 flipV="1">
            <a:off x="1405036" y="2428696"/>
            <a:ext cx="2597498" cy="372695"/>
          </a:xfrm>
          <a:prstGeom prst="rect">
            <a:avLst/>
          </a:prstGeom>
          <a:solidFill>
            <a:srgbClr val="00FF00">
              <a:alpha val="27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603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1" grpId="0" animBg="1"/>
      <p:bldP spid="25" grpId="0" animBg="1"/>
      <p:bldP spid="16" grpId="0" animBg="1"/>
      <p:bldP spid="3" grpId="0"/>
      <p:bldP spid="27" grpId="0" animBg="1"/>
      <p:bldP spid="4" grpId="0"/>
      <p:bldP spid="5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LFU/Missing energy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311674" y="681048"/>
            <a:ext cx="698938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r>
              <a:rPr lang="sl-SI" sz="2400" i="1" dirty="0" smtClean="0">
                <a:solidFill>
                  <a:schemeClr val="tx1"/>
                </a:solidFill>
                <a:sym typeface="Symbol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h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r>
              <a:rPr lang="en-US" sz="2400" i="1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</a:rPr>
              <a:t>, 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charset="0"/>
              </a:rPr>
              <a:t>X</a:t>
            </a:r>
            <a:r>
              <a:rPr lang="sl-SI" sz="2400" i="1" baseline="-25000" dirty="0" smtClean="0">
                <a:solidFill>
                  <a:schemeClr val="tx1"/>
                </a:solidFill>
                <a:latin typeface="Copperplate Gothic Light" charset="0"/>
              </a:rPr>
              <a:t>c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</a:rPr>
              <a:t>tn,...</a:t>
            </a:r>
          </a:p>
          <a:p>
            <a:pPr>
              <a:defRPr/>
            </a:pPr>
            <a:endParaRPr lang="sl-SI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possible to reconstruct 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events with </a:t>
            </a:r>
            <a:r>
              <a:rPr lang="sl-SI" sz="20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‘s;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fully (partially) reconstruct 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B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tag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; </a:t>
            </a: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reconstruct 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h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from B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sig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;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no additional energy in 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EM calorim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.; </a:t>
            </a: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signal at E</a:t>
            </a:r>
            <a:r>
              <a:rPr lang="sl-SI" sz="2000" baseline="-25000" dirty="0">
                <a:solidFill>
                  <a:schemeClr val="tx1"/>
                </a:solidFill>
                <a:latin typeface="BankGothic Lt BT" pitchFamily="34" charset="0"/>
              </a:rPr>
              <a:t>ECL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~0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;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Partial reconstruction (semileptonic tagging):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Symbol" pitchFamily="18" charset="2"/>
              </a:rPr>
              <a:t>e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tag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~1%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pic>
        <p:nvPicPr>
          <p:cNvPr id="16" name="Picture 15" descr="taunu_even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09FF"/>
              </a:clrFrom>
              <a:clrTo>
                <a:srgbClr val="FE0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1192" y="411173"/>
            <a:ext cx="45212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16"/>
          <p:cNvSpPr/>
          <p:nvPr/>
        </p:nvSpPr>
        <p:spPr bwMode="auto">
          <a:xfrm>
            <a:off x="6880367" y="1577985"/>
            <a:ext cx="415925" cy="604838"/>
          </a:xfrm>
          <a:custGeom>
            <a:avLst/>
            <a:gdLst>
              <a:gd name="connsiteX0" fmla="*/ 53975 w 415925"/>
              <a:gd name="connsiteY0" fmla="*/ 604838 h 604838"/>
              <a:gd name="connsiteX1" fmla="*/ 6350 w 415925"/>
              <a:gd name="connsiteY1" fmla="*/ 471488 h 604838"/>
              <a:gd name="connsiteX2" fmla="*/ 15875 w 415925"/>
              <a:gd name="connsiteY2" fmla="*/ 328613 h 604838"/>
              <a:gd name="connsiteX3" fmla="*/ 73025 w 415925"/>
              <a:gd name="connsiteY3" fmla="*/ 195263 h 604838"/>
              <a:gd name="connsiteX4" fmla="*/ 187325 w 415925"/>
              <a:gd name="connsiteY4" fmla="*/ 90488 h 604838"/>
              <a:gd name="connsiteX5" fmla="*/ 315913 w 415925"/>
              <a:gd name="connsiteY5" fmla="*/ 19050 h 604838"/>
              <a:gd name="connsiteX6" fmla="*/ 415925 w 415925"/>
              <a:gd name="connsiteY6" fmla="*/ 0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925" h="604838">
                <a:moveTo>
                  <a:pt x="53975" y="604838"/>
                </a:moveTo>
                <a:cubicBezTo>
                  <a:pt x="33337" y="561182"/>
                  <a:pt x="12700" y="517526"/>
                  <a:pt x="6350" y="471488"/>
                </a:cubicBezTo>
                <a:cubicBezTo>
                  <a:pt x="0" y="425450"/>
                  <a:pt x="4763" y="374650"/>
                  <a:pt x="15875" y="328613"/>
                </a:cubicBezTo>
                <a:cubicBezTo>
                  <a:pt x="26987" y="282576"/>
                  <a:pt x="44450" y="234951"/>
                  <a:pt x="73025" y="195263"/>
                </a:cubicBezTo>
                <a:cubicBezTo>
                  <a:pt x="101600" y="155576"/>
                  <a:pt x="146844" y="119857"/>
                  <a:pt x="187325" y="90488"/>
                </a:cubicBezTo>
                <a:cubicBezTo>
                  <a:pt x="227806" y="61119"/>
                  <a:pt x="277813" y="34131"/>
                  <a:pt x="315913" y="19050"/>
                </a:cubicBezTo>
                <a:cubicBezTo>
                  <a:pt x="354013" y="3969"/>
                  <a:pt x="384969" y="1984"/>
                  <a:pt x="415925" y="0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6939105" y="1516073"/>
            <a:ext cx="252412" cy="671512"/>
          </a:xfrm>
          <a:custGeom>
            <a:avLst/>
            <a:gdLst>
              <a:gd name="connsiteX0" fmla="*/ 0 w 252412"/>
              <a:gd name="connsiteY0" fmla="*/ 671512 h 671512"/>
              <a:gd name="connsiteX1" fmla="*/ 19050 w 252412"/>
              <a:gd name="connsiteY1" fmla="*/ 476250 h 671512"/>
              <a:gd name="connsiteX2" fmla="*/ 80962 w 252412"/>
              <a:gd name="connsiteY2" fmla="*/ 295275 h 671512"/>
              <a:gd name="connsiteX3" fmla="*/ 157162 w 252412"/>
              <a:gd name="connsiteY3" fmla="*/ 128587 h 671512"/>
              <a:gd name="connsiteX4" fmla="*/ 252412 w 252412"/>
              <a:gd name="connsiteY4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12" h="671512">
                <a:moveTo>
                  <a:pt x="0" y="671512"/>
                </a:moveTo>
                <a:cubicBezTo>
                  <a:pt x="2778" y="605234"/>
                  <a:pt x="5556" y="538956"/>
                  <a:pt x="19050" y="476250"/>
                </a:cubicBezTo>
                <a:cubicBezTo>
                  <a:pt x="32544" y="413544"/>
                  <a:pt x="57943" y="353219"/>
                  <a:pt x="80962" y="295275"/>
                </a:cubicBezTo>
                <a:cubicBezTo>
                  <a:pt x="103981" y="237331"/>
                  <a:pt x="128587" y="177800"/>
                  <a:pt x="157162" y="128587"/>
                </a:cubicBezTo>
                <a:cubicBezTo>
                  <a:pt x="185737" y="79375"/>
                  <a:pt x="219074" y="39687"/>
                  <a:pt x="252412" y="0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6319980" y="2201873"/>
            <a:ext cx="609600" cy="371475"/>
          </a:xfrm>
          <a:custGeom>
            <a:avLst/>
            <a:gdLst>
              <a:gd name="connsiteX0" fmla="*/ 609600 w 609600"/>
              <a:gd name="connsiteY0" fmla="*/ 0 h 371475"/>
              <a:gd name="connsiteX1" fmla="*/ 419100 w 609600"/>
              <a:gd name="connsiteY1" fmla="*/ 52387 h 371475"/>
              <a:gd name="connsiteX2" fmla="*/ 238125 w 609600"/>
              <a:gd name="connsiteY2" fmla="*/ 152400 h 371475"/>
              <a:gd name="connsiteX3" fmla="*/ 71437 w 609600"/>
              <a:gd name="connsiteY3" fmla="*/ 280987 h 371475"/>
              <a:gd name="connsiteX4" fmla="*/ 0 w 609600"/>
              <a:gd name="connsiteY4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371475">
                <a:moveTo>
                  <a:pt x="609600" y="0"/>
                </a:moveTo>
                <a:cubicBezTo>
                  <a:pt x="545306" y="13493"/>
                  <a:pt x="481012" y="26987"/>
                  <a:pt x="419100" y="52387"/>
                </a:cubicBezTo>
                <a:cubicBezTo>
                  <a:pt x="357188" y="77787"/>
                  <a:pt x="296069" y="114300"/>
                  <a:pt x="238125" y="152400"/>
                </a:cubicBezTo>
                <a:cubicBezTo>
                  <a:pt x="180181" y="190500"/>
                  <a:pt x="111124" y="244475"/>
                  <a:pt x="71437" y="280987"/>
                </a:cubicBezTo>
                <a:cubicBezTo>
                  <a:pt x="31750" y="317499"/>
                  <a:pt x="15875" y="344487"/>
                  <a:pt x="0" y="371475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6939105" y="2201873"/>
            <a:ext cx="261937" cy="504825"/>
          </a:xfrm>
          <a:custGeom>
            <a:avLst/>
            <a:gdLst>
              <a:gd name="connsiteX0" fmla="*/ 0 w 261937"/>
              <a:gd name="connsiteY0" fmla="*/ 0 h 504825"/>
              <a:gd name="connsiteX1" fmla="*/ 52387 w 261937"/>
              <a:gd name="connsiteY1" fmla="*/ 90487 h 504825"/>
              <a:gd name="connsiteX2" fmla="*/ 176212 w 261937"/>
              <a:gd name="connsiteY2" fmla="*/ 304800 h 504825"/>
              <a:gd name="connsiteX3" fmla="*/ 223837 w 261937"/>
              <a:gd name="connsiteY3" fmla="*/ 414337 h 504825"/>
              <a:gd name="connsiteX4" fmla="*/ 261937 w 261937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937" h="504825">
                <a:moveTo>
                  <a:pt x="0" y="0"/>
                </a:moveTo>
                <a:lnTo>
                  <a:pt x="52387" y="90487"/>
                </a:lnTo>
                <a:cubicBezTo>
                  <a:pt x="81756" y="141287"/>
                  <a:pt x="147637" y="250825"/>
                  <a:pt x="176212" y="304800"/>
                </a:cubicBezTo>
                <a:cubicBezTo>
                  <a:pt x="204787" y="358775"/>
                  <a:pt x="209550" y="381000"/>
                  <a:pt x="223837" y="414337"/>
                </a:cubicBezTo>
                <a:cubicBezTo>
                  <a:pt x="238124" y="447674"/>
                  <a:pt x="250030" y="476249"/>
                  <a:pt x="261937" y="504825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6953392" y="2201873"/>
            <a:ext cx="695325" cy="85725"/>
          </a:xfrm>
          <a:custGeom>
            <a:avLst/>
            <a:gdLst>
              <a:gd name="connsiteX0" fmla="*/ 0 w 695325"/>
              <a:gd name="connsiteY0" fmla="*/ 0 h 85725"/>
              <a:gd name="connsiteX1" fmla="*/ 223838 w 695325"/>
              <a:gd name="connsiteY1" fmla="*/ 38100 h 85725"/>
              <a:gd name="connsiteX2" fmla="*/ 409575 w 695325"/>
              <a:gd name="connsiteY2" fmla="*/ 66675 h 85725"/>
              <a:gd name="connsiteX3" fmla="*/ 695325 w 695325"/>
              <a:gd name="connsiteY3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85725">
                <a:moveTo>
                  <a:pt x="0" y="0"/>
                </a:moveTo>
                <a:lnTo>
                  <a:pt x="223838" y="38100"/>
                </a:lnTo>
                <a:cubicBezTo>
                  <a:pt x="292100" y="49212"/>
                  <a:pt x="330994" y="58738"/>
                  <a:pt x="409575" y="66675"/>
                </a:cubicBezTo>
                <a:cubicBezTo>
                  <a:pt x="488156" y="74612"/>
                  <a:pt x="591740" y="80168"/>
                  <a:pt x="695325" y="85725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 rot="414898">
            <a:off x="7996380" y="2244735"/>
            <a:ext cx="285750" cy="5715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414898">
            <a:off x="7988165" y="2301178"/>
            <a:ext cx="115080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20346570">
            <a:off x="7724832" y="1828620"/>
            <a:ext cx="148646" cy="4893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 rot="17682373" flipV="1">
            <a:off x="6331098" y="3076857"/>
            <a:ext cx="280814" cy="45719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rot="10800000">
            <a:off x="5000768" y="1611324"/>
            <a:ext cx="1928813" cy="581025"/>
          </a:xfrm>
          <a:prstGeom prst="line">
            <a:avLst/>
          </a:prstGeom>
          <a:noFill/>
          <a:ln w="38100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6210442" y="2101861"/>
            <a:ext cx="695325" cy="100012"/>
          </a:xfrm>
          <a:custGeom>
            <a:avLst/>
            <a:gdLst>
              <a:gd name="connsiteX0" fmla="*/ 0 w 695325"/>
              <a:gd name="connsiteY0" fmla="*/ 100012 h 100012"/>
              <a:gd name="connsiteX1" fmla="*/ 133350 w 695325"/>
              <a:gd name="connsiteY1" fmla="*/ 33337 h 100012"/>
              <a:gd name="connsiteX2" fmla="*/ 271463 w 695325"/>
              <a:gd name="connsiteY2" fmla="*/ 4762 h 100012"/>
              <a:gd name="connsiteX3" fmla="*/ 404813 w 695325"/>
              <a:gd name="connsiteY3" fmla="*/ 4762 h 100012"/>
              <a:gd name="connsiteX4" fmla="*/ 519113 w 695325"/>
              <a:gd name="connsiteY4" fmla="*/ 14287 h 100012"/>
              <a:gd name="connsiteX5" fmla="*/ 642938 w 695325"/>
              <a:gd name="connsiteY5" fmla="*/ 57149 h 100012"/>
              <a:gd name="connsiteX6" fmla="*/ 695325 w 695325"/>
              <a:gd name="connsiteY6" fmla="*/ 80962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" h="100012">
                <a:moveTo>
                  <a:pt x="0" y="100012"/>
                </a:moveTo>
                <a:cubicBezTo>
                  <a:pt x="44053" y="74612"/>
                  <a:pt x="88106" y="49212"/>
                  <a:pt x="133350" y="33337"/>
                </a:cubicBezTo>
                <a:cubicBezTo>
                  <a:pt x="178594" y="17462"/>
                  <a:pt x="226219" y="9524"/>
                  <a:pt x="271463" y="4762"/>
                </a:cubicBezTo>
                <a:cubicBezTo>
                  <a:pt x="316707" y="0"/>
                  <a:pt x="363538" y="3175"/>
                  <a:pt x="404813" y="4762"/>
                </a:cubicBezTo>
                <a:cubicBezTo>
                  <a:pt x="446088" y="6349"/>
                  <a:pt x="479425" y="5556"/>
                  <a:pt x="519113" y="14287"/>
                </a:cubicBezTo>
                <a:cubicBezTo>
                  <a:pt x="558801" y="23018"/>
                  <a:pt x="613569" y="46037"/>
                  <a:pt x="642938" y="57149"/>
                </a:cubicBezTo>
                <a:cubicBezTo>
                  <a:pt x="672307" y="68261"/>
                  <a:pt x="683816" y="74611"/>
                  <a:pt x="695325" y="80962"/>
                </a:cubicBezTo>
              </a:path>
            </a:pathLst>
          </a:custGeom>
          <a:noFill/>
          <a:ln w="19050" cap="flat" cmpd="sng" algn="ctr">
            <a:solidFill>
              <a:srgbClr val="0033CC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32467" y="838210"/>
            <a:ext cx="118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Missing E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(</a:t>
            </a:r>
            <a:r>
              <a:rPr lang="en-US" sz="2000" b="1" dirty="0" smtClean="0">
                <a:solidFill>
                  <a:srgbClr val="006600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006600"/>
                </a:solidFill>
              </a:rPr>
              <a:t>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9" name="Donut 28"/>
          <p:cNvSpPr/>
          <p:nvPr/>
        </p:nvSpPr>
        <p:spPr bwMode="auto">
          <a:xfrm>
            <a:off x="5637355" y="890598"/>
            <a:ext cx="2603500" cy="2649537"/>
          </a:xfrm>
          <a:prstGeom prst="donut">
            <a:avLst>
              <a:gd name="adj" fmla="val 11826"/>
            </a:avLst>
          </a:prstGeom>
          <a:solidFill>
            <a:srgbClr val="006600">
              <a:alpha val="40000"/>
            </a:srgbClr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04690" y="3117525"/>
            <a:ext cx="1072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B</a:t>
            </a:r>
            <a:r>
              <a:rPr lang="sl-SI" sz="1600" i="1" baseline="-25000" dirty="0" smtClean="0">
                <a:solidFill>
                  <a:schemeClr val="tx1"/>
                </a:solidFill>
              </a:rPr>
              <a:t>sig</a:t>
            </a:r>
            <a:r>
              <a:rPr lang="en-US" sz="1600" dirty="0" smtClean="0">
                <a:solidFill>
                  <a:schemeClr val="tx1"/>
                </a:solidFill>
              </a:rPr>
              <a:t> → </a:t>
            </a: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sl-SI" sz="1600" dirty="0" smtClean="0">
              <a:solidFill>
                <a:schemeClr val="tx1"/>
              </a:solidFill>
            </a:endParaRPr>
          </a:p>
          <a:p>
            <a:r>
              <a:rPr lang="sl-SI" sz="1600" dirty="0" smtClean="0">
                <a:solidFill>
                  <a:schemeClr val="tx1"/>
                </a:solidFill>
              </a:rPr>
              <a:t>candidate</a:t>
            </a:r>
          </a:p>
          <a:p>
            <a:r>
              <a:rPr lang="sl-SI" sz="1600" dirty="0" smtClean="0">
                <a:solidFill>
                  <a:schemeClr val="tx1"/>
                </a:solidFill>
              </a:rPr>
              <a:t>event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3076" y="222348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B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sig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99632" y="182490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33CC"/>
                </a:solidFill>
              </a:rPr>
              <a:t>B</a:t>
            </a:r>
            <a:r>
              <a:rPr lang="en-US" i="1" baseline="-25000" dirty="0" err="1" smtClean="0">
                <a:solidFill>
                  <a:srgbClr val="0033CC"/>
                </a:solidFill>
              </a:rPr>
              <a:t>tag</a:t>
            </a:r>
            <a:endParaRPr lang="sl-SI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4" y="4887685"/>
            <a:ext cx="4870924" cy="105283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956813" y="4791750"/>
            <a:ext cx="3089092" cy="1622931"/>
            <a:chOff x="5820058" y="3732400"/>
            <a:chExt cx="3089092" cy="1622931"/>
          </a:xfrm>
        </p:grpSpPr>
        <p:sp>
          <p:nvSpPr>
            <p:cNvPr id="35" name="TextBox 34"/>
            <p:cNvSpPr txBox="1"/>
            <p:nvPr/>
          </p:nvSpPr>
          <p:spPr>
            <a:xfrm>
              <a:off x="5820058" y="4394077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French Script MT" pitchFamily="66" charset="0"/>
                </a:rPr>
                <a:t>l</a:t>
              </a:r>
              <a:r>
                <a:rPr lang="en-US" baseline="30000" dirty="0" smtClean="0">
                  <a:solidFill>
                    <a:schemeClr val="tx1"/>
                  </a:solidFill>
                  <a:sym typeface="Mathematica3"/>
                </a:rPr>
                <a:t></a:t>
              </a:r>
              <a:endParaRPr lang="sl-SI" dirty="0" smtClean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883477" y="3732400"/>
              <a:ext cx="3025673" cy="1622931"/>
              <a:chOff x="5883477" y="3732400"/>
              <a:chExt cx="3025673" cy="1622931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 rot="1314002" flipV="1">
                <a:off x="8031820" y="4195798"/>
                <a:ext cx="877330" cy="34598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alpha val="51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2114002" flipV="1">
                <a:off x="7013413" y="4210226"/>
                <a:ext cx="844378" cy="3418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H="1">
                <a:off x="6591033" y="4354750"/>
                <a:ext cx="386842" cy="68565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2" name="TextBox 41"/>
              <p:cNvSpPr txBox="1"/>
              <p:nvPr/>
            </p:nvSpPr>
            <p:spPr>
              <a:xfrm>
                <a:off x="8228516" y="3971459"/>
                <a:ext cx="4956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tx1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chemeClr val="tx1"/>
                    </a:solidFill>
                  </a:rPr>
                  <a:t>sig</a:t>
                </a:r>
                <a:endParaRPr lang="en-US" sz="16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240551" y="4420662"/>
                <a:ext cx="5100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tx1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chemeClr val="tx1"/>
                    </a:solidFill>
                  </a:rPr>
                  <a:t>tag</a:t>
                </a:r>
                <a:endParaRPr lang="en-US" sz="1600" baseline="-25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 bwMode="auto">
              <a:xfrm flipH="1" flipV="1">
                <a:off x="6452526" y="3848715"/>
                <a:ext cx="527598" cy="5060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H="1">
                <a:off x="6180383" y="4368792"/>
                <a:ext cx="799742" cy="16775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5" name="TextBox 54"/>
              <p:cNvSpPr txBox="1"/>
              <p:nvPr/>
            </p:nvSpPr>
            <p:spPr>
              <a:xfrm>
                <a:off x="5883477" y="3732400"/>
                <a:ext cx="526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 smtClean="0">
                    <a:solidFill>
                      <a:schemeClr val="tx1"/>
                    </a:solidFill>
                  </a:rPr>
                  <a:t>D*</a:t>
                </a:r>
                <a:r>
                  <a:rPr lang="sl-SI" baseline="30000" dirty="0" smtClean="0">
                    <a:solidFill>
                      <a:schemeClr val="tx1"/>
                    </a:solidFill>
                  </a:rPr>
                  <a:t>±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139620" y="4985999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dirty="0">
                    <a:solidFill>
                      <a:schemeClr val="tx1"/>
                    </a:solidFill>
                    <a:latin typeface="Symbol" pitchFamily="18" charset="2"/>
                  </a:rPr>
                  <a:t>n</a:t>
                </a:r>
                <a:endParaRPr lang="sl-SI" dirty="0" smtClean="0">
                  <a:solidFill>
                    <a:schemeClr val="tx1"/>
                  </a:solidFill>
                  <a:latin typeface="Symbol" pitchFamily="18" charset="2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20066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/>
      <p:bldP spid="29" grpId="0" animBg="1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LFU/Missing energy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311674" y="681048"/>
            <a:ext cx="69893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D*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sl-SI" sz="2400" i="1" dirty="0" smtClean="0">
              <a:solidFill>
                <a:schemeClr val="tx1"/>
              </a:solidFill>
              <a:latin typeface="Symbol" pitchFamily="18" charset="2"/>
            </a:endParaRPr>
          </a:p>
          <a:p>
            <a:endParaRPr lang="sl-SI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R(D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*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R(D)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SM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=0.300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0.008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R(D*)</a:t>
            </a:r>
            <a:r>
              <a:rPr lang="sl-SI" sz="2000" baseline="-25000" dirty="0">
                <a:solidFill>
                  <a:schemeClr val="tx1"/>
                </a:solidFill>
                <a:latin typeface="BankGothic Lt BT" pitchFamily="34" charset="0"/>
              </a:rPr>
              <a:t>SM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 =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0.252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±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0.003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use NN with M</a:t>
            </a:r>
            <a:r>
              <a:rPr lang="sl-SI" sz="2000" baseline="30000" dirty="0">
                <a:solidFill>
                  <a:schemeClr val="tx1"/>
                </a:solidFill>
                <a:latin typeface="BankGothic Lt BT" pitchFamily="34" charset="0"/>
              </a:rPr>
              <a:t>2</a:t>
            </a:r>
            <a:r>
              <a:rPr lang="sl-SI" sz="2000" baseline="-25000" dirty="0">
                <a:solidFill>
                  <a:schemeClr val="tx1"/>
                </a:solidFill>
                <a:latin typeface="BankGothic Lt BT" pitchFamily="34" charset="0"/>
              </a:rPr>
              <a:t>miss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,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E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vis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, cos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B-D*</a:t>
            </a:r>
            <a:r>
              <a:rPr lang="sl-SI" sz="2000" baseline="-25000" dirty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l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sig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.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data sample with 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low M</a:t>
            </a:r>
            <a:r>
              <a:rPr lang="sl-SI" sz="2000" baseline="30000" dirty="0" smtClean="0">
                <a:solidFill>
                  <a:schemeClr val="tx1"/>
                </a:solidFill>
                <a:latin typeface="BankGothic Lt BT" pitchFamily="34" charset="0"/>
              </a:rPr>
              <a:t>2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miss 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used to </a:t>
            </a:r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fit the background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contribution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86" y="473260"/>
            <a:ext cx="3605343" cy="137346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332559" y="993966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l</a:t>
            </a:r>
            <a:r>
              <a:rPr lang="sl-SI" sz="2800" b="1" dirty="0" smtClean="0">
                <a:solidFill>
                  <a:schemeClr val="tx1"/>
                </a:solidFill>
                <a:latin typeface="Freestyle Script" pitchFamily="66" charset="0"/>
                <a:sym typeface="Symbol"/>
              </a:rPr>
              <a:t> </a:t>
            </a:r>
            <a:r>
              <a:rPr lang="sl-SI" dirty="0">
                <a:solidFill>
                  <a:schemeClr val="tx1"/>
                </a:solidFill>
                <a:sym typeface="Symbol"/>
              </a:rPr>
              <a:t>=</a:t>
            </a:r>
            <a:r>
              <a:rPr lang="sl-SI" dirty="0" smtClean="0">
                <a:solidFill>
                  <a:schemeClr val="tx1"/>
                </a:solidFill>
                <a:sym typeface="Symbol"/>
              </a:rPr>
              <a:t>e,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m</a:t>
            </a:r>
            <a:endParaRPr lang="sl-SI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86" y="1627783"/>
            <a:ext cx="4564651" cy="67903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29" y="2645461"/>
            <a:ext cx="5948140" cy="285891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521041" y="5454767"/>
            <a:ext cx="2226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signal is to the 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right 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  <a:cs typeface="Arial"/>
              </a:rPr>
              <a:t>→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27875" y="5450413"/>
            <a:ext cx="2751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NN output for data 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with M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2</a:t>
            </a:r>
            <a:r>
              <a:rPr lang="sl-SI" baseline="-25000" dirty="0" smtClean="0">
                <a:solidFill>
                  <a:schemeClr val="tx1"/>
                </a:solidFill>
                <a:latin typeface="BankGothic Lt BT" pitchFamily="34" charset="0"/>
              </a:rPr>
              <a:t>miss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 &gt; 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0.85 GeV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2</a:t>
            </a:r>
            <a:endParaRPr lang="sl-SI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9" name="Text Box 170"/>
          <p:cNvSpPr txBox="1">
            <a:spLocks noChangeArrowheads="1"/>
          </p:cNvSpPr>
          <p:nvPr/>
        </p:nvSpPr>
        <p:spPr bwMode="auto">
          <a:xfrm>
            <a:off x="401569" y="1159992"/>
            <a:ext cx="2292615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elle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arXiv:1603.06711, 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700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fb</a:t>
            </a:r>
            <a:r>
              <a:rPr lang="en-US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</a:p>
        </p:txBody>
      </p:sp>
      <p:sp>
        <p:nvSpPr>
          <p:cNvPr id="51" name="Text Box 170"/>
          <p:cNvSpPr txBox="1">
            <a:spLocks noChangeArrowheads="1"/>
          </p:cNvSpPr>
          <p:nvPr/>
        </p:nvSpPr>
        <p:spPr bwMode="auto">
          <a:xfrm>
            <a:off x="401569" y="2075990"/>
            <a:ext cx="2803973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H. Na et al., </a:t>
            </a:r>
            <a:r>
              <a:rPr lang="fr-FR" sz="900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Phys.Rev.D</a:t>
            </a:r>
            <a:r>
              <a:rPr lang="fr-FR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92, 054410 (2015</a:t>
            </a:r>
            <a:r>
              <a:rPr lang="fr-FR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</a:t>
            </a:r>
            <a:endParaRPr lang="en-US" sz="900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52" name="Text Box 170"/>
          <p:cNvSpPr txBox="1">
            <a:spLocks noChangeArrowheads="1"/>
          </p:cNvSpPr>
          <p:nvPr/>
        </p:nvSpPr>
        <p:spPr bwMode="auto">
          <a:xfrm>
            <a:off x="373650" y="2645461"/>
            <a:ext cx="3055645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00" dirty="0" err="1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S.Fajfer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et al., </a:t>
            </a:r>
            <a:r>
              <a:rPr lang="fr-FR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fr-FR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Phys.Rev.D85(2012) </a:t>
            </a:r>
            <a:r>
              <a:rPr lang="fr-FR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094025</a:t>
            </a:r>
            <a:endParaRPr lang="en-US" sz="900" baseline="30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25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47" grpId="0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513944"/>
            <a:ext cx="5303520" cy="3596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3" y="3606800"/>
            <a:ext cx="4190657" cy="2805412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LFU/Missing energy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0" y="744478"/>
            <a:ext cx="69893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D*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tn</a:t>
            </a:r>
            <a:endParaRPr lang="sl-SI" sz="2400" i="1" dirty="0" smtClean="0">
              <a:solidFill>
                <a:schemeClr val="tx1"/>
              </a:solidFill>
              <a:latin typeface="Symbol" pitchFamily="18" charset="2"/>
            </a:endParaRPr>
          </a:p>
          <a:p>
            <a:endParaRPr lang="sl-SI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R(D*)=0.302±0.030±0.011</a:t>
            </a: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9" name="Text Box 170"/>
          <p:cNvSpPr txBox="1">
            <a:spLocks noChangeArrowheads="1"/>
          </p:cNvSpPr>
          <p:nvPr/>
        </p:nvSpPr>
        <p:spPr bwMode="auto">
          <a:xfrm>
            <a:off x="5202169" y="3773470"/>
            <a:ext cx="3017173" cy="3693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HFAG, </a:t>
            </a:r>
          </a:p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http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://www.slac.stanford.edu/xorg/hfag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</a:t>
            </a:r>
            <a:endParaRPr lang="sl-SI" sz="9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37468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(R(D*))/R(D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*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)[%]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2330" y="604288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[ab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]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60400" y="5009506"/>
            <a:ext cx="0" cy="121804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88900" y="4518104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3.5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 </a:t>
            </a:r>
            <a:r>
              <a:rPr lang="sl-SI" dirty="0" smtClean="0">
                <a:solidFill>
                  <a:schemeClr val="tx1"/>
                </a:solidFill>
                <a:latin typeface="BankGothic Lt BT"/>
              </a:rPr>
              <a:t>from SM 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@ 5 ab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917700" y="5372100"/>
            <a:ext cx="0" cy="85544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876481" y="5002768"/>
            <a:ext cx="303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5 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dirty="0">
                <a:solidFill>
                  <a:schemeClr val="tx1"/>
                </a:solidFill>
                <a:latin typeface="BankGothic Lt BT"/>
              </a:rPr>
              <a:t>from SM 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@ 20 ab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7" name="Text Box 170"/>
          <p:cNvSpPr txBox="1">
            <a:spLocks noChangeArrowheads="1"/>
          </p:cNvSpPr>
          <p:nvPr/>
        </p:nvSpPr>
        <p:spPr bwMode="auto">
          <a:xfrm>
            <a:off x="114386" y="1850494"/>
            <a:ext cx="2292615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elle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arXiv:1603.06711, 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700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fb</a:t>
            </a:r>
            <a:r>
              <a:rPr lang="en-US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0963" y="4238704"/>
            <a:ext cx="315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4</a:t>
            </a:r>
            <a:r>
              <a:rPr lang="sl-SI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 discrepancy with 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SM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488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  <p:bldP spid="5" grpId="0"/>
      <p:bldP spid="9" grpId="0"/>
      <p:bldP spid="1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59" y="501975"/>
            <a:ext cx="4676818" cy="2745595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LFU/Missing energy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0" y="744478"/>
            <a:ext cx="69893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Lucida Calligraphy" pitchFamily="66" charset="0"/>
                <a:sym typeface="Symbol"/>
              </a:rPr>
              <a:t>l</a:t>
            </a:r>
            <a:r>
              <a:rPr lang="sl-SI" sz="2400" b="1" i="1" dirty="0" smtClean="0">
                <a:solidFill>
                  <a:schemeClr val="tx1"/>
                </a:solidFill>
                <a:latin typeface="Lucida Calligraphy" pitchFamily="66" charset="0"/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endParaRPr lang="sl-SI" sz="2400" i="1" dirty="0" smtClean="0">
              <a:solidFill>
                <a:schemeClr val="tx1"/>
              </a:solidFill>
              <a:latin typeface="Symbol" pitchFamily="18" charset="2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i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inclusive D meson reconstr. </a:t>
            </a:r>
            <a:endParaRPr lang="sl-SI" sz="2000" i="1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i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cc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000" dirty="0" smtClean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sz="2000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tag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 D</a:t>
            </a:r>
            <a:r>
              <a:rPr lang="sl-SI" sz="2000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* (</a:t>
            </a:r>
            <a:r>
              <a:rPr lang="sl-SI" sz="2000" i="1" dirty="0">
                <a:solidFill>
                  <a:schemeClr val="tx1"/>
                </a:solidFill>
                <a:latin typeface="Arial"/>
                <a:cs typeface="Arial"/>
              </a:rPr>
              <a:t>→ 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sz="2000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) K</a:t>
            </a:r>
            <a:r>
              <a:rPr lang="sl-SI" sz="2000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frag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 X</a:t>
            </a:r>
            <a:r>
              <a:rPr lang="sl-SI" sz="2000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frag</a:t>
            </a:r>
            <a:endParaRPr lang="sl-SI" sz="2000" baseline="-25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M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miss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sz="2000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tag 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K</a:t>
            </a:r>
            <a:r>
              <a:rPr lang="sl-SI" sz="2000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frag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X</a:t>
            </a:r>
            <a:r>
              <a:rPr lang="sl-SI" sz="2000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frag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) = M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Ds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</a:p>
          <a:p>
            <a:endParaRPr lang="sl-SI" sz="2000" i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sz="2000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000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mn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M</a:t>
            </a:r>
            <a:r>
              <a:rPr lang="sl-SI" sz="2000" baseline="-25000" dirty="0">
                <a:solidFill>
                  <a:schemeClr val="tx1"/>
                </a:solidFill>
                <a:latin typeface="BankGothic Lt BT" pitchFamily="34" charset="0"/>
              </a:rPr>
              <a:t>miss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sl-SI" sz="2000" i="1" dirty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sz="2000" i="1" baseline="-25000" dirty="0">
                <a:solidFill>
                  <a:schemeClr val="tx1"/>
                </a:solidFill>
                <a:latin typeface="BankGothic Lt BT" pitchFamily="34" charset="0"/>
              </a:rPr>
              <a:t>tag 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K</a:t>
            </a:r>
            <a:r>
              <a:rPr lang="sl-SI" sz="2000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frag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X</a:t>
            </a:r>
            <a:r>
              <a:rPr lang="sl-SI" sz="2000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frag 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) </a:t>
            </a:r>
            <a:r>
              <a:rPr lang="sl-SI" sz="2000" dirty="0">
                <a:solidFill>
                  <a:schemeClr val="tx1"/>
                </a:solidFill>
                <a:latin typeface="BankGothic Lt BT" pitchFamily="34" charset="0"/>
              </a:rPr>
              <a:t>= </a:t>
            </a:r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M</a:t>
            </a:r>
            <a:r>
              <a:rPr lang="sl-SI" sz="2000" baseline="-250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7" name="Text Box 170"/>
          <p:cNvSpPr txBox="1">
            <a:spLocks noChangeArrowheads="1"/>
          </p:cNvSpPr>
          <p:nvPr/>
        </p:nvSpPr>
        <p:spPr bwMode="auto">
          <a:xfrm>
            <a:off x="101324" y="1416565"/>
            <a:ext cx="2406746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elle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JHEP09, 139 (2013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),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9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fb</a:t>
            </a:r>
            <a:r>
              <a:rPr lang="en-US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03" y="3247571"/>
            <a:ext cx="4702797" cy="27940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1001" y="902803"/>
            <a:ext cx="40767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inclusive reconstruction of </a:t>
            </a:r>
            <a:r>
              <a:rPr lang="en-US" i="1" dirty="0" smtClean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endParaRPr lang="en-US" i="1" baseline="-25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3428" y="3446391"/>
            <a:ext cx="33505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nkGothic Lt BT" pitchFamily="34" charset="0"/>
              </a:rPr>
              <a:t>reconstruction of </a:t>
            </a:r>
            <a:r>
              <a:rPr lang="en-US" i="1" dirty="0" err="1" smtClean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en-US" i="1" baseline="-25000" dirty="0" err="1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en-US" i="1" dirty="0" err="1" smtClean="0">
                <a:solidFill>
                  <a:schemeClr val="tx1"/>
                </a:solidFill>
                <a:latin typeface="BankGothic Lt BT" pitchFamily="34" charset="0"/>
                <a:sym typeface="Symbol"/>
              </a:rPr>
              <a:t></a:t>
            </a:r>
            <a:r>
              <a:rPr lang="en-US" i="1" dirty="0" err="1" smtClean="0">
                <a:solidFill>
                  <a:schemeClr val="tx1"/>
                </a:solidFill>
                <a:latin typeface="Symbol" panose="05050102010706020507" pitchFamily="18" charset="2"/>
                <a:sym typeface="Symbol"/>
              </a:rPr>
              <a:t>mn</a:t>
            </a:r>
            <a:endParaRPr lang="en-US" i="1" baseline="-25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79544" y="2432003"/>
            <a:ext cx="14051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94384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LFU/Missing energy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0" y="744478"/>
            <a:ext cx="698938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Lucida Calligraphy" pitchFamily="66" charset="0"/>
                <a:sym typeface="Symbol"/>
              </a:rPr>
              <a:t>l</a:t>
            </a:r>
            <a:r>
              <a:rPr lang="sl-SI" sz="2400" b="1" i="1" dirty="0" smtClean="0">
                <a:solidFill>
                  <a:schemeClr val="tx1"/>
                </a:solidFill>
                <a:latin typeface="Lucida Calligraphy" pitchFamily="66" charset="0"/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endParaRPr lang="sl-SI" sz="2400" i="1" dirty="0" smtClean="0">
              <a:solidFill>
                <a:schemeClr val="tx1"/>
              </a:solidFill>
              <a:latin typeface="Symbol" pitchFamily="18" charset="2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i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i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sz="2000" i="1" baseline="-25000" dirty="0" smtClean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000" i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sz="2000" i="1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sz="2000" i="1" dirty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sz="2000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E</a:t>
            </a:r>
            <a:r>
              <a:rPr lang="sl-SI" sz="2000" baseline="-25000" dirty="0" smtClean="0">
                <a:solidFill>
                  <a:schemeClr val="tx1"/>
                </a:solidFill>
                <a:latin typeface="BankGothic Lt BT" pitchFamily="34" charset="0"/>
              </a:rPr>
              <a:t>ECL</a:t>
            </a:r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7" name="Text Box 170"/>
          <p:cNvSpPr txBox="1">
            <a:spLocks noChangeArrowheads="1"/>
          </p:cNvSpPr>
          <p:nvPr/>
        </p:nvSpPr>
        <p:spPr bwMode="auto">
          <a:xfrm>
            <a:off x="101324" y="1416565"/>
            <a:ext cx="2406746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elle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JHEP09, 139 (2013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),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9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fb</a:t>
            </a:r>
            <a:r>
              <a:rPr lang="en-US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029"/>
            <a:ext cx="9144000" cy="32395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508070" y="3670300"/>
            <a:ext cx="2063930" cy="2413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89380" y="3670300"/>
            <a:ext cx="2063930" cy="2413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35" y="1811278"/>
            <a:ext cx="6055975" cy="851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0617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>
                <a:latin typeface="BankGothic Lt BT" pitchFamily="34" charset="0"/>
              </a:rPr>
              <a:t>LFU/Missing energy</a:t>
            </a:r>
            <a:endParaRPr lang="en-US" sz="2400" dirty="0" smtClean="0">
              <a:latin typeface="BankGothic Lt BT" pitchFamily="34" charset="0"/>
            </a:endParaRPr>
          </a:p>
        </p:txBody>
      </p:sp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0" y="744478"/>
            <a:ext cx="698938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</a:t>
            </a:r>
            <a:r>
              <a:rPr lang="sl-SI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r>
              <a:rPr lang="en-US" sz="2400" i="1" baseline="-25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</a:t>
            </a:r>
            <a:r>
              <a:rPr lang="sl-SI" sz="2400" i="1" dirty="0" smtClean="0">
                <a:solidFill>
                  <a:schemeClr val="tx1"/>
                </a:solidFill>
                <a:latin typeface="Copperplate Gothic Light" panose="020E0507020206020404" pitchFamily="34" charset="0"/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Lucida Calligraphy" pitchFamily="66" charset="0"/>
                <a:sym typeface="Symbol"/>
              </a:rPr>
              <a:t>l</a:t>
            </a:r>
            <a:r>
              <a:rPr lang="sl-SI" sz="2400" b="1" i="1" dirty="0" smtClean="0">
                <a:solidFill>
                  <a:schemeClr val="tx1"/>
                </a:solidFill>
                <a:latin typeface="Lucida Calligraphy" pitchFamily="66" charset="0"/>
                <a:sym typeface="Symbol"/>
              </a:rPr>
              <a:t> </a:t>
            </a:r>
            <a:r>
              <a:rPr lang="sl-SI" sz="2400" i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n</a:t>
            </a:r>
            <a:endParaRPr lang="sl-SI" sz="2400" i="1" dirty="0" smtClean="0">
              <a:solidFill>
                <a:schemeClr val="tx1"/>
              </a:solidFill>
              <a:latin typeface="Symbol" pitchFamily="18" charset="2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i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i="1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BankGothic Lt BT" pitchFamily="34" charset="0"/>
              </a:rPr>
              <a:t> </a:t>
            </a: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7" name="Text Box 170"/>
          <p:cNvSpPr txBox="1">
            <a:spLocks noChangeArrowheads="1"/>
          </p:cNvSpPr>
          <p:nvPr/>
        </p:nvSpPr>
        <p:spPr bwMode="auto">
          <a:xfrm>
            <a:off x="101324" y="4143240"/>
            <a:ext cx="2406746" cy="230832"/>
          </a:xfrm>
          <a:prstGeom prst="rect">
            <a:avLst/>
          </a:prstGeom>
          <a:solidFill>
            <a:srgbClr val="006600">
              <a:alpha val="4900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elle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JHEP09, 139 (2013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),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9</a:t>
            </a:r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00</a:t>
            </a:r>
            <a:r>
              <a:rPr lang="en-US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fb</a:t>
            </a:r>
            <a:r>
              <a:rPr lang="en-US" sz="900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-1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971549"/>
            <a:ext cx="5194300" cy="34772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67052" y="559812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(X)/X[%]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730" y="444884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[ab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]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9380" y="2697496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Br(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i="1" baseline="-25000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mn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9380" y="3085656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Br(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i="1" baseline="-25000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sl-SI" i="1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9380" y="190131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R</a:t>
            </a:r>
            <a:r>
              <a:rPr lang="sl-SI" baseline="30000" dirty="0">
                <a:solidFill>
                  <a:schemeClr val="tx1"/>
                </a:solidFill>
                <a:latin typeface="BankGothic Lt BT" pitchFamily="34" charset="0"/>
              </a:rPr>
              <a:t>Ds</a:t>
            </a:r>
            <a:r>
              <a:rPr lang="sl-SI" baseline="-25000" dirty="0">
                <a:solidFill>
                  <a:schemeClr val="tx1"/>
                </a:solidFill>
                <a:latin typeface="Symbol" pitchFamily="18" charset="2"/>
              </a:rPr>
              <a:t>t/m</a:t>
            </a:r>
            <a:endParaRPr lang="sl-SI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795851" y="2085979"/>
            <a:ext cx="319449" cy="37782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6629400" y="2697496"/>
            <a:ext cx="431824" cy="19924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6629400" y="3266077"/>
            <a:ext cx="378055" cy="37782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0" y="3266077"/>
            <a:ext cx="41392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R</a:t>
            </a:r>
            <a:r>
              <a:rPr lang="sl-SI" baseline="30000" dirty="0">
                <a:solidFill>
                  <a:schemeClr val="tx1"/>
                </a:solidFill>
                <a:latin typeface="BankGothic Lt BT" pitchFamily="34" charset="0"/>
              </a:rPr>
              <a:t>Ds</a:t>
            </a:r>
            <a:r>
              <a:rPr lang="sl-SI" baseline="-25000" dirty="0">
                <a:solidFill>
                  <a:schemeClr val="tx1"/>
                </a:solidFill>
                <a:latin typeface="Symbol" pitchFamily="18" charset="2"/>
              </a:rPr>
              <a:t>t/m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= 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Br(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i="1" baseline="-25000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tn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 / 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Br(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D</a:t>
            </a:r>
            <a:r>
              <a:rPr lang="sl-SI" i="1" baseline="-25000" dirty="0">
                <a:solidFill>
                  <a:schemeClr val="tx1"/>
                </a:solidFill>
                <a:latin typeface="BankGothic Lt BT" pitchFamily="34" charset="0"/>
              </a:rPr>
              <a:t>s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sl-SI" i="1" dirty="0">
                <a:solidFill>
                  <a:schemeClr val="tx1"/>
                </a:solidFill>
                <a:latin typeface="BankGothic Lt BT" pitchFamily="34" charset="0"/>
              </a:rPr>
              <a:t> </a:t>
            </a:r>
            <a:r>
              <a:rPr lang="sl-SI" i="1" dirty="0">
                <a:solidFill>
                  <a:schemeClr val="tx1"/>
                </a:solidFill>
                <a:latin typeface="Symbol" pitchFamily="18" charset="2"/>
              </a:rPr>
              <a:t>mn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BankGothic Lt BT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R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Ds</a:t>
            </a:r>
            <a:r>
              <a:rPr lang="sl-SI" baseline="-25000" dirty="0" smtClean="0">
                <a:solidFill>
                  <a:schemeClr val="tx1"/>
                </a:solidFill>
                <a:latin typeface="Symbol" pitchFamily="18" charset="2"/>
              </a:rPr>
              <a:t>t/m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=10.73 ± 0.69 ± 0.55</a:t>
            </a:r>
          </a:p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(R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Ds</a:t>
            </a:r>
            <a:r>
              <a:rPr lang="sl-SI" baseline="-25000" dirty="0" smtClean="0">
                <a:solidFill>
                  <a:schemeClr val="tx1"/>
                </a:solidFill>
                <a:latin typeface="Symbol" pitchFamily="18" charset="2"/>
              </a:rPr>
              <a:t>t/m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r>
              <a:rPr lang="sl-SI" baseline="-25000" dirty="0" smtClean="0">
                <a:solidFill>
                  <a:schemeClr val="tx1"/>
                </a:solidFill>
                <a:latin typeface="BankGothic Lt BT" pitchFamily="34" charset="0"/>
              </a:rPr>
              <a:t>SM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= 9.762 </a:t>
            </a:r>
            <a:r>
              <a:rPr lang="sl-SI" dirty="0">
                <a:solidFill>
                  <a:schemeClr val="tx1"/>
                </a:solidFill>
                <a:latin typeface="BankGothic Lt BT" pitchFamily="34" charset="0"/>
              </a:rPr>
              <a:t>± 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0.031</a:t>
            </a:r>
            <a:endParaRPr lang="sl-SI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5510768"/>
            <a:ext cx="466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n.b.:  </a:t>
            </a:r>
            <a:r>
              <a:rPr lang="sl-SI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(R(D*))/R(D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(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*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)</a:t>
            </a:r>
            <a:r>
              <a:rPr lang="sl-SI" dirty="0" smtClean="0">
                <a:solidFill>
                  <a:schemeClr val="tx1"/>
                </a:solidFill>
                <a:latin typeface="BankGothic Lt BT" pitchFamily="34" charset="0"/>
              </a:rPr>
              <a:t>) ~4% @20 ab</a:t>
            </a:r>
            <a:r>
              <a:rPr lang="sl-SI" baseline="30000" dirty="0" smtClean="0">
                <a:solidFill>
                  <a:schemeClr val="tx1"/>
                </a:solidFill>
                <a:latin typeface="BankGothic Lt BT" pitchFamily="34" charset="0"/>
              </a:rPr>
              <a:t>-1</a:t>
            </a:r>
            <a:endParaRPr lang="sl-SI" baseline="300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9" name="Text Box 170"/>
          <p:cNvSpPr txBox="1">
            <a:spLocks noChangeArrowheads="1"/>
          </p:cNvSpPr>
          <p:nvPr/>
        </p:nvSpPr>
        <p:spPr bwMode="auto">
          <a:xfrm>
            <a:off x="4481520" y="1323828"/>
            <a:ext cx="3741730" cy="230832"/>
          </a:xfrm>
          <a:prstGeom prst="rect">
            <a:avLst/>
          </a:prstGeom>
          <a:solidFill>
            <a:srgbClr val="006600">
              <a:alpha val="49020"/>
            </a:srgbClr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9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B.G.,, K, Trabelsi, P. </a:t>
            </a:r>
            <a:r>
              <a:rPr lang="sl-SI" sz="9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Urquijo, BE LLE2-NOTE- PH-2015-002</a:t>
            </a:r>
            <a:endParaRPr lang="sl-SI" sz="9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716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18" grpId="0"/>
      <p:bldP spid="9" grpId="0"/>
      <p:bldP spid="28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heme/theme1.xml><?xml version="1.0" encoding="utf-8"?>
<a:theme xmlns:a="http://schemas.openxmlformats.org/drawingml/2006/main" name="no_content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_1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_2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tent_3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ntent_4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108481</TotalTime>
  <Words>1476</Words>
  <Application>Microsoft Office PowerPoint</Application>
  <PresentationFormat>On-screen Show (4:3)</PresentationFormat>
  <Paragraphs>445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French Script MT</vt:lpstr>
      <vt:lpstr>Mathematica3</vt:lpstr>
      <vt:lpstr>Copperplate Gothic Light</vt:lpstr>
      <vt:lpstr>Symbol</vt:lpstr>
      <vt:lpstr>Calibri</vt:lpstr>
      <vt:lpstr>BankGothic Lt BT</vt:lpstr>
      <vt:lpstr>Arial Narrow</vt:lpstr>
      <vt:lpstr>Freestyle Script</vt:lpstr>
      <vt:lpstr>Lucida Calligraphy</vt:lpstr>
      <vt:lpstr>no_content</vt:lpstr>
      <vt:lpstr>content_1</vt:lpstr>
      <vt:lpstr>content_2</vt:lpstr>
      <vt:lpstr>content_3</vt:lpstr>
      <vt:lpstr>content_4</vt:lpstr>
      <vt:lpstr>Equation</vt:lpstr>
      <vt:lpstr>CPV &amp; LFV/LFU @ Belle II</vt:lpstr>
      <vt:lpstr>Introduction</vt:lpstr>
      <vt:lpstr>Subjects</vt:lpstr>
      <vt:lpstr>LFU/Missing energy</vt:lpstr>
      <vt:lpstr>LFU/Missing energy</vt:lpstr>
      <vt:lpstr>LFU/Missing energy</vt:lpstr>
      <vt:lpstr>LFU/Missing energy</vt:lpstr>
      <vt:lpstr>LFU/Missing energy</vt:lpstr>
      <vt:lpstr>LFU/Missing energy</vt:lpstr>
      <vt:lpstr>LFU/B →K* l l</vt:lpstr>
      <vt:lpstr>LFU/B →K* l l</vt:lpstr>
      <vt:lpstr>LFV/t → m g</vt:lpstr>
      <vt:lpstr>LFV/t → m g</vt:lpstr>
      <vt:lpstr>CPV/B → sqq</vt:lpstr>
      <vt:lpstr>CPV/B → sg</vt:lpstr>
      <vt:lpstr>CPV/B → sg</vt:lpstr>
      <vt:lpstr>DCPV/B → sg</vt:lpstr>
      <vt:lpstr>DCPV/B → sg</vt:lpstr>
      <vt:lpstr>Summary</vt:lpstr>
      <vt:lpstr>Summary</vt:lpstr>
      <vt:lpstr>Summary</vt:lpstr>
    </vt:vector>
  </TitlesOfParts>
  <Company>University of Ljubljana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Bostjan Golob</dc:creator>
  <cp:lastModifiedBy>Bostjan Golob</cp:lastModifiedBy>
  <cp:revision>4782</cp:revision>
  <cp:lastPrinted>2013-08-13T07:32:16Z</cp:lastPrinted>
  <dcterms:created xsi:type="dcterms:W3CDTF">2003-05-06T13:12:03Z</dcterms:created>
  <dcterms:modified xsi:type="dcterms:W3CDTF">2016-07-12T08:52:43Z</dcterms:modified>
</cp:coreProperties>
</file>