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36"/>
  </p:notesMasterIdLst>
  <p:handoutMasterIdLst>
    <p:handoutMasterId r:id="rId37"/>
  </p:handoutMasterIdLst>
  <p:sldIdLst>
    <p:sldId id="257" r:id="rId2"/>
    <p:sldId id="348" r:id="rId3"/>
    <p:sldId id="327" r:id="rId4"/>
    <p:sldId id="328" r:id="rId5"/>
    <p:sldId id="349" r:id="rId6"/>
    <p:sldId id="329" r:id="rId7"/>
    <p:sldId id="330" r:id="rId8"/>
    <p:sldId id="343" r:id="rId9"/>
    <p:sldId id="344" r:id="rId10"/>
    <p:sldId id="331" r:id="rId11"/>
    <p:sldId id="333" r:id="rId12"/>
    <p:sldId id="332" r:id="rId13"/>
    <p:sldId id="316" r:id="rId14"/>
    <p:sldId id="339" r:id="rId15"/>
    <p:sldId id="340" r:id="rId16"/>
    <p:sldId id="350" r:id="rId17"/>
    <p:sldId id="342" r:id="rId18"/>
    <p:sldId id="345" r:id="rId19"/>
    <p:sldId id="341" r:id="rId20"/>
    <p:sldId id="336" r:id="rId21"/>
    <p:sldId id="337" r:id="rId22"/>
    <p:sldId id="346" r:id="rId23"/>
    <p:sldId id="347" r:id="rId24"/>
    <p:sldId id="338" r:id="rId25"/>
    <p:sldId id="285" r:id="rId26"/>
    <p:sldId id="283" r:id="rId27"/>
    <p:sldId id="322" r:id="rId28"/>
    <p:sldId id="319" r:id="rId29"/>
    <p:sldId id="320" r:id="rId30"/>
    <p:sldId id="321" r:id="rId31"/>
    <p:sldId id="287" r:id="rId32"/>
    <p:sldId id="288" r:id="rId33"/>
    <p:sldId id="351" r:id="rId34"/>
    <p:sldId id="352" r:id="rId35"/>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8080"/>
    <a:srgbClr val="006666"/>
    <a:srgbClr val="CC6600"/>
    <a:srgbClr val="993300"/>
    <a:srgbClr val="FFCC99"/>
    <a:srgbClr val="FF0000"/>
    <a:srgbClr val="FFFF00"/>
    <a:srgbClr val="666699"/>
    <a:srgbClr val="000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3" autoAdjust="0"/>
    <p:restoredTop sz="92086" autoAdjust="0"/>
  </p:normalViewPr>
  <p:slideViewPr>
    <p:cSldViewPr>
      <p:cViewPr varScale="1">
        <p:scale>
          <a:sx n="88" d="100"/>
          <a:sy n="88" d="100"/>
        </p:scale>
        <p:origin x="-13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081542-0A61-4041-8FDD-8A89E484F5FE}"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de-DE"/>
        </a:p>
      </dgm:t>
    </dgm:pt>
    <dgm:pt modelId="{CBB0B779-AAB3-4B35-B16D-8679D2E56678}">
      <dgm:prSet phldrT="[Text]" custT="1"/>
      <dgm:spPr/>
      <dgm:t>
        <a:bodyPr/>
        <a:lstStyle/>
        <a:p>
          <a:pPr marL="0">
            <a:lnSpc>
              <a:spcPct val="100000"/>
            </a:lnSpc>
            <a:spcBef>
              <a:spcPts val="0"/>
            </a:spcBef>
            <a:spcAft>
              <a:spcPts val="0"/>
            </a:spcAft>
          </a:pPr>
          <a:r>
            <a:rPr lang="en-GB" sz="2000" b="1" i="0" noProof="0" dirty="0" smtClean="0">
              <a:solidFill>
                <a:schemeClr val="tx1"/>
              </a:solidFill>
            </a:rPr>
            <a:t>Joint Program on Nuclear Materials (JPNM) - Concetta Fazio, KIT</a:t>
          </a:r>
          <a:endParaRPr lang="en-GB" sz="2000" b="1" i="0" noProof="0" dirty="0">
            <a:solidFill>
              <a:schemeClr val="tx1"/>
            </a:solidFill>
          </a:endParaRPr>
        </a:p>
      </dgm:t>
    </dgm:pt>
    <dgm:pt modelId="{054C5209-F55B-44F8-83DB-8EA41A397024}" type="parTrans" cxnId="{27E588E9-FE1D-4C34-B2B2-2339A15A20EE}">
      <dgm:prSet/>
      <dgm:spPr/>
      <dgm:t>
        <a:bodyPr/>
        <a:lstStyle/>
        <a:p>
          <a:pPr marL="0">
            <a:lnSpc>
              <a:spcPct val="100000"/>
            </a:lnSpc>
            <a:spcBef>
              <a:spcPts val="0"/>
            </a:spcBef>
            <a:spcAft>
              <a:spcPts val="0"/>
            </a:spcAft>
          </a:pPr>
          <a:endParaRPr lang="en-GB" sz="1600" b="0" i="0" noProof="0"/>
        </a:p>
      </dgm:t>
    </dgm:pt>
    <dgm:pt modelId="{23A5CE9B-BFF5-4E8B-8146-89294A08BD81}" type="sibTrans" cxnId="{27E588E9-FE1D-4C34-B2B2-2339A15A20EE}">
      <dgm:prSet/>
      <dgm:spPr/>
      <dgm:t>
        <a:bodyPr/>
        <a:lstStyle/>
        <a:p>
          <a:pPr marL="0">
            <a:lnSpc>
              <a:spcPct val="100000"/>
            </a:lnSpc>
            <a:spcBef>
              <a:spcPts val="0"/>
            </a:spcBef>
            <a:spcAft>
              <a:spcPts val="0"/>
            </a:spcAft>
          </a:pPr>
          <a:endParaRPr lang="en-GB" sz="1600" b="0" i="0" noProof="0"/>
        </a:p>
      </dgm:t>
    </dgm:pt>
    <dgm:pt modelId="{ED3A0F9E-6340-40AA-8ED3-3A7CF60BA8EA}">
      <dgm:prSet phldrT="[Text]" custT="1"/>
      <dgm:spPr/>
      <dgm:t>
        <a:bodyPr/>
        <a:lstStyle/>
        <a:p>
          <a:pPr marL="0">
            <a:lnSpc>
              <a:spcPct val="100000"/>
            </a:lnSpc>
            <a:spcBef>
              <a:spcPts val="0"/>
            </a:spcBef>
            <a:spcAft>
              <a:spcPts val="0"/>
            </a:spcAft>
          </a:pPr>
          <a:r>
            <a:rPr lang="en-GB" sz="2000" b="1" i="0" noProof="0" dirty="0" smtClean="0">
              <a:solidFill>
                <a:schemeClr val="tx1"/>
              </a:solidFill>
            </a:rPr>
            <a:t>SP2</a:t>
          </a:r>
          <a:endParaRPr lang="en-GB" sz="2000" b="1" i="0" noProof="0" dirty="0">
            <a:solidFill>
              <a:schemeClr val="tx1"/>
            </a:solidFill>
          </a:endParaRPr>
        </a:p>
      </dgm:t>
    </dgm:pt>
    <dgm:pt modelId="{FB4A30B1-DD70-4E0F-A739-5BDD8656957D}" type="parTrans" cxnId="{FE3B552D-C7B2-4598-A2BD-5D466DBAB04A}">
      <dgm:prSet/>
      <dgm:spPr/>
      <dgm:t>
        <a:bodyPr/>
        <a:lstStyle/>
        <a:p>
          <a:pPr marL="0">
            <a:lnSpc>
              <a:spcPct val="100000"/>
            </a:lnSpc>
            <a:spcBef>
              <a:spcPts val="0"/>
            </a:spcBef>
            <a:spcAft>
              <a:spcPts val="0"/>
            </a:spcAft>
          </a:pPr>
          <a:endParaRPr lang="en-GB" sz="1600" b="0" i="0" noProof="0"/>
        </a:p>
      </dgm:t>
    </dgm:pt>
    <dgm:pt modelId="{9B95EA29-626C-4F80-891E-0F84B7B16BEA}" type="sibTrans" cxnId="{FE3B552D-C7B2-4598-A2BD-5D466DBAB04A}">
      <dgm:prSet/>
      <dgm:spPr/>
      <dgm:t>
        <a:bodyPr/>
        <a:lstStyle/>
        <a:p>
          <a:pPr marL="0">
            <a:lnSpc>
              <a:spcPct val="100000"/>
            </a:lnSpc>
            <a:spcBef>
              <a:spcPts val="0"/>
            </a:spcBef>
            <a:spcAft>
              <a:spcPts val="0"/>
            </a:spcAft>
          </a:pPr>
          <a:endParaRPr lang="en-GB" sz="1600" b="0" i="0" noProof="0"/>
        </a:p>
      </dgm:t>
    </dgm:pt>
    <dgm:pt modelId="{01DFAF1C-9996-4EC9-A217-682B0F9F500A}">
      <dgm:prSet phldrT="[Text]" custT="1"/>
      <dgm:spPr/>
      <dgm:t>
        <a:bodyPr/>
        <a:lstStyle/>
        <a:p>
          <a:pPr marL="0">
            <a:lnSpc>
              <a:spcPct val="100000"/>
            </a:lnSpc>
            <a:spcBef>
              <a:spcPts val="0"/>
            </a:spcBef>
            <a:spcAft>
              <a:spcPts val="0"/>
            </a:spcAft>
          </a:pPr>
          <a:r>
            <a:rPr lang="en-GB" sz="1600" dirty="0" smtClean="0"/>
            <a:t>Oxide Dispersed Strengthened (ODS</a:t>
          </a:r>
          <a:r>
            <a:rPr lang="en-GB" sz="1600" smtClean="0"/>
            <a:t>) Steels</a:t>
          </a:r>
          <a:br>
            <a:rPr lang="en-GB" sz="1600" smtClean="0"/>
          </a:br>
          <a:r>
            <a:rPr lang="en-GB" sz="1600" b="1" i="0" noProof="0" smtClean="0"/>
            <a:t>Yann de Carlan, CEA</a:t>
          </a:r>
          <a:endParaRPr lang="en-GB" sz="1600" b="0" i="0" noProof="0" dirty="0"/>
        </a:p>
      </dgm:t>
    </dgm:pt>
    <dgm:pt modelId="{3E672CD1-A59C-4A23-B7CD-9D9150C83873}" type="parTrans" cxnId="{6D4871DE-151F-4E8E-9DF7-4C545DFC3E4B}">
      <dgm:prSet/>
      <dgm:spPr/>
      <dgm:t>
        <a:bodyPr/>
        <a:lstStyle/>
        <a:p>
          <a:pPr marL="0">
            <a:lnSpc>
              <a:spcPct val="100000"/>
            </a:lnSpc>
            <a:spcBef>
              <a:spcPts val="0"/>
            </a:spcBef>
            <a:spcAft>
              <a:spcPts val="0"/>
            </a:spcAft>
          </a:pPr>
          <a:endParaRPr lang="en-GB" sz="1600" b="0" i="0" noProof="0"/>
        </a:p>
      </dgm:t>
    </dgm:pt>
    <dgm:pt modelId="{08747A81-5F41-4636-BA0F-C50049BAD167}" type="sibTrans" cxnId="{6D4871DE-151F-4E8E-9DF7-4C545DFC3E4B}">
      <dgm:prSet/>
      <dgm:spPr/>
      <dgm:t>
        <a:bodyPr/>
        <a:lstStyle/>
        <a:p>
          <a:pPr marL="0">
            <a:lnSpc>
              <a:spcPct val="100000"/>
            </a:lnSpc>
            <a:spcBef>
              <a:spcPts val="0"/>
            </a:spcBef>
            <a:spcAft>
              <a:spcPts val="0"/>
            </a:spcAft>
          </a:pPr>
          <a:endParaRPr lang="en-GB" sz="1600" b="0" i="0" noProof="0"/>
        </a:p>
      </dgm:t>
    </dgm:pt>
    <dgm:pt modelId="{2535166F-892D-4489-962D-5B5F2C525A82}">
      <dgm:prSet phldrT="[Text]" custT="1"/>
      <dgm:spPr/>
      <dgm:t>
        <a:bodyPr/>
        <a:lstStyle/>
        <a:p>
          <a:pPr marL="0">
            <a:lnSpc>
              <a:spcPct val="100000"/>
            </a:lnSpc>
            <a:spcBef>
              <a:spcPts val="0"/>
            </a:spcBef>
            <a:spcAft>
              <a:spcPts val="0"/>
            </a:spcAft>
          </a:pPr>
          <a:r>
            <a:rPr lang="en-GB" sz="2000" b="1" i="0" noProof="0" dirty="0" smtClean="0">
              <a:solidFill>
                <a:schemeClr val="tx1"/>
              </a:solidFill>
            </a:rPr>
            <a:t>SP3</a:t>
          </a:r>
          <a:endParaRPr lang="en-GB" sz="2000" b="1" i="0" noProof="0" dirty="0">
            <a:solidFill>
              <a:schemeClr val="tx1"/>
            </a:solidFill>
          </a:endParaRPr>
        </a:p>
      </dgm:t>
    </dgm:pt>
    <dgm:pt modelId="{B94DA1AB-C311-48A8-874F-2AF2CA85F566}" type="parTrans" cxnId="{04D77C80-13C8-4DCA-AA25-21C4B5E3E984}">
      <dgm:prSet/>
      <dgm:spPr/>
      <dgm:t>
        <a:bodyPr/>
        <a:lstStyle/>
        <a:p>
          <a:pPr marL="0">
            <a:lnSpc>
              <a:spcPct val="100000"/>
            </a:lnSpc>
            <a:spcBef>
              <a:spcPts val="0"/>
            </a:spcBef>
            <a:spcAft>
              <a:spcPts val="0"/>
            </a:spcAft>
          </a:pPr>
          <a:endParaRPr lang="en-GB" sz="1600" b="0" i="0" noProof="0"/>
        </a:p>
      </dgm:t>
    </dgm:pt>
    <dgm:pt modelId="{FF87A3AB-AD55-4843-A5D3-41A9657B95A6}" type="sibTrans" cxnId="{04D77C80-13C8-4DCA-AA25-21C4B5E3E984}">
      <dgm:prSet/>
      <dgm:spPr/>
      <dgm:t>
        <a:bodyPr/>
        <a:lstStyle/>
        <a:p>
          <a:pPr marL="0">
            <a:lnSpc>
              <a:spcPct val="100000"/>
            </a:lnSpc>
            <a:spcBef>
              <a:spcPts val="0"/>
            </a:spcBef>
            <a:spcAft>
              <a:spcPts val="0"/>
            </a:spcAft>
          </a:pPr>
          <a:endParaRPr lang="en-GB" sz="1600" b="0" i="0" noProof="0"/>
        </a:p>
      </dgm:t>
    </dgm:pt>
    <dgm:pt modelId="{48B7FEA8-1FA4-4B11-83C1-1C19D30712C7}">
      <dgm:prSet phldrT="[Text]" custT="1"/>
      <dgm:spPr/>
      <dgm:t>
        <a:bodyPr/>
        <a:lstStyle/>
        <a:p>
          <a:pPr marL="0">
            <a:lnSpc>
              <a:spcPct val="100000"/>
            </a:lnSpc>
            <a:spcBef>
              <a:spcPts val="0"/>
            </a:spcBef>
            <a:spcAft>
              <a:spcPts val="0"/>
            </a:spcAft>
          </a:pPr>
          <a:r>
            <a:rPr lang="en-GB" sz="1600" dirty="0" smtClean="0"/>
            <a:t>Refractory materials: ceramic composites and metal-based alloys - </a:t>
          </a:r>
          <a:r>
            <a:rPr lang="en-GB" sz="1600" b="1" i="0" noProof="0" dirty="0" smtClean="0"/>
            <a:t>Marie-Francoise Maday, ENEA</a:t>
          </a:r>
          <a:endParaRPr lang="en-GB" sz="1600" b="0" i="0" noProof="0" dirty="0"/>
        </a:p>
      </dgm:t>
    </dgm:pt>
    <dgm:pt modelId="{A7ACB6FB-63C7-405B-9285-652A4CA6A83C}" type="parTrans" cxnId="{ED03498B-70F1-4152-9E96-B156FD8B88E7}">
      <dgm:prSet/>
      <dgm:spPr/>
      <dgm:t>
        <a:bodyPr/>
        <a:lstStyle/>
        <a:p>
          <a:pPr marL="0">
            <a:lnSpc>
              <a:spcPct val="100000"/>
            </a:lnSpc>
            <a:spcBef>
              <a:spcPts val="0"/>
            </a:spcBef>
            <a:spcAft>
              <a:spcPts val="0"/>
            </a:spcAft>
          </a:pPr>
          <a:endParaRPr lang="en-GB" sz="1600" b="0" i="0" noProof="0"/>
        </a:p>
      </dgm:t>
    </dgm:pt>
    <dgm:pt modelId="{1C3911B3-CED9-4223-AD41-B40885651AC4}" type="sibTrans" cxnId="{ED03498B-70F1-4152-9E96-B156FD8B88E7}">
      <dgm:prSet/>
      <dgm:spPr/>
      <dgm:t>
        <a:bodyPr/>
        <a:lstStyle/>
        <a:p>
          <a:pPr marL="0">
            <a:lnSpc>
              <a:spcPct val="100000"/>
            </a:lnSpc>
            <a:spcBef>
              <a:spcPts val="0"/>
            </a:spcBef>
            <a:spcAft>
              <a:spcPts val="0"/>
            </a:spcAft>
          </a:pPr>
          <a:endParaRPr lang="en-GB" sz="1600" b="0" i="0" noProof="0"/>
        </a:p>
      </dgm:t>
    </dgm:pt>
    <dgm:pt modelId="{47094B68-094D-4EDF-A955-58EA8FB08F97}">
      <dgm:prSet custT="1"/>
      <dgm:spPr/>
      <dgm:t>
        <a:bodyPr/>
        <a:lstStyle/>
        <a:p>
          <a:pPr marL="0">
            <a:lnSpc>
              <a:spcPct val="100000"/>
            </a:lnSpc>
            <a:spcBef>
              <a:spcPts val="0"/>
            </a:spcBef>
            <a:spcAft>
              <a:spcPts val="0"/>
            </a:spcAft>
          </a:pPr>
          <a:r>
            <a:rPr lang="en-GB" sz="2000" b="1" i="0" noProof="0" dirty="0" smtClean="0">
              <a:solidFill>
                <a:schemeClr val="tx1"/>
              </a:solidFill>
            </a:rPr>
            <a:t>SP4</a:t>
          </a:r>
          <a:endParaRPr lang="en-GB" sz="2000" b="1" i="0" noProof="0" dirty="0">
            <a:solidFill>
              <a:schemeClr val="tx1"/>
            </a:solidFill>
          </a:endParaRPr>
        </a:p>
      </dgm:t>
    </dgm:pt>
    <dgm:pt modelId="{D267AAEF-CBC8-4287-9975-F7418823FCDC}" type="parTrans" cxnId="{5DD78F2A-8F46-4353-894E-FADE6BCEA85F}">
      <dgm:prSet/>
      <dgm:spPr/>
      <dgm:t>
        <a:bodyPr/>
        <a:lstStyle/>
        <a:p>
          <a:pPr marL="0">
            <a:lnSpc>
              <a:spcPct val="100000"/>
            </a:lnSpc>
            <a:spcBef>
              <a:spcPts val="0"/>
            </a:spcBef>
            <a:spcAft>
              <a:spcPts val="0"/>
            </a:spcAft>
          </a:pPr>
          <a:endParaRPr lang="en-GB" sz="1600" b="0" i="0" noProof="0"/>
        </a:p>
      </dgm:t>
    </dgm:pt>
    <dgm:pt modelId="{D216E234-1EB4-4D03-AE0B-38BB93BB2969}" type="sibTrans" cxnId="{5DD78F2A-8F46-4353-894E-FADE6BCEA85F}">
      <dgm:prSet/>
      <dgm:spPr/>
      <dgm:t>
        <a:bodyPr/>
        <a:lstStyle/>
        <a:p>
          <a:pPr marL="0">
            <a:lnSpc>
              <a:spcPct val="100000"/>
            </a:lnSpc>
            <a:spcBef>
              <a:spcPts val="0"/>
            </a:spcBef>
            <a:spcAft>
              <a:spcPts val="0"/>
            </a:spcAft>
          </a:pPr>
          <a:endParaRPr lang="en-GB" sz="1600" b="0" i="0" noProof="0"/>
        </a:p>
      </dgm:t>
    </dgm:pt>
    <dgm:pt modelId="{5455E904-0559-45F3-9C4B-6EE0B7574761}">
      <dgm:prSet phldrT="[Text]" custT="1"/>
      <dgm:spPr/>
      <dgm:t>
        <a:bodyPr/>
        <a:lstStyle/>
        <a:p>
          <a:pPr marL="0">
            <a:lnSpc>
              <a:spcPct val="100000"/>
            </a:lnSpc>
            <a:spcBef>
              <a:spcPts val="0"/>
            </a:spcBef>
            <a:spcAft>
              <a:spcPts val="0"/>
            </a:spcAft>
          </a:pPr>
          <a:r>
            <a:rPr lang="en-GB" sz="1600" dirty="0" smtClean="0"/>
            <a:t>Support to the European Sustainable Nuclear Industrial Initiative </a:t>
          </a:r>
          <a:r>
            <a:rPr lang="en-GB" sz="1600" b="0" i="0" noProof="0" dirty="0" smtClean="0"/>
            <a:t>(ESNII)  - </a:t>
          </a:r>
          <a:r>
            <a:rPr lang="en-GB" sz="1600" b="1" i="0" noProof="0" dirty="0" smtClean="0"/>
            <a:t>Karl Fredrik Nilsson, JRC IET</a:t>
          </a:r>
          <a:endParaRPr lang="en-GB" sz="1600" b="0" i="0" noProof="0" dirty="0"/>
        </a:p>
      </dgm:t>
    </dgm:pt>
    <dgm:pt modelId="{2848EC12-96C4-4472-A526-1F59E23B741F}" type="sibTrans" cxnId="{35EA90BD-9416-4B5E-9D70-813D82760CBF}">
      <dgm:prSet/>
      <dgm:spPr/>
      <dgm:t>
        <a:bodyPr/>
        <a:lstStyle/>
        <a:p>
          <a:pPr marL="0">
            <a:lnSpc>
              <a:spcPct val="100000"/>
            </a:lnSpc>
            <a:spcBef>
              <a:spcPts val="0"/>
            </a:spcBef>
            <a:spcAft>
              <a:spcPts val="0"/>
            </a:spcAft>
          </a:pPr>
          <a:endParaRPr lang="en-GB" sz="1600" b="0" i="0" noProof="0"/>
        </a:p>
      </dgm:t>
    </dgm:pt>
    <dgm:pt modelId="{1543E8B6-8F07-42CA-B5E0-26520B0013DF}" type="parTrans" cxnId="{35EA90BD-9416-4B5E-9D70-813D82760CBF}">
      <dgm:prSet/>
      <dgm:spPr/>
      <dgm:t>
        <a:bodyPr/>
        <a:lstStyle/>
        <a:p>
          <a:pPr marL="0">
            <a:lnSpc>
              <a:spcPct val="100000"/>
            </a:lnSpc>
            <a:spcBef>
              <a:spcPts val="0"/>
            </a:spcBef>
            <a:spcAft>
              <a:spcPts val="0"/>
            </a:spcAft>
          </a:pPr>
          <a:endParaRPr lang="en-GB" sz="1600" b="0" i="0" noProof="0"/>
        </a:p>
      </dgm:t>
    </dgm:pt>
    <dgm:pt modelId="{BE32FE4D-0CC3-44C4-853E-CC2FF01CFA0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GB" sz="2000" b="1" i="0" noProof="0" dirty="0" smtClean="0">
            <a:solidFill>
              <a:schemeClr val="tx1"/>
            </a:solidFill>
          </a:endParaRPr>
        </a:p>
        <a:p>
          <a:pPr marL="0" marR="0" indent="0" defTabSz="914400" eaLnBrk="1" fontAlgn="auto" latinLnBrk="0" hangingPunct="1">
            <a:lnSpc>
              <a:spcPct val="100000"/>
            </a:lnSpc>
            <a:spcBef>
              <a:spcPts val="0"/>
            </a:spcBef>
            <a:spcAft>
              <a:spcPts val="0"/>
            </a:spcAft>
            <a:buClrTx/>
            <a:buSzTx/>
            <a:buFontTx/>
            <a:buNone/>
            <a:tabLst/>
            <a:defRPr/>
          </a:pPr>
          <a:r>
            <a:rPr lang="en-GB" sz="2000" b="1" i="0" noProof="0" dirty="0" smtClean="0">
              <a:solidFill>
                <a:schemeClr val="tx1"/>
              </a:solidFill>
            </a:rPr>
            <a:t>SP1</a:t>
          </a:r>
        </a:p>
        <a:p>
          <a:pPr marL="0" defTabSz="1955800">
            <a:lnSpc>
              <a:spcPct val="100000"/>
            </a:lnSpc>
            <a:spcBef>
              <a:spcPts val="0"/>
            </a:spcBef>
            <a:spcAft>
              <a:spcPts val="0"/>
            </a:spcAft>
          </a:pPr>
          <a:endParaRPr lang="en-GB" sz="2000" b="1" i="0" noProof="0" dirty="0">
            <a:solidFill>
              <a:schemeClr val="tx1"/>
            </a:solidFill>
          </a:endParaRPr>
        </a:p>
      </dgm:t>
    </dgm:pt>
    <dgm:pt modelId="{B4A585DE-20FF-4C81-BE0F-2DD5FF8C7380}" type="parTrans" cxnId="{EA9E67A0-6C72-490C-B75D-35E2558C63AB}">
      <dgm:prSet/>
      <dgm:spPr/>
      <dgm:t>
        <a:bodyPr/>
        <a:lstStyle/>
        <a:p>
          <a:pPr marL="0">
            <a:lnSpc>
              <a:spcPct val="100000"/>
            </a:lnSpc>
            <a:spcBef>
              <a:spcPts val="0"/>
            </a:spcBef>
            <a:spcAft>
              <a:spcPts val="0"/>
            </a:spcAft>
          </a:pPr>
          <a:endParaRPr lang="en-GB" sz="1600" b="0" i="0" noProof="0"/>
        </a:p>
      </dgm:t>
    </dgm:pt>
    <dgm:pt modelId="{1FDE7329-E793-481A-A77A-ED2E477BD68E}" type="sibTrans" cxnId="{EA9E67A0-6C72-490C-B75D-35E2558C63AB}">
      <dgm:prSet/>
      <dgm:spPr/>
      <dgm:t>
        <a:bodyPr/>
        <a:lstStyle/>
        <a:p>
          <a:pPr marL="0">
            <a:lnSpc>
              <a:spcPct val="100000"/>
            </a:lnSpc>
            <a:spcBef>
              <a:spcPts val="0"/>
            </a:spcBef>
            <a:spcAft>
              <a:spcPts val="0"/>
            </a:spcAft>
          </a:pPr>
          <a:endParaRPr lang="en-GB" sz="1600" b="0" i="0" noProof="0"/>
        </a:p>
      </dgm:t>
    </dgm:pt>
    <dgm:pt modelId="{313BACCC-1F54-4ADC-B6B3-8AE400153FEC}">
      <dgm:prSet phldrT="[Text]" custT="1"/>
      <dgm:spPr/>
      <dgm:t>
        <a:bodyPr/>
        <a:lstStyle/>
        <a:p>
          <a:pPr marL="0">
            <a:lnSpc>
              <a:spcPct val="100000"/>
            </a:lnSpc>
            <a:spcBef>
              <a:spcPts val="0"/>
            </a:spcBef>
            <a:spcAft>
              <a:spcPts val="0"/>
            </a:spcAft>
          </a:pPr>
          <a:r>
            <a:rPr lang="en-GB" sz="1600" dirty="0" smtClean="0"/>
            <a:t>Modelling: Correlation, Simulation and Experimental Validation - </a:t>
          </a:r>
          <a:r>
            <a:rPr lang="en-GB" sz="1600" b="1" i="0" noProof="0" dirty="0" smtClean="0"/>
            <a:t>Lorenzo Malerba, SCK-CEN</a:t>
          </a:r>
          <a:endParaRPr lang="en-GB" sz="1600" b="1" i="0" noProof="0" dirty="0"/>
        </a:p>
      </dgm:t>
    </dgm:pt>
    <dgm:pt modelId="{5CCE619F-52DE-4B12-8E58-24551C4DE077}" type="parTrans" cxnId="{AFCA48A5-3339-4758-B5DF-F1F867071FB8}">
      <dgm:prSet/>
      <dgm:spPr/>
      <dgm:t>
        <a:bodyPr/>
        <a:lstStyle/>
        <a:p>
          <a:pPr marL="0">
            <a:lnSpc>
              <a:spcPct val="100000"/>
            </a:lnSpc>
            <a:spcBef>
              <a:spcPts val="0"/>
            </a:spcBef>
            <a:spcAft>
              <a:spcPts val="0"/>
            </a:spcAft>
          </a:pPr>
          <a:endParaRPr lang="de-DE" sz="1600"/>
        </a:p>
      </dgm:t>
    </dgm:pt>
    <dgm:pt modelId="{1D3F0B3A-4EAE-49FC-AB3A-28394CD029A2}" type="sibTrans" cxnId="{AFCA48A5-3339-4758-B5DF-F1F867071FB8}">
      <dgm:prSet/>
      <dgm:spPr/>
      <dgm:t>
        <a:bodyPr/>
        <a:lstStyle/>
        <a:p>
          <a:pPr marL="0">
            <a:lnSpc>
              <a:spcPct val="100000"/>
            </a:lnSpc>
            <a:spcBef>
              <a:spcPts val="0"/>
            </a:spcBef>
            <a:spcAft>
              <a:spcPts val="0"/>
            </a:spcAft>
          </a:pPr>
          <a:endParaRPr lang="de-DE" sz="1600"/>
        </a:p>
      </dgm:t>
    </dgm:pt>
    <dgm:pt modelId="{0A38B74D-9B1E-4137-91D9-12FAB1026C93}">
      <dgm:prSet phldrT="[Text]" custT="1"/>
      <dgm:spPr/>
      <dgm:t>
        <a:bodyPr/>
        <a:lstStyle/>
        <a:p>
          <a:pPr marL="0">
            <a:lnSpc>
              <a:spcPct val="100000"/>
            </a:lnSpc>
            <a:spcBef>
              <a:spcPts val="0"/>
            </a:spcBef>
            <a:spcAft>
              <a:spcPts val="0"/>
            </a:spcAft>
          </a:pPr>
          <a:r>
            <a:rPr lang="en-GB" sz="2000" b="1" i="0" noProof="0" dirty="0" smtClean="0">
              <a:solidFill>
                <a:schemeClr val="tx1"/>
              </a:solidFill>
            </a:rPr>
            <a:t>SP5</a:t>
          </a:r>
          <a:endParaRPr lang="en-GB" sz="2000" b="1" i="0" noProof="0" dirty="0">
            <a:solidFill>
              <a:schemeClr val="tx1"/>
            </a:solidFill>
          </a:endParaRPr>
        </a:p>
      </dgm:t>
    </dgm:pt>
    <dgm:pt modelId="{69220D35-599E-4509-B0C4-EF96A9D97F93}" type="parTrans" cxnId="{3DD4DBA4-65CF-43D6-8E3A-9A23F6B8A83A}">
      <dgm:prSet/>
      <dgm:spPr/>
      <dgm:t>
        <a:bodyPr/>
        <a:lstStyle/>
        <a:p>
          <a:pPr marL="0">
            <a:lnSpc>
              <a:spcPct val="100000"/>
            </a:lnSpc>
            <a:spcBef>
              <a:spcPts val="0"/>
            </a:spcBef>
            <a:spcAft>
              <a:spcPts val="0"/>
            </a:spcAft>
          </a:pPr>
          <a:endParaRPr lang="de-DE" sz="1600"/>
        </a:p>
      </dgm:t>
    </dgm:pt>
    <dgm:pt modelId="{C88D9730-1502-4A4B-9F9D-68D12A5C3B09}" type="sibTrans" cxnId="{3DD4DBA4-65CF-43D6-8E3A-9A23F6B8A83A}">
      <dgm:prSet/>
      <dgm:spPr/>
      <dgm:t>
        <a:bodyPr/>
        <a:lstStyle/>
        <a:p>
          <a:pPr marL="0">
            <a:lnSpc>
              <a:spcPct val="100000"/>
            </a:lnSpc>
            <a:spcBef>
              <a:spcPts val="0"/>
            </a:spcBef>
            <a:spcAft>
              <a:spcPts val="0"/>
            </a:spcAft>
          </a:pPr>
          <a:endParaRPr lang="de-DE" sz="1600"/>
        </a:p>
      </dgm:t>
    </dgm:pt>
    <dgm:pt modelId="{0FB4C93E-A0F6-4CE8-8F01-BC94DD877ADB}">
      <dgm:prSet phldrT="[Text]" custT="1"/>
      <dgm:spPr/>
      <dgm:t>
        <a:bodyPr/>
        <a:lstStyle/>
        <a:p>
          <a:pPr marL="0">
            <a:lnSpc>
              <a:spcPct val="100000"/>
            </a:lnSpc>
            <a:spcBef>
              <a:spcPts val="0"/>
            </a:spcBef>
            <a:spcAft>
              <a:spcPts val="0"/>
            </a:spcAft>
          </a:pPr>
          <a:r>
            <a:rPr lang="en-GB" sz="2000" b="1" i="0" noProof="0" dirty="0" smtClean="0">
              <a:solidFill>
                <a:schemeClr val="tx1"/>
              </a:solidFill>
            </a:rPr>
            <a:t>SP6</a:t>
          </a:r>
          <a:endParaRPr lang="en-GB" sz="2000" b="1" i="0" noProof="0" dirty="0">
            <a:solidFill>
              <a:schemeClr val="tx1"/>
            </a:solidFill>
          </a:endParaRPr>
        </a:p>
      </dgm:t>
    </dgm:pt>
    <dgm:pt modelId="{69F06F94-4B7E-437A-A28B-14C2A76507AC}" type="parTrans" cxnId="{2FCC40A7-4A0C-4537-8A47-147E24CEBCA4}">
      <dgm:prSet/>
      <dgm:spPr/>
      <dgm:t>
        <a:bodyPr/>
        <a:lstStyle/>
        <a:p>
          <a:pPr marL="0">
            <a:lnSpc>
              <a:spcPct val="100000"/>
            </a:lnSpc>
            <a:spcBef>
              <a:spcPts val="0"/>
            </a:spcBef>
            <a:spcAft>
              <a:spcPts val="0"/>
            </a:spcAft>
          </a:pPr>
          <a:endParaRPr lang="de-DE" sz="1600"/>
        </a:p>
      </dgm:t>
    </dgm:pt>
    <dgm:pt modelId="{2928F5CF-7D6C-42A4-8EE3-F5CB35554DE5}" type="sibTrans" cxnId="{2FCC40A7-4A0C-4537-8A47-147E24CEBCA4}">
      <dgm:prSet/>
      <dgm:spPr/>
      <dgm:t>
        <a:bodyPr/>
        <a:lstStyle/>
        <a:p>
          <a:pPr marL="0">
            <a:lnSpc>
              <a:spcPct val="100000"/>
            </a:lnSpc>
            <a:spcBef>
              <a:spcPts val="0"/>
            </a:spcBef>
            <a:spcAft>
              <a:spcPts val="0"/>
            </a:spcAft>
          </a:pPr>
          <a:endParaRPr lang="de-DE" sz="1600"/>
        </a:p>
      </dgm:t>
    </dgm:pt>
    <dgm:pt modelId="{DED7223E-CD21-4159-B34E-D9E92C5B2C0A}">
      <dgm:prSet phldrT="[Text]" custT="1"/>
      <dgm:spPr/>
      <dgm:t>
        <a:bodyPr/>
        <a:lstStyle/>
        <a:p>
          <a:pPr marL="0">
            <a:lnSpc>
              <a:spcPct val="100000"/>
            </a:lnSpc>
            <a:spcBef>
              <a:spcPts val="0"/>
            </a:spcBef>
            <a:spcAft>
              <a:spcPts val="0"/>
            </a:spcAft>
          </a:pPr>
          <a:r>
            <a:rPr lang="fr-FR" sz="1600" dirty="0" err="1" smtClean="0">
              <a:effectLst/>
            </a:rPr>
            <a:t>Manufacturing</a:t>
          </a:r>
          <a:r>
            <a:rPr lang="fr-FR" sz="1600" dirty="0" smtClean="0">
              <a:effectLst/>
            </a:rPr>
            <a:t>, irradiation and qualification of  </a:t>
          </a:r>
          <a:r>
            <a:rPr lang="fr-FR" sz="1600" dirty="0" err="1" smtClean="0">
              <a:effectLst/>
            </a:rPr>
            <a:t>advanced</a:t>
          </a:r>
          <a:r>
            <a:rPr lang="fr-FR" sz="1600" dirty="0" smtClean="0">
              <a:effectLst/>
            </a:rPr>
            <a:t> fuels  - </a:t>
          </a:r>
          <a:r>
            <a:rPr lang="en-GB" sz="1600" b="1" i="0" noProof="0" dirty="0" smtClean="0"/>
            <a:t>Joe Somers, JRC ITU</a:t>
          </a:r>
          <a:endParaRPr lang="en-GB" sz="1600" b="1" i="0" noProof="0" dirty="0"/>
        </a:p>
      </dgm:t>
    </dgm:pt>
    <dgm:pt modelId="{706434A9-57E7-4AE5-8D81-8C5112B0DDAC}" type="parTrans" cxnId="{FDA92D5E-DC04-418F-9F28-D9587582B0C3}">
      <dgm:prSet/>
      <dgm:spPr/>
      <dgm:t>
        <a:bodyPr/>
        <a:lstStyle/>
        <a:p>
          <a:pPr marL="0">
            <a:lnSpc>
              <a:spcPct val="100000"/>
            </a:lnSpc>
            <a:spcBef>
              <a:spcPts val="0"/>
            </a:spcBef>
            <a:spcAft>
              <a:spcPts val="0"/>
            </a:spcAft>
          </a:pPr>
          <a:endParaRPr lang="de-DE" sz="1600"/>
        </a:p>
      </dgm:t>
    </dgm:pt>
    <dgm:pt modelId="{401ED95F-C789-4595-AE00-0A6F42B71879}" type="sibTrans" cxnId="{FDA92D5E-DC04-418F-9F28-D9587582B0C3}">
      <dgm:prSet/>
      <dgm:spPr/>
      <dgm:t>
        <a:bodyPr/>
        <a:lstStyle/>
        <a:p>
          <a:pPr marL="0">
            <a:lnSpc>
              <a:spcPct val="100000"/>
            </a:lnSpc>
            <a:spcBef>
              <a:spcPts val="0"/>
            </a:spcBef>
            <a:spcAft>
              <a:spcPts val="0"/>
            </a:spcAft>
          </a:pPr>
          <a:endParaRPr lang="de-DE" sz="1600"/>
        </a:p>
      </dgm:t>
    </dgm:pt>
    <dgm:pt modelId="{D2129FB4-6914-4ADB-B774-25A0282DD47A}">
      <dgm:prSet phldrT="[Text]" custT="1"/>
      <dgm:spPr/>
      <dgm:t>
        <a:bodyPr/>
        <a:lstStyle/>
        <a:p>
          <a:pPr marL="0">
            <a:lnSpc>
              <a:spcPct val="100000"/>
            </a:lnSpc>
            <a:spcBef>
              <a:spcPts val="0"/>
            </a:spcBef>
            <a:spcAft>
              <a:spcPts val="0"/>
            </a:spcAft>
          </a:pPr>
          <a:endParaRPr lang="en-GB" sz="1600" b="1" i="0" noProof="0" dirty="0"/>
        </a:p>
      </dgm:t>
    </dgm:pt>
    <dgm:pt modelId="{D426C657-144E-439F-A73B-F81C0D3F0912}" type="parTrans" cxnId="{1874E6F5-7B24-4370-94AD-BCA0EAF91317}">
      <dgm:prSet/>
      <dgm:spPr/>
      <dgm:t>
        <a:bodyPr/>
        <a:lstStyle/>
        <a:p>
          <a:pPr marL="0">
            <a:lnSpc>
              <a:spcPct val="100000"/>
            </a:lnSpc>
            <a:spcBef>
              <a:spcPts val="0"/>
            </a:spcBef>
            <a:spcAft>
              <a:spcPts val="0"/>
            </a:spcAft>
          </a:pPr>
          <a:endParaRPr lang="de-DE" sz="1600"/>
        </a:p>
      </dgm:t>
    </dgm:pt>
    <dgm:pt modelId="{10ABDAA1-28BB-4E10-A8B1-FAE42AB051D0}" type="sibTrans" cxnId="{1874E6F5-7B24-4370-94AD-BCA0EAF91317}">
      <dgm:prSet/>
      <dgm:spPr/>
      <dgm:t>
        <a:bodyPr/>
        <a:lstStyle/>
        <a:p>
          <a:pPr marL="0">
            <a:lnSpc>
              <a:spcPct val="100000"/>
            </a:lnSpc>
            <a:spcBef>
              <a:spcPts val="0"/>
            </a:spcBef>
            <a:spcAft>
              <a:spcPts val="0"/>
            </a:spcAft>
          </a:pPr>
          <a:endParaRPr lang="de-DE" sz="1600"/>
        </a:p>
      </dgm:t>
    </dgm:pt>
    <dgm:pt modelId="{DDEFB2D6-EDF7-403E-858E-3ED87A563B28}">
      <dgm:prSet custT="1"/>
      <dgm:spPr/>
      <dgm:t>
        <a:bodyPr/>
        <a:lstStyle/>
        <a:p>
          <a:pPr marL="0">
            <a:lnSpc>
              <a:spcPct val="100000"/>
            </a:lnSpc>
            <a:spcBef>
              <a:spcPts val="0"/>
            </a:spcBef>
            <a:spcAft>
              <a:spcPts val="0"/>
            </a:spcAft>
          </a:pPr>
          <a:r>
            <a:rPr lang="fr-FR" sz="1600" dirty="0" err="1" smtClean="0"/>
            <a:t>Modelling</a:t>
          </a:r>
          <a:r>
            <a:rPr lang="fr-FR" sz="1600" dirty="0" smtClean="0"/>
            <a:t> and </a:t>
          </a:r>
          <a:r>
            <a:rPr lang="fr-FR" sz="1600" dirty="0" err="1" smtClean="0"/>
            <a:t>separate</a:t>
          </a:r>
          <a:r>
            <a:rPr lang="fr-FR" sz="1600" dirty="0" smtClean="0"/>
            <a:t> </a:t>
          </a:r>
          <a:r>
            <a:rPr lang="fr-FR" sz="1600" dirty="0" err="1" smtClean="0"/>
            <a:t>effect</a:t>
          </a:r>
          <a:r>
            <a:rPr lang="fr-FR" sz="1600" dirty="0" smtClean="0"/>
            <a:t> </a:t>
          </a:r>
          <a:r>
            <a:rPr lang="fr-FR" sz="1600" dirty="0" err="1" smtClean="0"/>
            <a:t>experiments</a:t>
          </a:r>
          <a:r>
            <a:rPr lang="fr-FR" sz="1600" dirty="0" smtClean="0"/>
            <a:t> on fuels</a:t>
          </a:r>
          <a:br>
            <a:rPr lang="fr-FR" sz="1600" dirty="0" smtClean="0"/>
          </a:br>
          <a:r>
            <a:rPr lang="fr-FR" sz="1600" b="1" dirty="0" smtClean="0"/>
            <a:t>Marjorie </a:t>
          </a:r>
          <a:r>
            <a:rPr lang="fr-FR" sz="1600" b="1" dirty="0" err="1" smtClean="0"/>
            <a:t>Bertolus</a:t>
          </a:r>
          <a:r>
            <a:rPr lang="fr-FR" sz="1600" b="1" dirty="0" smtClean="0"/>
            <a:t>, CEA</a:t>
          </a:r>
          <a:endParaRPr lang="de-DE" sz="1600" b="1" dirty="0"/>
        </a:p>
      </dgm:t>
    </dgm:pt>
    <dgm:pt modelId="{4704DA8C-48D0-46EB-978C-D2F5AD1AB118}" type="parTrans" cxnId="{49F8B62C-7DAC-4696-9A45-4055F6039F65}">
      <dgm:prSet/>
      <dgm:spPr/>
      <dgm:t>
        <a:bodyPr/>
        <a:lstStyle/>
        <a:p>
          <a:pPr marL="0">
            <a:lnSpc>
              <a:spcPct val="100000"/>
            </a:lnSpc>
            <a:spcBef>
              <a:spcPts val="0"/>
            </a:spcBef>
            <a:spcAft>
              <a:spcPts val="0"/>
            </a:spcAft>
          </a:pPr>
          <a:endParaRPr lang="de-DE" sz="1600"/>
        </a:p>
      </dgm:t>
    </dgm:pt>
    <dgm:pt modelId="{D9ECEBA7-D5C3-46C6-8604-FA2C8D739629}" type="sibTrans" cxnId="{49F8B62C-7DAC-4696-9A45-4055F6039F65}">
      <dgm:prSet/>
      <dgm:spPr/>
      <dgm:t>
        <a:bodyPr/>
        <a:lstStyle/>
        <a:p>
          <a:pPr marL="0">
            <a:lnSpc>
              <a:spcPct val="100000"/>
            </a:lnSpc>
            <a:spcBef>
              <a:spcPts val="0"/>
            </a:spcBef>
            <a:spcAft>
              <a:spcPts val="0"/>
            </a:spcAft>
          </a:pPr>
          <a:endParaRPr lang="de-DE" sz="1600"/>
        </a:p>
      </dgm:t>
    </dgm:pt>
    <dgm:pt modelId="{F7B4D569-5C65-457E-B3A8-460ABEA8644B}" type="pres">
      <dgm:prSet presAssocID="{3D081542-0A61-4041-8FDD-8A89E484F5FE}" presName="Name0" presStyleCnt="0">
        <dgm:presLayoutVars>
          <dgm:dir/>
          <dgm:animLvl val="lvl"/>
          <dgm:resizeHandles val="exact"/>
        </dgm:presLayoutVars>
      </dgm:prSet>
      <dgm:spPr/>
      <dgm:t>
        <a:bodyPr/>
        <a:lstStyle/>
        <a:p>
          <a:endParaRPr lang="de-DE"/>
        </a:p>
      </dgm:t>
    </dgm:pt>
    <dgm:pt modelId="{C0BB130E-F28E-4096-927F-B2E1B541D1E8}" type="pres">
      <dgm:prSet presAssocID="{CBB0B779-AAB3-4B35-B16D-8679D2E56678}" presName="linNode" presStyleCnt="0"/>
      <dgm:spPr/>
      <dgm:t>
        <a:bodyPr/>
        <a:lstStyle/>
        <a:p>
          <a:endParaRPr lang="de-DE"/>
        </a:p>
      </dgm:t>
    </dgm:pt>
    <dgm:pt modelId="{7363F739-C602-4002-B78B-C57D22CCF181}" type="pres">
      <dgm:prSet presAssocID="{CBB0B779-AAB3-4B35-B16D-8679D2E56678}" presName="parentText" presStyleLbl="node1" presStyleIdx="0" presStyleCnt="7" custScaleX="277778">
        <dgm:presLayoutVars>
          <dgm:chMax val="1"/>
          <dgm:bulletEnabled val="1"/>
        </dgm:presLayoutVars>
      </dgm:prSet>
      <dgm:spPr/>
      <dgm:t>
        <a:bodyPr/>
        <a:lstStyle/>
        <a:p>
          <a:endParaRPr lang="de-DE"/>
        </a:p>
      </dgm:t>
    </dgm:pt>
    <dgm:pt modelId="{E989AA28-3F12-4B7C-A02E-5D6A6CEB3176}" type="pres">
      <dgm:prSet presAssocID="{23A5CE9B-BFF5-4E8B-8146-89294A08BD81}" presName="sp" presStyleCnt="0"/>
      <dgm:spPr/>
      <dgm:t>
        <a:bodyPr/>
        <a:lstStyle/>
        <a:p>
          <a:endParaRPr lang="de-DE"/>
        </a:p>
      </dgm:t>
    </dgm:pt>
    <dgm:pt modelId="{48B086A3-B637-4748-8F01-130C4E66C333}" type="pres">
      <dgm:prSet presAssocID="{BE32FE4D-0CC3-44C4-853E-CC2FF01CFA00}" presName="linNode" presStyleCnt="0"/>
      <dgm:spPr/>
      <dgm:t>
        <a:bodyPr/>
        <a:lstStyle/>
        <a:p>
          <a:endParaRPr lang="de-DE"/>
        </a:p>
      </dgm:t>
    </dgm:pt>
    <dgm:pt modelId="{7C5E79D5-E39E-4BA4-81FB-261FE874EF83}" type="pres">
      <dgm:prSet presAssocID="{BE32FE4D-0CC3-44C4-853E-CC2FF01CFA00}" presName="parentText" presStyleLbl="node1" presStyleIdx="1" presStyleCnt="7">
        <dgm:presLayoutVars>
          <dgm:chMax val="1"/>
          <dgm:bulletEnabled val="1"/>
        </dgm:presLayoutVars>
      </dgm:prSet>
      <dgm:spPr/>
      <dgm:t>
        <a:bodyPr/>
        <a:lstStyle/>
        <a:p>
          <a:endParaRPr lang="de-DE"/>
        </a:p>
      </dgm:t>
    </dgm:pt>
    <dgm:pt modelId="{B82F623D-DE6A-4316-9081-06769ACB1C29}" type="pres">
      <dgm:prSet presAssocID="{BE32FE4D-0CC3-44C4-853E-CC2FF01CFA00}" presName="descendantText" presStyleLbl="alignAccFollowNode1" presStyleIdx="0" presStyleCnt="6">
        <dgm:presLayoutVars>
          <dgm:bulletEnabled val="1"/>
        </dgm:presLayoutVars>
      </dgm:prSet>
      <dgm:spPr/>
      <dgm:t>
        <a:bodyPr/>
        <a:lstStyle/>
        <a:p>
          <a:endParaRPr lang="de-DE"/>
        </a:p>
      </dgm:t>
    </dgm:pt>
    <dgm:pt modelId="{19B46E94-F9ED-4311-BC35-8BB34AC818F9}" type="pres">
      <dgm:prSet presAssocID="{1FDE7329-E793-481A-A77A-ED2E477BD68E}" presName="sp" presStyleCnt="0"/>
      <dgm:spPr/>
      <dgm:t>
        <a:bodyPr/>
        <a:lstStyle/>
        <a:p>
          <a:endParaRPr lang="de-DE"/>
        </a:p>
      </dgm:t>
    </dgm:pt>
    <dgm:pt modelId="{14F7C6E6-DF79-4BBE-A305-D7A42E961FFF}" type="pres">
      <dgm:prSet presAssocID="{ED3A0F9E-6340-40AA-8ED3-3A7CF60BA8EA}" presName="linNode" presStyleCnt="0"/>
      <dgm:spPr/>
      <dgm:t>
        <a:bodyPr/>
        <a:lstStyle/>
        <a:p>
          <a:endParaRPr lang="de-DE"/>
        </a:p>
      </dgm:t>
    </dgm:pt>
    <dgm:pt modelId="{5DEB6D23-12E3-4EFA-A01C-CF2AE02356BC}" type="pres">
      <dgm:prSet presAssocID="{ED3A0F9E-6340-40AA-8ED3-3A7CF60BA8EA}" presName="parentText" presStyleLbl="node1" presStyleIdx="2" presStyleCnt="7">
        <dgm:presLayoutVars>
          <dgm:chMax val="1"/>
          <dgm:bulletEnabled val="1"/>
        </dgm:presLayoutVars>
      </dgm:prSet>
      <dgm:spPr/>
      <dgm:t>
        <a:bodyPr/>
        <a:lstStyle/>
        <a:p>
          <a:endParaRPr lang="de-DE"/>
        </a:p>
      </dgm:t>
    </dgm:pt>
    <dgm:pt modelId="{3B91DFA9-984D-4BF7-A251-489C14A83DB9}" type="pres">
      <dgm:prSet presAssocID="{ED3A0F9E-6340-40AA-8ED3-3A7CF60BA8EA}" presName="descendantText" presStyleLbl="alignAccFollowNode1" presStyleIdx="1" presStyleCnt="6">
        <dgm:presLayoutVars>
          <dgm:bulletEnabled val="1"/>
        </dgm:presLayoutVars>
      </dgm:prSet>
      <dgm:spPr/>
      <dgm:t>
        <a:bodyPr/>
        <a:lstStyle/>
        <a:p>
          <a:endParaRPr lang="de-DE"/>
        </a:p>
      </dgm:t>
    </dgm:pt>
    <dgm:pt modelId="{BFDC5BF6-0EB2-4806-8B3F-92079969589A}" type="pres">
      <dgm:prSet presAssocID="{9B95EA29-626C-4F80-891E-0F84B7B16BEA}" presName="sp" presStyleCnt="0"/>
      <dgm:spPr/>
      <dgm:t>
        <a:bodyPr/>
        <a:lstStyle/>
        <a:p>
          <a:endParaRPr lang="de-DE"/>
        </a:p>
      </dgm:t>
    </dgm:pt>
    <dgm:pt modelId="{2A3CA9E5-EE05-4293-9B02-3BE607DC8B14}" type="pres">
      <dgm:prSet presAssocID="{2535166F-892D-4489-962D-5B5F2C525A82}" presName="linNode" presStyleCnt="0"/>
      <dgm:spPr/>
      <dgm:t>
        <a:bodyPr/>
        <a:lstStyle/>
        <a:p>
          <a:endParaRPr lang="de-DE"/>
        </a:p>
      </dgm:t>
    </dgm:pt>
    <dgm:pt modelId="{B23A19D6-AA72-47BA-B763-355AA81D4D85}" type="pres">
      <dgm:prSet presAssocID="{2535166F-892D-4489-962D-5B5F2C525A82}" presName="parentText" presStyleLbl="node1" presStyleIdx="3" presStyleCnt="7">
        <dgm:presLayoutVars>
          <dgm:chMax val="1"/>
          <dgm:bulletEnabled val="1"/>
        </dgm:presLayoutVars>
      </dgm:prSet>
      <dgm:spPr/>
      <dgm:t>
        <a:bodyPr/>
        <a:lstStyle/>
        <a:p>
          <a:endParaRPr lang="de-DE"/>
        </a:p>
      </dgm:t>
    </dgm:pt>
    <dgm:pt modelId="{71327DDF-F136-462B-99CB-B6634577BD24}" type="pres">
      <dgm:prSet presAssocID="{2535166F-892D-4489-962D-5B5F2C525A82}" presName="descendantText" presStyleLbl="alignAccFollowNode1" presStyleIdx="2" presStyleCnt="6">
        <dgm:presLayoutVars>
          <dgm:bulletEnabled val="1"/>
        </dgm:presLayoutVars>
      </dgm:prSet>
      <dgm:spPr/>
      <dgm:t>
        <a:bodyPr/>
        <a:lstStyle/>
        <a:p>
          <a:endParaRPr lang="de-DE"/>
        </a:p>
      </dgm:t>
    </dgm:pt>
    <dgm:pt modelId="{10C3BF73-A377-4F60-8EC0-3EA74544C455}" type="pres">
      <dgm:prSet presAssocID="{FF87A3AB-AD55-4843-A5D3-41A9657B95A6}" presName="sp" presStyleCnt="0"/>
      <dgm:spPr/>
      <dgm:t>
        <a:bodyPr/>
        <a:lstStyle/>
        <a:p>
          <a:endParaRPr lang="de-DE"/>
        </a:p>
      </dgm:t>
    </dgm:pt>
    <dgm:pt modelId="{C8A40B82-A526-47F3-8760-B414EA98B333}" type="pres">
      <dgm:prSet presAssocID="{47094B68-094D-4EDF-A955-58EA8FB08F97}" presName="linNode" presStyleCnt="0"/>
      <dgm:spPr/>
      <dgm:t>
        <a:bodyPr/>
        <a:lstStyle/>
        <a:p>
          <a:endParaRPr lang="de-DE"/>
        </a:p>
      </dgm:t>
    </dgm:pt>
    <dgm:pt modelId="{404FAF0F-E1DE-4902-AFC2-D99DD7FC086A}" type="pres">
      <dgm:prSet presAssocID="{47094B68-094D-4EDF-A955-58EA8FB08F97}" presName="parentText" presStyleLbl="node1" presStyleIdx="4" presStyleCnt="7">
        <dgm:presLayoutVars>
          <dgm:chMax val="1"/>
          <dgm:bulletEnabled val="1"/>
        </dgm:presLayoutVars>
      </dgm:prSet>
      <dgm:spPr/>
      <dgm:t>
        <a:bodyPr/>
        <a:lstStyle/>
        <a:p>
          <a:endParaRPr lang="de-DE"/>
        </a:p>
      </dgm:t>
    </dgm:pt>
    <dgm:pt modelId="{8C725D2E-ED3C-4AFB-969F-9AF19818A5CD}" type="pres">
      <dgm:prSet presAssocID="{47094B68-094D-4EDF-A955-58EA8FB08F97}" presName="descendantText" presStyleLbl="alignAccFollowNode1" presStyleIdx="3" presStyleCnt="6">
        <dgm:presLayoutVars>
          <dgm:bulletEnabled val="1"/>
        </dgm:presLayoutVars>
      </dgm:prSet>
      <dgm:spPr/>
      <dgm:t>
        <a:bodyPr/>
        <a:lstStyle/>
        <a:p>
          <a:endParaRPr lang="de-DE"/>
        </a:p>
      </dgm:t>
    </dgm:pt>
    <dgm:pt modelId="{06A2DB1B-C103-47EE-BFEA-2BF5A02A919C}" type="pres">
      <dgm:prSet presAssocID="{D216E234-1EB4-4D03-AE0B-38BB93BB2969}" presName="sp" presStyleCnt="0"/>
      <dgm:spPr/>
      <dgm:t>
        <a:bodyPr/>
        <a:lstStyle/>
        <a:p>
          <a:endParaRPr lang="de-DE"/>
        </a:p>
      </dgm:t>
    </dgm:pt>
    <dgm:pt modelId="{C4F1859A-8443-4207-9EFB-61C0DF5D9462}" type="pres">
      <dgm:prSet presAssocID="{0A38B74D-9B1E-4137-91D9-12FAB1026C93}" presName="linNode" presStyleCnt="0"/>
      <dgm:spPr/>
      <dgm:t>
        <a:bodyPr/>
        <a:lstStyle/>
        <a:p>
          <a:endParaRPr lang="de-DE"/>
        </a:p>
      </dgm:t>
    </dgm:pt>
    <dgm:pt modelId="{F8D9F39A-DA0A-47C8-8856-863634C6876D}" type="pres">
      <dgm:prSet presAssocID="{0A38B74D-9B1E-4137-91D9-12FAB1026C93}" presName="parentText" presStyleLbl="node1" presStyleIdx="5" presStyleCnt="7">
        <dgm:presLayoutVars>
          <dgm:chMax val="1"/>
          <dgm:bulletEnabled val="1"/>
        </dgm:presLayoutVars>
      </dgm:prSet>
      <dgm:spPr/>
      <dgm:t>
        <a:bodyPr/>
        <a:lstStyle/>
        <a:p>
          <a:endParaRPr lang="de-DE"/>
        </a:p>
      </dgm:t>
    </dgm:pt>
    <dgm:pt modelId="{4D0A4840-AA17-4886-B522-499F6C886F73}" type="pres">
      <dgm:prSet presAssocID="{0A38B74D-9B1E-4137-91D9-12FAB1026C93}" presName="descendantText" presStyleLbl="alignAccFollowNode1" presStyleIdx="4" presStyleCnt="6">
        <dgm:presLayoutVars>
          <dgm:bulletEnabled val="1"/>
        </dgm:presLayoutVars>
      </dgm:prSet>
      <dgm:spPr/>
      <dgm:t>
        <a:bodyPr/>
        <a:lstStyle/>
        <a:p>
          <a:endParaRPr lang="de-DE"/>
        </a:p>
      </dgm:t>
    </dgm:pt>
    <dgm:pt modelId="{999232CD-DF85-48D3-9447-32471BD627EB}" type="pres">
      <dgm:prSet presAssocID="{C88D9730-1502-4A4B-9F9D-68D12A5C3B09}" presName="sp" presStyleCnt="0"/>
      <dgm:spPr/>
      <dgm:t>
        <a:bodyPr/>
        <a:lstStyle/>
        <a:p>
          <a:endParaRPr lang="de-DE"/>
        </a:p>
      </dgm:t>
    </dgm:pt>
    <dgm:pt modelId="{46C977EC-1663-4B86-97A1-B50C55D98EBC}" type="pres">
      <dgm:prSet presAssocID="{0FB4C93E-A0F6-4CE8-8F01-BC94DD877ADB}" presName="linNode" presStyleCnt="0"/>
      <dgm:spPr/>
      <dgm:t>
        <a:bodyPr/>
        <a:lstStyle/>
        <a:p>
          <a:endParaRPr lang="de-DE"/>
        </a:p>
      </dgm:t>
    </dgm:pt>
    <dgm:pt modelId="{766B2F37-7D1F-4A01-BECB-782E2C8114B2}" type="pres">
      <dgm:prSet presAssocID="{0FB4C93E-A0F6-4CE8-8F01-BC94DD877ADB}" presName="parentText" presStyleLbl="node1" presStyleIdx="6" presStyleCnt="7">
        <dgm:presLayoutVars>
          <dgm:chMax val="1"/>
          <dgm:bulletEnabled val="1"/>
        </dgm:presLayoutVars>
      </dgm:prSet>
      <dgm:spPr/>
      <dgm:t>
        <a:bodyPr/>
        <a:lstStyle/>
        <a:p>
          <a:endParaRPr lang="de-DE"/>
        </a:p>
      </dgm:t>
    </dgm:pt>
    <dgm:pt modelId="{B372ECAF-5465-4D3D-9330-A0AF77128337}" type="pres">
      <dgm:prSet presAssocID="{0FB4C93E-A0F6-4CE8-8F01-BC94DD877ADB}" presName="descendantText" presStyleLbl="alignAccFollowNode1" presStyleIdx="5" presStyleCnt="6" custScaleY="138988">
        <dgm:presLayoutVars>
          <dgm:bulletEnabled val="1"/>
        </dgm:presLayoutVars>
      </dgm:prSet>
      <dgm:spPr/>
      <dgm:t>
        <a:bodyPr/>
        <a:lstStyle/>
        <a:p>
          <a:endParaRPr lang="de-DE"/>
        </a:p>
      </dgm:t>
    </dgm:pt>
  </dgm:ptLst>
  <dgm:cxnLst>
    <dgm:cxn modelId="{57B1F814-8B40-49E2-B54E-32C79C8F6973}" type="presOf" srcId="{01DFAF1C-9996-4EC9-A217-682B0F9F500A}" destId="{3B91DFA9-984D-4BF7-A251-489C14A83DB9}" srcOrd="0" destOrd="0" presId="urn:microsoft.com/office/officeart/2005/8/layout/vList5"/>
    <dgm:cxn modelId="{CAEC1E40-9169-428F-98B3-78BD84844E14}" type="presOf" srcId="{5455E904-0559-45F3-9C4B-6EE0B7574761}" destId="{B82F623D-DE6A-4316-9081-06769ACB1C29}" srcOrd="0" destOrd="0" presId="urn:microsoft.com/office/officeart/2005/8/layout/vList5"/>
    <dgm:cxn modelId="{35EA90BD-9416-4B5E-9D70-813D82760CBF}" srcId="{BE32FE4D-0CC3-44C4-853E-CC2FF01CFA00}" destId="{5455E904-0559-45F3-9C4B-6EE0B7574761}" srcOrd="0" destOrd="0" parTransId="{1543E8B6-8F07-42CA-B5E0-26520B0013DF}" sibTransId="{2848EC12-96C4-4472-A526-1F59E23B741F}"/>
    <dgm:cxn modelId="{FE3B552D-C7B2-4598-A2BD-5D466DBAB04A}" srcId="{3D081542-0A61-4041-8FDD-8A89E484F5FE}" destId="{ED3A0F9E-6340-40AA-8ED3-3A7CF60BA8EA}" srcOrd="2" destOrd="0" parTransId="{FB4A30B1-DD70-4E0F-A739-5BDD8656957D}" sibTransId="{9B95EA29-626C-4F80-891E-0F84B7B16BEA}"/>
    <dgm:cxn modelId="{2FCC40A7-4A0C-4537-8A47-147E24CEBCA4}" srcId="{3D081542-0A61-4041-8FDD-8A89E484F5FE}" destId="{0FB4C93E-A0F6-4CE8-8F01-BC94DD877ADB}" srcOrd="6" destOrd="0" parTransId="{69F06F94-4B7E-437A-A28B-14C2A76507AC}" sibTransId="{2928F5CF-7D6C-42A4-8EE3-F5CB35554DE5}"/>
    <dgm:cxn modelId="{2B1D1F48-04D7-4AD0-893A-1D2F95622A51}" type="presOf" srcId="{0FB4C93E-A0F6-4CE8-8F01-BC94DD877ADB}" destId="{766B2F37-7D1F-4A01-BECB-782E2C8114B2}" srcOrd="0" destOrd="0" presId="urn:microsoft.com/office/officeart/2005/8/layout/vList5"/>
    <dgm:cxn modelId="{A874D739-BBC3-478B-AACD-2C30A080F9A8}" type="presOf" srcId="{313BACCC-1F54-4ADC-B6B3-8AE400153FEC}" destId="{8C725D2E-ED3C-4AFB-969F-9AF19818A5CD}" srcOrd="0" destOrd="0" presId="urn:microsoft.com/office/officeart/2005/8/layout/vList5"/>
    <dgm:cxn modelId="{27E588E9-FE1D-4C34-B2B2-2339A15A20EE}" srcId="{3D081542-0A61-4041-8FDD-8A89E484F5FE}" destId="{CBB0B779-AAB3-4B35-B16D-8679D2E56678}" srcOrd="0" destOrd="0" parTransId="{054C5209-F55B-44F8-83DB-8EA41A397024}" sibTransId="{23A5CE9B-BFF5-4E8B-8146-89294A08BD81}"/>
    <dgm:cxn modelId="{5DD78F2A-8F46-4353-894E-FADE6BCEA85F}" srcId="{3D081542-0A61-4041-8FDD-8A89E484F5FE}" destId="{47094B68-094D-4EDF-A955-58EA8FB08F97}" srcOrd="4" destOrd="0" parTransId="{D267AAEF-CBC8-4287-9975-F7418823FCDC}" sibTransId="{D216E234-1EB4-4D03-AE0B-38BB93BB2969}"/>
    <dgm:cxn modelId="{04D77C80-13C8-4DCA-AA25-21C4B5E3E984}" srcId="{3D081542-0A61-4041-8FDD-8A89E484F5FE}" destId="{2535166F-892D-4489-962D-5B5F2C525A82}" srcOrd="3" destOrd="0" parTransId="{B94DA1AB-C311-48A8-874F-2AF2CA85F566}" sibTransId="{FF87A3AB-AD55-4843-A5D3-41A9657B95A6}"/>
    <dgm:cxn modelId="{1874E6F5-7B24-4370-94AD-BCA0EAF91317}" srcId="{0FB4C93E-A0F6-4CE8-8F01-BC94DD877ADB}" destId="{D2129FB4-6914-4ADB-B774-25A0282DD47A}" srcOrd="0" destOrd="0" parTransId="{D426C657-144E-439F-A73B-F81C0D3F0912}" sibTransId="{10ABDAA1-28BB-4E10-A8B1-FAE42AB051D0}"/>
    <dgm:cxn modelId="{A5C1B7FA-AA1F-4914-BD90-11E85FD5AA0F}" type="presOf" srcId="{48B7FEA8-1FA4-4B11-83C1-1C19D30712C7}" destId="{71327DDF-F136-462B-99CB-B6634577BD24}" srcOrd="0" destOrd="0" presId="urn:microsoft.com/office/officeart/2005/8/layout/vList5"/>
    <dgm:cxn modelId="{2B31D00B-7720-400E-BABC-32CCE106E4A9}" type="presOf" srcId="{0A38B74D-9B1E-4137-91D9-12FAB1026C93}" destId="{F8D9F39A-DA0A-47C8-8856-863634C6876D}" srcOrd="0" destOrd="0" presId="urn:microsoft.com/office/officeart/2005/8/layout/vList5"/>
    <dgm:cxn modelId="{FDA92D5E-DC04-418F-9F28-D9587582B0C3}" srcId="{0A38B74D-9B1E-4137-91D9-12FAB1026C93}" destId="{DED7223E-CD21-4159-B34E-D9E92C5B2C0A}" srcOrd="0" destOrd="0" parTransId="{706434A9-57E7-4AE5-8D81-8C5112B0DDAC}" sibTransId="{401ED95F-C789-4595-AE00-0A6F42B71879}"/>
    <dgm:cxn modelId="{AFCA48A5-3339-4758-B5DF-F1F867071FB8}" srcId="{47094B68-094D-4EDF-A955-58EA8FB08F97}" destId="{313BACCC-1F54-4ADC-B6B3-8AE400153FEC}" srcOrd="0" destOrd="0" parTransId="{5CCE619F-52DE-4B12-8E58-24551C4DE077}" sibTransId="{1D3F0B3A-4EAE-49FC-AB3A-28394CD029A2}"/>
    <dgm:cxn modelId="{EA9E67A0-6C72-490C-B75D-35E2558C63AB}" srcId="{3D081542-0A61-4041-8FDD-8A89E484F5FE}" destId="{BE32FE4D-0CC3-44C4-853E-CC2FF01CFA00}" srcOrd="1" destOrd="0" parTransId="{B4A585DE-20FF-4C81-BE0F-2DD5FF8C7380}" sibTransId="{1FDE7329-E793-481A-A77A-ED2E477BD68E}"/>
    <dgm:cxn modelId="{79F1AF21-EDB3-4CC4-90C5-184EBC3A926A}" type="presOf" srcId="{3D081542-0A61-4041-8FDD-8A89E484F5FE}" destId="{F7B4D569-5C65-457E-B3A8-460ABEA8644B}" srcOrd="0" destOrd="0" presId="urn:microsoft.com/office/officeart/2005/8/layout/vList5"/>
    <dgm:cxn modelId="{0B727F80-C8A2-457F-8F9B-CF89F0A982A0}" type="presOf" srcId="{CBB0B779-AAB3-4B35-B16D-8679D2E56678}" destId="{7363F739-C602-4002-B78B-C57D22CCF181}" srcOrd="0" destOrd="0" presId="urn:microsoft.com/office/officeart/2005/8/layout/vList5"/>
    <dgm:cxn modelId="{9A6BD62C-FECD-4025-ABD3-1D32CD0E0684}" type="presOf" srcId="{47094B68-094D-4EDF-A955-58EA8FB08F97}" destId="{404FAF0F-E1DE-4902-AFC2-D99DD7FC086A}" srcOrd="0" destOrd="0" presId="urn:microsoft.com/office/officeart/2005/8/layout/vList5"/>
    <dgm:cxn modelId="{D868DABE-1BA0-44E8-A5A3-B6C267678908}" type="presOf" srcId="{ED3A0F9E-6340-40AA-8ED3-3A7CF60BA8EA}" destId="{5DEB6D23-12E3-4EFA-A01C-CF2AE02356BC}" srcOrd="0" destOrd="0" presId="urn:microsoft.com/office/officeart/2005/8/layout/vList5"/>
    <dgm:cxn modelId="{6D4871DE-151F-4E8E-9DF7-4C545DFC3E4B}" srcId="{ED3A0F9E-6340-40AA-8ED3-3A7CF60BA8EA}" destId="{01DFAF1C-9996-4EC9-A217-682B0F9F500A}" srcOrd="0" destOrd="0" parTransId="{3E672CD1-A59C-4A23-B7CD-9D9150C83873}" sibTransId="{08747A81-5F41-4636-BA0F-C50049BAD167}"/>
    <dgm:cxn modelId="{1B207210-E984-4E75-A36C-89EB49761D25}" type="presOf" srcId="{DED7223E-CD21-4159-B34E-D9E92C5B2C0A}" destId="{4D0A4840-AA17-4886-B522-499F6C886F73}" srcOrd="0" destOrd="0" presId="urn:microsoft.com/office/officeart/2005/8/layout/vList5"/>
    <dgm:cxn modelId="{3DD4DBA4-65CF-43D6-8E3A-9A23F6B8A83A}" srcId="{3D081542-0A61-4041-8FDD-8A89E484F5FE}" destId="{0A38B74D-9B1E-4137-91D9-12FAB1026C93}" srcOrd="5" destOrd="0" parTransId="{69220D35-599E-4509-B0C4-EF96A9D97F93}" sibTransId="{C88D9730-1502-4A4B-9F9D-68D12A5C3B09}"/>
    <dgm:cxn modelId="{F5D8E4F1-229C-4EC4-8492-3BB815246B27}" type="presOf" srcId="{DDEFB2D6-EDF7-403E-858E-3ED87A563B28}" destId="{B372ECAF-5465-4D3D-9330-A0AF77128337}" srcOrd="0" destOrd="1" presId="urn:microsoft.com/office/officeart/2005/8/layout/vList5"/>
    <dgm:cxn modelId="{090F3EED-414D-41D7-89F8-F4FDDEE39DBF}" type="presOf" srcId="{2535166F-892D-4489-962D-5B5F2C525A82}" destId="{B23A19D6-AA72-47BA-B763-355AA81D4D85}" srcOrd="0" destOrd="0" presId="urn:microsoft.com/office/officeart/2005/8/layout/vList5"/>
    <dgm:cxn modelId="{ED03498B-70F1-4152-9E96-B156FD8B88E7}" srcId="{2535166F-892D-4489-962D-5B5F2C525A82}" destId="{48B7FEA8-1FA4-4B11-83C1-1C19D30712C7}" srcOrd="0" destOrd="0" parTransId="{A7ACB6FB-63C7-405B-9285-652A4CA6A83C}" sibTransId="{1C3911B3-CED9-4223-AD41-B40885651AC4}"/>
    <dgm:cxn modelId="{E1D95C9E-C802-472D-B236-8249E4855F0D}" type="presOf" srcId="{BE32FE4D-0CC3-44C4-853E-CC2FF01CFA00}" destId="{7C5E79D5-E39E-4BA4-81FB-261FE874EF83}" srcOrd="0" destOrd="0" presId="urn:microsoft.com/office/officeart/2005/8/layout/vList5"/>
    <dgm:cxn modelId="{49F8B62C-7DAC-4696-9A45-4055F6039F65}" srcId="{0FB4C93E-A0F6-4CE8-8F01-BC94DD877ADB}" destId="{DDEFB2D6-EDF7-403E-858E-3ED87A563B28}" srcOrd="1" destOrd="0" parTransId="{4704DA8C-48D0-46EB-978C-D2F5AD1AB118}" sibTransId="{D9ECEBA7-D5C3-46C6-8604-FA2C8D739629}"/>
    <dgm:cxn modelId="{6B70D5C9-748A-4D0B-A991-8D6F351E5D10}" type="presOf" srcId="{D2129FB4-6914-4ADB-B774-25A0282DD47A}" destId="{B372ECAF-5465-4D3D-9330-A0AF77128337}" srcOrd="0" destOrd="0" presId="urn:microsoft.com/office/officeart/2005/8/layout/vList5"/>
    <dgm:cxn modelId="{30732973-B066-47AE-993F-CC7BAEB82819}" type="presParOf" srcId="{F7B4D569-5C65-457E-B3A8-460ABEA8644B}" destId="{C0BB130E-F28E-4096-927F-B2E1B541D1E8}" srcOrd="0" destOrd="0" presId="urn:microsoft.com/office/officeart/2005/8/layout/vList5"/>
    <dgm:cxn modelId="{873299E3-6865-4071-B072-53CDFCB4E09F}" type="presParOf" srcId="{C0BB130E-F28E-4096-927F-B2E1B541D1E8}" destId="{7363F739-C602-4002-B78B-C57D22CCF181}" srcOrd="0" destOrd="0" presId="urn:microsoft.com/office/officeart/2005/8/layout/vList5"/>
    <dgm:cxn modelId="{D17EBF59-E47D-44D4-A948-C61EEBCDCFDC}" type="presParOf" srcId="{F7B4D569-5C65-457E-B3A8-460ABEA8644B}" destId="{E989AA28-3F12-4B7C-A02E-5D6A6CEB3176}" srcOrd="1" destOrd="0" presId="urn:microsoft.com/office/officeart/2005/8/layout/vList5"/>
    <dgm:cxn modelId="{173D9111-50B4-4A55-B26A-F2BF51A750CE}" type="presParOf" srcId="{F7B4D569-5C65-457E-B3A8-460ABEA8644B}" destId="{48B086A3-B637-4748-8F01-130C4E66C333}" srcOrd="2" destOrd="0" presId="urn:microsoft.com/office/officeart/2005/8/layout/vList5"/>
    <dgm:cxn modelId="{464C7A14-DBEA-48A3-8435-15D41E04541F}" type="presParOf" srcId="{48B086A3-B637-4748-8F01-130C4E66C333}" destId="{7C5E79D5-E39E-4BA4-81FB-261FE874EF83}" srcOrd="0" destOrd="0" presId="urn:microsoft.com/office/officeart/2005/8/layout/vList5"/>
    <dgm:cxn modelId="{D25DB4C6-BA2B-484E-AE48-0147A2ED598B}" type="presParOf" srcId="{48B086A3-B637-4748-8F01-130C4E66C333}" destId="{B82F623D-DE6A-4316-9081-06769ACB1C29}" srcOrd="1" destOrd="0" presId="urn:microsoft.com/office/officeart/2005/8/layout/vList5"/>
    <dgm:cxn modelId="{5ABD624F-0ECF-478F-8E82-C042BCADFCBE}" type="presParOf" srcId="{F7B4D569-5C65-457E-B3A8-460ABEA8644B}" destId="{19B46E94-F9ED-4311-BC35-8BB34AC818F9}" srcOrd="3" destOrd="0" presId="urn:microsoft.com/office/officeart/2005/8/layout/vList5"/>
    <dgm:cxn modelId="{F933B452-B61A-4FFB-A76B-5E969A6B5970}" type="presParOf" srcId="{F7B4D569-5C65-457E-B3A8-460ABEA8644B}" destId="{14F7C6E6-DF79-4BBE-A305-D7A42E961FFF}" srcOrd="4" destOrd="0" presId="urn:microsoft.com/office/officeart/2005/8/layout/vList5"/>
    <dgm:cxn modelId="{88C4BE0A-3794-4F64-969D-179492393100}" type="presParOf" srcId="{14F7C6E6-DF79-4BBE-A305-D7A42E961FFF}" destId="{5DEB6D23-12E3-4EFA-A01C-CF2AE02356BC}" srcOrd="0" destOrd="0" presId="urn:microsoft.com/office/officeart/2005/8/layout/vList5"/>
    <dgm:cxn modelId="{2F267E3B-8910-4CE1-B297-89A8B9CEE5D6}" type="presParOf" srcId="{14F7C6E6-DF79-4BBE-A305-D7A42E961FFF}" destId="{3B91DFA9-984D-4BF7-A251-489C14A83DB9}" srcOrd="1" destOrd="0" presId="urn:microsoft.com/office/officeart/2005/8/layout/vList5"/>
    <dgm:cxn modelId="{B258CAAA-69DF-4D44-9195-A26A1FB845B7}" type="presParOf" srcId="{F7B4D569-5C65-457E-B3A8-460ABEA8644B}" destId="{BFDC5BF6-0EB2-4806-8B3F-92079969589A}" srcOrd="5" destOrd="0" presId="urn:microsoft.com/office/officeart/2005/8/layout/vList5"/>
    <dgm:cxn modelId="{F63CF927-9178-42CB-87B6-29D860802343}" type="presParOf" srcId="{F7B4D569-5C65-457E-B3A8-460ABEA8644B}" destId="{2A3CA9E5-EE05-4293-9B02-3BE607DC8B14}" srcOrd="6" destOrd="0" presId="urn:microsoft.com/office/officeart/2005/8/layout/vList5"/>
    <dgm:cxn modelId="{FF81A122-A922-4562-9BE6-53F9ED80E372}" type="presParOf" srcId="{2A3CA9E5-EE05-4293-9B02-3BE607DC8B14}" destId="{B23A19D6-AA72-47BA-B763-355AA81D4D85}" srcOrd="0" destOrd="0" presId="urn:microsoft.com/office/officeart/2005/8/layout/vList5"/>
    <dgm:cxn modelId="{FC5E51AD-FD99-4B7D-BE78-2737AE0B3FB4}" type="presParOf" srcId="{2A3CA9E5-EE05-4293-9B02-3BE607DC8B14}" destId="{71327DDF-F136-462B-99CB-B6634577BD24}" srcOrd="1" destOrd="0" presId="urn:microsoft.com/office/officeart/2005/8/layout/vList5"/>
    <dgm:cxn modelId="{F80C20C2-5897-47BB-B326-2FD0ACADA781}" type="presParOf" srcId="{F7B4D569-5C65-457E-B3A8-460ABEA8644B}" destId="{10C3BF73-A377-4F60-8EC0-3EA74544C455}" srcOrd="7" destOrd="0" presId="urn:microsoft.com/office/officeart/2005/8/layout/vList5"/>
    <dgm:cxn modelId="{C1959832-B0FB-4694-AD82-172BCDEE3C29}" type="presParOf" srcId="{F7B4D569-5C65-457E-B3A8-460ABEA8644B}" destId="{C8A40B82-A526-47F3-8760-B414EA98B333}" srcOrd="8" destOrd="0" presId="urn:microsoft.com/office/officeart/2005/8/layout/vList5"/>
    <dgm:cxn modelId="{038710DB-88C6-45E6-BE5E-2A3BC769FCD8}" type="presParOf" srcId="{C8A40B82-A526-47F3-8760-B414EA98B333}" destId="{404FAF0F-E1DE-4902-AFC2-D99DD7FC086A}" srcOrd="0" destOrd="0" presId="urn:microsoft.com/office/officeart/2005/8/layout/vList5"/>
    <dgm:cxn modelId="{659E573B-3123-4D41-B48D-7726D589497D}" type="presParOf" srcId="{C8A40B82-A526-47F3-8760-B414EA98B333}" destId="{8C725D2E-ED3C-4AFB-969F-9AF19818A5CD}" srcOrd="1" destOrd="0" presId="urn:microsoft.com/office/officeart/2005/8/layout/vList5"/>
    <dgm:cxn modelId="{421EAA8B-70AE-4F88-BB9C-90565038537E}" type="presParOf" srcId="{F7B4D569-5C65-457E-B3A8-460ABEA8644B}" destId="{06A2DB1B-C103-47EE-BFEA-2BF5A02A919C}" srcOrd="9" destOrd="0" presId="urn:microsoft.com/office/officeart/2005/8/layout/vList5"/>
    <dgm:cxn modelId="{43443231-9117-40D3-BAC5-6FE6DB506337}" type="presParOf" srcId="{F7B4D569-5C65-457E-B3A8-460ABEA8644B}" destId="{C4F1859A-8443-4207-9EFB-61C0DF5D9462}" srcOrd="10" destOrd="0" presId="urn:microsoft.com/office/officeart/2005/8/layout/vList5"/>
    <dgm:cxn modelId="{C3A54A34-CC28-42CB-A0B7-38C00F7F4181}" type="presParOf" srcId="{C4F1859A-8443-4207-9EFB-61C0DF5D9462}" destId="{F8D9F39A-DA0A-47C8-8856-863634C6876D}" srcOrd="0" destOrd="0" presId="urn:microsoft.com/office/officeart/2005/8/layout/vList5"/>
    <dgm:cxn modelId="{8435F48E-7137-47F5-9935-037BB6546684}" type="presParOf" srcId="{C4F1859A-8443-4207-9EFB-61C0DF5D9462}" destId="{4D0A4840-AA17-4886-B522-499F6C886F73}" srcOrd="1" destOrd="0" presId="urn:microsoft.com/office/officeart/2005/8/layout/vList5"/>
    <dgm:cxn modelId="{F88EACDF-CF59-4ED4-A2F6-6F61904219F4}" type="presParOf" srcId="{F7B4D569-5C65-457E-B3A8-460ABEA8644B}" destId="{999232CD-DF85-48D3-9447-32471BD627EB}" srcOrd="11" destOrd="0" presId="urn:microsoft.com/office/officeart/2005/8/layout/vList5"/>
    <dgm:cxn modelId="{65790185-DA89-4FCD-B937-F991BF5D94BA}" type="presParOf" srcId="{F7B4D569-5C65-457E-B3A8-460ABEA8644B}" destId="{46C977EC-1663-4B86-97A1-B50C55D98EBC}" srcOrd="12" destOrd="0" presId="urn:microsoft.com/office/officeart/2005/8/layout/vList5"/>
    <dgm:cxn modelId="{08FB5205-1465-4BF0-9869-AC27B950CE7C}" type="presParOf" srcId="{46C977EC-1663-4B86-97A1-B50C55D98EBC}" destId="{766B2F37-7D1F-4A01-BECB-782E2C8114B2}" srcOrd="0" destOrd="0" presId="urn:microsoft.com/office/officeart/2005/8/layout/vList5"/>
    <dgm:cxn modelId="{C5742E81-BBE5-4067-8DAE-DCEC0D6B2ED2}" type="presParOf" srcId="{46C977EC-1663-4B86-97A1-B50C55D98EBC}" destId="{B372ECAF-5465-4D3D-9330-A0AF7712833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3F739-C602-4002-B78B-C57D22CCF181}">
      <dsp:nvSpPr>
        <dsp:cNvPr id="0" name=""/>
        <dsp:cNvSpPr/>
      </dsp:nvSpPr>
      <dsp:spPr>
        <a:xfrm>
          <a:off x="0" y="3361"/>
          <a:ext cx="8847326" cy="80175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algn="ctr" defTabSz="889000">
            <a:lnSpc>
              <a:spcPct val="100000"/>
            </a:lnSpc>
            <a:spcBef>
              <a:spcPct val="0"/>
            </a:spcBef>
            <a:spcAft>
              <a:spcPts val="0"/>
            </a:spcAft>
          </a:pPr>
          <a:r>
            <a:rPr lang="en-GB" sz="2000" b="1" i="0" kern="1200" noProof="0" dirty="0" smtClean="0">
              <a:solidFill>
                <a:schemeClr val="tx1"/>
              </a:solidFill>
            </a:rPr>
            <a:t>Joint Program on Nuclear Materials (JPNM) - Concetta Fazio, KIT</a:t>
          </a:r>
          <a:endParaRPr lang="en-GB" sz="2000" b="1" i="0" kern="1200" noProof="0" dirty="0">
            <a:solidFill>
              <a:schemeClr val="tx1"/>
            </a:solidFill>
          </a:endParaRPr>
        </a:p>
      </dsp:txBody>
      <dsp:txXfrm>
        <a:off x="39139" y="42500"/>
        <a:ext cx="8769048" cy="723480"/>
      </dsp:txXfrm>
    </dsp:sp>
    <dsp:sp modelId="{B82F623D-DE6A-4316-9081-06769ACB1C29}">
      <dsp:nvSpPr>
        <dsp:cNvPr id="0" name=""/>
        <dsp:cNvSpPr/>
      </dsp:nvSpPr>
      <dsp:spPr>
        <a:xfrm rot="5400000">
          <a:off x="5701354" y="-1587822"/>
          <a:ext cx="641406" cy="5667819"/>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171450" algn="l" defTabSz="711200">
            <a:lnSpc>
              <a:spcPct val="100000"/>
            </a:lnSpc>
            <a:spcBef>
              <a:spcPct val="0"/>
            </a:spcBef>
            <a:spcAft>
              <a:spcPts val="0"/>
            </a:spcAft>
            <a:buChar char="••"/>
          </a:pPr>
          <a:r>
            <a:rPr lang="en-GB" sz="1600" kern="1200" dirty="0" smtClean="0"/>
            <a:t>Support to the European Sustainable Nuclear Industrial Initiative </a:t>
          </a:r>
          <a:r>
            <a:rPr lang="en-GB" sz="1600" b="0" i="0" kern="1200" noProof="0" dirty="0" smtClean="0"/>
            <a:t>(ESNII)  - </a:t>
          </a:r>
          <a:r>
            <a:rPr lang="en-GB" sz="1600" b="1" i="0" kern="1200" noProof="0" dirty="0" smtClean="0"/>
            <a:t>Karl Fredrik Nilsson, JRC IET</a:t>
          </a:r>
          <a:endParaRPr lang="en-GB" sz="1600" b="0" i="0" kern="1200" noProof="0" dirty="0"/>
        </a:p>
      </dsp:txBody>
      <dsp:txXfrm rot="-5400000">
        <a:off x="3188148" y="956695"/>
        <a:ext cx="5636508" cy="578784"/>
      </dsp:txXfrm>
    </dsp:sp>
    <dsp:sp modelId="{7C5E79D5-E39E-4BA4-81FB-261FE874EF83}">
      <dsp:nvSpPr>
        <dsp:cNvPr id="0" name=""/>
        <dsp:cNvSpPr/>
      </dsp:nvSpPr>
      <dsp:spPr>
        <a:xfrm>
          <a:off x="0" y="845208"/>
          <a:ext cx="3188148" cy="801758"/>
        </a:xfrm>
        <a:prstGeom prst="roundRect">
          <a:avLst/>
        </a:prstGeom>
        <a:solidFill>
          <a:schemeClr val="accent2">
            <a:hueOff val="-2400000"/>
            <a:satOff val="-5556"/>
            <a:lumOff val="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GB" sz="2000" b="1" i="0" kern="1200" noProof="0" dirty="0" smtClean="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GB" sz="2000" b="1" i="0" kern="1200" noProof="0" dirty="0" smtClean="0">
              <a:solidFill>
                <a:schemeClr val="tx1"/>
              </a:solidFill>
            </a:rPr>
            <a:t>SP1</a:t>
          </a:r>
        </a:p>
        <a:p>
          <a:pPr marL="0" lvl="0" algn="ctr" defTabSz="1955800">
            <a:lnSpc>
              <a:spcPct val="100000"/>
            </a:lnSpc>
            <a:spcBef>
              <a:spcPct val="0"/>
            </a:spcBef>
            <a:spcAft>
              <a:spcPts val="0"/>
            </a:spcAft>
          </a:pPr>
          <a:endParaRPr lang="en-GB" sz="2000" b="1" i="0" kern="1200" noProof="0" dirty="0">
            <a:solidFill>
              <a:schemeClr val="tx1"/>
            </a:solidFill>
          </a:endParaRPr>
        </a:p>
      </dsp:txBody>
      <dsp:txXfrm>
        <a:off x="39139" y="884347"/>
        <a:ext cx="3109870" cy="723480"/>
      </dsp:txXfrm>
    </dsp:sp>
    <dsp:sp modelId="{3B91DFA9-984D-4BF7-A251-489C14A83DB9}">
      <dsp:nvSpPr>
        <dsp:cNvPr id="0" name=""/>
        <dsp:cNvSpPr/>
      </dsp:nvSpPr>
      <dsp:spPr>
        <a:xfrm rot="5400000">
          <a:off x="5701354" y="-745976"/>
          <a:ext cx="641406" cy="5667819"/>
        </a:xfrm>
        <a:prstGeom prst="round2SameRect">
          <a:avLst/>
        </a:prstGeom>
        <a:solidFill>
          <a:schemeClr val="accent2">
            <a:tint val="40000"/>
            <a:alpha val="90000"/>
            <a:hueOff val="-2880000"/>
            <a:satOff val="-5665"/>
            <a:lumOff val="2042"/>
            <a:alphaOff val="0"/>
          </a:schemeClr>
        </a:solidFill>
        <a:ln w="25400" cap="flat" cmpd="sng" algn="ctr">
          <a:solidFill>
            <a:schemeClr val="accent2">
              <a:tint val="40000"/>
              <a:alpha val="90000"/>
              <a:hueOff val="-2880000"/>
              <a:satOff val="-5665"/>
              <a:lumOff val="2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171450" algn="l" defTabSz="711200">
            <a:lnSpc>
              <a:spcPct val="100000"/>
            </a:lnSpc>
            <a:spcBef>
              <a:spcPct val="0"/>
            </a:spcBef>
            <a:spcAft>
              <a:spcPts val="0"/>
            </a:spcAft>
            <a:buChar char="••"/>
          </a:pPr>
          <a:r>
            <a:rPr lang="en-GB" sz="1600" kern="1200" dirty="0" smtClean="0"/>
            <a:t>Oxide Dispersed Strengthened (ODS</a:t>
          </a:r>
          <a:r>
            <a:rPr lang="en-GB" sz="1600" kern="1200" smtClean="0"/>
            <a:t>) Steels</a:t>
          </a:r>
          <a:br>
            <a:rPr lang="en-GB" sz="1600" kern="1200" smtClean="0"/>
          </a:br>
          <a:r>
            <a:rPr lang="en-GB" sz="1600" b="1" i="0" kern="1200" noProof="0" smtClean="0"/>
            <a:t>Yann de Carlan, CEA</a:t>
          </a:r>
          <a:endParaRPr lang="en-GB" sz="1600" b="0" i="0" kern="1200" noProof="0" dirty="0"/>
        </a:p>
      </dsp:txBody>
      <dsp:txXfrm rot="-5400000">
        <a:off x="3188148" y="1798541"/>
        <a:ext cx="5636508" cy="578784"/>
      </dsp:txXfrm>
    </dsp:sp>
    <dsp:sp modelId="{5DEB6D23-12E3-4EFA-A01C-CF2AE02356BC}">
      <dsp:nvSpPr>
        <dsp:cNvPr id="0" name=""/>
        <dsp:cNvSpPr/>
      </dsp:nvSpPr>
      <dsp:spPr>
        <a:xfrm>
          <a:off x="0" y="1687054"/>
          <a:ext cx="3188148" cy="801758"/>
        </a:xfrm>
        <a:prstGeom prst="roundRect">
          <a:avLst/>
        </a:prstGeom>
        <a:solidFill>
          <a:schemeClr val="accent2">
            <a:hueOff val="-4800000"/>
            <a:satOff val="-11111"/>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algn="ctr" defTabSz="889000">
            <a:lnSpc>
              <a:spcPct val="100000"/>
            </a:lnSpc>
            <a:spcBef>
              <a:spcPct val="0"/>
            </a:spcBef>
            <a:spcAft>
              <a:spcPts val="0"/>
            </a:spcAft>
          </a:pPr>
          <a:r>
            <a:rPr lang="en-GB" sz="2000" b="1" i="0" kern="1200" noProof="0" dirty="0" smtClean="0">
              <a:solidFill>
                <a:schemeClr val="tx1"/>
              </a:solidFill>
            </a:rPr>
            <a:t>SP2</a:t>
          </a:r>
          <a:endParaRPr lang="en-GB" sz="2000" b="1" i="0" kern="1200" noProof="0" dirty="0">
            <a:solidFill>
              <a:schemeClr val="tx1"/>
            </a:solidFill>
          </a:endParaRPr>
        </a:p>
      </dsp:txBody>
      <dsp:txXfrm>
        <a:off x="39139" y="1726193"/>
        <a:ext cx="3109870" cy="723480"/>
      </dsp:txXfrm>
    </dsp:sp>
    <dsp:sp modelId="{71327DDF-F136-462B-99CB-B6634577BD24}">
      <dsp:nvSpPr>
        <dsp:cNvPr id="0" name=""/>
        <dsp:cNvSpPr/>
      </dsp:nvSpPr>
      <dsp:spPr>
        <a:xfrm rot="5400000">
          <a:off x="5701354" y="95870"/>
          <a:ext cx="641406" cy="5667819"/>
        </a:xfrm>
        <a:prstGeom prst="round2SameRect">
          <a:avLst/>
        </a:prstGeom>
        <a:solidFill>
          <a:schemeClr val="accent2">
            <a:tint val="40000"/>
            <a:alpha val="90000"/>
            <a:hueOff val="-5760000"/>
            <a:satOff val="-11330"/>
            <a:lumOff val="4084"/>
            <a:alphaOff val="0"/>
          </a:schemeClr>
        </a:solidFill>
        <a:ln w="25400" cap="flat" cmpd="sng" algn="ctr">
          <a:solidFill>
            <a:schemeClr val="accent2">
              <a:tint val="40000"/>
              <a:alpha val="90000"/>
              <a:hueOff val="-5760000"/>
              <a:satOff val="-11330"/>
              <a:lumOff val="4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171450" algn="l" defTabSz="711200">
            <a:lnSpc>
              <a:spcPct val="100000"/>
            </a:lnSpc>
            <a:spcBef>
              <a:spcPct val="0"/>
            </a:spcBef>
            <a:spcAft>
              <a:spcPts val="0"/>
            </a:spcAft>
            <a:buChar char="••"/>
          </a:pPr>
          <a:r>
            <a:rPr lang="en-GB" sz="1600" kern="1200" dirty="0" smtClean="0"/>
            <a:t>Refractory materials: ceramic composites and metal-based alloys - </a:t>
          </a:r>
          <a:r>
            <a:rPr lang="en-GB" sz="1600" b="1" i="0" kern="1200" noProof="0" dirty="0" smtClean="0"/>
            <a:t>Marie-Francoise Maday, ENEA</a:t>
          </a:r>
          <a:endParaRPr lang="en-GB" sz="1600" b="0" i="0" kern="1200" noProof="0" dirty="0"/>
        </a:p>
      </dsp:txBody>
      <dsp:txXfrm rot="-5400000">
        <a:off x="3188148" y="2640388"/>
        <a:ext cx="5636508" cy="578784"/>
      </dsp:txXfrm>
    </dsp:sp>
    <dsp:sp modelId="{B23A19D6-AA72-47BA-B763-355AA81D4D85}">
      <dsp:nvSpPr>
        <dsp:cNvPr id="0" name=""/>
        <dsp:cNvSpPr/>
      </dsp:nvSpPr>
      <dsp:spPr>
        <a:xfrm>
          <a:off x="0" y="2528900"/>
          <a:ext cx="3188148" cy="801758"/>
        </a:xfrm>
        <a:prstGeom prst="roundRect">
          <a:avLst/>
        </a:prstGeom>
        <a:solidFill>
          <a:schemeClr val="accent2">
            <a:hueOff val="-7200000"/>
            <a:satOff val="-16667"/>
            <a:lumOff val="1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algn="ctr" defTabSz="889000">
            <a:lnSpc>
              <a:spcPct val="100000"/>
            </a:lnSpc>
            <a:spcBef>
              <a:spcPct val="0"/>
            </a:spcBef>
            <a:spcAft>
              <a:spcPts val="0"/>
            </a:spcAft>
          </a:pPr>
          <a:r>
            <a:rPr lang="en-GB" sz="2000" b="1" i="0" kern="1200" noProof="0" dirty="0" smtClean="0">
              <a:solidFill>
                <a:schemeClr val="tx1"/>
              </a:solidFill>
            </a:rPr>
            <a:t>SP3</a:t>
          </a:r>
          <a:endParaRPr lang="en-GB" sz="2000" b="1" i="0" kern="1200" noProof="0" dirty="0">
            <a:solidFill>
              <a:schemeClr val="tx1"/>
            </a:solidFill>
          </a:endParaRPr>
        </a:p>
      </dsp:txBody>
      <dsp:txXfrm>
        <a:off x="39139" y="2568039"/>
        <a:ext cx="3109870" cy="723480"/>
      </dsp:txXfrm>
    </dsp:sp>
    <dsp:sp modelId="{8C725D2E-ED3C-4AFB-969F-9AF19818A5CD}">
      <dsp:nvSpPr>
        <dsp:cNvPr id="0" name=""/>
        <dsp:cNvSpPr/>
      </dsp:nvSpPr>
      <dsp:spPr>
        <a:xfrm rot="5400000">
          <a:off x="5701354" y="937716"/>
          <a:ext cx="641406" cy="5667819"/>
        </a:xfrm>
        <a:prstGeom prst="round2SameRect">
          <a:avLst/>
        </a:prstGeom>
        <a:solidFill>
          <a:schemeClr val="accent2">
            <a:tint val="40000"/>
            <a:alpha val="90000"/>
            <a:hueOff val="-8640000"/>
            <a:satOff val="-16994"/>
            <a:lumOff val="6126"/>
            <a:alphaOff val="0"/>
          </a:schemeClr>
        </a:solidFill>
        <a:ln w="25400" cap="flat" cmpd="sng" algn="ctr">
          <a:solidFill>
            <a:schemeClr val="accent2">
              <a:tint val="40000"/>
              <a:alpha val="90000"/>
              <a:hueOff val="-8640000"/>
              <a:satOff val="-16994"/>
              <a:lumOff val="61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171450" algn="l" defTabSz="711200">
            <a:lnSpc>
              <a:spcPct val="100000"/>
            </a:lnSpc>
            <a:spcBef>
              <a:spcPct val="0"/>
            </a:spcBef>
            <a:spcAft>
              <a:spcPts val="0"/>
            </a:spcAft>
            <a:buChar char="••"/>
          </a:pPr>
          <a:r>
            <a:rPr lang="en-GB" sz="1600" kern="1200" dirty="0" smtClean="0"/>
            <a:t>Modelling: Correlation, Simulation and Experimental Validation - </a:t>
          </a:r>
          <a:r>
            <a:rPr lang="en-GB" sz="1600" b="1" i="0" kern="1200" noProof="0" dirty="0" smtClean="0"/>
            <a:t>Lorenzo Malerba, SCK-CEN</a:t>
          </a:r>
          <a:endParaRPr lang="en-GB" sz="1600" b="1" i="0" kern="1200" noProof="0" dirty="0"/>
        </a:p>
      </dsp:txBody>
      <dsp:txXfrm rot="-5400000">
        <a:off x="3188148" y="3482234"/>
        <a:ext cx="5636508" cy="578784"/>
      </dsp:txXfrm>
    </dsp:sp>
    <dsp:sp modelId="{404FAF0F-E1DE-4902-AFC2-D99DD7FC086A}">
      <dsp:nvSpPr>
        <dsp:cNvPr id="0" name=""/>
        <dsp:cNvSpPr/>
      </dsp:nvSpPr>
      <dsp:spPr>
        <a:xfrm>
          <a:off x="0" y="3370747"/>
          <a:ext cx="3188148" cy="801758"/>
        </a:xfrm>
        <a:prstGeom prst="roundRect">
          <a:avLst/>
        </a:prstGeom>
        <a:solidFill>
          <a:schemeClr val="accent2">
            <a:hueOff val="-9600000"/>
            <a:satOff val="-22222"/>
            <a:lumOff val="2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algn="ctr" defTabSz="889000">
            <a:lnSpc>
              <a:spcPct val="100000"/>
            </a:lnSpc>
            <a:spcBef>
              <a:spcPct val="0"/>
            </a:spcBef>
            <a:spcAft>
              <a:spcPts val="0"/>
            </a:spcAft>
          </a:pPr>
          <a:r>
            <a:rPr lang="en-GB" sz="2000" b="1" i="0" kern="1200" noProof="0" dirty="0" smtClean="0">
              <a:solidFill>
                <a:schemeClr val="tx1"/>
              </a:solidFill>
            </a:rPr>
            <a:t>SP4</a:t>
          </a:r>
          <a:endParaRPr lang="en-GB" sz="2000" b="1" i="0" kern="1200" noProof="0" dirty="0">
            <a:solidFill>
              <a:schemeClr val="tx1"/>
            </a:solidFill>
          </a:endParaRPr>
        </a:p>
      </dsp:txBody>
      <dsp:txXfrm>
        <a:off x="39139" y="3409886"/>
        <a:ext cx="3109870" cy="723480"/>
      </dsp:txXfrm>
    </dsp:sp>
    <dsp:sp modelId="{4D0A4840-AA17-4886-B522-499F6C886F73}">
      <dsp:nvSpPr>
        <dsp:cNvPr id="0" name=""/>
        <dsp:cNvSpPr/>
      </dsp:nvSpPr>
      <dsp:spPr>
        <a:xfrm rot="5400000">
          <a:off x="5701354" y="1779562"/>
          <a:ext cx="641406" cy="5667819"/>
        </a:xfrm>
        <a:prstGeom prst="round2SameRect">
          <a:avLst/>
        </a:prstGeom>
        <a:solidFill>
          <a:schemeClr val="accent2">
            <a:tint val="40000"/>
            <a:alpha val="90000"/>
            <a:hueOff val="-11520000"/>
            <a:satOff val="-22659"/>
            <a:lumOff val="8168"/>
            <a:alphaOff val="0"/>
          </a:schemeClr>
        </a:solidFill>
        <a:ln w="25400" cap="flat" cmpd="sng" algn="ctr">
          <a:solidFill>
            <a:schemeClr val="accent2">
              <a:tint val="40000"/>
              <a:alpha val="90000"/>
              <a:hueOff val="-11520000"/>
              <a:satOff val="-22659"/>
              <a:lumOff val="81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171450" algn="l" defTabSz="711200">
            <a:lnSpc>
              <a:spcPct val="100000"/>
            </a:lnSpc>
            <a:spcBef>
              <a:spcPct val="0"/>
            </a:spcBef>
            <a:spcAft>
              <a:spcPts val="0"/>
            </a:spcAft>
            <a:buChar char="••"/>
          </a:pPr>
          <a:r>
            <a:rPr lang="fr-FR" sz="1600" kern="1200" dirty="0" err="1" smtClean="0">
              <a:effectLst/>
            </a:rPr>
            <a:t>Manufacturing</a:t>
          </a:r>
          <a:r>
            <a:rPr lang="fr-FR" sz="1600" kern="1200" dirty="0" smtClean="0">
              <a:effectLst/>
            </a:rPr>
            <a:t>, irradiation and qualification of  </a:t>
          </a:r>
          <a:r>
            <a:rPr lang="fr-FR" sz="1600" kern="1200" dirty="0" err="1" smtClean="0">
              <a:effectLst/>
            </a:rPr>
            <a:t>advanced</a:t>
          </a:r>
          <a:r>
            <a:rPr lang="fr-FR" sz="1600" kern="1200" dirty="0" smtClean="0">
              <a:effectLst/>
            </a:rPr>
            <a:t> fuels  - </a:t>
          </a:r>
          <a:r>
            <a:rPr lang="en-GB" sz="1600" b="1" i="0" kern="1200" noProof="0" dirty="0" smtClean="0"/>
            <a:t>Joe Somers, JRC ITU</a:t>
          </a:r>
          <a:endParaRPr lang="en-GB" sz="1600" b="1" i="0" kern="1200" noProof="0" dirty="0"/>
        </a:p>
      </dsp:txBody>
      <dsp:txXfrm rot="-5400000">
        <a:off x="3188148" y="4324080"/>
        <a:ext cx="5636508" cy="578784"/>
      </dsp:txXfrm>
    </dsp:sp>
    <dsp:sp modelId="{F8D9F39A-DA0A-47C8-8856-863634C6876D}">
      <dsp:nvSpPr>
        <dsp:cNvPr id="0" name=""/>
        <dsp:cNvSpPr/>
      </dsp:nvSpPr>
      <dsp:spPr>
        <a:xfrm>
          <a:off x="0" y="4212593"/>
          <a:ext cx="3188148" cy="801758"/>
        </a:xfrm>
        <a:prstGeom prst="roundRect">
          <a:avLst/>
        </a:prstGeom>
        <a:solidFill>
          <a:schemeClr val="accent2">
            <a:hueOff val="-12000000"/>
            <a:satOff val="-27777"/>
            <a:lumOff val="2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algn="ctr" defTabSz="889000">
            <a:lnSpc>
              <a:spcPct val="100000"/>
            </a:lnSpc>
            <a:spcBef>
              <a:spcPct val="0"/>
            </a:spcBef>
            <a:spcAft>
              <a:spcPts val="0"/>
            </a:spcAft>
          </a:pPr>
          <a:r>
            <a:rPr lang="en-GB" sz="2000" b="1" i="0" kern="1200" noProof="0" dirty="0" smtClean="0">
              <a:solidFill>
                <a:schemeClr val="tx1"/>
              </a:solidFill>
            </a:rPr>
            <a:t>SP5</a:t>
          </a:r>
          <a:endParaRPr lang="en-GB" sz="2000" b="1" i="0" kern="1200" noProof="0" dirty="0">
            <a:solidFill>
              <a:schemeClr val="tx1"/>
            </a:solidFill>
          </a:endParaRPr>
        </a:p>
      </dsp:txBody>
      <dsp:txXfrm>
        <a:off x="39139" y="4251732"/>
        <a:ext cx="3109870" cy="723480"/>
      </dsp:txXfrm>
    </dsp:sp>
    <dsp:sp modelId="{B372ECAF-5465-4D3D-9330-A0AF77128337}">
      <dsp:nvSpPr>
        <dsp:cNvPr id="0" name=""/>
        <dsp:cNvSpPr/>
      </dsp:nvSpPr>
      <dsp:spPr>
        <a:xfrm rot="5400000">
          <a:off x="5570438" y="2669036"/>
          <a:ext cx="891478" cy="5662284"/>
        </a:xfrm>
        <a:prstGeom prst="round2SameRect">
          <a:avLst/>
        </a:prstGeom>
        <a:solidFill>
          <a:schemeClr val="accent2">
            <a:tint val="40000"/>
            <a:alpha val="90000"/>
            <a:hueOff val="-14400000"/>
            <a:satOff val="-28324"/>
            <a:lumOff val="10210"/>
            <a:alphaOff val="0"/>
          </a:schemeClr>
        </a:solidFill>
        <a:ln w="25400" cap="flat" cmpd="sng" algn="ctr">
          <a:solidFill>
            <a:schemeClr val="accent2">
              <a:tint val="40000"/>
              <a:alpha val="90000"/>
              <a:hueOff val="-14400000"/>
              <a:satOff val="-28324"/>
              <a:lumOff val="102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171450" algn="l" defTabSz="711200">
            <a:lnSpc>
              <a:spcPct val="100000"/>
            </a:lnSpc>
            <a:spcBef>
              <a:spcPct val="0"/>
            </a:spcBef>
            <a:spcAft>
              <a:spcPts val="0"/>
            </a:spcAft>
            <a:buChar char="••"/>
          </a:pPr>
          <a:endParaRPr lang="en-GB" sz="1600" b="1" i="0" kern="1200" noProof="0" dirty="0"/>
        </a:p>
        <a:p>
          <a:pPr marL="0" lvl="1" indent="-171450" algn="l" defTabSz="711200">
            <a:lnSpc>
              <a:spcPct val="100000"/>
            </a:lnSpc>
            <a:spcBef>
              <a:spcPct val="0"/>
            </a:spcBef>
            <a:spcAft>
              <a:spcPts val="0"/>
            </a:spcAft>
            <a:buChar char="••"/>
          </a:pPr>
          <a:r>
            <a:rPr lang="fr-FR" sz="1600" kern="1200" dirty="0" err="1" smtClean="0"/>
            <a:t>Modelling</a:t>
          </a:r>
          <a:r>
            <a:rPr lang="fr-FR" sz="1600" kern="1200" dirty="0" smtClean="0"/>
            <a:t> and </a:t>
          </a:r>
          <a:r>
            <a:rPr lang="fr-FR" sz="1600" kern="1200" dirty="0" err="1" smtClean="0"/>
            <a:t>separate</a:t>
          </a:r>
          <a:r>
            <a:rPr lang="fr-FR" sz="1600" kern="1200" dirty="0" smtClean="0"/>
            <a:t> </a:t>
          </a:r>
          <a:r>
            <a:rPr lang="fr-FR" sz="1600" kern="1200" dirty="0" err="1" smtClean="0"/>
            <a:t>effect</a:t>
          </a:r>
          <a:r>
            <a:rPr lang="fr-FR" sz="1600" kern="1200" dirty="0" smtClean="0"/>
            <a:t> </a:t>
          </a:r>
          <a:r>
            <a:rPr lang="fr-FR" sz="1600" kern="1200" dirty="0" err="1" smtClean="0"/>
            <a:t>experiments</a:t>
          </a:r>
          <a:r>
            <a:rPr lang="fr-FR" sz="1600" kern="1200" dirty="0" smtClean="0"/>
            <a:t> on fuels</a:t>
          </a:r>
          <a:br>
            <a:rPr lang="fr-FR" sz="1600" kern="1200" dirty="0" smtClean="0"/>
          </a:br>
          <a:r>
            <a:rPr lang="fr-FR" sz="1600" b="1" kern="1200" dirty="0" smtClean="0"/>
            <a:t>Marjorie </a:t>
          </a:r>
          <a:r>
            <a:rPr lang="fr-FR" sz="1600" b="1" kern="1200" dirty="0" err="1" smtClean="0"/>
            <a:t>Bertolus</a:t>
          </a:r>
          <a:r>
            <a:rPr lang="fr-FR" sz="1600" b="1" kern="1200" dirty="0" smtClean="0"/>
            <a:t>, CEA</a:t>
          </a:r>
          <a:endParaRPr lang="de-DE" sz="1600" b="1" kern="1200" dirty="0"/>
        </a:p>
      </dsp:txBody>
      <dsp:txXfrm rot="-5400000">
        <a:off x="3185035" y="5097957"/>
        <a:ext cx="5618766" cy="804442"/>
      </dsp:txXfrm>
    </dsp:sp>
    <dsp:sp modelId="{766B2F37-7D1F-4A01-BECB-782E2C8114B2}">
      <dsp:nvSpPr>
        <dsp:cNvPr id="0" name=""/>
        <dsp:cNvSpPr/>
      </dsp:nvSpPr>
      <dsp:spPr>
        <a:xfrm>
          <a:off x="0" y="5099299"/>
          <a:ext cx="3185035" cy="801758"/>
        </a:xfrm>
        <a:prstGeom prst="roundRect">
          <a:avLst/>
        </a:prstGeom>
        <a:solidFill>
          <a:schemeClr val="accent2">
            <a:hueOff val="-14400000"/>
            <a:satOff val="-33333"/>
            <a:lumOff val="3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algn="ctr" defTabSz="889000">
            <a:lnSpc>
              <a:spcPct val="100000"/>
            </a:lnSpc>
            <a:spcBef>
              <a:spcPct val="0"/>
            </a:spcBef>
            <a:spcAft>
              <a:spcPts val="0"/>
            </a:spcAft>
          </a:pPr>
          <a:r>
            <a:rPr lang="en-GB" sz="2000" b="1" i="0" kern="1200" noProof="0" dirty="0" smtClean="0">
              <a:solidFill>
                <a:schemeClr val="tx1"/>
              </a:solidFill>
            </a:rPr>
            <a:t>SP6</a:t>
          </a:r>
          <a:endParaRPr lang="en-GB" sz="2000" b="1" i="0" kern="1200" noProof="0" dirty="0">
            <a:solidFill>
              <a:schemeClr val="tx1"/>
            </a:solidFill>
          </a:endParaRPr>
        </a:p>
      </dsp:txBody>
      <dsp:txXfrm>
        <a:off x="39139" y="5138438"/>
        <a:ext cx="3106757" cy="72348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46400" cy="495300"/>
          </a:xfrm>
          <a:prstGeom prst="rect">
            <a:avLst/>
          </a:prstGeom>
          <a:noFill/>
          <a:ln>
            <a:noFill/>
          </a:ln>
          <a:effectLst/>
          <a:ex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GB"/>
          </a:p>
        </p:txBody>
      </p:sp>
      <p:sp>
        <p:nvSpPr>
          <p:cNvPr id="22531" name="Rectangle 3"/>
          <p:cNvSpPr>
            <a:spLocks noGrp="1" noChangeArrowheads="1"/>
          </p:cNvSpPr>
          <p:nvPr>
            <p:ph type="dt" sz="quarter" idx="1"/>
          </p:nvPr>
        </p:nvSpPr>
        <p:spPr bwMode="auto">
          <a:xfrm>
            <a:off x="3849688" y="0"/>
            <a:ext cx="2946400" cy="495300"/>
          </a:xfrm>
          <a:prstGeom prst="rect">
            <a:avLst/>
          </a:prstGeom>
          <a:noFill/>
          <a:ln>
            <a:noFill/>
          </a:ln>
          <a:effectLst/>
          <a:ex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GB"/>
          </a:p>
        </p:txBody>
      </p:sp>
      <p:sp>
        <p:nvSpPr>
          <p:cNvPr id="22532" name="Rectangle 4"/>
          <p:cNvSpPr>
            <a:spLocks noGrp="1" noChangeArrowheads="1"/>
          </p:cNvSpPr>
          <p:nvPr>
            <p:ph type="ftr" sz="quarter" idx="2"/>
          </p:nvPr>
        </p:nvSpPr>
        <p:spPr bwMode="auto">
          <a:xfrm>
            <a:off x="0" y="9429750"/>
            <a:ext cx="2946400" cy="495300"/>
          </a:xfrm>
          <a:prstGeom prst="rect">
            <a:avLst/>
          </a:prstGeom>
          <a:noFill/>
          <a:ln>
            <a:noFill/>
          </a:ln>
          <a:effectLst/>
          <a:ex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GB"/>
          </a:p>
        </p:txBody>
      </p:sp>
      <p:sp>
        <p:nvSpPr>
          <p:cNvPr id="22533" name="Rectangle 5"/>
          <p:cNvSpPr>
            <a:spLocks noGrp="1" noChangeArrowheads="1"/>
          </p:cNvSpPr>
          <p:nvPr>
            <p:ph type="sldNum" sz="quarter" idx="3"/>
          </p:nvPr>
        </p:nvSpPr>
        <p:spPr bwMode="auto">
          <a:xfrm>
            <a:off x="3849688" y="9429750"/>
            <a:ext cx="2946400" cy="495300"/>
          </a:xfrm>
          <a:prstGeom prst="rect">
            <a:avLst/>
          </a:prstGeom>
          <a:noFill/>
          <a:ln>
            <a:noFill/>
          </a:ln>
          <a:effectLst/>
          <a:ex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15E90437-9BBC-49E4-92A8-518021F7BD1C}" type="slidenum">
              <a:rPr lang="en-GB"/>
              <a:pPr>
                <a:defRPr/>
              </a:pPr>
              <a:t>‹#›</a:t>
            </a:fld>
            <a:endParaRPr lang="en-GB"/>
          </a:p>
        </p:txBody>
      </p:sp>
    </p:spTree>
    <p:extLst>
      <p:ext uri="{BB962C8B-B14F-4D97-AF65-F5344CB8AC3E}">
        <p14:creationId xmlns:p14="http://schemas.microsoft.com/office/powerpoint/2010/main" val="4129818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6400" cy="495300"/>
          </a:xfrm>
          <a:prstGeom prst="rect">
            <a:avLst/>
          </a:prstGeom>
          <a:noFill/>
          <a:ln>
            <a:noFill/>
          </a:ln>
          <a:effectLst/>
          <a:ex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GB"/>
          </a:p>
        </p:txBody>
      </p:sp>
      <p:sp>
        <p:nvSpPr>
          <p:cNvPr id="23555" name="Rectangle 3"/>
          <p:cNvSpPr>
            <a:spLocks noGrp="1" noChangeArrowheads="1"/>
          </p:cNvSpPr>
          <p:nvPr>
            <p:ph type="dt" idx="1"/>
          </p:nvPr>
        </p:nvSpPr>
        <p:spPr bwMode="auto">
          <a:xfrm>
            <a:off x="3849688" y="0"/>
            <a:ext cx="2946400" cy="495300"/>
          </a:xfrm>
          <a:prstGeom prst="rect">
            <a:avLst/>
          </a:prstGeom>
          <a:noFill/>
          <a:ln>
            <a:noFill/>
          </a:ln>
          <a:effectLst/>
          <a:ex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GB"/>
          </a:p>
        </p:txBody>
      </p:sp>
      <p:sp>
        <p:nvSpPr>
          <p:cNvPr id="24580"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679450" y="4716463"/>
            <a:ext cx="5438775" cy="4465637"/>
          </a:xfrm>
          <a:prstGeom prst="rect">
            <a:avLst/>
          </a:prstGeom>
          <a:noFill/>
          <a:ln>
            <a:noFill/>
          </a:ln>
          <a:effectLst/>
          <a:extLst/>
        </p:spPr>
        <p:txBody>
          <a:bodyPr vert="horz" wrap="square" lIns="96661" tIns="48331" rIns="96661" bIns="4833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3558" name="Rectangle 6"/>
          <p:cNvSpPr>
            <a:spLocks noGrp="1" noChangeArrowheads="1"/>
          </p:cNvSpPr>
          <p:nvPr>
            <p:ph type="ftr" sz="quarter" idx="4"/>
          </p:nvPr>
        </p:nvSpPr>
        <p:spPr bwMode="auto">
          <a:xfrm>
            <a:off x="0" y="9429750"/>
            <a:ext cx="2946400" cy="495300"/>
          </a:xfrm>
          <a:prstGeom prst="rect">
            <a:avLst/>
          </a:prstGeom>
          <a:noFill/>
          <a:ln>
            <a:noFill/>
          </a:ln>
          <a:effectLst/>
          <a:ex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GB"/>
          </a:p>
        </p:txBody>
      </p:sp>
      <p:sp>
        <p:nvSpPr>
          <p:cNvPr id="23559" name="Rectangle 7"/>
          <p:cNvSpPr>
            <a:spLocks noGrp="1" noChangeArrowheads="1"/>
          </p:cNvSpPr>
          <p:nvPr>
            <p:ph type="sldNum" sz="quarter" idx="5"/>
          </p:nvPr>
        </p:nvSpPr>
        <p:spPr bwMode="auto">
          <a:xfrm>
            <a:off x="3849688" y="9429750"/>
            <a:ext cx="2946400" cy="495300"/>
          </a:xfrm>
          <a:prstGeom prst="rect">
            <a:avLst/>
          </a:prstGeom>
          <a:noFill/>
          <a:ln>
            <a:noFill/>
          </a:ln>
          <a:effectLst/>
          <a:ex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A244853D-7E1C-4031-8478-0AE553EAEF64}" type="slidenum">
              <a:rPr lang="en-GB"/>
              <a:pPr>
                <a:defRPr/>
              </a:pPr>
              <a:t>‹#›</a:t>
            </a:fld>
            <a:endParaRPr lang="en-GB"/>
          </a:p>
        </p:txBody>
      </p:sp>
    </p:spTree>
    <p:extLst>
      <p:ext uri="{BB962C8B-B14F-4D97-AF65-F5344CB8AC3E}">
        <p14:creationId xmlns:p14="http://schemas.microsoft.com/office/powerpoint/2010/main" val="2072235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F9881D3A-03A2-4B96-AEDB-1687BF7394AD}" type="slidenum">
              <a:rPr lang="en-GB" smtClean="0"/>
              <a:pPr eaLnBrk="1" hangingPunct="1"/>
              <a:t>1</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59" tIns="46630" rIns="93259" bIns="46630"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69FED4C8-3810-4B37-978C-5ED57C800B5D}" type="slidenum">
              <a:rPr lang="en-GB" sz="1300"/>
              <a:pPr algn="r" eaLnBrk="1" hangingPunct="1"/>
              <a:t>6</a:t>
            </a:fld>
            <a:endParaRPr lang="en-GB" sz="13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3"/>
          <p:cNvSpPr>
            <a:spLocks noChangeArrowheads="1"/>
          </p:cNvSpPr>
          <p:nvPr/>
        </p:nvSpPr>
        <p:spPr bwMode="hidden">
          <a:xfrm>
            <a:off x="0" y="2901950"/>
            <a:ext cx="3505200" cy="3983038"/>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grpSp>
        <p:nvGrpSpPr>
          <p:cNvPr id="5" name="Group 21"/>
          <p:cNvGrpSpPr>
            <a:grpSpLocks/>
          </p:cNvGrpSpPr>
          <p:nvPr userDrawn="1"/>
        </p:nvGrpSpPr>
        <p:grpSpPr bwMode="auto">
          <a:xfrm>
            <a:off x="0" y="1811338"/>
            <a:ext cx="9144000" cy="1833562"/>
            <a:chOff x="0" y="1478"/>
            <a:chExt cx="5760" cy="1155"/>
          </a:xfrm>
        </p:grpSpPr>
        <p:sp>
          <p:nvSpPr>
            <p:cNvPr id="6" name="Rectangle 4"/>
            <p:cNvSpPr>
              <a:spLocks noChangeArrowheads="1"/>
            </p:cNvSpPr>
            <p:nvPr/>
          </p:nvSpPr>
          <p:spPr bwMode="hidden">
            <a:xfrm>
              <a:off x="1081" y="1706"/>
              <a:ext cx="4679" cy="92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grpSp>
          <p:nvGrpSpPr>
            <p:cNvPr id="7" name="Group 5"/>
            <p:cNvGrpSpPr>
              <a:grpSpLocks/>
            </p:cNvGrpSpPr>
            <p:nvPr/>
          </p:nvGrpSpPr>
          <p:grpSpPr bwMode="auto">
            <a:xfrm>
              <a:off x="0" y="1479"/>
              <a:ext cx="1806" cy="1157"/>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9" name="Rectangle 7"/>
              <p:cNvSpPr>
                <a:spLocks noChangeArrowheads="1"/>
              </p:cNvSpPr>
              <p:nvPr userDrawn="1"/>
            </p:nvSpPr>
            <p:spPr bwMode="auto">
              <a:xfrm>
                <a:off x="1081" y="1066"/>
                <a:ext cx="362" cy="40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10" name="Rectangle 8"/>
              <p:cNvSpPr>
                <a:spLocks noChangeArrowheads="1"/>
              </p:cNvSpPr>
              <p:nvPr userDrawn="1"/>
            </p:nvSpPr>
            <p:spPr bwMode="auto">
              <a:xfrm>
                <a:off x="1437" y="672"/>
                <a:ext cx="369" cy="401"/>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12" name="Rectangle 10"/>
              <p:cNvSpPr>
                <a:spLocks noChangeArrowheads="1"/>
              </p:cNvSpPr>
              <p:nvPr userDrawn="1"/>
            </p:nvSpPr>
            <p:spPr bwMode="auto">
              <a:xfrm>
                <a:off x="1437" y="1066"/>
                <a:ext cx="369"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13" name="Rectangle 11"/>
              <p:cNvSpPr>
                <a:spLocks noChangeArrowheads="1"/>
              </p:cNvSpPr>
              <p:nvPr userDrawn="1"/>
            </p:nvSpPr>
            <p:spPr bwMode="auto">
              <a:xfrm>
                <a:off x="719" y="1465"/>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14" name="Rectangle 12"/>
              <p:cNvSpPr>
                <a:spLocks noChangeArrowheads="1"/>
              </p:cNvSpPr>
              <p:nvPr userDrawn="1"/>
            </p:nvSpPr>
            <p:spPr bwMode="auto">
              <a:xfrm>
                <a:off x="0" y="1465"/>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15" name="Rectangle 13"/>
              <p:cNvSpPr>
                <a:spLocks noChangeArrowheads="1"/>
              </p:cNvSpPr>
              <p:nvPr userDrawn="1"/>
            </p:nvSpPr>
            <p:spPr bwMode="auto">
              <a:xfrm>
                <a:off x="1081" y="1465"/>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16" name="Rectangle 14"/>
              <p:cNvSpPr>
                <a:spLocks noChangeArrowheads="1"/>
              </p:cNvSpPr>
              <p:nvPr userDrawn="1"/>
            </p:nvSpPr>
            <p:spPr bwMode="auto">
              <a:xfrm>
                <a:off x="361" y="1856"/>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17" name="Rectangle 15"/>
              <p:cNvSpPr>
                <a:spLocks noChangeArrowheads="1"/>
              </p:cNvSpPr>
              <p:nvPr userDrawn="1"/>
            </p:nvSpPr>
            <p:spPr bwMode="auto">
              <a:xfrm>
                <a:off x="719" y="1856"/>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grpSp>
      </p:grpSp>
      <p:pic>
        <p:nvPicPr>
          <p:cNvPr id="18" name="Picture 22" descr="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6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3" descr="EERA 1 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38" y="685800"/>
            <a:ext cx="19081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7" name="Rectangle 19"/>
          <p:cNvSpPr>
            <a:spLocks noGrp="1" noChangeArrowheads="1"/>
          </p:cNvSpPr>
          <p:nvPr>
            <p:ph type="ctrTitle"/>
          </p:nvPr>
        </p:nvSpPr>
        <p:spPr>
          <a:xfrm>
            <a:off x="2971800" y="2205038"/>
            <a:ext cx="6019800" cy="1439862"/>
          </a:xfrm>
        </p:spPr>
        <p:txBody>
          <a:bodyPr/>
          <a:lstStyle>
            <a:lvl1pPr>
              <a:defRPr sz="3600">
                <a:solidFill>
                  <a:srgbClr val="FFFFFF"/>
                </a:solidFill>
              </a:defRPr>
            </a:lvl1pPr>
          </a:lstStyle>
          <a:p>
            <a:pPr lvl="0"/>
            <a:r>
              <a:rPr lang="en-GB" noProof="0" smtClean="0"/>
              <a:t>Title</a:t>
            </a:r>
          </a:p>
        </p:txBody>
      </p:sp>
      <p:sp>
        <p:nvSpPr>
          <p:cNvPr id="12308" name="Rectangle 20"/>
          <p:cNvSpPr>
            <a:spLocks noGrp="1" noChangeArrowheads="1"/>
          </p:cNvSpPr>
          <p:nvPr>
            <p:ph type="subTitle" idx="1"/>
          </p:nvPr>
        </p:nvSpPr>
        <p:spPr>
          <a:xfrm>
            <a:off x="2987675" y="3789363"/>
            <a:ext cx="6019800" cy="1752600"/>
          </a:xfrm>
        </p:spPr>
        <p:txBody>
          <a:bodyPr/>
          <a:lstStyle>
            <a:lvl1pPr marL="0" indent="0">
              <a:buFontTx/>
              <a:buNone/>
              <a:defRPr sz="1800"/>
            </a:lvl1pPr>
          </a:lstStyle>
          <a:p>
            <a:pPr lvl="0"/>
            <a:r>
              <a:rPr lang="en-GB" noProof="0" smtClean="0"/>
              <a:t>Subtitle</a:t>
            </a:r>
          </a:p>
        </p:txBody>
      </p:sp>
      <p:sp>
        <p:nvSpPr>
          <p:cNvPr id="21" name="Rectangle 17"/>
          <p:cNvSpPr>
            <a:spLocks noGrp="1" noChangeArrowheads="1"/>
          </p:cNvSpPr>
          <p:nvPr>
            <p:ph type="ftr" sz="quarter" idx="11"/>
          </p:nvPr>
        </p:nvSpPr>
        <p:spPr>
          <a:xfrm>
            <a:off x="3124200" y="6453336"/>
            <a:ext cx="2895600" cy="457200"/>
          </a:xfrm>
        </p:spPr>
        <p:txBody>
          <a:bodyPr/>
          <a:lstStyle>
            <a:lvl1pPr>
              <a:defRPr sz="1600"/>
            </a:lvl1pPr>
          </a:lstStyle>
          <a:p>
            <a:pPr>
              <a:defRPr/>
            </a:pPr>
            <a:r>
              <a:rPr lang="en-GB"/>
              <a:t>www.eera-set.eu</a:t>
            </a:r>
          </a:p>
        </p:txBody>
      </p:sp>
      <p:sp>
        <p:nvSpPr>
          <p:cNvPr id="2" name="Rectangle 1"/>
          <p:cNvSpPr/>
          <p:nvPr userDrawn="1"/>
        </p:nvSpPr>
        <p:spPr>
          <a:xfrm>
            <a:off x="7346380" y="659282"/>
            <a:ext cx="1781709" cy="6215062"/>
          </a:xfrm>
          <a:prstGeom prst="rect">
            <a:avLst/>
          </a:prstGeom>
          <a:gradFill flip="none" rotWithShape="1">
            <a:gsLst>
              <a:gs pos="0">
                <a:srgbClr val="008080">
                  <a:alpha val="28000"/>
                </a:srgbClr>
              </a:gs>
              <a:gs pos="100000">
                <a:schemeClr val="bg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8393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835696" y="332656"/>
            <a:ext cx="5904656" cy="595313"/>
          </a:xfrm>
        </p:spPr>
        <p:txBody>
          <a:bodyPr/>
          <a:lstStyle>
            <a:lvl1pPr algn="ctr">
              <a:defRPr b="1">
                <a:solidFill>
                  <a:srgbClr val="00007E"/>
                </a:solidFill>
              </a:defRPr>
            </a:lvl1pPr>
          </a:lstStyle>
          <a:p>
            <a:r>
              <a:rPr lang="de-DE" dirty="0" smtClean="0"/>
              <a:t>Titelmasterformat durch Klicken bearbeiten</a:t>
            </a:r>
            <a:endParaRPr lang="en-US" dirty="0"/>
          </a:p>
        </p:txBody>
      </p:sp>
      <p:sp>
        <p:nvSpPr>
          <p:cNvPr id="3" name="Inhaltsplatzhalter 2"/>
          <p:cNvSpPr>
            <a:spLocks noGrp="1"/>
          </p:cNvSpPr>
          <p:nvPr>
            <p:ph idx="1"/>
          </p:nvPr>
        </p:nvSpPr>
        <p:spPr>
          <a:xfrm>
            <a:off x="179512" y="1268760"/>
            <a:ext cx="8784976" cy="4968875"/>
          </a:xfrm>
        </p:spPr>
        <p:txBody>
          <a:bodyPr/>
          <a:lstStyle>
            <a:lvl1pPr marL="342900" indent="-342900">
              <a:buClr>
                <a:srgbClr val="006666"/>
              </a:buClr>
              <a:buFont typeface="Wingdings" pitchFamily="2" charset="2"/>
              <a:buChar char="Ø"/>
              <a:defRPr/>
            </a:lvl1pPr>
            <a:lvl2pPr marL="742950" indent="-285750">
              <a:buClr>
                <a:srgbClr val="006666"/>
              </a:buClr>
              <a:buFont typeface="Wingdings" pitchFamily="2" charset="2"/>
              <a:buChar char=""/>
              <a:defRPr/>
            </a:lvl2pPr>
            <a:lvl3pPr marL="1143000" indent="-228600">
              <a:buClr>
                <a:srgbClr val="006666"/>
              </a:buClr>
              <a:buFont typeface="Wingdings" pitchFamily="2" charset="2"/>
              <a:buChar char="ü"/>
              <a:defRPr/>
            </a:lvl3pPr>
            <a:lvl4pPr>
              <a:buClr>
                <a:srgbClr val="006666"/>
              </a:buClr>
              <a:defRPr/>
            </a:lvl4pPr>
            <a:lvl5pPr>
              <a:buClr>
                <a:srgbClr val="006666"/>
              </a:buClr>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Rectangle 2"/>
          <p:cNvSpPr>
            <a:spLocks noGrp="1" noChangeArrowheads="1"/>
          </p:cNvSpPr>
          <p:nvPr>
            <p:ph type="ftr" sz="quarter" idx="10"/>
          </p:nvPr>
        </p:nvSpPr>
        <p:spPr>
          <a:xfrm>
            <a:off x="3116263" y="6179614"/>
            <a:ext cx="2895600" cy="457200"/>
          </a:xfrm>
          <a:ln/>
        </p:spPr>
        <p:txBody>
          <a:bodyPr/>
          <a:lstStyle>
            <a:lvl1pPr>
              <a:defRPr/>
            </a:lvl1pPr>
          </a:lstStyle>
          <a:p>
            <a:pPr>
              <a:defRPr/>
            </a:pPr>
            <a:r>
              <a:rPr lang="en-GB" dirty="0"/>
              <a:t>www.eera-set.eu</a:t>
            </a:r>
          </a:p>
        </p:txBody>
      </p:sp>
      <p:sp>
        <p:nvSpPr>
          <p:cNvPr id="5" name="Rectangle 3"/>
          <p:cNvSpPr>
            <a:spLocks noGrp="1" noChangeArrowheads="1"/>
          </p:cNvSpPr>
          <p:nvPr>
            <p:ph type="sldNum" sz="quarter" idx="11"/>
          </p:nvPr>
        </p:nvSpPr>
        <p:spPr>
          <a:xfrm>
            <a:off x="7956376" y="6400800"/>
            <a:ext cx="1044276" cy="457200"/>
          </a:xfrm>
          <a:ln/>
        </p:spPr>
        <p:txBody>
          <a:bodyPr/>
          <a:lstStyle>
            <a:lvl1pPr>
              <a:defRPr/>
            </a:lvl1pPr>
          </a:lstStyle>
          <a:p>
            <a:pPr>
              <a:defRPr/>
            </a:pPr>
            <a:r>
              <a:rPr lang="en-GB"/>
              <a:t>Page </a:t>
            </a:r>
            <a:fld id="{A4AD86B9-89A5-4AED-AC6B-231DE0FB0107}" type="slidenum">
              <a:rPr lang="en-GB"/>
              <a:pPr>
                <a:defRPr/>
              </a:pPr>
              <a:t>‹#›</a:t>
            </a:fld>
            <a:endParaRPr lang="en-GB"/>
          </a:p>
        </p:txBody>
      </p:sp>
      <p:sp>
        <p:nvSpPr>
          <p:cNvPr id="6" name="Rectangle 16"/>
          <p:cNvSpPr>
            <a:spLocks noGrp="1" noChangeArrowheads="1"/>
          </p:cNvSpPr>
          <p:nvPr>
            <p:ph type="dt" sz="half" idx="12"/>
          </p:nvPr>
        </p:nvSpPr>
        <p:spPr>
          <a:xfrm>
            <a:off x="206152" y="6381750"/>
            <a:ext cx="1053480" cy="476250"/>
          </a:xfrm>
          <a:ln/>
        </p:spPr>
        <p:txBody>
          <a:bodyPr/>
          <a:lstStyle>
            <a:lvl1pPr>
              <a:defRPr/>
            </a:lvl1pPr>
          </a:lstStyle>
          <a:p>
            <a:pPr>
              <a:defRPr/>
            </a:pPr>
            <a:endParaRPr lang="en-GB" dirty="0"/>
          </a:p>
        </p:txBody>
      </p:sp>
      <p:cxnSp>
        <p:nvCxnSpPr>
          <p:cNvPr id="9" name="Straight Connector 8"/>
          <p:cNvCxnSpPr/>
          <p:nvPr userDrawn="1"/>
        </p:nvCxnSpPr>
        <p:spPr>
          <a:xfrm>
            <a:off x="1801129" y="1052736"/>
            <a:ext cx="53777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331640" y="6608110"/>
            <a:ext cx="6505658" cy="307777"/>
          </a:xfrm>
          <a:prstGeom prst="rect">
            <a:avLst/>
          </a:prstGeom>
          <a:noFill/>
        </p:spPr>
        <p:txBody>
          <a:bodyPr wrap="square" rtlCol="0">
            <a:spAutoFit/>
          </a:bodyPr>
          <a:lstStyle/>
          <a:p>
            <a:pPr algn="ctr"/>
            <a:r>
              <a:rPr lang="nl-BE" sz="1400" b="1" dirty="0" smtClean="0">
                <a:solidFill>
                  <a:srgbClr val="006666"/>
                </a:solidFill>
                <a:latin typeface="Calibri" pitchFamily="34" charset="0"/>
                <a:cs typeface="Calibri" pitchFamily="34" charset="0"/>
              </a:rPr>
              <a:t>SP4</a:t>
            </a:r>
            <a:r>
              <a:rPr lang="nl-BE" sz="1400" b="1" baseline="0" dirty="0" smtClean="0">
                <a:solidFill>
                  <a:srgbClr val="006666"/>
                </a:solidFill>
                <a:latin typeface="Calibri" pitchFamily="34" charset="0"/>
                <a:cs typeface="Calibri" pitchFamily="34" charset="0"/>
              </a:rPr>
              <a:t> meeting</a:t>
            </a:r>
            <a:r>
              <a:rPr lang="nl-BE" sz="1400" b="1" dirty="0" smtClean="0">
                <a:solidFill>
                  <a:srgbClr val="006666"/>
                </a:solidFill>
                <a:latin typeface="Calibri" pitchFamily="34" charset="0"/>
                <a:cs typeface="Calibri" pitchFamily="34" charset="0"/>
              </a:rPr>
              <a:t> - Edinburgh, 3 </a:t>
            </a:r>
            <a:r>
              <a:rPr lang="nl-BE" sz="1400" b="1" dirty="0" err="1" smtClean="0">
                <a:solidFill>
                  <a:srgbClr val="006666"/>
                </a:solidFill>
                <a:latin typeface="Calibri" pitchFamily="34" charset="0"/>
                <a:cs typeface="Calibri" pitchFamily="34" charset="0"/>
              </a:rPr>
              <a:t>June</a:t>
            </a:r>
            <a:r>
              <a:rPr lang="nl-BE" sz="1400" b="1" dirty="0" smtClean="0">
                <a:solidFill>
                  <a:srgbClr val="006666"/>
                </a:solidFill>
                <a:latin typeface="Calibri" pitchFamily="34" charset="0"/>
                <a:cs typeface="Calibri" pitchFamily="34" charset="0"/>
              </a:rPr>
              <a:t> 2013</a:t>
            </a:r>
            <a:endParaRPr lang="en-US" sz="1400" b="1" dirty="0" smtClean="0">
              <a:solidFill>
                <a:srgbClr val="006666"/>
              </a:solidFill>
              <a:latin typeface="Calibri" pitchFamily="34" charset="0"/>
              <a:cs typeface="Calibri" pitchFamily="34" charset="0"/>
            </a:endParaRPr>
          </a:p>
        </p:txBody>
      </p:sp>
    </p:spTree>
    <p:extLst>
      <p:ext uri="{BB962C8B-B14F-4D97-AF65-F5344CB8AC3E}">
        <p14:creationId xmlns:p14="http://schemas.microsoft.com/office/powerpoint/2010/main" val="3271713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GB" smtClean="0"/>
              <a:t>www.eera-set.eu</a:t>
            </a:r>
            <a:endParaRPr lang="en-GB"/>
          </a:p>
        </p:txBody>
      </p:sp>
      <p:sp>
        <p:nvSpPr>
          <p:cNvPr id="4" name="Slide Number Placeholder 3"/>
          <p:cNvSpPr>
            <a:spLocks noGrp="1"/>
          </p:cNvSpPr>
          <p:nvPr>
            <p:ph type="sldNum" sz="quarter" idx="11"/>
          </p:nvPr>
        </p:nvSpPr>
        <p:spPr/>
        <p:txBody>
          <a:bodyPr/>
          <a:lstStyle/>
          <a:p>
            <a:pPr>
              <a:defRPr/>
            </a:pPr>
            <a:r>
              <a:rPr lang="en-GB" smtClean="0"/>
              <a:t>Page </a:t>
            </a:r>
            <a:fld id="{8232CB82-B699-407D-8016-3F8F727DA7E2}" type="slidenum">
              <a:rPr lang="en-GB" smtClean="0"/>
              <a:pPr>
                <a:defRPr/>
              </a:pPr>
              <a:t>‹#›</a:t>
            </a:fld>
            <a:endParaRPr lang="en-GB"/>
          </a:p>
        </p:txBody>
      </p:sp>
      <p:sp>
        <p:nvSpPr>
          <p:cNvPr id="5" name="Date Placeholder 4"/>
          <p:cNvSpPr>
            <a:spLocks noGrp="1"/>
          </p:cNvSpPr>
          <p:nvPr>
            <p:ph type="dt" sz="half" idx="12"/>
          </p:nvPr>
        </p:nvSpPr>
        <p:spPr/>
        <p:txBody>
          <a:bodyPr/>
          <a:lstStyle/>
          <a:p>
            <a:pPr>
              <a:defRPr/>
            </a:pPr>
            <a:endParaRPr lang="en-GB"/>
          </a:p>
        </p:txBody>
      </p:sp>
      <p:sp>
        <p:nvSpPr>
          <p:cNvPr id="6" name="Titel 1"/>
          <p:cNvSpPr>
            <a:spLocks noGrp="1"/>
          </p:cNvSpPr>
          <p:nvPr>
            <p:ph type="title"/>
          </p:nvPr>
        </p:nvSpPr>
        <p:spPr>
          <a:xfrm>
            <a:off x="1835696" y="332656"/>
            <a:ext cx="5904656" cy="595313"/>
          </a:xfrm>
        </p:spPr>
        <p:txBody>
          <a:bodyPr/>
          <a:lstStyle>
            <a:lvl1pPr algn="ctr">
              <a:defRPr b="1">
                <a:solidFill>
                  <a:srgbClr val="00007E"/>
                </a:solidFill>
              </a:defRPr>
            </a:lvl1pPr>
          </a:lstStyle>
          <a:p>
            <a:r>
              <a:rPr lang="de-DE" dirty="0" smtClean="0"/>
              <a:t>Titelmasterformat durch Klicken bearbeiten</a:t>
            </a:r>
            <a:endParaRPr lang="en-US" dirty="0"/>
          </a:p>
        </p:txBody>
      </p:sp>
      <p:cxnSp>
        <p:nvCxnSpPr>
          <p:cNvPr id="8" name="Straight Connector 7"/>
          <p:cNvCxnSpPr/>
          <p:nvPr userDrawn="1"/>
        </p:nvCxnSpPr>
        <p:spPr>
          <a:xfrm>
            <a:off x="1801129" y="1052736"/>
            <a:ext cx="53777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Inhaltsplatzhalter 2"/>
          <p:cNvSpPr>
            <a:spLocks noGrp="1"/>
          </p:cNvSpPr>
          <p:nvPr>
            <p:ph idx="1"/>
          </p:nvPr>
        </p:nvSpPr>
        <p:spPr>
          <a:xfrm>
            <a:off x="179512" y="1268760"/>
            <a:ext cx="4392488" cy="4968875"/>
          </a:xfrm>
        </p:spPr>
        <p:txBody>
          <a:bodyPr/>
          <a:lstStyle>
            <a:lvl1pPr marL="342900" indent="-342900">
              <a:buClr>
                <a:srgbClr val="006666"/>
              </a:buClr>
              <a:buFont typeface="Wingdings" pitchFamily="2" charset="2"/>
              <a:buChar char="Ø"/>
              <a:defRPr/>
            </a:lvl1pPr>
            <a:lvl2pPr marL="742950" indent="-285750">
              <a:buClr>
                <a:srgbClr val="006666"/>
              </a:buClr>
              <a:buFont typeface="Wingdings" pitchFamily="2" charset="2"/>
              <a:buChar char=""/>
              <a:defRPr/>
            </a:lvl2pPr>
            <a:lvl3pPr marL="1143000" indent="-228600">
              <a:buClr>
                <a:srgbClr val="006666"/>
              </a:buClr>
              <a:buFont typeface="Wingdings" pitchFamily="2" charset="2"/>
              <a:buChar char="ü"/>
              <a:defRPr/>
            </a:lvl3pPr>
            <a:lvl4pPr>
              <a:buClr>
                <a:srgbClr val="006666"/>
              </a:buClr>
              <a:defRPr/>
            </a:lvl4pPr>
            <a:lvl5pPr>
              <a:buClr>
                <a:srgbClr val="006666"/>
              </a:buClr>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0" name="Inhaltsplatzhalter 2"/>
          <p:cNvSpPr>
            <a:spLocks noGrp="1"/>
          </p:cNvSpPr>
          <p:nvPr>
            <p:ph idx="13"/>
          </p:nvPr>
        </p:nvSpPr>
        <p:spPr>
          <a:xfrm>
            <a:off x="4572000" y="1268760"/>
            <a:ext cx="4392488" cy="4968875"/>
          </a:xfrm>
        </p:spPr>
        <p:txBody>
          <a:bodyPr/>
          <a:lstStyle>
            <a:lvl1pPr marL="342900" indent="-342900">
              <a:buClr>
                <a:srgbClr val="006666"/>
              </a:buClr>
              <a:buFont typeface="Wingdings" pitchFamily="2" charset="2"/>
              <a:buChar char="Ø"/>
              <a:defRPr/>
            </a:lvl1pPr>
            <a:lvl2pPr marL="742950" indent="-285750">
              <a:buClr>
                <a:srgbClr val="006666"/>
              </a:buClr>
              <a:buFont typeface="Wingdings" pitchFamily="2" charset="2"/>
              <a:buChar char=""/>
              <a:defRPr/>
            </a:lvl2pPr>
            <a:lvl3pPr marL="1143000" indent="-228600">
              <a:buClr>
                <a:srgbClr val="006666"/>
              </a:buClr>
              <a:buFont typeface="Wingdings" pitchFamily="2" charset="2"/>
              <a:buChar char="ü"/>
              <a:defRPr/>
            </a:lvl3pPr>
            <a:lvl4pPr>
              <a:buClr>
                <a:srgbClr val="006666"/>
              </a:buClr>
              <a:defRPr/>
            </a:lvl4pPr>
            <a:lvl5pPr>
              <a:buClr>
                <a:srgbClr val="006666"/>
              </a:buClr>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212759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GB"/>
              <a:t>www.eera-set.eu</a:t>
            </a:r>
          </a:p>
        </p:txBody>
      </p:sp>
      <p:sp>
        <p:nvSpPr>
          <p:cNvPr id="3" name="Rectangle 3"/>
          <p:cNvSpPr>
            <a:spLocks noGrp="1" noChangeArrowheads="1"/>
          </p:cNvSpPr>
          <p:nvPr>
            <p:ph type="sldNum" sz="quarter" idx="11"/>
          </p:nvPr>
        </p:nvSpPr>
        <p:spPr>
          <a:ln/>
        </p:spPr>
        <p:txBody>
          <a:bodyPr/>
          <a:lstStyle>
            <a:lvl1pPr>
              <a:defRPr/>
            </a:lvl1pPr>
          </a:lstStyle>
          <a:p>
            <a:pPr>
              <a:defRPr/>
            </a:pPr>
            <a:r>
              <a:rPr lang="en-GB"/>
              <a:t>Page </a:t>
            </a:r>
            <a:fld id="{6B3A8B00-9309-4BD0-9A19-E802CE62CA34}" type="slidenum">
              <a:rPr lang="en-GB"/>
              <a:pPr>
                <a:defRPr/>
              </a:pPr>
              <a:t>‹#›</a:t>
            </a:fld>
            <a:endParaRPr lang="en-GB"/>
          </a:p>
        </p:txBody>
      </p:sp>
      <p:sp>
        <p:nvSpPr>
          <p:cNvPr id="4" name="Rectangle 16"/>
          <p:cNvSpPr>
            <a:spLocks noGrp="1" noChangeArrowheads="1"/>
          </p:cNvSpPr>
          <p:nvPr>
            <p:ph type="dt" sz="half"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35639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n-GB"/>
              <a:t>www.eera-set.eu</a:t>
            </a:r>
          </a:p>
        </p:txBody>
      </p:sp>
      <p:sp>
        <p:nvSpPr>
          <p:cNvPr id="4" name="Rectangle 3"/>
          <p:cNvSpPr>
            <a:spLocks noGrp="1" noChangeArrowheads="1"/>
          </p:cNvSpPr>
          <p:nvPr>
            <p:ph type="sldNum" sz="quarter" idx="11"/>
          </p:nvPr>
        </p:nvSpPr>
        <p:spPr>
          <a:ln/>
        </p:spPr>
        <p:txBody>
          <a:bodyPr/>
          <a:lstStyle>
            <a:lvl1pPr>
              <a:defRPr/>
            </a:lvl1pPr>
          </a:lstStyle>
          <a:p>
            <a:pPr>
              <a:defRPr/>
            </a:pPr>
            <a:r>
              <a:rPr lang="en-GB"/>
              <a:t>Page </a:t>
            </a:r>
            <a:fld id="{336F57AE-4487-44C6-A2F1-A83B12DA644E}" type="slidenum">
              <a:rPr lang="en-GB"/>
              <a:pPr>
                <a:defRPr/>
              </a:pPr>
              <a:t>‹#›</a:t>
            </a:fld>
            <a:endParaRPr lang="en-GB"/>
          </a:p>
        </p:txBody>
      </p:sp>
      <p:sp>
        <p:nvSpPr>
          <p:cNvPr id="5" name="Rectangle 16"/>
          <p:cNvSpPr>
            <a:spLocks noGrp="1" noChangeArrowheads="1"/>
          </p:cNvSpPr>
          <p:nvPr>
            <p:ph type="dt" sz="half"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0524350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EERA 1 white"/>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188913"/>
            <a:ext cx="1763713"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20"/>
          <p:cNvSpPr>
            <a:spLocks noChangeShapeType="1"/>
          </p:cNvSpPr>
          <p:nvPr userDrawn="1"/>
        </p:nvSpPr>
        <p:spPr bwMode="auto">
          <a:xfrm flipH="1">
            <a:off x="107950" y="6534150"/>
            <a:ext cx="8856663" cy="0"/>
          </a:xfrm>
          <a:prstGeom prst="line">
            <a:avLst/>
          </a:prstGeom>
          <a:noFill/>
          <a:ln w="12700">
            <a:solidFill>
              <a:srgbClr val="00007D"/>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8" name="Rectangle 19"/>
          <p:cNvSpPr>
            <a:spLocks noChangeArrowheads="1"/>
          </p:cNvSpPr>
          <p:nvPr userDrawn="1"/>
        </p:nvSpPr>
        <p:spPr bwMode="auto">
          <a:xfrm>
            <a:off x="3779838" y="6237288"/>
            <a:ext cx="1584325" cy="360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66" name="Rectangle 2"/>
          <p:cNvSpPr>
            <a:spLocks noGrp="1" noChangeArrowheads="1"/>
          </p:cNvSpPr>
          <p:nvPr>
            <p:ph type="ftr" sz="quarter" idx="3"/>
          </p:nvPr>
        </p:nvSpPr>
        <p:spPr bwMode="auto">
          <a:xfrm>
            <a:off x="3116263" y="6211888"/>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b="1">
                <a:solidFill>
                  <a:srgbClr val="00007D"/>
                </a:solidFill>
              </a:defRPr>
            </a:lvl1pPr>
          </a:lstStyle>
          <a:p>
            <a:pPr>
              <a:defRPr/>
            </a:pPr>
            <a:r>
              <a:rPr lang="en-GB"/>
              <a:t>www.eera-set.eu</a:t>
            </a:r>
          </a:p>
        </p:txBody>
      </p:sp>
      <p:sp>
        <p:nvSpPr>
          <p:cNvPr id="1030" name="Line 18"/>
          <p:cNvSpPr>
            <a:spLocks noChangeShapeType="1"/>
          </p:cNvSpPr>
          <p:nvPr userDrawn="1"/>
        </p:nvSpPr>
        <p:spPr bwMode="auto">
          <a:xfrm flipH="1" flipV="1">
            <a:off x="2339975" y="1052513"/>
            <a:ext cx="6624638" cy="0"/>
          </a:xfrm>
          <a:prstGeom prst="line">
            <a:avLst/>
          </a:prstGeom>
          <a:noFill/>
          <a:ln w="12700">
            <a:solidFill>
              <a:srgbClr val="00007D"/>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67" name="Rectangle 3"/>
          <p:cNvSpPr>
            <a:spLocks noGrp="1" noChangeArrowheads="1"/>
          </p:cNvSpPr>
          <p:nvPr>
            <p:ph type="sldNum" sz="quarter" idx="4"/>
          </p:nvPr>
        </p:nvSpPr>
        <p:spPr bwMode="auto">
          <a:xfrm>
            <a:off x="6553200" y="638175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r>
              <a:rPr lang="en-GB"/>
              <a:t>Page </a:t>
            </a:r>
            <a:fld id="{8232CB82-B699-407D-8016-3F8F727DA7E2}" type="slidenum">
              <a:rPr lang="en-GB"/>
              <a:pPr>
                <a:defRPr/>
              </a:pPr>
              <a:t>‹#›</a:t>
            </a:fld>
            <a:endParaRPr lang="en-GB"/>
          </a:p>
        </p:txBody>
      </p:sp>
      <p:sp>
        <p:nvSpPr>
          <p:cNvPr id="1032" name="Rectangle 6"/>
          <p:cNvSpPr>
            <a:spLocks noChangeArrowheads="1"/>
          </p:cNvSpPr>
          <p:nvPr userDrawn="1"/>
        </p:nvSpPr>
        <p:spPr bwMode="auto">
          <a:xfrm>
            <a:off x="107950" y="44450"/>
            <a:ext cx="9036050" cy="14446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1033" name="Rectangle 14"/>
          <p:cNvSpPr>
            <a:spLocks noGrp="1" noChangeArrowheads="1"/>
          </p:cNvSpPr>
          <p:nvPr>
            <p:ph type="title"/>
          </p:nvPr>
        </p:nvSpPr>
        <p:spPr bwMode="auto">
          <a:xfrm>
            <a:off x="2268538" y="476250"/>
            <a:ext cx="6478587"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34" name="Rectangle 15"/>
          <p:cNvSpPr>
            <a:spLocks noGrp="1" noChangeArrowheads="1"/>
          </p:cNvSpPr>
          <p:nvPr>
            <p:ph type="body" idx="1"/>
          </p:nvPr>
        </p:nvSpPr>
        <p:spPr bwMode="auto">
          <a:xfrm>
            <a:off x="457200" y="1412875"/>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80" name="Rectangle 16"/>
          <p:cNvSpPr>
            <a:spLocks noGrp="1" noChangeArrowheads="1"/>
          </p:cNvSpPr>
          <p:nvPr>
            <p:ph type="dt" sz="half" idx="2"/>
          </p:nvPr>
        </p:nvSpPr>
        <p:spPr bwMode="auto">
          <a:xfrm>
            <a:off x="457200" y="6381750"/>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882" r:id="rId1"/>
    <p:sldLayoutId id="2147483872" r:id="rId2"/>
    <p:sldLayoutId id="2147483883" r:id="rId3"/>
    <p:sldLayoutId id="2147483884" r:id="rId4"/>
    <p:sldLayoutId id="2147483885" r:id="rId5"/>
  </p:sldLayoutIdLst>
  <p:hf sldNum="0" hdr="0" dt="0"/>
  <p:txStyles>
    <p:title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defRPr>
      </a:lvl2pPr>
      <a:lvl3pPr algn="l" rtl="0" eaLnBrk="0" fontAlgn="base" hangingPunct="0">
        <a:spcBef>
          <a:spcPct val="0"/>
        </a:spcBef>
        <a:spcAft>
          <a:spcPct val="0"/>
        </a:spcAft>
        <a:defRPr sz="3000">
          <a:solidFill>
            <a:schemeClr val="tx1"/>
          </a:solidFill>
          <a:latin typeface="Arial" charset="0"/>
        </a:defRPr>
      </a:lvl3pPr>
      <a:lvl4pPr algn="l" rtl="0" eaLnBrk="0" fontAlgn="base" hangingPunct="0">
        <a:spcBef>
          <a:spcPct val="0"/>
        </a:spcBef>
        <a:spcAft>
          <a:spcPct val="0"/>
        </a:spcAft>
        <a:defRPr sz="3000">
          <a:solidFill>
            <a:schemeClr val="tx1"/>
          </a:solidFill>
          <a:latin typeface="Arial" charset="0"/>
        </a:defRPr>
      </a:lvl4pPr>
      <a:lvl5pPr algn="l" rtl="0" eaLnBrk="0" fontAlgn="base" hangingPunct="0">
        <a:spcBef>
          <a:spcPct val="0"/>
        </a:spcBef>
        <a:spcAft>
          <a:spcPct val="0"/>
        </a:spcAft>
        <a:defRPr sz="3000">
          <a:solidFill>
            <a:schemeClr val="tx1"/>
          </a:solidFill>
          <a:latin typeface="Arial" charset="0"/>
        </a:defRPr>
      </a:lvl5pPr>
      <a:lvl6pPr marL="457200" algn="l" rtl="0" fontAlgn="base">
        <a:spcBef>
          <a:spcPct val="0"/>
        </a:spcBef>
        <a:spcAft>
          <a:spcPct val="0"/>
        </a:spcAft>
        <a:defRPr sz="3000">
          <a:solidFill>
            <a:schemeClr val="tx1"/>
          </a:solidFill>
          <a:latin typeface="Arial" charset="0"/>
        </a:defRPr>
      </a:lvl6pPr>
      <a:lvl7pPr marL="914400" algn="l" rtl="0" fontAlgn="base">
        <a:spcBef>
          <a:spcPct val="0"/>
        </a:spcBef>
        <a:spcAft>
          <a:spcPct val="0"/>
        </a:spcAft>
        <a:defRPr sz="3000">
          <a:solidFill>
            <a:schemeClr val="tx1"/>
          </a:solidFill>
          <a:latin typeface="Arial" charset="0"/>
        </a:defRPr>
      </a:lvl7pPr>
      <a:lvl8pPr marL="1371600" algn="l" rtl="0" fontAlgn="base">
        <a:spcBef>
          <a:spcPct val="0"/>
        </a:spcBef>
        <a:spcAft>
          <a:spcPct val="0"/>
        </a:spcAft>
        <a:defRPr sz="3000">
          <a:solidFill>
            <a:schemeClr val="tx1"/>
          </a:solidFill>
          <a:latin typeface="Arial" charset="0"/>
        </a:defRPr>
      </a:lvl8pPr>
      <a:lvl9pPr marL="1828800" algn="l" rtl="0" fontAlgn="base">
        <a:spcBef>
          <a:spcPct val="0"/>
        </a:spcBef>
        <a:spcAft>
          <a:spcPct val="0"/>
        </a:spcAft>
        <a:defRPr sz="30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000">
          <a:solidFill>
            <a:schemeClr val="tx1"/>
          </a:solidFill>
          <a:latin typeface="+mn-lt"/>
        </a:defRPr>
      </a:lvl2pPr>
      <a:lvl3pPr marL="1143000" indent="-228600" algn="l" rtl="0" eaLnBrk="0" fontAlgn="base" hangingPunct="0">
        <a:spcBef>
          <a:spcPct val="20000"/>
        </a:spcBef>
        <a:spcAft>
          <a:spcPct val="0"/>
        </a:spcAft>
        <a:buClr>
          <a:schemeClr val="tx1"/>
        </a:buClr>
        <a:buSzPct val="65000"/>
        <a:buFont typeface="Wingdings" pitchFamily="2" charset="2"/>
        <a:buChar char="Ø"/>
        <a:defRPr>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chemeClr val="tx1"/>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chemeClr val="tx1"/>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chemeClr val="tx1"/>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chemeClr val="tx1"/>
        </a:buClr>
        <a:buFont typeface="Wingdings" pitchFamily="2" charset="2"/>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mailto:ignacio.martin@imdea.org" TargetMode="External"/><Relationship Id="rId13" Type="http://schemas.openxmlformats.org/officeDocument/2006/relationships/hyperlink" Target="mailto:simonetta.pagnutti@enea.it" TargetMode="External"/><Relationship Id="rId18" Type="http://schemas.openxmlformats.org/officeDocument/2006/relationships/hyperlink" Target="mailto:andreas.klenk@mpa.uni-stuttgart.de" TargetMode="External"/><Relationship Id="rId26" Type="http://schemas.openxmlformats.org/officeDocument/2006/relationships/hyperlink" Target="mailto:james.marrow@materials.ox.ac.uk" TargetMode="External"/><Relationship Id="rId3" Type="http://schemas.openxmlformats.org/officeDocument/2006/relationships/hyperlink" Target="mailto:frederic.soisson@cea.fr" TargetMode="External"/><Relationship Id="rId21" Type="http://schemas.openxmlformats.org/officeDocument/2006/relationships/hyperlink" Target="mailto:fedorov@nrg.eu" TargetMode="External"/><Relationship Id="rId7" Type="http://schemas.openxmlformats.org/officeDocument/2006/relationships/hyperlink" Target="mailto:m.mayoral@ciemat.es" TargetMode="External"/><Relationship Id="rId12" Type="http://schemas.openxmlformats.org/officeDocument/2006/relationships/hyperlink" Target="mailto:antonio.rinaldi@enea.it" TargetMode="External"/><Relationship Id="rId17" Type="http://schemas.openxmlformats.org/officeDocument/2006/relationships/hyperlink" Target="mailto:pavel.vladimirov@kit.edu" TargetMode="External"/><Relationship Id="rId25" Type="http://schemas.openxmlformats.org/officeDocument/2006/relationships/hyperlink" Target="mailto:thmassar@batir.ulb.ac.be" TargetMode="External"/><Relationship Id="rId2" Type="http://schemas.openxmlformats.org/officeDocument/2006/relationships/hyperlink" Target="mailto:francois.willaime@cea.fr" TargetMode="External"/><Relationship Id="rId16" Type="http://schemas.openxmlformats.org/officeDocument/2006/relationships/hyperlink" Target="mailto:igor.Simonovski@ec.europa.eu" TargetMode="External"/><Relationship Id="rId20" Type="http://schemas.openxmlformats.org/officeDocument/2006/relationships/hyperlink" Target="mailto:olsson.par@gmail.com" TargetMode="External"/><Relationship Id="rId29" Type="http://schemas.openxmlformats.org/officeDocument/2006/relationships/hyperlink" Target="mailto:sami.penttila@vtt.fi" TargetMode="External"/><Relationship Id="rId1" Type="http://schemas.openxmlformats.org/officeDocument/2006/relationships/slideLayout" Target="../slideLayouts/slideLayout2.xml"/><Relationship Id="rId6" Type="http://schemas.openxmlformats.org/officeDocument/2006/relationships/hyperlink" Target="mailto:cristelle.pareige@univ-rouen.fr" TargetMode="External"/><Relationship Id="rId11" Type="http://schemas.openxmlformats.org/officeDocument/2006/relationships/hyperlink" Target="mailto:r.novakovic@ge.ieni.cnr.it" TargetMode="External"/><Relationship Id="rId24" Type="http://schemas.openxmlformats.org/officeDocument/2006/relationships/hyperlink" Target="mailto:lmalerba@sckcen.be" TargetMode="External"/><Relationship Id="rId5" Type="http://schemas.openxmlformats.org/officeDocument/2006/relationships/hyperlink" Target="mailto:christophe.domain@edf.fr" TargetMode="External"/><Relationship Id="rId15" Type="http://schemas.openxmlformats.org/officeDocument/2006/relationships/hyperlink" Target="mailto:f.bergner@hzdr.de" TargetMode="External"/><Relationship Id="rId23" Type="http://schemas.openxmlformats.org/officeDocument/2006/relationships/hyperlink" Target="mailto:Jiachao.chen@psi.ch" TargetMode="External"/><Relationship Id="rId28" Type="http://schemas.openxmlformats.org/officeDocument/2006/relationships/hyperlink" Target="mailto:wade.karlsen@vtt.fi" TargetMode="External"/><Relationship Id="rId10" Type="http://schemas.openxmlformats.org/officeDocument/2006/relationships/hyperlink" Target="mailto:a.serra@upc.edu" TargetMode="External"/><Relationship Id="rId19" Type="http://schemas.openxmlformats.org/officeDocument/2006/relationships/hyperlink" Target="mailto:ewa.soppa@mpa.uni-stuttgart.de" TargetMode="External"/><Relationship Id="rId31" Type="http://schemas.openxmlformats.org/officeDocument/2006/relationships/hyperlink" Target="mailto:knordlun@acclab.helsinki.fi" TargetMode="External"/><Relationship Id="rId4" Type="http://schemas.openxmlformats.org/officeDocument/2006/relationships/hyperlink" Target="mailto:martine.blat@edf.fr" TargetMode="External"/><Relationship Id="rId9" Type="http://schemas.openxmlformats.org/officeDocument/2006/relationships/hyperlink" Target="mailto:mj.caturla@ua.es" TargetMode="External"/><Relationship Id="rId14" Type="http://schemas.openxmlformats.org/officeDocument/2006/relationships/hyperlink" Target="mailto:m.posselt@hzdr.de" TargetMode="External"/><Relationship Id="rId22" Type="http://schemas.openxmlformats.org/officeDocument/2006/relationships/hyperlink" Target="mailto:blagoeva@nrg.nl" TargetMode="External"/><Relationship Id="rId27" Type="http://schemas.openxmlformats.org/officeDocument/2006/relationships/hyperlink" Target="mailto:b.j.connolly@bham.ac.uk" TargetMode="External"/><Relationship Id="rId30" Type="http://schemas.openxmlformats.org/officeDocument/2006/relationships/hyperlink" Target="mailto:mikko.alava@aalto.fi"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eera-set.eu/lw_resource/datapool/_items/item_378/slide_1_revised_2.jpg" TargetMode="Externa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eographicguide.net/europe/maps-europe/maps/europe-political.jpg"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ChangeArrowheads="1"/>
          </p:cNvSpPr>
          <p:nvPr/>
        </p:nvSpPr>
        <p:spPr bwMode="auto">
          <a:xfrm>
            <a:off x="0" y="3645024"/>
            <a:ext cx="910907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de-DE" sz="2000" b="1" dirty="0" smtClean="0">
                <a:solidFill>
                  <a:schemeClr val="bg2"/>
                </a:solidFill>
              </a:rPr>
              <a:t>SP Coordinator </a:t>
            </a:r>
            <a:r>
              <a:rPr lang="de-DE" sz="2000" b="1" dirty="0">
                <a:solidFill>
                  <a:schemeClr val="bg2"/>
                </a:solidFill>
              </a:rPr>
              <a:t>:  L. Malerba</a:t>
            </a:r>
          </a:p>
          <a:p>
            <a:pPr algn="r"/>
            <a:r>
              <a:rPr lang="de-DE" dirty="0" smtClean="0"/>
              <a:t>Structural Materials Modelling and Microstructure</a:t>
            </a:r>
          </a:p>
          <a:p>
            <a:pPr algn="r"/>
            <a:r>
              <a:rPr lang="de-DE" dirty="0" smtClean="0"/>
              <a:t>Institute of Nuclear Materials Science</a:t>
            </a:r>
          </a:p>
          <a:p>
            <a:pPr algn="r"/>
            <a:r>
              <a:rPr lang="de-DE" dirty="0" smtClean="0"/>
              <a:t>SCK</a:t>
            </a:r>
            <a:r>
              <a:rPr lang="de-DE" dirty="0" smtClean="0">
                <a:sym typeface="Symbol"/>
              </a:rPr>
              <a:t></a:t>
            </a:r>
            <a:r>
              <a:rPr lang="de-DE" dirty="0" smtClean="0"/>
              <a:t>CEN (Belgium)</a:t>
            </a:r>
          </a:p>
          <a:p>
            <a:pPr algn="r"/>
            <a:r>
              <a:rPr lang="de-DE" dirty="0" smtClean="0"/>
              <a:t>lmalerba@sckcen.be</a:t>
            </a:r>
            <a:endParaRPr lang="de-DE" dirty="0"/>
          </a:p>
        </p:txBody>
      </p:sp>
      <p:sp>
        <p:nvSpPr>
          <p:cNvPr id="4100" name="Textfeld 1"/>
          <p:cNvSpPr txBox="1">
            <a:spLocks noChangeArrowheads="1"/>
          </p:cNvSpPr>
          <p:nvPr/>
        </p:nvSpPr>
        <p:spPr bwMode="auto">
          <a:xfrm>
            <a:off x="0" y="6577607"/>
            <a:ext cx="914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sz="1400" dirty="0" smtClean="0"/>
              <a:t>SP4 Meeting - </a:t>
            </a:r>
            <a:r>
              <a:rPr lang="de-DE" sz="1400" i="1" dirty="0" smtClean="0"/>
              <a:t>Edinburgh, 3 June, 2013</a:t>
            </a:r>
            <a:endParaRPr lang="de-DE" sz="1400" dirty="0"/>
          </a:p>
        </p:txBody>
      </p:sp>
      <p:sp>
        <p:nvSpPr>
          <p:cNvPr id="2" name="Title 1"/>
          <p:cNvSpPr>
            <a:spLocks noGrp="1"/>
          </p:cNvSpPr>
          <p:nvPr>
            <p:ph type="ctrTitle"/>
          </p:nvPr>
        </p:nvSpPr>
        <p:spPr/>
        <p:txBody>
          <a:bodyPr/>
          <a:lstStyle/>
          <a:p>
            <a:r>
              <a:rPr lang="de-DE" sz="2400" b="1" dirty="0" smtClean="0">
                <a:solidFill>
                  <a:schemeClr val="bg1"/>
                </a:solidFill>
              </a:rPr>
              <a:t>Joint Programme on Nuclear Materials</a:t>
            </a:r>
            <a:br>
              <a:rPr lang="de-DE" sz="2400" b="1" dirty="0" smtClean="0">
                <a:solidFill>
                  <a:schemeClr val="bg1"/>
                </a:solidFill>
              </a:rPr>
            </a:br>
            <a:r>
              <a:rPr lang="de-DE" sz="2400" b="1" dirty="0" smtClean="0">
                <a:solidFill>
                  <a:schemeClr val="bg1"/>
                </a:solidFill>
              </a:rPr>
              <a:t>Sub-programme </a:t>
            </a:r>
            <a:r>
              <a:rPr lang="de-DE" sz="2400" b="1" dirty="0">
                <a:solidFill>
                  <a:schemeClr val="bg1"/>
                </a:solidFill>
              </a:rPr>
              <a:t>4 – Modelling: Correlations, Simulation </a:t>
            </a:r>
            <a:br>
              <a:rPr lang="de-DE" sz="2400" b="1" dirty="0">
                <a:solidFill>
                  <a:schemeClr val="bg1"/>
                </a:solidFill>
              </a:rPr>
            </a:br>
            <a:r>
              <a:rPr lang="de-DE" sz="2400" b="1" dirty="0">
                <a:solidFill>
                  <a:schemeClr val="bg1"/>
                </a:solidFill>
              </a:rPr>
              <a:t>and Experimental </a:t>
            </a:r>
            <a:r>
              <a:rPr lang="de-DE" sz="2400" b="1" dirty="0" smtClean="0">
                <a:solidFill>
                  <a:schemeClr val="bg1"/>
                </a:solidFill>
              </a:rPr>
              <a:t>Validation</a:t>
            </a:r>
            <a:endParaRPr lang="en-US" sz="3200" dirty="0">
              <a:solidFill>
                <a:schemeClr val="bg1"/>
              </a:solidFill>
            </a:endParaRPr>
          </a:p>
        </p:txBody>
      </p:sp>
    </p:spTree>
    <p:extLst>
      <p:ext uri="{BB962C8B-B14F-4D97-AF65-F5344CB8AC3E}">
        <p14:creationId xmlns:p14="http://schemas.microsoft.com/office/powerpoint/2010/main" val="1425627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ußzeilenplatzhalt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smtClean="0">
                <a:solidFill>
                  <a:srgbClr val="00007D"/>
                </a:solidFill>
              </a:rPr>
              <a:t>www.eera-set.eu</a:t>
            </a:r>
          </a:p>
        </p:txBody>
      </p:sp>
      <p:sp>
        <p:nvSpPr>
          <p:cNvPr id="20484" name="Textfeld 1"/>
          <p:cNvSpPr txBox="1">
            <a:spLocks noChangeArrowheads="1"/>
          </p:cNvSpPr>
          <p:nvPr/>
        </p:nvSpPr>
        <p:spPr bwMode="auto">
          <a:xfrm>
            <a:off x="755650" y="1341015"/>
            <a:ext cx="80645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3" pitchFamily="18" charset="2"/>
              <a:buChar char=""/>
            </a:pPr>
            <a:r>
              <a:rPr lang="en-GB" sz="2800" dirty="0"/>
              <a:t>Pilot Projects (PP)</a:t>
            </a:r>
          </a:p>
          <a:p>
            <a:pPr eaLnBrk="1" hangingPunct="1">
              <a:buFont typeface="Wingdings 3" pitchFamily="18" charset="2"/>
              <a:buChar char=""/>
            </a:pPr>
            <a:endParaRPr lang="en-GB" sz="2800" dirty="0"/>
          </a:p>
          <a:p>
            <a:pPr eaLnBrk="1" hangingPunct="1">
              <a:buFont typeface="Wingdings 3" pitchFamily="18" charset="2"/>
              <a:buChar char=""/>
            </a:pPr>
            <a:r>
              <a:rPr lang="en-GB" sz="2800" dirty="0"/>
              <a:t>Joint Technical Teams (JTT)</a:t>
            </a:r>
          </a:p>
          <a:p>
            <a:pPr eaLnBrk="1" hangingPunct="1">
              <a:buFont typeface="Wingdings 3" pitchFamily="18" charset="2"/>
              <a:buChar char=""/>
            </a:pPr>
            <a:endParaRPr lang="en-GB" sz="2800" dirty="0"/>
          </a:p>
          <a:p>
            <a:pPr eaLnBrk="1" hangingPunct="1">
              <a:buFont typeface="Wingdings 3" pitchFamily="18" charset="2"/>
              <a:buChar char=""/>
            </a:pPr>
            <a:r>
              <a:rPr lang="en-GB" sz="2800" dirty="0"/>
              <a:t>Task Forces (TF)</a:t>
            </a:r>
          </a:p>
          <a:p>
            <a:pPr eaLnBrk="1" hangingPunct="1">
              <a:buFont typeface="Wingdings 3" pitchFamily="18" charset="2"/>
              <a:buChar char=""/>
            </a:pPr>
            <a:endParaRPr lang="en-GB" sz="2800" dirty="0"/>
          </a:p>
          <a:p>
            <a:pPr eaLnBrk="1" hangingPunct="1">
              <a:buFont typeface="Wingdings 3" pitchFamily="18" charset="2"/>
              <a:buChar char=""/>
            </a:pPr>
            <a:r>
              <a:rPr lang="en-GB" sz="2800" dirty="0"/>
              <a:t>Training and Mobility Schemes (T&amp;M)</a:t>
            </a:r>
          </a:p>
        </p:txBody>
      </p:sp>
      <p:sp>
        <p:nvSpPr>
          <p:cNvPr id="3" name="Textfeld 2"/>
          <p:cNvSpPr txBox="1"/>
          <p:nvPr/>
        </p:nvSpPr>
        <p:spPr>
          <a:xfrm>
            <a:off x="250825" y="4653136"/>
            <a:ext cx="8785225" cy="1708160"/>
          </a:xfrm>
          <a:prstGeom prst="rect">
            <a:avLst/>
          </a:prstGeom>
          <a:noFill/>
        </p:spPr>
        <p:txBody>
          <a:bodyPr>
            <a:spAutoFit/>
          </a:bodyPr>
          <a:lstStyle/>
          <a:p>
            <a:pPr>
              <a:spcAft>
                <a:spcPts val="600"/>
              </a:spcAft>
              <a:defRPr/>
            </a:pPr>
            <a:r>
              <a:rPr lang="en-US" dirty="0"/>
              <a:t>The JPMB has recognized that by defining the instruments above the </a:t>
            </a:r>
            <a:r>
              <a:rPr lang="en-US" b="1" u="sng" dirty="0"/>
              <a:t>following activities might not be clearly included </a:t>
            </a:r>
            <a:r>
              <a:rPr lang="en-US" dirty="0"/>
              <a:t>:</a:t>
            </a:r>
            <a:endParaRPr lang="en-GB" dirty="0"/>
          </a:p>
          <a:p>
            <a:pPr marL="285750" indent="-285750">
              <a:spcAft>
                <a:spcPts val="600"/>
              </a:spcAft>
              <a:buFont typeface="Arial" pitchFamily="34" charset="0"/>
              <a:buChar char="•"/>
              <a:defRPr/>
            </a:pPr>
            <a:r>
              <a:rPr lang="en-US" dirty="0"/>
              <a:t>Platform to share codes </a:t>
            </a:r>
            <a:r>
              <a:rPr lang="en-US" dirty="0" smtClean="0"/>
              <a:t>(though present in </a:t>
            </a:r>
            <a:r>
              <a:rPr lang="en-US" dirty="0"/>
              <a:t>WP4 of SP4) </a:t>
            </a:r>
            <a:endParaRPr lang="en-GB" dirty="0"/>
          </a:p>
          <a:p>
            <a:pPr marL="285750" indent="-285750">
              <a:spcAft>
                <a:spcPts val="600"/>
              </a:spcAft>
              <a:buFont typeface="Arial" pitchFamily="34" charset="0"/>
              <a:buChar char="•"/>
              <a:defRPr/>
            </a:pPr>
            <a:r>
              <a:rPr lang="en-US" dirty="0"/>
              <a:t>Materials database </a:t>
            </a:r>
            <a:r>
              <a:rPr lang="en-US" dirty="0" smtClean="0"/>
              <a:t>(MATTER </a:t>
            </a:r>
            <a:r>
              <a:rPr lang="en-US" dirty="0"/>
              <a:t>DM2 Test Case</a:t>
            </a:r>
            <a:r>
              <a:rPr lang="en-US" dirty="0" smtClean="0"/>
              <a:t>)</a:t>
            </a:r>
          </a:p>
          <a:p>
            <a:pPr marL="285750" indent="-285750">
              <a:spcAft>
                <a:spcPts val="600"/>
              </a:spcAft>
              <a:buFont typeface="Arial" pitchFamily="34" charset="0"/>
              <a:buChar char="•"/>
              <a:defRPr/>
            </a:pPr>
            <a:r>
              <a:rPr lang="nl-BE" b="1" i="1" dirty="0" err="1" smtClean="0"/>
              <a:t>Monographic</a:t>
            </a:r>
            <a:r>
              <a:rPr lang="nl-BE" b="1" i="1" dirty="0" smtClean="0"/>
              <a:t> </a:t>
            </a:r>
            <a:r>
              <a:rPr lang="nl-BE" b="1" i="1" dirty="0" err="1" smtClean="0"/>
              <a:t>contributions</a:t>
            </a:r>
            <a:r>
              <a:rPr lang="nl-BE" b="1" i="1" dirty="0" smtClean="0"/>
              <a:t> </a:t>
            </a:r>
            <a:r>
              <a:rPr lang="nl-BE" b="1" i="1" dirty="0" smtClean="0">
                <a:sym typeface="Wingdings" pitchFamily="2" charset="2"/>
              </a:rPr>
              <a:t> </a:t>
            </a:r>
            <a:endParaRPr lang="en-GB" b="1" i="1" dirty="0"/>
          </a:p>
        </p:txBody>
      </p:sp>
      <p:sp>
        <p:nvSpPr>
          <p:cNvPr id="8" name="Titel 1"/>
          <p:cNvSpPr>
            <a:spLocks noGrp="1"/>
          </p:cNvSpPr>
          <p:nvPr>
            <p:ph type="title"/>
          </p:nvPr>
        </p:nvSpPr>
        <p:spPr>
          <a:xfrm>
            <a:off x="2184850" y="476250"/>
            <a:ext cx="6478587" cy="595313"/>
          </a:xfrm>
        </p:spPr>
        <p:txBody>
          <a:bodyPr/>
          <a:lstStyle/>
          <a:p>
            <a:pPr algn="ctr"/>
            <a:r>
              <a:rPr lang="en-GB" sz="3200" b="1" dirty="0" smtClean="0">
                <a:solidFill>
                  <a:schemeClr val="bg2"/>
                </a:solidFill>
              </a:rPr>
              <a:t>Instruments for Implementation</a:t>
            </a:r>
          </a:p>
        </p:txBody>
      </p:sp>
    </p:spTree>
    <p:extLst>
      <p:ext uri="{BB962C8B-B14F-4D97-AF65-F5344CB8AC3E}">
        <p14:creationId xmlns:p14="http://schemas.microsoft.com/office/powerpoint/2010/main" val="2876123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en-GB" smtClean="0"/>
              <a:t>www.eera-set.eu</a:t>
            </a:r>
            <a:endParaRPr lang="en-GB"/>
          </a:p>
        </p:txBody>
      </p:sp>
      <p:sp>
        <p:nvSpPr>
          <p:cNvPr id="3" name="Rechteck 2"/>
          <p:cNvSpPr/>
          <p:nvPr/>
        </p:nvSpPr>
        <p:spPr>
          <a:xfrm>
            <a:off x="2051720" y="692696"/>
            <a:ext cx="6840760" cy="369332"/>
          </a:xfrm>
          <a:prstGeom prst="rect">
            <a:avLst/>
          </a:prstGeom>
        </p:spPr>
        <p:txBody>
          <a:bodyPr wrap="square">
            <a:spAutoFit/>
          </a:bodyPr>
          <a:lstStyle/>
          <a:p>
            <a:pPr marL="342900" indent="-342900"/>
            <a:r>
              <a:rPr lang="en-US" b="1" dirty="0" smtClean="0"/>
              <a:t>Identification of instruments for implementation: guidelines</a:t>
            </a:r>
            <a:endParaRPr lang="en-US" b="1" dirty="0"/>
          </a:p>
        </p:txBody>
      </p:sp>
      <p:sp>
        <p:nvSpPr>
          <p:cNvPr id="12" name="Abgerundetes Rechteck 11"/>
          <p:cNvSpPr/>
          <p:nvPr/>
        </p:nvSpPr>
        <p:spPr>
          <a:xfrm>
            <a:off x="323528" y="1124744"/>
            <a:ext cx="8568952" cy="86409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Pilot Projects (PP)</a:t>
            </a:r>
            <a:endParaRPr lang="en-US" sz="2400" b="1" dirty="0">
              <a:solidFill>
                <a:schemeClr val="tx1"/>
              </a:solidFill>
            </a:endParaRPr>
          </a:p>
        </p:txBody>
      </p:sp>
      <p:sp>
        <p:nvSpPr>
          <p:cNvPr id="8" name="Textfeld 1"/>
          <p:cNvSpPr txBox="1">
            <a:spLocks noChangeArrowheads="1"/>
          </p:cNvSpPr>
          <p:nvPr/>
        </p:nvSpPr>
        <p:spPr bwMode="auto">
          <a:xfrm>
            <a:off x="179512" y="2204864"/>
            <a:ext cx="8893175" cy="4185761"/>
          </a:xfrm>
          <a:prstGeom prst="rect">
            <a:avLst/>
          </a:prstGeom>
          <a:solidFill>
            <a:schemeClr val="bg1"/>
          </a:solidFill>
          <a:ln w="9525">
            <a:noFill/>
            <a:miter lim="800000"/>
            <a:headEnd/>
            <a:tailEnd/>
          </a:ln>
        </p:spPr>
        <p:txBody>
          <a:bodyPr>
            <a:spAutoFit/>
          </a:bodyPr>
          <a:lstStyle/>
          <a:p>
            <a:pPr marL="363538" indent="-363538">
              <a:spcBef>
                <a:spcPts val="1200"/>
              </a:spcBef>
              <a:buFont typeface="Arial" charset="0"/>
              <a:buChar char="•"/>
            </a:pPr>
            <a:r>
              <a:rPr lang="en-US" dirty="0" smtClean="0"/>
              <a:t>R&amp;D activities </a:t>
            </a:r>
            <a:r>
              <a:rPr lang="en-US" b="1" dirty="0" smtClean="0"/>
              <a:t>with focus </a:t>
            </a:r>
            <a:r>
              <a:rPr lang="en-US" b="1" dirty="0"/>
              <a:t>on </a:t>
            </a:r>
            <a:r>
              <a:rPr lang="en-US" b="1" dirty="0" smtClean="0"/>
              <a:t>specific topics </a:t>
            </a:r>
            <a:r>
              <a:rPr lang="en-US" dirty="0"/>
              <a:t>within a more general </a:t>
            </a:r>
            <a:r>
              <a:rPr lang="en-US" dirty="0" smtClean="0"/>
              <a:t>theme of the </a:t>
            </a:r>
            <a:r>
              <a:rPr lang="en-US" dirty="0" err="1" smtClean="0"/>
              <a:t>DoW</a:t>
            </a:r>
            <a:r>
              <a:rPr lang="en-US" dirty="0" smtClean="0"/>
              <a:t>. </a:t>
            </a:r>
            <a:r>
              <a:rPr lang="en-US" dirty="0"/>
              <a:t>The results of the PP are integral part of one or more than </a:t>
            </a:r>
            <a:r>
              <a:rPr lang="en-US" dirty="0" smtClean="0"/>
              <a:t>one </a:t>
            </a:r>
            <a:r>
              <a:rPr lang="en-US" dirty="0"/>
              <a:t>SP (if the PP is cross-cutting) and </a:t>
            </a:r>
            <a:r>
              <a:rPr lang="en-US" dirty="0" smtClean="0"/>
              <a:t>are </a:t>
            </a:r>
            <a:r>
              <a:rPr lang="en-US" dirty="0"/>
              <a:t>reported through deliverables.</a:t>
            </a:r>
            <a:endParaRPr lang="de-DE" dirty="0"/>
          </a:p>
          <a:p>
            <a:pPr marL="363538" indent="-363538">
              <a:spcBef>
                <a:spcPts val="1200"/>
              </a:spcBef>
              <a:buFont typeface="Arial" charset="0"/>
              <a:buChar char="•"/>
            </a:pPr>
            <a:r>
              <a:rPr lang="nl-BE" dirty="0" smtClean="0"/>
              <a:t>PP are based on the principles of coordination of use of resources and complementarity </a:t>
            </a:r>
            <a:endParaRPr lang="de-DE" dirty="0" smtClean="0"/>
          </a:p>
          <a:p>
            <a:pPr marL="363538" indent="-363538">
              <a:spcBef>
                <a:spcPts val="1200"/>
              </a:spcBef>
              <a:buFont typeface="Arial" charset="0"/>
              <a:buChar char="•"/>
            </a:pPr>
            <a:r>
              <a:rPr lang="nl-BE" b="1" dirty="0" smtClean="0"/>
              <a:t>Number </a:t>
            </a:r>
            <a:r>
              <a:rPr lang="nl-BE" b="1" dirty="0"/>
              <a:t>of participants </a:t>
            </a:r>
            <a:r>
              <a:rPr lang="nl-BE" dirty="0"/>
              <a:t>should be at least </a:t>
            </a:r>
            <a:r>
              <a:rPr lang="nl-BE" dirty="0" smtClean="0"/>
              <a:t>3; </a:t>
            </a:r>
            <a:r>
              <a:rPr lang="en-US" b="1" dirty="0" smtClean="0"/>
              <a:t>Duration</a:t>
            </a:r>
            <a:r>
              <a:rPr lang="en-US" dirty="0" smtClean="0"/>
              <a:t> </a:t>
            </a:r>
            <a:r>
              <a:rPr lang="en-US" dirty="0"/>
              <a:t>of at least 1 </a:t>
            </a:r>
            <a:r>
              <a:rPr lang="en-US" dirty="0" smtClean="0"/>
              <a:t>year; </a:t>
            </a:r>
            <a:r>
              <a:rPr lang="en-US" b="1" dirty="0" smtClean="0"/>
              <a:t>Effort</a:t>
            </a:r>
            <a:r>
              <a:rPr lang="en-US" dirty="0" smtClean="0"/>
              <a:t> </a:t>
            </a:r>
            <a:r>
              <a:rPr lang="en-US" dirty="0"/>
              <a:t>of at least 1 </a:t>
            </a:r>
            <a:r>
              <a:rPr lang="en-US" dirty="0" smtClean="0"/>
              <a:t>PY/Y.</a:t>
            </a:r>
            <a:endParaRPr lang="de-DE" dirty="0"/>
          </a:p>
          <a:p>
            <a:pPr marL="363538" indent="-363538">
              <a:spcBef>
                <a:spcPts val="1200"/>
              </a:spcBef>
              <a:buFont typeface="Arial" charset="0"/>
              <a:buChar char="•"/>
            </a:pPr>
            <a:r>
              <a:rPr lang="en-US" b="1" dirty="0" smtClean="0"/>
              <a:t>Associated</a:t>
            </a:r>
            <a:r>
              <a:rPr lang="en-US" dirty="0" smtClean="0"/>
              <a:t> can participate. </a:t>
            </a:r>
            <a:r>
              <a:rPr lang="en-US" dirty="0"/>
              <a:t>However</a:t>
            </a:r>
            <a:r>
              <a:rPr lang="en-US" dirty="0" smtClean="0"/>
              <a:t>, </a:t>
            </a:r>
            <a:r>
              <a:rPr lang="en-US" dirty="0"/>
              <a:t>PP </a:t>
            </a:r>
            <a:r>
              <a:rPr lang="en-US" dirty="0" smtClean="0"/>
              <a:t>are coordinated </a:t>
            </a:r>
            <a:r>
              <a:rPr lang="en-US" dirty="0"/>
              <a:t>only by </a:t>
            </a:r>
            <a:r>
              <a:rPr lang="en-US" dirty="0" smtClean="0"/>
              <a:t>participants</a:t>
            </a:r>
            <a:endParaRPr lang="de-DE" dirty="0"/>
          </a:p>
          <a:p>
            <a:pPr marL="363538" indent="-363538">
              <a:spcBef>
                <a:spcPts val="1200"/>
              </a:spcBef>
              <a:buFont typeface="Arial" charset="0"/>
              <a:buChar char="•"/>
            </a:pPr>
            <a:r>
              <a:rPr lang="en-US" b="1" dirty="0" smtClean="0"/>
              <a:t>IPR</a:t>
            </a:r>
            <a:r>
              <a:rPr lang="en-US" dirty="0" smtClean="0"/>
              <a:t>: the </a:t>
            </a:r>
            <a:r>
              <a:rPr lang="en-US" dirty="0"/>
              <a:t>EERA IPR rules should be followed. However, there might be the need for some PPs to have specific agreements. These items will be always analyzed by the JPMB and proposed for decision to the SC.</a:t>
            </a:r>
            <a:endParaRPr lang="de-DE" dirty="0"/>
          </a:p>
          <a:p>
            <a:pPr marL="363538" indent="-363538">
              <a:spcBef>
                <a:spcPts val="1200"/>
              </a:spcBef>
              <a:buFont typeface="Arial" charset="0"/>
              <a:buChar char="•"/>
            </a:pPr>
            <a:r>
              <a:rPr lang="en-US" dirty="0" smtClean="0"/>
              <a:t>For PP proposal the </a:t>
            </a:r>
            <a:r>
              <a:rPr lang="en-US" b="1" dirty="0" smtClean="0"/>
              <a:t>template</a:t>
            </a:r>
            <a:r>
              <a:rPr lang="en-US" dirty="0" smtClean="0"/>
              <a:t> should be used</a:t>
            </a:r>
            <a:endParaRPr lang="de-DE" dirty="0"/>
          </a:p>
        </p:txBody>
      </p:sp>
    </p:spTree>
    <p:extLst>
      <p:ext uri="{BB962C8B-B14F-4D97-AF65-F5344CB8AC3E}">
        <p14:creationId xmlns:p14="http://schemas.microsoft.com/office/powerpoint/2010/main" val="324653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en-GB" smtClean="0"/>
              <a:t>www.eera-set.eu</a:t>
            </a:r>
            <a:endParaRPr lang="en-GB"/>
          </a:p>
        </p:txBody>
      </p:sp>
      <p:sp>
        <p:nvSpPr>
          <p:cNvPr id="3" name="Rechteck 2"/>
          <p:cNvSpPr/>
          <p:nvPr/>
        </p:nvSpPr>
        <p:spPr>
          <a:xfrm>
            <a:off x="2051720" y="692696"/>
            <a:ext cx="6840760" cy="369332"/>
          </a:xfrm>
          <a:prstGeom prst="rect">
            <a:avLst/>
          </a:prstGeom>
        </p:spPr>
        <p:txBody>
          <a:bodyPr wrap="square">
            <a:spAutoFit/>
          </a:bodyPr>
          <a:lstStyle/>
          <a:p>
            <a:pPr marL="342900" indent="-342900"/>
            <a:r>
              <a:rPr lang="en-US" b="1" dirty="0" smtClean="0"/>
              <a:t>Identification of instruments for implementation: guidelines</a:t>
            </a:r>
            <a:endParaRPr lang="en-US" b="1" dirty="0"/>
          </a:p>
        </p:txBody>
      </p:sp>
      <p:sp>
        <p:nvSpPr>
          <p:cNvPr id="10" name="Abgerundetes Rechteck 9"/>
          <p:cNvSpPr/>
          <p:nvPr/>
        </p:nvSpPr>
        <p:spPr>
          <a:xfrm>
            <a:off x="323528" y="1196752"/>
            <a:ext cx="8496944" cy="57606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Joint technical teams</a:t>
            </a:r>
            <a:endParaRPr lang="en-US" sz="2400" b="1" dirty="0">
              <a:solidFill>
                <a:schemeClr val="tx1"/>
              </a:solidFill>
            </a:endParaRPr>
          </a:p>
        </p:txBody>
      </p:sp>
      <p:sp>
        <p:nvSpPr>
          <p:cNvPr id="14" name="Textfeld 2"/>
          <p:cNvSpPr txBox="1">
            <a:spLocks noChangeArrowheads="1"/>
          </p:cNvSpPr>
          <p:nvPr/>
        </p:nvSpPr>
        <p:spPr bwMode="auto">
          <a:xfrm>
            <a:off x="250825" y="1989995"/>
            <a:ext cx="8713788" cy="4247317"/>
          </a:xfrm>
          <a:prstGeom prst="rect">
            <a:avLst/>
          </a:prstGeom>
          <a:noFill/>
          <a:ln w="9525">
            <a:noFill/>
            <a:miter lim="800000"/>
            <a:headEnd/>
            <a:tailEnd/>
          </a:ln>
        </p:spPr>
        <p:txBody>
          <a:bodyPr>
            <a:spAutoFit/>
          </a:bodyPr>
          <a:lstStyle/>
          <a:p>
            <a:pPr marL="363538" lvl="1" indent="-363538">
              <a:spcBef>
                <a:spcPts val="1200"/>
              </a:spcBef>
              <a:buFont typeface="Arial" charset="0"/>
              <a:buChar char="•"/>
            </a:pPr>
            <a:r>
              <a:rPr lang="en-US" sz="2000" dirty="0"/>
              <a:t>The Joint Technical Team</a:t>
            </a:r>
            <a:r>
              <a:rPr lang="en-US" sz="2000" b="1" dirty="0"/>
              <a:t> </a:t>
            </a:r>
            <a:r>
              <a:rPr lang="en-US" sz="2000" dirty="0"/>
              <a:t>works on a specific overall theme within one or more than one Sub-Program </a:t>
            </a:r>
            <a:endParaRPr lang="de-DE" sz="2000" dirty="0"/>
          </a:p>
          <a:p>
            <a:pPr marL="363538" lvl="1" indent="-363538">
              <a:spcBef>
                <a:spcPts val="1200"/>
              </a:spcBef>
              <a:buFont typeface="Arial" charset="0"/>
              <a:buChar char="•"/>
            </a:pPr>
            <a:r>
              <a:rPr lang="en-US" sz="2000" dirty="0"/>
              <a:t>The objective is to compare results and </a:t>
            </a:r>
            <a:r>
              <a:rPr lang="en-US" sz="2000" dirty="0" smtClean="0"/>
              <a:t>put </a:t>
            </a:r>
            <a:r>
              <a:rPr lang="en-US" sz="2000" dirty="0"/>
              <a:t>together ideas (no </a:t>
            </a:r>
            <a:r>
              <a:rPr lang="en-US" sz="2000" dirty="0" smtClean="0"/>
              <a:t>specific deliverables are asked for: these are produced in projects) </a:t>
            </a:r>
            <a:endParaRPr lang="de-DE" sz="2000" dirty="0"/>
          </a:p>
          <a:p>
            <a:pPr marL="363538" lvl="1" indent="-363538">
              <a:spcBef>
                <a:spcPts val="1200"/>
              </a:spcBef>
              <a:buFont typeface="Arial" charset="0"/>
              <a:buChar char="•"/>
            </a:pPr>
            <a:r>
              <a:rPr lang="en-US" sz="2000" dirty="0"/>
              <a:t>There is no need for official appointments, anyone from any of the partners can participate in committee meetings, but contact persons per partner in each committee should be appointed </a:t>
            </a:r>
            <a:endParaRPr lang="de-DE" sz="2000" dirty="0"/>
          </a:p>
          <a:p>
            <a:pPr marL="363538" lvl="1" indent="-363538">
              <a:spcBef>
                <a:spcPts val="1200"/>
              </a:spcBef>
              <a:buFont typeface="Arial" charset="0"/>
              <a:buChar char="•"/>
            </a:pPr>
            <a:r>
              <a:rPr lang="en-US" sz="2000" dirty="0"/>
              <a:t>Meet regularly in workshops to monitor what is being done within </a:t>
            </a:r>
            <a:r>
              <a:rPr lang="en-US" sz="2000" dirty="0" smtClean="0"/>
              <a:t>the research theme</a:t>
            </a:r>
            <a:endParaRPr lang="de-DE" sz="2000" dirty="0"/>
          </a:p>
          <a:p>
            <a:pPr marL="363538" lvl="1" indent="-363538">
              <a:spcBef>
                <a:spcPts val="1200"/>
              </a:spcBef>
              <a:buFont typeface="Arial" charset="0"/>
              <a:buChar char="•"/>
            </a:pPr>
            <a:r>
              <a:rPr lang="en-US" sz="2000" dirty="0"/>
              <a:t>Revise and propose modifications to the official SP description </a:t>
            </a:r>
            <a:endParaRPr lang="de-DE" sz="2000" dirty="0"/>
          </a:p>
          <a:p>
            <a:pPr marL="363538" lvl="1" indent="-363538">
              <a:spcBef>
                <a:spcPts val="1200"/>
              </a:spcBef>
              <a:buFont typeface="Arial" charset="0"/>
              <a:buChar char="•"/>
            </a:pPr>
            <a:r>
              <a:rPr lang="en-US" sz="2000" dirty="0"/>
              <a:t>Identify and elaborate jointly pilot project proposals </a:t>
            </a:r>
            <a:endParaRPr lang="de-DE" sz="2000" dirty="0"/>
          </a:p>
        </p:txBody>
      </p:sp>
    </p:spTree>
    <p:extLst>
      <p:ext uri="{BB962C8B-B14F-4D97-AF65-F5344CB8AC3E}">
        <p14:creationId xmlns:p14="http://schemas.microsoft.com/office/powerpoint/2010/main" val="1522159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Joint Technical Teams</a:t>
            </a:r>
            <a:endParaRPr lang="en-US" dirty="0"/>
          </a:p>
        </p:txBody>
      </p:sp>
      <p:sp>
        <p:nvSpPr>
          <p:cNvPr id="3" name="Content Placeholder 2"/>
          <p:cNvSpPr>
            <a:spLocks noGrp="1"/>
          </p:cNvSpPr>
          <p:nvPr>
            <p:ph idx="1"/>
          </p:nvPr>
        </p:nvSpPr>
        <p:spPr>
          <a:xfrm>
            <a:off x="179512" y="1052736"/>
            <a:ext cx="8784976" cy="792088"/>
          </a:xfrm>
        </p:spPr>
        <p:txBody>
          <a:bodyPr/>
          <a:lstStyle/>
          <a:p>
            <a:r>
              <a:rPr lang="en-GB" sz="2000" u="sng" dirty="0"/>
              <a:t>The cooperation within the SP should be made effective through the instrument of the </a:t>
            </a:r>
            <a:r>
              <a:rPr lang="en-GB" sz="2000" u="sng" dirty="0" smtClean="0"/>
              <a:t>JTTs</a:t>
            </a:r>
          </a:p>
          <a:p>
            <a:endParaRPr lang="en-US" sz="2000" dirty="0"/>
          </a:p>
        </p:txBody>
      </p:sp>
      <p:sp>
        <p:nvSpPr>
          <p:cNvPr id="4" name="Footer Placeholder 3"/>
          <p:cNvSpPr>
            <a:spLocks noGrp="1"/>
          </p:cNvSpPr>
          <p:nvPr>
            <p:ph type="ftr" sz="quarter" idx="10"/>
          </p:nvPr>
        </p:nvSpPr>
        <p:spPr/>
        <p:txBody>
          <a:bodyPr/>
          <a:lstStyle/>
          <a:p>
            <a:pPr>
              <a:defRPr/>
            </a:pPr>
            <a:r>
              <a:rPr lang="en-GB" smtClean="0"/>
              <a:t>www.eera-set.eu</a:t>
            </a:r>
            <a:endParaRPr lang="en-GB"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4784" y="1772817"/>
            <a:ext cx="6201552" cy="446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5220072" y="3429000"/>
            <a:ext cx="936104" cy="15841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6012160" y="2276872"/>
            <a:ext cx="1584176" cy="129614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en-GB" smtClean="0"/>
              <a:t>www.eera-set.eu</a:t>
            </a:r>
            <a:endParaRPr lang="en-GB"/>
          </a:p>
        </p:txBody>
      </p:sp>
      <p:sp>
        <p:nvSpPr>
          <p:cNvPr id="3" name="Rechteck 2"/>
          <p:cNvSpPr/>
          <p:nvPr/>
        </p:nvSpPr>
        <p:spPr>
          <a:xfrm>
            <a:off x="2051720" y="692696"/>
            <a:ext cx="6840760" cy="369332"/>
          </a:xfrm>
          <a:prstGeom prst="rect">
            <a:avLst/>
          </a:prstGeom>
        </p:spPr>
        <p:txBody>
          <a:bodyPr wrap="square">
            <a:spAutoFit/>
          </a:bodyPr>
          <a:lstStyle/>
          <a:p>
            <a:pPr marL="342900" indent="-342900"/>
            <a:r>
              <a:rPr lang="en-US" b="1" dirty="0" smtClean="0"/>
              <a:t>Identification of instruments for implementation: guidelines</a:t>
            </a:r>
            <a:endParaRPr lang="en-US" b="1" dirty="0"/>
          </a:p>
        </p:txBody>
      </p:sp>
      <p:sp>
        <p:nvSpPr>
          <p:cNvPr id="16" name="Abgerundetes Rechteck 15"/>
          <p:cNvSpPr/>
          <p:nvPr/>
        </p:nvSpPr>
        <p:spPr>
          <a:xfrm>
            <a:off x="395536" y="1196752"/>
            <a:ext cx="8568952" cy="86409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Task forces</a:t>
            </a:r>
            <a:endParaRPr lang="en-US" sz="2400" b="1" dirty="0">
              <a:solidFill>
                <a:schemeClr val="tx1"/>
              </a:solidFill>
            </a:endParaRPr>
          </a:p>
        </p:txBody>
      </p:sp>
      <p:sp>
        <p:nvSpPr>
          <p:cNvPr id="7" name="Rechteck 6"/>
          <p:cNvSpPr/>
          <p:nvPr/>
        </p:nvSpPr>
        <p:spPr>
          <a:xfrm>
            <a:off x="395536" y="2276872"/>
            <a:ext cx="8568952" cy="3462486"/>
          </a:xfrm>
          <a:prstGeom prst="rect">
            <a:avLst/>
          </a:prstGeom>
        </p:spPr>
        <p:txBody>
          <a:bodyPr wrap="square">
            <a:spAutoFit/>
          </a:bodyPr>
          <a:lstStyle/>
          <a:p>
            <a:pPr marL="174625" lvl="1" indent="-174625">
              <a:spcBef>
                <a:spcPts val="1200"/>
              </a:spcBef>
              <a:buFont typeface="Arial" charset="0"/>
              <a:buChar char="•"/>
            </a:pPr>
            <a:r>
              <a:rPr lang="en-US" sz="2100" dirty="0" smtClean="0"/>
              <a:t>The task forces address specific tasks (e.g. “burning R&amp;D questions” from industrial initiatives) to be handled within a short period of time and on which </a:t>
            </a:r>
            <a:r>
              <a:rPr lang="nl-BE" sz="2100" dirty="0" smtClean="0"/>
              <a:t>no well-defined activity exists or no clear plan has been elaborated yet</a:t>
            </a:r>
            <a:r>
              <a:rPr lang="en-US" sz="2100" dirty="0" smtClean="0"/>
              <a:t> </a:t>
            </a:r>
            <a:endParaRPr lang="de-DE" sz="2100" dirty="0" smtClean="0"/>
          </a:p>
          <a:p>
            <a:pPr marL="174625" lvl="1" indent="-174625">
              <a:spcBef>
                <a:spcPts val="1200"/>
              </a:spcBef>
              <a:buFont typeface="Arial" charset="0"/>
              <a:buChar char="•"/>
            </a:pPr>
            <a:r>
              <a:rPr lang="nl-BE" sz="2100" dirty="0" smtClean="0"/>
              <a:t>The task forces are groups of experts (members appointed by partners) and are formed o</a:t>
            </a:r>
            <a:r>
              <a:rPr lang="en-US" sz="2100" dirty="0" smtClean="0"/>
              <a:t>n request of the JPMB and JPSC</a:t>
            </a:r>
            <a:endParaRPr lang="de-DE" sz="2100" dirty="0" smtClean="0"/>
          </a:p>
          <a:p>
            <a:pPr marL="174625" lvl="1" indent="-174625">
              <a:spcBef>
                <a:spcPts val="1200"/>
              </a:spcBef>
              <a:buFont typeface="Arial" charset="0"/>
              <a:buChar char="•"/>
            </a:pPr>
            <a:r>
              <a:rPr lang="en-US" sz="2100" dirty="0" smtClean="0"/>
              <a:t>The task force produces a report which remains within the JP </a:t>
            </a:r>
            <a:endParaRPr lang="de-DE" sz="2100" dirty="0" smtClean="0"/>
          </a:p>
          <a:p>
            <a:pPr marL="174625" lvl="1" indent="-174625">
              <a:spcBef>
                <a:spcPts val="1200"/>
              </a:spcBef>
              <a:buFont typeface="Arial" charset="0"/>
              <a:buChar char="•"/>
            </a:pPr>
            <a:r>
              <a:rPr lang="en-US" sz="2100" dirty="0" smtClean="0"/>
              <a:t>The task force can identify and elaborate jointly pilot project proposals</a:t>
            </a:r>
            <a:endParaRPr lang="de-DE" sz="2100" dirty="0"/>
          </a:p>
        </p:txBody>
      </p:sp>
    </p:spTree>
    <p:extLst>
      <p:ext uri="{BB962C8B-B14F-4D97-AF65-F5344CB8AC3E}">
        <p14:creationId xmlns:p14="http://schemas.microsoft.com/office/powerpoint/2010/main" val="601270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en-GB" smtClean="0"/>
              <a:t>www.eera-set.eu</a:t>
            </a:r>
            <a:endParaRPr lang="en-GB"/>
          </a:p>
        </p:txBody>
      </p:sp>
      <p:sp>
        <p:nvSpPr>
          <p:cNvPr id="3" name="Rechteck 2"/>
          <p:cNvSpPr/>
          <p:nvPr/>
        </p:nvSpPr>
        <p:spPr>
          <a:xfrm>
            <a:off x="2051720" y="692696"/>
            <a:ext cx="6840760" cy="369332"/>
          </a:xfrm>
          <a:prstGeom prst="rect">
            <a:avLst/>
          </a:prstGeom>
        </p:spPr>
        <p:txBody>
          <a:bodyPr wrap="square">
            <a:spAutoFit/>
          </a:bodyPr>
          <a:lstStyle/>
          <a:p>
            <a:pPr marL="342900" indent="-342900"/>
            <a:r>
              <a:rPr lang="en-US" b="1" dirty="0" smtClean="0"/>
              <a:t>Identification of instruments for implementation: guidelines</a:t>
            </a:r>
            <a:endParaRPr lang="en-US" b="1" dirty="0"/>
          </a:p>
        </p:txBody>
      </p:sp>
      <p:sp>
        <p:nvSpPr>
          <p:cNvPr id="27" name="Abgerundetes Rechteck 26"/>
          <p:cNvSpPr/>
          <p:nvPr/>
        </p:nvSpPr>
        <p:spPr>
          <a:xfrm>
            <a:off x="395536" y="1196752"/>
            <a:ext cx="8568952" cy="86409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Mobility scheme</a:t>
            </a:r>
            <a:endParaRPr lang="en-US" sz="2400" b="1" dirty="0">
              <a:solidFill>
                <a:schemeClr val="tx1"/>
              </a:solidFill>
            </a:endParaRPr>
          </a:p>
        </p:txBody>
      </p:sp>
      <p:sp>
        <p:nvSpPr>
          <p:cNvPr id="6" name="Rechteck 5"/>
          <p:cNvSpPr/>
          <p:nvPr/>
        </p:nvSpPr>
        <p:spPr>
          <a:xfrm>
            <a:off x="611560" y="2420888"/>
            <a:ext cx="8208912" cy="3323987"/>
          </a:xfrm>
          <a:prstGeom prst="rect">
            <a:avLst/>
          </a:prstGeom>
        </p:spPr>
        <p:txBody>
          <a:bodyPr wrap="square">
            <a:spAutoFit/>
          </a:bodyPr>
          <a:lstStyle/>
          <a:p>
            <a:r>
              <a:rPr lang="en-US" sz="2100" b="1" dirty="0" smtClean="0"/>
              <a:t>PhD / Post Doc / student programs: Mobility program funding opportunities</a:t>
            </a:r>
            <a:endParaRPr lang="de-DE" sz="2100" dirty="0" smtClean="0"/>
          </a:p>
          <a:p>
            <a:pPr marL="174625" lvl="1" indent="-174625">
              <a:buFont typeface="Arial" charset="0"/>
              <a:buChar char="•"/>
            </a:pPr>
            <a:r>
              <a:rPr lang="en-US" sz="2100" dirty="0" smtClean="0"/>
              <a:t>KIC-</a:t>
            </a:r>
            <a:r>
              <a:rPr lang="en-US" sz="2100" dirty="0" err="1" smtClean="0"/>
              <a:t>Innoenergy</a:t>
            </a:r>
            <a:endParaRPr lang="de-DE" sz="2100" dirty="0" smtClean="0"/>
          </a:p>
          <a:p>
            <a:pPr marL="174625" lvl="1" indent="-174625">
              <a:buFont typeface="Arial" charset="0"/>
              <a:buChar char="•"/>
            </a:pPr>
            <a:r>
              <a:rPr lang="en-US" sz="2100" dirty="0" smtClean="0"/>
              <a:t>COST</a:t>
            </a:r>
            <a:endParaRPr lang="de-DE" sz="2100" dirty="0" smtClean="0"/>
          </a:p>
          <a:p>
            <a:pPr marL="174625" lvl="1" indent="-174625">
              <a:buFont typeface="Arial" charset="0"/>
              <a:buChar char="•"/>
            </a:pPr>
            <a:r>
              <a:rPr lang="en-US" sz="2100" dirty="0" smtClean="0"/>
              <a:t>Marie Curie </a:t>
            </a:r>
          </a:p>
          <a:p>
            <a:pPr marL="174625" lvl="1" indent="-174625">
              <a:buFont typeface="Arial" charset="0"/>
              <a:buChar char="•"/>
            </a:pPr>
            <a:r>
              <a:rPr lang="en-US" sz="2100" dirty="0" smtClean="0"/>
              <a:t>Evaluate the setting up of a training network e.g. Universities, Research Centre etc. needs to be set-up).</a:t>
            </a:r>
          </a:p>
          <a:p>
            <a:pPr marL="174625" lvl="1" indent="-174625">
              <a:buFont typeface="Arial" charset="0"/>
              <a:buChar char="•"/>
            </a:pPr>
            <a:endParaRPr lang="en-US" sz="2100" dirty="0" smtClean="0"/>
          </a:p>
          <a:p>
            <a:pPr marL="174625" lvl="1" indent="-174625">
              <a:buFont typeface="Arial" charset="0"/>
              <a:buChar char="•"/>
            </a:pPr>
            <a:r>
              <a:rPr lang="en-US" sz="2100" dirty="0" smtClean="0">
                <a:solidFill>
                  <a:srgbClr val="FF0000"/>
                </a:solidFill>
              </a:rPr>
              <a:t>The mobility scheme needs further elaboration and especially </a:t>
            </a:r>
            <a:r>
              <a:rPr lang="en-US" sz="2100" b="1" i="1" dirty="0" smtClean="0">
                <a:solidFill>
                  <a:srgbClr val="FF0000"/>
                </a:solidFill>
              </a:rPr>
              <a:t>fu</a:t>
            </a:r>
            <a:r>
              <a:rPr lang="en-US" sz="2100" b="1" i="1" dirty="0">
                <a:solidFill>
                  <a:srgbClr val="FF0000"/>
                </a:solidFill>
              </a:rPr>
              <a:t>n</a:t>
            </a:r>
            <a:r>
              <a:rPr lang="en-US" sz="2100" b="1" i="1" dirty="0" smtClean="0">
                <a:solidFill>
                  <a:srgbClr val="FF0000"/>
                </a:solidFill>
              </a:rPr>
              <a:t>ding</a:t>
            </a:r>
            <a:endParaRPr lang="de-DE" sz="2100" b="1" i="1" dirty="0">
              <a:solidFill>
                <a:srgbClr val="FF0000"/>
              </a:solidFill>
            </a:endParaRPr>
          </a:p>
        </p:txBody>
      </p:sp>
    </p:spTree>
    <p:extLst>
      <p:ext uri="{BB962C8B-B14F-4D97-AF65-F5344CB8AC3E}">
        <p14:creationId xmlns:p14="http://schemas.microsoft.com/office/powerpoint/2010/main" val="217698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3429000"/>
            <a:ext cx="5904656" cy="595313"/>
          </a:xfrm>
        </p:spPr>
        <p:txBody>
          <a:bodyPr/>
          <a:lstStyle/>
          <a:p>
            <a:r>
              <a:rPr lang="nl-BE" dirty="0" smtClean="0"/>
              <a:t>SP4</a:t>
            </a:r>
            <a:endParaRPr lang="en-US" dirty="0"/>
          </a:p>
        </p:txBody>
      </p:sp>
      <p:sp>
        <p:nvSpPr>
          <p:cNvPr id="4" name="Footer Placeholder 3"/>
          <p:cNvSpPr>
            <a:spLocks noGrp="1"/>
          </p:cNvSpPr>
          <p:nvPr>
            <p:ph type="ftr" sz="quarter" idx="10"/>
          </p:nvPr>
        </p:nvSpPr>
        <p:spPr/>
        <p:txBody>
          <a:bodyPr/>
          <a:lstStyle/>
          <a:p>
            <a:pPr>
              <a:defRPr/>
            </a:pPr>
            <a:r>
              <a:rPr lang="en-GB" smtClean="0"/>
              <a:t>www.eera-set.eu</a:t>
            </a:r>
            <a:endParaRPr lang="en-GB" dirty="0"/>
          </a:p>
        </p:txBody>
      </p:sp>
    </p:spTree>
    <p:extLst>
      <p:ext uri="{BB962C8B-B14F-4D97-AF65-F5344CB8AC3E}">
        <p14:creationId xmlns:p14="http://schemas.microsoft.com/office/powerpoint/2010/main" val="1803229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Structure</a:t>
            </a:r>
            <a:r>
              <a:rPr lang="nl-BE" dirty="0" smtClean="0"/>
              <a:t> of SP4</a:t>
            </a:r>
            <a:endParaRPr lang="en-US" dirty="0"/>
          </a:p>
        </p:txBody>
      </p:sp>
      <p:sp>
        <p:nvSpPr>
          <p:cNvPr id="4" name="Footer Placeholder 3"/>
          <p:cNvSpPr>
            <a:spLocks noGrp="1"/>
          </p:cNvSpPr>
          <p:nvPr>
            <p:ph type="ftr" sz="quarter" idx="10"/>
          </p:nvPr>
        </p:nvSpPr>
        <p:spPr/>
        <p:txBody>
          <a:bodyPr/>
          <a:lstStyle/>
          <a:p>
            <a:pPr>
              <a:defRPr/>
            </a:pPr>
            <a:r>
              <a:rPr lang="en-GB" smtClean="0"/>
              <a:t>www.eera-set.eu</a:t>
            </a:r>
            <a:endParaRPr lang="en-GB" dirty="0"/>
          </a:p>
        </p:txBody>
      </p:sp>
      <p:sp>
        <p:nvSpPr>
          <p:cNvPr id="5" name="AutoShape 4"/>
          <p:cNvSpPr>
            <a:spLocks noChangeArrowheads="1"/>
          </p:cNvSpPr>
          <p:nvPr/>
        </p:nvSpPr>
        <p:spPr bwMode="auto">
          <a:xfrm>
            <a:off x="250825" y="1302807"/>
            <a:ext cx="3282950" cy="1171575"/>
          </a:xfrm>
          <a:prstGeom prst="roundRect">
            <a:avLst>
              <a:gd name="adj" fmla="val 16667"/>
            </a:avLst>
          </a:prstGeom>
          <a:solidFill>
            <a:srgbClr val="DBDBED"/>
          </a:solidFill>
          <a:ln w="2857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nl-BE" b="1" dirty="0"/>
              <a:t>SP1</a:t>
            </a:r>
          </a:p>
          <a:p>
            <a:pPr algn="ctr"/>
            <a:r>
              <a:rPr lang="nl-BE" dirty="0"/>
              <a:t>F/M steels</a:t>
            </a:r>
          </a:p>
          <a:p>
            <a:pPr algn="ctr"/>
            <a:r>
              <a:rPr lang="nl-BE" dirty="0" err="1">
                <a:sym typeface="Wingdings" pitchFamily="2" charset="2"/>
              </a:rPr>
              <a:t>Austenitic</a:t>
            </a:r>
            <a:r>
              <a:rPr lang="nl-BE" dirty="0">
                <a:sym typeface="Wingdings" pitchFamily="2" charset="2"/>
              </a:rPr>
              <a:t> </a:t>
            </a:r>
            <a:r>
              <a:rPr lang="nl-BE" dirty="0" err="1">
                <a:sym typeface="Wingdings" pitchFamily="2" charset="2"/>
              </a:rPr>
              <a:t>Stainless</a:t>
            </a:r>
            <a:r>
              <a:rPr lang="nl-BE" dirty="0">
                <a:sym typeface="Wingdings" pitchFamily="2" charset="2"/>
              </a:rPr>
              <a:t> Steels</a:t>
            </a:r>
          </a:p>
          <a:p>
            <a:pPr algn="ctr"/>
            <a:r>
              <a:rPr lang="nl-BE" dirty="0">
                <a:sym typeface="Wingdings" pitchFamily="2" charset="2"/>
              </a:rPr>
              <a:t>(Ni-base </a:t>
            </a:r>
            <a:r>
              <a:rPr lang="nl-BE" dirty="0" err="1">
                <a:sym typeface="Wingdings" pitchFamily="2" charset="2"/>
              </a:rPr>
              <a:t>alloys</a:t>
            </a:r>
            <a:r>
              <a:rPr lang="nl-BE" dirty="0">
                <a:sym typeface="Wingdings" pitchFamily="2" charset="2"/>
              </a:rPr>
              <a:t>)</a:t>
            </a:r>
            <a:endParaRPr lang="en-GB" dirty="0"/>
          </a:p>
        </p:txBody>
      </p:sp>
      <p:sp>
        <p:nvSpPr>
          <p:cNvPr id="6" name="AutoShape 5"/>
          <p:cNvSpPr>
            <a:spLocks noChangeArrowheads="1"/>
          </p:cNvSpPr>
          <p:nvPr/>
        </p:nvSpPr>
        <p:spPr bwMode="auto">
          <a:xfrm>
            <a:off x="265113" y="2742669"/>
            <a:ext cx="3282950" cy="1008063"/>
          </a:xfrm>
          <a:prstGeom prst="roundRect">
            <a:avLst>
              <a:gd name="adj" fmla="val 16667"/>
            </a:avLst>
          </a:prstGeom>
          <a:solidFill>
            <a:srgbClr val="DBDBED"/>
          </a:solidFill>
          <a:ln w="2857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nl-BE" b="1"/>
              <a:t>SP2</a:t>
            </a:r>
          </a:p>
          <a:p>
            <a:pPr algn="ctr"/>
            <a:r>
              <a:rPr lang="nl-BE"/>
              <a:t>Oxide dispersion strengthened F/M steels</a:t>
            </a:r>
            <a:endParaRPr lang="en-GB"/>
          </a:p>
        </p:txBody>
      </p:sp>
      <p:sp>
        <p:nvSpPr>
          <p:cNvPr id="7" name="AutoShape 6"/>
          <p:cNvSpPr>
            <a:spLocks noChangeArrowheads="1"/>
          </p:cNvSpPr>
          <p:nvPr/>
        </p:nvSpPr>
        <p:spPr bwMode="auto">
          <a:xfrm>
            <a:off x="280988" y="4017432"/>
            <a:ext cx="3282950" cy="1008062"/>
          </a:xfrm>
          <a:prstGeom prst="roundRect">
            <a:avLst>
              <a:gd name="adj" fmla="val 16667"/>
            </a:avLst>
          </a:prstGeom>
          <a:solidFill>
            <a:srgbClr val="DBDBED"/>
          </a:solidFill>
          <a:ln w="2857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BE" b="1"/>
              <a:t>SP3</a:t>
            </a:r>
          </a:p>
          <a:p>
            <a:pPr algn="ctr"/>
            <a:r>
              <a:rPr lang="nl-BE"/>
              <a:t>Ceramic composites (SiC</a:t>
            </a:r>
            <a:r>
              <a:rPr lang="nl-BE" baseline="-25000"/>
              <a:t>f</a:t>
            </a:r>
            <a:r>
              <a:rPr lang="nl-BE"/>
              <a:t>/SiC)</a:t>
            </a:r>
          </a:p>
          <a:p>
            <a:pPr algn="ctr"/>
            <a:r>
              <a:rPr lang="nl-BE"/>
              <a:t>Refractory alloys</a:t>
            </a:r>
            <a:endParaRPr lang="en-GB"/>
          </a:p>
        </p:txBody>
      </p:sp>
      <p:sp>
        <p:nvSpPr>
          <p:cNvPr id="8" name="Right Arrow 7"/>
          <p:cNvSpPr/>
          <p:nvPr/>
        </p:nvSpPr>
        <p:spPr>
          <a:xfrm>
            <a:off x="3597275" y="1599669"/>
            <a:ext cx="711200"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9" name="Right Arrow 8"/>
          <p:cNvSpPr/>
          <p:nvPr/>
        </p:nvSpPr>
        <p:spPr>
          <a:xfrm>
            <a:off x="3600450" y="2958569"/>
            <a:ext cx="711200"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0" name="Right Arrow 9"/>
          <p:cNvSpPr/>
          <p:nvPr/>
        </p:nvSpPr>
        <p:spPr>
          <a:xfrm>
            <a:off x="3617913" y="4233332"/>
            <a:ext cx="712787" cy="574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1" name="AutoShape 4"/>
          <p:cNvSpPr>
            <a:spLocks noChangeArrowheads="1"/>
          </p:cNvSpPr>
          <p:nvPr/>
        </p:nvSpPr>
        <p:spPr bwMode="auto">
          <a:xfrm>
            <a:off x="5505450" y="1302807"/>
            <a:ext cx="3282950" cy="1171575"/>
          </a:xfrm>
          <a:prstGeom prst="roundRect">
            <a:avLst>
              <a:gd name="adj" fmla="val 16667"/>
            </a:avLst>
          </a:prstGeom>
          <a:solidFill>
            <a:srgbClr val="DBDBED"/>
          </a:solidFill>
          <a:ln w="2857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nl-BE" b="1"/>
              <a:t>WP4.1</a:t>
            </a:r>
          </a:p>
          <a:p>
            <a:pPr algn="ctr"/>
            <a:r>
              <a:rPr lang="nl-BE"/>
              <a:t>F/M &amp; austenitic steels </a:t>
            </a:r>
            <a:r>
              <a:rPr lang="nl-BE">
                <a:sym typeface="Wingdings" pitchFamily="2" charset="2"/>
              </a:rPr>
              <a:t> FeCrX</a:t>
            </a:r>
            <a:endParaRPr lang="nl-BE"/>
          </a:p>
        </p:txBody>
      </p:sp>
      <p:sp>
        <p:nvSpPr>
          <p:cNvPr id="12" name="AutoShape 5"/>
          <p:cNvSpPr>
            <a:spLocks noChangeArrowheads="1"/>
          </p:cNvSpPr>
          <p:nvPr/>
        </p:nvSpPr>
        <p:spPr bwMode="auto">
          <a:xfrm>
            <a:off x="5519738" y="2742669"/>
            <a:ext cx="3282950" cy="1008063"/>
          </a:xfrm>
          <a:prstGeom prst="roundRect">
            <a:avLst>
              <a:gd name="adj" fmla="val 16667"/>
            </a:avLst>
          </a:prstGeom>
          <a:solidFill>
            <a:srgbClr val="DBDBED"/>
          </a:solidFill>
          <a:ln w="2857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nl-BE" b="1"/>
              <a:t>WP4.2</a:t>
            </a:r>
          </a:p>
          <a:p>
            <a:pPr algn="ctr"/>
            <a:r>
              <a:rPr lang="nl-BE"/>
              <a:t>ODS steels </a:t>
            </a:r>
            <a:r>
              <a:rPr lang="nl-BE">
                <a:sym typeface="Wingdings" pitchFamily="2" charset="2"/>
              </a:rPr>
              <a:t> FeCrX + hard particles/oxides</a:t>
            </a:r>
            <a:endParaRPr lang="en-GB"/>
          </a:p>
        </p:txBody>
      </p:sp>
      <p:sp>
        <p:nvSpPr>
          <p:cNvPr id="13" name="AutoShape 6"/>
          <p:cNvSpPr>
            <a:spLocks noChangeArrowheads="1"/>
          </p:cNvSpPr>
          <p:nvPr/>
        </p:nvSpPr>
        <p:spPr bwMode="auto">
          <a:xfrm>
            <a:off x="5535613" y="4017432"/>
            <a:ext cx="3282950" cy="1008062"/>
          </a:xfrm>
          <a:prstGeom prst="roundRect">
            <a:avLst>
              <a:gd name="adj" fmla="val 16667"/>
            </a:avLst>
          </a:prstGeom>
          <a:solidFill>
            <a:srgbClr val="DBDBED"/>
          </a:solidFill>
          <a:ln w="2857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BE" b="1"/>
              <a:t>WP4.3</a:t>
            </a:r>
          </a:p>
          <a:p>
            <a:pPr algn="ctr"/>
            <a:r>
              <a:rPr lang="nl-BE"/>
              <a:t>Ceramic composites (SiC)</a:t>
            </a:r>
          </a:p>
          <a:p>
            <a:pPr algn="ctr"/>
            <a:r>
              <a:rPr lang="nl-BE"/>
              <a:t>Refractory alloys (V?)</a:t>
            </a:r>
            <a:endParaRPr lang="en-GB"/>
          </a:p>
        </p:txBody>
      </p:sp>
      <p:sp>
        <p:nvSpPr>
          <p:cNvPr id="14" name="AutoShape 6"/>
          <p:cNvSpPr>
            <a:spLocks noChangeArrowheads="1"/>
          </p:cNvSpPr>
          <p:nvPr/>
        </p:nvSpPr>
        <p:spPr bwMode="auto">
          <a:xfrm>
            <a:off x="5538788" y="5262032"/>
            <a:ext cx="3281362" cy="1008062"/>
          </a:xfrm>
          <a:prstGeom prst="roundRect">
            <a:avLst>
              <a:gd name="adj" fmla="val 16667"/>
            </a:avLst>
          </a:prstGeom>
          <a:solidFill>
            <a:srgbClr val="DBDBED"/>
          </a:solidFill>
          <a:ln w="2857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BE" b="1" dirty="0"/>
              <a:t>WP4.4</a:t>
            </a:r>
          </a:p>
          <a:p>
            <a:pPr algn="ctr"/>
            <a:r>
              <a:rPr lang="nl-BE" dirty="0" err="1"/>
              <a:t>Coordination</a:t>
            </a:r>
            <a:r>
              <a:rPr lang="nl-BE" dirty="0"/>
              <a:t> </a:t>
            </a:r>
            <a:r>
              <a:rPr lang="nl-BE" dirty="0" smtClean="0"/>
              <a:t>&amp; </a:t>
            </a:r>
            <a:r>
              <a:rPr lang="nl-BE" dirty="0" err="1" smtClean="0"/>
              <a:t>consolidation</a:t>
            </a:r>
            <a:endParaRPr lang="nl-BE" dirty="0"/>
          </a:p>
          <a:p>
            <a:pPr algn="ctr"/>
            <a:r>
              <a:rPr lang="nl-BE" dirty="0"/>
              <a:t>+ How </a:t>
            </a:r>
            <a:r>
              <a:rPr lang="nl-BE" dirty="0" err="1"/>
              <a:t>to</a:t>
            </a:r>
            <a:r>
              <a:rPr lang="nl-BE" dirty="0"/>
              <a:t> share </a:t>
            </a:r>
            <a:r>
              <a:rPr lang="nl-BE" dirty="0" err="1"/>
              <a:t>facilities</a:t>
            </a:r>
            <a:endParaRPr lang="en-GB" dirty="0"/>
          </a:p>
        </p:txBody>
      </p:sp>
      <p:sp>
        <p:nvSpPr>
          <p:cNvPr id="15" name="Rounded Rectangle 14"/>
          <p:cNvSpPr/>
          <p:nvPr/>
        </p:nvSpPr>
        <p:spPr>
          <a:xfrm>
            <a:off x="4500563" y="1196752"/>
            <a:ext cx="4535487" cy="5184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nl-BE" sz="2400" dirty="0" err="1">
                <a:solidFill>
                  <a:schemeClr val="bg2"/>
                </a:solidFill>
              </a:rPr>
              <a:t>SP4</a:t>
            </a:r>
            <a:endParaRPr lang="nl-BE" sz="2400" dirty="0">
              <a:solidFill>
                <a:schemeClr val="bg2"/>
              </a:solidFill>
            </a:endParaRPr>
          </a:p>
        </p:txBody>
      </p:sp>
      <p:sp>
        <p:nvSpPr>
          <p:cNvPr id="16" name="TextBox 15"/>
          <p:cNvSpPr txBox="1"/>
          <p:nvPr/>
        </p:nvSpPr>
        <p:spPr>
          <a:xfrm rot="5400000">
            <a:off x="3445476" y="3698927"/>
            <a:ext cx="3125856" cy="584775"/>
          </a:xfrm>
          <a:prstGeom prst="rect">
            <a:avLst/>
          </a:prstGeom>
          <a:noFill/>
        </p:spPr>
        <p:txBody>
          <a:bodyPr vert="wordArtVert">
            <a:spAutoFit/>
            <a:scene3d>
              <a:camera prst="orthographicFront"/>
              <a:lightRig rig="threePt" dir="t"/>
            </a:scene3d>
            <a:sp3d extrusionH="57150">
              <a:bevelT w="82550" h="38100" prst="coolSlant"/>
            </a:sp3d>
          </a:bodyPr>
          <a:lstStyle/>
          <a:p>
            <a:pPr>
              <a:defRPr/>
            </a:pPr>
            <a:r>
              <a:rPr lang="nl-BE" b="1" dirty="0" err="1">
                <a:solidFill>
                  <a:schemeClr val="bg2"/>
                </a:solidFill>
              </a:rPr>
              <a:t>Transversal</a:t>
            </a:r>
            <a:endParaRPr lang="nl-BE" b="1" dirty="0">
              <a:solidFill>
                <a:schemeClr val="bg2"/>
              </a:solidFill>
            </a:endParaRPr>
          </a:p>
        </p:txBody>
      </p:sp>
    </p:spTree>
    <p:extLst>
      <p:ext uri="{BB962C8B-B14F-4D97-AF65-F5344CB8AC3E}">
        <p14:creationId xmlns:p14="http://schemas.microsoft.com/office/powerpoint/2010/main" val="67203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Participants</a:t>
            </a:r>
            <a:r>
              <a:rPr lang="nl-BE" dirty="0" smtClean="0"/>
              <a:t> in SP4</a:t>
            </a:r>
            <a:endParaRPr lang="en-US" dirty="0"/>
          </a:p>
        </p:txBody>
      </p:sp>
      <p:sp>
        <p:nvSpPr>
          <p:cNvPr id="4" name="Footer Placeholder 3"/>
          <p:cNvSpPr>
            <a:spLocks noGrp="1"/>
          </p:cNvSpPr>
          <p:nvPr>
            <p:ph type="ftr" sz="quarter" idx="10"/>
          </p:nvPr>
        </p:nvSpPr>
        <p:spPr/>
        <p:txBody>
          <a:bodyPr/>
          <a:lstStyle/>
          <a:p>
            <a:pPr>
              <a:defRPr/>
            </a:pPr>
            <a:r>
              <a:rPr lang="en-GB" smtClean="0"/>
              <a:t>www.eera-set.eu</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248917394"/>
              </p:ext>
            </p:extLst>
          </p:nvPr>
        </p:nvGraphicFramePr>
        <p:xfrm>
          <a:off x="0" y="1252425"/>
          <a:ext cx="9128922" cy="4840871"/>
        </p:xfrm>
        <a:graphic>
          <a:graphicData uri="http://schemas.openxmlformats.org/drawingml/2006/table">
            <a:tbl>
              <a:tblPr>
                <a:tableStyleId>{5C22544A-7EE6-4342-B048-85BDC9FD1C3A}</a:tableStyleId>
              </a:tblPr>
              <a:tblGrid>
                <a:gridCol w="510741"/>
                <a:gridCol w="2621099"/>
                <a:gridCol w="864096"/>
                <a:gridCol w="1152128"/>
                <a:gridCol w="1042651"/>
                <a:gridCol w="929808"/>
                <a:gridCol w="2008399"/>
              </a:tblGrid>
              <a:tr h="572116">
                <a:tc gridSpan="2">
                  <a:txBody>
                    <a:bodyPr/>
                    <a:lstStyle/>
                    <a:p>
                      <a:pPr algn="ctr">
                        <a:spcAft>
                          <a:spcPts val="0"/>
                        </a:spcAft>
                      </a:pPr>
                      <a:r>
                        <a:rPr lang="en-GB" sz="800" dirty="0">
                          <a:effectLst/>
                        </a:rPr>
                        <a:t>Participants Name</a:t>
                      </a:r>
                      <a:endParaRPr lang="en-US" sz="900" dirty="0">
                        <a:effectLst/>
                        <a:latin typeface="Times New Roman"/>
                        <a:ea typeface="Times New Roman"/>
                      </a:endParaRPr>
                    </a:p>
                  </a:txBody>
                  <a:tcPr marL="62706" marR="62706" marT="0" marB="0"/>
                </a:tc>
                <a:tc hMerge="1">
                  <a:txBody>
                    <a:bodyPr/>
                    <a:lstStyle/>
                    <a:p>
                      <a:endParaRPr lang="en-US"/>
                    </a:p>
                  </a:txBody>
                  <a:tcPr/>
                </a:tc>
                <a:tc>
                  <a:txBody>
                    <a:bodyPr/>
                    <a:lstStyle/>
                    <a:p>
                      <a:pPr algn="ctr">
                        <a:spcAft>
                          <a:spcPts val="0"/>
                        </a:spcAft>
                      </a:pPr>
                      <a:r>
                        <a:rPr lang="en-GB" sz="800">
                          <a:effectLst/>
                        </a:rPr>
                        <a:t>Short Name</a:t>
                      </a:r>
                      <a:endParaRPr lang="en-US" sz="900">
                        <a:effectLst/>
                        <a:latin typeface="Times New Roman"/>
                        <a:ea typeface="Times New Roman"/>
                      </a:endParaRPr>
                    </a:p>
                  </a:txBody>
                  <a:tcPr marL="62706" marR="62706" marT="0" marB="0"/>
                </a:tc>
                <a:tc>
                  <a:txBody>
                    <a:bodyPr/>
                    <a:lstStyle/>
                    <a:p>
                      <a:pPr algn="ctr">
                        <a:spcAft>
                          <a:spcPts val="0"/>
                        </a:spcAft>
                      </a:pPr>
                      <a:r>
                        <a:rPr lang="en-GB" sz="800">
                          <a:effectLst/>
                        </a:rPr>
                        <a:t>Country</a:t>
                      </a:r>
                      <a:endParaRPr lang="en-US" sz="900">
                        <a:effectLst/>
                        <a:latin typeface="Times New Roman"/>
                        <a:ea typeface="Times New Roman"/>
                      </a:endParaRPr>
                    </a:p>
                  </a:txBody>
                  <a:tcPr marL="62706" marR="62706" marT="0" marB="0"/>
                </a:tc>
                <a:tc>
                  <a:txBody>
                    <a:bodyPr/>
                    <a:lstStyle/>
                    <a:p>
                      <a:pPr algn="ctr">
                        <a:spcAft>
                          <a:spcPts val="0"/>
                        </a:spcAft>
                      </a:pPr>
                      <a:r>
                        <a:rPr lang="en-GB" sz="800">
                          <a:effectLst/>
                        </a:rPr>
                        <a:t>Role</a:t>
                      </a:r>
                      <a:endParaRPr lang="en-US" sz="900">
                        <a:effectLst/>
                        <a:latin typeface="Times New Roman"/>
                        <a:ea typeface="Times New Roman"/>
                      </a:endParaRPr>
                    </a:p>
                  </a:txBody>
                  <a:tcPr marL="62706" marR="62706" marT="0" marB="0"/>
                </a:tc>
                <a:tc>
                  <a:txBody>
                    <a:bodyPr/>
                    <a:lstStyle/>
                    <a:p>
                      <a:pPr algn="ctr">
                        <a:spcAft>
                          <a:spcPts val="0"/>
                        </a:spcAft>
                      </a:pPr>
                      <a:r>
                        <a:rPr lang="en-GB" sz="800">
                          <a:effectLst/>
                        </a:rPr>
                        <a:t>Human Resource committed</a:t>
                      </a:r>
                      <a:endParaRPr lang="en-US" sz="900">
                        <a:effectLst/>
                      </a:endParaRPr>
                    </a:p>
                    <a:p>
                      <a:pPr algn="ctr">
                        <a:spcAft>
                          <a:spcPts val="0"/>
                        </a:spcAft>
                      </a:pPr>
                      <a:r>
                        <a:rPr lang="en-GB" sz="800">
                          <a:effectLst/>
                        </a:rPr>
                        <a:t>(person year per year)</a:t>
                      </a:r>
                      <a:endParaRPr lang="en-US" sz="900">
                        <a:effectLst/>
                        <a:latin typeface="Times New Roman"/>
                        <a:ea typeface="Times New Roman"/>
                      </a:endParaRPr>
                    </a:p>
                  </a:txBody>
                  <a:tcPr marL="62706" marR="62706" marT="0" marB="0"/>
                </a:tc>
                <a:tc>
                  <a:txBody>
                    <a:bodyPr/>
                    <a:lstStyle/>
                    <a:p>
                      <a:pPr algn="ctr">
                        <a:spcAft>
                          <a:spcPts val="0"/>
                        </a:spcAft>
                      </a:pPr>
                      <a:r>
                        <a:rPr lang="en-GB" sz="800">
                          <a:effectLst/>
                        </a:rPr>
                        <a:t>Contact</a:t>
                      </a:r>
                      <a:endParaRPr lang="en-US" sz="900">
                        <a:effectLst/>
                        <a:latin typeface="Times New Roman"/>
                        <a:ea typeface="Times New Roman"/>
                      </a:endParaRPr>
                    </a:p>
                  </a:txBody>
                  <a:tcPr marL="62706" marR="62706" marT="0" marB="0"/>
                </a:tc>
              </a:tr>
              <a:tr h="286058">
                <a:tc gridSpan="2">
                  <a:txBody>
                    <a:bodyPr/>
                    <a:lstStyle/>
                    <a:p>
                      <a:pPr>
                        <a:spcAft>
                          <a:spcPts val="0"/>
                        </a:spcAft>
                      </a:pPr>
                      <a:r>
                        <a:rPr lang="fr-FR" sz="800">
                          <a:effectLst/>
                        </a:rPr>
                        <a:t>Commissariat à l'Energie Atomique et aux Energies Alternatives</a:t>
                      </a:r>
                      <a:endParaRPr lang="en-US" sz="900">
                        <a:effectLst/>
                        <a:latin typeface="Times New Roman"/>
                        <a:ea typeface="Times New Roman"/>
                      </a:endParaRPr>
                    </a:p>
                  </a:txBody>
                  <a:tcPr marL="62706" marR="62706" marT="0" marB="0"/>
                </a:tc>
                <a:tc hMerge="1">
                  <a:txBody>
                    <a:bodyPr/>
                    <a:lstStyle/>
                    <a:p>
                      <a:endParaRPr lang="en-US"/>
                    </a:p>
                  </a:txBody>
                  <a:tcPr/>
                </a:tc>
                <a:tc>
                  <a:txBody>
                    <a:bodyPr/>
                    <a:lstStyle/>
                    <a:p>
                      <a:pPr algn="ctr">
                        <a:spcAft>
                          <a:spcPts val="0"/>
                        </a:spcAft>
                      </a:pPr>
                      <a:r>
                        <a:rPr lang="en-GB" sz="800">
                          <a:effectLst/>
                        </a:rPr>
                        <a:t>CEA</a:t>
                      </a:r>
                      <a:endParaRPr lang="en-US" sz="900">
                        <a:effectLst/>
                        <a:latin typeface="Times New Roman"/>
                        <a:ea typeface="Times New Roman"/>
                      </a:endParaRPr>
                    </a:p>
                  </a:txBody>
                  <a:tcPr marL="62706" marR="62706" marT="0" marB="0"/>
                </a:tc>
                <a:tc>
                  <a:txBody>
                    <a:bodyPr/>
                    <a:lstStyle/>
                    <a:p>
                      <a:pPr algn="ctr">
                        <a:spcAft>
                          <a:spcPts val="0"/>
                        </a:spcAft>
                      </a:pPr>
                      <a:r>
                        <a:rPr lang="en-GB" sz="800">
                          <a:effectLst/>
                        </a:rPr>
                        <a:t>France</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Participant</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4</a:t>
                      </a:r>
                      <a:endParaRPr lang="en-US" sz="900">
                        <a:effectLst/>
                        <a:latin typeface="Times New Roman"/>
                        <a:ea typeface="Times New Roman"/>
                      </a:endParaRPr>
                    </a:p>
                  </a:txBody>
                  <a:tcPr marL="62706" marR="62706" marT="0" marB="0"/>
                </a:tc>
                <a:tc>
                  <a:txBody>
                    <a:bodyPr/>
                    <a:lstStyle/>
                    <a:p>
                      <a:pPr>
                        <a:spcAft>
                          <a:spcPts val="0"/>
                        </a:spcAft>
                      </a:pPr>
                      <a:r>
                        <a:rPr lang="en-GB" sz="800" dirty="0" smtClean="0">
                          <a:effectLst/>
                          <a:hlinkClick r:id="rId2"/>
                        </a:rPr>
                        <a:t>francois.willaime@cea.fr</a:t>
                      </a:r>
                      <a:r>
                        <a:rPr lang="en-GB" sz="800" dirty="0" smtClean="0">
                          <a:effectLst/>
                        </a:rPr>
                        <a:t>; </a:t>
                      </a:r>
                      <a:r>
                        <a:rPr lang="en-GB" sz="800" dirty="0" smtClean="0">
                          <a:effectLst/>
                          <a:hlinkClick r:id="rId3"/>
                        </a:rPr>
                        <a:t>frederic.soisson@cea.fr</a:t>
                      </a:r>
                      <a:endParaRPr lang="en-US" sz="900" dirty="0">
                        <a:effectLst/>
                        <a:latin typeface="Times New Roman"/>
                        <a:ea typeface="Times New Roman"/>
                      </a:endParaRPr>
                    </a:p>
                  </a:txBody>
                  <a:tcPr marL="62706" marR="62706" marT="0" marB="0"/>
                </a:tc>
              </a:tr>
              <a:tr h="278092">
                <a:tc>
                  <a:txBody>
                    <a:bodyPr/>
                    <a:lstStyle/>
                    <a:p>
                      <a:pPr>
                        <a:spcAft>
                          <a:spcPts val="0"/>
                        </a:spcAft>
                      </a:pPr>
                      <a:r>
                        <a:rPr lang="fr-BE" sz="800">
                          <a:effectLst/>
                        </a:rPr>
                        <a:t> </a:t>
                      </a:r>
                      <a:endParaRPr lang="en-US" sz="900">
                        <a:effectLst/>
                        <a:latin typeface="Times New Roman"/>
                        <a:ea typeface="Times New Roman"/>
                      </a:endParaRPr>
                    </a:p>
                  </a:txBody>
                  <a:tcPr marL="62706" marR="62706" marT="0" marB="0"/>
                </a:tc>
                <a:tc>
                  <a:txBody>
                    <a:bodyPr/>
                    <a:lstStyle/>
                    <a:p>
                      <a:pPr>
                        <a:spcAft>
                          <a:spcPts val="0"/>
                        </a:spcAft>
                      </a:pPr>
                      <a:r>
                        <a:rPr lang="fr-BE" sz="800">
                          <a:effectLst/>
                        </a:rPr>
                        <a:t>Electricité de France Recherche &amp; Developpment</a:t>
                      </a:r>
                      <a:endParaRPr lang="en-US" sz="900">
                        <a:effectLst/>
                        <a:latin typeface="Times New Roman"/>
                        <a:ea typeface="Times New Roman"/>
                      </a:endParaRPr>
                    </a:p>
                  </a:txBody>
                  <a:tcPr marL="62706" marR="62706" marT="0" marB="0"/>
                </a:tc>
                <a:tc>
                  <a:txBody>
                    <a:bodyPr/>
                    <a:lstStyle/>
                    <a:p>
                      <a:pPr algn="ctr">
                        <a:spcAft>
                          <a:spcPts val="0"/>
                        </a:spcAft>
                      </a:pPr>
                      <a:r>
                        <a:rPr lang="en-GB" sz="800">
                          <a:effectLst/>
                        </a:rPr>
                        <a:t>EDF R&amp;D</a:t>
                      </a:r>
                      <a:endParaRPr lang="en-US" sz="900">
                        <a:effectLst/>
                        <a:latin typeface="Times New Roman"/>
                        <a:ea typeface="Times New Roman"/>
                      </a:endParaRPr>
                    </a:p>
                  </a:txBody>
                  <a:tcPr marL="62706" marR="62706" marT="0" marB="0"/>
                </a:tc>
                <a:tc>
                  <a:txBody>
                    <a:bodyPr/>
                    <a:lstStyle/>
                    <a:p>
                      <a:pPr algn="ctr">
                        <a:spcAft>
                          <a:spcPts val="0"/>
                        </a:spcAft>
                      </a:pPr>
                      <a:r>
                        <a:rPr lang="en-GB" sz="800">
                          <a:effectLst/>
                        </a:rPr>
                        <a:t>France</a:t>
                      </a:r>
                      <a:endParaRPr lang="en-US" sz="900">
                        <a:effectLst/>
                        <a:latin typeface="Times New Roman"/>
                        <a:ea typeface="Times New Roman"/>
                      </a:endParaRPr>
                    </a:p>
                  </a:txBody>
                  <a:tcPr marL="62706" marR="62706" marT="0" marB="0"/>
                </a:tc>
                <a:tc>
                  <a:txBody>
                    <a:bodyPr/>
                    <a:lstStyle/>
                    <a:p>
                      <a:pPr marL="449580">
                        <a:spcAft>
                          <a:spcPts val="0"/>
                        </a:spcAft>
                      </a:pPr>
                      <a:r>
                        <a:rPr lang="en-GB" sz="800">
                          <a:effectLst/>
                        </a:rPr>
                        <a:t>Associate</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0.3</a:t>
                      </a:r>
                      <a:endParaRPr lang="en-US" sz="900">
                        <a:effectLst/>
                        <a:latin typeface="Times New Roman"/>
                        <a:ea typeface="Times New Roman"/>
                      </a:endParaRPr>
                    </a:p>
                  </a:txBody>
                  <a:tcPr marL="62706" marR="62706" marT="0" marB="0"/>
                </a:tc>
                <a:tc>
                  <a:txBody>
                    <a:bodyPr/>
                    <a:lstStyle/>
                    <a:p>
                      <a:pPr>
                        <a:spcAft>
                          <a:spcPts val="0"/>
                        </a:spcAft>
                      </a:pPr>
                      <a:r>
                        <a:rPr lang="en-GB" sz="800" dirty="0" smtClean="0">
                          <a:effectLst/>
                          <a:hlinkClick r:id="rId4"/>
                        </a:rPr>
                        <a:t>martine.blat@edf.fr</a:t>
                      </a:r>
                      <a:r>
                        <a:rPr lang="en-GB" sz="800" dirty="0" smtClean="0">
                          <a:effectLst/>
                        </a:rPr>
                        <a:t>; </a:t>
                      </a:r>
                      <a:r>
                        <a:rPr lang="en-GB" sz="800" dirty="0" smtClean="0">
                          <a:effectLst/>
                          <a:hlinkClick r:id="rId5"/>
                        </a:rPr>
                        <a:t>christophe.domain@edf.fr</a:t>
                      </a:r>
                      <a:endParaRPr lang="en-US" sz="900" dirty="0">
                        <a:effectLst/>
                        <a:latin typeface="Times New Roman"/>
                        <a:ea typeface="Times New Roman"/>
                      </a:endParaRPr>
                    </a:p>
                  </a:txBody>
                  <a:tcPr marL="62706" marR="62706" marT="0" marB="0"/>
                </a:tc>
              </a:tr>
              <a:tr h="143029">
                <a:tc gridSpan="2">
                  <a:txBody>
                    <a:bodyPr/>
                    <a:lstStyle/>
                    <a:p>
                      <a:pPr>
                        <a:spcAft>
                          <a:spcPts val="0"/>
                        </a:spcAft>
                      </a:pPr>
                      <a:r>
                        <a:rPr lang="fr-BE" sz="800">
                          <a:effectLst/>
                        </a:rPr>
                        <a:t>Conseil National de la Recherche Scientifique </a:t>
                      </a:r>
                      <a:endParaRPr lang="en-US" sz="900">
                        <a:effectLst/>
                        <a:latin typeface="Times New Roman"/>
                        <a:ea typeface="Times New Roman"/>
                      </a:endParaRPr>
                    </a:p>
                  </a:txBody>
                  <a:tcPr marL="62706" marR="62706" marT="0" marB="0"/>
                </a:tc>
                <a:tc hMerge="1">
                  <a:txBody>
                    <a:bodyPr/>
                    <a:lstStyle/>
                    <a:p>
                      <a:endParaRPr lang="en-US"/>
                    </a:p>
                  </a:txBody>
                  <a:tcPr/>
                </a:tc>
                <a:tc>
                  <a:txBody>
                    <a:bodyPr/>
                    <a:lstStyle/>
                    <a:p>
                      <a:pPr algn="ctr">
                        <a:spcAft>
                          <a:spcPts val="0"/>
                        </a:spcAft>
                      </a:pPr>
                      <a:r>
                        <a:rPr lang="en-GB" sz="800">
                          <a:effectLst/>
                        </a:rPr>
                        <a:t>CNRS</a:t>
                      </a:r>
                      <a:endParaRPr lang="en-US" sz="900">
                        <a:effectLst/>
                        <a:latin typeface="Times New Roman"/>
                        <a:ea typeface="Times New Roman"/>
                      </a:endParaRPr>
                    </a:p>
                  </a:txBody>
                  <a:tcPr marL="62706" marR="62706" marT="0" marB="0"/>
                </a:tc>
                <a:tc>
                  <a:txBody>
                    <a:bodyPr/>
                    <a:lstStyle/>
                    <a:p>
                      <a:pPr algn="ctr">
                        <a:spcAft>
                          <a:spcPts val="0"/>
                        </a:spcAft>
                      </a:pPr>
                      <a:r>
                        <a:rPr lang="en-GB" sz="800">
                          <a:effectLst/>
                        </a:rPr>
                        <a:t>France</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Participant</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3.1 </a:t>
                      </a:r>
                      <a:endParaRPr lang="en-US" sz="900">
                        <a:effectLst/>
                        <a:latin typeface="Times New Roman"/>
                        <a:ea typeface="Times New Roman"/>
                      </a:endParaRPr>
                    </a:p>
                  </a:txBody>
                  <a:tcPr marL="62706" marR="62706" marT="0" marB="0"/>
                </a:tc>
                <a:tc>
                  <a:txBody>
                    <a:bodyPr/>
                    <a:lstStyle/>
                    <a:p>
                      <a:pPr>
                        <a:spcAft>
                          <a:spcPts val="0"/>
                        </a:spcAft>
                      </a:pPr>
                      <a:r>
                        <a:rPr lang="en-GB" sz="800" dirty="0">
                          <a:effectLst/>
                          <a:hlinkClick r:id="rId6"/>
                        </a:rPr>
                        <a:t>cristelle.pareige@univ-rouen.fr</a:t>
                      </a:r>
                      <a:endParaRPr lang="en-US" sz="900" dirty="0">
                        <a:effectLst/>
                        <a:latin typeface="Times New Roman"/>
                        <a:ea typeface="Times New Roman"/>
                      </a:endParaRPr>
                    </a:p>
                  </a:txBody>
                  <a:tcPr marL="62706" marR="62706" marT="0" marB="0"/>
                </a:tc>
              </a:tr>
              <a:tr h="286058">
                <a:tc gridSpan="2">
                  <a:txBody>
                    <a:bodyPr/>
                    <a:lstStyle/>
                    <a:p>
                      <a:pPr>
                        <a:spcAft>
                          <a:spcPts val="0"/>
                        </a:spcAft>
                      </a:pPr>
                      <a:r>
                        <a:rPr lang="es-ES" sz="800">
                          <a:effectLst/>
                        </a:rPr>
                        <a:t>Centro de Investigaciones Energéticas, Medioambientales y Tecnológicas</a:t>
                      </a:r>
                      <a:endParaRPr lang="en-US" sz="900">
                        <a:effectLst/>
                        <a:latin typeface="Times New Roman"/>
                        <a:ea typeface="Times New Roman"/>
                      </a:endParaRPr>
                    </a:p>
                  </a:txBody>
                  <a:tcPr marL="62706" marR="62706" marT="0" marB="0"/>
                </a:tc>
                <a:tc hMerge="1">
                  <a:txBody>
                    <a:bodyPr/>
                    <a:lstStyle/>
                    <a:p>
                      <a:endParaRPr lang="en-US"/>
                    </a:p>
                  </a:txBody>
                  <a:tcPr/>
                </a:tc>
                <a:tc>
                  <a:txBody>
                    <a:bodyPr/>
                    <a:lstStyle/>
                    <a:p>
                      <a:pPr algn="ctr">
                        <a:spcAft>
                          <a:spcPts val="0"/>
                        </a:spcAft>
                      </a:pPr>
                      <a:r>
                        <a:rPr lang="en-GB" sz="800">
                          <a:effectLst/>
                        </a:rPr>
                        <a:t>CIEMAT</a:t>
                      </a:r>
                      <a:endParaRPr lang="en-US" sz="900">
                        <a:effectLst/>
                        <a:latin typeface="Times New Roman"/>
                        <a:ea typeface="Times New Roman"/>
                      </a:endParaRPr>
                    </a:p>
                  </a:txBody>
                  <a:tcPr marL="62706" marR="62706" marT="0" marB="0"/>
                </a:tc>
                <a:tc>
                  <a:txBody>
                    <a:bodyPr/>
                    <a:lstStyle/>
                    <a:p>
                      <a:pPr algn="ctr">
                        <a:spcAft>
                          <a:spcPts val="0"/>
                        </a:spcAft>
                      </a:pPr>
                      <a:r>
                        <a:rPr lang="en-GB" sz="800">
                          <a:effectLst/>
                        </a:rPr>
                        <a:t>Spain</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Participant</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1</a:t>
                      </a:r>
                      <a:endParaRPr lang="en-US" sz="900">
                        <a:effectLst/>
                        <a:latin typeface="Times New Roman"/>
                        <a:ea typeface="Times New Roman"/>
                      </a:endParaRPr>
                    </a:p>
                  </a:txBody>
                  <a:tcPr marL="62706" marR="62706" marT="0" marB="0"/>
                </a:tc>
                <a:tc>
                  <a:txBody>
                    <a:bodyPr/>
                    <a:lstStyle/>
                    <a:p>
                      <a:pPr>
                        <a:spcAft>
                          <a:spcPts val="0"/>
                        </a:spcAft>
                      </a:pPr>
                      <a:r>
                        <a:rPr lang="en-GB" sz="800" dirty="0">
                          <a:effectLst/>
                          <a:hlinkClick r:id="rId7"/>
                        </a:rPr>
                        <a:t>m.mayoral@ciemat.es</a:t>
                      </a:r>
                      <a:endParaRPr lang="en-US" sz="900" dirty="0">
                        <a:effectLst/>
                        <a:latin typeface="Times New Roman"/>
                        <a:ea typeface="Times New Roman"/>
                      </a:endParaRPr>
                    </a:p>
                  </a:txBody>
                  <a:tcPr marL="62706" marR="62706" marT="0" marB="0"/>
                </a:tc>
              </a:tr>
              <a:tr h="143029">
                <a:tc>
                  <a:txBody>
                    <a:bodyPr/>
                    <a:lstStyle/>
                    <a:p>
                      <a:pPr>
                        <a:spcAft>
                          <a:spcPts val="0"/>
                        </a:spcAft>
                      </a:pPr>
                      <a:r>
                        <a:rPr lang="fr-BE" sz="800">
                          <a:effectLst/>
                        </a:rPr>
                        <a:t> </a:t>
                      </a:r>
                      <a:endParaRPr lang="en-US" sz="900">
                        <a:effectLst/>
                        <a:latin typeface="Times New Roman"/>
                        <a:ea typeface="Times New Roman"/>
                      </a:endParaRPr>
                    </a:p>
                  </a:txBody>
                  <a:tcPr marL="62706" marR="62706" marT="0" marB="0"/>
                </a:tc>
                <a:tc>
                  <a:txBody>
                    <a:bodyPr/>
                    <a:lstStyle/>
                    <a:p>
                      <a:pPr>
                        <a:spcAft>
                          <a:spcPts val="0"/>
                        </a:spcAft>
                      </a:pPr>
                      <a:r>
                        <a:rPr lang="fr-BE" sz="800">
                          <a:effectLst/>
                        </a:rPr>
                        <a:t>IMDEA Materiales</a:t>
                      </a:r>
                      <a:endParaRPr lang="en-US" sz="900">
                        <a:effectLst/>
                        <a:latin typeface="Times New Roman"/>
                        <a:ea typeface="Times New Roman"/>
                      </a:endParaRPr>
                    </a:p>
                  </a:txBody>
                  <a:tcPr marL="62706" marR="62706" marT="0" marB="0"/>
                </a:tc>
                <a:tc>
                  <a:txBody>
                    <a:bodyPr/>
                    <a:lstStyle/>
                    <a:p>
                      <a:pPr algn="ctr">
                        <a:spcAft>
                          <a:spcPts val="0"/>
                        </a:spcAft>
                      </a:pPr>
                      <a:r>
                        <a:rPr lang="en-GB" sz="800">
                          <a:effectLst/>
                        </a:rPr>
                        <a:t>IMDEA</a:t>
                      </a:r>
                      <a:endParaRPr lang="en-US" sz="900">
                        <a:effectLst/>
                        <a:latin typeface="Times New Roman"/>
                        <a:ea typeface="Times New Roman"/>
                      </a:endParaRPr>
                    </a:p>
                  </a:txBody>
                  <a:tcPr marL="62706" marR="62706" marT="0" marB="0"/>
                </a:tc>
                <a:tc>
                  <a:txBody>
                    <a:bodyPr/>
                    <a:lstStyle/>
                    <a:p>
                      <a:pPr algn="ctr">
                        <a:spcAft>
                          <a:spcPts val="0"/>
                        </a:spcAft>
                      </a:pPr>
                      <a:r>
                        <a:rPr lang="en-GB" sz="800">
                          <a:effectLst/>
                        </a:rPr>
                        <a:t>Spain</a:t>
                      </a:r>
                      <a:endParaRPr lang="en-US" sz="900">
                        <a:effectLst/>
                        <a:latin typeface="Times New Roman"/>
                        <a:ea typeface="Times New Roman"/>
                      </a:endParaRPr>
                    </a:p>
                  </a:txBody>
                  <a:tcPr marL="62706" marR="62706" marT="0" marB="0"/>
                </a:tc>
                <a:tc>
                  <a:txBody>
                    <a:bodyPr/>
                    <a:lstStyle/>
                    <a:p>
                      <a:pPr marL="449580">
                        <a:spcAft>
                          <a:spcPts val="0"/>
                        </a:spcAft>
                      </a:pPr>
                      <a:r>
                        <a:rPr lang="en-GB" sz="800">
                          <a:effectLst/>
                        </a:rPr>
                        <a:t>Associate</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1</a:t>
                      </a:r>
                      <a:endParaRPr lang="en-US" sz="900">
                        <a:effectLst/>
                        <a:latin typeface="Times New Roman"/>
                        <a:ea typeface="Times New Roman"/>
                      </a:endParaRPr>
                    </a:p>
                  </a:txBody>
                  <a:tcPr marL="62706" marR="62706" marT="0" marB="0"/>
                </a:tc>
                <a:tc>
                  <a:txBody>
                    <a:bodyPr/>
                    <a:lstStyle/>
                    <a:p>
                      <a:pPr>
                        <a:spcAft>
                          <a:spcPts val="0"/>
                        </a:spcAft>
                      </a:pPr>
                      <a:r>
                        <a:rPr lang="it-IT" sz="800" dirty="0">
                          <a:effectLst/>
                          <a:hlinkClick r:id="rId8"/>
                        </a:rPr>
                        <a:t>ignacio.martin@imdea.org</a:t>
                      </a:r>
                      <a:endParaRPr lang="en-US" sz="900" dirty="0">
                        <a:effectLst/>
                        <a:latin typeface="Times New Roman"/>
                        <a:ea typeface="Times New Roman"/>
                      </a:endParaRPr>
                    </a:p>
                  </a:txBody>
                  <a:tcPr marL="62706" marR="62706" marT="0" marB="0"/>
                </a:tc>
              </a:tr>
              <a:tr h="143029">
                <a:tc>
                  <a:txBody>
                    <a:bodyPr/>
                    <a:lstStyle/>
                    <a:p>
                      <a:pPr>
                        <a:spcAft>
                          <a:spcPts val="0"/>
                        </a:spcAft>
                      </a:pPr>
                      <a:r>
                        <a:rPr lang="it-IT" sz="800">
                          <a:effectLst/>
                        </a:rPr>
                        <a:t> </a:t>
                      </a:r>
                      <a:endParaRPr lang="en-US" sz="900">
                        <a:effectLst/>
                        <a:latin typeface="Times New Roman"/>
                        <a:ea typeface="Times New Roman"/>
                      </a:endParaRPr>
                    </a:p>
                  </a:txBody>
                  <a:tcPr marL="62706" marR="62706" marT="0" marB="0"/>
                </a:tc>
                <a:tc>
                  <a:txBody>
                    <a:bodyPr/>
                    <a:lstStyle/>
                    <a:p>
                      <a:pPr>
                        <a:spcAft>
                          <a:spcPts val="0"/>
                        </a:spcAft>
                      </a:pPr>
                      <a:r>
                        <a:rPr lang="fr-BE" sz="800">
                          <a:effectLst/>
                        </a:rPr>
                        <a:t>Universidad de Alicante / Universitat d'Alacant</a:t>
                      </a:r>
                      <a:endParaRPr lang="en-US" sz="900">
                        <a:effectLst/>
                        <a:latin typeface="Times New Roman"/>
                        <a:ea typeface="Times New Roman"/>
                      </a:endParaRPr>
                    </a:p>
                  </a:txBody>
                  <a:tcPr marL="62706" marR="62706" marT="0" marB="0"/>
                </a:tc>
                <a:tc>
                  <a:txBody>
                    <a:bodyPr/>
                    <a:lstStyle/>
                    <a:p>
                      <a:pPr algn="ctr">
                        <a:spcAft>
                          <a:spcPts val="0"/>
                        </a:spcAft>
                      </a:pPr>
                      <a:r>
                        <a:rPr lang="en-GB" sz="800">
                          <a:effectLst/>
                        </a:rPr>
                        <a:t>UA</a:t>
                      </a:r>
                      <a:endParaRPr lang="en-US" sz="900">
                        <a:effectLst/>
                        <a:latin typeface="Times New Roman"/>
                        <a:ea typeface="Times New Roman"/>
                      </a:endParaRPr>
                    </a:p>
                  </a:txBody>
                  <a:tcPr marL="62706" marR="62706" marT="0" marB="0"/>
                </a:tc>
                <a:tc>
                  <a:txBody>
                    <a:bodyPr/>
                    <a:lstStyle/>
                    <a:p>
                      <a:pPr algn="ctr">
                        <a:spcAft>
                          <a:spcPts val="0"/>
                        </a:spcAft>
                      </a:pPr>
                      <a:r>
                        <a:rPr lang="en-GB" sz="800">
                          <a:effectLst/>
                        </a:rPr>
                        <a:t>Spain</a:t>
                      </a:r>
                      <a:endParaRPr lang="en-US" sz="900">
                        <a:effectLst/>
                        <a:latin typeface="Times New Roman"/>
                        <a:ea typeface="Times New Roman"/>
                      </a:endParaRPr>
                    </a:p>
                  </a:txBody>
                  <a:tcPr marL="62706" marR="62706" marT="0" marB="0"/>
                </a:tc>
                <a:tc>
                  <a:txBody>
                    <a:bodyPr/>
                    <a:lstStyle/>
                    <a:p>
                      <a:pPr marL="449580">
                        <a:spcAft>
                          <a:spcPts val="0"/>
                        </a:spcAft>
                      </a:pPr>
                      <a:r>
                        <a:rPr lang="en-GB" sz="800">
                          <a:effectLst/>
                        </a:rPr>
                        <a:t>Associate</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0.4</a:t>
                      </a:r>
                      <a:endParaRPr lang="en-US" sz="900">
                        <a:effectLst/>
                        <a:latin typeface="Times New Roman"/>
                        <a:ea typeface="Times New Roman"/>
                      </a:endParaRPr>
                    </a:p>
                  </a:txBody>
                  <a:tcPr marL="62706" marR="62706" marT="0" marB="0"/>
                </a:tc>
                <a:tc>
                  <a:txBody>
                    <a:bodyPr/>
                    <a:lstStyle/>
                    <a:p>
                      <a:pPr>
                        <a:spcAft>
                          <a:spcPts val="0"/>
                        </a:spcAft>
                      </a:pPr>
                      <a:r>
                        <a:rPr lang="en-GB" sz="800" dirty="0">
                          <a:effectLst/>
                          <a:hlinkClick r:id="rId9"/>
                        </a:rPr>
                        <a:t>mj.caturla@ua.es</a:t>
                      </a:r>
                      <a:endParaRPr lang="en-US" sz="900" dirty="0">
                        <a:effectLst/>
                        <a:latin typeface="Times New Roman"/>
                        <a:ea typeface="Times New Roman"/>
                      </a:endParaRPr>
                    </a:p>
                  </a:txBody>
                  <a:tcPr marL="62706" marR="62706" marT="0" marB="0"/>
                </a:tc>
              </a:tr>
              <a:tr h="143029">
                <a:tc>
                  <a:txBody>
                    <a:bodyPr/>
                    <a:lstStyle/>
                    <a:p>
                      <a:pPr>
                        <a:spcAft>
                          <a:spcPts val="0"/>
                        </a:spcAft>
                      </a:pPr>
                      <a:r>
                        <a:rPr lang="fr-BE" sz="800">
                          <a:effectLst/>
                        </a:rPr>
                        <a:t> </a:t>
                      </a:r>
                      <a:endParaRPr lang="en-US" sz="900">
                        <a:effectLst/>
                        <a:latin typeface="Times New Roman"/>
                        <a:ea typeface="Times New Roman"/>
                      </a:endParaRPr>
                    </a:p>
                  </a:txBody>
                  <a:tcPr marL="62706" marR="62706" marT="0" marB="0"/>
                </a:tc>
                <a:tc>
                  <a:txBody>
                    <a:bodyPr/>
                    <a:lstStyle/>
                    <a:p>
                      <a:pPr>
                        <a:spcAft>
                          <a:spcPts val="0"/>
                        </a:spcAft>
                      </a:pPr>
                      <a:r>
                        <a:rPr lang="fr-BE" sz="800">
                          <a:effectLst/>
                        </a:rPr>
                        <a:t>Universitat Politècnica de Catalunya</a:t>
                      </a:r>
                      <a:endParaRPr lang="en-US" sz="900">
                        <a:effectLst/>
                        <a:latin typeface="Times New Roman"/>
                        <a:ea typeface="Times New Roman"/>
                      </a:endParaRPr>
                    </a:p>
                  </a:txBody>
                  <a:tcPr marL="62706" marR="62706" marT="0" marB="0"/>
                </a:tc>
                <a:tc>
                  <a:txBody>
                    <a:bodyPr/>
                    <a:lstStyle/>
                    <a:p>
                      <a:pPr algn="ctr">
                        <a:spcAft>
                          <a:spcPts val="0"/>
                        </a:spcAft>
                      </a:pPr>
                      <a:r>
                        <a:rPr lang="en-GB" sz="800">
                          <a:effectLst/>
                        </a:rPr>
                        <a:t>UPC</a:t>
                      </a:r>
                      <a:endParaRPr lang="en-US" sz="900">
                        <a:effectLst/>
                        <a:latin typeface="Times New Roman"/>
                        <a:ea typeface="Times New Roman"/>
                      </a:endParaRPr>
                    </a:p>
                  </a:txBody>
                  <a:tcPr marL="62706" marR="62706" marT="0" marB="0"/>
                </a:tc>
                <a:tc>
                  <a:txBody>
                    <a:bodyPr/>
                    <a:lstStyle/>
                    <a:p>
                      <a:pPr algn="ctr">
                        <a:spcAft>
                          <a:spcPts val="0"/>
                        </a:spcAft>
                      </a:pPr>
                      <a:r>
                        <a:rPr lang="en-GB" sz="800">
                          <a:effectLst/>
                        </a:rPr>
                        <a:t>Spain</a:t>
                      </a:r>
                      <a:endParaRPr lang="en-US" sz="900">
                        <a:effectLst/>
                        <a:latin typeface="Times New Roman"/>
                        <a:ea typeface="Times New Roman"/>
                      </a:endParaRPr>
                    </a:p>
                  </a:txBody>
                  <a:tcPr marL="62706" marR="62706" marT="0" marB="0"/>
                </a:tc>
                <a:tc>
                  <a:txBody>
                    <a:bodyPr/>
                    <a:lstStyle/>
                    <a:p>
                      <a:pPr marL="449580">
                        <a:spcAft>
                          <a:spcPts val="0"/>
                        </a:spcAft>
                      </a:pPr>
                      <a:r>
                        <a:rPr lang="en-GB" sz="800">
                          <a:effectLst/>
                        </a:rPr>
                        <a:t>Associate</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0.12</a:t>
                      </a:r>
                      <a:endParaRPr lang="en-US" sz="900">
                        <a:effectLst/>
                        <a:latin typeface="Times New Roman"/>
                        <a:ea typeface="Times New Roman"/>
                      </a:endParaRPr>
                    </a:p>
                  </a:txBody>
                  <a:tcPr marL="62706" marR="62706" marT="0" marB="0"/>
                </a:tc>
                <a:tc>
                  <a:txBody>
                    <a:bodyPr/>
                    <a:lstStyle/>
                    <a:p>
                      <a:pPr>
                        <a:spcAft>
                          <a:spcPts val="0"/>
                        </a:spcAft>
                      </a:pPr>
                      <a:r>
                        <a:rPr lang="en-GB" sz="800" dirty="0">
                          <a:effectLst/>
                          <a:hlinkClick r:id="rId10"/>
                        </a:rPr>
                        <a:t>a.serra@upc.edu</a:t>
                      </a:r>
                      <a:endParaRPr lang="en-US" sz="900" dirty="0">
                        <a:effectLst/>
                        <a:latin typeface="Times New Roman"/>
                        <a:ea typeface="Times New Roman"/>
                      </a:endParaRPr>
                    </a:p>
                  </a:txBody>
                  <a:tcPr marL="62706" marR="62706" marT="0" marB="0"/>
                </a:tc>
              </a:tr>
              <a:tr h="143029">
                <a:tc gridSpan="2">
                  <a:txBody>
                    <a:bodyPr/>
                    <a:lstStyle/>
                    <a:p>
                      <a:pPr>
                        <a:spcAft>
                          <a:spcPts val="0"/>
                        </a:spcAft>
                      </a:pPr>
                      <a:r>
                        <a:rPr lang="fr-FR" sz="800">
                          <a:effectLst/>
                        </a:rPr>
                        <a:t>Consiglio Nazionale delle Ricerche</a:t>
                      </a:r>
                      <a:endParaRPr lang="en-US" sz="900">
                        <a:effectLst/>
                        <a:latin typeface="Times New Roman"/>
                        <a:ea typeface="Times New Roman"/>
                      </a:endParaRPr>
                    </a:p>
                  </a:txBody>
                  <a:tcPr marL="62706" marR="62706" marT="0" marB="0"/>
                </a:tc>
                <a:tc hMerge="1">
                  <a:txBody>
                    <a:bodyPr/>
                    <a:lstStyle/>
                    <a:p>
                      <a:endParaRPr lang="en-US"/>
                    </a:p>
                  </a:txBody>
                  <a:tcPr/>
                </a:tc>
                <a:tc>
                  <a:txBody>
                    <a:bodyPr/>
                    <a:lstStyle/>
                    <a:p>
                      <a:pPr algn="ctr">
                        <a:spcAft>
                          <a:spcPts val="0"/>
                        </a:spcAft>
                      </a:pPr>
                      <a:r>
                        <a:rPr lang="en-GB" sz="800">
                          <a:effectLst/>
                        </a:rPr>
                        <a:t>CNR</a:t>
                      </a:r>
                      <a:endParaRPr lang="en-US" sz="900">
                        <a:effectLst/>
                        <a:latin typeface="Times New Roman"/>
                        <a:ea typeface="Times New Roman"/>
                      </a:endParaRPr>
                    </a:p>
                  </a:txBody>
                  <a:tcPr marL="62706" marR="62706" marT="0" marB="0"/>
                </a:tc>
                <a:tc>
                  <a:txBody>
                    <a:bodyPr/>
                    <a:lstStyle/>
                    <a:p>
                      <a:pPr algn="ctr">
                        <a:spcAft>
                          <a:spcPts val="0"/>
                        </a:spcAft>
                      </a:pPr>
                      <a:r>
                        <a:rPr lang="en-GB" sz="800">
                          <a:effectLst/>
                        </a:rPr>
                        <a:t>Italy</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Participant</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0</a:t>
                      </a:r>
                      <a:endParaRPr lang="en-US" sz="900">
                        <a:effectLst/>
                        <a:latin typeface="Times New Roman"/>
                        <a:ea typeface="Times New Roman"/>
                      </a:endParaRPr>
                    </a:p>
                  </a:txBody>
                  <a:tcPr marL="62706" marR="62706" marT="0" marB="0"/>
                </a:tc>
                <a:tc>
                  <a:txBody>
                    <a:bodyPr/>
                    <a:lstStyle/>
                    <a:p>
                      <a:pPr>
                        <a:spcAft>
                          <a:spcPts val="0"/>
                        </a:spcAft>
                      </a:pPr>
                      <a:r>
                        <a:rPr lang="en-GB" sz="800" dirty="0">
                          <a:effectLst/>
                          <a:hlinkClick r:id="rId11"/>
                        </a:rPr>
                        <a:t>r.novakovic@ge.ieni.cnr.it</a:t>
                      </a:r>
                      <a:endParaRPr lang="en-US" sz="900" dirty="0">
                        <a:effectLst/>
                        <a:latin typeface="Times New Roman"/>
                        <a:ea typeface="Times New Roman"/>
                      </a:endParaRPr>
                    </a:p>
                  </a:txBody>
                  <a:tcPr marL="62706" marR="62706" marT="0" marB="0"/>
                </a:tc>
              </a:tr>
              <a:tr h="286058">
                <a:tc gridSpan="2">
                  <a:txBody>
                    <a:bodyPr/>
                    <a:lstStyle/>
                    <a:p>
                      <a:pPr>
                        <a:spcAft>
                          <a:spcPts val="0"/>
                        </a:spcAft>
                      </a:pPr>
                      <a:r>
                        <a:rPr lang="it-IT" sz="800">
                          <a:effectLst/>
                        </a:rPr>
                        <a:t>Ente Nazionale per l'Energia e l'Ambiente</a:t>
                      </a:r>
                      <a:endParaRPr lang="en-US" sz="900">
                        <a:effectLst/>
                        <a:latin typeface="Times New Roman"/>
                        <a:ea typeface="Times New Roman"/>
                      </a:endParaRPr>
                    </a:p>
                  </a:txBody>
                  <a:tcPr marL="62706" marR="62706" marT="0" marB="0"/>
                </a:tc>
                <a:tc hMerge="1">
                  <a:txBody>
                    <a:bodyPr/>
                    <a:lstStyle/>
                    <a:p>
                      <a:endParaRPr lang="en-US"/>
                    </a:p>
                  </a:txBody>
                  <a:tcPr/>
                </a:tc>
                <a:tc>
                  <a:txBody>
                    <a:bodyPr/>
                    <a:lstStyle/>
                    <a:p>
                      <a:pPr algn="ctr">
                        <a:spcAft>
                          <a:spcPts val="0"/>
                        </a:spcAft>
                      </a:pPr>
                      <a:r>
                        <a:rPr lang="en-GB" sz="800">
                          <a:effectLst/>
                        </a:rPr>
                        <a:t>ENEA</a:t>
                      </a:r>
                      <a:endParaRPr lang="en-US" sz="900">
                        <a:effectLst/>
                        <a:latin typeface="Times New Roman"/>
                        <a:ea typeface="Times New Roman"/>
                      </a:endParaRPr>
                    </a:p>
                  </a:txBody>
                  <a:tcPr marL="62706" marR="62706" marT="0" marB="0"/>
                </a:tc>
                <a:tc>
                  <a:txBody>
                    <a:bodyPr/>
                    <a:lstStyle/>
                    <a:p>
                      <a:pPr algn="ctr">
                        <a:spcAft>
                          <a:spcPts val="0"/>
                        </a:spcAft>
                      </a:pPr>
                      <a:r>
                        <a:rPr lang="en-GB" sz="800">
                          <a:effectLst/>
                        </a:rPr>
                        <a:t>Italy</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Participant</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1</a:t>
                      </a:r>
                      <a:endParaRPr lang="en-US" sz="900">
                        <a:effectLst/>
                        <a:latin typeface="Times New Roman"/>
                        <a:ea typeface="Times New Roman"/>
                      </a:endParaRPr>
                    </a:p>
                  </a:txBody>
                  <a:tcPr marL="62706" marR="62706" marT="0" marB="0"/>
                </a:tc>
                <a:tc>
                  <a:txBody>
                    <a:bodyPr/>
                    <a:lstStyle/>
                    <a:p>
                      <a:pPr>
                        <a:spcAft>
                          <a:spcPts val="0"/>
                        </a:spcAft>
                      </a:pPr>
                      <a:r>
                        <a:rPr lang="en-GB" sz="800" dirty="0" smtClean="0">
                          <a:effectLst/>
                          <a:hlinkClick r:id="rId12"/>
                        </a:rPr>
                        <a:t>antonio.rinaldi@enea.it</a:t>
                      </a:r>
                      <a:r>
                        <a:rPr lang="en-GB" sz="800" dirty="0" smtClean="0">
                          <a:effectLst/>
                        </a:rPr>
                        <a:t>;</a:t>
                      </a:r>
                      <a:r>
                        <a:rPr lang="en-GB" sz="800" baseline="0" dirty="0" smtClean="0">
                          <a:effectLst/>
                        </a:rPr>
                        <a:t> </a:t>
                      </a:r>
                      <a:r>
                        <a:rPr lang="en-GB" sz="800" dirty="0" smtClean="0">
                          <a:effectLst/>
                        </a:rPr>
                        <a:t> </a:t>
                      </a:r>
                      <a:r>
                        <a:rPr lang="en-GB" sz="800" dirty="0">
                          <a:effectLst/>
                          <a:hlinkClick r:id="rId13"/>
                        </a:rPr>
                        <a:t>simonetta.pagnutti@enea.it</a:t>
                      </a:r>
                      <a:endParaRPr lang="en-US" sz="900" dirty="0">
                        <a:effectLst/>
                        <a:latin typeface="Times New Roman"/>
                        <a:ea typeface="Times New Roman"/>
                      </a:endParaRPr>
                    </a:p>
                  </a:txBody>
                  <a:tcPr marL="62706" marR="62706" marT="0" marB="0"/>
                </a:tc>
              </a:tr>
              <a:tr h="143029">
                <a:tc gridSpan="2">
                  <a:txBody>
                    <a:bodyPr/>
                    <a:lstStyle/>
                    <a:p>
                      <a:pPr>
                        <a:spcAft>
                          <a:spcPts val="0"/>
                        </a:spcAft>
                      </a:pPr>
                      <a:r>
                        <a:rPr lang="en-GB" sz="800">
                          <a:effectLst/>
                        </a:rPr>
                        <a:t>Helmholtz-Zentrum Dresden-Rossendorf</a:t>
                      </a:r>
                      <a:endParaRPr lang="en-US" sz="900">
                        <a:effectLst/>
                        <a:latin typeface="Times New Roman"/>
                        <a:ea typeface="Times New Roman"/>
                      </a:endParaRPr>
                    </a:p>
                  </a:txBody>
                  <a:tcPr marL="62706" marR="62706" marT="0" marB="0"/>
                </a:tc>
                <a:tc hMerge="1">
                  <a:txBody>
                    <a:bodyPr/>
                    <a:lstStyle/>
                    <a:p>
                      <a:endParaRPr lang="en-US"/>
                    </a:p>
                  </a:txBody>
                  <a:tcPr/>
                </a:tc>
                <a:tc>
                  <a:txBody>
                    <a:bodyPr/>
                    <a:lstStyle/>
                    <a:p>
                      <a:pPr algn="ctr">
                        <a:spcAft>
                          <a:spcPts val="0"/>
                        </a:spcAft>
                      </a:pPr>
                      <a:r>
                        <a:rPr lang="en-GB" sz="800">
                          <a:effectLst/>
                        </a:rPr>
                        <a:t>HZDR</a:t>
                      </a:r>
                      <a:endParaRPr lang="en-US" sz="900">
                        <a:effectLst/>
                        <a:latin typeface="Times New Roman"/>
                        <a:ea typeface="Times New Roman"/>
                      </a:endParaRPr>
                    </a:p>
                  </a:txBody>
                  <a:tcPr marL="62706" marR="62706" marT="0" marB="0"/>
                </a:tc>
                <a:tc>
                  <a:txBody>
                    <a:bodyPr/>
                    <a:lstStyle/>
                    <a:p>
                      <a:pPr algn="ctr">
                        <a:spcAft>
                          <a:spcPts val="0"/>
                        </a:spcAft>
                      </a:pPr>
                      <a:r>
                        <a:rPr lang="en-GB" sz="800">
                          <a:effectLst/>
                        </a:rPr>
                        <a:t>Germany</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Participant</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3</a:t>
                      </a:r>
                      <a:endParaRPr lang="en-US" sz="900">
                        <a:effectLst/>
                        <a:latin typeface="Times New Roman"/>
                        <a:ea typeface="Times New Roman"/>
                      </a:endParaRPr>
                    </a:p>
                  </a:txBody>
                  <a:tcPr marL="62706" marR="62706" marT="0" marB="0"/>
                </a:tc>
                <a:tc>
                  <a:txBody>
                    <a:bodyPr/>
                    <a:lstStyle/>
                    <a:p>
                      <a:pPr>
                        <a:spcAft>
                          <a:spcPts val="0"/>
                        </a:spcAft>
                      </a:pPr>
                      <a:r>
                        <a:rPr lang="en-GB" sz="800" dirty="0" smtClean="0">
                          <a:effectLst/>
                          <a:hlinkClick r:id="rId14"/>
                        </a:rPr>
                        <a:t>m.posselt@hzdr.de</a:t>
                      </a:r>
                      <a:r>
                        <a:rPr lang="en-GB" sz="800" dirty="0" smtClean="0">
                          <a:effectLst/>
                        </a:rPr>
                        <a:t>; </a:t>
                      </a:r>
                      <a:r>
                        <a:rPr lang="en-GB" sz="800" dirty="0" smtClean="0">
                          <a:effectLst/>
                          <a:hlinkClick r:id="rId15"/>
                        </a:rPr>
                        <a:t>f.bergner@hzdr.de</a:t>
                      </a:r>
                      <a:endParaRPr lang="en-US" sz="900" dirty="0">
                        <a:effectLst/>
                        <a:latin typeface="Times New Roman"/>
                        <a:ea typeface="Times New Roman"/>
                      </a:endParaRPr>
                    </a:p>
                  </a:txBody>
                  <a:tcPr marL="62706" marR="62706" marT="0" marB="0"/>
                </a:tc>
              </a:tr>
              <a:tr h="197564">
                <a:tc gridSpan="2">
                  <a:txBody>
                    <a:bodyPr/>
                    <a:lstStyle/>
                    <a:p>
                      <a:pPr>
                        <a:spcAft>
                          <a:spcPts val="0"/>
                        </a:spcAft>
                      </a:pPr>
                      <a:r>
                        <a:rPr lang="en-GB" sz="800">
                          <a:effectLst/>
                        </a:rPr>
                        <a:t>Joint Research Centre – Institute of Energy and Transport</a:t>
                      </a:r>
                      <a:endParaRPr lang="en-US" sz="900">
                        <a:effectLst/>
                        <a:latin typeface="Times New Roman"/>
                        <a:ea typeface="Times New Roman"/>
                      </a:endParaRPr>
                    </a:p>
                  </a:txBody>
                  <a:tcPr marL="62706" marR="62706" marT="0" marB="0"/>
                </a:tc>
                <a:tc hMerge="1">
                  <a:txBody>
                    <a:bodyPr/>
                    <a:lstStyle/>
                    <a:p>
                      <a:endParaRPr lang="en-US"/>
                    </a:p>
                  </a:txBody>
                  <a:tcPr/>
                </a:tc>
                <a:tc>
                  <a:txBody>
                    <a:bodyPr/>
                    <a:lstStyle/>
                    <a:p>
                      <a:pPr algn="ctr">
                        <a:spcAft>
                          <a:spcPts val="0"/>
                        </a:spcAft>
                      </a:pPr>
                      <a:r>
                        <a:rPr lang="en-GB" sz="800">
                          <a:effectLst/>
                        </a:rPr>
                        <a:t>JRC-IET</a:t>
                      </a:r>
                      <a:endParaRPr lang="en-US" sz="900">
                        <a:effectLst/>
                        <a:latin typeface="Times New Roman"/>
                        <a:ea typeface="Times New Roman"/>
                      </a:endParaRPr>
                    </a:p>
                  </a:txBody>
                  <a:tcPr marL="62706" marR="62706" marT="0" marB="0"/>
                </a:tc>
                <a:tc>
                  <a:txBody>
                    <a:bodyPr/>
                    <a:lstStyle/>
                    <a:p>
                      <a:pPr algn="ctr">
                        <a:spcAft>
                          <a:spcPts val="0"/>
                        </a:spcAft>
                      </a:pPr>
                      <a:r>
                        <a:rPr lang="en-GB" sz="800">
                          <a:effectLst/>
                        </a:rPr>
                        <a:t>EU</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Participant</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2.5</a:t>
                      </a:r>
                      <a:endParaRPr lang="en-US" sz="900">
                        <a:effectLst/>
                        <a:latin typeface="Times New Roman"/>
                        <a:ea typeface="Times New Roman"/>
                      </a:endParaRPr>
                    </a:p>
                  </a:txBody>
                  <a:tcPr marL="62706" marR="62706" marT="0" marB="0"/>
                </a:tc>
                <a:tc>
                  <a:txBody>
                    <a:bodyPr/>
                    <a:lstStyle/>
                    <a:p>
                      <a:pPr>
                        <a:spcAft>
                          <a:spcPts val="0"/>
                        </a:spcAft>
                      </a:pPr>
                      <a:r>
                        <a:rPr lang="en-GB" sz="800" dirty="0">
                          <a:effectLst/>
                          <a:hlinkClick r:id="rId16"/>
                        </a:rPr>
                        <a:t>igor.Simonovski@ec.europa.eu</a:t>
                      </a:r>
                      <a:endParaRPr lang="en-US" sz="900" dirty="0">
                        <a:effectLst/>
                        <a:latin typeface="Times New Roman"/>
                        <a:ea typeface="Times New Roman"/>
                      </a:endParaRPr>
                    </a:p>
                  </a:txBody>
                  <a:tcPr marL="62706" marR="62706" marT="0" marB="0"/>
                </a:tc>
              </a:tr>
              <a:tr h="143029">
                <a:tc gridSpan="2">
                  <a:txBody>
                    <a:bodyPr/>
                    <a:lstStyle/>
                    <a:p>
                      <a:pPr>
                        <a:spcAft>
                          <a:spcPts val="0"/>
                        </a:spcAft>
                      </a:pPr>
                      <a:r>
                        <a:rPr lang="en-GB" sz="800">
                          <a:effectLst/>
                        </a:rPr>
                        <a:t>Karlsruhe Institute of Technology</a:t>
                      </a:r>
                      <a:endParaRPr lang="en-US" sz="900">
                        <a:effectLst/>
                        <a:latin typeface="Times New Roman"/>
                        <a:ea typeface="Times New Roman"/>
                      </a:endParaRPr>
                    </a:p>
                  </a:txBody>
                  <a:tcPr marL="62706" marR="62706" marT="0" marB="0"/>
                </a:tc>
                <a:tc hMerge="1">
                  <a:txBody>
                    <a:bodyPr/>
                    <a:lstStyle/>
                    <a:p>
                      <a:endParaRPr lang="en-US"/>
                    </a:p>
                  </a:txBody>
                  <a:tcPr/>
                </a:tc>
                <a:tc>
                  <a:txBody>
                    <a:bodyPr/>
                    <a:lstStyle/>
                    <a:p>
                      <a:pPr algn="ctr">
                        <a:spcAft>
                          <a:spcPts val="0"/>
                        </a:spcAft>
                      </a:pPr>
                      <a:r>
                        <a:rPr lang="en-GB" sz="800">
                          <a:effectLst/>
                        </a:rPr>
                        <a:t>KIT</a:t>
                      </a:r>
                      <a:endParaRPr lang="en-US" sz="900">
                        <a:effectLst/>
                        <a:latin typeface="Times New Roman"/>
                        <a:ea typeface="Times New Roman"/>
                      </a:endParaRPr>
                    </a:p>
                  </a:txBody>
                  <a:tcPr marL="62706" marR="62706" marT="0" marB="0"/>
                </a:tc>
                <a:tc>
                  <a:txBody>
                    <a:bodyPr/>
                    <a:lstStyle/>
                    <a:p>
                      <a:pPr algn="ctr">
                        <a:spcAft>
                          <a:spcPts val="0"/>
                        </a:spcAft>
                      </a:pPr>
                      <a:r>
                        <a:rPr lang="en-GB" sz="800">
                          <a:effectLst/>
                        </a:rPr>
                        <a:t>Germany</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Participant</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2</a:t>
                      </a:r>
                      <a:endParaRPr lang="en-US" sz="900">
                        <a:effectLst/>
                        <a:latin typeface="Times New Roman"/>
                        <a:ea typeface="Times New Roman"/>
                      </a:endParaRPr>
                    </a:p>
                  </a:txBody>
                  <a:tcPr marL="62706" marR="62706" marT="0" marB="0"/>
                </a:tc>
                <a:tc>
                  <a:txBody>
                    <a:bodyPr/>
                    <a:lstStyle/>
                    <a:p>
                      <a:pPr>
                        <a:spcAft>
                          <a:spcPts val="0"/>
                        </a:spcAft>
                      </a:pPr>
                      <a:r>
                        <a:rPr lang="en-GB" sz="800" dirty="0">
                          <a:effectLst/>
                          <a:hlinkClick r:id="rId17"/>
                        </a:rPr>
                        <a:t>pavel.vladimirov@kit.edu</a:t>
                      </a:r>
                      <a:endParaRPr lang="en-US" sz="900" dirty="0">
                        <a:effectLst/>
                        <a:latin typeface="Times New Roman"/>
                        <a:ea typeface="Times New Roman"/>
                      </a:endParaRPr>
                    </a:p>
                  </a:txBody>
                  <a:tcPr marL="62706" marR="62706" marT="0" marB="0"/>
                </a:tc>
              </a:tr>
              <a:tr h="180675">
                <a:tc>
                  <a:txBody>
                    <a:bodyPr/>
                    <a:lstStyle/>
                    <a:p>
                      <a:pPr>
                        <a:spcAft>
                          <a:spcPts val="0"/>
                        </a:spcAft>
                      </a:pPr>
                      <a:r>
                        <a:rPr lang="fr-BE" sz="800">
                          <a:effectLst/>
                        </a:rPr>
                        <a:t> </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Materialprüfungsanstalt Universität Stuttgart</a:t>
                      </a:r>
                      <a:endParaRPr lang="en-US" sz="900">
                        <a:effectLst/>
                        <a:latin typeface="Times New Roman"/>
                        <a:ea typeface="Times New Roman"/>
                      </a:endParaRPr>
                    </a:p>
                  </a:txBody>
                  <a:tcPr marL="62706" marR="62706" marT="0" marB="0"/>
                </a:tc>
                <a:tc>
                  <a:txBody>
                    <a:bodyPr/>
                    <a:lstStyle/>
                    <a:p>
                      <a:pPr algn="ctr">
                        <a:spcAft>
                          <a:spcPts val="0"/>
                        </a:spcAft>
                      </a:pPr>
                      <a:r>
                        <a:rPr lang="en-GB" sz="800">
                          <a:effectLst/>
                        </a:rPr>
                        <a:t>MPA</a:t>
                      </a:r>
                      <a:endParaRPr lang="en-US" sz="900">
                        <a:effectLst/>
                        <a:latin typeface="Times New Roman"/>
                        <a:ea typeface="Times New Roman"/>
                      </a:endParaRPr>
                    </a:p>
                  </a:txBody>
                  <a:tcPr marL="62706" marR="62706" marT="0" marB="0"/>
                </a:tc>
                <a:tc>
                  <a:txBody>
                    <a:bodyPr/>
                    <a:lstStyle/>
                    <a:p>
                      <a:pPr algn="ctr">
                        <a:spcAft>
                          <a:spcPts val="0"/>
                        </a:spcAft>
                      </a:pPr>
                      <a:r>
                        <a:rPr lang="en-GB" sz="800">
                          <a:effectLst/>
                        </a:rPr>
                        <a:t>Germany</a:t>
                      </a:r>
                      <a:endParaRPr lang="en-US" sz="900">
                        <a:effectLst/>
                        <a:latin typeface="Times New Roman"/>
                        <a:ea typeface="Times New Roman"/>
                      </a:endParaRPr>
                    </a:p>
                  </a:txBody>
                  <a:tcPr marL="62706" marR="62706" marT="0" marB="0"/>
                </a:tc>
                <a:tc>
                  <a:txBody>
                    <a:bodyPr/>
                    <a:lstStyle/>
                    <a:p>
                      <a:pPr marL="449580">
                        <a:spcAft>
                          <a:spcPts val="0"/>
                        </a:spcAft>
                      </a:pPr>
                      <a:r>
                        <a:rPr lang="en-GB" sz="800">
                          <a:effectLst/>
                        </a:rPr>
                        <a:t>Associate</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0.25</a:t>
                      </a:r>
                      <a:endParaRPr lang="en-US" sz="900">
                        <a:effectLst/>
                        <a:latin typeface="Times New Roman"/>
                        <a:ea typeface="Times New Roman"/>
                      </a:endParaRPr>
                    </a:p>
                  </a:txBody>
                  <a:tcPr marL="62706" marR="62706" marT="0" marB="0"/>
                </a:tc>
                <a:tc>
                  <a:txBody>
                    <a:bodyPr/>
                    <a:lstStyle/>
                    <a:p>
                      <a:pPr>
                        <a:spcAft>
                          <a:spcPts val="0"/>
                        </a:spcAft>
                      </a:pPr>
                      <a:r>
                        <a:rPr lang="en-GB" sz="800" dirty="0" smtClean="0">
                          <a:effectLst/>
                          <a:hlinkClick r:id="rId18"/>
                        </a:rPr>
                        <a:t>andreas.klenk@mpa.uni-stuttgart.de</a:t>
                      </a:r>
                      <a:r>
                        <a:rPr lang="en-GB" sz="800" dirty="0" smtClean="0">
                          <a:effectLst/>
                          <a:hlinkClick r:id="rId19"/>
                        </a:rPr>
                        <a:t>‘</a:t>
                      </a:r>
                      <a:r>
                        <a:rPr lang="en-GB" sz="800" baseline="0" dirty="0" smtClean="0">
                          <a:effectLst/>
                        </a:rPr>
                        <a:t> </a:t>
                      </a:r>
                      <a:r>
                        <a:rPr lang="en-GB" sz="800" dirty="0" smtClean="0">
                          <a:effectLst/>
                          <a:hlinkClick r:id="rId19"/>
                        </a:rPr>
                        <a:t>ewa.soppa@mpa.uni-stuttgart.de</a:t>
                      </a:r>
                      <a:endParaRPr lang="en-US" sz="900" dirty="0">
                        <a:effectLst/>
                        <a:latin typeface="Times New Roman"/>
                        <a:ea typeface="Times New Roman"/>
                      </a:endParaRPr>
                    </a:p>
                  </a:txBody>
                  <a:tcPr marL="62706" marR="62706" marT="0" marB="0"/>
                </a:tc>
              </a:tr>
              <a:tr h="143029">
                <a:tc gridSpan="2">
                  <a:txBody>
                    <a:bodyPr/>
                    <a:lstStyle/>
                    <a:p>
                      <a:pPr>
                        <a:spcAft>
                          <a:spcPts val="0"/>
                        </a:spcAft>
                      </a:pPr>
                      <a:r>
                        <a:rPr lang="en-GB" sz="800">
                          <a:effectLst/>
                        </a:rPr>
                        <a:t>Royal Institute of Technology</a:t>
                      </a:r>
                      <a:endParaRPr lang="en-US" sz="900">
                        <a:effectLst/>
                        <a:latin typeface="Times New Roman"/>
                        <a:ea typeface="Times New Roman"/>
                      </a:endParaRPr>
                    </a:p>
                  </a:txBody>
                  <a:tcPr marL="62706" marR="62706" marT="0" marB="0"/>
                </a:tc>
                <a:tc hMerge="1">
                  <a:txBody>
                    <a:bodyPr/>
                    <a:lstStyle/>
                    <a:p>
                      <a:endParaRPr lang="en-US"/>
                    </a:p>
                  </a:txBody>
                  <a:tcPr/>
                </a:tc>
                <a:tc>
                  <a:txBody>
                    <a:bodyPr/>
                    <a:lstStyle/>
                    <a:p>
                      <a:pPr algn="ctr">
                        <a:spcAft>
                          <a:spcPts val="0"/>
                        </a:spcAft>
                      </a:pPr>
                      <a:r>
                        <a:rPr lang="en-GB" sz="800">
                          <a:effectLst/>
                        </a:rPr>
                        <a:t>KTH</a:t>
                      </a:r>
                      <a:endParaRPr lang="en-US" sz="900">
                        <a:effectLst/>
                        <a:latin typeface="Times New Roman"/>
                        <a:ea typeface="Times New Roman"/>
                      </a:endParaRPr>
                    </a:p>
                  </a:txBody>
                  <a:tcPr marL="62706" marR="62706" marT="0" marB="0"/>
                </a:tc>
                <a:tc>
                  <a:txBody>
                    <a:bodyPr/>
                    <a:lstStyle/>
                    <a:p>
                      <a:pPr algn="ctr">
                        <a:spcAft>
                          <a:spcPts val="0"/>
                        </a:spcAft>
                      </a:pPr>
                      <a:r>
                        <a:rPr lang="en-GB" sz="800">
                          <a:effectLst/>
                        </a:rPr>
                        <a:t>Sweden</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Participant</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2.5</a:t>
                      </a:r>
                      <a:endParaRPr lang="en-US" sz="900">
                        <a:effectLst/>
                        <a:latin typeface="Times New Roman"/>
                        <a:ea typeface="Times New Roman"/>
                      </a:endParaRPr>
                    </a:p>
                  </a:txBody>
                  <a:tcPr marL="62706" marR="62706" marT="0" marB="0"/>
                </a:tc>
                <a:tc>
                  <a:txBody>
                    <a:bodyPr/>
                    <a:lstStyle/>
                    <a:p>
                      <a:pPr>
                        <a:spcAft>
                          <a:spcPts val="0"/>
                        </a:spcAft>
                      </a:pPr>
                      <a:r>
                        <a:rPr lang="en-GB" sz="800" dirty="0">
                          <a:effectLst/>
                          <a:hlinkClick r:id="rId20"/>
                        </a:rPr>
                        <a:t>olsson.par@gmail.com</a:t>
                      </a:r>
                      <a:endParaRPr lang="en-US" sz="900" dirty="0">
                        <a:effectLst/>
                        <a:latin typeface="Times New Roman"/>
                        <a:ea typeface="Times New Roman"/>
                      </a:endParaRPr>
                    </a:p>
                  </a:txBody>
                  <a:tcPr marL="62706" marR="62706" marT="0" marB="0"/>
                </a:tc>
              </a:tr>
              <a:tr h="181662">
                <a:tc gridSpan="2">
                  <a:txBody>
                    <a:bodyPr/>
                    <a:lstStyle/>
                    <a:p>
                      <a:pPr>
                        <a:spcAft>
                          <a:spcPts val="0"/>
                        </a:spcAft>
                      </a:pPr>
                      <a:r>
                        <a:rPr lang="en-GB" sz="800">
                          <a:effectLst/>
                        </a:rPr>
                        <a:t>Nuclear Research and consultancy Group</a:t>
                      </a:r>
                      <a:endParaRPr lang="en-US" sz="900">
                        <a:effectLst/>
                        <a:latin typeface="Times New Roman"/>
                        <a:ea typeface="Times New Roman"/>
                      </a:endParaRPr>
                    </a:p>
                  </a:txBody>
                  <a:tcPr marL="62706" marR="62706" marT="0" marB="0"/>
                </a:tc>
                <a:tc hMerge="1">
                  <a:txBody>
                    <a:bodyPr/>
                    <a:lstStyle/>
                    <a:p>
                      <a:endParaRPr lang="en-US"/>
                    </a:p>
                  </a:txBody>
                  <a:tcPr/>
                </a:tc>
                <a:tc>
                  <a:txBody>
                    <a:bodyPr/>
                    <a:lstStyle/>
                    <a:p>
                      <a:pPr algn="ctr">
                        <a:spcAft>
                          <a:spcPts val="0"/>
                        </a:spcAft>
                      </a:pPr>
                      <a:r>
                        <a:rPr lang="en-GB" sz="800">
                          <a:effectLst/>
                        </a:rPr>
                        <a:t>NRG</a:t>
                      </a:r>
                      <a:endParaRPr lang="en-US" sz="900">
                        <a:effectLst/>
                        <a:latin typeface="Times New Roman"/>
                        <a:ea typeface="Times New Roman"/>
                      </a:endParaRPr>
                    </a:p>
                  </a:txBody>
                  <a:tcPr marL="62706" marR="62706" marT="0" marB="0"/>
                </a:tc>
                <a:tc>
                  <a:txBody>
                    <a:bodyPr/>
                    <a:lstStyle/>
                    <a:p>
                      <a:pPr algn="ctr">
                        <a:spcAft>
                          <a:spcPts val="0"/>
                        </a:spcAft>
                      </a:pPr>
                      <a:r>
                        <a:rPr lang="en-GB" sz="800">
                          <a:effectLst/>
                        </a:rPr>
                        <a:t>The Netherlands</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Participant</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2</a:t>
                      </a:r>
                      <a:endParaRPr lang="en-US" sz="900">
                        <a:effectLst/>
                        <a:latin typeface="Times New Roman"/>
                        <a:ea typeface="Times New Roman"/>
                      </a:endParaRPr>
                    </a:p>
                  </a:txBody>
                  <a:tcPr marL="62706" marR="62706" marT="0" marB="0"/>
                </a:tc>
                <a:tc>
                  <a:txBody>
                    <a:bodyPr/>
                    <a:lstStyle/>
                    <a:p>
                      <a:pPr>
                        <a:spcAft>
                          <a:spcPts val="0"/>
                        </a:spcAft>
                      </a:pPr>
                      <a:r>
                        <a:rPr lang="en-GB" sz="800" dirty="0" smtClean="0">
                          <a:effectLst/>
                          <a:hlinkClick r:id="rId21"/>
                        </a:rPr>
                        <a:t>fedorov@nrg.eu</a:t>
                      </a:r>
                      <a:r>
                        <a:rPr lang="en-GB" sz="800" dirty="0" smtClean="0">
                          <a:effectLst/>
                        </a:rPr>
                        <a:t>; </a:t>
                      </a:r>
                      <a:r>
                        <a:rPr lang="en-GB" sz="800" dirty="0" smtClean="0">
                          <a:effectLst/>
                          <a:hlinkClick r:id="rId22"/>
                        </a:rPr>
                        <a:t>blagoeva@nrg.nl</a:t>
                      </a:r>
                      <a:endParaRPr lang="en-US" sz="900" dirty="0">
                        <a:effectLst/>
                        <a:latin typeface="Times New Roman"/>
                        <a:ea typeface="Times New Roman"/>
                      </a:endParaRPr>
                    </a:p>
                  </a:txBody>
                  <a:tcPr marL="62706" marR="62706" marT="0" marB="0"/>
                </a:tc>
              </a:tr>
              <a:tr h="110641">
                <a:tc gridSpan="2">
                  <a:txBody>
                    <a:bodyPr/>
                    <a:lstStyle/>
                    <a:p>
                      <a:pPr>
                        <a:spcAft>
                          <a:spcPts val="0"/>
                        </a:spcAft>
                      </a:pPr>
                      <a:r>
                        <a:rPr lang="en-GB" sz="800">
                          <a:effectLst/>
                        </a:rPr>
                        <a:t>Paul Scherrer Institute</a:t>
                      </a:r>
                      <a:endParaRPr lang="en-US" sz="900">
                        <a:effectLst/>
                        <a:latin typeface="Times New Roman"/>
                        <a:ea typeface="Times New Roman"/>
                      </a:endParaRPr>
                    </a:p>
                  </a:txBody>
                  <a:tcPr marL="62706" marR="62706" marT="0" marB="0"/>
                </a:tc>
                <a:tc hMerge="1">
                  <a:txBody>
                    <a:bodyPr/>
                    <a:lstStyle/>
                    <a:p>
                      <a:endParaRPr lang="en-US"/>
                    </a:p>
                  </a:txBody>
                  <a:tcPr/>
                </a:tc>
                <a:tc>
                  <a:txBody>
                    <a:bodyPr/>
                    <a:lstStyle/>
                    <a:p>
                      <a:pPr algn="ctr">
                        <a:spcAft>
                          <a:spcPts val="0"/>
                        </a:spcAft>
                      </a:pPr>
                      <a:r>
                        <a:rPr lang="en-GB" sz="800">
                          <a:effectLst/>
                        </a:rPr>
                        <a:t>PSI</a:t>
                      </a:r>
                      <a:endParaRPr lang="en-US" sz="900">
                        <a:effectLst/>
                        <a:latin typeface="Times New Roman"/>
                        <a:ea typeface="Times New Roman"/>
                      </a:endParaRPr>
                    </a:p>
                  </a:txBody>
                  <a:tcPr marL="62706" marR="62706" marT="0" marB="0"/>
                </a:tc>
                <a:tc>
                  <a:txBody>
                    <a:bodyPr/>
                    <a:lstStyle/>
                    <a:p>
                      <a:pPr algn="ctr">
                        <a:spcAft>
                          <a:spcPts val="0"/>
                        </a:spcAft>
                      </a:pPr>
                      <a:r>
                        <a:rPr lang="en-GB" sz="800">
                          <a:effectLst/>
                        </a:rPr>
                        <a:t>Switzerland</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Participant</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1</a:t>
                      </a:r>
                      <a:endParaRPr lang="en-US" sz="900">
                        <a:effectLst/>
                        <a:latin typeface="Times New Roman"/>
                        <a:ea typeface="Times New Roman"/>
                      </a:endParaRPr>
                    </a:p>
                  </a:txBody>
                  <a:tcPr marL="62706" marR="62706" marT="0" marB="0"/>
                </a:tc>
                <a:tc>
                  <a:txBody>
                    <a:bodyPr/>
                    <a:lstStyle/>
                    <a:p>
                      <a:pPr>
                        <a:lnSpc>
                          <a:spcPct val="100000"/>
                        </a:lnSpc>
                        <a:spcAft>
                          <a:spcPts val="0"/>
                        </a:spcAft>
                      </a:pPr>
                      <a:r>
                        <a:rPr lang="en-GB" sz="800" dirty="0">
                          <a:effectLst/>
                          <a:hlinkClick r:id="rId23"/>
                        </a:rPr>
                        <a:t>Jiachao.chen@psi.ch</a:t>
                      </a:r>
                      <a:endParaRPr lang="en-US" sz="900" dirty="0">
                        <a:effectLst/>
                        <a:latin typeface="Times New Roman"/>
                        <a:ea typeface="Times New Roman"/>
                      </a:endParaRPr>
                    </a:p>
                  </a:txBody>
                  <a:tcPr marL="62706" marR="62706" marT="0" marB="0"/>
                </a:tc>
              </a:tr>
              <a:tr h="286058">
                <a:tc gridSpan="2">
                  <a:txBody>
                    <a:bodyPr/>
                    <a:lstStyle/>
                    <a:p>
                      <a:pPr>
                        <a:spcAft>
                          <a:spcPts val="0"/>
                        </a:spcAft>
                      </a:pPr>
                      <a:r>
                        <a:rPr lang="fr-FR" sz="800">
                          <a:effectLst/>
                        </a:rPr>
                        <a:t>Studiecentrum voor Kernenergie </a:t>
                      </a:r>
                      <a:r>
                        <a:rPr lang="en-GB" sz="800">
                          <a:effectLst/>
                          <a:sym typeface="Wingdings"/>
                        </a:rPr>
                        <a:t></a:t>
                      </a:r>
                      <a:r>
                        <a:rPr lang="fr-FR" sz="800">
                          <a:effectLst/>
                        </a:rPr>
                        <a:t> Centre d'Etudes de l'Energie Nucléaire</a:t>
                      </a:r>
                      <a:endParaRPr lang="en-US" sz="900">
                        <a:effectLst/>
                        <a:latin typeface="Times New Roman"/>
                        <a:ea typeface="Times New Roman"/>
                      </a:endParaRPr>
                    </a:p>
                  </a:txBody>
                  <a:tcPr marL="62706" marR="62706" marT="0" marB="0"/>
                </a:tc>
                <a:tc hMerge="1">
                  <a:txBody>
                    <a:bodyPr/>
                    <a:lstStyle/>
                    <a:p>
                      <a:endParaRPr lang="en-US"/>
                    </a:p>
                  </a:txBody>
                  <a:tcPr/>
                </a:tc>
                <a:tc>
                  <a:txBody>
                    <a:bodyPr/>
                    <a:lstStyle/>
                    <a:p>
                      <a:pPr algn="ctr">
                        <a:spcAft>
                          <a:spcPts val="0"/>
                        </a:spcAft>
                      </a:pPr>
                      <a:r>
                        <a:rPr lang="en-GB" sz="800">
                          <a:effectLst/>
                        </a:rPr>
                        <a:t>SCK</a:t>
                      </a:r>
                      <a:r>
                        <a:rPr lang="en-GB" sz="800">
                          <a:effectLst/>
                          <a:sym typeface="Wingdings"/>
                        </a:rPr>
                        <a:t></a:t>
                      </a:r>
                      <a:r>
                        <a:rPr lang="en-GB" sz="800">
                          <a:effectLst/>
                        </a:rPr>
                        <a:t>CEN</a:t>
                      </a:r>
                      <a:endParaRPr lang="en-US" sz="900">
                        <a:effectLst/>
                        <a:latin typeface="Times New Roman"/>
                        <a:ea typeface="Times New Roman"/>
                      </a:endParaRPr>
                    </a:p>
                  </a:txBody>
                  <a:tcPr marL="62706" marR="62706" marT="0" marB="0"/>
                </a:tc>
                <a:tc>
                  <a:txBody>
                    <a:bodyPr/>
                    <a:lstStyle/>
                    <a:p>
                      <a:pPr algn="ctr">
                        <a:spcAft>
                          <a:spcPts val="0"/>
                        </a:spcAft>
                      </a:pPr>
                      <a:r>
                        <a:rPr lang="en-GB" sz="800">
                          <a:effectLst/>
                        </a:rPr>
                        <a:t>Belgium</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Sub Program Coordinator</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3</a:t>
                      </a:r>
                      <a:endParaRPr lang="en-US" sz="900">
                        <a:effectLst/>
                        <a:latin typeface="Times New Roman"/>
                        <a:ea typeface="Times New Roman"/>
                      </a:endParaRPr>
                    </a:p>
                  </a:txBody>
                  <a:tcPr marL="62706" marR="62706" marT="0" marB="0"/>
                </a:tc>
                <a:tc>
                  <a:txBody>
                    <a:bodyPr/>
                    <a:lstStyle/>
                    <a:p>
                      <a:pPr>
                        <a:spcAft>
                          <a:spcPts val="0"/>
                        </a:spcAft>
                      </a:pPr>
                      <a:r>
                        <a:rPr lang="en-GB" sz="800" dirty="0">
                          <a:effectLst/>
                          <a:hlinkClick r:id="rId24"/>
                        </a:rPr>
                        <a:t>lmalerba@sckcen.be</a:t>
                      </a:r>
                      <a:endParaRPr lang="en-US" sz="900" dirty="0">
                        <a:effectLst/>
                        <a:latin typeface="Times New Roman"/>
                        <a:ea typeface="Times New Roman"/>
                      </a:endParaRPr>
                    </a:p>
                  </a:txBody>
                  <a:tcPr marL="62706" marR="62706" marT="0" marB="0"/>
                </a:tc>
              </a:tr>
              <a:tr h="143029">
                <a:tc>
                  <a:txBody>
                    <a:bodyPr/>
                    <a:lstStyle/>
                    <a:p>
                      <a:pPr>
                        <a:spcAft>
                          <a:spcPts val="0"/>
                        </a:spcAft>
                      </a:pPr>
                      <a:r>
                        <a:rPr lang="fr-BE" sz="800">
                          <a:effectLst/>
                        </a:rPr>
                        <a:t> </a:t>
                      </a:r>
                      <a:endParaRPr lang="en-US" sz="900">
                        <a:effectLst/>
                        <a:latin typeface="Times New Roman"/>
                        <a:ea typeface="Times New Roman"/>
                      </a:endParaRPr>
                    </a:p>
                  </a:txBody>
                  <a:tcPr marL="62706" marR="62706" marT="0" marB="0"/>
                </a:tc>
                <a:tc>
                  <a:txBody>
                    <a:bodyPr/>
                    <a:lstStyle/>
                    <a:p>
                      <a:pPr>
                        <a:spcAft>
                          <a:spcPts val="0"/>
                        </a:spcAft>
                      </a:pPr>
                      <a:r>
                        <a:rPr lang="fr-BE" sz="800">
                          <a:effectLst/>
                        </a:rPr>
                        <a:t>Université libre de Bruxelles</a:t>
                      </a:r>
                      <a:endParaRPr lang="en-US" sz="900">
                        <a:effectLst/>
                        <a:latin typeface="Times New Roman"/>
                        <a:ea typeface="Times New Roman"/>
                      </a:endParaRPr>
                    </a:p>
                  </a:txBody>
                  <a:tcPr marL="62706" marR="62706" marT="0" marB="0"/>
                </a:tc>
                <a:tc>
                  <a:txBody>
                    <a:bodyPr/>
                    <a:lstStyle/>
                    <a:p>
                      <a:pPr algn="ctr">
                        <a:spcAft>
                          <a:spcPts val="0"/>
                        </a:spcAft>
                      </a:pPr>
                      <a:r>
                        <a:rPr lang="en-GB" sz="800" dirty="0">
                          <a:effectLst/>
                        </a:rPr>
                        <a:t>ULB</a:t>
                      </a:r>
                      <a:endParaRPr lang="en-US" sz="900" dirty="0">
                        <a:effectLst/>
                        <a:latin typeface="Times New Roman"/>
                        <a:ea typeface="Times New Roman"/>
                      </a:endParaRPr>
                    </a:p>
                  </a:txBody>
                  <a:tcPr marL="62706" marR="62706" marT="0" marB="0"/>
                </a:tc>
                <a:tc>
                  <a:txBody>
                    <a:bodyPr/>
                    <a:lstStyle/>
                    <a:p>
                      <a:pPr algn="ctr">
                        <a:spcAft>
                          <a:spcPts val="0"/>
                        </a:spcAft>
                      </a:pPr>
                      <a:r>
                        <a:rPr lang="en-GB" sz="800">
                          <a:effectLst/>
                        </a:rPr>
                        <a:t>Belgium</a:t>
                      </a:r>
                      <a:endParaRPr lang="en-US" sz="900">
                        <a:effectLst/>
                        <a:latin typeface="Times New Roman"/>
                        <a:ea typeface="Times New Roman"/>
                      </a:endParaRPr>
                    </a:p>
                  </a:txBody>
                  <a:tcPr marL="62706" marR="62706" marT="0" marB="0"/>
                </a:tc>
                <a:tc>
                  <a:txBody>
                    <a:bodyPr/>
                    <a:lstStyle/>
                    <a:p>
                      <a:pPr marL="449580">
                        <a:spcAft>
                          <a:spcPts val="0"/>
                        </a:spcAft>
                      </a:pPr>
                      <a:r>
                        <a:rPr lang="en-GB" sz="800">
                          <a:effectLst/>
                        </a:rPr>
                        <a:t>Associate</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0.16</a:t>
                      </a:r>
                      <a:endParaRPr lang="en-US" sz="900">
                        <a:effectLst/>
                        <a:latin typeface="Times New Roman"/>
                        <a:ea typeface="Times New Roman"/>
                      </a:endParaRPr>
                    </a:p>
                  </a:txBody>
                  <a:tcPr marL="62706" marR="62706" marT="0" marB="0"/>
                </a:tc>
                <a:tc>
                  <a:txBody>
                    <a:bodyPr/>
                    <a:lstStyle/>
                    <a:p>
                      <a:pPr>
                        <a:spcAft>
                          <a:spcPts val="0"/>
                        </a:spcAft>
                      </a:pPr>
                      <a:r>
                        <a:rPr lang="en-GB" sz="800" dirty="0">
                          <a:effectLst/>
                          <a:hlinkClick r:id="rId25"/>
                        </a:rPr>
                        <a:t>thmassar@batir.ulb.ac.be</a:t>
                      </a:r>
                      <a:endParaRPr lang="en-US" sz="900" dirty="0">
                        <a:effectLst/>
                        <a:latin typeface="Times New Roman"/>
                        <a:ea typeface="Times New Roman"/>
                      </a:endParaRPr>
                    </a:p>
                  </a:txBody>
                  <a:tcPr marL="62706" marR="62706" marT="0" marB="0"/>
                </a:tc>
              </a:tr>
              <a:tr h="190545">
                <a:tc gridSpan="2">
                  <a:txBody>
                    <a:bodyPr/>
                    <a:lstStyle/>
                    <a:p>
                      <a:pPr>
                        <a:spcAft>
                          <a:spcPts val="0"/>
                        </a:spcAft>
                      </a:pPr>
                      <a:r>
                        <a:rPr lang="en-GB" sz="800">
                          <a:effectLst/>
                        </a:rPr>
                        <a:t>UK Engineering and Physical Sciences Research Council</a:t>
                      </a:r>
                      <a:endParaRPr lang="en-US" sz="900">
                        <a:effectLst/>
                        <a:latin typeface="Times New Roman"/>
                        <a:ea typeface="Times New Roman"/>
                      </a:endParaRPr>
                    </a:p>
                  </a:txBody>
                  <a:tcPr marL="62706" marR="62706" marT="0" marB="0"/>
                </a:tc>
                <a:tc hMerge="1">
                  <a:txBody>
                    <a:bodyPr/>
                    <a:lstStyle/>
                    <a:p>
                      <a:endParaRPr lang="en-US"/>
                    </a:p>
                  </a:txBody>
                  <a:tcPr/>
                </a:tc>
                <a:tc>
                  <a:txBody>
                    <a:bodyPr/>
                    <a:lstStyle/>
                    <a:p>
                      <a:pPr algn="ctr">
                        <a:spcAft>
                          <a:spcPts val="0"/>
                        </a:spcAft>
                      </a:pPr>
                      <a:r>
                        <a:rPr lang="en-GB" sz="800">
                          <a:effectLst/>
                        </a:rPr>
                        <a:t>UKERC</a:t>
                      </a:r>
                      <a:endParaRPr lang="en-US" sz="900">
                        <a:effectLst/>
                        <a:latin typeface="Times New Roman"/>
                        <a:ea typeface="Times New Roman"/>
                      </a:endParaRPr>
                    </a:p>
                  </a:txBody>
                  <a:tcPr marL="62706" marR="62706" marT="0" marB="0"/>
                </a:tc>
                <a:tc>
                  <a:txBody>
                    <a:bodyPr/>
                    <a:lstStyle/>
                    <a:p>
                      <a:pPr algn="ctr">
                        <a:spcAft>
                          <a:spcPts val="0"/>
                        </a:spcAft>
                      </a:pPr>
                      <a:r>
                        <a:rPr lang="en-GB" sz="800">
                          <a:effectLst/>
                        </a:rPr>
                        <a:t>United Kingdom</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Participant</a:t>
                      </a:r>
                      <a:endParaRPr lang="en-US" sz="900">
                        <a:effectLst/>
                        <a:latin typeface="Times New Roman"/>
                        <a:ea typeface="Times New Roman"/>
                      </a:endParaRPr>
                    </a:p>
                  </a:txBody>
                  <a:tcPr marL="62706" marR="62706" marT="0" marB="0"/>
                </a:tc>
                <a:tc>
                  <a:txBody>
                    <a:bodyPr/>
                    <a:lstStyle/>
                    <a:p>
                      <a:pPr>
                        <a:spcAft>
                          <a:spcPts val="0"/>
                        </a:spcAft>
                      </a:pPr>
                      <a:r>
                        <a:rPr lang="en-GB" sz="800">
                          <a:effectLst/>
                        </a:rPr>
                        <a:t>1</a:t>
                      </a:r>
                      <a:endParaRPr lang="en-US" sz="900">
                        <a:effectLst/>
                        <a:latin typeface="Times New Roman"/>
                        <a:ea typeface="Times New Roman"/>
                      </a:endParaRPr>
                    </a:p>
                  </a:txBody>
                  <a:tcPr marL="62706" marR="62706" marT="0" marB="0"/>
                </a:tc>
                <a:tc>
                  <a:txBody>
                    <a:bodyPr/>
                    <a:lstStyle/>
                    <a:p>
                      <a:pPr>
                        <a:spcAft>
                          <a:spcPts val="0"/>
                        </a:spcAft>
                      </a:pPr>
                      <a:r>
                        <a:rPr lang="en-GB" sz="800" dirty="0" smtClean="0">
                          <a:effectLst/>
                          <a:hlinkClick r:id="rId26"/>
                        </a:rPr>
                        <a:t>james.marrow@materials.ox.ac.uk</a:t>
                      </a:r>
                      <a:r>
                        <a:rPr lang="en-GB" sz="800" dirty="0" smtClean="0">
                          <a:effectLst/>
                        </a:rPr>
                        <a:t>; </a:t>
                      </a:r>
                      <a:r>
                        <a:rPr lang="en-GB" sz="800" dirty="0" smtClean="0">
                          <a:effectLst/>
                          <a:hlinkClick r:id="rId27"/>
                        </a:rPr>
                        <a:t>b.j.connolly@bham.ac.uk</a:t>
                      </a:r>
                      <a:endParaRPr lang="en-US" sz="900" dirty="0">
                        <a:effectLst/>
                        <a:latin typeface="Times New Roman"/>
                        <a:ea typeface="Times New Roman"/>
                      </a:endParaRPr>
                    </a:p>
                  </a:txBody>
                  <a:tcPr marL="62706" marR="62706" marT="0" marB="0"/>
                </a:tc>
              </a:tr>
              <a:tr h="141257">
                <a:tc gridSpan="2">
                  <a:txBody>
                    <a:bodyPr/>
                    <a:lstStyle/>
                    <a:p>
                      <a:pPr>
                        <a:spcAft>
                          <a:spcPts val="0"/>
                        </a:spcAft>
                      </a:pPr>
                      <a:r>
                        <a:rPr lang="en-GB" sz="800" dirty="0">
                          <a:effectLst/>
                        </a:rPr>
                        <a:t>Technical Research Centre of Finland</a:t>
                      </a:r>
                      <a:endParaRPr lang="en-US" sz="900" dirty="0">
                        <a:effectLst/>
                        <a:latin typeface="Times New Roman"/>
                        <a:ea typeface="Times New Roman"/>
                      </a:endParaRPr>
                    </a:p>
                  </a:txBody>
                  <a:tcPr marL="62706" marR="62706" marT="0" marB="0"/>
                </a:tc>
                <a:tc hMerge="1">
                  <a:txBody>
                    <a:bodyPr/>
                    <a:lstStyle/>
                    <a:p>
                      <a:endParaRPr lang="en-US"/>
                    </a:p>
                  </a:txBody>
                  <a:tcPr/>
                </a:tc>
                <a:tc>
                  <a:txBody>
                    <a:bodyPr/>
                    <a:lstStyle/>
                    <a:p>
                      <a:pPr algn="ctr">
                        <a:spcAft>
                          <a:spcPts val="0"/>
                        </a:spcAft>
                      </a:pPr>
                      <a:r>
                        <a:rPr lang="en-GB" sz="800" dirty="0">
                          <a:effectLst/>
                        </a:rPr>
                        <a:t>VTT</a:t>
                      </a:r>
                      <a:endParaRPr lang="en-US" sz="900" dirty="0">
                        <a:effectLst/>
                        <a:latin typeface="Times New Roman"/>
                        <a:ea typeface="Times New Roman"/>
                      </a:endParaRPr>
                    </a:p>
                  </a:txBody>
                  <a:tcPr marL="62706" marR="62706" marT="0" marB="0"/>
                </a:tc>
                <a:tc>
                  <a:txBody>
                    <a:bodyPr/>
                    <a:lstStyle/>
                    <a:p>
                      <a:pPr algn="ctr">
                        <a:spcAft>
                          <a:spcPts val="0"/>
                        </a:spcAft>
                      </a:pPr>
                      <a:r>
                        <a:rPr lang="en-GB" sz="800" dirty="0">
                          <a:effectLst/>
                        </a:rPr>
                        <a:t>Finland</a:t>
                      </a:r>
                      <a:endParaRPr lang="en-US" sz="900" dirty="0">
                        <a:effectLst/>
                        <a:latin typeface="Times New Roman"/>
                        <a:ea typeface="Times New Roman"/>
                      </a:endParaRPr>
                    </a:p>
                  </a:txBody>
                  <a:tcPr marL="62706" marR="62706" marT="0" marB="0"/>
                </a:tc>
                <a:tc>
                  <a:txBody>
                    <a:bodyPr/>
                    <a:lstStyle/>
                    <a:p>
                      <a:pPr>
                        <a:spcAft>
                          <a:spcPts val="0"/>
                        </a:spcAft>
                      </a:pPr>
                      <a:r>
                        <a:rPr lang="en-GB" sz="800" dirty="0">
                          <a:effectLst/>
                        </a:rPr>
                        <a:t>Participant</a:t>
                      </a:r>
                      <a:endParaRPr lang="en-US" sz="900" dirty="0">
                        <a:effectLst/>
                        <a:latin typeface="Times New Roman"/>
                        <a:ea typeface="Times New Roman"/>
                      </a:endParaRPr>
                    </a:p>
                  </a:txBody>
                  <a:tcPr marL="62706" marR="62706" marT="0" marB="0"/>
                </a:tc>
                <a:tc>
                  <a:txBody>
                    <a:bodyPr/>
                    <a:lstStyle/>
                    <a:p>
                      <a:pPr>
                        <a:spcAft>
                          <a:spcPts val="0"/>
                        </a:spcAft>
                      </a:pPr>
                      <a:r>
                        <a:rPr lang="en-GB" sz="800" dirty="0">
                          <a:effectLst/>
                        </a:rPr>
                        <a:t>1</a:t>
                      </a:r>
                      <a:endParaRPr lang="en-US" sz="900" dirty="0">
                        <a:effectLst/>
                        <a:latin typeface="Times New Roman"/>
                        <a:ea typeface="Times New Roman"/>
                      </a:endParaRPr>
                    </a:p>
                  </a:txBody>
                  <a:tcPr marL="62706" marR="62706" marT="0" marB="0"/>
                </a:tc>
                <a:tc>
                  <a:txBody>
                    <a:bodyPr/>
                    <a:lstStyle/>
                    <a:p>
                      <a:pPr>
                        <a:spcAft>
                          <a:spcPts val="0"/>
                        </a:spcAft>
                      </a:pPr>
                      <a:r>
                        <a:rPr lang="en-GB" sz="800" dirty="0" smtClean="0">
                          <a:effectLst/>
                          <a:hlinkClick r:id="rId28"/>
                        </a:rPr>
                        <a:t>wade.karlsen@vtt.fi</a:t>
                      </a:r>
                      <a:r>
                        <a:rPr lang="en-GB" sz="800" dirty="0" smtClean="0">
                          <a:effectLst/>
                        </a:rPr>
                        <a:t>; </a:t>
                      </a:r>
                      <a:r>
                        <a:rPr lang="en-US" sz="800" u="sng" kern="1200" dirty="0" smtClean="0">
                          <a:solidFill>
                            <a:schemeClr val="dk1"/>
                          </a:solidFill>
                          <a:effectLst/>
                          <a:latin typeface="+mn-lt"/>
                          <a:ea typeface="+mn-ea"/>
                          <a:cs typeface="+mn-cs"/>
                          <a:hlinkClick r:id="rId29"/>
                        </a:rPr>
                        <a:t>sami.penttila@vtt.fi</a:t>
                      </a:r>
                      <a:endParaRPr lang="en-US" sz="800" dirty="0">
                        <a:effectLst/>
                        <a:latin typeface="Times New Roman"/>
                        <a:ea typeface="Times New Roman"/>
                      </a:endParaRPr>
                    </a:p>
                  </a:txBody>
                  <a:tcPr marL="62706" marR="62706" marT="0" marB="0"/>
                </a:tc>
              </a:tr>
              <a:tr h="143029">
                <a:tc>
                  <a:txBody>
                    <a:bodyPr/>
                    <a:lstStyle/>
                    <a:p>
                      <a:pPr>
                        <a:spcAft>
                          <a:spcPts val="0"/>
                        </a:spcAft>
                      </a:pPr>
                      <a:r>
                        <a:rPr lang="fr-BE" sz="800" dirty="0">
                          <a:effectLst/>
                        </a:rPr>
                        <a:t> </a:t>
                      </a:r>
                      <a:endParaRPr lang="en-US" sz="900" dirty="0">
                        <a:effectLst/>
                        <a:latin typeface="Times New Roman"/>
                        <a:ea typeface="Times New Roman"/>
                      </a:endParaRPr>
                    </a:p>
                  </a:txBody>
                  <a:tcPr marL="62706" marR="62706" marT="0" marB="0"/>
                </a:tc>
                <a:tc>
                  <a:txBody>
                    <a:bodyPr/>
                    <a:lstStyle/>
                    <a:p>
                      <a:pPr>
                        <a:spcAft>
                          <a:spcPts val="0"/>
                        </a:spcAft>
                      </a:pPr>
                      <a:r>
                        <a:rPr lang="fr-BE" sz="800" i="1" dirty="0" smtClean="0">
                          <a:effectLst/>
                        </a:rPr>
                        <a:t>Aalto </a:t>
                      </a:r>
                      <a:r>
                        <a:rPr lang="fr-BE" sz="800" i="1" dirty="0" err="1" smtClean="0">
                          <a:effectLst/>
                        </a:rPr>
                        <a:t>University</a:t>
                      </a:r>
                      <a:endParaRPr lang="en-US" sz="900" i="1" dirty="0">
                        <a:effectLst/>
                        <a:latin typeface="Times New Roman"/>
                        <a:ea typeface="Times New Roman"/>
                      </a:endParaRPr>
                    </a:p>
                  </a:txBody>
                  <a:tcPr marL="62706" marR="62706" marT="0" marB="0"/>
                </a:tc>
                <a:tc>
                  <a:txBody>
                    <a:bodyPr/>
                    <a:lstStyle/>
                    <a:p>
                      <a:pPr algn="ctr">
                        <a:spcAft>
                          <a:spcPts val="0"/>
                        </a:spcAft>
                      </a:pPr>
                      <a:r>
                        <a:rPr lang="en-GB" sz="800" i="1" dirty="0" smtClean="0">
                          <a:effectLst/>
                          <a:latin typeface="+mn-lt"/>
                          <a:ea typeface="+mn-ea"/>
                        </a:rPr>
                        <a:t>AU</a:t>
                      </a:r>
                      <a:endParaRPr lang="en-US" sz="900" i="1" dirty="0">
                        <a:effectLst/>
                        <a:latin typeface="Times New Roman"/>
                        <a:ea typeface="Times New Roman"/>
                      </a:endParaRPr>
                    </a:p>
                  </a:txBody>
                  <a:tcPr marL="62706" marR="62706" marT="0" marB="0"/>
                </a:tc>
                <a:tc>
                  <a:txBody>
                    <a:bodyPr/>
                    <a:lstStyle/>
                    <a:p>
                      <a:pPr algn="ctr">
                        <a:spcAft>
                          <a:spcPts val="0"/>
                        </a:spcAft>
                      </a:pPr>
                      <a:r>
                        <a:rPr lang="en-GB" sz="800" i="1" dirty="0" err="1" smtClean="0">
                          <a:effectLst/>
                        </a:rPr>
                        <a:t>FInland</a:t>
                      </a:r>
                      <a:endParaRPr lang="en-US" sz="900" i="1" dirty="0">
                        <a:effectLst/>
                        <a:latin typeface="Times New Roman"/>
                        <a:ea typeface="Times New Roman"/>
                      </a:endParaRPr>
                    </a:p>
                  </a:txBody>
                  <a:tcPr marL="62706" marR="62706" marT="0" marB="0"/>
                </a:tc>
                <a:tc>
                  <a:txBody>
                    <a:bodyPr/>
                    <a:lstStyle/>
                    <a:p>
                      <a:pPr marL="449580">
                        <a:spcAft>
                          <a:spcPts val="0"/>
                        </a:spcAft>
                      </a:pPr>
                      <a:r>
                        <a:rPr lang="en-GB" sz="800" i="1" dirty="0">
                          <a:effectLst/>
                        </a:rPr>
                        <a:t>Associate</a:t>
                      </a:r>
                      <a:endParaRPr lang="en-US" sz="900" i="1" dirty="0">
                        <a:effectLst/>
                        <a:latin typeface="Times New Roman"/>
                        <a:ea typeface="Times New Roman"/>
                      </a:endParaRPr>
                    </a:p>
                  </a:txBody>
                  <a:tcPr marL="62706" marR="62706" marT="0" marB="0"/>
                </a:tc>
                <a:tc>
                  <a:txBody>
                    <a:bodyPr/>
                    <a:lstStyle/>
                    <a:p>
                      <a:pPr>
                        <a:spcAft>
                          <a:spcPts val="0"/>
                        </a:spcAft>
                      </a:pPr>
                      <a:r>
                        <a:rPr lang="en-GB" sz="800" i="1" dirty="0" smtClean="0">
                          <a:effectLst/>
                        </a:rPr>
                        <a:t>2</a:t>
                      </a:r>
                      <a:endParaRPr lang="en-US" sz="900" i="1" dirty="0">
                        <a:effectLst/>
                        <a:latin typeface="Times New Roman"/>
                        <a:ea typeface="Times New Roman"/>
                      </a:endParaRPr>
                    </a:p>
                  </a:txBody>
                  <a:tcPr marL="62706" marR="62706" marT="0" marB="0"/>
                </a:tc>
                <a:tc>
                  <a:txBody>
                    <a:bodyPr/>
                    <a:lstStyle/>
                    <a:p>
                      <a:pPr>
                        <a:spcAft>
                          <a:spcPts val="0"/>
                        </a:spcAft>
                      </a:pPr>
                      <a:r>
                        <a:rPr lang="en-US" sz="800" dirty="0" smtClean="0">
                          <a:effectLst/>
                          <a:latin typeface="+mn-lt"/>
                          <a:ea typeface="Times New Roman"/>
                          <a:hlinkClick r:id="rId30"/>
                        </a:rPr>
                        <a:t>mikko.alava@aalto.fi</a:t>
                      </a:r>
                      <a:endParaRPr lang="en-US" sz="900" dirty="0">
                        <a:effectLst/>
                        <a:latin typeface="+mn-lt"/>
                        <a:ea typeface="Times New Roman"/>
                      </a:endParaRPr>
                    </a:p>
                  </a:txBody>
                  <a:tcPr marL="62706" marR="62706" marT="0" marB="0"/>
                </a:tc>
              </a:tr>
              <a:tr h="143029">
                <a:tc>
                  <a:txBody>
                    <a:bodyPr/>
                    <a:lstStyle/>
                    <a:p>
                      <a:pPr>
                        <a:spcAft>
                          <a:spcPts val="0"/>
                        </a:spcAft>
                      </a:pPr>
                      <a:r>
                        <a:rPr lang="it-IT" sz="800" dirty="0">
                          <a:effectLst/>
                        </a:rPr>
                        <a:t> </a:t>
                      </a:r>
                      <a:endParaRPr lang="en-US" sz="900" dirty="0">
                        <a:effectLst/>
                        <a:latin typeface="Times New Roman"/>
                        <a:ea typeface="Times New Roman"/>
                      </a:endParaRPr>
                    </a:p>
                  </a:txBody>
                  <a:tcPr marL="62706" marR="62706" marT="0" marB="0"/>
                </a:tc>
                <a:tc>
                  <a:txBody>
                    <a:bodyPr/>
                    <a:lstStyle/>
                    <a:p>
                      <a:pPr>
                        <a:spcAft>
                          <a:spcPts val="0"/>
                        </a:spcAft>
                      </a:pPr>
                      <a:r>
                        <a:rPr lang="fr-BE" sz="800" i="1" dirty="0" err="1" smtClean="0">
                          <a:effectLst/>
                        </a:rPr>
                        <a:t>University</a:t>
                      </a:r>
                      <a:r>
                        <a:rPr lang="fr-BE" sz="800" i="1" dirty="0" smtClean="0">
                          <a:effectLst/>
                        </a:rPr>
                        <a:t> of Helsinki</a:t>
                      </a:r>
                      <a:endParaRPr lang="en-US" sz="900" i="1" dirty="0">
                        <a:effectLst/>
                        <a:latin typeface="Times New Roman"/>
                        <a:ea typeface="Times New Roman"/>
                      </a:endParaRPr>
                    </a:p>
                  </a:txBody>
                  <a:tcPr marL="62706" marR="62706" marT="0" marB="0"/>
                </a:tc>
                <a:tc>
                  <a:txBody>
                    <a:bodyPr/>
                    <a:lstStyle/>
                    <a:p>
                      <a:pPr algn="ctr">
                        <a:spcAft>
                          <a:spcPts val="0"/>
                        </a:spcAft>
                      </a:pPr>
                      <a:r>
                        <a:rPr lang="en-GB" sz="800" i="1" dirty="0" smtClean="0">
                          <a:effectLst/>
                        </a:rPr>
                        <a:t>UH</a:t>
                      </a:r>
                      <a:endParaRPr lang="en-US" sz="900" i="1" dirty="0">
                        <a:effectLst/>
                        <a:latin typeface="Times New Roman"/>
                        <a:ea typeface="Times New Roman"/>
                      </a:endParaRPr>
                    </a:p>
                  </a:txBody>
                  <a:tcPr marL="62706" marR="62706" marT="0" marB="0"/>
                </a:tc>
                <a:tc>
                  <a:txBody>
                    <a:bodyPr/>
                    <a:lstStyle/>
                    <a:p>
                      <a:pPr algn="ctr">
                        <a:spcAft>
                          <a:spcPts val="0"/>
                        </a:spcAft>
                      </a:pPr>
                      <a:r>
                        <a:rPr lang="en-GB" sz="800" i="1" dirty="0" smtClean="0">
                          <a:effectLst/>
                        </a:rPr>
                        <a:t>Finland</a:t>
                      </a:r>
                      <a:endParaRPr lang="en-US" sz="900" i="1" dirty="0">
                        <a:effectLst/>
                        <a:latin typeface="Times New Roman"/>
                        <a:ea typeface="Times New Roman"/>
                      </a:endParaRPr>
                    </a:p>
                  </a:txBody>
                  <a:tcPr marL="62706" marR="62706" marT="0" marB="0"/>
                </a:tc>
                <a:tc>
                  <a:txBody>
                    <a:bodyPr/>
                    <a:lstStyle/>
                    <a:p>
                      <a:pPr marL="449580">
                        <a:spcAft>
                          <a:spcPts val="0"/>
                        </a:spcAft>
                      </a:pPr>
                      <a:r>
                        <a:rPr lang="en-GB" sz="800" i="1" dirty="0">
                          <a:effectLst/>
                        </a:rPr>
                        <a:t>Associate</a:t>
                      </a:r>
                      <a:endParaRPr lang="en-US" sz="900" i="1" dirty="0">
                        <a:effectLst/>
                        <a:latin typeface="Times New Roman"/>
                        <a:ea typeface="Times New Roman"/>
                      </a:endParaRPr>
                    </a:p>
                  </a:txBody>
                  <a:tcPr marL="62706" marR="62706" marT="0" marB="0"/>
                </a:tc>
                <a:tc>
                  <a:txBody>
                    <a:bodyPr/>
                    <a:lstStyle/>
                    <a:p>
                      <a:pPr>
                        <a:spcAft>
                          <a:spcPts val="0"/>
                        </a:spcAft>
                      </a:pPr>
                      <a:r>
                        <a:rPr lang="en-GB" sz="800" i="1" dirty="0" smtClean="0">
                          <a:effectLst/>
                        </a:rPr>
                        <a:t>4</a:t>
                      </a:r>
                      <a:endParaRPr lang="en-US" sz="900" i="1" dirty="0">
                        <a:effectLst/>
                        <a:latin typeface="Times New Roman"/>
                        <a:ea typeface="Times New Roman"/>
                      </a:endParaRPr>
                    </a:p>
                  </a:txBody>
                  <a:tcPr marL="62706" marR="62706" marT="0" marB="0"/>
                </a:tc>
                <a:tc>
                  <a:txBody>
                    <a:bodyPr/>
                    <a:lstStyle/>
                    <a:p>
                      <a:pPr>
                        <a:spcAft>
                          <a:spcPts val="0"/>
                        </a:spcAft>
                      </a:pPr>
                      <a:r>
                        <a:rPr lang="nl-BE" sz="800" dirty="0" smtClean="0">
                          <a:effectLst/>
                          <a:latin typeface="+mj-lt"/>
                          <a:ea typeface="Times New Roman"/>
                          <a:hlinkClick r:id="rId31"/>
                        </a:rPr>
                        <a:t>knordlun@acclab.helsinki.fi</a:t>
                      </a:r>
                      <a:endParaRPr lang="en-US" sz="900" dirty="0">
                        <a:effectLst/>
                        <a:latin typeface="+mj-lt"/>
                        <a:ea typeface="Times New Roman"/>
                      </a:endParaRPr>
                    </a:p>
                  </a:txBody>
                  <a:tcPr marL="62706" marR="62706" marT="0" marB="0"/>
                </a:tc>
              </a:tr>
              <a:tr h="143029">
                <a:tc>
                  <a:txBody>
                    <a:bodyPr/>
                    <a:lstStyle/>
                    <a:p>
                      <a:pPr>
                        <a:spcAft>
                          <a:spcPts val="0"/>
                        </a:spcAft>
                      </a:pPr>
                      <a:endParaRPr lang="en-US" sz="900">
                        <a:effectLst/>
                        <a:latin typeface="Times New Roman"/>
                        <a:ea typeface="Times New Roman"/>
                      </a:endParaRPr>
                    </a:p>
                  </a:txBody>
                  <a:tcPr marL="62706" marR="62706" marT="0" marB="0"/>
                </a:tc>
                <a:tc>
                  <a:txBody>
                    <a:bodyPr/>
                    <a:lstStyle/>
                    <a:p>
                      <a:pPr>
                        <a:spcAft>
                          <a:spcPts val="0"/>
                        </a:spcAft>
                      </a:pPr>
                      <a:endParaRPr lang="en-US" sz="900" i="1" dirty="0">
                        <a:effectLst/>
                        <a:latin typeface="Times New Roman"/>
                        <a:ea typeface="Times New Roman"/>
                      </a:endParaRPr>
                    </a:p>
                  </a:txBody>
                  <a:tcPr marL="62706" marR="62706" marT="0" marB="0"/>
                </a:tc>
                <a:tc>
                  <a:txBody>
                    <a:bodyPr/>
                    <a:lstStyle/>
                    <a:p>
                      <a:pPr algn="ctr">
                        <a:spcAft>
                          <a:spcPts val="0"/>
                        </a:spcAft>
                      </a:pPr>
                      <a:endParaRPr lang="en-US" sz="900" i="1" dirty="0">
                        <a:effectLst/>
                        <a:latin typeface="Times New Roman"/>
                        <a:ea typeface="Times New Roman"/>
                      </a:endParaRPr>
                    </a:p>
                  </a:txBody>
                  <a:tcPr marL="62706" marR="62706" marT="0" marB="0"/>
                </a:tc>
                <a:tc>
                  <a:txBody>
                    <a:bodyPr/>
                    <a:lstStyle/>
                    <a:p>
                      <a:pPr algn="ctr">
                        <a:spcAft>
                          <a:spcPts val="0"/>
                        </a:spcAft>
                      </a:pPr>
                      <a:endParaRPr lang="en-US" sz="900" i="1" dirty="0">
                        <a:effectLst/>
                        <a:latin typeface="Times New Roman"/>
                        <a:ea typeface="Times New Roman"/>
                      </a:endParaRPr>
                    </a:p>
                  </a:txBody>
                  <a:tcPr marL="62706" marR="62706" marT="0" marB="0"/>
                </a:tc>
                <a:tc>
                  <a:txBody>
                    <a:bodyPr/>
                    <a:lstStyle/>
                    <a:p>
                      <a:pPr marL="449580">
                        <a:spcAft>
                          <a:spcPts val="0"/>
                        </a:spcAft>
                      </a:pPr>
                      <a:r>
                        <a:rPr lang="nl-BE" sz="900" b="1" i="1" dirty="0" smtClean="0">
                          <a:effectLst/>
                          <a:latin typeface="Times New Roman"/>
                          <a:ea typeface="Times New Roman"/>
                        </a:rPr>
                        <a:t>Total</a:t>
                      </a:r>
                      <a:endParaRPr lang="en-US" sz="900" b="1" i="1" dirty="0">
                        <a:effectLst/>
                        <a:latin typeface="Times New Roman"/>
                        <a:ea typeface="Times New Roman"/>
                      </a:endParaRPr>
                    </a:p>
                  </a:txBody>
                  <a:tcPr marL="62706" marR="62706" marT="0" marB="0"/>
                </a:tc>
                <a:tc>
                  <a:txBody>
                    <a:bodyPr/>
                    <a:lstStyle/>
                    <a:p>
                      <a:pPr>
                        <a:spcAft>
                          <a:spcPts val="0"/>
                        </a:spcAft>
                      </a:pPr>
                      <a:r>
                        <a:rPr lang="nl-BE" sz="900" b="1" i="1" dirty="0" smtClean="0">
                          <a:effectLst/>
                          <a:latin typeface="Times New Roman"/>
                          <a:ea typeface="Times New Roman"/>
                        </a:rPr>
                        <a:t>35,33</a:t>
                      </a:r>
                      <a:endParaRPr lang="en-US" sz="900" b="1" i="1" dirty="0">
                        <a:effectLst/>
                        <a:latin typeface="Times New Roman"/>
                        <a:ea typeface="Times New Roman"/>
                      </a:endParaRPr>
                    </a:p>
                  </a:txBody>
                  <a:tcPr marL="62706" marR="62706" marT="0" marB="0"/>
                </a:tc>
                <a:tc>
                  <a:txBody>
                    <a:bodyPr/>
                    <a:lstStyle/>
                    <a:p>
                      <a:pPr>
                        <a:spcAft>
                          <a:spcPts val="0"/>
                        </a:spcAft>
                      </a:pPr>
                      <a:endParaRPr lang="en-US" sz="900" dirty="0">
                        <a:effectLst/>
                        <a:latin typeface="+mj-lt"/>
                        <a:ea typeface="Times New Roman"/>
                      </a:endParaRPr>
                    </a:p>
                  </a:txBody>
                  <a:tcPr marL="62706" marR="62706" marT="0" marB="0"/>
                </a:tc>
              </a:tr>
            </a:tbl>
          </a:graphicData>
        </a:graphic>
      </p:graphicFrame>
    </p:spTree>
    <p:extLst>
      <p:ext uri="{BB962C8B-B14F-4D97-AF65-F5344CB8AC3E}">
        <p14:creationId xmlns:p14="http://schemas.microsoft.com/office/powerpoint/2010/main" val="1822290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35696" y="332656"/>
            <a:ext cx="7056784" cy="595313"/>
          </a:xfrm>
        </p:spPr>
        <p:txBody>
          <a:bodyPr/>
          <a:lstStyle/>
          <a:p>
            <a:r>
              <a:rPr lang="nl-BE" dirty="0" err="1" smtClean="0"/>
              <a:t>About</a:t>
            </a:r>
            <a:r>
              <a:rPr lang="nl-BE" dirty="0" smtClean="0"/>
              <a:t> the </a:t>
            </a:r>
            <a:r>
              <a:rPr lang="nl-BE" dirty="0" err="1" smtClean="0"/>
              <a:t>DoW</a:t>
            </a:r>
            <a:r>
              <a:rPr lang="nl-BE" dirty="0" smtClean="0"/>
              <a:t> of SP4</a:t>
            </a:r>
            <a:endParaRPr lang="en-US" dirty="0"/>
          </a:p>
        </p:txBody>
      </p:sp>
      <p:sp>
        <p:nvSpPr>
          <p:cNvPr id="4" name="Content Placeholder 3"/>
          <p:cNvSpPr>
            <a:spLocks noGrp="1"/>
          </p:cNvSpPr>
          <p:nvPr>
            <p:ph idx="1"/>
          </p:nvPr>
        </p:nvSpPr>
        <p:spPr/>
        <p:txBody>
          <a:bodyPr/>
          <a:lstStyle/>
          <a:p>
            <a:r>
              <a:rPr lang="nl-BE" sz="2000" dirty="0" smtClean="0"/>
              <a:t>Was put </a:t>
            </a:r>
            <a:r>
              <a:rPr lang="nl-BE" sz="2000" dirty="0" err="1" smtClean="0"/>
              <a:t>together</a:t>
            </a:r>
            <a:r>
              <a:rPr lang="nl-BE" sz="2000" dirty="0" smtClean="0"/>
              <a:t> </a:t>
            </a:r>
            <a:r>
              <a:rPr lang="nl-BE" sz="2000" dirty="0" err="1" smtClean="0"/>
              <a:t>based</a:t>
            </a:r>
            <a:r>
              <a:rPr lang="nl-BE" sz="2000" dirty="0" smtClean="0"/>
              <a:t> </a:t>
            </a:r>
            <a:r>
              <a:rPr lang="nl-BE" sz="2000" u="sng" dirty="0" err="1" smtClean="0"/>
              <a:t>exclusively</a:t>
            </a:r>
            <a:r>
              <a:rPr lang="nl-BE" sz="2000" dirty="0" smtClean="0"/>
              <a:t> on </a:t>
            </a:r>
            <a:r>
              <a:rPr lang="nl-BE" sz="2000" dirty="0" err="1" smtClean="0"/>
              <a:t>what</a:t>
            </a:r>
            <a:r>
              <a:rPr lang="nl-BE" sz="2000" dirty="0" smtClean="0"/>
              <a:t> the different </a:t>
            </a:r>
            <a:r>
              <a:rPr lang="nl-BE" sz="2000" dirty="0" err="1" smtClean="0"/>
              <a:t>organisations</a:t>
            </a:r>
            <a:r>
              <a:rPr lang="nl-BE" sz="2000" dirty="0" smtClean="0"/>
              <a:t> </a:t>
            </a:r>
            <a:r>
              <a:rPr lang="nl-BE" sz="2000" dirty="0" err="1" smtClean="0"/>
              <a:t>involved</a:t>
            </a:r>
            <a:r>
              <a:rPr lang="nl-BE" sz="2000" dirty="0" smtClean="0"/>
              <a:t> in the JPNM </a:t>
            </a:r>
            <a:r>
              <a:rPr lang="nl-BE" sz="2000" dirty="0" err="1" smtClean="0"/>
              <a:t>communicated</a:t>
            </a:r>
            <a:r>
              <a:rPr lang="nl-BE" sz="2000" dirty="0" smtClean="0"/>
              <a:t> as </a:t>
            </a:r>
            <a:r>
              <a:rPr lang="nl-BE" sz="2000" dirty="0" err="1" smtClean="0"/>
              <a:t>activities</a:t>
            </a:r>
            <a:r>
              <a:rPr lang="nl-BE" sz="2000" dirty="0" smtClean="0"/>
              <a:t> </a:t>
            </a:r>
            <a:r>
              <a:rPr lang="nl-BE" sz="2000" dirty="0" err="1" smtClean="0"/>
              <a:t>to</a:t>
            </a:r>
            <a:r>
              <a:rPr lang="nl-BE" sz="2000" dirty="0" smtClean="0"/>
              <a:t> </a:t>
            </a:r>
            <a:r>
              <a:rPr lang="nl-BE" sz="2000" dirty="0" err="1" smtClean="0"/>
              <a:t>contribute</a:t>
            </a:r>
            <a:r>
              <a:rPr lang="nl-BE" sz="2000" dirty="0" smtClean="0"/>
              <a:t> </a:t>
            </a:r>
            <a:r>
              <a:rPr lang="nl-BE" sz="2000" dirty="0" err="1" smtClean="0"/>
              <a:t>to</a:t>
            </a:r>
            <a:r>
              <a:rPr lang="nl-BE" sz="2000" dirty="0" smtClean="0"/>
              <a:t> SP4</a:t>
            </a:r>
          </a:p>
          <a:p>
            <a:pPr lvl="1"/>
            <a:endParaRPr lang="nl-BE" sz="1800" dirty="0" smtClean="0"/>
          </a:p>
          <a:p>
            <a:pPr lvl="1"/>
            <a:r>
              <a:rPr lang="nl-BE" sz="1800" dirty="0" smtClean="0"/>
              <a:t>No </a:t>
            </a:r>
            <a:r>
              <a:rPr lang="nl-BE" sz="1800" dirty="0" err="1" smtClean="0"/>
              <a:t>obligation</a:t>
            </a:r>
            <a:r>
              <a:rPr lang="nl-BE" sz="1800" dirty="0" smtClean="0"/>
              <a:t> </a:t>
            </a:r>
            <a:r>
              <a:rPr lang="nl-BE" sz="1800" dirty="0" err="1" smtClean="0"/>
              <a:t>to</a:t>
            </a:r>
            <a:r>
              <a:rPr lang="nl-BE" sz="1800" dirty="0" smtClean="0"/>
              <a:t> </a:t>
            </a:r>
            <a:r>
              <a:rPr lang="nl-BE" sz="1800" dirty="0" err="1" smtClean="0"/>
              <a:t>strictly</a:t>
            </a:r>
            <a:r>
              <a:rPr lang="nl-BE" sz="1800" dirty="0" smtClean="0"/>
              <a:t> follow </a:t>
            </a:r>
            <a:r>
              <a:rPr lang="nl-BE" sz="1800" dirty="0" err="1" smtClean="0"/>
              <a:t>what</a:t>
            </a:r>
            <a:r>
              <a:rPr lang="nl-BE" sz="1800" dirty="0" smtClean="0"/>
              <a:t> is </a:t>
            </a:r>
            <a:r>
              <a:rPr lang="nl-BE" sz="1800" dirty="0" err="1" smtClean="0"/>
              <a:t>written</a:t>
            </a:r>
            <a:r>
              <a:rPr lang="nl-BE" sz="1800" dirty="0" smtClean="0"/>
              <a:t> </a:t>
            </a:r>
            <a:r>
              <a:rPr lang="nl-BE" sz="1800" dirty="0" err="1" smtClean="0"/>
              <a:t>there</a:t>
            </a:r>
            <a:r>
              <a:rPr lang="nl-BE" sz="1800" dirty="0" smtClean="0"/>
              <a:t> </a:t>
            </a:r>
            <a:r>
              <a:rPr lang="nl-BE" sz="1800" dirty="0" err="1" smtClean="0"/>
              <a:t>for</a:t>
            </a:r>
            <a:r>
              <a:rPr lang="nl-BE" sz="1800" dirty="0" smtClean="0"/>
              <a:t> new (or </a:t>
            </a:r>
            <a:r>
              <a:rPr lang="nl-BE" sz="1800" dirty="0" err="1" smtClean="0"/>
              <a:t>old</a:t>
            </a:r>
            <a:r>
              <a:rPr lang="nl-BE" sz="1800" dirty="0" smtClean="0"/>
              <a:t>) members: </a:t>
            </a:r>
            <a:r>
              <a:rPr lang="nl-BE" sz="1800" dirty="0" err="1" smtClean="0"/>
              <a:t>activities</a:t>
            </a:r>
            <a:r>
              <a:rPr lang="nl-BE" sz="1800" dirty="0" smtClean="0"/>
              <a:t> </a:t>
            </a:r>
            <a:r>
              <a:rPr lang="nl-BE" sz="1800" dirty="0" err="1" smtClean="0"/>
              <a:t>can</a:t>
            </a:r>
            <a:r>
              <a:rPr lang="nl-BE" sz="1800" dirty="0" smtClean="0"/>
              <a:t> </a:t>
            </a:r>
            <a:r>
              <a:rPr lang="nl-BE" sz="1800" dirty="0" err="1" smtClean="0"/>
              <a:t>be</a:t>
            </a:r>
            <a:r>
              <a:rPr lang="nl-BE" sz="1800" dirty="0" smtClean="0"/>
              <a:t> </a:t>
            </a:r>
            <a:r>
              <a:rPr lang="nl-BE" sz="1800" dirty="0" err="1" smtClean="0"/>
              <a:t>freely</a:t>
            </a:r>
            <a:r>
              <a:rPr lang="nl-BE" sz="1800" dirty="0" smtClean="0"/>
              <a:t> </a:t>
            </a:r>
            <a:r>
              <a:rPr lang="nl-BE" sz="1800" dirty="0" err="1" smtClean="0"/>
              <a:t>added</a:t>
            </a:r>
            <a:r>
              <a:rPr lang="nl-BE" sz="1800" dirty="0" smtClean="0"/>
              <a:t> (or </a:t>
            </a:r>
            <a:r>
              <a:rPr lang="nl-BE" sz="1800" dirty="0" err="1" smtClean="0"/>
              <a:t>removed</a:t>
            </a:r>
            <a:r>
              <a:rPr lang="nl-BE" sz="1800" dirty="0" smtClean="0"/>
              <a:t>)</a:t>
            </a:r>
          </a:p>
          <a:p>
            <a:pPr lvl="1"/>
            <a:endParaRPr lang="nl-BE" sz="1800" dirty="0" smtClean="0"/>
          </a:p>
          <a:p>
            <a:pPr lvl="1"/>
            <a:r>
              <a:rPr lang="nl-BE" sz="1800" dirty="0" smtClean="0"/>
              <a:t>It is NOT a </a:t>
            </a:r>
            <a:r>
              <a:rPr lang="nl-BE" sz="1800" dirty="0" err="1" smtClean="0"/>
              <a:t>roadmap</a:t>
            </a:r>
            <a:r>
              <a:rPr lang="nl-BE" sz="1800" dirty="0" smtClean="0"/>
              <a:t> (</a:t>
            </a:r>
            <a:r>
              <a:rPr lang="nl-BE" sz="1800" dirty="0" err="1" smtClean="0"/>
              <a:t>though</a:t>
            </a:r>
            <a:r>
              <a:rPr lang="nl-BE" sz="1800" dirty="0" smtClean="0"/>
              <a:t> the </a:t>
            </a:r>
            <a:r>
              <a:rPr lang="nl-BE" sz="1800" dirty="0" err="1" smtClean="0"/>
              <a:t>roadmap</a:t>
            </a:r>
            <a:r>
              <a:rPr lang="nl-BE" sz="1800" dirty="0" smtClean="0"/>
              <a:t> </a:t>
            </a:r>
            <a:r>
              <a:rPr lang="nl-BE" sz="1800" dirty="0" err="1" smtClean="0"/>
              <a:t>will</a:t>
            </a:r>
            <a:r>
              <a:rPr lang="nl-BE" sz="1800" dirty="0" smtClean="0"/>
              <a:t> take </a:t>
            </a:r>
            <a:r>
              <a:rPr lang="nl-BE" sz="1800" dirty="0" err="1" smtClean="0"/>
              <a:t>this</a:t>
            </a:r>
            <a:r>
              <a:rPr lang="nl-BE" sz="1800" dirty="0" smtClean="0"/>
              <a:t> </a:t>
            </a:r>
            <a:r>
              <a:rPr lang="nl-BE" sz="1800" dirty="0" err="1" smtClean="0"/>
              <a:t>DoW</a:t>
            </a:r>
            <a:r>
              <a:rPr lang="nl-BE" sz="1800" dirty="0" smtClean="0"/>
              <a:t> as </a:t>
            </a:r>
            <a:r>
              <a:rPr lang="nl-BE" sz="1800" dirty="0" err="1" smtClean="0"/>
              <a:t>starting</a:t>
            </a:r>
            <a:r>
              <a:rPr lang="nl-BE" sz="1800" dirty="0" smtClean="0"/>
              <a:t> point)</a:t>
            </a:r>
          </a:p>
          <a:p>
            <a:pPr lvl="1"/>
            <a:endParaRPr lang="nl-BE" sz="1800" dirty="0" smtClean="0"/>
          </a:p>
          <a:p>
            <a:pPr lvl="1"/>
            <a:r>
              <a:rPr lang="nl-BE" sz="1800" dirty="0" err="1" smtClean="0"/>
              <a:t>Activities</a:t>
            </a:r>
            <a:r>
              <a:rPr lang="nl-BE" sz="1800" dirty="0" smtClean="0"/>
              <a:t> are </a:t>
            </a:r>
            <a:r>
              <a:rPr lang="nl-BE" sz="1800" dirty="0" err="1" smtClean="0"/>
              <a:t>organised</a:t>
            </a:r>
            <a:r>
              <a:rPr lang="nl-BE" sz="1800" dirty="0" smtClean="0"/>
              <a:t> in the most consistent way </a:t>
            </a:r>
            <a:r>
              <a:rPr lang="nl-BE" sz="1800" dirty="0" err="1" smtClean="0"/>
              <a:t>possible</a:t>
            </a:r>
            <a:r>
              <a:rPr lang="nl-BE" sz="1800" dirty="0" smtClean="0"/>
              <a:t> </a:t>
            </a:r>
            <a:r>
              <a:rPr lang="nl-BE" sz="1800" dirty="0" err="1" smtClean="0"/>
              <a:t>that</a:t>
            </a:r>
            <a:r>
              <a:rPr lang="nl-BE" sz="1800" dirty="0" smtClean="0"/>
              <a:t> I </a:t>
            </a:r>
            <a:r>
              <a:rPr lang="nl-BE" sz="1800" dirty="0" err="1" smtClean="0"/>
              <a:t>could</a:t>
            </a:r>
            <a:r>
              <a:rPr lang="nl-BE" sz="1800" dirty="0" smtClean="0"/>
              <a:t> </a:t>
            </a:r>
            <a:r>
              <a:rPr lang="nl-BE" sz="1800" dirty="0" err="1" smtClean="0"/>
              <a:t>find</a:t>
            </a:r>
            <a:r>
              <a:rPr lang="nl-BE" sz="1800" dirty="0" smtClean="0"/>
              <a:t> (but </a:t>
            </a:r>
            <a:r>
              <a:rPr lang="nl-BE" sz="1800" dirty="0" err="1" smtClean="0"/>
              <a:t>suggestions</a:t>
            </a:r>
            <a:r>
              <a:rPr lang="nl-BE" sz="1800" dirty="0" smtClean="0"/>
              <a:t> </a:t>
            </a:r>
            <a:r>
              <a:rPr lang="nl-BE" sz="1800" dirty="0" err="1" smtClean="0"/>
              <a:t>for</a:t>
            </a:r>
            <a:r>
              <a:rPr lang="nl-BE" sz="1800" dirty="0" smtClean="0"/>
              <a:t> </a:t>
            </a:r>
            <a:r>
              <a:rPr lang="nl-BE" sz="1800" dirty="0" err="1" smtClean="0"/>
              <a:t>modification</a:t>
            </a:r>
            <a:r>
              <a:rPr lang="nl-BE" sz="1800" dirty="0" smtClean="0"/>
              <a:t> are </a:t>
            </a:r>
            <a:r>
              <a:rPr lang="nl-BE" sz="1800" dirty="0" err="1" smtClean="0"/>
              <a:t>welcome</a:t>
            </a:r>
            <a:r>
              <a:rPr lang="nl-BE" sz="1800" dirty="0" smtClean="0"/>
              <a:t>)</a:t>
            </a:r>
          </a:p>
          <a:p>
            <a:pPr lvl="1"/>
            <a:endParaRPr lang="nl-BE" sz="1800" dirty="0" smtClean="0"/>
          </a:p>
          <a:p>
            <a:pPr lvl="1"/>
            <a:r>
              <a:rPr lang="nl-BE" sz="1800" dirty="0" err="1" smtClean="0"/>
              <a:t>Task</a:t>
            </a:r>
            <a:r>
              <a:rPr lang="nl-BE" sz="1800" dirty="0" smtClean="0"/>
              <a:t> </a:t>
            </a:r>
            <a:r>
              <a:rPr lang="nl-BE" sz="1800" dirty="0" err="1" smtClean="0"/>
              <a:t>forces</a:t>
            </a:r>
            <a:r>
              <a:rPr lang="nl-BE" sz="1800" dirty="0" smtClean="0"/>
              <a:t> are </a:t>
            </a:r>
            <a:r>
              <a:rPr lang="nl-BE" sz="1800" dirty="0" err="1" smtClean="0"/>
              <a:t>foreseen</a:t>
            </a:r>
            <a:r>
              <a:rPr lang="nl-BE" sz="1800" dirty="0" smtClean="0"/>
              <a:t> </a:t>
            </a:r>
            <a:r>
              <a:rPr lang="nl-BE" sz="1800" dirty="0" err="1" smtClean="0"/>
              <a:t>to</a:t>
            </a:r>
            <a:r>
              <a:rPr lang="nl-BE" sz="1800" dirty="0" smtClean="0"/>
              <a:t> </a:t>
            </a:r>
            <a:r>
              <a:rPr lang="nl-BE" sz="1800" dirty="0" err="1" smtClean="0"/>
              <a:t>elaborate</a:t>
            </a:r>
            <a:r>
              <a:rPr lang="nl-BE" sz="1800" dirty="0" smtClean="0"/>
              <a:t> </a:t>
            </a:r>
            <a:r>
              <a:rPr lang="nl-BE" sz="1800" dirty="0" err="1" smtClean="0"/>
              <a:t>workplans</a:t>
            </a:r>
            <a:r>
              <a:rPr lang="nl-BE" sz="1800" dirty="0" smtClean="0"/>
              <a:t> (i.e. </a:t>
            </a:r>
            <a:r>
              <a:rPr lang="nl-BE" sz="1800" dirty="0" err="1" smtClean="0"/>
              <a:t>consensually</a:t>
            </a:r>
            <a:r>
              <a:rPr lang="nl-BE" sz="1800" dirty="0" smtClean="0"/>
              <a:t> </a:t>
            </a:r>
            <a:r>
              <a:rPr lang="nl-BE" sz="1800" dirty="0" err="1" smtClean="0"/>
              <a:t>propose</a:t>
            </a:r>
            <a:r>
              <a:rPr lang="nl-BE" sz="1800" dirty="0" smtClean="0"/>
              <a:t> new </a:t>
            </a:r>
            <a:r>
              <a:rPr lang="nl-BE" sz="1800" dirty="0" err="1" smtClean="0"/>
              <a:t>activities</a:t>
            </a:r>
            <a:r>
              <a:rPr lang="nl-BE" sz="1800" dirty="0" smtClean="0"/>
              <a:t>) </a:t>
            </a:r>
            <a:r>
              <a:rPr lang="nl-BE" sz="1800" dirty="0" err="1" smtClean="0"/>
              <a:t>when</a:t>
            </a:r>
            <a:r>
              <a:rPr lang="nl-BE" sz="1800" dirty="0" smtClean="0"/>
              <a:t> none </a:t>
            </a:r>
            <a:r>
              <a:rPr lang="nl-BE" sz="1800" dirty="0" err="1" smtClean="0"/>
              <a:t>exists</a:t>
            </a:r>
            <a:endParaRPr lang="nl-BE" sz="1800" dirty="0" smtClean="0"/>
          </a:p>
          <a:p>
            <a:pPr lvl="1"/>
            <a:endParaRPr lang="nl-BE" sz="1800" dirty="0" smtClean="0"/>
          </a:p>
          <a:p>
            <a:pPr lvl="1"/>
            <a:r>
              <a:rPr lang="nl-BE" sz="1800" dirty="0" err="1" smtClean="0"/>
              <a:t>JTTs</a:t>
            </a:r>
            <a:r>
              <a:rPr lang="nl-BE" sz="1800" dirty="0" smtClean="0"/>
              <a:t> </a:t>
            </a:r>
            <a:r>
              <a:rPr lang="nl-BE" sz="1800" dirty="0" err="1" smtClean="0"/>
              <a:t>should</a:t>
            </a:r>
            <a:r>
              <a:rPr lang="nl-BE" sz="1800" dirty="0" smtClean="0"/>
              <a:t> </a:t>
            </a:r>
            <a:r>
              <a:rPr lang="nl-BE" sz="1800" dirty="0" err="1" smtClean="0"/>
              <a:t>be</a:t>
            </a:r>
            <a:r>
              <a:rPr lang="nl-BE" sz="1800" dirty="0" smtClean="0"/>
              <a:t> </a:t>
            </a:r>
            <a:r>
              <a:rPr lang="nl-BE" sz="1800" dirty="0" err="1" smtClean="0"/>
              <a:t>integrating</a:t>
            </a:r>
            <a:r>
              <a:rPr lang="nl-BE" sz="1800" dirty="0" smtClean="0"/>
              <a:t> part of </a:t>
            </a:r>
            <a:r>
              <a:rPr lang="nl-BE" sz="1800" dirty="0" err="1" smtClean="0"/>
              <a:t>it</a:t>
            </a:r>
            <a:endParaRPr lang="en-US" sz="1800" dirty="0"/>
          </a:p>
        </p:txBody>
      </p:sp>
      <p:sp>
        <p:nvSpPr>
          <p:cNvPr id="2" name="Footer Placeholder 1"/>
          <p:cNvSpPr>
            <a:spLocks noGrp="1"/>
          </p:cNvSpPr>
          <p:nvPr>
            <p:ph type="ftr" sz="quarter" idx="10"/>
          </p:nvPr>
        </p:nvSpPr>
        <p:spPr/>
        <p:txBody>
          <a:bodyPr/>
          <a:lstStyle/>
          <a:p>
            <a:pPr>
              <a:defRPr/>
            </a:pPr>
            <a:r>
              <a:rPr lang="en-GB" smtClean="0"/>
              <a:t>www.eera-set.eu</a:t>
            </a:r>
            <a:endParaRPr lang="en-GB"/>
          </a:p>
        </p:txBody>
      </p:sp>
    </p:spTree>
    <p:extLst>
      <p:ext uri="{BB962C8B-B14F-4D97-AF65-F5344CB8AC3E}">
        <p14:creationId xmlns:p14="http://schemas.microsoft.com/office/powerpoint/2010/main" val="1835932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3429000"/>
            <a:ext cx="5904656" cy="595313"/>
          </a:xfrm>
        </p:spPr>
        <p:txBody>
          <a:bodyPr/>
          <a:lstStyle/>
          <a:p>
            <a:r>
              <a:rPr lang="nl-BE" dirty="0" smtClean="0"/>
              <a:t>EERA</a:t>
            </a:r>
            <a:endParaRPr lang="en-US" dirty="0"/>
          </a:p>
        </p:txBody>
      </p:sp>
      <p:sp>
        <p:nvSpPr>
          <p:cNvPr id="4" name="Footer Placeholder 3"/>
          <p:cNvSpPr>
            <a:spLocks noGrp="1"/>
          </p:cNvSpPr>
          <p:nvPr>
            <p:ph type="ftr" sz="quarter" idx="10"/>
          </p:nvPr>
        </p:nvSpPr>
        <p:spPr/>
        <p:txBody>
          <a:bodyPr/>
          <a:lstStyle/>
          <a:p>
            <a:pPr>
              <a:defRPr/>
            </a:pPr>
            <a:r>
              <a:rPr lang="en-GB" smtClean="0"/>
              <a:t>www.eera-set.eu</a:t>
            </a:r>
            <a:endParaRPr lang="en-GB" dirty="0"/>
          </a:p>
        </p:txBody>
      </p:sp>
    </p:spTree>
    <p:extLst>
      <p:ext uri="{BB962C8B-B14F-4D97-AF65-F5344CB8AC3E}">
        <p14:creationId xmlns:p14="http://schemas.microsoft.com/office/powerpoint/2010/main" val="1464455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667" y="3429000"/>
            <a:ext cx="5904656" cy="595313"/>
          </a:xfrm>
        </p:spPr>
        <p:txBody>
          <a:bodyPr/>
          <a:lstStyle/>
          <a:p>
            <a:r>
              <a:rPr lang="nl-BE" dirty="0" smtClean="0"/>
              <a:t>End </a:t>
            </a:r>
            <a:r>
              <a:rPr lang="nl-BE" dirty="0" err="1" smtClean="0"/>
              <a:t>general</a:t>
            </a:r>
            <a:r>
              <a:rPr lang="nl-BE" dirty="0" smtClean="0"/>
              <a:t> part</a:t>
            </a:r>
            <a:endParaRPr lang="en-US" dirty="0"/>
          </a:p>
        </p:txBody>
      </p:sp>
      <p:sp>
        <p:nvSpPr>
          <p:cNvPr id="4" name="Footer Placeholder 3"/>
          <p:cNvSpPr>
            <a:spLocks noGrp="1"/>
          </p:cNvSpPr>
          <p:nvPr>
            <p:ph type="ftr" sz="quarter" idx="10"/>
          </p:nvPr>
        </p:nvSpPr>
        <p:spPr/>
        <p:txBody>
          <a:bodyPr/>
          <a:lstStyle/>
          <a:p>
            <a:pPr>
              <a:defRPr/>
            </a:pPr>
            <a:r>
              <a:rPr lang="en-GB" smtClean="0"/>
              <a:t>www.eera-set.eu</a:t>
            </a:r>
            <a:endParaRPr lang="en-GB" dirty="0"/>
          </a:p>
        </p:txBody>
      </p:sp>
    </p:spTree>
    <p:extLst>
      <p:ext uri="{BB962C8B-B14F-4D97-AF65-F5344CB8AC3E}">
        <p14:creationId xmlns:p14="http://schemas.microsoft.com/office/powerpoint/2010/main" val="923959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332656"/>
            <a:ext cx="7200800" cy="595313"/>
          </a:xfrm>
        </p:spPr>
        <p:txBody>
          <a:bodyPr/>
          <a:lstStyle/>
          <a:p>
            <a:r>
              <a:rPr lang="nl-BE" dirty="0" err="1" smtClean="0"/>
              <a:t>What</a:t>
            </a:r>
            <a:r>
              <a:rPr lang="nl-BE" dirty="0" smtClean="0"/>
              <a:t> </a:t>
            </a:r>
            <a:r>
              <a:rPr lang="nl-BE" dirty="0" err="1" smtClean="0"/>
              <a:t>should</a:t>
            </a:r>
            <a:r>
              <a:rPr lang="nl-BE" dirty="0" smtClean="0"/>
              <a:t> a JTT  </a:t>
            </a:r>
            <a:r>
              <a:rPr lang="nl-BE" dirty="0" err="1" smtClean="0"/>
              <a:t>be</a:t>
            </a:r>
            <a:r>
              <a:rPr lang="nl-BE" dirty="0" smtClean="0"/>
              <a:t>? </a:t>
            </a:r>
            <a:br>
              <a:rPr lang="nl-BE" dirty="0" smtClean="0"/>
            </a:br>
            <a:r>
              <a:rPr lang="nl-BE" dirty="0" err="1" smtClean="0"/>
              <a:t>Should</a:t>
            </a:r>
            <a:r>
              <a:rPr lang="nl-BE" dirty="0" smtClean="0"/>
              <a:t> </a:t>
            </a:r>
            <a:r>
              <a:rPr lang="nl-BE" dirty="0" err="1" smtClean="0"/>
              <a:t>this</a:t>
            </a:r>
            <a:r>
              <a:rPr lang="nl-BE" dirty="0" smtClean="0"/>
              <a:t> </a:t>
            </a:r>
            <a:r>
              <a:rPr lang="nl-BE" dirty="0" err="1" smtClean="0"/>
              <a:t>be</a:t>
            </a:r>
            <a:r>
              <a:rPr lang="nl-BE" dirty="0" smtClean="0"/>
              <a:t> a JTT?</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GB" smtClean="0"/>
              <a:t>www.eera-set.eu</a:t>
            </a:r>
            <a:endParaRPr lang="en-GB" dirty="0"/>
          </a:p>
        </p:txBody>
      </p:sp>
    </p:spTree>
    <p:extLst>
      <p:ext uri="{BB962C8B-B14F-4D97-AF65-F5344CB8AC3E}">
        <p14:creationId xmlns:p14="http://schemas.microsoft.com/office/powerpoint/2010/main" val="3132016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332656"/>
            <a:ext cx="7128792" cy="595313"/>
          </a:xfrm>
        </p:spPr>
        <p:txBody>
          <a:bodyPr/>
          <a:lstStyle/>
          <a:p>
            <a:r>
              <a:rPr lang="nl-BE" dirty="0" err="1" smtClean="0"/>
              <a:t>SCK•CEN’s</a:t>
            </a:r>
            <a:r>
              <a:rPr lang="nl-BE" dirty="0" smtClean="0"/>
              <a:t> </a:t>
            </a:r>
            <a:r>
              <a:rPr lang="nl-BE" dirty="0" err="1" smtClean="0"/>
              <a:t>monographic</a:t>
            </a:r>
            <a:r>
              <a:rPr lang="nl-BE" dirty="0" smtClean="0"/>
              <a:t> </a:t>
            </a:r>
            <a:r>
              <a:rPr lang="nl-BE" dirty="0" err="1" smtClean="0"/>
              <a:t>activities</a:t>
            </a:r>
            <a:endParaRPr lang="en-US" dirty="0"/>
          </a:p>
        </p:txBody>
      </p:sp>
      <p:sp>
        <p:nvSpPr>
          <p:cNvPr id="4" name="Footer Placeholder 3"/>
          <p:cNvSpPr>
            <a:spLocks noGrp="1"/>
          </p:cNvSpPr>
          <p:nvPr>
            <p:ph type="ftr" sz="quarter" idx="10"/>
          </p:nvPr>
        </p:nvSpPr>
        <p:spPr/>
        <p:txBody>
          <a:bodyPr/>
          <a:lstStyle/>
          <a:p>
            <a:pPr>
              <a:defRPr/>
            </a:pPr>
            <a:r>
              <a:rPr lang="en-GB" smtClean="0"/>
              <a:t>www.eera-set.eu</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510141046"/>
              </p:ext>
            </p:extLst>
          </p:nvPr>
        </p:nvGraphicFramePr>
        <p:xfrm>
          <a:off x="467544" y="1196752"/>
          <a:ext cx="8229600" cy="1066800"/>
        </p:xfrm>
        <a:graphic>
          <a:graphicData uri="http://schemas.openxmlformats.org/drawingml/2006/table">
            <a:tbl>
              <a:tblPr firstRow="1" firstCol="1" bandRow="1" bandCol="1">
                <a:tableStyleId>{5C22544A-7EE6-4342-B048-85BDC9FD1C3A}</a:tableStyleId>
              </a:tblPr>
              <a:tblGrid>
                <a:gridCol w="872338"/>
                <a:gridCol w="3033430"/>
                <a:gridCol w="1384219"/>
                <a:gridCol w="627096"/>
                <a:gridCol w="2312517"/>
              </a:tblGrid>
              <a:tr h="411398">
                <a:tc>
                  <a:txBody>
                    <a:bodyPr/>
                    <a:lstStyle/>
                    <a:p>
                      <a:pPr marL="180340">
                        <a:spcAft>
                          <a:spcPts val="0"/>
                        </a:spcAft>
                      </a:pPr>
                      <a:r>
                        <a:rPr lang="en-GB" sz="1400" dirty="0">
                          <a:solidFill>
                            <a:schemeClr val="tx1"/>
                          </a:solidFill>
                          <a:effectLst/>
                          <a:highlight>
                            <a:srgbClr val="FFFF00"/>
                          </a:highlight>
                        </a:rPr>
                        <a:t>4.1.1g</a:t>
                      </a:r>
                      <a:endParaRPr lang="en-US" sz="1600" dirty="0">
                        <a:solidFill>
                          <a:schemeClr val="tx1"/>
                        </a:solidFill>
                        <a:effectLst/>
                        <a:latin typeface="Times New Roman"/>
                        <a:ea typeface="Times New Roman"/>
                      </a:endParaRPr>
                    </a:p>
                  </a:txBody>
                  <a:tcPr marL="68566" marR="68566" marT="0" marB="0">
                    <a:noFill/>
                  </a:tcPr>
                </a:tc>
                <a:tc>
                  <a:txBody>
                    <a:bodyPr/>
                    <a:lstStyle/>
                    <a:p>
                      <a:pPr>
                        <a:spcAft>
                          <a:spcPts val="0"/>
                        </a:spcAft>
                      </a:pPr>
                      <a:r>
                        <a:rPr lang="en-GB" sz="1400" dirty="0">
                          <a:solidFill>
                            <a:schemeClr val="tx1"/>
                          </a:solidFill>
                          <a:effectLst/>
                          <a:highlight>
                            <a:srgbClr val="FFFF00"/>
                          </a:highlight>
                        </a:rPr>
                        <a:t>Development of phase field models describing microstructure evolution in Fe alloys</a:t>
                      </a:r>
                      <a:endParaRPr lang="en-US" sz="1600" dirty="0">
                        <a:solidFill>
                          <a:schemeClr val="tx1"/>
                        </a:solidFill>
                        <a:effectLst/>
                        <a:latin typeface="Times New Roman"/>
                        <a:ea typeface="Times New Roman"/>
                      </a:endParaRPr>
                    </a:p>
                  </a:txBody>
                  <a:tcPr marL="68566" marR="68566" marT="0" marB="0">
                    <a:noFill/>
                  </a:tcPr>
                </a:tc>
                <a:tc>
                  <a:txBody>
                    <a:bodyPr/>
                    <a:lstStyle/>
                    <a:p>
                      <a:pPr>
                        <a:spcAft>
                          <a:spcPts val="300"/>
                        </a:spcAft>
                      </a:pPr>
                      <a:r>
                        <a:rPr lang="nl-BE" sz="1400">
                          <a:solidFill>
                            <a:schemeClr val="tx1"/>
                          </a:solidFill>
                          <a:effectLst/>
                          <a:highlight>
                            <a:srgbClr val="FFFF00"/>
                          </a:highlight>
                        </a:rPr>
                        <a:t>SCK</a:t>
                      </a:r>
                      <a:r>
                        <a:rPr lang="en-GB" sz="1400">
                          <a:solidFill>
                            <a:schemeClr val="tx1"/>
                          </a:solidFill>
                          <a:effectLst/>
                          <a:highlight>
                            <a:srgbClr val="FFFF00"/>
                          </a:highlight>
                          <a:sym typeface="Wingdings"/>
                        </a:rPr>
                        <a:t></a:t>
                      </a:r>
                      <a:r>
                        <a:rPr lang="nl-BE" sz="1400">
                          <a:solidFill>
                            <a:schemeClr val="tx1"/>
                          </a:solidFill>
                          <a:effectLst/>
                          <a:highlight>
                            <a:srgbClr val="FFFF00"/>
                          </a:highlight>
                        </a:rPr>
                        <a:t>CEN, CNRS</a:t>
                      </a:r>
                      <a:endParaRPr lang="en-US" sz="1600">
                        <a:solidFill>
                          <a:schemeClr val="tx1"/>
                        </a:solidFill>
                        <a:effectLst/>
                        <a:latin typeface="Times New Roman"/>
                        <a:ea typeface="Times New Roman"/>
                      </a:endParaRPr>
                    </a:p>
                  </a:txBody>
                  <a:tcPr marL="68566" marR="68566" marT="0" marB="0">
                    <a:noFill/>
                  </a:tcPr>
                </a:tc>
                <a:tc>
                  <a:txBody>
                    <a:bodyPr/>
                    <a:lstStyle/>
                    <a:p>
                      <a:pPr>
                        <a:spcAft>
                          <a:spcPts val="0"/>
                        </a:spcAft>
                      </a:pPr>
                      <a:r>
                        <a:rPr lang="en-GB" sz="1400">
                          <a:solidFill>
                            <a:schemeClr val="tx1"/>
                          </a:solidFill>
                          <a:effectLst/>
                          <a:highlight>
                            <a:srgbClr val="FFFF00"/>
                          </a:highlight>
                        </a:rPr>
                        <a:t>Mo48</a:t>
                      </a:r>
                      <a:endParaRPr lang="en-US" sz="1600">
                        <a:solidFill>
                          <a:schemeClr val="tx1"/>
                        </a:solidFill>
                        <a:effectLst/>
                        <a:latin typeface="Times New Roman"/>
                        <a:ea typeface="Times New Roman"/>
                      </a:endParaRPr>
                    </a:p>
                  </a:txBody>
                  <a:tcPr marL="68566" marR="68566" marT="0" marB="0">
                    <a:noFill/>
                  </a:tcPr>
                </a:tc>
                <a:tc>
                  <a:txBody>
                    <a:bodyPr/>
                    <a:lstStyle/>
                    <a:p>
                      <a:pPr>
                        <a:spcAft>
                          <a:spcPts val="0"/>
                        </a:spcAft>
                      </a:pPr>
                      <a:r>
                        <a:rPr lang="en-US" sz="1400" dirty="0">
                          <a:solidFill>
                            <a:schemeClr val="tx1"/>
                          </a:solidFill>
                          <a:effectLst/>
                          <a:highlight>
                            <a:srgbClr val="FFFF00"/>
                          </a:highlight>
                        </a:rPr>
                        <a:t>Contact persons: M. Vankeerberghen (SCK</a:t>
                      </a:r>
                      <a:r>
                        <a:rPr lang="en-GB" sz="1400" dirty="0">
                          <a:solidFill>
                            <a:schemeClr val="tx1"/>
                          </a:solidFill>
                          <a:effectLst/>
                          <a:highlight>
                            <a:srgbClr val="FFFF00"/>
                          </a:highlight>
                        </a:rPr>
                        <a:t>·</a:t>
                      </a:r>
                      <a:r>
                        <a:rPr lang="en-US" sz="1400" dirty="0">
                          <a:solidFill>
                            <a:schemeClr val="tx1"/>
                          </a:solidFill>
                          <a:effectLst/>
                          <a:highlight>
                            <a:srgbClr val="FFFF00"/>
                          </a:highlight>
                        </a:rPr>
                        <a:t>CEN), A. </a:t>
                      </a:r>
                      <a:r>
                        <a:rPr lang="en-US" sz="1400" dirty="0" err="1">
                          <a:solidFill>
                            <a:schemeClr val="tx1"/>
                          </a:solidFill>
                          <a:effectLst/>
                          <a:highlight>
                            <a:srgbClr val="FFFF00"/>
                          </a:highlight>
                        </a:rPr>
                        <a:t>Legris</a:t>
                      </a:r>
                      <a:r>
                        <a:rPr lang="en-US" sz="1400" dirty="0">
                          <a:solidFill>
                            <a:schemeClr val="tx1"/>
                          </a:solidFill>
                          <a:effectLst/>
                          <a:highlight>
                            <a:srgbClr val="FFFF00"/>
                          </a:highlight>
                        </a:rPr>
                        <a:t> (CNRS/UMET), H. </a:t>
                      </a:r>
                      <a:r>
                        <a:rPr lang="en-US" sz="1400" dirty="0" err="1">
                          <a:solidFill>
                            <a:schemeClr val="tx1"/>
                          </a:solidFill>
                          <a:effectLst/>
                          <a:highlight>
                            <a:srgbClr val="FFFF00"/>
                          </a:highlight>
                        </a:rPr>
                        <a:t>Zapolski</a:t>
                      </a:r>
                      <a:r>
                        <a:rPr lang="en-US" sz="1400" dirty="0">
                          <a:solidFill>
                            <a:schemeClr val="tx1"/>
                          </a:solidFill>
                          <a:effectLst/>
                          <a:highlight>
                            <a:srgbClr val="FFFF00"/>
                          </a:highlight>
                        </a:rPr>
                        <a:t> (CNRS/GPM)</a:t>
                      </a:r>
                      <a:endParaRPr lang="en-US" sz="1600" dirty="0">
                        <a:solidFill>
                          <a:schemeClr val="tx1"/>
                        </a:solidFill>
                        <a:effectLst/>
                        <a:latin typeface="Times New Roman"/>
                        <a:ea typeface="Times New Roman"/>
                      </a:endParaRPr>
                    </a:p>
                  </a:txBody>
                  <a:tcPr marL="68566" marR="68566" marT="0" marB="0">
                    <a:noFill/>
                  </a:tcPr>
                </a:tc>
              </a:tr>
            </a:tbl>
          </a:graphicData>
        </a:graphic>
      </p:graphicFrame>
      <p:sp>
        <p:nvSpPr>
          <p:cNvPr id="6" name="TextBox 5"/>
          <p:cNvSpPr txBox="1"/>
          <p:nvPr/>
        </p:nvSpPr>
        <p:spPr>
          <a:xfrm>
            <a:off x="539552" y="2492896"/>
            <a:ext cx="8064896" cy="3693319"/>
          </a:xfrm>
          <a:prstGeom prst="rect">
            <a:avLst/>
          </a:prstGeom>
          <a:noFill/>
        </p:spPr>
        <p:txBody>
          <a:bodyPr wrap="square" rtlCol="0">
            <a:spAutoFit/>
          </a:bodyPr>
          <a:lstStyle/>
          <a:p>
            <a:r>
              <a:rPr lang="nl-BE" dirty="0" smtClean="0"/>
              <a:t>At the moment </a:t>
            </a:r>
            <a:r>
              <a:rPr lang="nl-BE" dirty="0" err="1" smtClean="0"/>
              <a:t>it</a:t>
            </a:r>
            <a:r>
              <a:rPr lang="nl-BE" dirty="0" smtClean="0"/>
              <a:t> is </a:t>
            </a:r>
            <a:r>
              <a:rPr lang="nl-BE" dirty="0" err="1" smtClean="0"/>
              <a:t>just</a:t>
            </a:r>
            <a:r>
              <a:rPr lang="nl-BE" dirty="0" smtClean="0"/>
              <a:t> a </a:t>
            </a:r>
            <a:r>
              <a:rPr lang="nl-BE" b="1" dirty="0" err="1" smtClean="0"/>
              <a:t>proposal</a:t>
            </a:r>
            <a:r>
              <a:rPr lang="nl-BE" b="1" dirty="0" smtClean="0"/>
              <a:t> </a:t>
            </a:r>
            <a:r>
              <a:rPr lang="nl-BE" b="1" dirty="0" err="1" smtClean="0"/>
              <a:t>for</a:t>
            </a:r>
            <a:r>
              <a:rPr lang="nl-BE" b="1" dirty="0" smtClean="0"/>
              <a:t> a PhD project</a:t>
            </a:r>
            <a:r>
              <a:rPr lang="nl-BE" dirty="0" smtClean="0"/>
              <a:t>:</a:t>
            </a:r>
          </a:p>
          <a:p>
            <a:endParaRPr lang="en-US" dirty="0" smtClean="0"/>
          </a:p>
          <a:p>
            <a:r>
              <a:rPr lang="en-US" u="sng" dirty="0" smtClean="0"/>
              <a:t>Objective</a:t>
            </a:r>
            <a:r>
              <a:rPr lang="en-US" dirty="0" smtClean="0"/>
              <a:t>: to </a:t>
            </a:r>
            <a:r>
              <a:rPr lang="en-US" dirty="0"/>
              <a:t>explore </a:t>
            </a:r>
            <a:r>
              <a:rPr lang="en-US" dirty="0" smtClean="0"/>
              <a:t>the </a:t>
            </a:r>
            <a:r>
              <a:rPr lang="en-US" dirty="0"/>
              <a:t>possibility of developing phase field models describing the </a:t>
            </a:r>
            <a:r>
              <a:rPr lang="en-US" dirty="0" err="1"/>
              <a:t>nanostructural</a:t>
            </a:r>
            <a:r>
              <a:rPr lang="en-US" dirty="0"/>
              <a:t> changes experienced by structural materials subjected to irradiation. </a:t>
            </a:r>
            <a:endParaRPr lang="en-US" dirty="0" smtClean="0"/>
          </a:p>
          <a:p>
            <a:endParaRPr lang="en-US" dirty="0" smtClean="0"/>
          </a:p>
          <a:p>
            <a:r>
              <a:rPr lang="en-US" i="1" dirty="0" smtClean="0"/>
              <a:t>The </a:t>
            </a:r>
            <a:r>
              <a:rPr lang="en-US" i="1" dirty="0"/>
              <a:t>development of phase field models of the type targeted </a:t>
            </a:r>
            <a:r>
              <a:rPr lang="en-US" i="1" dirty="0" smtClean="0"/>
              <a:t>has </a:t>
            </a:r>
            <a:r>
              <a:rPr lang="en-US" i="1" dirty="0"/>
              <a:t>been demonstrated in work performed e.g. at Idaho National Lab and published over the last few years. </a:t>
            </a:r>
            <a:endParaRPr lang="en-US" i="1" dirty="0" smtClean="0"/>
          </a:p>
          <a:p>
            <a:endParaRPr lang="en-US" i="1" dirty="0" smtClean="0"/>
          </a:p>
          <a:p>
            <a:r>
              <a:rPr lang="en-US" i="1" dirty="0" smtClean="0"/>
              <a:t>This </a:t>
            </a:r>
            <a:r>
              <a:rPr lang="en-US" i="1" dirty="0"/>
              <a:t>published work will be the starting point to develop models that should, in the expectations, be almost as reliable as the available </a:t>
            </a:r>
            <a:r>
              <a:rPr lang="en-US" i="1" dirty="0" err="1"/>
              <a:t>kMC</a:t>
            </a:r>
            <a:r>
              <a:rPr lang="en-US" i="1" dirty="0"/>
              <a:t> models, but allowing a step forward in terms of scales that can be </a:t>
            </a:r>
            <a:r>
              <a:rPr lang="en-US" i="1" dirty="0" smtClean="0"/>
              <a:t>addressed.</a:t>
            </a:r>
            <a:endParaRPr lang="en-US" i="1" dirty="0"/>
          </a:p>
        </p:txBody>
      </p:sp>
    </p:spTree>
    <p:extLst>
      <p:ext uri="{BB962C8B-B14F-4D97-AF65-F5344CB8AC3E}">
        <p14:creationId xmlns:p14="http://schemas.microsoft.com/office/powerpoint/2010/main" val="2676314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332656"/>
            <a:ext cx="7200800" cy="595313"/>
          </a:xfrm>
        </p:spPr>
        <p:txBody>
          <a:bodyPr/>
          <a:lstStyle/>
          <a:p>
            <a:r>
              <a:rPr lang="nl-BE" dirty="0" err="1"/>
              <a:t>SCK•CEN’s</a:t>
            </a:r>
            <a:r>
              <a:rPr lang="nl-BE" dirty="0"/>
              <a:t> </a:t>
            </a:r>
            <a:r>
              <a:rPr lang="nl-BE" dirty="0" err="1"/>
              <a:t>monographic</a:t>
            </a:r>
            <a:r>
              <a:rPr lang="nl-BE" dirty="0"/>
              <a:t> </a:t>
            </a:r>
            <a:r>
              <a:rPr lang="nl-BE" dirty="0" err="1"/>
              <a:t>activities</a:t>
            </a:r>
            <a:endParaRPr lang="en-US" dirty="0"/>
          </a:p>
        </p:txBody>
      </p:sp>
      <p:sp>
        <p:nvSpPr>
          <p:cNvPr id="4" name="Footer Placeholder 3"/>
          <p:cNvSpPr>
            <a:spLocks noGrp="1"/>
          </p:cNvSpPr>
          <p:nvPr>
            <p:ph type="ftr" sz="quarter" idx="10"/>
          </p:nvPr>
        </p:nvSpPr>
        <p:spPr/>
        <p:txBody>
          <a:bodyPr/>
          <a:lstStyle/>
          <a:p>
            <a:pPr>
              <a:defRPr/>
            </a:pPr>
            <a:r>
              <a:rPr lang="en-GB" smtClean="0"/>
              <a:t>www.eera-set.eu</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708968440"/>
              </p:ext>
            </p:extLst>
          </p:nvPr>
        </p:nvGraphicFramePr>
        <p:xfrm>
          <a:off x="446856" y="1196752"/>
          <a:ext cx="8229600" cy="640080"/>
        </p:xfrm>
        <a:graphic>
          <a:graphicData uri="http://schemas.openxmlformats.org/drawingml/2006/table">
            <a:tbl>
              <a:tblPr firstRow="1" firstCol="1" bandRow="1" bandCol="1">
                <a:tableStyleId>{5C22544A-7EE6-4342-B048-85BDC9FD1C3A}</a:tableStyleId>
              </a:tblPr>
              <a:tblGrid>
                <a:gridCol w="872338"/>
                <a:gridCol w="3033430"/>
                <a:gridCol w="1384219"/>
                <a:gridCol w="627096"/>
                <a:gridCol w="2312517"/>
              </a:tblGrid>
              <a:tr h="274265">
                <a:tc>
                  <a:txBody>
                    <a:bodyPr/>
                    <a:lstStyle/>
                    <a:p>
                      <a:pPr marL="180340">
                        <a:spcAft>
                          <a:spcPts val="0"/>
                        </a:spcAft>
                      </a:pPr>
                      <a:r>
                        <a:rPr lang="en-GB" sz="1400" dirty="0">
                          <a:solidFill>
                            <a:schemeClr val="tx1"/>
                          </a:solidFill>
                          <a:effectLst/>
                          <a:highlight>
                            <a:srgbClr val="FFFF00"/>
                          </a:highlight>
                        </a:rPr>
                        <a:t>4.1.3a</a:t>
                      </a:r>
                      <a:endParaRPr lang="en-US" sz="1600" dirty="0">
                        <a:solidFill>
                          <a:schemeClr val="tx1"/>
                        </a:solidFill>
                        <a:effectLst/>
                        <a:latin typeface="Times New Roman"/>
                        <a:ea typeface="Times New Roman"/>
                      </a:endParaRPr>
                    </a:p>
                  </a:txBody>
                  <a:tcPr marL="68566" marR="68566" marT="0" marB="0">
                    <a:noFill/>
                  </a:tcPr>
                </a:tc>
                <a:tc>
                  <a:txBody>
                    <a:bodyPr/>
                    <a:lstStyle/>
                    <a:p>
                      <a:pPr>
                        <a:spcAft>
                          <a:spcPts val="0"/>
                        </a:spcAft>
                      </a:pPr>
                      <a:r>
                        <a:rPr lang="en-GB" sz="1400" dirty="0">
                          <a:solidFill>
                            <a:schemeClr val="tx1"/>
                          </a:solidFill>
                          <a:effectLst/>
                          <a:highlight>
                            <a:srgbClr val="FFFF00"/>
                          </a:highlight>
                        </a:rPr>
                        <a:t>Atomic-level study of cohesion properties of grain boundaries in Fe alloys</a:t>
                      </a:r>
                      <a:endParaRPr lang="en-US" sz="1600" dirty="0">
                        <a:solidFill>
                          <a:schemeClr val="tx1"/>
                        </a:solidFill>
                        <a:effectLst/>
                        <a:latin typeface="Times New Roman"/>
                        <a:ea typeface="Times New Roman"/>
                      </a:endParaRPr>
                    </a:p>
                  </a:txBody>
                  <a:tcPr marL="68566" marR="68566" marT="0" marB="0">
                    <a:noFill/>
                  </a:tcPr>
                </a:tc>
                <a:tc>
                  <a:txBody>
                    <a:bodyPr/>
                    <a:lstStyle/>
                    <a:p>
                      <a:pPr>
                        <a:spcAft>
                          <a:spcPts val="0"/>
                        </a:spcAft>
                      </a:pPr>
                      <a:r>
                        <a:rPr lang="en-GB" sz="1400">
                          <a:solidFill>
                            <a:schemeClr val="tx1"/>
                          </a:solidFill>
                          <a:effectLst/>
                          <a:highlight>
                            <a:srgbClr val="FFFF00"/>
                          </a:highlight>
                        </a:rPr>
                        <a:t>SCK</a:t>
                      </a:r>
                      <a:r>
                        <a:rPr lang="en-GB" sz="1400">
                          <a:solidFill>
                            <a:schemeClr val="tx1"/>
                          </a:solidFill>
                          <a:effectLst/>
                          <a:highlight>
                            <a:srgbClr val="FFFF00"/>
                          </a:highlight>
                          <a:sym typeface="Wingdings"/>
                        </a:rPr>
                        <a:t></a:t>
                      </a:r>
                      <a:r>
                        <a:rPr lang="en-GB" sz="1400">
                          <a:solidFill>
                            <a:schemeClr val="tx1"/>
                          </a:solidFill>
                          <a:effectLst/>
                          <a:highlight>
                            <a:srgbClr val="FFFF00"/>
                          </a:highlight>
                        </a:rPr>
                        <a:t>CEN, (MPA)</a:t>
                      </a:r>
                      <a:endParaRPr lang="en-US" sz="1600">
                        <a:solidFill>
                          <a:schemeClr val="tx1"/>
                        </a:solidFill>
                        <a:effectLst/>
                        <a:latin typeface="Times New Roman"/>
                        <a:ea typeface="Times New Roman"/>
                      </a:endParaRPr>
                    </a:p>
                  </a:txBody>
                  <a:tcPr marL="68566" marR="68566" marT="0" marB="0">
                    <a:noFill/>
                  </a:tcPr>
                </a:tc>
                <a:tc>
                  <a:txBody>
                    <a:bodyPr/>
                    <a:lstStyle/>
                    <a:p>
                      <a:pPr>
                        <a:spcAft>
                          <a:spcPts val="0"/>
                        </a:spcAft>
                      </a:pPr>
                      <a:r>
                        <a:rPr lang="en-GB" sz="1400">
                          <a:solidFill>
                            <a:schemeClr val="tx1"/>
                          </a:solidFill>
                          <a:effectLst/>
                        </a:rPr>
                        <a:t>Mo48</a:t>
                      </a:r>
                      <a:endParaRPr lang="en-US" sz="1600">
                        <a:solidFill>
                          <a:schemeClr val="tx1"/>
                        </a:solidFill>
                        <a:effectLst/>
                        <a:latin typeface="Times New Roman"/>
                        <a:ea typeface="Times New Roman"/>
                      </a:endParaRPr>
                    </a:p>
                  </a:txBody>
                  <a:tcPr marL="68566" marR="68566" marT="0" marB="0">
                    <a:noFill/>
                  </a:tcPr>
                </a:tc>
                <a:tc>
                  <a:txBody>
                    <a:bodyPr/>
                    <a:lstStyle/>
                    <a:p>
                      <a:pPr>
                        <a:spcAft>
                          <a:spcPts val="0"/>
                        </a:spcAft>
                      </a:pPr>
                      <a:r>
                        <a:rPr lang="en-GB" sz="1400" dirty="0">
                          <a:solidFill>
                            <a:schemeClr val="tx1"/>
                          </a:solidFill>
                          <a:effectLst/>
                          <a:highlight>
                            <a:srgbClr val="FFFF00"/>
                          </a:highlight>
                        </a:rPr>
                        <a:t>Contact person: D. Terentyev (SCK·CEN), (MPA?)</a:t>
                      </a:r>
                      <a:endParaRPr lang="en-US" sz="1600" dirty="0">
                        <a:solidFill>
                          <a:schemeClr val="tx1"/>
                        </a:solidFill>
                        <a:effectLst/>
                        <a:latin typeface="Times New Roman"/>
                        <a:ea typeface="Times New Roman"/>
                      </a:endParaRPr>
                    </a:p>
                  </a:txBody>
                  <a:tcPr marL="68566" marR="68566" marT="0" marB="0">
                    <a:noFill/>
                  </a:tcPr>
                </a:tc>
              </a:tr>
            </a:tbl>
          </a:graphicData>
        </a:graphic>
      </p:graphicFrame>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70" y="2780928"/>
            <a:ext cx="5281414" cy="3611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306144"/>
            <a:ext cx="31146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570" y="2060848"/>
            <a:ext cx="5580112" cy="660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0371" y="2246387"/>
            <a:ext cx="32861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68809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667" y="3429000"/>
            <a:ext cx="5904656" cy="595313"/>
          </a:xfrm>
        </p:spPr>
        <p:txBody>
          <a:bodyPr/>
          <a:lstStyle/>
          <a:p>
            <a:r>
              <a:rPr lang="nl-BE" dirty="0" smtClean="0"/>
              <a:t>Pilot </a:t>
            </a:r>
            <a:r>
              <a:rPr lang="nl-BE" dirty="0" err="1" smtClean="0"/>
              <a:t>projects</a:t>
            </a:r>
            <a:endParaRPr lang="en-US" dirty="0"/>
          </a:p>
        </p:txBody>
      </p:sp>
      <p:sp>
        <p:nvSpPr>
          <p:cNvPr id="4" name="Footer Placeholder 3"/>
          <p:cNvSpPr>
            <a:spLocks noGrp="1"/>
          </p:cNvSpPr>
          <p:nvPr>
            <p:ph type="ftr" sz="quarter" idx="10"/>
          </p:nvPr>
        </p:nvSpPr>
        <p:spPr/>
        <p:txBody>
          <a:bodyPr/>
          <a:lstStyle/>
          <a:p>
            <a:pPr>
              <a:defRPr/>
            </a:pPr>
            <a:r>
              <a:rPr lang="en-GB" smtClean="0"/>
              <a:t>www.eera-set.eu</a:t>
            </a:r>
            <a:endParaRPr lang="en-GB" dirty="0"/>
          </a:p>
        </p:txBody>
      </p:sp>
    </p:spTree>
    <p:extLst>
      <p:ext uri="{BB962C8B-B14F-4D97-AF65-F5344CB8AC3E}">
        <p14:creationId xmlns:p14="http://schemas.microsoft.com/office/powerpoint/2010/main" val="1472924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Pilot </a:t>
            </a:r>
            <a:r>
              <a:rPr lang="nl-BE" dirty="0" err="1" smtClean="0"/>
              <a:t>Projects</a:t>
            </a:r>
            <a:r>
              <a:rPr lang="nl-BE" dirty="0" smtClean="0"/>
              <a:t> – WP4.1</a:t>
            </a:r>
            <a:endParaRPr lang="en-US" dirty="0"/>
          </a:p>
        </p:txBody>
      </p:sp>
      <p:sp>
        <p:nvSpPr>
          <p:cNvPr id="4" name="Footer Placeholder 3"/>
          <p:cNvSpPr>
            <a:spLocks noGrp="1"/>
          </p:cNvSpPr>
          <p:nvPr>
            <p:ph type="ftr" sz="quarter" idx="10"/>
          </p:nvPr>
        </p:nvSpPr>
        <p:spPr/>
        <p:txBody>
          <a:bodyPr/>
          <a:lstStyle/>
          <a:p>
            <a:pPr>
              <a:defRPr/>
            </a:pPr>
            <a:r>
              <a:rPr lang="en-GB" smtClean="0"/>
              <a:t>www.eera-set.eu</a:t>
            </a:r>
            <a:endParaRPr lang="en-GB" dirty="0"/>
          </a:p>
        </p:txBody>
      </p:sp>
      <p:sp>
        <p:nvSpPr>
          <p:cNvPr id="7" name="Content Placeholder 2"/>
          <p:cNvSpPr>
            <a:spLocks noGrp="1"/>
          </p:cNvSpPr>
          <p:nvPr>
            <p:ph idx="1"/>
          </p:nvPr>
        </p:nvSpPr>
        <p:spPr>
          <a:xfrm>
            <a:off x="213802" y="1591082"/>
            <a:ext cx="8784976" cy="4646230"/>
          </a:xfrm>
        </p:spPr>
        <p:txBody>
          <a:bodyPr/>
          <a:lstStyle/>
          <a:p>
            <a:r>
              <a:rPr lang="nl-BE" sz="2000" u="sng" dirty="0" err="1"/>
              <a:t>Title</a:t>
            </a:r>
            <a:r>
              <a:rPr lang="nl-BE" sz="2000" dirty="0"/>
              <a:t>: </a:t>
            </a:r>
            <a:r>
              <a:rPr lang="en-GB" sz="2000" b="1" i="1" dirty="0"/>
              <a:t>Design-Oriented </a:t>
            </a:r>
            <a:r>
              <a:rPr lang="en-GB" sz="2000" b="1" i="1" dirty="0" err="1"/>
              <a:t>MOdelling</a:t>
            </a:r>
            <a:r>
              <a:rPr lang="en-GB" sz="2000" b="1" i="1" dirty="0"/>
              <a:t> of Plastic Localisation effects in irradiated austenitic and ferritic steels and supporting Experiments</a:t>
            </a:r>
          </a:p>
          <a:p>
            <a:r>
              <a:rPr lang="en-GB" sz="2000" u="sng" dirty="0"/>
              <a:t>Participants</a:t>
            </a:r>
            <a:r>
              <a:rPr lang="en-GB" sz="2000" dirty="0"/>
              <a:t>:</a:t>
            </a:r>
            <a:r>
              <a:rPr lang="en-GB" sz="2000" b="1" i="1" dirty="0"/>
              <a:t> CEA, CIEMAT, HZDR, JRC-IE, SCK•CEN, ULB, UMAN, UOXF, VTT </a:t>
            </a:r>
            <a:r>
              <a:rPr lang="en-GB" sz="2000" b="1" i="1" dirty="0" smtClean="0"/>
              <a:t>, </a:t>
            </a:r>
            <a:r>
              <a:rPr lang="en-GB" sz="2000" i="1" dirty="0" smtClean="0">
                <a:sym typeface="Wingdings" pitchFamily="2" charset="2"/>
              </a:rPr>
              <a:t>(KTH), (MPA?)</a:t>
            </a:r>
            <a:endParaRPr lang="en-GB" sz="2000" i="1" dirty="0"/>
          </a:p>
          <a:p>
            <a:r>
              <a:rPr lang="en-GB" sz="2000" u="sng" dirty="0" smtClean="0"/>
              <a:t>Objective</a:t>
            </a:r>
            <a:r>
              <a:rPr lang="en-GB" sz="2000" u="sng" dirty="0"/>
              <a:t>:</a:t>
            </a:r>
            <a:r>
              <a:rPr lang="en-GB" sz="1600" b="1" dirty="0"/>
              <a:t> </a:t>
            </a:r>
            <a:r>
              <a:rPr lang="en-GB" sz="1600" b="1" dirty="0" smtClean="0"/>
              <a:t>Develop </a:t>
            </a:r>
            <a:r>
              <a:rPr lang="en-GB" sz="1600" b="1" dirty="0"/>
              <a:t>tools needed to build a crystal gradient plasticity model at the polycrystalline aggregate scale, by drawing information from both experiments and molecular dynamics and dislocation dynamics simulations. Finally, </a:t>
            </a:r>
            <a:r>
              <a:rPr lang="en-US" sz="1600" b="1" dirty="0"/>
              <a:t>the grain scale descriptions will be </a:t>
            </a:r>
            <a:r>
              <a:rPr lang="en-US" sz="1600" b="1" dirty="0" err="1"/>
              <a:t>upscaled</a:t>
            </a:r>
            <a:r>
              <a:rPr lang="en-US" sz="1600" b="1" dirty="0"/>
              <a:t> within a multi-level scheme, thereby allowing for plastic </a:t>
            </a:r>
            <a:r>
              <a:rPr lang="en-US" sz="1600" b="1" dirty="0" err="1"/>
              <a:t>localisation</a:t>
            </a:r>
            <a:r>
              <a:rPr lang="en-US" sz="1600" b="1" dirty="0"/>
              <a:t> and instability up to macroscopic and component </a:t>
            </a:r>
            <a:r>
              <a:rPr lang="en-US" sz="1600" b="1" dirty="0" smtClean="0"/>
              <a:t>level</a:t>
            </a:r>
          </a:p>
          <a:p>
            <a:pPr>
              <a:spcBef>
                <a:spcPts val="600"/>
              </a:spcBef>
            </a:pPr>
            <a:endParaRPr lang="nl-BE" sz="2000" u="sng" dirty="0" smtClean="0"/>
          </a:p>
          <a:p>
            <a:pPr>
              <a:spcBef>
                <a:spcPts val="600"/>
              </a:spcBef>
            </a:pPr>
            <a:r>
              <a:rPr lang="nl-BE" sz="2000" u="sng" dirty="0" err="1" smtClean="0"/>
              <a:t>Work</a:t>
            </a:r>
            <a:r>
              <a:rPr lang="nl-BE" sz="2000" u="sng" dirty="0" smtClean="0"/>
              <a:t>-Packages</a:t>
            </a:r>
            <a:r>
              <a:rPr lang="nl-BE" sz="1600" u="sng" dirty="0" smtClean="0"/>
              <a:t> (+ </a:t>
            </a:r>
            <a:r>
              <a:rPr lang="nl-BE" sz="1600" u="sng" dirty="0" err="1" smtClean="0"/>
              <a:t>DOMOn</a:t>
            </a:r>
            <a:r>
              <a:rPr lang="nl-BE" sz="1600" u="sng" dirty="0" smtClean="0"/>
              <a:t> JTT </a:t>
            </a:r>
            <a:r>
              <a:rPr lang="nl-BE" sz="1600" u="sng" dirty="0" err="1" smtClean="0"/>
              <a:t>launch</a:t>
            </a:r>
            <a:r>
              <a:rPr lang="nl-BE" sz="1600" u="sng" dirty="0" smtClean="0"/>
              <a:t>, UOXF)</a:t>
            </a:r>
            <a:endParaRPr lang="nl-BE" sz="1600" i="1" u="sng" dirty="0"/>
          </a:p>
          <a:p>
            <a:pPr lvl="1"/>
            <a:r>
              <a:rPr lang="en-GB" sz="1200" b="1" dirty="0" smtClean="0"/>
              <a:t>WP1 - Fundamental </a:t>
            </a:r>
            <a:r>
              <a:rPr lang="en-GB" sz="1200" b="1" dirty="0"/>
              <a:t>studies of processes leading to clear band formation</a:t>
            </a:r>
          </a:p>
          <a:p>
            <a:pPr lvl="2"/>
            <a:r>
              <a:rPr lang="nl-BE" sz="1000" dirty="0"/>
              <a:t>Leader: </a:t>
            </a:r>
            <a:r>
              <a:rPr lang="nl-BE" sz="1000" b="1" dirty="0"/>
              <a:t>L. </a:t>
            </a:r>
            <a:r>
              <a:rPr lang="nl-BE" sz="1000" b="1" dirty="0" err="1"/>
              <a:t>Dupuy</a:t>
            </a:r>
            <a:r>
              <a:rPr lang="nl-BE" sz="1000" b="1" dirty="0"/>
              <a:t>, </a:t>
            </a:r>
            <a:r>
              <a:rPr lang="nl-BE" sz="1000" b="1" dirty="0" smtClean="0"/>
              <a:t>CEA-</a:t>
            </a:r>
            <a:r>
              <a:rPr lang="nl-BE" sz="1000" b="1" dirty="0" err="1" smtClean="0"/>
              <a:t>Saclay</a:t>
            </a:r>
            <a:endParaRPr lang="en-GB" sz="1000" dirty="0"/>
          </a:p>
          <a:p>
            <a:pPr lvl="1"/>
            <a:r>
              <a:rPr lang="en-GB" sz="1200" b="1" dirty="0" smtClean="0"/>
              <a:t>WP2 - Development </a:t>
            </a:r>
            <a:r>
              <a:rPr lang="en-GB" sz="1200" b="1" dirty="0"/>
              <a:t>of crystal gradient plasticity models</a:t>
            </a:r>
          </a:p>
          <a:p>
            <a:pPr lvl="2"/>
            <a:r>
              <a:rPr lang="nl-BE" sz="1000" dirty="0"/>
              <a:t>Leader: </a:t>
            </a:r>
            <a:r>
              <a:rPr lang="nl-BE" sz="1000" b="1" dirty="0"/>
              <a:t>Th. Massart, ULB</a:t>
            </a:r>
            <a:endParaRPr lang="en-GB" sz="1000" b="1" dirty="0"/>
          </a:p>
          <a:p>
            <a:pPr lvl="1"/>
            <a:r>
              <a:rPr lang="en-GB" sz="1200" b="1" dirty="0" smtClean="0"/>
              <a:t>WP3 - Ion &amp; neutron </a:t>
            </a:r>
            <a:r>
              <a:rPr lang="en-GB" sz="1200" b="1" dirty="0"/>
              <a:t>irradiation experiments and subsequent materials characterization</a:t>
            </a:r>
          </a:p>
          <a:p>
            <a:pPr lvl="2"/>
            <a:r>
              <a:rPr lang="nl-BE" sz="1000" dirty="0"/>
              <a:t>Leader: </a:t>
            </a:r>
            <a:r>
              <a:rPr lang="nl-BE" sz="1000" b="1" dirty="0"/>
              <a:t>F. </a:t>
            </a:r>
            <a:r>
              <a:rPr lang="nl-BE" sz="1000" b="1" dirty="0" err="1"/>
              <a:t>Bergner</a:t>
            </a:r>
            <a:r>
              <a:rPr lang="nl-BE" sz="1000" b="1" dirty="0"/>
              <a:t>, </a:t>
            </a:r>
            <a:r>
              <a:rPr lang="nl-BE" sz="1000" b="1" dirty="0" smtClean="0"/>
              <a:t>HZDR</a:t>
            </a:r>
            <a:endParaRPr lang="nl-BE" sz="1000" b="1" dirty="0"/>
          </a:p>
          <a:p>
            <a:pPr lvl="1"/>
            <a:endParaRPr lang="nl-BE" sz="1200" dirty="0"/>
          </a:p>
          <a:p>
            <a:pPr marL="400050" lvl="1" indent="0">
              <a:buNone/>
            </a:pPr>
            <a:endParaRPr lang="en-US" dirty="0"/>
          </a:p>
        </p:txBody>
      </p:sp>
      <p:sp>
        <p:nvSpPr>
          <p:cNvPr id="8" name="TextBox 7"/>
          <p:cNvSpPr txBox="1"/>
          <p:nvPr/>
        </p:nvSpPr>
        <p:spPr>
          <a:xfrm>
            <a:off x="3203848" y="1124744"/>
            <a:ext cx="3456384" cy="523220"/>
          </a:xfrm>
          <a:prstGeom prst="rect">
            <a:avLst/>
          </a:prstGeom>
          <a:noFill/>
        </p:spPr>
        <p:txBody>
          <a:bodyPr wrap="square" rtlCol="0">
            <a:spAutoFit/>
          </a:bodyPr>
          <a:lstStyle/>
          <a:p>
            <a:pPr algn="ctr"/>
            <a:r>
              <a:rPr lang="nl-BE" sz="2800" b="1" dirty="0" smtClean="0">
                <a:solidFill>
                  <a:srgbClr val="006666"/>
                </a:solidFill>
              </a:rPr>
              <a:t>DOMOPLEX</a:t>
            </a:r>
            <a:endParaRPr lang="en-US" b="1" dirty="0">
              <a:solidFill>
                <a:srgbClr val="006666"/>
              </a:solidFill>
            </a:endParaRPr>
          </a:p>
        </p:txBody>
      </p:sp>
    </p:spTree>
    <p:extLst>
      <p:ext uri="{BB962C8B-B14F-4D97-AF65-F5344CB8AC3E}">
        <p14:creationId xmlns:p14="http://schemas.microsoft.com/office/powerpoint/2010/main" val="1836074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Pilot </a:t>
            </a:r>
            <a:r>
              <a:rPr lang="nl-BE" dirty="0" err="1" smtClean="0"/>
              <a:t>Projects</a:t>
            </a:r>
            <a:r>
              <a:rPr lang="nl-BE" dirty="0" smtClean="0"/>
              <a:t> – WP4.1</a:t>
            </a:r>
            <a:endParaRPr lang="en-US" dirty="0"/>
          </a:p>
        </p:txBody>
      </p:sp>
      <p:sp>
        <p:nvSpPr>
          <p:cNvPr id="3" name="Content Placeholder 2"/>
          <p:cNvSpPr>
            <a:spLocks noGrp="1"/>
          </p:cNvSpPr>
          <p:nvPr>
            <p:ph idx="1"/>
          </p:nvPr>
        </p:nvSpPr>
        <p:spPr>
          <a:xfrm>
            <a:off x="179512" y="1844501"/>
            <a:ext cx="8784976" cy="4248795"/>
          </a:xfrm>
        </p:spPr>
        <p:txBody>
          <a:bodyPr/>
          <a:lstStyle/>
          <a:p>
            <a:r>
              <a:rPr lang="nl-BE" dirty="0" err="1" smtClean="0"/>
              <a:t>Approved</a:t>
            </a:r>
            <a:r>
              <a:rPr lang="nl-BE" dirty="0" smtClean="0"/>
              <a:t> </a:t>
            </a:r>
            <a:r>
              <a:rPr lang="nl-BE" dirty="0" err="1" smtClean="0"/>
              <a:t>by</a:t>
            </a:r>
            <a:r>
              <a:rPr lang="nl-BE" dirty="0" smtClean="0"/>
              <a:t> SC in May 2012</a:t>
            </a:r>
          </a:p>
          <a:p>
            <a:pPr>
              <a:spcBef>
                <a:spcPts val="1800"/>
              </a:spcBef>
            </a:pPr>
            <a:r>
              <a:rPr lang="nl-BE" dirty="0" smtClean="0"/>
              <a:t>Kick-off meeting was held on 6-7 September</a:t>
            </a:r>
          </a:p>
          <a:p>
            <a:pPr lvl="1"/>
            <a:r>
              <a:rPr lang="nl-BE" dirty="0" smtClean="0"/>
              <a:t>Minutes </a:t>
            </a:r>
            <a:r>
              <a:rPr lang="nl-BE" dirty="0" err="1" smtClean="0"/>
              <a:t>available</a:t>
            </a:r>
            <a:r>
              <a:rPr lang="nl-BE" dirty="0" smtClean="0"/>
              <a:t>, have been </a:t>
            </a:r>
            <a:r>
              <a:rPr lang="nl-BE" dirty="0" err="1" smtClean="0"/>
              <a:t>distributed</a:t>
            </a:r>
            <a:endParaRPr lang="nl-BE" dirty="0"/>
          </a:p>
          <a:p>
            <a:pPr>
              <a:spcBef>
                <a:spcPts val="1800"/>
              </a:spcBef>
            </a:pPr>
            <a:r>
              <a:rPr lang="nl-BE" dirty="0" err="1" smtClean="0"/>
              <a:t>Almost</a:t>
            </a:r>
            <a:r>
              <a:rPr lang="nl-BE" dirty="0" smtClean="0"/>
              <a:t> </a:t>
            </a:r>
            <a:r>
              <a:rPr lang="nl-BE" dirty="0" err="1"/>
              <a:t>fully</a:t>
            </a:r>
            <a:r>
              <a:rPr lang="nl-BE" dirty="0"/>
              <a:t> </a:t>
            </a:r>
            <a:r>
              <a:rPr lang="nl-BE" dirty="0" err="1"/>
              <a:t>feasible</a:t>
            </a:r>
            <a:r>
              <a:rPr lang="nl-BE" dirty="0"/>
              <a:t> without </a:t>
            </a:r>
            <a:r>
              <a:rPr lang="nl-BE" dirty="0" err="1" smtClean="0"/>
              <a:t>funding</a:t>
            </a:r>
            <a:r>
              <a:rPr lang="nl-BE" dirty="0" smtClean="0"/>
              <a:t> </a:t>
            </a:r>
            <a:r>
              <a:rPr lang="nl-BE" dirty="0" err="1"/>
              <a:t>from</a:t>
            </a:r>
            <a:r>
              <a:rPr lang="nl-BE" dirty="0"/>
              <a:t> </a:t>
            </a:r>
            <a:r>
              <a:rPr lang="nl-BE" dirty="0" err="1"/>
              <a:t>outside</a:t>
            </a:r>
            <a:r>
              <a:rPr lang="nl-BE" dirty="0"/>
              <a:t> </a:t>
            </a:r>
            <a:r>
              <a:rPr lang="nl-BE" dirty="0" smtClean="0"/>
              <a:t>consortium</a:t>
            </a:r>
            <a:endParaRPr lang="nl-BE" dirty="0"/>
          </a:p>
          <a:p>
            <a:pPr lvl="1"/>
            <a:r>
              <a:rPr lang="nl-BE" dirty="0" err="1"/>
              <a:t>To</a:t>
            </a:r>
            <a:r>
              <a:rPr lang="nl-BE" dirty="0"/>
              <a:t> </a:t>
            </a:r>
            <a:r>
              <a:rPr lang="nl-BE" dirty="0" err="1"/>
              <a:t>be</a:t>
            </a:r>
            <a:r>
              <a:rPr lang="nl-BE" dirty="0"/>
              <a:t> </a:t>
            </a:r>
            <a:r>
              <a:rPr lang="nl-BE" dirty="0" err="1"/>
              <a:t>used</a:t>
            </a:r>
            <a:r>
              <a:rPr lang="nl-BE" dirty="0"/>
              <a:t> as </a:t>
            </a:r>
            <a:r>
              <a:rPr lang="nl-BE" dirty="0" err="1"/>
              <a:t>example</a:t>
            </a:r>
            <a:r>
              <a:rPr lang="nl-BE" dirty="0"/>
              <a:t> of JPNM “</a:t>
            </a:r>
            <a:r>
              <a:rPr lang="nl-BE" dirty="0" err="1"/>
              <a:t>own</a:t>
            </a:r>
            <a:r>
              <a:rPr lang="nl-BE" dirty="0"/>
              <a:t>” </a:t>
            </a:r>
            <a:r>
              <a:rPr lang="nl-BE" dirty="0" err="1" smtClean="0"/>
              <a:t>activity</a:t>
            </a:r>
            <a:endParaRPr lang="nl-BE" dirty="0" smtClean="0"/>
          </a:p>
          <a:p>
            <a:pPr>
              <a:spcBef>
                <a:spcPts val="1800"/>
              </a:spcBef>
            </a:pPr>
            <a:r>
              <a:rPr lang="nl-BE" dirty="0" err="1" smtClean="0"/>
              <a:t>Situation</a:t>
            </a:r>
            <a:r>
              <a:rPr lang="nl-BE" dirty="0" smtClean="0"/>
              <a:t> </a:t>
            </a:r>
            <a:r>
              <a:rPr lang="nl-BE" dirty="0"/>
              <a:t>in short</a:t>
            </a:r>
            <a:r>
              <a:rPr lang="nl-BE" dirty="0" smtClean="0"/>
              <a:t>:</a:t>
            </a:r>
          </a:p>
          <a:p>
            <a:pPr lvl="1"/>
            <a:r>
              <a:rPr lang="nl-BE" dirty="0" smtClean="0"/>
              <a:t>WP1 &amp; WP2: missing PhD student </a:t>
            </a:r>
            <a:r>
              <a:rPr lang="nl-BE" dirty="0" err="1" smtClean="0"/>
              <a:t>for</a:t>
            </a:r>
            <a:r>
              <a:rPr lang="nl-BE" dirty="0" smtClean="0"/>
              <a:t> </a:t>
            </a:r>
            <a:r>
              <a:rPr lang="nl-BE" dirty="0" err="1" smtClean="0"/>
              <a:t>main</a:t>
            </a:r>
            <a:r>
              <a:rPr lang="nl-BE" dirty="0" smtClean="0"/>
              <a:t> </a:t>
            </a:r>
            <a:r>
              <a:rPr lang="nl-BE" dirty="0" err="1" smtClean="0"/>
              <a:t>objective</a:t>
            </a:r>
            <a:r>
              <a:rPr lang="nl-BE" dirty="0" smtClean="0"/>
              <a:t>, </a:t>
            </a:r>
            <a:r>
              <a:rPr lang="nl-BE" dirty="0" err="1" smtClean="0"/>
              <a:t>other</a:t>
            </a:r>
            <a:r>
              <a:rPr lang="nl-BE" dirty="0" smtClean="0"/>
              <a:t> </a:t>
            </a:r>
            <a:r>
              <a:rPr lang="nl-BE" dirty="0" err="1" smtClean="0"/>
              <a:t>activities</a:t>
            </a:r>
            <a:r>
              <a:rPr lang="nl-BE" dirty="0" smtClean="0"/>
              <a:t> are </a:t>
            </a:r>
            <a:r>
              <a:rPr lang="nl-BE" dirty="0" err="1" smtClean="0"/>
              <a:t>starting</a:t>
            </a:r>
            <a:r>
              <a:rPr lang="nl-BE" dirty="0" smtClean="0"/>
              <a:t> but </a:t>
            </a:r>
            <a:r>
              <a:rPr lang="nl-BE" dirty="0" err="1" smtClean="0"/>
              <a:t>objective</a:t>
            </a:r>
            <a:r>
              <a:rPr lang="nl-BE" dirty="0" smtClean="0"/>
              <a:t> is </a:t>
            </a:r>
            <a:r>
              <a:rPr lang="nl-BE" dirty="0" err="1" smtClean="0"/>
              <a:t>ambitious</a:t>
            </a:r>
            <a:endParaRPr lang="nl-BE" dirty="0" smtClean="0"/>
          </a:p>
          <a:p>
            <a:pPr lvl="1"/>
            <a:r>
              <a:rPr lang="nl-BE" dirty="0" smtClean="0"/>
              <a:t>WP3: </a:t>
            </a:r>
            <a:r>
              <a:rPr lang="nl-BE" dirty="0" err="1" smtClean="0"/>
              <a:t>need</a:t>
            </a:r>
            <a:r>
              <a:rPr lang="nl-BE" dirty="0" smtClean="0"/>
              <a:t> </a:t>
            </a:r>
            <a:r>
              <a:rPr lang="nl-BE" dirty="0" err="1" smtClean="0"/>
              <a:t>to</a:t>
            </a:r>
            <a:r>
              <a:rPr lang="nl-BE" dirty="0" smtClean="0"/>
              <a:t> </a:t>
            </a:r>
            <a:r>
              <a:rPr lang="nl-BE" dirty="0" err="1" smtClean="0"/>
              <a:t>define</a:t>
            </a:r>
            <a:r>
              <a:rPr lang="nl-BE" dirty="0" smtClean="0"/>
              <a:t> </a:t>
            </a:r>
            <a:r>
              <a:rPr lang="nl-BE" dirty="0" err="1" smtClean="0"/>
              <a:t>materials</a:t>
            </a:r>
            <a:r>
              <a:rPr lang="nl-BE" dirty="0" smtClean="0"/>
              <a:t> matrix </a:t>
            </a:r>
            <a:r>
              <a:rPr lang="nl-BE" dirty="0" err="1" smtClean="0"/>
              <a:t>based</a:t>
            </a:r>
            <a:r>
              <a:rPr lang="nl-BE" dirty="0" smtClean="0"/>
              <a:t> on availability </a:t>
            </a:r>
            <a:r>
              <a:rPr lang="nl-BE" dirty="0" err="1" smtClean="0"/>
              <a:t>and</a:t>
            </a:r>
            <a:r>
              <a:rPr lang="nl-BE" dirty="0" smtClean="0"/>
              <a:t> </a:t>
            </a:r>
            <a:r>
              <a:rPr lang="nl-BE" dirty="0" err="1" smtClean="0"/>
              <a:t>suitability</a:t>
            </a:r>
            <a:r>
              <a:rPr lang="nl-BE" dirty="0" smtClean="0"/>
              <a:t>, </a:t>
            </a:r>
            <a:r>
              <a:rPr lang="nl-BE" dirty="0" err="1" smtClean="0"/>
              <a:t>then</a:t>
            </a:r>
            <a:r>
              <a:rPr lang="nl-BE" dirty="0" smtClean="0"/>
              <a:t> </a:t>
            </a:r>
            <a:r>
              <a:rPr lang="nl-BE" dirty="0" err="1" smtClean="0"/>
              <a:t>work</a:t>
            </a:r>
            <a:r>
              <a:rPr lang="nl-BE" dirty="0" smtClean="0"/>
              <a:t> </a:t>
            </a:r>
            <a:r>
              <a:rPr lang="nl-BE" dirty="0" err="1" smtClean="0"/>
              <a:t>can</a:t>
            </a:r>
            <a:r>
              <a:rPr lang="nl-BE" dirty="0" smtClean="0"/>
              <a:t> </a:t>
            </a:r>
            <a:r>
              <a:rPr lang="nl-BE" dirty="0" err="1" smtClean="0"/>
              <a:t>actually</a:t>
            </a:r>
            <a:r>
              <a:rPr lang="nl-BE" dirty="0" smtClean="0"/>
              <a:t> start</a:t>
            </a:r>
          </a:p>
          <a:p>
            <a:pPr lvl="1"/>
            <a:endParaRPr lang="nl-BE" dirty="0"/>
          </a:p>
          <a:p>
            <a:endParaRPr lang="en-US" dirty="0"/>
          </a:p>
          <a:p>
            <a:endParaRPr lang="nl-BE" dirty="0" smtClean="0"/>
          </a:p>
        </p:txBody>
      </p:sp>
      <p:sp>
        <p:nvSpPr>
          <p:cNvPr id="4" name="Footer Placeholder 3"/>
          <p:cNvSpPr>
            <a:spLocks noGrp="1"/>
          </p:cNvSpPr>
          <p:nvPr>
            <p:ph type="ftr" sz="quarter" idx="10"/>
          </p:nvPr>
        </p:nvSpPr>
        <p:spPr/>
        <p:txBody>
          <a:bodyPr/>
          <a:lstStyle/>
          <a:p>
            <a:pPr>
              <a:defRPr/>
            </a:pPr>
            <a:r>
              <a:rPr lang="en-GB" smtClean="0"/>
              <a:t>www.eera-set.eu</a:t>
            </a:r>
            <a:endParaRPr lang="en-GB" dirty="0"/>
          </a:p>
        </p:txBody>
      </p:sp>
      <p:sp>
        <p:nvSpPr>
          <p:cNvPr id="5" name="TextBox 4"/>
          <p:cNvSpPr txBox="1"/>
          <p:nvPr/>
        </p:nvSpPr>
        <p:spPr>
          <a:xfrm>
            <a:off x="3203848" y="1124744"/>
            <a:ext cx="3456384" cy="523220"/>
          </a:xfrm>
          <a:prstGeom prst="rect">
            <a:avLst/>
          </a:prstGeom>
          <a:noFill/>
        </p:spPr>
        <p:txBody>
          <a:bodyPr wrap="square" rtlCol="0">
            <a:spAutoFit/>
          </a:bodyPr>
          <a:lstStyle/>
          <a:p>
            <a:pPr algn="ctr"/>
            <a:r>
              <a:rPr lang="nl-BE" sz="2800" b="1" dirty="0" smtClean="0">
                <a:solidFill>
                  <a:srgbClr val="006666"/>
                </a:solidFill>
              </a:rPr>
              <a:t>DOMOPLEX</a:t>
            </a:r>
            <a:endParaRPr lang="en-US" b="1" dirty="0">
              <a:solidFill>
                <a:srgbClr val="006666"/>
              </a:solidFill>
            </a:endParaRPr>
          </a:p>
        </p:txBody>
      </p:sp>
    </p:spTree>
    <p:extLst>
      <p:ext uri="{BB962C8B-B14F-4D97-AF65-F5344CB8AC3E}">
        <p14:creationId xmlns:p14="http://schemas.microsoft.com/office/powerpoint/2010/main" val="2832916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i="1" dirty="0" err="1" smtClean="0"/>
              <a:t>Challenges</a:t>
            </a:r>
            <a:r>
              <a:rPr lang="nl-BE" i="1" dirty="0" smtClean="0"/>
              <a:t> of a </a:t>
            </a:r>
            <a:r>
              <a:rPr lang="nl-BE" i="1" dirty="0" err="1" smtClean="0"/>
              <a:t>self-funded</a:t>
            </a:r>
            <a:r>
              <a:rPr lang="nl-BE" i="1" dirty="0" smtClean="0"/>
              <a:t> pilot project</a:t>
            </a:r>
            <a:endParaRPr lang="en-US" i="1" dirty="0"/>
          </a:p>
        </p:txBody>
      </p:sp>
      <p:sp>
        <p:nvSpPr>
          <p:cNvPr id="3" name="Content Placeholder 2"/>
          <p:cNvSpPr>
            <a:spLocks noGrp="1"/>
          </p:cNvSpPr>
          <p:nvPr>
            <p:ph idx="1"/>
          </p:nvPr>
        </p:nvSpPr>
        <p:spPr>
          <a:xfrm>
            <a:off x="179512" y="980728"/>
            <a:ext cx="8784976" cy="4968875"/>
          </a:xfrm>
        </p:spPr>
        <p:txBody>
          <a:bodyPr/>
          <a:lstStyle/>
          <a:p>
            <a:r>
              <a:rPr lang="nl-BE" dirty="0" err="1" smtClean="0"/>
              <a:t>Cons</a:t>
            </a:r>
            <a:endParaRPr lang="nl-BE" dirty="0" smtClean="0"/>
          </a:p>
          <a:p>
            <a:pPr lvl="1"/>
            <a:r>
              <a:rPr lang="nl-BE" dirty="0" smtClean="0"/>
              <a:t>Absence of </a:t>
            </a:r>
            <a:r>
              <a:rPr lang="nl-BE" dirty="0" err="1" smtClean="0"/>
              <a:t>stable</a:t>
            </a:r>
            <a:r>
              <a:rPr lang="nl-BE" dirty="0" smtClean="0"/>
              <a:t> </a:t>
            </a:r>
            <a:r>
              <a:rPr lang="nl-BE" dirty="0" err="1" smtClean="0"/>
              <a:t>funding</a:t>
            </a:r>
            <a:r>
              <a:rPr lang="nl-BE" dirty="0" smtClean="0"/>
              <a:t> </a:t>
            </a:r>
            <a:r>
              <a:rPr lang="nl-BE" dirty="0" err="1" smtClean="0"/>
              <a:t>specific</a:t>
            </a:r>
            <a:r>
              <a:rPr lang="nl-BE" dirty="0" smtClean="0"/>
              <a:t> </a:t>
            </a:r>
            <a:r>
              <a:rPr lang="nl-BE" dirty="0" err="1" smtClean="0"/>
              <a:t>for</a:t>
            </a:r>
            <a:r>
              <a:rPr lang="nl-BE" dirty="0" smtClean="0"/>
              <a:t> the project </a:t>
            </a:r>
            <a:r>
              <a:rPr lang="nl-BE" dirty="0" err="1" smtClean="0"/>
              <a:t>implies</a:t>
            </a:r>
            <a:r>
              <a:rPr lang="nl-BE" dirty="0" smtClean="0"/>
              <a:t> </a:t>
            </a:r>
            <a:r>
              <a:rPr lang="nl-BE" dirty="0" err="1" smtClean="0"/>
              <a:t>higher</a:t>
            </a:r>
            <a:r>
              <a:rPr lang="nl-BE" dirty="0" smtClean="0"/>
              <a:t> risk of </a:t>
            </a:r>
            <a:r>
              <a:rPr lang="nl-BE" dirty="0" err="1" smtClean="0"/>
              <a:t>discontinuities</a:t>
            </a:r>
            <a:r>
              <a:rPr lang="nl-BE" dirty="0" smtClean="0"/>
              <a:t> in the </a:t>
            </a:r>
            <a:r>
              <a:rPr lang="nl-BE" dirty="0" err="1" smtClean="0"/>
              <a:t>work</a:t>
            </a:r>
            <a:endParaRPr lang="nl-BE" dirty="0" smtClean="0"/>
          </a:p>
          <a:p>
            <a:pPr lvl="2"/>
            <a:r>
              <a:rPr lang="nl-BE" dirty="0" err="1"/>
              <a:t>Some</a:t>
            </a:r>
            <a:r>
              <a:rPr lang="nl-BE" dirty="0"/>
              <a:t> </a:t>
            </a:r>
            <a:r>
              <a:rPr lang="nl-BE" dirty="0" err="1"/>
              <a:t>activities</a:t>
            </a:r>
            <a:r>
              <a:rPr lang="nl-BE" dirty="0"/>
              <a:t> </a:t>
            </a:r>
            <a:r>
              <a:rPr lang="nl-BE" dirty="0" err="1"/>
              <a:t>that</a:t>
            </a:r>
            <a:r>
              <a:rPr lang="nl-BE" dirty="0"/>
              <a:t> </a:t>
            </a:r>
            <a:r>
              <a:rPr lang="nl-BE" dirty="0" err="1"/>
              <a:t>could</a:t>
            </a:r>
            <a:r>
              <a:rPr lang="nl-BE" dirty="0"/>
              <a:t> </a:t>
            </a:r>
            <a:r>
              <a:rPr lang="nl-BE" dirty="0" err="1"/>
              <a:t>easily</a:t>
            </a:r>
            <a:r>
              <a:rPr lang="nl-BE" dirty="0"/>
              <a:t> </a:t>
            </a:r>
            <a:r>
              <a:rPr lang="nl-BE" dirty="0" err="1"/>
              <a:t>be</a:t>
            </a:r>
            <a:r>
              <a:rPr lang="nl-BE" dirty="0"/>
              <a:t> </a:t>
            </a:r>
            <a:r>
              <a:rPr lang="nl-BE" dirty="0" err="1"/>
              <a:t>performed</a:t>
            </a:r>
            <a:r>
              <a:rPr lang="nl-BE" dirty="0"/>
              <a:t> in </a:t>
            </a:r>
            <a:r>
              <a:rPr lang="nl-BE" dirty="0" err="1"/>
              <a:t>terms</a:t>
            </a:r>
            <a:r>
              <a:rPr lang="nl-BE" dirty="0"/>
              <a:t> of expertise &amp; </a:t>
            </a:r>
            <a:r>
              <a:rPr lang="nl-BE" dirty="0" err="1"/>
              <a:t>infrastructure</a:t>
            </a:r>
            <a:r>
              <a:rPr lang="nl-BE" dirty="0"/>
              <a:t> </a:t>
            </a:r>
            <a:r>
              <a:rPr lang="nl-BE" dirty="0" err="1"/>
              <a:t>cannot</a:t>
            </a:r>
            <a:r>
              <a:rPr lang="nl-BE" dirty="0"/>
              <a:t> </a:t>
            </a:r>
            <a:r>
              <a:rPr lang="nl-BE" dirty="0" err="1"/>
              <a:t>be</a:t>
            </a:r>
            <a:r>
              <a:rPr lang="nl-BE" dirty="0"/>
              <a:t> </a:t>
            </a:r>
            <a:r>
              <a:rPr lang="nl-BE" dirty="0" err="1"/>
              <a:t>considered</a:t>
            </a:r>
            <a:endParaRPr lang="nl-BE" dirty="0"/>
          </a:p>
          <a:p>
            <a:pPr lvl="2"/>
            <a:r>
              <a:rPr lang="nl-BE" dirty="0" err="1" smtClean="0"/>
              <a:t>Some</a:t>
            </a:r>
            <a:r>
              <a:rPr lang="nl-BE" dirty="0" smtClean="0"/>
              <a:t> </a:t>
            </a:r>
            <a:r>
              <a:rPr lang="nl-BE" dirty="0" err="1" smtClean="0"/>
              <a:t>activities</a:t>
            </a:r>
            <a:r>
              <a:rPr lang="nl-BE" dirty="0" smtClean="0"/>
              <a:t> </a:t>
            </a:r>
            <a:r>
              <a:rPr lang="nl-BE" dirty="0" err="1" smtClean="0"/>
              <a:t>might</a:t>
            </a:r>
            <a:r>
              <a:rPr lang="nl-BE" dirty="0" smtClean="0"/>
              <a:t> have </a:t>
            </a:r>
            <a:r>
              <a:rPr lang="nl-BE" dirty="0" err="1" smtClean="0"/>
              <a:t>to</a:t>
            </a:r>
            <a:r>
              <a:rPr lang="nl-BE" dirty="0" smtClean="0"/>
              <a:t> </a:t>
            </a:r>
            <a:r>
              <a:rPr lang="nl-BE" dirty="0" err="1" smtClean="0"/>
              <a:t>be</a:t>
            </a:r>
            <a:r>
              <a:rPr lang="nl-BE" dirty="0" smtClean="0"/>
              <a:t> </a:t>
            </a:r>
            <a:r>
              <a:rPr lang="nl-BE" dirty="0" err="1" smtClean="0"/>
              <a:t>dropped</a:t>
            </a:r>
            <a:endParaRPr lang="nl-BE" dirty="0" smtClean="0"/>
          </a:p>
          <a:p>
            <a:pPr lvl="2"/>
            <a:r>
              <a:rPr lang="nl-BE" dirty="0" err="1" smtClean="0"/>
              <a:t>Difficult</a:t>
            </a:r>
            <a:r>
              <a:rPr lang="nl-BE" dirty="0" smtClean="0"/>
              <a:t> </a:t>
            </a:r>
            <a:r>
              <a:rPr lang="nl-BE" dirty="0" err="1" smtClean="0"/>
              <a:t>to</a:t>
            </a:r>
            <a:r>
              <a:rPr lang="nl-BE" dirty="0" smtClean="0"/>
              <a:t> </a:t>
            </a:r>
            <a:r>
              <a:rPr lang="nl-BE" dirty="0" err="1" smtClean="0"/>
              <a:t>guarantee</a:t>
            </a:r>
            <a:r>
              <a:rPr lang="nl-BE" dirty="0" smtClean="0"/>
              <a:t> </a:t>
            </a:r>
            <a:r>
              <a:rPr lang="nl-BE" dirty="0" err="1" smtClean="0"/>
              <a:t>that</a:t>
            </a:r>
            <a:r>
              <a:rPr lang="nl-BE" dirty="0" smtClean="0"/>
              <a:t> </a:t>
            </a:r>
            <a:r>
              <a:rPr lang="nl-BE" dirty="0" err="1" smtClean="0"/>
              <a:t>all</a:t>
            </a:r>
            <a:r>
              <a:rPr lang="nl-BE" dirty="0" smtClean="0"/>
              <a:t> </a:t>
            </a:r>
            <a:r>
              <a:rPr lang="nl-BE" dirty="0" err="1" smtClean="0"/>
              <a:t>objectives</a:t>
            </a:r>
            <a:r>
              <a:rPr lang="nl-BE" dirty="0" smtClean="0"/>
              <a:t> (</a:t>
            </a:r>
            <a:r>
              <a:rPr lang="nl-BE" dirty="0" err="1" smtClean="0"/>
              <a:t>milestones</a:t>
            </a:r>
            <a:r>
              <a:rPr lang="nl-BE" dirty="0" smtClean="0"/>
              <a:t>, </a:t>
            </a:r>
            <a:r>
              <a:rPr lang="nl-BE" dirty="0" err="1" smtClean="0"/>
              <a:t>deliverables</a:t>
            </a:r>
            <a:r>
              <a:rPr lang="nl-BE" dirty="0" smtClean="0"/>
              <a:t>, …) are </a:t>
            </a:r>
            <a:r>
              <a:rPr lang="nl-BE" dirty="0" err="1" smtClean="0"/>
              <a:t>reached</a:t>
            </a:r>
            <a:endParaRPr lang="nl-BE" dirty="0"/>
          </a:p>
          <a:p>
            <a:r>
              <a:rPr lang="nl-BE" dirty="0" smtClean="0"/>
              <a:t>Pros</a:t>
            </a:r>
          </a:p>
          <a:p>
            <a:pPr lvl="1"/>
            <a:r>
              <a:rPr lang="nl-BE" dirty="0" smtClean="0"/>
              <a:t>The </a:t>
            </a:r>
            <a:r>
              <a:rPr lang="nl-BE" dirty="0" err="1" smtClean="0"/>
              <a:t>workplan</a:t>
            </a:r>
            <a:r>
              <a:rPr lang="nl-BE" dirty="0" smtClean="0"/>
              <a:t> is </a:t>
            </a:r>
            <a:r>
              <a:rPr lang="nl-BE" dirty="0" err="1" smtClean="0"/>
              <a:t>not</a:t>
            </a:r>
            <a:r>
              <a:rPr lang="nl-BE" dirty="0" smtClean="0"/>
              <a:t> </a:t>
            </a:r>
            <a:r>
              <a:rPr lang="nl-BE" dirty="0" err="1" smtClean="0"/>
              <a:t>fixed</a:t>
            </a:r>
            <a:r>
              <a:rPr lang="nl-BE" dirty="0" smtClean="0"/>
              <a:t> </a:t>
            </a:r>
            <a:r>
              <a:rPr lang="nl-BE" dirty="0" err="1" smtClean="0"/>
              <a:t>by</a:t>
            </a:r>
            <a:r>
              <a:rPr lang="nl-BE" dirty="0" smtClean="0"/>
              <a:t> </a:t>
            </a:r>
            <a:r>
              <a:rPr lang="nl-BE" dirty="0" err="1" smtClean="0"/>
              <a:t>any</a:t>
            </a:r>
            <a:r>
              <a:rPr lang="nl-BE" dirty="0" smtClean="0"/>
              <a:t> </a:t>
            </a:r>
            <a:r>
              <a:rPr lang="nl-BE" dirty="0" err="1" smtClean="0"/>
              <a:t>contractual</a:t>
            </a:r>
            <a:r>
              <a:rPr lang="nl-BE" dirty="0" smtClean="0"/>
              <a:t> agreement</a:t>
            </a:r>
          </a:p>
          <a:p>
            <a:pPr lvl="2"/>
            <a:r>
              <a:rPr lang="nl-BE" dirty="0" err="1" smtClean="0"/>
              <a:t>can</a:t>
            </a:r>
            <a:r>
              <a:rPr lang="nl-BE" dirty="0" smtClean="0"/>
              <a:t> </a:t>
            </a:r>
            <a:r>
              <a:rPr lang="nl-BE" dirty="0" err="1" smtClean="0"/>
              <a:t>be</a:t>
            </a:r>
            <a:r>
              <a:rPr lang="nl-BE" dirty="0" smtClean="0"/>
              <a:t> </a:t>
            </a:r>
            <a:r>
              <a:rPr lang="nl-BE" dirty="0" err="1" smtClean="0"/>
              <a:t>flexibly</a:t>
            </a:r>
            <a:r>
              <a:rPr lang="nl-BE" dirty="0" smtClean="0"/>
              <a:t> </a:t>
            </a:r>
            <a:r>
              <a:rPr lang="nl-BE" dirty="0" err="1" smtClean="0"/>
              <a:t>changed</a:t>
            </a:r>
            <a:r>
              <a:rPr lang="nl-BE" dirty="0" smtClean="0"/>
              <a:t> </a:t>
            </a:r>
            <a:r>
              <a:rPr lang="nl-BE" dirty="0" err="1" smtClean="0"/>
              <a:t>depending</a:t>
            </a:r>
            <a:r>
              <a:rPr lang="nl-BE" dirty="0" smtClean="0"/>
              <a:t> on </a:t>
            </a:r>
            <a:r>
              <a:rPr lang="nl-BE" dirty="0" err="1" smtClean="0"/>
              <a:t>circunstances</a:t>
            </a:r>
            <a:r>
              <a:rPr lang="nl-BE" dirty="0" smtClean="0"/>
              <a:t>, new </a:t>
            </a:r>
            <a:r>
              <a:rPr lang="nl-BE" dirty="0" err="1" smtClean="0"/>
              <a:t>opportunities</a:t>
            </a:r>
            <a:r>
              <a:rPr lang="nl-BE" dirty="0" smtClean="0"/>
              <a:t>, </a:t>
            </a:r>
            <a:r>
              <a:rPr lang="nl-BE" dirty="0" err="1" smtClean="0"/>
              <a:t>failures</a:t>
            </a:r>
            <a:r>
              <a:rPr lang="nl-BE" dirty="0" smtClean="0"/>
              <a:t> of approaches </a:t>
            </a:r>
            <a:r>
              <a:rPr lang="nl-BE" dirty="0" err="1" smtClean="0"/>
              <a:t>and</a:t>
            </a:r>
            <a:r>
              <a:rPr lang="nl-BE" dirty="0" smtClean="0"/>
              <a:t> </a:t>
            </a:r>
            <a:r>
              <a:rPr lang="nl-BE" dirty="0" err="1" smtClean="0"/>
              <a:t>subsequent</a:t>
            </a:r>
            <a:r>
              <a:rPr lang="nl-BE" dirty="0" smtClean="0"/>
              <a:t> new </a:t>
            </a:r>
            <a:r>
              <a:rPr lang="nl-BE" dirty="0" err="1" smtClean="0"/>
              <a:t>ideas</a:t>
            </a:r>
            <a:r>
              <a:rPr lang="nl-BE" dirty="0" smtClean="0"/>
              <a:t> …</a:t>
            </a:r>
          </a:p>
          <a:p>
            <a:pPr lvl="1"/>
            <a:r>
              <a:rPr lang="nl-BE" dirty="0" err="1" smtClean="0"/>
              <a:t>Contributors</a:t>
            </a:r>
            <a:r>
              <a:rPr lang="nl-BE" dirty="0" smtClean="0"/>
              <a:t> </a:t>
            </a:r>
            <a:r>
              <a:rPr lang="nl-BE" dirty="0" err="1" smtClean="0"/>
              <a:t>may</a:t>
            </a:r>
            <a:r>
              <a:rPr lang="nl-BE" dirty="0" smtClean="0"/>
              <a:t> </a:t>
            </a:r>
            <a:r>
              <a:rPr lang="nl-BE" dirty="0" err="1" smtClean="0"/>
              <a:t>withdraw</a:t>
            </a:r>
            <a:r>
              <a:rPr lang="nl-BE" dirty="0" smtClean="0"/>
              <a:t> or </a:t>
            </a:r>
            <a:r>
              <a:rPr lang="nl-BE" dirty="0" err="1" smtClean="0"/>
              <a:t>join</a:t>
            </a:r>
            <a:r>
              <a:rPr lang="nl-BE" dirty="0" smtClean="0"/>
              <a:t> without major </a:t>
            </a:r>
            <a:r>
              <a:rPr lang="nl-BE" dirty="0" err="1" smtClean="0"/>
              <a:t>impediments</a:t>
            </a:r>
            <a:endParaRPr lang="nl-BE" dirty="0" smtClean="0"/>
          </a:p>
          <a:p>
            <a:pPr lvl="1"/>
            <a:endParaRPr lang="nl-BE" dirty="0"/>
          </a:p>
          <a:p>
            <a:pPr marL="342900" lvl="1" indent="-342900">
              <a:buFont typeface="Wingdings" pitchFamily="2" charset="2"/>
              <a:buChar char="Ø"/>
            </a:pPr>
            <a:r>
              <a:rPr lang="nl-BE" b="1" u="sng" dirty="0"/>
              <a:t>High level of </a:t>
            </a:r>
            <a:r>
              <a:rPr lang="nl-BE" b="1" u="sng" dirty="0" err="1"/>
              <a:t>genuine</a:t>
            </a:r>
            <a:r>
              <a:rPr lang="nl-BE" b="1" u="sng" dirty="0"/>
              <a:t> </a:t>
            </a:r>
            <a:r>
              <a:rPr lang="nl-BE" b="1" u="sng" dirty="0" err="1" smtClean="0"/>
              <a:t>involvement</a:t>
            </a:r>
            <a:r>
              <a:rPr lang="nl-BE" b="1" u="sng" dirty="0" smtClean="0"/>
              <a:t>, as </a:t>
            </a:r>
            <a:r>
              <a:rPr lang="nl-BE" b="1" u="sng" dirty="0"/>
              <a:t>well as </a:t>
            </a:r>
            <a:r>
              <a:rPr lang="nl-BE" b="1" u="sng" dirty="0" err="1"/>
              <a:t>mutual</a:t>
            </a:r>
            <a:r>
              <a:rPr lang="nl-BE" b="1" u="sng" dirty="0"/>
              <a:t> trust, </a:t>
            </a:r>
            <a:r>
              <a:rPr lang="nl-BE" b="1" u="sng" dirty="0" smtClean="0"/>
              <a:t>are </a:t>
            </a:r>
            <a:r>
              <a:rPr lang="nl-BE" b="1" u="sng" dirty="0" err="1" smtClean="0"/>
              <a:t>required</a:t>
            </a:r>
            <a:r>
              <a:rPr lang="nl-BE" b="1" u="sng" dirty="0" smtClean="0"/>
              <a:t> in </a:t>
            </a:r>
            <a:r>
              <a:rPr lang="nl-BE" b="1" u="sng" dirty="0"/>
              <a:t>order </a:t>
            </a:r>
            <a:r>
              <a:rPr lang="nl-BE" b="1" u="sng" dirty="0" err="1"/>
              <a:t>to</a:t>
            </a:r>
            <a:r>
              <a:rPr lang="nl-BE" b="1" u="sng" dirty="0"/>
              <a:t> </a:t>
            </a:r>
            <a:r>
              <a:rPr lang="nl-BE" b="1" u="sng" dirty="0" err="1"/>
              <a:t>reach</a:t>
            </a:r>
            <a:r>
              <a:rPr lang="nl-BE" b="1" u="sng" dirty="0"/>
              <a:t> the </a:t>
            </a:r>
            <a:r>
              <a:rPr lang="nl-BE" b="1" u="sng" dirty="0" err="1"/>
              <a:t>objectives</a:t>
            </a:r>
            <a:endParaRPr lang="nl-BE" b="1" u="sng" dirty="0"/>
          </a:p>
          <a:p>
            <a:endParaRPr lang="en-US" dirty="0"/>
          </a:p>
        </p:txBody>
      </p:sp>
      <p:sp>
        <p:nvSpPr>
          <p:cNvPr id="4" name="Footer Placeholder 3"/>
          <p:cNvSpPr>
            <a:spLocks noGrp="1"/>
          </p:cNvSpPr>
          <p:nvPr>
            <p:ph type="ftr" sz="quarter" idx="10"/>
          </p:nvPr>
        </p:nvSpPr>
        <p:spPr/>
        <p:txBody>
          <a:bodyPr/>
          <a:lstStyle/>
          <a:p>
            <a:pPr>
              <a:defRPr/>
            </a:pPr>
            <a:r>
              <a:rPr lang="en-GB" smtClean="0"/>
              <a:t>www.eera-set.eu</a:t>
            </a:r>
            <a:endParaRPr lang="en-GB" dirty="0"/>
          </a:p>
        </p:txBody>
      </p:sp>
    </p:spTree>
    <p:extLst>
      <p:ext uri="{BB962C8B-B14F-4D97-AF65-F5344CB8AC3E}">
        <p14:creationId xmlns:p14="http://schemas.microsoft.com/office/powerpoint/2010/main" val="2203138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i="1" dirty="0" smtClean="0"/>
              <a:t>Management of </a:t>
            </a:r>
            <a:r>
              <a:rPr lang="nl-BE" i="1" dirty="0"/>
              <a:t>a </a:t>
            </a:r>
            <a:r>
              <a:rPr lang="nl-BE" i="1" dirty="0" err="1"/>
              <a:t>self-funded</a:t>
            </a:r>
            <a:r>
              <a:rPr lang="nl-BE" i="1" dirty="0"/>
              <a:t> </a:t>
            </a:r>
            <a:r>
              <a:rPr lang="nl-BE" i="1" dirty="0" smtClean="0"/>
              <a:t>pilot </a:t>
            </a:r>
            <a:r>
              <a:rPr lang="nl-BE" i="1" dirty="0"/>
              <a:t>project</a:t>
            </a:r>
            <a:endParaRPr lang="en-GB" dirty="0"/>
          </a:p>
        </p:txBody>
      </p:sp>
      <p:sp>
        <p:nvSpPr>
          <p:cNvPr id="3" name="Content Placeholder 2"/>
          <p:cNvSpPr>
            <a:spLocks noGrp="1"/>
          </p:cNvSpPr>
          <p:nvPr>
            <p:ph idx="1"/>
          </p:nvPr>
        </p:nvSpPr>
        <p:spPr>
          <a:xfrm>
            <a:off x="179512" y="1124744"/>
            <a:ext cx="8784976" cy="5184576"/>
          </a:xfrm>
        </p:spPr>
        <p:txBody>
          <a:bodyPr/>
          <a:lstStyle/>
          <a:p>
            <a:r>
              <a:rPr lang="nl-BE" dirty="0" smtClean="0"/>
              <a:t>Management </a:t>
            </a:r>
            <a:r>
              <a:rPr lang="nl-BE" dirty="0" err="1" smtClean="0"/>
              <a:t>should</a:t>
            </a:r>
            <a:r>
              <a:rPr lang="nl-BE" dirty="0" smtClean="0"/>
              <a:t> </a:t>
            </a:r>
            <a:r>
              <a:rPr lang="nl-BE" dirty="0" err="1" smtClean="0"/>
              <a:t>not</a:t>
            </a:r>
            <a:r>
              <a:rPr lang="nl-BE" dirty="0" smtClean="0"/>
              <a:t> </a:t>
            </a:r>
            <a:r>
              <a:rPr lang="nl-BE" dirty="0" err="1" smtClean="0"/>
              <a:t>be</a:t>
            </a:r>
            <a:r>
              <a:rPr lang="nl-BE" dirty="0" smtClean="0"/>
              <a:t> </a:t>
            </a:r>
            <a:r>
              <a:rPr lang="nl-BE" dirty="0" err="1" smtClean="0"/>
              <a:t>too</a:t>
            </a:r>
            <a:r>
              <a:rPr lang="nl-BE" dirty="0" smtClean="0"/>
              <a:t> </a:t>
            </a:r>
            <a:r>
              <a:rPr lang="nl-BE" dirty="0" err="1" smtClean="0"/>
              <a:t>cumbersome</a:t>
            </a:r>
            <a:endParaRPr lang="nl-BE" dirty="0" smtClean="0"/>
          </a:p>
          <a:p>
            <a:endParaRPr lang="nl-BE" dirty="0" smtClean="0"/>
          </a:p>
          <a:p>
            <a:r>
              <a:rPr lang="nl-BE" dirty="0" err="1" smtClean="0"/>
              <a:t>Yet</a:t>
            </a:r>
            <a:r>
              <a:rPr lang="nl-BE" dirty="0" smtClean="0"/>
              <a:t> </a:t>
            </a:r>
            <a:r>
              <a:rPr lang="nl-BE" dirty="0" err="1" smtClean="0"/>
              <a:t>some</a:t>
            </a:r>
            <a:r>
              <a:rPr lang="nl-BE" dirty="0" smtClean="0"/>
              <a:t> </a:t>
            </a:r>
            <a:r>
              <a:rPr lang="nl-BE" dirty="0" err="1" smtClean="0"/>
              <a:t>coordination</a:t>
            </a:r>
            <a:r>
              <a:rPr lang="nl-BE" dirty="0" smtClean="0"/>
              <a:t> is </a:t>
            </a:r>
            <a:r>
              <a:rPr lang="nl-BE" dirty="0" err="1" smtClean="0"/>
              <a:t>needed</a:t>
            </a:r>
            <a:r>
              <a:rPr lang="nl-BE" dirty="0"/>
              <a:t> </a:t>
            </a:r>
            <a:r>
              <a:rPr lang="nl-BE" dirty="0" smtClean="0">
                <a:sym typeface="Wingdings" pitchFamily="2" charset="2"/>
              </a:rPr>
              <a:t> </a:t>
            </a:r>
            <a:r>
              <a:rPr lang="nl-BE" dirty="0" err="1" smtClean="0">
                <a:sym typeface="Wingdings" pitchFamily="2" charset="2"/>
              </a:rPr>
              <a:t>tasks</a:t>
            </a:r>
            <a:r>
              <a:rPr lang="nl-BE" dirty="0" smtClean="0">
                <a:sym typeface="Wingdings" pitchFamily="2" charset="2"/>
              </a:rPr>
              <a:t> </a:t>
            </a:r>
            <a:r>
              <a:rPr lang="nl-BE" dirty="0" err="1" smtClean="0">
                <a:sym typeface="Wingdings" pitchFamily="2" charset="2"/>
              </a:rPr>
              <a:t>related</a:t>
            </a:r>
            <a:r>
              <a:rPr lang="nl-BE" dirty="0" smtClean="0">
                <a:sym typeface="Wingdings" pitchFamily="2" charset="2"/>
              </a:rPr>
              <a:t> </a:t>
            </a:r>
            <a:r>
              <a:rPr lang="nl-BE" dirty="0" err="1" smtClean="0">
                <a:sym typeface="Wingdings" pitchFamily="2" charset="2"/>
              </a:rPr>
              <a:t>to</a:t>
            </a:r>
            <a:r>
              <a:rPr lang="nl-BE" dirty="0" smtClean="0">
                <a:sym typeface="Wingdings" pitchFamily="2" charset="2"/>
              </a:rPr>
              <a:t> </a:t>
            </a:r>
            <a:r>
              <a:rPr lang="nl-BE" dirty="0" err="1" smtClean="0">
                <a:sym typeface="Wingdings" pitchFamily="2" charset="2"/>
              </a:rPr>
              <a:t>coordination</a:t>
            </a:r>
            <a:r>
              <a:rPr lang="nl-BE" dirty="0" smtClean="0">
                <a:sym typeface="Wingdings" pitchFamily="2" charset="2"/>
              </a:rPr>
              <a:t> &amp; </a:t>
            </a:r>
            <a:r>
              <a:rPr lang="nl-BE" dirty="0" err="1" smtClean="0">
                <a:sym typeface="Wingdings" pitchFamily="2" charset="2"/>
              </a:rPr>
              <a:t>function</a:t>
            </a:r>
            <a:r>
              <a:rPr lang="nl-BE" dirty="0" smtClean="0">
                <a:sym typeface="Wingdings" pitchFamily="2" charset="2"/>
              </a:rPr>
              <a:t> of WPL </a:t>
            </a:r>
            <a:r>
              <a:rPr lang="nl-BE" dirty="0" err="1" smtClean="0">
                <a:sym typeface="Wingdings" pitchFamily="2" charset="2"/>
              </a:rPr>
              <a:t>should</a:t>
            </a:r>
            <a:r>
              <a:rPr lang="nl-BE" dirty="0" smtClean="0">
                <a:sym typeface="Wingdings" pitchFamily="2" charset="2"/>
              </a:rPr>
              <a:t> </a:t>
            </a:r>
            <a:r>
              <a:rPr lang="nl-BE" dirty="0" err="1" smtClean="0">
                <a:sym typeface="Wingdings" pitchFamily="2" charset="2"/>
              </a:rPr>
              <a:t>be</a:t>
            </a:r>
            <a:r>
              <a:rPr lang="nl-BE" dirty="0" smtClean="0">
                <a:sym typeface="Wingdings" pitchFamily="2" charset="2"/>
              </a:rPr>
              <a:t> </a:t>
            </a:r>
            <a:r>
              <a:rPr lang="nl-BE" dirty="0" err="1" smtClean="0">
                <a:sym typeface="Wingdings" pitchFamily="2" charset="2"/>
              </a:rPr>
              <a:t>formalised</a:t>
            </a:r>
            <a:endParaRPr lang="nl-BE" dirty="0" smtClean="0">
              <a:sym typeface="Wingdings" pitchFamily="2" charset="2"/>
            </a:endParaRPr>
          </a:p>
          <a:p>
            <a:endParaRPr lang="nl-BE" dirty="0">
              <a:sym typeface="Wingdings" pitchFamily="2" charset="2"/>
            </a:endParaRPr>
          </a:p>
          <a:p>
            <a:r>
              <a:rPr lang="nl-BE" dirty="0" err="1" smtClean="0">
                <a:sym typeface="Wingdings" pitchFamily="2" charset="2"/>
              </a:rPr>
              <a:t>Coordinator</a:t>
            </a:r>
            <a:r>
              <a:rPr lang="nl-BE" dirty="0" smtClean="0">
                <a:sym typeface="Wingdings" pitchFamily="2" charset="2"/>
              </a:rPr>
              <a:t>:</a:t>
            </a:r>
          </a:p>
          <a:p>
            <a:pPr lvl="1"/>
            <a:r>
              <a:rPr lang="nl-BE" dirty="0" err="1" smtClean="0">
                <a:sym typeface="Wingdings" pitchFamily="2" charset="2"/>
              </a:rPr>
              <a:t>Initially</a:t>
            </a:r>
            <a:r>
              <a:rPr lang="nl-BE" dirty="0" smtClean="0">
                <a:sym typeface="Wingdings" pitchFamily="2" charset="2"/>
              </a:rPr>
              <a:t> </a:t>
            </a:r>
            <a:r>
              <a:rPr lang="nl-BE" dirty="0" err="1" smtClean="0">
                <a:sym typeface="Wingdings" pitchFamily="2" charset="2"/>
              </a:rPr>
              <a:t>centralises</a:t>
            </a:r>
            <a:r>
              <a:rPr lang="nl-BE" dirty="0" smtClean="0">
                <a:sym typeface="Wingdings" pitchFamily="2" charset="2"/>
              </a:rPr>
              <a:t> </a:t>
            </a:r>
            <a:r>
              <a:rPr lang="nl-BE" dirty="0" err="1" smtClean="0">
                <a:sym typeface="Wingdings" pitchFamily="2" charset="2"/>
              </a:rPr>
              <a:t>preparation</a:t>
            </a:r>
            <a:r>
              <a:rPr lang="nl-BE" dirty="0" smtClean="0">
                <a:sym typeface="Wingdings" pitchFamily="2" charset="2"/>
              </a:rPr>
              <a:t> of </a:t>
            </a:r>
            <a:r>
              <a:rPr lang="nl-BE" dirty="0" err="1" smtClean="0">
                <a:sym typeface="Wingdings" pitchFamily="2" charset="2"/>
              </a:rPr>
              <a:t>proposal</a:t>
            </a:r>
            <a:endParaRPr lang="nl-BE" dirty="0" smtClean="0">
              <a:sym typeface="Wingdings" pitchFamily="2" charset="2"/>
            </a:endParaRPr>
          </a:p>
          <a:p>
            <a:pPr lvl="1"/>
            <a:r>
              <a:rPr lang="nl-BE" dirty="0" smtClean="0">
                <a:sym typeface="Wingdings" pitchFamily="2" charset="2"/>
              </a:rPr>
              <a:t>Takes care </a:t>
            </a:r>
            <a:r>
              <a:rPr lang="nl-BE" dirty="0" err="1" smtClean="0">
                <a:sym typeface="Wingdings" pitchFamily="2" charset="2"/>
              </a:rPr>
              <a:t>for</a:t>
            </a:r>
            <a:r>
              <a:rPr lang="nl-BE" dirty="0" smtClean="0">
                <a:sym typeface="Wingdings" pitchFamily="2" charset="2"/>
              </a:rPr>
              <a:t> </a:t>
            </a:r>
            <a:r>
              <a:rPr lang="nl-BE" dirty="0" err="1" smtClean="0">
                <a:sym typeface="Wingdings" pitchFamily="2" charset="2"/>
              </a:rPr>
              <a:t>communication</a:t>
            </a:r>
            <a:r>
              <a:rPr lang="nl-BE" dirty="0" smtClean="0">
                <a:sym typeface="Wingdings" pitchFamily="2" charset="2"/>
              </a:rPr>
              <a:t> </a:t>
            </a:r>
            <a:r>
              <a:rPr lang="nl-BE" dirty="0" err="1" smtClean="0">
                <a:sym typeface="Wingdings" pitchFamily="2" charset="2"/>
              </a:rPr>
              <a:t>with</a:t>
            </a:r>
            <a:r>
              <a:rPr lang="nl-BE" dirty="0" smtClean="0">
                <a:sym typeface="Wingdings" pitchFamily="2" charset="2"/>
              </a:rPr>
              <a:t> MB &amp; SC</a:t>
            </a:r>
          </a:p>
          <a:p>
            <a:pPr lvl="1"/>
            <a:r>
              <a:rPr lang="nl-BE" dirty="0" err="1" smtClean="0">
                <a:sym typeface="Wingdings" pitchFamily="2" charset="2"/>
              </a:rPr>
              <a:t>Collects</a:t>
            </a:r>
            <a:r>
              <a:rPr lang="nl-BE" dirty="0" smtClean="0">
                <a:sym typeface="Wingdings" pitchFamily="2" charset="2"/>
              </a:rPr>
              <a:t> </a:t>
            </a:r>
            <a:r>
              <a:rPr lang="nl-BE" dirty="0" err="1" smtClean="0">
                <a:sym typeface="Wingdings" pitchFamily="2" charset="2"/>
              </a:rPr>
              <a:t>deliverables</a:t>
            </a:r>
            <a:r>
              <a:rPr lang="nl-BE" dirty="0" smtClean="0">
                <a:sym typeface="Wingdings" pitchFamily="2" charset="2"/>
              </a:rPr>
              <a:t> </a:t>
            </a:r>
            <a:r>
              <a:rPr lang="nl-BE" dirty="0" err="1" smtClean="0">
                <a:sym typeface="Wingdings" pitchFamily="2" charset="2"/>
              </a:rPr>
              <a:t>from</a:t>
            </a:r>
            <a:r>
              <a:rPr lang="nl-BE" dirty="0" smtClean="0">
                <a:sym typeface="Wingdings" pitchFamily="2" charset="2"/>
              </a:rPr>
              <a:t> </a:t>
            </a:r>
            <a:r>
              <a:rPr lang="nl-BE" dirty="0" err="1" smtClean="0">
                <a:sym typeface="Wingdings" pitchFamily="2" charset="2"/>
              </a:rPr>
              <a:t>WPLs</a:t>
            </a:r>
            <a:endParaRPr lang="nl-BE" dirty="0" smtClean="0">
              <a:sym typeface="Wingdings" pitchFamily="2" charset="2"/>
            </a:endParaRPr>
          </a:p>
          <a:p>
            <a:pPr lvl="1"/>
            <a:r>
              <a:rPr lang="nl-BE" dirty="0" smtClean="0">
                <a:sym typeface="Wingdings" pitchFamily="2" charset="2"/>
              </a:rPr>
              <a:t>Presents short </a:t>
            </a:r>
            <a:r>
              <a:rPr lang="nl-BE" dirty="0" err="1" smtClean="0">
                <a:sym typeface="Wingdings" pitchFamily="2" charset="2"/>
              </a:rPr>
              <a:t>periodic</a:t>
            </a:r>
            <a:r>
              <a:rPr lang="nl-BE" dirty="0" smtClean="0">
                <a:sym typeface="Wingdings" pitchFamily="2" charset="2"/>
              </a:rPr>
              <a:t> report on </a:t>
            </a:r>
            <a:r>
              <a:rPr lang="nl-BE" dirty="0" err="1" smtClean="0">
                <a:sym typeface="Wingdings" pitchFamily="2" charset="2"/>
              </a:rPr>
              <a:t>advancement</a:t>
            </a:r>
            <a:r>
              <a:rPr lang="nl-BE" dirty="0" smtClean="0">
                <a:sym typeface="Wingdings" pitchFamily="2" charset="2"/>
              </a:rPr>
              <a:t>, </a:t>
            </a:r>
            <a:r>
              <a:rPr lang="nl-BE" dirty="0" err="1" smtClean="0">
                <a:sym typeface="Wingdings" pitchFamily="2" charset="2"/>
              </a:rPr>
              <a:t>with</a:t>
            </a:r>
            <a:r>
              <a:rPr lang="nl-BE" dirty="0" smtClean="0">
                <a:sym typeface="Wingdings" pitchFamily="2" charset="2"/>
              </a:rPr>
              <a:t> help of WPL (e.g. </a:t>
            </a:r>
            <a:r>
              <a:rPr lang="nl-BE" dirty="0" err="1" smtClean="0">
                <a:sym typeface="Wingdings" pitchFamily="2" charset="2"/>
              </a:rPr>
              <a:t>intermediate</a:t>
            </a:r>
            <a:r>
              <a:rPr lang="nl-BE" dirty="0" smtClean="0">
                <a:sym typeface="Wingdings" pitchFamily="2" charset="2"/>
              </a:rPr>
              <a:t> </a:t>
            </a:r>
            <a:r>
              <a:rPr lang="nl-BE" dirty="0" err="1" smtClean="0">
                <a:sym typeface="Wingdings" pitchFamily="2" charset="2"/>
              </a:rPr>
              <a:t>and</a:t>
            </a:r>
            <a:r>
              <a:rPr lang="nl-BE" dirty="0" smtClean="0">
                <a:sym typeface="Wingdings" pitchFamily="2" charset="2"/>
              </a:rPr>
              <a:t> </a:t>
            </a:r>
            <a:r>
              <a:rPr lang="nl-BE" dirty="0" err="1" smtClean="0">
                <a:sym typeface="Wingdings" pitchFamily="2" charset="2"/>
              </a:rPr>
              <a:t>final</a:t>
            </a:r>
            <a:r>
              <a:rPr lang="nl-BE" dirty="0" smtClean="0">
                <a:sym typeface="Wingdings" pitchFamily="2" charset="2"/>
              </a:rPr>
              <a:t>)</a:t>
            </a:r>
          </a:p>
          <a:p>
            <a:pPr lvl="1"/>
            <a:r>
              <a:rPr lang="nl-BE" dirty="0" smtClean="0">
                <a:sym typeface="Wingdings" pitchFamily="2" charset="2"/>
              </a:rPr>
              <a:t>Presents account of PP </a:t>
            </a:r>
            <a:r>
              <a:rPr lang="nl-BE" dirty="0" err="1" smtClean="0">
                <a:sym typeface="Wingdings" pitchFamily="2" charset="2"/>
              </a:rPr>
              <a:t>results</a:t>
            </a:r>
            <a:r>
              <a:rPr lang="nl-BE" dirty="0" smtClean="0">
                <a:sym typeface="Wingdings" pitchFamily="2" charset="2"/>
              </a:rPr>
              <a:t> </a:t>
            </a:r>
            <a:r>
              <a:rPr lang="nl-BE" dirty="0">
                <a:sym typeface="Wingdings" pitchFamily="2" charset="2"/>
              </a:rPr>
              <a:t>at JTT </a:t>
            </a:r>
            <a:r>
              <a:rPr lang="nl-BE" dirty="0" smtClean="0">
                <a:sym typeface="Wingdings" pitchFamily="2" charset="2"/>
              </a:rPr>
              <a:t>meetings or </a:t>
            </a:r>
            <a:r>
              <a:rPr lang="nl-BE" dirty="0" err="1" smtClean="0">
                <a:sym typeface="Wingdings" pitchFamily="2" charset="2"/>
              </a:rPr>
              <a:t>wherever</a:t>
            </a:r>
            <a:r>
              <a:rPr lang="nl-BE" dirty="0" smtClean="0">
                <a:sym typeface="Wingdings" pitchFamily="2" charset="2"/>
              </a:rPr>
              <a:t> of </a:t>
            </a:r>
            <a:r>
              <a:rPr lang="nl-BE" dirty="0" err="1" smtClean="0">
                <a:sym typeface="Wingdings" pitchFamily="2" charset="2"/>
              </a:rPr>
              <a:t>relevance</a:t>
            </a:r>
            <a:endParaRPr lang="nl-BE" dirty="0" smtClean="0">
              <a:sym typeface="Wingdings" pitchFamily="2" charset="2"/>
            </a:endParaRPr>
          </a:p>
          <a:p>
            <a:pPr lvl="1"/>
            <a:r>
              <a:rPr lang="nl-BE" dirty="0" smtClean="0">
                <a:sym typeface="Wingdings" pitchFamily="2" charset="2"/>
              </a:rPr>
              <a:t>…</a:t>
            </a:r>
            <a:endParaRPr lang="nl-BE" dirty="0">
              <a:sym typeface="Wingdings" pitchFamily="2" charset="2"/>
            </a:endParaRPr>
          </a:p>
          <a:p>
            <a:pPr marL="457200" lvl="1" indent="0">
              <a:buNone/>
            </a:pPr>
            <a:endParaRPr lang="nl-BE" dirty="0" smtClean="0">
              <a:sym typeface="Wingdings" pitchFamily="2" charset="2"/>
            </a:endParaRPr>
          </a:p>
          <a:p>
            <a:pPr lvl="1"/>
            <a:endParaRPr lang="nl-BE" dirty="0">
              <a:sym typeface="Wingdings" pitchFamily="2" charset="2"/>
            </a:endParaRPr>
          </a:p>
        </p:txBody>
      </p:sp>
      <p:sp>
        <p:nvSpPr>
          <p:cNvPr id="4" name="Footer Placeholder 3"/>
          <p:cNvSpPr>
            <a:spLocks noGrp="1"/>
          </p:cNvSpPr>
          <p:nvPr>
            <p:ph type="ftr" sz="quarter" idx="10"/>
          </p:nvPr>
        </p:nvSpPr>
        <p:spPr/>
        <p:txBody>
          <a:bodyPr/>
          <a:lstStyle/>
          <a:p>
            <a:pPr>
              <a:defRPr/>
            </a:pPr>
            <a:r>
              <a:rPr lang="en-GB" smtClean="0"/>
              <a:t>www.eera-set.eu</a:t>
            </a:r>
            <a:endParaRPr lang="en-GB"/>
          </a:p>
        </p:txBody>
      </p:sp>
      <p:sp>
        <p:nvSpPr>
          <p:cNvPr id="5" name="Slide Number Placeholder 4"/>
          <p:cNvSpPr>
            <a:spLocks noGrp="1"/>
          </p:cNvSpPr>
          <p:nvPr>
            <p:ph type="sldNum" sz="quarter" idx="11"/>
          </p:nvPr>
        </p:nvSpPr>
        <p:spPr/>
        <p:txBody>
          <a:bodyPr/>
          <a:lstStyle/>
          <a:p>
            <a:pPr>
              <a:defRPr/>
            </a:pPr>
            <a:fld id="{B56D3122-1DCE-47D8-885C-31AE3AEE0310}" type="slidenum">
              <a:rPr lang="en-GB" smtClean="0"/>
              <a:pPr>
                <a:defRPr/>
              </a:pPr>
              <a:t>28</a:t>
            </a:fld>
            <a:r>
              <a:rPr lang="en-GB" smtClean="0"/>
              <a:t>/</a:t>
            </a:r>
            <a:endParaRPr lang="en-GB" dirty="0"/>
          </a:p>
        </p:txBody>
      </p:sp>
    </p:spTree>
    <p:extLst>
      <p:ext uri="{BB962C8B-B14F-4D97-AF65-F5344CB8AC3E}">
        <p14:creationId xmlns:p14="http://schemas.microsoft.com/office/powerpoint/2010/main" val="2345534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24744"/>
            <a:ext cx="8784976" cy="5184576"/>
          </a:xfrm>
        </p:spPr>
        <p:txBody>
          <a:bodyPr/>
          <a:lstStyle/>
          <a:p>
            <a:r>
              <a:rPr lang="nl-BE" dirty="0" smtClean="0"/>
              <a:t>Management </a:t>
            </a:r>
            <a:r>
              <a:rPr lang="nl-BE" dirty="0" err="1" smtClean="0"/>
              <a:t>should</a:t>
            </a:r>
            <a:r>
              <a:rPr lang="nl-BE" dirty="0" smtClean="0"/>
              <a:t> </a:t>
            </a:r>
            <a:r>
              <a:rPr lang="nl-BE" dirty="0" err="1" smtClean="0"/>
              <a:t>not</a:t>
            </a:r>
            <a:r>
              <a:rPr lang="nl-BE" dirty="0" smtClean="0"/>
              <a:t> </a:t>
            </a:r>
            <a:r>
              <a:rPr lang="nl-BE" dirty="0" err="1" smtClean="0"/>
              <a:t>be</a:t>
            </a:r>
            <a:r>
              <a:rPr lang="nl-BE" dirty="0" smtClean="0"/>
              <a:t> </a:t>
            </a:r>
            <a:r>
              <a:rPr lang="nl-BE" dirty="0" err="1" smtClean="0"/>
              <a:t>too</a:t>
            </a:r>
            <a:r>
              <a:rPr lang="nl-BE" dirty="0" smtClean="0"/>
              <a:t> </a:t>
            </a:r>
            <a:r>
              <a:rPr lang="nl-BE" dirty="0" err="1" smtClean="0"/>
              <a:t>cumbersome</a:t>
            </a:r>
            <a:endParaRPr lang="nl-BE" dirty="0" smtClean="0"/>
          </a:p>
          <a:p>
            <a:endParaRPr lang="nl-BE" dirty="0" smtClean="0"/>
          </a:p>
          <a:p>
            <a:r>
              <a:rPr lang="nl-BE" dirty="0" err="1" smtClean="0"/>
              <a:t>Yet</a:t>
            </a:r>
            <a:r>
              <a:rPr lang="nl-BE" dirty="0" smtClean="0"/>
              <a:t> </a:t>
            </a:r>
            <a:r>
              <a:rPr lang="nl-BE" dirty="0" err="1" smtClean="0"/>
              <a:t>some</a:t>
            </a:r>
            <a:r>
              <a:rPr lang="nl-BE" dirty="0" smtClean="0"/>
              <a:t> </a:t>
            </a:r>
            <a:r>
              <a:rPr lang="nl-BE" dirty="0" err="1" smtClean="0"/>
              <a:t>coordination</a:t>
            </a:r>
            <a:r>
              <a:rPr lang="nl-BE" dirty="0" smtClean="0"/>
              <a:t> is </a:t>
            </a:r>
            <a:r>
              <a:rPr lang="nl-BE" dirty="0" err="1" smtClean="0"/>
              <a:t>needed</a:t>
            </a:r>
            <a:r>
              <a:rPr lang="nl-BE" dirty="0"/>
              <a:t> </a:t>
            </a:r>
            <a:r>
              <a:rPr lang="nl-BE" dirty="0" smtClean="0">
                <a:sym typeface="Wingdings" pitchFamily="2" charset="2"/>
              </a:rPr>
              <a:t> </a:t>
            </a:r>
            <a:r>
              <a:rPr lang="nl-BE" dirty="0" err="1" smtClean="0">
                <a:sym typeface="Wingdings" pitchFamily="2" charset="2"/>
              </a:rPr>
              <a:t>tasks</a:t>
            </a:r>
            <a:r>
              <a:rPr lang="nl-BE" dirty="0" smtClean="0">
                <a:sym typeface="Wingdings" pitchFamily="2" charset="2"/>
              </a:rPr>
              <a:t> </a:t>
            </a:r>
            <a:r>
              <a:rPr lang="nl-BE" dirty="0" err="1" smtClean="0">
                <a:sym typeface="Wingdings" pitchFamily="2" charset="2"/>
              </a:rPr>
              <a:t>related</a:t>
            </a:r>
            <a:r>
              <a:rPr lang="nl-BE" dirty="0" smtClean="0">
                <a:sym typeface="Wingdings" pitchFamily="2" charset="2"/>
              </a:rPr>
              <a:t> </a:t>
            </a:r>
            <a:r>
              <a:rPr lang="nl-BE" dirty="0" err="1" smtClean="0">
                <a:sym typeface="Wingdings" pitchFamily="2" charset="2"/>
              </a:rPr>
              <a:t>to</a:t>
            </a:r>
            <a:r>
              <a:rPr lang="nl-BE" dirty="0" smtClean="0">
                <a:sym typeface="Wingdings" pitchFamily="2" charset="2"/>
              </a:rPr>
              <a:t> </a:t>
            </a:r>
            <a:r>
              <a:rPr lang="nl-BE" dirty="0" err="1" smtClean="0">
                <a:sym typeface="Wingdings" pitchFamily="2" charset="2"/>
              </a:rPr>
              <a:t>coordination</a:t>
            </a:r>
            <a:r>
              <a:rPr lang="nl-BE" dirty="0" smtClean="0">
                <a:sym typeface="Wingdings" pitchFamily="2" charset="2"/>
              </a:rPr>
              <a:t> &amp; </a:t>
            </a:r>
            <a:r>
              <a:rPr lang="nl-BE" dirty="0" err="1" smtClean="0">
                <a:sym typeface="Wingdings" pitchFamily="2" charset="2"/>
              </a:rPr>
              <a:t>function</a:t>
            </a:r>
            <a:r>
              <a:rPr lang="nl-BE" dirty="0" smtClean="0">
                <a:sym typeface="Wingdings" pitchFamily="2" charset="2"/>
              </a:rPr>
              <a:t> of WPL </a:t>
            </a:r>
            <a:r>
              <a:rPr lang="nl-BE" dirty="0" err="1" smtClean="0">
                <a:sym typeface="Wingdings" pitchFamily="2" charset="2"/>
              </a:rPr>
              <a:t>should</a:t>
            </a:r>
            <a:r>
              <a:rPr lang="nl-BE" dirty="0" smtClean="0">
                <a:sym typeface="Wingdings" pitchFamily="2" charset="2"/>
              </a:rPr>
              <a:t> </a:t>
            </a:r>
            <a:r>
              <a:rPr lang="nl-BE" dirty="0" err="1" smtClean="0">
                <a:sym typeface="Wingdings" pitchFamily="2" charset="2"/>
              </a:rPr>
              <a:t>be</a:t>
            </a:r>
            <a:r>
              <a:rPr lang="nl-BE" dirty="0" smtClean="0">
                <a:sym typeface="Wingdings" pitchFamily="2" charset="2"/>
              </a:rPr>
              <a:t> </a:t>
            </a:r>
            <a:r>
              <a:rPr lang="nl-BE" dirty="0" err="1" smtClean="0">
                <a:sym typeface="Wingdings" pitchFamily="2" charset="2"/>
              </a:rPr>
              <a:t>formalised</a:t>
            </a:r>
            <a:endParaRPr lang="nl-BE" dirty="0" smtClean="0">
              <a:sym typeface="Wingdings" pitchFamily="2" charset="2"/>
            </a:endParaRPr>
          </a:p>
          <a:p>
            <a:endParaRPr lang="nl-BE" dirty="0">
              <a:sym typeface="Wingdings" pitchFamily="2" charset="2"/>
            </a:endParaRPr>
          </a:p>
          <a:p>
            <a:r>
              <a:rPr lang="nl-BE" dirty="0" smtClean="0">
                <a:sym typeface="Wingdings" pitchFamily="2" charset="2"/>
              </a:rPr>
              <a:t>WPL:</a:t>
            </a:r>
          </a:p>
          <a:p>
            <a:pPr lvl="1"/>
            <a:r>
              <a:rPr lang="nl-BE" dirty="0" smtClean="0">
                <a:sym typeface="Wingdings" pitchFamily="2" charset="2"/>
              </a:rPr>
              <a:t>Help in </a:t>
            </a:r>
            <a:r>
              <a:rPr lang="nl-BE" dirty="0" err="1" smtClean="0">
                <a:sym typeface="Wingdings" pitchFamily="2" charset="2"/>
              </a:rPr>
              <a:t>proposal</a:t>
            </a:r>
            <a:r>
              <a:rPr lang="nl-BE" dirty="0" smtClean="0">
                <a:sym typeface="Wingdings" pitchFamily="2" charset="2"/>
              </a:rPr>
              <a:t> </a:t>
            </a:r>
            <a:r>
              <a:rPr lang="nl-BE" dirty="0" err="1" smtClean="0">
                <a:sym typeface="Wingdings" pitchFamily="2" charset="2"/>
              </a:rPr>
              <a:t>preparation</a:t>
            </a:r>
            <a:r>
              <a:rPr lang="nl-BE" dirty="0" smtClean="0">
                <a:sym typeface="Wingdings" pitchFamily="2" charset="2"/>
              </a:rPr>
              <a:t> </a:t>
            </a:r>
            <a:r>
              <a:rPr lang="nl-BE" dirty="0" err="1" smtClean="0">
                <a:sym typeface="Wingdings" pitchFamily="2" charset="2"/>
              </a:rPr>
              <a:t>for</a:t>
            </a:r>
            <a:r>
              <a:rPr lang="nl-BE" dirty="0" smtClean="0">
                <a:sym typeface="Wingdings" pitchFamily="2" charset="2"/>
              </a:rPr>
              <a:t> the part </a:t>
            </a:r>
            <a:r>
              <a:rPr lang="nl-BE" dirty="0" err="1" smtClean="0">
                <a:sym typeface="Wingdings" pitchFamily="2" charset="2"/>
              </a:rPr>
              <a:t>concerning</a:t>
            </a:r>
            <a:r>
              <a:rPr lang="nl-BE" dirty="0" smtClean="0">
                <a:sym typeface="Wingdings" pitchFamily="2" charset="2"/>
              </a:rPr>
              <a:t> </a:t>
            </a:r>
            <a:r>
              <a:rPr lang="nl-BE" dirty="0" err="1" smtClean="0">
                <a:sym typeface="Wingdings" pitchFamily="2" charset="2"/>
              </a:rPr>
              <a:t>their</a:t>
            </a:r>
            <a:r>
              <a:rPr lang="nl-BE" dirty="0" smtClean="0">
                <a:sym typeface="Wingdings" pitchFamily="2" charset="2"/>
              </a:rPr>
              <a:t> WP</a:t>
            </a:r>
          </a:p>
          <a:p>
            <a:pPr lvl="1"/>
            <a:r>
              <a:rPr lang="nl-BE" dirty="0" err="1" smtClean="0">
                <a:sym typeface="Wingdings" pitchFamily="2" charset="2"/>
              </a:rPr>
              <a:t>Collects</a:t>
            </a:r>
            <a:r>
              <a:rPr lang="nl-BE" dirty="0" smtClean="0">
                <a:sym typeface="Wingdings" pitchFamily="2" charset="2"/>
              </a:rPr>
              <a:t> </a:t>
            </a:r>
            <a:r>
              <a:rPr lang="nl-BE" dirty="0" err="1" smtClean="0">
                <a:sym typeface="Wingdings" pitchFamily="2" charset="2"/>
              </a:rPr>
              <a:t>deliverables</a:t>
            </a:r>
            <a:r>
              <a:rPr lang="nl-BE" dirty="0" smtClean="0">
                <a:sym typeface="Wingdings" pitchFamily="2" charset="2"/>
              </a:rPr>
              <a:t> </a:t>
            </a:r>
            <a:r>
              <a:rPr lang="nl-BE" dirty="0" err="1" smtClean="0">
                <a:sym typeface="Wingdings" pitchFamily="2" charset="2"/>
              </a:rPr>
              <a:t>from</a:t>
            </a:r>
            <a:r>
              <a:rPr lang="nl-BE" dirty="0" smtClean="0">
                <a:sym typeface="Wingdings" pitchFamily="2" charset="2"/>
              </a:rPr>
              <a:t> </a:t>
            </a:r>
            <a:r>
              <a:rPr lang="nl-BE" dirty="0" err="1" smtClean="0">
                <a:sym typeface="Wingdings" pitchFamily="2" charset="2"/>
              </a:rPr>
              <a:t>participants</a:t>
            </a:r>
            <a:endParaRPr lang="nl-BE" dirty="0" smtClean="0">
              <a:sym typeface="Wingdings" pitchFamily="2" charset="2"/>
            </a:endParaRPr>
          </a:p>
          <a:p>
            <a:pPr lvl="1"/>
            <a:r>
              <a:rPr lang="nl-BE" dirty="0" err="1" smtClean="0">
                <a:sym typeface="Wingdings" pitchFamily="2" charset="2"/>
              </a:rPr>
              <a:t>Provides</a:t>
            </a:r>
            <a:r>
              <a:rPr lang="nl-BE" dirty="0" smtClean="0">
                <a:sym typeface="Wingdings" pitchFamily="2" charset="2"/>
              </a:rPr>
              <a:t> </a:t>
            </a:r>
            <a:r>
              <a:rPr lang="nl-BE" dirty="0" err="1" smtClean="0">
                <a:sym typeface="Wingdings" pitchFamily="2" charset="2"/>
              </a:rPr>
              <a:t>coordinator</a:t>
            </a:r>
            <a:r>
              <a:rPr lang="nl-BE" dirty="0" smtClean="0">
                <a:sym typeface="Wingdings" pitchFamily="2" charset="2"/>
              </a:rPr>
              <a:t> </a:t>
            </a:r>
            <a:r>
              <a:rPr lang="nl-BE" dirty="0" err="1" smtClean="0">
                <a:sym typeface="Wingdings" pitchFamily="2" charset="2"/>
              </a:rPr>
              <a:t>with</a:t>
            </a:r>
            <a:r>
              <a:rPr lang="nl-BE" dirty="0" smtClean="0">
                <a:sym typeface="Wingdings" pitchFamily="2" charset="2"/>
              </a:rPr>
              <a:t> input </a:t>
            </a:r>
            <a:r>
              <a:rPr lang="nl-BE" dirty="0" err="1" smtClean="0">
                <a:sym typeface="Wingdings" pitchFamily="2" charset="2"/>
              </a:rPr>
              <a:t>for</a:t>
            </a:r>
            <a:r>
              <a:rPr lang="nl-BE" dirty="0" smtClean="0">
                <a:sym typeface="Wingdings" pitchFamily="2" charset="2"/>
              </a:rPr>
              <a:t> </a:t>
            </a:r>
            <a:r>
              <a:rPr lang="nl-BE" dirty="0" err="1" smtClean="0">
                <a:sym typeface="Wingdings" pitchFamily="2" charset="2"/>
              </a:rPr>
              <a:t>intermediate</a:t>
            </a:r>
            <a:r>
              <a:rPr lang="nl-BE" dirty="0" smtClean="0">
                <a:sym typeface="Wingdings" pitchFamily="2" charset="2"/>
              </a:rPr>
              <a:t> </a:t>
            </a:r>
            <a:r>
              <a:rPr lang="nl-BE" dirty="0" err="1" smtClean="0">
                <a:sym typeface="Wingdings" pitchFamily="2" charset="2"/>
              </a:rPr>
              <a:t>and</a:t>
            </a:r>
            <a:r>
              <a:rPr lang="nl-BE" dirty="0" smtClean="0">
                <a:sym typeface="Wingdings" pitchFamily="2" charset="2"/>
              </a:rPr>
              <a:t> </a:t>
            </a:r>
            <a:r>
              <a:rPr lang="nl-BE" dirty="0" err="1" smtClean="0">
                <a:sym typeface="Wingdings" pitchFamily="2" charset="2"/>
              </a:rPr>
              <a:t>final</a:t>
            </a:r>
            <a:r>
              <a:rPr lang="nl-BE" dirty="0" smtClean="0">
                <a:sym typeface="Wingdings" pitchFamily="2" charset="2"/>
              </a:rPr>
              <a:t> short </a:t>
            </a:r>
            <a:r>
              <a:rPr lang="nl-BE" dirty="0" err="1" smtClean="0">
                <a:sym typeface="Wingdings" pitchFamily="2" charset="2"/>
              </a:rPr>
              <a:t>periodic</a:t>
            </a:r>
            <a:r>
              <a:rPr lang="nl-BE" dirty="0" smtClean="0">
                <a:sym typeface="Wingdings" pitchFamily="2" charset="2"/>
              </a:rPr>
              <a:t> report</a:t>
            </a:r>
          </a:p>
          <a:p>
            <a:pPr lvl="1"/>
            <a:r>
              <a:rPr lang="nl-BE" dirty="0" smtClean="0">
                <a:sym typeface="Wingdings" pitchFamily="2" charset="2"/>
              </a:rPr>
              <a:t>Presents account of WP </a:t>
            </a:r>
            <a:r>
              <a:rPr lang="nl-BE" dirty="0" err="1" smtClean="0">
                <a:sym typeface="Wingdings" pitchFamily="2" charset="2"/>
              </a:rPr>
              <a:t>results</a:t>
            </a:r>
            <a:r>
              <a:rPr lang="nl-BE" dirty="0" smtClean="0">
                <a:sym typeface="Wingdings" pitchFamily="2" charset="2"/>
              </a:rPr>
              <a:t> </a:t>
            </a:r>
            <a:r>
              <a:rPr lang="nl-BE" dirty="0">
                <a:sym typeface="Wingdings" pitchFamily="2" charset="2"/>
              </a:rPr>
              <a:t>at JTT </a:t>
            </a:r>
            <a:r>
              <a:rPr lang="nl-BE" dirty="0" smtClean="0">
                <a:sym typeface="Wingdings" pitchFamily="2" charset="2"/>
              </a:rPr>
              <a:t>meetings or </a:t>
            </a:r>
            <a:r>
              <a:rPr lang="nl-BE" dirty="0" err="1" smtClean="0">
                <a:sym typeface="Wingdings" pitchFamily="2" charset="2"/>
              </a:rPr>
              <a:t>wherever</a:t>
            </a:r>
            <a:r>
              <a:rPr lang="nl-BE" dirty="0" smtClean="0">
                <a:sym typeface="Wingdings" pitchFamily="2" charset="2"/>
              </a:rPr>
              <a:t> of </a:t>
            </a:r>
            <a:r>
              <a:rPr lang="nl-BE" dirty="0" err="1" smtClean="0">
                <a:sym typeface="Wingdings" pitchFamily="2" charset="2"/>
              </a:rPr>
              <a:t>relevance</a:t>
            </a:r>
            <a:r>
              <a:rPr lang="nl-BE" dirty="0" smtClean="0">
                <a:sym typeface="Wingdings" pitchFamily="2" charset="2"/>
              </a:rPr>
              <a:t>)</a:t>
            </a:r>
          </a:p>
          <a:p>
            <a:pPr lvl="1"/>
            <a:r>
              <a:rPr lang="nl-BE" dirty="0" smtClean="0">
                <a:sym typeface="Wingdings" pitchFamily="2" charset="2"/>
              </a:rPr>
              <a:t>…</a:t>
            </a:r>
            <a:endParaRPr lang="nl-BE" dirty="0">
              <a:sym typeface="Wingdings" pitchFamily="2" charset="2"/>
            </a:endParaRPr>
          </a:p>
          <a:p>
            <a:pPr marL="457200" lvl="1" indent="0">
              <a:buNone/>
            </a:pPr>
            <a:endParaRPr lang="nl-BE" dirty="0" smtClean="0">
              <a:sym typeface="Wingdings" pitchFamily="2" charset="2"/>
            </a:endParaRPr>
          </a:p>
          <a:p>
            <a:pPr lvl="1"/>
            <a:endParaRPr lang="nl-BE" dirty="0">
              <a:sym typeface="Wingdings" pitchFamily="2" charset="2"/>
            </a:endParaRPr>
          </a:p>
        </p:txBody>
      </p:sp>
      <p:sp>
        <p:nvSpPr>
          <p:cNvPr id="4" name="Footer Placeholder 3"/>
          <p:cNvSpPr>
            <a:spLocks noGrp="1"/>
          </p:cNvSpPr>
          <p:nvPr>
            <p:ph type="ftr" sz="quarter" idx="10"/>
          </p:nvPr>
        </p:nvSpPr>
        <p:spPr/>
        <p:txBody>
          <a:bodyPr/>
          <a:lstStyle/>
          <a:p>
            <a:pPr>
              <a:defRPr/>
            </a:pPr>
            <a:r>
              <a:rPr lang="en-GB" smtClean="0"/>
              <a:t>www.eera-set.eu</a:t>
            </a:r>
            <a:endParaRPr lang="en-GB"/>
          </a:p>
        </p:txBody>
      </p:sp>
      <p:sp>
        <p:nvSpPr>
          <p:cNvPr id="5" name="Slide Number Placeholder 4"/>
          <p:cNvSpPr>
            <a:spLocks noGrp="1"/>
          </p:cNvSpPr>
          <p:nvPr>
            <p:ph type="sldNum" sz="quarter" idx="11"/>
          </p:nvPr>
        </p:nvSpPr>
        <p:spPr/>
        <p:txBody>
          <a:bodyPr/>
          <a:lstStyle/>
          <a:p>
            <a:pPr>
              <a:defRPr/>
            </a:pPr>
            <a:fld id="{B56D3122-1DCE-47D8-885C-31AE3AEE0310}" type="slidenum">
              <a:rPr lang="en-GB" smtClean="0"/>
              <a:pPr>
                <a:defRPr/>
              </a:pPr>
              <a:t>29</a:t>
            </a:fld>
            <a:r>
              <a:rPr lang="en-GB" smtClean="0"/>
              <a:t>/</a:t>
            </a:r>
            <a:endParaRPr lang="en-GB" dirty="0"/>
          </a:p>
        </p:txBody>
      </p:sp>
      <p:sp>
        <p:nvSpPr>
          <p:cNvPr id="7" name="Title 1"/>
          <p:cNvSpPr>
            <a:spLocks noGrp="1"/>
          </p:cNvSpPr>
          <p:nvPr>
            <p:ph type="title"/>
          </p:nvPr>
        </p:nvSpPr>
        <p:spPr>
          <a:xfrm>
            <a:off x="1835696" y="332656"/>
            <a:ext cx="5904656" cy="595313"/>
          </a:xfrm>
        </p:spPr>
        <p:txBody>
          <a:bodyPr/>
          <a:lstStyle/>
          <a:p>
            <a:r>
              <a:rPr lang="nl-BE" i="1" dirty="0" smtClean="0"/>
              <a:t>Management of </a:t>
            </a:r>
            <a:r>
              <a:rPr lang="nl-BE" i="1" dirty="0"/>
              <a:t>a </a:t>
            </a:r>
            <a:r>
              <a:rPr lang="nl-BE" i="1" dirty="0" err="1"/>
              <a:t>self-funded</a:t>
            </a:r>
            <a:r>
              <a:rPr lang="nl-BE" i="1" dirty="0"/>
              <a:t> </a:t>
            </a:r>
            <a:r>
              <a:rPr lang="nl-BE" i="1" dirty="0" smtClean="0"/>
              <a:t>pilot </a:t>
            </a:r>
            <a:r>
              <a:rPr lang="nl-BE" i="1" dirty="0"/>
              <a:t>project</a:t>
            </a:r>
            <a:endParaRPr lang="en-GB" dirty="0"/>
          </a:p>
        </p:txBody>
      </p:sp>
    </p:spTree>
    <p:extLst>
      <p:ext uri="{BB962C8B-B14F-4D97-AF65-F5344CB8AC3E}">
        <p14:creationId xmlns:p14="http://schemas.microsoft.com/office/powerpoint/2010/main" val="697482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dirty="0" err="1" smtClean="0"/>
              <a:t>What</a:t>
            </a:r>
            <a:r>
              <a:rPr lang="nl-BE" dirty="0" smtClean="0"/>
              <a:t> is EERA?</a:t>
            </a:r>
            <a:endParaRPr lang="en-US" dirty="0"/>
          </a:p>
        </p:txBody>
      </p:sp>
      <p:sp>
        <p:nvSpPr>
          <p:cNvPr id="3" name="Content Placeholder 2"/>
          <p:cNvSpPr>
            <a:spLocks noGrp="1"/>
          </p:cNvSpPr>
          <p:nvPr>
            <p:ph idx="1"/>
          </p:nvPr>
        </p:nvSpPr>
        <p:spPr>
          <a:xfrm>
            <a:off x="36512" y="1268437"/>
            <a:ext cx="9144000" cy="4968875"/>
          </a:xfrm>
        </p:spPr>
        <p:txBody>
          <a:bodyPr/>
          <a:lstStyle/>
          <a:p>
            <a:pPr marL="0" indent="0" algn="ctr">
              <a:buNone/>
            </a:pPr>
            <a:r>
              <a:rPr lang="nl-BE" sz="2000" b="1" dirty="0" smtClean="0"/>
              <a:t>European Energy Research Alliance of </a:t>
            </a:r>
            <a:r>
              <a:rPr lang="en-US" sz="2000" b="1" dirty="0" smtClean="0"/>
              <a:t>leading </a:t>
            </a:r>
            <a:r>
              <a:rPr lang="en-US" sz="2000" b="1" u="sng" dirty="0" smtClean="0"/>
              <a:t>public</a:t>
            </a:r>
            <a:r>
              <a:rPr lang="en-US" sz="2000" b="1" dirty="0" smtClean="0"/>
              <a:t> organizations</a:t>
            </a:r>
            <a:r>
              <a:rPr lang="en-US" sz="2000" dirty="0" smtClean="0"/>
              <a:t> </a:t>
            </a:r>
          </a:p>
          <a:p>
            <a:pPr marL="0" indent="0">
              <a:buNone/>
            </a:pPr>
            <a:endParaRPr lang="en-US" sz="2000" b="1" dirty="0" smtClean="0"/>
          </a:p>
          <a:p>
            <a:pPr marL="0" indent="0">
              <a:buNone/>
            </a:pPr>
            <a:r>
              <a:rPr lang="en-US" sz="2000" b="1" dirty="0" smtClean="0"/>
              <a:t>Goals</a:t>
            </a:r>
          </a:p>
          <a:p>
            <a:r>
              <a:rPr lang="en-US" sz="2000" dirty="0" smtClean="0"/>
              <a:t>Contribute </a:t>
            </a:r>
            <a:r>
              <a:rPr lang="en-US" sz="2000" dirty="0"/>
              <a:t>to achieving the SET-Plan objectives </a:t>
            </a:r>
            <a:endParaRPr lang="en-US" sz="2000" dirty="0" smtClean="0"/>
          </a:p>
          <a:p>
            <a:endParaRPr lang="en-US" sz="2000" dirty="0" smtClean="0"/>
          </a:p>
          <a:p>
            <a:r>
              <a:rPr lang="en-US" sz="2000" dirty="0" smtClean="0"/>
              <a:t>Strengthen</a:t>
            </a:r>
            <a:r>
              <a:rPr lang="en-US" sz="2000" dirty="0"/>
              <a:t>, expand and optimize EU energy research capabilities </a:t>
            </a:r>
            <a:r>
              <a:rPr lang="en-US" sz="2000" dirty="0" smtClean="0"/>
              <a:t>by</a:t>
            </a:r>
          </a:p>
          <a:p>
            <a:pPr lvl="1"/>
            <a:r>
              <a:rPr lang="en-US" sz="1800" dirty="0" smtClean="0"/>
              <a:t>Pooling </a:t>
            </a:r>
            <a:r>
              <a:rPr lang="en-US" sz="1800" dirty="0"/>
              <a:t>and integrating activities and </a:t>
            </a:r>
            <a:r>
              <a:rPr lang="en-US" sz="1800" dirty="0" smtClean="0"/>
              <a:t>use of resources</a:t>
            </a:r>
          </a:p>
          <a:p>
            <a:pPr lvl="1"/>
            <a:r>
              <a:rPr lang="en-US" sz="1800" dirty="0" smtClean="0"/>
              <a:t>Sharing national </a:t>
            </a:r>
            <a:r>
              <a:rPr lang="en-US" sz="1800" dirty="0"/>
              <a:t>facilities </a:t>
            </a:r>
            <a:r>
              <a:rPr lang="en-US" sz="1800" dirty="0" smtClean="0"/>
              <a:t>&amp; expertise, </a:t>
            </a:r>
            <a:r>
              <a:rPr lang="en-US" sz="1800" dirty="0"/>
              <a:t>overcoming </a:t>
            </a:r>
            <a:r>
              <a:rPr lang="en-US" sz="1800" dirty="0" smtClean="0"/>
              <a:t>fragmentation</a:t>
            </a:r>
          </a:p>
          <a:p>
            <a:pPr lvl="1"/>
            <a:r>
              <a:rPr lang="en-US" sz="1800" dirty="0" smtClean="0"/>
              <a:t>Realizing pan-European </a:t>
            </a:r>
            <a:r>
              <a:rPr lang="en-US" sz="1800" dirty="0"/>
              <a:t>research </a:t>
            </a:r>
            <a:r>
              <a:rPr lang="en-US" sz="1800" dirty="0" smtClean="0"/>
              <a:t>Joint </a:t>
            </a:r>
            <a:r>
              <a:rPr lang="en-US" sz="1800" dirty="0" err="1" smtClean="0"/>
              <a:t>Programmes</a:t>
            </a:r>
            <a:endParaRPr lang="en-US" sz="1800" dirty="0" smtClean="0"/>
          </a:p>
          <a:p>
            <a:pPr lvl="1"/>
            <a:r>
              <a:rPr lang="en-US" sz="1800" dirty="0" smtClean="0"/>
              <a:t>Combining </a:t>
            </a:r>
            <a:r>
              <a:rPr lang="en-US" sz="1800" dirty="0"/>
              <a:t>national and </a:t>
            </a:r>
            <a:r>
              <a:rPr lang="en-US" sz="1800" dirty="0" smtClean="0"/>
              <a:t>Community sources </a:t>
            </a:r>
            <a:r>
              <a:rPr lang="en-US" sz="1800" dirty="0"/>
              <a:t>of funding</a:t>
            </a:r>
            <a:endParaRPr lang="en-US" sz="1800" dirty="0" smtClean="0"/>
          </a:p>
          <a:p>
            <a:endParaRPr lang="en-US" sz="2000" dirty="0" smtClean="0"/>
          </a:p>
          <a:p>
            <a:r>
              <a:rPr lang="en-US" sz="2000" dirty="0" smtClean="0"/>
              <a:t>Accelerate </a:t>
            </a:r>
            <a:r>
              <a:rPr lang="en-US" sz="2000" dirty="0"/>
              <a:t>the development of energy </a:t>
            </a:r>
            <a:r>
              <a:rPr lang="en-US" sz="2000" dirty="0" smtClean="0"/>
              <a:t>technologies, by</a:t>
            </a:r>
          </a:p>
          <a:p>
            <a:pPr lvl="1"/>
            <a:r>
              <a:rPr lang="en-US" sz="1800" dirty="0" smtClean="0"/>
              <a:t>Streamlining </a:t>
            </a:r>
            <a:r>
              <a:rPr lang="en-US" sz="1800" dirty="0"/>
              <a:t>and </a:t>
            </a:r>
            <a:r>
              <a:rPr lang="en-US" sz="1800" dirty="0" smtClean="0"/>
              <a:t>coordinating </a:t>
            </a:r>
            <a:r>
              <a:rPr lang="en-US" sz="1800" dirty="0"/>
              <a:t>national and European energy R&amp;D </a:t>
            </a:r>
            <a:r>
              <a:rPr lang="en-US" sz="1800" dirty="0" err="1" smtClean="0"/>
              <a:t>programmes</a:t>
            </a:r>
            <a:endParaRPr lang="en-US" sz="1800" dirty="0" smtClean="0"/>
          </a:p>
          <a:p>
            <a:pPr lvl="1"/>
            <a:r>
              <a:rPr lang="en-US" sz="1800" dirty="0"/>
              <a:t>Develop links and sustained partnerships with industry</a:t>
            </a:r>
          </a:p>
        </p:txBody>
      </p:sp>
      <p:sp>
        <p:nvSpPr>
          <p:cNvPr id="4" name="Footer Placeholder 3"/>
          <p:cNvSpPr>
            <a:spLocks noGrp="1"/>
          </p:cNvSpPr>
          <p:nvPr>
            <p:ph type="ftr" sz="quarter" idx="10"/>
          </p:nvPr>
        </p:nvSpPr>
        <p:spPr/>
        <p:txBody>
          <a:bodyPr/>
          <a:lstStyle/>
          <a:p>
            <a:pPr>
              <a:defRPr/>
            </a:pPr>
            <a:r>
              <a:rPr lang="en-GB" smtClean="0"/>
              <a:t>www.eera-set.eu</a:t>
            </a:r>
            <a:endParaRPr lang="en-GB"/>
          </a:p>
        </p:txBody>
      </p:sp>
    </p:spTree>
    <p:extLst>
      <p:ext uri="{BB962C8B-B14F-4D97-AF65-F5344CB8AC3E}">
        <p14:creationId xmlns:p14="http://schemas.microsoft.com/office/powerpoint/2010/main" val="2909380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96752"/>
            <a:ext cx="8784976" cy="5184576"/>
          </a:xfrm>
        </p:spPr>
        <p:txBody>
          <a:bodyPr/>
          <a:lstStyle/>
          <a:p>
            <a:pPr marL="0" indent="0">
              <a:buNone/>
            </a:pPr>
            <a:r>
              <a:rPr lang="nl-BE" b="1" dirty="0" err="1" smtClean="0"/>
              <a:t>Deliverables</a:t>
            </a:r>
            <a:r>
              <a:rPr lang="nl-BE" b="1" dirty="0" smtClean="0"/>
              <a:t> &amp; </a:t>
            </a:r>
            <a:r>
              <a:rPr lang="nl-BE" b="1" dirty="0" err="1" smtClean="0"/>
              <a:t>Milestones</a:t>
            </a:r>
            <a:endParaRPr lang="nl-BE" b="1" dirty="0" smtClean="0"/>
          </a:p>
          <a:p>
            <a:pPr>
              <a:spcBef>
                <a:spcPts val="1800"/>
              </a:spcBef>
            </a:pPr>
            <a:r>
              <a:rPr lang="nl-BE" dirty="0" smtClean="0">
                <a:sym typeface="Wingdings" pitchFamily="2" charset="2"/>
              </a:rPr>
              <a:t>Form of </a:t>
            </a:r>
            <a:r>
              <a:rPr lang="nl-BE" dirty="0" err="1" smtClean="0">
                <a:sym typeface="Wingdings" pitchFamily="2" charset="2"/>
              </a:rPr>
              <a:t>deliverables</a:t>
            </a:r>
            <a:r>
              <a:rPr lang="nl-BE" dirty="0" smtClean="0">
                <a:sym typeface="Wingdings" pitchFamily="2" charset="2"/>
              </a:rPr>
              <a:t>:</a:t>
            </a:r>
          </a:p>
          <a:p>
            <a:pPr lvl="1"/>
            <a:r>
              <a:rPr lang="nl-BE" dirty="0" smtClean="0">
                <a:sym typeface="Wingdings" pitchFamily="2" charset="2"/>
              </a:rPr>
              <a:t>Draft paper?</a:t>
            </a:r>
          </a:p>
          <a:p>
            <a:pPr lvl="1"/>
            <a:r>
              <a:rPr lang="nl-BE" strike="sngStrike" dirty="0" smtClean="0">
                <a:sym typeface="Wingdings" pitchFamily="2" charset="2"/>
              </a:rPr>
              <a:t>Presentation?</a:t>
            </a:r>
          </a:p>
          <a:p>
            <a:pPr lvl="1"/>
            <a:r>
              <a:rPr lang="nl-BE" dirty="0" smtClean="0">
                <a:sym typeface="Wingdings" pitchFamily="2" charset="2"/>
              </a:rPr>
              <a:t>Report?</a:t>
            </a:r>
          </a:p>
          <a:p>
            <a:pPr lvl="1"/>
            <a:r>
              <a:rPr lang="nl-BE" dirty="0" smtClean="0">
                <a:sym typeface="Wingdings" pitchFamily="2" charset="2"/>
              </a:rPr>
              <a:t>Strong </a:t>
            </a:r>
            <a:r>
              <a:rPr lang="nl-BE" dirty="0" err="1" smtClean="0">
                <a:sym typeface="Wingdings" pitchFamily="2" charset="2"/>
              </a:rPr>
              <a:t>preference</a:t>
            </a:r>
            <a:r>
              <a:rPr lang="nl-BE" dirty="0" smtClean="0">
                <a:sym typeface="Wingdings" pitchFamily="2" charset="2"/>
              </a:rPr>
              <a:t> </a:t>
            </a:r>
            <a:r>
              <a:rPr lang="nl-BE" dirty="0" err="1" smtClean="0">
                <a:sym typeface="Wingdings" pitchFamily="2" charset="2"/>
              </a:rPr>
              <a:t>for</a:t>
            </a:r>
            <a:r>
              <a:rPr lang="nl-BE" dirty="0" smtClean="0">
                <a:sym typeface="Wingdings" pitchFamily="2" charset="2"/>
              </a:rPr>
              <a:t>  papers </a:t>
            </a:r>
            <a:r>
              <a:rPr lang="nl-BE" dirty="0" err="1" smtClean="0">
                <a:sym typeface="Wingdings" pitchFamily="2" charset="2"/>
              </a:rPr>
              <a:t>and</a:t>
            </a:r>
            <a:r>
              <a:rPr lang="nl-BE" dirty="0" smtClean="0">
                <a:sym typeface="Wingdings" pitchFamily="2" charset="2"/>
              </a:rPr>
              <a:t> </a:t>
            </a:r>
            <a:r>
              <a:rPr lang="nl-BE" dirty="0" err="1" smtClean="0">
                <a:sym typeface="Wingdings" pitchFamily="2" charset="2"/>
              </a:rPr>
              <a:t>reports</a:t>
            </a:r>
            <a:endParaRPr lang="nl-BE" dirty="0" smtClean="0">
              <a:sym typeface="Wingdings" pitchFamily="2" charset="2"/>
            </a:endParaRPr>
          </a:p>
          <a:p>
            <a:pPr lvl="2"/>
            <a:r>
              <a:rPr lang="nl-BE" dirty="0" err="1" smtClean="0">
                <a:sym typeface="Wingdings" pitchFamily="2" charset="2"/>
              </a:rPr>
              <a:t>Emphasis</a:t>
            </a:r>
            <a:r>
              <a:rPr lang="nl-BE" dirty="0" smtClean="0">
                <a:sym typeface="Wingdings" pitchFamily="2" charset="2"/>
              </a:rPr>
              <a:t> on the </a:t>
            </a:r>
            <a:r>
              <a:rPr lang="nl-BE" dirty="0" err="1" smtClean="0">
                <a:sym typeface="Wingdings" pitchFamily="2" charset="2"/>
              </a:rPr>
              <a:t>fact</a:t>
            </a:r>
            <a:r>
              <a:rPr lang="nl-BE" dirty="0" smtClean="0">
                <a:sym typeface="Wingdings" pitchFamily="2" charset="2"/>
              </a:rPr>
              <a:t> </a:t>
            </a:r>
            <a:r>
              <a:rPr lang="nl-BE" dirty="0" err="1" smtClean="0">
                <a:sym typeface="Wingdings" pitchFamily="2" charset="2"/>
              </a:rPr>
              <a:t>that</a:t>
            </a:r>
            <a:r>
              <a:rPr lang="nl-BE" dirty="0" smtClean="0">
                <a:sym typeface="Wingdings" pitchFamily="2" charset="2"/>
              </a:rPr>
              <a:t> </a:t>
            </a:r>
            <a:r>
              <a:rPr lang="nl-BE" dirty="0" err="1" smtClean="0">
                <a:sym typeface="Wingdings" pitchFamily="2" charset="2"/>
              </a:rPr>
              <a:t>reports</a:t>
            </a:r>
            <a:r>
              <a:rPr lang="nl-BE" dirty="0">
                <a:sym typeface="Wingdings" pitchFamily="2" charset="2"/>
              </a:rPr>
              <a:t> </a:t>
            </a:r>
            <a:r>
              <a:rPr lang="nl-BE" dirty="0" err="1" smtClean="0">
                <a:sym typeface="Wingdings" pitchFamily="2" charset="2"/>
              </a:rPr>
              <a:t>distributed</a:t>
            </a:r>
            <a:r>
              <a:rPr lang="nl-BE" dirty="0" smtClean="0">
                <a:sym typeface="Wingdings" pitchFamily="2" charset="2"/>
              </a:rPr>
              <a:t> </a:t>
            </a:r>
            <a:r>
              <a:rPr lang="nl-BE" dirty="0" err="1" smtClean="0">
                <a:sym typeface="Wingdings" pitchFamily="2" charset="2"/>
              </a:rPr>
              <a:t>to</a:t>
            </a:r>
            <a:r>
              <a:rPr lang="nl-BE" dirty="0" smtClean="0">
                <a:sym typeface="Wingdings" pitchFamily="2" charset="2"/>
              </a:rPr>
              <a:t> </a:t>
            </a:r>
            <a:r>
              <a:rPr lang="nl-BE" dirty="0" err="1" smtClean="0">
                <a:sym typeface="Wingdings" pitchFamily="2" charset="2"/>
              </a:rPr>
              <a:t>other</a:t>
            </a:r>
            <a:r>
              <a:rPr lang="nl-BE" dirty="0" smtClean="0">
                <a:sym typeface="Wingdings" pitchFamily="2" charset="2"/>
              </a:rPr>
              <a:t> </a:t>
            </a:r>
            <a:r>
              <a:rPr lang="nl-BE" dirty="0" err="1" smtClean="0">
                <a:sym typeface="Wingdings" pitchFamily="2" charset="2"/>
              </a:rPr>
              <a:t>participants</a:t>
            </a:r>
            <a:r>
              <a:rPr lang="nl-BE" dirty="0" smtClean="0">
                <a:sym typeface="Wingdings" pitchFamily="2" charset="2"/>
              </a:rPr>
              <a:t> </a:t>
            </a:r>
            <a:r>
              <a:rPr lang="nl-BE" dirty="0" err="1" smtClean="0">
                <a:sym typeface="Wingdings" pitchFamily="2" charset="2"/>
              </a:rPr>
              <a:t>justify</a:t>
            </a:r>
            <a:r>
              <a:rPr lang="nl-BE" dirty="0" smtClean="0">
                <a:sym typeface="Wingdings" pitchFamily="2" charset="2"/>
              </a:rPr>
              <a:t> the </a:t>
            </a:r>
            <a:r>
              <a:rPr lang="nl-BE" dirty="0" err="1" smtClean="0">
                <a:sym typeface="Wingdings" pitchFamily="2" charset="2"/>
              </a:rPr>
              <a:t>participation</a:t>
            </a:r>
            <a:r>
              <a:rPr lang="nl-BE" dirty="0" smtClean="0">
                <a:sym typeface="Wingdings" pitchFamily="2" charset="2"/>
              </a:rPr>
              <a:t> in a joint project without </a:t>
            </a:r>
            <a:r>
              <a:rPr lang="nl-BE" dirty="0" err="1" smtClean="0">
                <a:sym typeface="Wingdings" pitchFamily="2" charset="2"/>
              </a:rPr>
              <a:t>additional</a:t>
            </a:r>
            <a:r>
              <a:rPr lang="nl-BE" dirty="0" smtClean="0">
                <a:sym typeface="Wingdings" pitchFamily="2" charset="2"/>
              </a:rPr>
              <a:t> </a:t>
            </a:r>
            <a:r>
              <a:rPr lang="nl-BE" dirty="0" err="1" smtClean="0">
                <a:sym typeface="Wingdings" pitchFamily="2" charset="2"/>
              </a:rPr>
              <a:t>funding</a:t>
            </a:r>
            <a:endParaRPr lang="nl-BE" dirty="0" smtClean="0">
              <a:sym typeface="Wingdings" pitchFamily="2" charset="2"/>
            </a:endParaRPr>
          </a:p>
          <a:p>
            <a:pPr lvl="2"/>
            <a:r>
              <a:rPr lang="nl-BE" dirty="0" err="1" smtClean="0">
                <a:sym typeface="Wingdings" pitchFamily="2" charset="2"/>
              </a:rPr>
              <a:t>Outcome</a:t>
            </a:r>
            <a:r>
              <a:rPr lang="nl-BE" dirty="0" smtClean="0">
                <a:sym typeface="Wingdings" pitchFamily="2" charset="2"/>
              </a:rPr>
              <a:t> of the project (</a:t>
            </a:r>
            <a:r>
              <a:rPr lang="nl-BE" dirty="0" err="1" smtClean="0">
                <a:sym typeface="Wingdings" pitchFamily="2" charset="2"/>
              </a:rPr>
              <a:t>final</a:t>
            </a:r>
            <a:r>
              <a:rPr lang="nl-BE" dirty="0" smtClean="0">
                <a:sym typeface="Wingdings" pitchFamily="2" charset="2"/>
              </a:rPr>
              <a:t> </a:t>
            </a:r>
            <a:r>
              <a:rPr lang="nl-BE" dirty="0" err="1" smtClean="0">
                <a:sym typeface="Wingdings" pitchFamily="2" charset="2"/>
              </a:rPr>
              <a:t>technical</a:t>
            </a:r>
            <a:r>
              <a:rPr lang="nl-BE" dirty="0" smtClean="0">
                <a:sym typeface="Wingdings" pitchFamily="2" charset="2"/>
              </a:rPr>
              <a:t> report) </a:t>
            </a:r>
            <a:r>
              <a:rPr lang="nl-BE" dirty="0" err="1" smtClean="0">
                <a:sym typeface="Wingdings" pitchFamily="2" charset="2"/>
              </a:rPr>
              <a:t>could</a:t>
            </a:r>
            <a:r>
              <a:rPr lang="nl-BE" dirty="0" smtClean="0">
                <a:sym typeface="Wingdings" pitchFamily="2" charset="2"/>
              </a:rPr>
              <a:t> </a:t>
            </a:r>
            <a:r>
              <a:rPr lang="nl-BE" dirty="0" err="1" smtClean="0">
                <a:sym typeface="Wingdings" pitchFamily="2" charset="2"/>
              </a:rPr>
              <a:t>be</a:t>
            </a:r>
            <a:r>
              <a:rPr lang="nl-BE" dirty="0" smtClean="0">
                <a:sym typeface="Wingdings" pitchFamily="2" charset="2"/>
              </a:rPr>
              <a:t> </a:t>
            </a:r>
            <a:r>
              <a:rPr lang="nl-BE" dirty="0" err="1" smtClean="0">
                <a:sym typeface="Wingdings" pitchFamily="2" charset="2"/>
              </a:rPr>
              <a:t>an</a:t>
            </a:r>
            <a:r>
              <a:rPr lang="nl-BE" dirty="0" smtClean="0">
                <a:sym typeface="Wingdings" pitchFamily="2" charset="2"/>
              </a:rPr>
              <a:t> </a:t>
            </a:r>
            <a:r>
              <a:rPr lang="nl-BE" u="sng" dirty="0" smtClean="0">
                <a:sym typeface="Wingdings" pitchFamily="2" charset="2"/>
              </a:rPr>
              <a:t>EERA </a:t>
            </a:r>
            <a:r>
              <a:rPr lang="nl-BE" u="sng" dirty="0" err="1" smtClean="0">
                <a:sym typeface="Wingdings" pitchFamily="2" charset="2"/>
              </a:rPr>
              <a:t>deliverable</a:t>
            </a:r>
            <a:endParaRPr lang="nl-BE" u="sng" dirty="0" smtClean="0">
              <a:sym typeface="Wingdings" pitchFamily="2" charset="2"/>
            </a:endParaRPr>
          </a:p>
          <a:p>
            <a:pPr>
              <a:spcBef>
                <a:spcPts val="1800"/>
              </a:spcBef>
            </a:pPr>
            <a:r>
              <a:rPr lang="nl-BE" dirty="0" smtClean="0">
                <a:sym typeface="Wingdings" pitchFamily="2" charset="2"/>
              </a:rPr>
              <a:t>Form of </a:t>
            </a:r>
            <a:r>
              <a:rPr lang="nl-BE" dirty="0" err="1" smtClean="0">
                <a:sym typeface="Wingdings" pitchFamily="2" charset="2"/>
              </a:rPr>
              <a:t>milestones</a:t>
            </a:r>
            <a:r>
              <a:rPr lang="nl-BE" dirty="0" smtClean="0">
                <a:sym typeface="Wingdings" pitchFamily="2" charset="2"/>
              </a:rPr>
              <a:t>:  </a:t>
            </a:r>
            <a:r>
              <a:rPr lang="nl-BE" u="sng" dirty="0" smtClean="0">
                <a:sym typeface="Wingdings" pitchFamily="2" charset="2"/>
              </a:rPr>
              <a:t>target</a:t>
            </a:r>
          </a:p>
          <a:p>
            <a:pPr lvl="1"/>
            <a:r>
              <a:rPr lang="nl-BE" dirty="0" smtClean="0">
                <a:sym typeface="Wingdings" pitchFamily="2" charset="2"/>
              </a:rPr>
              <a:t>Do we </a:t>
            </a:r>
            <a:r>
              <a:rPr lang="nl-BE" dirty="0" err="1" smtClean="0">
                <a:sym typeface="Wingdings" pitchFamily="2" charset="2"/>
              </a:rPr>
              <a:t>need</a:t>
            </a:r>
            <a:r>
              <a:rPr lang="nl-BE" dirty="0" smtClean="0">
                <a:sym typeface="Wingdings" pitchFamily="2" charset="2"/>
              </a:rPr>
              <a:t> </a:t>
            </a:r>
            <a:r>
              <a:rPr lang="nl-BE" dirty="0" err="1" smtClean="0">
                <a:sym typeface="Wingdings" pitchFamily="2" charset="2"/>
              </a:rPr>
              <a:t>them</a:t>
            </a:r>
            <a:r>
              <a:rPr lang="nl-BE" dirty="0" smtClean="0">
                <a:sym typeface="Wingdings" pitchFamily="2" charset="2"/>
              </a:rPr>
              <a:t>? Yes but </a:t>
            </a:r>
            <a:r>
              <a:rPr lang="nl-BE" dirty="0" err="1" smtClean="0">
                <a:sym typeface="Wingdings" pitchFamily="2" charset="2"/>
              </a:rPr>
              <a:t>only</a:t>
            </a:r>
            <a:r>
              <a:rPr lang="nl-BE" dirty="0" smtClean="0">
                <a:sym typeface="Wingdings" pitchFamily="2" charset="2"/>
              </a:rPr>
              <a:t> as </a:t>
            </a:r>
            <a:r>
              <a:rPr lang="nl-BE" dirty="0" err="1" smtClean="0">
                <a:sym typeface="Wingdings" pitchFamily="2" charset="2"/>
              </a:rPr>
              <a:t>references</a:t>
            </a:r>
            <a:r>
              <a:rPr lang="nl-BE" dirty="0" smtClean="0">
                <a:sym typeface="Wingdings" pitchFamily="2" charset="2"/>
              </a:rPr>
              <a:t> or </a:t>
            </a:r>
            <a:r>
              <a:rPr lang="nl-BE" dirty="0" err="1" smtClean="0">
                <a:sym typeface="Wingdings" pitchFamily="2" charset="2"/>
              </a:rPr>
              <a:t>decision</a:t>
            </a:r>
            <a:r>
              <a:rPr lang="nl-BE" dirty="0" smtClean="0">
                <a:sym typeface="Wingdings" pitchFamily="2" charset="2"/>
              </a:rPr>
              <a:t> points</a:t>
            </a:r>
          </a:p>
          <a:p>
            <a:pPr lvl="1"/>
            <a:r>
              <a:rPr lang="nl-BE" strike="sngStrike" dirty="0" smtClean="0">
                <a:sym typeface="Wingdings" pitchFamily="2" charset="2"/>
              </a:rPr>
              <a:t>Abstract ?</a:t>
            </a:r>
            <a:endParaRPr lang="nl-BE" strike="sngStrike" dirty="0">
              <a:sym typeface="Wingdings" pitchFamily="2" charset="2"/>
            </a:endParaRPr>
          </a:p>
          <a:p>
            <a:pPr marL="457200" lvl="1" indent="0">
              <a:buNone/>
            </a:pPr>
            <a:endParaRPr lang="nl-BE" dirty="0" smtClean="0">
              <a:sym typeface="Wingdings" pitchFamily="2" charset="2"/>
            </a:endParaRPr>
          </a:p>
          <a:p>
            <a:pPr lvl="1"/>
            <a:endParaRPr lang="nl-BE" dirty="0">
              <a:sym typeface="Wingdings" pitchFamily="2" charset="2"/>
            </a:endParaRPr>
          </a:p>
        </p:txBody>
      </p:sp>
      <p:sp>
        <p:nvSpPr>
          <p:cNvPr id="4" name="Footer Placeholder 3"/>
          <p:cNvSpPr>
            <a:spLocks noGrp="1"/>
          </p:cNvSpPr>
          <p:nvPr>
            <p:ph type="ftr" sz="quarter" idx="10"/>
          </p:nvPr>
        </p:nvSpPr>
        <p:spPr/>
        <p:txBody>
          <a:bodyPr/>
          <a:lstStyle/>
          <a:p>
            <a:pPr>
              <a:defRPr/>
            </a:pPr>
            <a:r>
              <a:rPr lang="en-GB" smtClean="0"/>
              <a:t>www.eera-set.eu</a:t>
            </a:r>
            <a:endParaRPr lang="en-GB"/>
          </a:p>
        </p:txBody>
      </p:sp>
      <p:sp>
        <p:nvSpPr>
          <p:cNvPr id="5" name="Slide Number Placeholder 4"/>
          <p:cNvSpPr>
            <a:spLocks noGrp="1"/>
          </p:cNvSpPr>
          <p:nvPr>
            <p:ph type="sldNum" sz="quarter" idx="11"/>
          </p:nvPr>
        </p:nvSpPr>
        <p:spPr/>
        <p:txBody>
          <a:bodyPr/>
          <a:lstStyle/>
          <a:p>
            <a:pPr>
              <a:defRPr/>
            </a:pPr>
            <a:fld id="{B56D3122-1DCE-47D8-885C-31AE3AEE0310}" type="slidenum">
              <a:rPr lang="en-GB" smtClean="0"/>
              <a:pPr>
                <a:defRPr/>
              </a:pPr>
              <a:t>30</a:t>
            </a:fld>
            <a:r>
              <a:rPr lang="en-GB" smtClean="0"/>
              <a:t>/</a:t>
            </a:r>
            <a:endParaRPr lang="en-GB" dirty="0"/>
          </a:p>
        </p:txBody>
      </p:sp>
      <p:sp>
        <p:nvSpPr>
          <p:cNvPr id="7" name="Title 1"/>
          <p:cNvSpPr>
            <a:spLocks noGrp="1"/>
          </p:cNvSpPr>
          <p:nvPr>
            <p:ph type="title"/>
          </p:nvPr>
        </p:nvSpPr>
        <p:spPr>
          <a:xfrm>
            <a:off x="1835696" y="332656"/>
            <a:ext cx="5904656" cy="595313"/>
          </a:xfrm>
        </p:spPr>
        <p:txBody>
          <a:bodyPr/>
          <a:lstStyle/>
          <a:p>
            <a:r>
              <a:rPr lang="nl-BE" i="1" dirty="0" smtClean="0"/>
              <a:t>Management of </a:t>
            </a:r>
            <a:r>
              <a:rPr lang="nl-BE" i="1" dirty="0"/>
              <a:t>a </a:t>
            </a:r>
            <a:r>
              <a:rPr lang="nl-BE" i="1" dirty="0" err="1"/>
              <a:t>self-funded</a:t>
            </a:r>
            <a:r>
              <a:rPr lang="nl-BE" i="1" dirty="0"/>
              <a:t> </a:t>
            </a:r>
            <a:r>
              <a:rPr lang="nl-BE" i="1" dirty="0" smtClean="0"/>
              <a:t>pilot </a:t>
            </a:r>
            <a:r>
              <a:rPr lang="nl-BE" i="1" dirty="0"/>
              <a:t>project</a:t>
            </a:r>
            <a:endParaRPr lang="en-GB" dirty="0"/>
          </a:p>
        </p:txBody>
      </p:sp>
    </p:spTree>
    <p:extLst>
      <p:ext uri="{BB962C8B-B14F-4D97-AF65-F5344CB8AC3E}">
        <p14:creationId xmlns:p14="http://schemas.microsoft.com/office/powerpoint/2010/main" val="316256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Pilot </a:t>
            </a:r>
            <a:r>
              <a:rPr lang="nl-BE" dirty="0" err="1" smtClean="0"/>
              <a:t>Projects</a:t>
            </a:r>
            <a:r>
              <a:rPr lang="nl-BE" dirty="0" smtClean="0"/>
              <a:t> – WP4.1</a:t>
            </a:r>
            <a:endParaRPr lang="en-US" dirty="0"/>
          </a:p>
        </p:txBody>
      </p:sp>
      <p:sp>
        <p:nvSpPr>
          <p:cNvPr id="4" name="Footer Placeholder 3"/>
          <p:cNvSpPr>
            <a:spLocks noGrp="1"/>
          </p:cNvSpPr>
          <p:nvPr>
            <p:ph type="ftr" sz="quarter" idx="10"/>
          </p:nvPr>
        </p:nvSpPr>
        <p:spPr/>
        <p:txBody>
          <a:bodyPr/>
          <a:lstStyle/>
          <a:p>
            <a:pPr>
              <a:defRPr/>
            </a:pPr>
            <a:r>
              <a:rPr lang="en-GB" smtClean="0"/>
              <a:t>www.eera-set.eu</a:t>
            </a:r>
            <a:endParaRPr lang="en-GB" dirty="0"/>
          </a:p>
        </p:txBody>
      </p:sp>
      <p:sp>
        <p:nvSpPr>
          <p:cNvPr id="5" name="TextBox 4"/>
          <p:cNvSpPr txBox="1"/>
          <p:nvPr/>
        </p:nvSpPr>
        <p:spPr>
          <a:xfrm>
            <a:off x="3203848" y="1124744"/>
            <a:ext cx="3456384" cy="523220"/>
          </a:xfrm>
          <a:prstGeom prst="rect">
            <a:avLst/>
          </a:prstGeom>
          <a:noFill/>
        </p:spPr>
        <p:txBody>
          <a:bodyPr wrap="square" rtlCol="0">
            <a:spAutoFit/>
          </a:bodyPr>
          <a:lstStyle/>
          <a:p>
            <a:pPr algn="ctr"/>
            <a:r>
              <a:rPr lang="nl-BE" sz="2800" b="1" dirty="0" smtClean="0">
                <a:solidFill>
                  <a:srgbClr val="006666"/>
                </a:solidFill>
              </a:rPr>
              <a:t>MOIRA</a:t>
            </a:r>
            <a:endParaRPr lang="en-US" b="1" dirty="0">
              <a:solidFill>
                <a:srgbClr val="006666"/>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421010074"/>
              </p:ext>
            </p:extLst>
          </p:nvPr>
        </p:nvGraphicFramePr>
        <p:xfrm>
          <a:off x="467544" y="1700808"/>
          <a:ext cx="8352928" cy="2773680"/>
        </p:xfrm>
        <a:graphic>
          <a:graphicData uri="http://schemas.openxmlformats.org/drawingml/2006/table">
            <a:tbl>
              <a:tblPr/>
              <a:tblGrid>
                <a:gridCol w="2601464"/>
                <a:gridCol w="1719016"/>
                <a:gridCol w="4032448"/>
              </a:tblGrid>
              <a:tr h="0">
                <a:tc>
                  <a:txBody>
                    <a:bodyPr/>
                    <a:lstStyle/>
                    <a:p>
                      <a:pPr>
                        <a:spcAft>
                          <a:spcPts val="0"/>
                        </a:spcAft>
                      </a:pPr>
                      <a:r>
                        <a:rPr lang="en-GB" sz="1400" b="1" dirty="0" smtClean="0">
                          <a:effectLst/>
                          <a:latin typeface="Arial"/>
                          <a:ea typeface="Times New Roman"/>
                        </a:rPr>
                        <a:t>Coordinator</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it-IT" sz="1400" dirty="0" smtClean="0">
                          <a:effectLst/>
                          <a:latin typeface="Arial"/>
                          <a:ea typeface="Times New Roman"/>
                        </a:rPr>
                        <a:t>Emmanuel Clouet, </a:t>
                      </a:r>
                      <a:r>
                        <a:rPr lang="it-IT" sz="1400" b="1" i="1" dirty="0" smtClean="0">
                          <a:effectLst/>
                          <a:latin typeface="Arial"/>
                          <a:ea typeface="Times New Roman"/>
                        </a:rPr>
                        <a:t>CEA</a:t>
                      </a:r>
                      <a:endParaRPr lang="en-US" sz="2000" dirty="0">
                        <a:effectLst/>
                        <a:latin typeface="Times New Roman"/>
                        <a:ea typeface="Times New Roman"/>
                      </a:endParaRPr>
                    </a:p>
                    <a:p>
                      <a:pPr>
                        <a:spcAft>
                          <a:spcPts val="0"/>
                        </a:spcAft>
                      </a:pPr>
                      <a:r>
                        <a:rPr lang="it-IT" sz="1400" i="1" dirty="0" smtClean="0">
                          <a:effectLst/>
                          <a:latin typeface="Arial"/>
                          <a:ea typeface="Times New Roman"/>
                        </a:rPr>
                        <a:t>Emmanuel.clouet@cea.fr</a:t>
                      </a:r>
                      <a:r>
                        <a:rPr lang="en-GB" sz="1400" dirty="0">
                          <a:effectLst/>
                          <a:latin typeface="Arial"/>
                          <a:ea typeface="Times New Roman"/>
                        </a:rPr>
                        <a:t> </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a:txBody>
                    <a:bodyPr/>
                    <a:lstStyle/>
                    <a:p>
                      <a:pPr>
                        <a:spcAft>
                          <a:spcPts val="0"/>
                        </a:spcAft>
                      </a:pPr>
                      <a:r>
                        <a:rPr lang="en-GB" sz="1400" b="1">
                          <a:effectLst/>
                          <a:latin typeface="Arial"/>
                          <a:ea typeface="Times New Roman"/>
                        </a:rPr>
                        <a:t>Name of the project</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GB" sz="1400" b="1" u="sng" dirty="0">
                          <a:effectLst/>
                          <a:latin typeface="Arial"/>
                          <a:ea typeface="Times New Roman"/>
                        </a:rPr>
                        <a:t>Mo</a:t>
                      </a:r>
                      <a:r>
                        <a:rPr lang="en-GB" sz="1400" b="1" dirty="0">
                          <a:effectLst/>
                          <a:latin typeface="Arial"/>
                          <a:ea typeface="Times New Roman"/>
                        </a:rPr>
                        <a:t>delling of </a:t>
                      </a:r>
                      <a:r>
                        <a:rPr lang="en-GB" sz="1400" b="1" u="sng" dirty="0">
                          <a:effectLst/>
                          <a:latin typeface="Arial"/>
                          <a:ea typeface="Times New Roman"/>
                        </a:rPr>
                        <a:t>ir</a:t>
                      </a:r>
                      <a:r>
                        <a:rPr lang="en-GB" sz="1400" b="1" dirty="0">
                          <a:effectLst/>
                          <a:latin typeface="Arial"/>
                          <a:ea typeface="Times New Roman"/>
                        </a:rPr>
                        <a:t>radiation creep in F/M </a:t>
                      </a:r>
                      <a:r>
                        <a:rPr lang="en-GB" sz="1400" b="1" u="sng" dirty="0">
                          <a:effectLst/>
                          <a:latin typeface="Arial"/>
                          <a:ea typeface="Times New Roman"/>
                        </a:rPr>
                        <a:t>a</a:t>
                      </a:r>
                      <a:r>
                        <a:rPr lang="en-GB" sz="1400" b="1" dirty="0">
                          <a:effectLst/>
                          <a:latin typeface="Arial"/>
                          <a:ea typeface="Times New Roman"/>
                        </a:rPr>
                        <a:t>lloys (MOIRA)</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a:txBody>
                    <a:bodyPr/>
                    <a:lstStyle/>
                    <a:p>
                      <a:pPr>
                        <a:spcAft>
                          <a:spcPts val="0"/>
                        </a:spcAft>
                      </a:pPr>
                      <a:r>
                        <a:rPr lang="en-GB" sz="1400" b="1" dirty="0">
                          <a:effectLst/>
                          <a:latin typeface="Arial"/>
                          <a:ea typeface="Times New Roman"/>
                        </a:rPr>
                        <a:t>Expected duration (</a:t>
                      </a:r>
                      <a:r>
                        <a:rPr lang="en-GB" sz="1400" b="1" dirty="0" err="1">
                          <a:effectLst/>
                          <a:latin typeface="Arial"/>
                          <a:ea typeface="Times New Roman"/>
                        </a:rPr>
                        <a:t>yrs</a:t>
                      </a:r>
                      <a:r>
                        <a:rPr lang="en-GB" sz="1400" b="1" dirty="0">
                          <a:effectLst/>
                          <a:latin typeface="Arial"/>
                          <a:ea typeface="Times New Roman"/>
                        </a:rPr>
                        <a:t>)</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GB" sz="1400">
                          <a:effectLst/>
                          <a:latin typeface="Arial"/>
                          <a:ea typeface="Times New Roman"/>
                        </a:rPr>
                        <a:t>4 years</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90763">
                <a:tc gridSpan="3">
                  <a:txBody>
                    <a:bodyPr/>
                    <a:lstStyle/>
                    <a:p>
                      <a:pPr>
                        <a:spcAft>
                          <a:spcPts val="0"/>
                        </a:spcAft>
                      </a:pPr>
                      <a:r>
                        <a:rPr lang="en-GB" sz="1400" b="1" dirty="0" smtClean="0">
                          <a:effectLst/>
                          <a:latin typeface="Arial"/>
                          <a:ea typeface="Times New Roman"/>
                        </a:rPr>
                        <a:t>List of partners</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67005">
                <a:tc>
                  <a:txBody>
                    <a:bodyPr/>
                    <a:lstStyle/>
                    <a:p>
                      <a:pPr>
                        <a:spcAft>
                          <a:spcPts val="0"/>
                        </a:spcAft>
                      </a:pPr>
                      <a:r>
                        <a:rPr lang="en-GB" sz="1400" dirty="0">
                          <a:effectLst/>
                          <a:latin typeface="Arial"/>
                          <a:ea typeface="Times New Roman"/>
                        </a:rPr>
                        <a:t>Name</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Arial"/>
                          <a:ea typeface="Times New Roman"/>
                        </a:rPr>
                        <a:t>Country</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smtClean="0">
                          <a:effectLst/>
                          <a:latin typeface="Arial"/>
                          <a:ea typeface="Times New Roman"/>
                        </a:rPr>
                        <a:t>Person-months: total ~94 (~8 PPY, ~2 PPY/Y)</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70">
                <a:tc>
                  <a:txBody>
                    <a:bodyPr/>
                    <a:lstStyle/>
                    <a:p>
                      <a:pPr>
                        <a:spcAft>
                          <a:spcPts val="0"/>
                        </a:spcAft>
                      </a:pPr>
                      <a:r>
                        <a:rPr lang="en-GB" sz="1400">
                          <a:effectLst/>
                          <a:latin typeface="Arial"/>
                          <a:ea typeface="Times New Roman"/>
                        </a:rPr>
                        <a:t>CEA</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Arial"/>
                          <a:ea typeface="Times New Roman"/>
                        </a:rPr>
                        <a:t>France</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Arial"/>
                          <a:ea typeface="Times New Roman"/>
                        </a:rPr>
                        <a:t>7.6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70">
                <a:tc>
                  <a:txBody>
                    <a:bodyPr/>
                    <a:lstStyle/>
                    <a:p>
                      <a:pPr>
                        <a:spcAft>
                          <a:spcPts val="0"/>
                        </a:spcAft>
                      </a:pPr>
                      <a:r>
                        <a:rPr lang="en-GB" sz="1400">
                          <a:effectLst/>
                          <a:latin typeface="Arial"/>
                          <a:ea typeface="Times New Roman"/>
                        </a:rPr>
                        <a:t>CNRS</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Arial"/>
                          <a:ea typeface="Times New Roman"/>
                        </a:rPr>
                        <a:t>France</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smtClean="0">
                          <a:effectLst/>
                          <a:latin typeface="Arial"/>
                          <a:ea typeface="Times New Roman"/>
                        </a:rPr>
                        <a:t>2</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70">
                <a:tc>
                  <a:txBody>
                    <a:bodyPr/>
                    <a:lstStyle/>
                    <a:p>
                      <a:pPr>
                        <a:spcAft>
                          <a:spcPts val="0"/>
                        </a:spcAft>
                      </a:pPr>
                      <a:r>
                        <a:rPr lang="en-GB" sz="1400">
                          <a:effectLst/>
                          <a:latin typeface="Arial"/>
                          <a:ea typeface="Times New Roman"/>
                        </a:rPr>
                        <a:t>HZDR</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Arial"/>
                          <a:ea typeface="Times New Roman"/>
                        </a:rPr>
                        <a:t>Germany</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a:ea typeface="Times New Roman"/>
                        </a:rPr>
                        <a:t>16.6</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70">
                <a:tc>
                  <a:txBody>
                    <a:bodyPr/>
                    <a:lstStyle/>
                    <a:p>
                      <a:pPr>
                        <a:spcAft>
                          <a:spcPts val="0"/>
                        </a:spcAft>
                      </a:pPr>
                      <a:r>
                        <a:rPr lang="en-GB" sz="1400">
                          <a:effectLst/>
                          <a:latin typeface="Arial"/>
                          <a:ea typeface="Times New Roman"/>
                        </a:rPr>
                        <a:t>KIT</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Arial"/>
                          <a:ea typeface="Times New Roman"/>
                        </a:rPr>
                        <a:t>Germany</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smtClean="0">
                          <a:effectLst/>
                          <a:latin typeface="Arial"/>
                          <a:ea typeface="Times New Roman"/>
                        </a:rPr>
                        <a:t>3.7</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70">
                <a:tc>
                  <a:txBody>
                    <a:bodyPr/>
                    <a:lstStyle/>
                    <a:p>
                      <a:pPr>
                        <a:spcAft>
                          <a:spcPts val="0"/>
                        </a:spcAft>
                      </a:pPr>
                      <a:r>
                        <a:rPr lang="en-GB" sz="1400">
                          <a:effectLst/>
                          <a:latin typeface="Arial"/>
                          <a:ea typeface="Times New Roman"/>
                        </a:rPr>
                        <a:t>PSI</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Arial"/>
                          <a:ea typeface="Times New Roman"/>
                        </a:rPr>
                        <a:t>Switzerland</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smtClean="0">
                          <a:effectLst/>
                          <a:latin typeface="Arial"/>
                          <a:ea typeface="Times New Roman"/>
                        </a:rPr>
                        <a:t>3.5</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70">
                <a:tc>
                  <a:txBody>
                    <a:bodyPr/>
                    <a:lstStyle/>
                    <a:p>
                      <a:pPr>
                        <a:spcAft>
                          <a:spcPts val="0"/>
                        </a:spcAft>
                      </a:pPr>
                      <a:r>
                        <a:rPr lang="en-GB" sz="1400">
                          <a:effectLst/>
                          <a:latin typeface="Arial"/>
                          <a:ea typeface="Times New Roman"/>
                        </a:rPr>
                        <a:t>SCK</a:t>
                      </a:r>
                      <a:r>
                        <a:rPr lang="en-GB" sz="1400">
                          <a:effectLst/>
                          <a:latin typeface="Symbol"/>
                          <a:ea typeface="Times New Roman"/>
                          <a:cs typeface="Arial"/>
                        </a:rPr>
                        <a:t>·</a:t>
                      </a:r>
                      <a:r>
                        <a:rPr lang="en-GB" sz="1400">
                          <a:effectLst/>
                          <a:latin typeface="Arial"/>
                          <a:ea typeface="Times New Roman"/>
                        </a:rPr>
                        <a:t>CEN</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Arial"/>
                          <a:ea typeface="Times New Roman"/>
                        </a:rPr>
                        <a:t>Belgium</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Arial"/>
                          <a:ea typeface="Times New Roman"/>
                        </a:rPr>
                        <a:t>13.5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70">
                <a:tc>
                  <a:txBody>
                    <a:bodyPr/>
                    <a:lstStyle/>
                    <a:p>
                      <a:pPr>
                        <a:spcAft>
                          <a:spcPts val="0"/>
                        </a:spcAft>
                      </a:pPr>
                      <a:r>
                        <a:rPr lang="en-GB" sz="1400">
                          <a:effectLst/>
                          <a:latin typeface="Arial"/>
                          <a:ea typeface="Times New Roman"/>
                        </a:rPr>
                        <a:t>UKERC (U. Birmingham)</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Arial"/>
                          <a:ea typeface="Times New Roman"/>
                        </a:rPr>
                        <a:t>UK</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a:ea typeface="Times New Roman"/>
                        </a:rPr>
                        <a:t>29</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Content Placeholder 2"/>
          <p:cNvSpPr>
            <a:spLocks noGrp="1"/>
          </p:cNvSpPr>
          <p:nvPr>
            <p:ph idx="1"/>
          </p:nvPr>
        </p:nvSpPr>
        <p:spPr>
          <a:xfrm>
            <a:off x="323528" y="4653136"/>
            <a:ext cx="8496944" cy="1512168"/>
          </a:xfrm>
        </p:spPr>
        <p:txBody>
          <a:bodyPr/>
          <a:lstStyle/>
          <a:p>
            <a:r>
              <a:rPr lang="nl-BE" sz="2000" dirty="0" err="1" smtClean="0"/>
              <a:t>Partially</a:t>
            </a:r>
            <a:r>
              <a:rPr lang="nl-BE" sz="2000" dirty="0" smtClean="0"/>
              <a:t> </a:t>
            </a:r>
            <a:r>
              <a:rPr lang="nl-BE" sz="2000" dirty="0" err="1" smtClean="0"/>
              <a:t>funded</a:t>
            </a:r>
            <a:r>
              <a:rPr lang="nl-BE" sz="2000" dirty="0" smtClean="0"/>
              <a:t> </a:t>
            </a:r>
            <a:r>
              <a:rPr lang="nl-BE" sz="2000" dirty="0" err="1" smtClean="0"/>
              <a:t>by</a:t>
            </a:r>
            <a:r>
              <a:rPr lang="nl-BE" sz="2000" dirty="0" smtClean="0"/>
              <a:t> EC in FP7/</a:t>
            </a:r>
            <a:r>
              <a:rPr lang="nl-BE" sz="2000" dirty="0" err="1" smtClean="0"/>
              <a:t>MatISSE</a:t>
            </a:r>
            <a:r>
              <a:rPr lang="nl-BE" sz="2000" dirty="0" smtClean="0"/>
              <a:t>/WP2</a:t>
            </a:r>
          </a:p>
          <a:p>
            <a:r>
              <a:rPr lang="nl-BE" sz="2000" dirty="0" err="1" smtClean="0"/>
              <a:t>PMs</a:t>
            </a:r>
            <a:r>
              <a:rPr lang="nl-BE" sz="2000" dirty="0" smtClean="0"/>
              <a:t> </a:t>
            </a:r>
            <a:r>
              <a:rPr lang="nl-BE" sz="2000" dirty="0" err="1" smtClean="0"/>
              <a:t>above</a:t>
            </a:r>
            <a:r>
              <a:rPr lang="nl-BE" sz="2000" dirty="0" smtClean="0"/>
              <a:t> </a:t>
            </a:r>
            <a:r>
              <a:rPr lang="nl-BE" sz="2000" dirty="0" err="1" smtClean="0"/>
              <a:t>include</a:t>
            </a:r>
            <a:r>
              <a:rPr lang="nl-BE" sz="2000" dirty="0" smtClean="0"/>
              <a:t> </a:t>
            </a:r>
            <a:r>
              <a:rPr lang="nl-BE" sz="2000" dirty="0" err="1" smtClean="0"/>
              <a:t>both</a:t>
            </a:r>
            <a:r>
              <a:rPr lang="nl-BE" sz="2000" dirty="0" smtClean="0"/>
              <a:t> in-kind effort &amp; effort </a:t>
            </a:r>
            <a:r>
              <a:rPr lang="nl-BE" sz="2000" dirty="0" err="1" smtClean="0"/>
              <a:t>partially</a:t>
            </a:r>
            <a:r>
              <a:rPr lang="nl-BE" sz="2000" dirty="0" smtClean="0"/>
              <a:t> </a:t>
            </a:r>
            <a:r>
              <a:rPr lang="nl-BE" sz="2000" dirty="0" err="1" smtClean="0"/>
              <a:t>covered</a:t>
            </a:r>
            <a:r>
              <a:rPr lang="nl-BE" sz="2000" dirty="0" smtClean="0"/>
              <a:t> </a:t>
            </a:r>
            <a:r>
              <a:rPr lang="nl-BE" sz="2000" dirty="0" err="1" smtClean="0"/>
              <a:t>by</a:t>
            </a:r>
            <a:r>
              <a:rPr lang="nl-BE" sz="2000" dirty="0" smtClean="0"/>
              <a:t> EC (</a:t>
            </a:r>
            <a:r>
              <a:rPr lang="nl-BE" sz="2000" dirty="0" err="1" smtClean="0"/>
              <a:t>almost</a:t>
            </a:r>
            <a:r>
              <a:rPr lang="nl-BE" sz="2000" dirty="0" smtClean="0"/>
              <a:t> 50% in-kind </a:t>
            </a:r>
            <a:r>
              <a:rPr lang="nl-BE" sz="2000" dirty="0" smtClean="0">
                <a:sym typeface="Wingdings" pitchFamily="2" charset="2"/>
              </a:rPr>
              <a:t> EC </a:t>
            </a:r>
            <a:r>
              <a:rPr lang="nl-BE" sz="2000" dirty="0" err="1" smtClean="0">
                <a:sym typeface="Wingdings" pitchFamily="2" charset="2"/>
              </a:rPr>
              <a:t>pays</a:t>
            </a:r>
            <a:r>
              <a:rPr lang="nl-BE" sz="2000" dirty="0" smtClean="0">
                <a:sym typeface="Wingdings" pitchFamily="2" charset="2"/>
              </a:rPr>
              <a:t> back ~&gt;25%)</a:t>
            </a:r>
          </a:p>
          <a:p>
            <a:r>
              <a:rPr lang="nl-BE" sz="2000" dirty="0" smtClean="0">
                <a:sym typeface="Wingdings" pitchFamily="2" charset="2"/>
              </a:rPr>
              <a:t>Full </a:t>
            </a:r>
            <a:r>
              <a:rPr lang="nl-BE" sz="2000" dirty="0" err="1" smtClean="0">
                <a:sym typeface="Wingdings" pitchFamily="2" charset="2"/>
              </a:rPr>
              <a:t>description</a:t>
            </a:r>
            <a:r>
              <a:rPr lang="nl-BE" sz="2000" dirty="0" smtClean="0">
                <a:sym typeface="Wingdings" pitchFamily="2" charset="2"/>
              </a:rPr>
              <a:t> </a:t>
            </a:r>
            <a:r>
              <a:rPr lang="nl-BE" sz="2000" dirty="0" err="1" smtClean="0">
                <a:sym typeface="Wingdings" pitchFamily="2" charset="2"/>
              </a:rPr>
              <a:t>circulated</a:t>
            </a:r>
            <a:endParaRPr lang="nl-BE" sz="2000" dirty="0" smtClean="0">
              <a:sym typeface="Wingdings" pitchFamily="2" charset="2"/>
            </a:endParaRPr>
          </a:p>
          <a:p>
            <a:endParaRPr lang="nl-BE" dirty="0">
              <a:sym typeface="Wingdings" pitchFamily="2" charset="2"/>
            </a:endParaRPr>
          </a:p>
          <a:p>
            <a:pPr marL="457200" lvl="1" indent="0">
              <a:buNone/>
            </a:pPr>
            <a:endParaRPr lang="nl-BE" dirty="0" smtClean="0">
              <a:sym typeface="Wingdings" pitchFamily="2" charset="2"/>
            </a:endParaRPr>
          </a:p>
          <a:p>
            <a:pPr lvl="1"/>
            <a:endParaRPr lang="nl-BE" dirty="0">
              <a:sym typeface="Wingdings" pitchFamily="2" charset="2"/>
            </a:endParaRPr>
          </a:p>
        </p:txBody>
      </p:sp>
    </p:spTree>
    <p:extLst>
      <p:ext uri="{BB962C8B-B14F-4D97-AF65-F5344CB8AC3E}">
        <p14:creationId xmlns:p14="http://schemas.microsoft.com/office/powerpoint/2010/main" val="42387587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Pilot </a:t>
            </a:r>
            <a:r>
              <a:rPr lang="nl-BE" dirty="0" err="1" smtClean="0"/>
              <a:t>Projects</a:t>
            </a:r>
            <a:r>
              <a:rPr lang="nl-BE" dirty="0" smtClean="0"/>
              <a:t> – WP4.1</a:t>
            </a:r>
            <a:endParaRPr lang="en-US" dirty="0"/>
          </a:p>
        </p:txBody>
      </p:sp>
      <p:sp>
        <p:nvSpPr>
          <p:cNvPr id="4" name="Footer Placeholder 3"/>
          <p:cNvSpPr>
            <a:spLocks noGrp="1"/>
          </p:cNvSpPr>
          <p:nvPr>
            <p:ph type="ftr" sz="quarter" idx="10"/>
          </p:nvPr>
        </p:nvSpPr>
        <p:spPr/>
        <p:txBody>
          <a:bodyPr/>
          <a:lstStyle/>
          <a:p>
            <a:pPr>
              <a:defRPr/>
            </a:pPr>
            <a:r>
              <a:rPr lang="en-GB" smtClean="0"/>
              <a:t>www.eera-set.eu</a:t>
            </a:r>
            <a:endParaRPr lang="en-GB" dirty="0"/>
          </a:p>
        </p:txBody>
      </p:sp>
      <p:sp>
        <p:nvSpPr>
          <p:cNvPr id="5" name="TextBox 4"/>
          <p:cNvSpPr txBox="1"/>
          <p:nvPr/>
        </p:nvSpPr>
        <p:spPr>
          <a:xfrm>
            <a:off x="3203848" y="1124744"/>
            <a:ext cx="3456384" cy="523220"/>
          </a:xfrm>
          <a:prstGeom prst="rect">
            <a:avLst/>
          </a:prstGeom>
          <a:noFill/>
        </p:spPr>
        <p:txBody>
          <a:bodyPr wrap="square" rtlCol="0">
            <a:spAutoFit/>
          </a:bodyPr>
          <a:lstStyle/>
          <a:p>
            <a:pPr algn="ctr"/>
            <a:r>
              <a:rPr lang="nl-BE" sz="2800" b="1" dirty="0" smtClean="0">
                <a:solidFill>
                  <a:srgbClr val="006666"/>
                </a:solidFill>
              </a:rPr>
              <a:t>MEFISTO</a:t>
            </a:r>
            <a:endParaRPr lang="en-US" b="1" dirty="0">
              <a:solidFill>
                <a:srgbClr val="006666"/>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581933075"/>
              </p:ext>
            </p:extLst>
          </p:nvPr>
        </p:nvGraphicFramePr>
        <p:xfrm>
          <a:off x="539552" y="1700808"/>
          <a:ext cx="8208912" cy="4109610"/>
        </p:xfrm>
        <a:graphic>
          <a:graphicData uri="http://schemas.openxmlformats.org/drawingml/2006/table">
            <a:tbl>
              <a:tblPr/>
              <a:tblGrid>
                <a:gridCol w="2304256"/>
                <a:gridCol w="1584176"/>
                <a:gridCol w="4320480"/>
              </a:tblGrid>
              <a:tr h="360040">
                <a:tc>
                  <a:txBody>
                    <a:bodyPr/>
                    <a:lstStyle/>
                    <a:p>
                      <a:pPr>
                        <a:spcAft>
                          <a:spcPts val="0"/>
                        </a:spcAft>
                      </a:pPr>
                      <a:r>
                        <a:rPr lang="en-GB" sz="1400" b="1" dirty="0" smtClean="0">
                          <a:effectLst/>
                          <a:latin typeface="Arial"/>
                          <a:ea typeface="Times New Roman"/>
                        </a:rPr>
                        <a:t>Coordinator</a:t>
                      </a:r>
                      <a:endParaRPr lang="en-US" sz="2000" dirty="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fr-FR" sz="1400" dirty="0">
                          <a:effectLst/>
                          <a:latin typeface="Arial"/>
                          <a:ea typeface="Times New Roman"/>
                        </a:rPr>
                        <a:t>Cristelle </a:t>
                      </a:r>
                      <a:r>
                        <a:rPr lang="fr-FR" sz="1400" dirty="0" err="1" smtClean="0">
                          <a:effectLst/>
                          <a:latin typeface="Arial"/>
                          <a:ea typeface="Times New Roman"/>
                        </a:rPr>
                        <a:t>Pareige</a:t>
                      </a:r>
                      <a:r>
                        <a:rPr lang="fr-FR" sz="1400" dirty="0" smtClean="0">
                          <a:effectLst/>
                          <a:latin typeface="Arial"/>
                          <a:ea typeface="Times New Roman"/>
                        </a:rPr>
                        <a:t>,</a:t>
                      </a:r>
                      <a:r>
                        <a:rPr lang="fr-FR" sz="1400" baseline="0" dirty="0" smtClean="0">
                          <a:effectLst/>
                          <a:latin typeface="Arial"/>
                          <a:ea typeface="Times New Roman"/>
                        </a:rPr>
                        <a:t> </a:t>
                      </a:r>
                      <a:r>
                        <a:rPr lang="fr-FR" sz="1400" b="1" i="1" dirty="0" smtClean="0">
                          <a:effectLst/>
                          <a:latin typeface="Arial"/>
                          <a:ea typeface="Times New Roman"/>
                        </a:rPr>
                        <a:t>CNRS/GMP</a:t>
                      </a:r>
                      <a:endParaRPr lang="en-US" sz="2000" dirty="0">
                        <a:effectLst/>
                        <a:latin typeface="Times New Roman"/>
                        <a:ea typeface="Times New Roman"/>
                      </a:endParaRPr>
                    </a:p>
                    <a:p>
                      <a:pPr>
                        <a:spcAft>
                          <a:spcPts val="0"/>
                        </a:spcAft>
                      </a:pPr>
                      <a:r>
                        <a:rPr lang="fr-FR" sz="1400" i="1" dirty="0" smtClean="0">
                          <a:effectLst/>
                          <a:latin typeface="Arial"/>
                          <a:ea typeface="Times New Roman"/>
                        </a:rPr>
                        <a:t>cristelle.pareige@univ-rouen.fr</a:t>
                      </a:r>
                      <a:endParaRPr lang="en-US" sz="2000" dirty="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71664">
                <a:tc>
                  <a:txBody>
                    <a:bodyPr/>
                    <a:lstStyle/>
                    <a:p>
                      <a:pPr>
                        <a:spcAft>
                          <a:spcPts val="0"/>
                        </a:spcAft>
                      </a:pPr>
                      <a:r>
                        <a:rPr lang="en-GB" sz="1400" b="1">
                          <a:effectLst/>
                          <a:latin typeface="Arial"/>
                          <a:ea typeface="Times New Roman"/>
                        </a:rPr>
                        <a:t>Name of the project</a:t>
                      </a:r>
                      <a:endParaRPr lang="en-US" sz="200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GB" sz="1400" b="1" u="sng" dirty="0">
                          <a:effectLst/>
                          <a:latin typeface="Arial"/>
                          <a:ea typeface="Times New Roman"/>
                        </a:rPr>
                        <a:t>M</a:t>
                      </a:r>
                      <a:r>
                        <a:rPr lang="en-GB" sz="1400" b="1" dirty="0">
                          <a:effectLst/>
                          <a:latin typeface="Arial"/>
                          <a:ea typeface="Times New Roman"/>
                        </a:rPr>
                        <a:t>odelling of </a:t>
                      </a:r>
                      <a:r>
                        <a:rPr lang="en-GB" sz="1400" b="1" u="sng" dirty="0" err="1">
                          <a:effectLst/>
                          <a:latin typeface="Arial"/>
                          <a:ea typeface="Times New Roman"/>
                        </a:rPr>
                        <a:t>e</a:t>
                      </a:r>
                      <a:r>
                        <a:rPr lang="en-GB" sz="1400" b="1" dirty="0" err="1">
                          <a:effectLst/>
                          <a:latin typeface="Arial"/>
                          <a:ea typeface="Times New Roman"/>
                        </a:rPr>
                        <a:t>mbrittling</a:t>
                      </a:r>
                      <a:r>
                        <a:rPr lang="en-GB" sz="1400" b="1" dirty="0">
                          <a:effectLst/>
                          <a:latin typeface="Arial"/>
                          <a:ea typeface="Times New Roman"/>
                        </a:rPr>
                        <a:t> </a:t>
                      </a:r>
                      <a:r>
                        <a:rPr lang="en-GB" sz="1400" b="1" u="sng" dirty="0">
                          <a:effectLst/>
                          <a:latin typeface="Arial"/>
                          <a:ea typeface="Times New Roman"/>
                        </a:rPr>
                        <a:t>f</a:t>
                      </a:r>
                      <a:r>
                        <a:rPr lang="en-GB" sz="1400" b="1" dirty="0">
                          <a:effectLst/>
                          <a:latin typeface="Arial"/>
                          <a:ea typeface="Times New Roman"/>
                        </a:rPr>
                        <a:t>eatures in </a:t>
                      </a:r>
                      <a:r>
                        <a:rPr lang="en-GB" sz="1400" b="1" u="sng" dirty="0">
                          <a:effectLst/>
                          <a:latin typeface="Arial"/>
                          <a:ea typeface="Times New Roman"/>
                        </a:rPr>
                        <a:t>i</a:t>
                      </a:r>
                      <a:r>
                        <a:rPr lang="en-GB" sz="1400" b="1" dirty="0">
                          <a:effectLst/>
                          <a:latin typeface="Arial"/>
                          <a:ea typeface="Times New Roman"/>
                        </a:rPr>
                        <a:t>rradiated F/M </a:t>
                      </a:r>
                      <a:r>
                        <a:rPr lang="en-GB" sz="1400" b="1" u="sng" dirty="0">
                          <a:effectLst/>
                          <a:latin typeface="Arial"/>
                          <a:ea typeface="Times New Roman"/>
                        </a:rPr>
                        <a:t>st</a:t>
                      </a:r>
                      <a:r>
                        <a:rPr lang="en-GB" sz="1400" b="1" dirty="0">
                          <a:effectLst/>
                          <a:latin typeface="Arial"/>
                          <a:ea typeface="Times New Roman"/>
                        </a:rPr>
                        <a:t>eels and all</a:t>
                      </a:r>
                      <a:r>
                        <a:rPr lang="en-GB" sz="1400" b="1" u="sng" dirty="0">
                          <a:effectLst/>
                          <a:latin typeface="Arial"/>
                          <a:ea typeface="Times New Roman"/>
                        </a:rPr>
                        <a:t>o</a:t>
                      </a:r>
                      <a:r>
                        <a:rPr lang="en-GB" sz="1400" b="1" dirty="0">
                          <a:effectLst/>
                          <a:latin typeface="Arial"/>
                          <a:ea typeface="Times New Roman"/>
                        </a:rPr>
                        <a:t>ys (MEFISTO)</a:t>
                      </a:r>
                      <a:endParaRPr lang="en-US" sz="2000" dirty="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6024">
                <a:tc>
                  <a:txBody>
                    <a:bodyPr/>
                    <a:lstStyle/>
                    <a:p>
                      <a:pPr>
                        <a:spcAft>
                          <a:spcPts val="0"/>
                        </a:spcAft>
                      </a:pPr>
                      <a:r>
                        <a:rPr lang="en-GB" sz="1400" b="1">
                          <a:effectLst/>
                          <a:latin typeface="Arial"/>
                          <a:ea typeface="Times New Roman"/>
                        </a:rPr>
                        <a:t>Expected duration (yrs)</a:t>
                      </a:r>
                      <a:endParaRPr lang="en-US" sz="200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GB" sz="1400">
                          <a:effectLst/>
                          <a:latin typeface="Arial"/>
                          <a:ea typeface="Times New Roman"/>
                        </a:rPr>
                        <a:t>4 years</a:t>
                      </a:r>
                      <a:endParaRPr lang="en-US" sz="200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6024">
                <a:tc gridSpan="3">
                  <a:txBody>
                    <a:bodyPr/>
                    <a:lstStyle/>
                    <a:p>
                      <a:pPr>
                        <a:spcAft>
                          <a:spcPts val="0"/>
                        </a:spcAft>
                      </a:pPr>
                      <a:r>
                        <a:rPr lang="en-GB" sz="1400" b="1" dirty="0">
                          <a:effectLst/>
                          <a:latin typeface="Arial"/>
                          <a:ea typeface="Times New Roman"/>
                        </a:rPr>
                        <a:t>List of </a:t>
                      </a:r>
                      <a:r>
                        <a:rPr lang="en-GB" sz="1400" b="1" dirty="0" smtClean="0">
                          <a:effectLst/>
                          <a:latin typeface="Arial"/>
                          <a:ea typeface="Times New Roman"/>
                        </a:rPr>
                        <a:t>partners</a:t>
                      </a:r>
                      <a:endParaRPr lang="en-US" sz="2000" dirty="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sz="2000" dirty="0"/>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01">
                <a:tc>
                  <a:txBody>
                    <a:bodyPr/>
                    <a:lstStyle/>
                    <a:p>
                      <a:pPr>
                        <a:spcAft>
                          <a:spcPts val="0"/>
                        </a:spcAft>
                      </a:pPr>
                      <a:r>
                        <a:rPr lang="en-GB" sz="1400" dirty="0">
                          <a:effectLst/>
                          <a:latin typeface="Arial Narrow"/>
                          <a:ea typeface="Times New Roman"/>
                          <a:cs typeface="Arial"/>
                        </a:rPr>
                        <a:t>Name</a:t>
                      </a:r>
                      <a:endParaRPr lang="en-US" sz="2400" dirty="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Narrow"/>
                          <a:ea typeface="Times New Roman"/>
                          <a:cs typeface="Arial"/>
                        </a:rPr>
                        <a:t>Country</a:t>
                      </a:r>
                      <a:endParaRPr lang="en-US" sz="2400" dirty="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smtClean="0">
                          <a:effectLst/>
                          <a:latin typeface="Arial Narrow"/>
                          <a:ea typeface="Times New Roman"/>
                          <a:cs typeface="Arial"/>
                        </a:rPr>
                        <a:t>Person-months: total ~103</a:t>
                      </a:r>
                      <a:r>
                        <a:rPr lang="en-GB" sz="1400" baseline="0" dirty="0" smtClean="0">
                          <a:effectLst/>
                          <a:latin typeface="Arial Narrow"/>
                          <a:ea typeface="Times New Roman"/>
                          <a:cs typeface="Arial"/>
                        </a:rPr>
                        <a:t> PM (~8.5 PYY, &gt; 2 PYY/Y)</a:t>
                      </a:r>
                      <a:endParaRPr lang="en-US" sz="2400" dirty="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91">
                <a:tc>
                  <a:txBody>
                    <a:bodyPr/>
                    <a:lstStyle/>
                    <a:p>
                      <a:pPr>
                        <a:spcAft>
                          <a:spcPts val="0"/>
                        </a:spcAft>
                      </a:pPr>
                      <a:r>
                        <a:rPr lang="en-GB" sz="1400">
                          <a:effectLst/>
                          <a:latin typeface="Arial Narrow"/>
                          <a:ea typeface="Times New Roman"/>
                          <a:cs typeface="Arial"/>
                        </a:rPr>
                        <a:t>CEA</a:t>
                      </a:r>
                      <a:endParaRPr lang="en-US" sz="240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Arial Narrow"/>
                          <a:ea typeface="Times New Roman"/>
                          <a:cs typeface="Arial"/>
                        </a:rPr>
                        <a:t>France</a:t>
                      </a:r>
                      <a:endParaRPr lang="en-US" sz="240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Narrow"/>
                          <a:ea typeface="Times New Roman"/>
                          <a:cs typeface="Arial"/>
                        </a:rPr>
                        <a:t>3.5</a:t>
                      </a:r>
                      <a:endParaRPr lang="en-US" sz="2400" dirty="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91">
                <a:tc>
                  <a:txBody>
                    <a:bodyPr/>
                    <a:lstStyle/>
                    <a:p>
                      <a:pPr>
                        <a:spcAft>
                          <a:spcPts val="0"/>
                        </a:spcAft>
                      </a:pPr>
                      <a:r>
                        <a:rPr lang="en-GB" sz="1400">
                          <a:effectLst/>
                          <a:latin typeface="Arial Narrow"/>
                          <a:ea typeface="Times New Roman"/>
                          <a:cs typeface="Arial"/>
                        </a:rPr>
                        <a:t>CIEMAT</a:t>
                      </a:r>
                      <a:endParaRPr lang="en-US" sz="240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Arial Narrow"/>
                          <a:ea typeface="Times New Roman"/>
                          <a:cs typeface="Arial"/>
                        </a:rPr>
                        <a:t>Spain</a:t>
                      </a:r>
                      <a:endParaRPr lang="en-US" sz="240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Narrow"/>
                          <a:ea typeface="Times New Roman"/>
                          <a:cs typeface="Arial"/>
                        </a:rPr>
                        <a:t>12</a:t>
                      </a:r>
                      <a:endParaRPr lang="en-US" sz="2400" dirty="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91">
                <a:tc>
                  <a:txBody>
                    <a:bodyPr/>
                    <a:lstStyle/>
                    <a:p>
                      <a:pPr>
                        <a:spcAft>
                          <a:spcPts val="0"/>
                        </a:spcAft>
                      </a:pPr>
                      <a:r>
                        <a:rPr lang="en-GB" sz="1400">
                          <a:effectLst/>
                          <a:latin typeface="Arial Narrow"/>
                          <a:ea typeface="Times New Roman"/>
                          <a:cs typeface="Arial"/>
                        </a:rPr>
                        <a:t>CNRS</a:t>
                      </a:r>
                      <a:endParaRPr lang="en-US" sz="240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Arial Narrow"/>
                          <a:ea typeface="Times New Roman"/>
                          <a:cs typeface="Arial"/>
                        </a:rPr>
                        <a:t>France</a:t>
                      </a:r>
                      <a:endParaRPr lang="en-US" sz="240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Narrow"/>
                          <a:ea typeface="Times New Roman"/>
                          <a:cs typeface="Arial"/>
                        </a:rPr>
                        <a:t>24.9</a:t>
                      </a:r>
                      <a:endParaRPr lang="en-US" sz="2400" dirty="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91">
                <a:tc>
                  <a:txBody>
                    <a:bodyPr/>
                    <a:lstStyle/>
                    <a:p>
                      <a:pPr>
                        <a:spcAft>
                          <a:spcPts val="0"/>
                        </a:spcAft>
                      </a:pPr>
                      <a:r>
                        <a:rPr lang="en-GB" sz="1400">
                          <a:effectLst/>
                          <a:latin typeface="Arial Narrow"/>
                          <a:ea typeface="Times New Roman"/>
                          <a:cs typeface="Arial"/>
                        </a:rPr>
                        <a:t>EDF R&amp;D</a:t>
                      </a:r>
                      <a:endParaRPr lang="en-US" sz="240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Arial Narrow"/>
                          <a:ea typeface="Times New Roman"/>
                          <a:cs typeface="Arial"/>
                        </a:rPr>
                        <a:t>France</a:t>
                      </a:r>
                      <a:endParaRPr lang="en-US" sz="240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Narrow"/>
                          <a:ea typeface="Times New Roman"/>
                          <a:cs typeface="Arial"/>
                        </a:rPr>
                        <a:t>2.8</a:t>
                      </a:r>
                      <a:endParaRPr lang="en-US" sz="2400" dirty="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91">
                <a:tc>
                  <a:txBody>
                    <a:bodyPr/>
                    <a:lstStyle/>
                    <a:p>
                      <a:pPr>
                        <a:spcAft>
                          <a:spcPts val="0"/>
                        </a:spcAft>
                      </a:pPr>
                      <a:r>
                        <a:rPr lang="en-GB" sz="1400">
                          <a:effectLst/>
                          <a:latin typeface="Arial Narrow"/>
                          <a:ea typeface="Times New Roman"/>
                          <a:cs typeface="Arial"/>
                        </a:rPr>
                        <a:t>ENEA</a:t>
                      </a:r>
                      <a:endParaRPr lang="en-US" sz="240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Arial Narrow"/>
                          <a:ea typeface="Times New Roman"/>
                          <a:cs typeface="Arial"/>
                        </a:rPr>
                        <a:t>Italy</a:t>
                      </a:r>
                      <a:endParaRPr lang="en-US" sz="240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Narrow"/>
                          <a:ea typeface="Times New Roman"/>
                          <a:cs typeface="Arial"/>
                        </a:rPr>
                        <a:t>3</a:t>
                      </a:r>
                      <a:endParaRPr lang="en-US" sz="2400" dirty="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91">
                <a:tc>
                  <a:txBody>
                    <a:bodyPr/>
                    <a:lstStyle/>
                    <a:p>
                      <a:pPr>
                        <a:spcAft>
                          <a:spcPts val="0"/>
                        </a:spcAft>
                      </a:pPr>
                      <a:r>
                        <a:rPr lang="en-GB" sz="1400">
                          <a:effectLst/>
                          <a:latin typeface="Arial Narrow"/>
                          <a:ea typeface="Times New Roman"/>
                          <a:cs typeface="Arial"/>
                        </a:rPr>
                        <a:t>HZDR</a:t>
                      </a:r>
                      <a:endParaRPr lang="en-US" sz="240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Arial Narrow"/>
                          <a:ea typeface="Times New Roman"/>
                          <a:cs typeface="Arial"/>
                        </a:rPr>
                        <a:t>Germany</a:t>
                      </a:r>
                      <a:endParaRPr lang="en-US" sz="240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Narrow"/>
                          <a:ea typeface="Times New Roman"/>
                          <a:cs typeface="Arial"/>
                        </a:rPr>
                        <a:t>16.6</a:t>
                      </a:r>
                      <a:endParaRPr lang="en-US" sz="2400" dirty="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91">
                <a:tc>
                  <a:txBody>
                    <a:bodyPr/>
                    <a:lstStyle/>
                    <a:p>
                      <a:pPr>
                        <a:spcAft>
                          <a:spcPts val="0"/>
                        </a:spcAft>
                      </a:pPr>
                      <a:r>
                        <a:rPr lang="en-GB" sz="1400">
                          <a:effectLst/>
                          <a:latin typeface="Arial Narrow"/>
                          <a:ea typeface="Times New Roman"/>
                          <a:cs typeface="Arial"/>
                        </a:rPr>
                        <a:t>KTH</a:t>
                      </a:r>
                      <a:endParaRPr lang="en-US" sz="240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Arial Narrow"/>
                          <a:ea typeface="Times New Roman"/>
                          <a:cs typeface="Arial"/>
                        </a:rPr>
                        <a:t>Sweden</a:t>
                      </a:r>
                      <a:endParaRPr lang="en-US" sz="240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Narrow"/>
                          <a:ea typeface="Times New Roman"/>
                          <a:cs typeface="Arial"/>
                        </a:rPr>
                        <a:t>3.7</a:t>
                      </a:r>
                      <a:endParaRPr lang="en-US" sz="2400" dirty="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802">
                <a:tc>
                  <a:txBody>
                    <a:bodyPr/>
                    <a:lstStyle/>
                    <a:p>
                      <a:pPr>
                        <a:spcAft>
                          <a:spcPts val="0"/>
                        </a:spcAft>
                      </a:pPr>
                      <a:r>
                        <a:rPr lang="en-GB" sz="1400">
                          <a:effectLst/>
                          <a:latin typeface="Arial Narrow"/>
                          <a:ea typeface="Times New Roman"/>
                          <a:cs typeface="Arial"/>
                        </a:rPr>
                        <a:t>NRG</a:t>
                      </a:r>
                      <a:endParaRPr lang="en-US" sz="240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Arial Narrow"/>
                          <a:ea typeface="Times New Roman"/>
                          <a:cs typeface="Arial"/>
                        </a:rPr>
                        <a:t>The Netherlands</a:t>
                      </a:r>
                      <a:endParaRPr lang="en-US" sz="240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Narrow"/>
                          <a:ea typeface="Times New Roman"/>
                          <a:cs typeface="Arial"/>
                        </a:rPr>
                        <a:t>7</a:t>
                      </a:r>
                      <a:endParaRPr lang="en-US" sz="2400" dirty="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91">
                <a:tc>
                  <a:txBody>
                    <a:bodyPr/>
                    <a:lstStyle/>
                    <a:p>
                      <a:pPr>
                        <a:spcAft>
                          <a:spcPts val="0"/>
                        </a:spcAft>
                      </a:pPr>
                      <a:r>
                        <a:rPr lang="en-GB" sz="1400">
                          <a:effectLst/>
                          <a:latin typeface="Arial Narrow"/>
                          <a:ea typeface="Times New Roman"/>
                          <a:cs typeface="Arial"/>
                        </a:rPr>
                        <a:t>PSI</a:t>
                      </a:r>
                      <a:endParaRPr lang="en-US" sz="240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Arial Narrow"/>
                          <a:ea typeface="Times New Roman"/>
                          <a:cs typeface="Arial"/>
                        </a:rPr>
                        <a:t>Switzerland</a:t>
                      </a:r>
                      <a:endParaRPr lang="en-US" sz="240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Narrow"/>
                          <a:ea typeface="Times New Roman"/>
                          <a:cs typeface="Arial"/>
                        </a:rPr>
                        <a:t>2</a:t>
                      </a:r>
                      <a:endParaRPr lang="en-US" sz="2400" dirty="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91">
                <a:tc>
                  <a:txBody>
                    <a:bodyPr/>
                    <a:lstStyle/>
                    <a:p>
                      <a:pPr>
                        <a:spcAft>
                          <a:spcPts val="0"/>
                        </a:spcAft>
                      </a:pPr>
                      <a:r>
                        <a:rPr lang="en-GB" sz="1400">
                          <a:effectLst/>
                          <a:latin typeface="Arial Narrow"/>
                          <a:ea typeface="Times New Roman"/>
                          <a:cs typeface="Arial"/>
                        </a:rPr>
                        <a:t>SCK·CEN</a:t>
                      </a:r>
                      <a:endParaRPr lang="en-US" sz="240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Arial Narrow"/>
                          <a:ea typeface="Times New Roman"/>
                          <a:cs typeface="Arial"/>
                        </a:rPr>
                        <a:t>Belgium</a:t>
                      </a:r>
                      <a:endParaRPr lang="en-US" sz="240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Narrow"/>
                          <a:ea typeface="Times New Roman"/>
                          <a:cs typeface="Arial"/>
                        </a:rPr>
                        <a:t>15.9</a:t>
                      </a:r>
                      <a:endParaRPr lang="en-US" sz="2400" dirty="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91">
                <a:tc>
                  <a:txBody>
                    <a:bodyPr/>
                    <a:lstStyle/>
                    <a:p>
                      <a:pPr>
                        <a:spcAft>
                          <a:spcPts val="0"/>
                        </a:spcAft>
                      </a:pPr>
                      <a:r>
                        <a:rPr lang="en-GB" sz="1400">
                          <a:effectLst/>
                          <a:latin typeface="Arial Narrow"/>
                          <a:ea typeface="Times New Roman"/>
                          <a:cs typeface="Arial"/>
                        </a:rPr>
                        <a:t>U. Alicante</a:t>
                      </a:r>
                      <a:endParaRPr lang="en-US" sz="240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Arial Narrow"/>
                          <a:ea typeface="Times New Roman"/>
                          <a:cs typeface="Arial"/>
                        </a:rPr>
                        <a:t>Spain</a:t>
                      </a:r>
                      <a:endParaRPr lang="en-US" sz="240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Narrow"/>
                          <a:ea typeface="Times New Roman"/>
                          <a:cs typeface="Arial"/>
                        </a:rPr>
                        <a:t>7.9</a:t>
                      </a:r>
                      <a:endParaRPr lang="en-US" sz="2400" dirty="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91">
                <a:tc>
                  <a:txBody>
                    <a:bodyPr/>
                    <a:lstStyle/>
                    <a:p>
                      <a:pPr>
                        <a:spcAft>
                          <a:spcPts val="0"/>
                        </a:spcAft>
                      </a:pPr>
                      <a:r>
                        <a:rPr lang="en-GB" sz="1400" dirty="0">
                          <a:effectLst/>
                          <a:latin typeface="Arial Narrow"/>
                          <a:ea typeface="Times New Roman"/>
                          <a:cs typeface="Arial"/>
                        </a:rPr>
                        <a:t>UKERC (Open U.)</a:t>
                      </a:r>
                      <a:endParaRPr lang="en-US" sz="2400" dirty="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Arial Narrow"/>
                          <a:ea typeface="Times New Roman"/>
                          <a:cs typeface="Arial"/>
                        </a:rPr>
                        <a:t>UK</a:t>
                      </a:r>
                      <a:endParaRPr lang="en-US" sz="240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Narrow"/>
                          <a:ea typeface="Times New Roman"/>
                          <a:cs typeface="Arial"/>
                        </a:rPr>
                        <a:t>3.3</a:t>
                      </a:r>
                      <a:endParaRPr lang="en-US" sz="2400" dirty="0">
                        <a:effectLst/>
                        <a:latin typeface="Times New Roman"/>
                        <a:ea typeface="Times New Roman"/>
                      </a:endParaRPr>
                    </a:p>
                  </a:txBody>
                  <a:tcPr marL="65950" marR="6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Content Placeholder 2"/>
          <p:cNvSpPr>
            <a:spLocks noGrp="1"/>
          </p:cNvSpPr>
          <p:nvPr>
            <p:ph idx="1"/>
          </p:nvPr>
        </p:nvSpPr>
        <p:spPr>
          <a:xfrm>
            <a:off x="485122" y="5949280"/>
            <a:ext cx="8208912" cy="504056"/>
          </a:xfrm>
        </p:spPr>
        <p:txBody>
          <a:bodyPr/>
          <a:lstStyle/>
          <a:p>
            <a:r>
              <a:rPr lang="nl-BE" sz="2000" dirty="0" smtClean="0"/>
              <a:t>Same </a:t>
            </a:r>
            <a:r>
              <a:rPr lang="nl-BE" sz="2000" dirty="0" err="1" smtClean="0"/>
              <a:t>situation</a:t>
            </a:r>
            <a:r>
              <a:rPr lang="nl-BE" sz="2000" dirty="0" smtClean="0"/>
              <a:t> as MOIRA (~1/3 in-kind </a:t>
            </a:r>
            <a:r>
              <a:rPr lang="nl-BE" sz="2000" dirty="0" smtClean="0">
                <a:sym typeface="Wingdings" pitchFamily="2" charset="2"/>
              </a:rPr>
              <a:t> ~1/3 </a:t>
            </a:r>
            <a:r>
              <a:rPr lang="nl-BE" sz="2000" dirty="0" err="1" smtClean="0">
                <a:sym typeface="Wingdings" pitchFamily="2" charset="2"/>
              </a:rPr>
              <a:t>paid</a:t>
            </a:r>
            <a:r>
              <a:rPr lang="nl-BE" sz="2000" dirty="0" smtClean="0">
                <a:sym typeface="Wingdings" pitchFamily="2" charset="2"/>
              </a:rPr>
              <a:t> back </a:t>
            </a:r>
            <a:r>
              <a:rPr lang="nl-BE" sz="2000" dirty="0" err="1" smtClean="0">
                <a:sym typeface="Wingdings" pitchFamily="2" charset="2"/>
              </a:rPr>
              <a:t>by</a:t>
            </a:r>
            <a:r>
              <a:rPr lang="nl-BE" sz="2000" dirty="0" smtClean="0">
                <a:sym typeface="Wingdings" pitchFamily="2" charset="2"/>
              </a:rPr>
              <a:t> EC)</a:t>
            </a:r>
            <a:endParaRPr lang="nl-BE" dirty="0" smtClean="0">
              <a:sym typeface="Wingdings" pitchFamily="2" charset="2"/>
            </a:endParaRPr>
          </a:p>
          <a:p>
            <a:pPr lvl="1"/>
            <a:endParaRPr lang="nl-BE" dirty="0">
              <a:sym typeface="Wingdings" pitchFamily="2" charset="2"/>
            </a:endParaRPr>
          </a:p>
        </p:txBody>
      </p:sp>
    </p:spTree>
    <p:extLst>
      <p:ext uri="{BB962C8B-B14F-4D97-AF65-F5344CB8AC3E}">
        <p14:creationId xmlns:p14="http://schemas.microsoft.com/office/powerpoint/2010/main" val="3754254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Task</a:t>
            </a:r>
            <a:r>
              <a:rPr lang="nl-BE" dirty="0" smtClean="0"/>
              <a:t> force ODS </a:t>
            </a:r>
            <a:r>
              <a:rPr lang="nl-BE" dirty="0" err="1" smtClean="0"/>
              <a:t>modelling</a:t>
            </a:r>
            <a:endParaRPr lang="en-US" dirty="0"/>
          </a:p>
        </p:txBody>
      </p:sp>
      <p:sp>
        <p:nvSpPr>
          <p:cNvPr id="3" name="Content Placeholder 2"/>
          <p:cNvSpPr>
            <a:spLocks noGrp="1"/>
          </p:cNvSpPr>
          <p:nvPr>
            <p:ph idx="1"/>
          </p:nvPr>
        </p:nvSpPr>
        <p:spPr/>
        <p:txBody>
          <a:bodyPr/>
          <a:lstStyle/>
          <a:p>
            <a:r>
              <a:rPr lang="nl-BE" dirty="0"/>
              <a:t>Pär Olsson, </a:t>
            </a:r>
            <a:r>
              <a:rPr lang="nl-BE" dirty="0" smtClean="0"/>
              <a:t>KTH (Chair)</a:t>
            </a:r>
            <a:endParaRPr lang="nl-BE" dirty="0"/>
          </a:p>
          <a:p>
            <a:r>
              <a:rPr lang="nl-BE" dirty="0" smtClean="0"/>
              <a:t>Bertrand </a:t>
            </a:r>
            <a:r>
              <a:rPr lang="nl-BE" dirty="0" err="1" smtClean="0"/>
              <a:t>Radiguet</a:t>
            </a:r>
            <a:r>
              <a:rPr lang="nl-BE" dirty="0" smtClean="0"/>
              <a:t>, GMP/CNRS</a:t>
            </a:r>
          </a:p>
          <a:p>
            <a:r>
              <a:rPr lang="nl-BE" dirty="0" err="1" smtClean="0"/>
              <a:t>Chuchun</a:t>
            </a:r>
            <a:r>
              <a:rPr lang="nl-BE" dirty="0" smtClean="0"/>
              <a:t> Fu / </a:t>
            </a:r>
            <a:r>
              <a:rPr lang="nl-BE" dirty="0" err="1" smtClean="0"/>
              <a:t>Maylise</a:t>
            </a:r>
            <a:r>
              <a:rPr lang="nl-BE" dirty="0" smtClean="0"/>
              <a:t> </a:t>
            </a:r>
            <a:r>
              <a:rPr lang="nl-BE" dirty="0" err="1" smtClean="0"/>
              <a:t>Nastar</a:t>
            </a:r>
            <a:r>
              <a:rPr lang="nl-BE" dirty="0" smtClean="0"/>
              <a:t>, CEA</a:t>
            </a:r>
          </a:p>
          <a:p>
            <a:r>
              <a:rPr lang="nl-BE" dirty="0" smtClean="0"/>
              <a:t>Marta </a:t>
            </a:r>
            <a:r>
              <a:rPr lang="nl-BE" dirty="0" err="1" smtClean="0"/>
              <a:t>Serrano</a:t>
            </a:r>
            <a:r>
              <a:rPr lang="nl-BE" dirty="0" smtClean="0"/>
              <a:t>, CIEMAT</a:t>
            </a:r>
          </a:p>
          <a:p>
            <a:r>
              <a:rPr lang="nl-BE" dirty="0" err="1" smtClean="0"/>
              <a:t>JiaChao</a:t>
            </a:r>
            <a:r>
              <a:rPr lang="nl-BE" dirty="0" smtClean="0"/>
              <a:t> Chen, PSI</a:t>
            </a:r>
          </a:p>
          <a:p>
            <a:r>
              <a:rPr lang="nl-BE" dirty="0" smtClean="0"/>
              <a:t>Frank </a:t>
            </a:r>
            <a:r>
              <a:rPr lang="nl-BE" dirty="0" err="1" smtClean="0"/>
              <a:t>Bergner</a:t>
            </a:r>
            <a:r>
              <a:rPr lang="nl-BE" dirty="0" smtClean="0"/>
              <a:t> / Matthias Posselt, HZDR</a:t>
            </a:r>
          </a:p>
          <a:p>
            <a:r>
              <a:rPr lang="nl-BE" dirty="0" smtClean="0"/>
              <a:t>Graeme </a:t>
            </a:r>
            <a:r>
              <a:rPr lang="nl-BE" dirty="0" err="1" smtClean="0"/>
              <a:t>Ackland</a:t>
            </a:r>
            <a:r>
              <a:rPr lang="nl-BE" dirty="0" smtClean="0"/>
              <a:t>, U. Edinburgh</a:t>
            </a:r>
            <a:endParaRPr lang="en-US" dirty="0"/>
          </a:p>
        </p:txBody>
      </p:sp>
      <p:sp>
        <p:nvSpPr>
          <p:cNvPr id="4" name="Footer Placeholder 3"/>
          <p:cNvSpPr>
            <a:spLocks noGrp="1"/>
          </p:cNvSpPr>
          <p:nvPr>
            <p:ph type="ftr" sz="quarter" idx="10"/>
          </p:nvPr>
        </p:nvSpPr>
        <p:spPr/>
        <p:txBody>
          <a:bodyPr/>
          <a:lstStyle/>
          <a:p>
            <a:pPr>
              <a:defRPr/>
            </a:pPr>
            <a:r>
              <a:rPr lang="en-GB" smtClean="0"/>
              <a:t>www.eera-set.eu</a:t>
            </a:r>
            <a:endParaRPr lang="en-GB" dirty="0"/>
          </a:p>
        </p:txBody>
      </p:sp>
    </p:spTree>
    <p:extLst>
      <p:ext uri="{BB962C8B-B14F-4D97-AF65-F5344CB8AC3E}">
        <p14:creationId xmlns:p14="http://schemas.microsoft.com/office/powerpoint/2010/main" val="4232876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t>
            </a:r>
            <a:r>
              <a:rPr lang="nl-BE" dirty="0" err="1" smtClean="0"/>
              <a:t>Task</a:t>
            </a:r>
            <a:r>
              <a:rPr lang="nl-BE" dirty="0" smtClean="0"/>
              <a:t> force” </a:t>
            </a:r>
            <a:r>
              <a:rPr lang="nl-BE" dirty="0" err="1" smtClean="0"/>
              <a:t>SiC</a:t>
            </a:r>
            <a:r>
              <a:rPr lang="nl-BE" dirty="0" smtClean="0"/>
              <a:t>/</a:t>
            </a:r>
            <a:r>
              <a:rPr lang="nl-BE" dirty="0" err="1" smtClean="0"/>
              <a:t>SiC</a:t>
            </a:r>
            <a:r>
              <a:rPr lang="nl-BE" dirty="0" smtClean="0"/>
              <a:t> </a:t>
            </a:r>
            <a:r>
              <a:rPr lang="nl-BE" dirty="0" err="1" smtClean="0"/>
              <a:t>modelling</a:t>
            </a:r>
            <a:endParaRPr lang="en-US" dirty="0"/>
          </a:p>
        </p:txBody>
      </p:sp>
      <p:sp>
        <p:nvSpPr>
          <p:cNvPr id="3" name="Content Placeholder 2"/>
          <p:cNvSpPr>
            <a:spLocks noGrp="1"/>
          </p:cNvSpPr>
          <p:nvPr>
            <p:ph idx="1"/>
          </p:nvPr>
        </p:nvSpPr>
        <p:spPr/>
        <p:txBody>
          <a:bodyPr/>
          <a:lstStyle/>
          <a:p>
            <a:r>
              <a:rPr lang="nl-BE" dirty="0" smtClean="0"/>
              <a:t>M. </a:t>
            </a:r>
            <a:r>
              <a:rPr lang="nl-BE" dirty="0" err="1" smtClean="0"/>
              <a:t>Françoise</a:t>
            </a:r>
            <a:r>
              <a:rPr lang="nl-BE" dirty="0" smtClean="0"/>
              <a:t> </a:t>
            </a:r>
            <a:r>
              <a:rPr lang="nl-BE" dirty="0" err="1" smtClean="0"/>
              <a:t>Maday</a:t>
            </a:r>
            <a:r>
              <a:rPr lang="nl-BE" dirty="0" smtClean="0"/>
              <a:t>, ENEA (Chair)</a:t>
            </a:r>
            <a:endParaRPr lang="nl-BE" dirty="0"/>
          </a:p>
          <a:p>
            <a:r>
              <a:rPr lang="nl-BE" dirty="0" smtClean="0"/>
              <a:t>James </a:t>
            </a:r>
            <a:r>
              <a:rPr lang="nl-BE" dirty="0" err="1" smtClean="0"/>
              <a:t>Marrow</a:t>
            </a:r>
            <a:r>
              <a:rPr lang="nl-BE" dirty="0" smtClean="0"/>
              <a:t>, UKERC</a:t>
            </a:r>
          </a:p>
          <a:p>
            <a:r>
              <a:rPr lang="nl-BE" dirty="0" smtClean="0"/>
              <a:t>Philippe </a:t>
            </a:r>
            <a:r>
              <a:rPr lang="nl-BE" dirty="0" err="1" smtClean="0"/>
              <a:t>Chapelot</a:t>
            </a:r>
            <a:r>
              <a:rPr lang="nl-BE" smtClean="0"/>
              <a:t>, CEA</a:t>
            </a:r>
            <a:endParaRPr lang="nl-BE" dirty="0" smtClean="0"/>
          </a:p>
        </p:txBody>
      </p:sp>
      <p:sp>
        <p:nvSpPr>
          <p:cNvPr id="4" name="Footer Placeholder 3"/>
          <p:cNvSpPr>
            <a:spLocks noGrp="1"/>
          </p:cNvSpPr>
          <p:nvPr>
            <p:ph type="ftr" sz="quarter" idx="10"/>
          </p:nvPr>
        </p:nvSpPr>
        <p:spPr/>
        <p:txBody>
          <a:bodyPr/>
          <a:lstStyle/>
          <a:p>
            <a:pPr>
              <a:defRPr/>
            </a:pPr>
            <a:r>
              <a:rPr lang="en-GB" smtClean="0"/>
              <a:t>www.eera-set.eu</a:t>
            </a:r>
            <a:endParaRPr lang="en-GB" dirty="0"/>
          </a:p>
        </p:txBody>
      </p:sp>
    </p:spTree>
    <p:extLst>
      <p:ext uri="{BB962C8B-B14F-4D97-AF65-F5344CB8AC3E}">
        <p14:creationId xmlns:p14="http://schemas.microsoft.com/office/powerpoint/2010/main" val="3142594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dirty="0" err="1" smtClean="0"/>
              <a:t>What</a:t>
            </a:r>
            <a:r>
              <a:rPr lang="nl-BE" dirty="0" smtClean="0"/>
              <a:t> is EERA?</a:t>
            </a:r>
            <a:endParaRPr lang="en-US" dirty="0"/>
          </a:p>
        </p:txBody>
      </p:sp>
      <p:sp>
        <p:nvSpPr>
          <p:cNvPr id="4" name="Footer Placeholder 3"/>
          <p:cNvSpPr>
            <a:spLocks noGrp="1"/>
          </p:cNvSpPr>
          <p:nvPr>
            <p:ph type="ftr" sz="quarter" idx="10"/>
          </p:nvPr>
        </p:nvSpPr>
        <p:spPr/>
        <p:txBody>
          <a:bodyPr/>
          <a:lstStyle/>
          <a:p>
            <a:pPr>
              <a:defRPr/>
            </a:pPr>
            <a:r>
              <a:rPr lang="en-GB" smtClean="0"/>
              <a:t>www.eera-set.eu</a:t>
            </a:r>
            <a:endParaRPr lang="en-GB"/>
          </a:p>
        </p:txBody>
      </p:sp>
      <p:pic>
        <p:nvPicPr>
          <p:cNvPr id="2050" name="Picture 2" descr="http://www.eera-set.eu/lw_resource/datapool/_items/item_69/gov._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24744"/>
            <a:ext cx="8715588" cy="52565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5796136" y="1177608"/>
            <a:ext cx="2949091" cy="2611432"/>
          </a:xfrm>
          <a:prstGeom prst="rect">
            <a:avLst/>
          </a:prstGeom>
        </p:spPr>
      </p:pic>
      <p:sp>
        <p:nvSpPr>
          <p:cNvPr id="6" name="TextBox 5"/>
          <p:cNvSpPr txBox="1"/>
          <p:nvPr/>
        </p:nvSpPr>
        <p:spPr>
          <a:xfrm>
            <a:off x="611559" y="5517232"/>
            <a:ext cx="8133667" cy="369332"/>
          </a:xfrm>
          <a:prstGeom prst="rect">
            <a:avLst/>
          </a:prstGeom>
          <a:noFill/>
        </p:spPr>
        <p:txBody>
          <a:bodyPr wrap="square" rtlCol="0">
            <a:spAutoFit/>
          </a:bodyPr>
          <a:lstStyle/>
          <a:p>
            <a:pPr algn="ctr"/>
            <a:r>
              <a:rPr lang="nl-BE" b="1" dirty="0" smtClean="0"/>
              <a:t>The Joint </a:t>
            </a:r>
            <a:r>
              <a:rPr lang="nl-BE" b="1" dirty="0" err="1" smtClean="0"/>
              <a:t>Programme</a:t>
            </a:r>
            <a:r>
              <a:rPr lang="nl-BE" b="1" dirty="0" smtClean="0"/>
              <a:t> on </a:t>
            </a:r>
            <a:r>
              <a:rPr lang="nl-BE" b="1" dirty="0" err="1" smtClean="0"/>
              <a:t>Nuclear</a:t>
            </a:r>
            <a:r>
              <a:rPr lang="nl-BE" b="1" dirty="0" smtClean="0"/>
              <a:t> </a:t>
            </a:r>
            <a:r>
              <a:rPr lang="nl-BE" b="1" dirty="0" err="1" smtClean="0"/>
              <a:t>Materials</a:t>
            </a:r>
            <a:r>
              <a:rPr lang="nl-BE" b="1" dirty="0" smtClean="0"/>
              <a:t> is </a:t>
            </a:r>
            <a:r>
              <a:rPr lang="nl-BE" b="1" dirty="0" err="1" smtClean="0"/>
              <a:t>only</a:t>
            </a:r>
            <a:r>
              <a:rPr lang="nl-BE" b="1" dirty="0" smtClean="0"/>
              <a:t> </a:t>
            </a:r>
            <a:r>
              <a:rPr lang="nl-BE" b="1" dirty="0" err="1" smtClean="0"/>
              <a:t>one</a:t>
            </a:r>
            <a:r>
              <a:rPr lang="nl-BE" b="1" dirty="0" smtClean="0"/>
              <a:t> of a long list …</a:t>
            </a:r>
            <a:endParaRPr lang="en-US" b="1" dirty="0"/>
          </a:p>
        </p:txBody>
      </p:sp>
      <p:sp>
        <p:nvSpPr>
          <p:cNvPr id="9" name="Left-Up Arrow 8"/>
          <p:cNvSpPr/>
          <p:nvPr/>
        </p:nvSpPr>
        <p:spPr>
          <a:xfrm rot="10800000">
            <a:off x="4499992" y="1484784"/>
            <a:ext cx="936104" cy="792088"/>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6844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3429000"/>
            <a:ext cx="5904656" cy="595313"/>
          </a:xfrm>
        </p:spPr>
        <p:txBody>
          <a:bodyPr/>
          <a:lstStyle/>
          <a:p>
            <a:r>
              <a:rPr lang="nl-BE" dirty="0" smtClean="0"/>
              <a:t>JPNM</a:t>
            </a:r>
            <a:endParaRPr lang="en-US" dirty="0"/>
          </a:p>
        </p:txBody>
      </p:sp>
      <p:sp>
        <p:nvSpPr>
          <p:cNvPr id="4" name="Footer Placeholder 3"/>
          <p:cNvSpPr>
            <a:spLocks noGrp="1"/>
          </p:cNvSpPr>
          <p:nvPr>
            <p:ph type="ftr" sz="quarter" idx="10"/>
          </p:nvPr>
        </p:nvSpPr>
        <p:spPr/>
        <p:txBody>
          <a:bodyPr/>
          <a:lstStyle/>
          <a:p>
            <a:pPr>
              <a:defRPr/>
            </a:pPr>
            <a:r>
              <a:rPr lang="en-GB" smtClean="0"/>
              <a:t>www.eera-set.eu</a:t>
            </a:r>
            <a:endParaRPr lang="en-GB" dirty="0"/>
          </a:p>
        </p:txBody>
      </p:sp>
    </p:spTree>
    <p:extLst>
      <p:ext uri="{BB962C8B-B14F-4D97-AF65-F5344CB8AC3E}">
        <p14:creationId xmlns:p14="http://schemas.microsoft.com/office/powerpoint/2010/main" val="646458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043113" y="332656"/>
            <a:ext cx="7100887"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p>
            <a:pPr algn="ctr"/>
            <a:r>
              <a:rPr lang="en-GB" sz="2800" b="1" dirty="0" smtClean="0">
                <a:solidFill>
                  <a:schemeClr val="bg2"/>
                </a:solidFill>
              </a:rPr>
              <a:t>Joint Programme on Nuclear Materials</a:t>
            </a:r>
            <a:endParaRPr lang="en-GB" sz="2800" b="1" dirty="0">
              <a:solidFill>
                <a:schemeClr val="bg2"/>
              </a:solidFill>
            </a:endParaRPr>
          </a:p>
        </p:txBody>
      </p:sp>
      <p:pic>
        <p:nvPicPr>
          <p:cNvPr id="15" name="Picture 6"/>
          <p:cNvPicPr>
            <a:picLocks noChangeAspect="1" noChangeArrowheads="1"/>
          </p:cNvPicPr>
          <p:nvPr/>
        </p:nvPicPr>
        <p:blipFill>
          <a:blip r:embed="rId3">
            <a:extLst>
              <a:ext uri="{28A0092B-C50C-407E-A947-70E740481C1C}">
                <a14:useLocalDpi xmlns:a14="http://schemas.microsoft.com/office/drawing/2010/main" val="0"/>
              </a:ext>
            </a:extLst>
          </a:blip>
          <a:srcRect t="5861" b="6593"/>
          <a:stretch>
            <a:fillRect/>
          </a:stretch>
        </p:blipFill>
        <p:spPr bwMode="auto">
          <a:xfrm>
            <a:off x="627575" y="1412776"/>
            <a:ext cx="8044491"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ußzeilenplatzhalt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smtClean="0">
                <a:solidFill>
                  <a:srgbClr val="00007D"/>
                </a:solidFill>
              </a:rPr>
              <a:t>www.eera-set.eu</a:t>
            </a:r>
          </a:p>
        </p:txBody>
      </p:sp>
      <p:sp>
        <p:nvSpPr>
          <p:cNvPr id="2" name="TextBox 1"/>
          <p:cNvSpPr txBox="1"/>
          <p:nvPr/>
        </p:nvSpPr>
        <p:spPr>
          <a:xfrm>
            <a:off x="7164288" y="5589240"/>
            <a:ext cx="1435770" cy="369332"/>
          </a:xfrm>
          <a:prstGeom prst="rect">
            <a:avLst/>
          </a:prstGeom>
          <a:noFill/>
        </p:spPr>
        <p:txBody>
          <a:bodyPr wrap="square" rtlCol="0">
            <a:spAutoFit/>
          </a:bodyPr>
          <a:lstStyle/>
          <a:p>
            <a:pPr algn="ctr"/>
            <a:r>
              <a:rPr lang="nl-BE" dirty="0" err="1" smtClean="0"/>
              <a:t>To</a:t>
            </a:r>
            <a:r>
              <a:rPr lang="nl-BE" dirty="0" smtClean="0"/>
              <a:t> </a:t>
            </a:r>
            <a:r>
              <a:rPr lang="nl-BE" dirty="0" err="1" smtClean="0"/>
              <a:t>be</a:t>
            </a:r>
            <a:r>
              <a:rPr lang="nl-BE" dirty="0" smtClean="0"/>
              <a:t> set up</a:t>
            </a:r>
            <a:endParaRPr lang="en-US" dirty="0"/>
          </a:p>
        </p:txBody>
      </p:sp>
    </p:spTree>
    <p:extLst>
      <p:ext uri="{BB962C8B-B14F-4D97-AF65-F5344CB8AC3E}">
        <p14:creationId xmlns:p14="http://schemas.microsoft.com/office/powerpoint/2010/main" val="3293575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8"/>
          <p:cNvGraphicFramePr>
            <a:graphicFrameLocks/>
          </p:cNvGraphicFramePr>
          <p:nvPr>
            <p:extLst>
              <p:ext uri="{D42A27DB-BD31-4B8C-83A1-F6EECF244321}">
                <p14:modId xmlns:p14="http://schemas.microsoft.com/office/powerpoint/2010/main" val="362999790"/>
              </p:ext>
            </p:extLst>
          </p:nvPr>
        </p:nvGraphicFramePr>
        <p:xfrm>
          <a:off x="107504" y="836712"/>
          <a:ext cx="8855968"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a:spLocks noChangeArrowheads="1"/>
          </p:cNvSpPr>
          <p:nvPr/>
        </p:nvSpPr>
        <p:spPr bwMode="auto">
          <a:xfrm>
            <a:off x="2043113" y="260648"/>
            <a:ext cx="7100887"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p>
            <a:r>
              <a:rPr lang="en-GB" sz="2800" b="1" dirty="0" smtClean="0">
                <a:solidFill>
                  <a:schemeClr val="bg2"/>
                </a:solidFill>
              </a:rPr>
              <a:t>SPs and management board composition</a:t>
            </a:r>
            <a:endParaRPr lang="en-GB" sz="2800" b="1" dirty="0">
              <a:solidFill>
                <a:schemeClr val="bg2"/>
              </a:solidFill>
            </a:endParaRPr>
          </a:p>
        </p:txBody>
      </p:sp>
    </p:spTree>
    <p:extLst>
      <p:ext uri="{BB962C8B-B14F-4D97-AF65-F5344CB8AC3E}">
        <p14:creationId xmlns:p14="http://schemas.microsoft.com/office/powerpoint/2010/main" val="3378533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ußzeilenplatzhalter 1"/>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smtClean="0">
                <a:solidFill>
                  <a:srgbClr val="00007D"/>
                </a:solidFill>
              </a:rPr>
              <a:t>www.eera-set.eu</a:t>
            </a:r>
          </a:p>
        </p:txBody>
      </p:sp>
      <p:graphicFrame>
        <p:nvGraphicFramePr>
          <p:cNvPr id="3" name="Tabelle 2"/>
          <p:cNvGraphicFramePr>
            <a:graphicFrameLocks noGrp="1"/>
          </p:cNvGraphicFramePr>
          <p:nvPr>
            <p:extLst>
              <p:ext uri="{D42A27DB-BD31-4B8C-83A1-F6EECF244321}">
                <p14:modId xmlns:p14="http://schemas.microsoft.com/office/powerpoint/2010/main" val="1523526185"/>
              </p:ext>
            </p:extLst>
          </p:nvPr>
        </p:nvGraphicFramePr>
        <p:xfrm>
          <a:off x="466725" y="1717984"/>
          <a:ext cx="4032250" cy="4557888"/>
        </p:xfrm>
        <a:graphic>
          <a:graphicData uri="http://schemas.openxmlformats.org/drawingml/2006/table">
            <a:tbl>
              <a:tblPr>
                <a:tableStyleId>{00A15C55-8517-42AA-B614-E9B94910E393}</a:tableStyleId>
              </a:tblPr>
              <a:tblGrid>
                <a:gridCol w="2016125"/>
                <a:gridCol w="2016125"/>
              </a:tblGrid>
              <a:tr h="292279">
                <a:tc>
                  <a:txBody>
                    <a:bodyPr/>
                    <a:lstStyle/>
                    <a:p>
                      <a:pPr algn="l" fontAlgn="b"/>
                      <a:r>
                        <a:rPr lang="en-US" sz="1600" u="none" strike="noStrike" noProof="0" dirty="0" smtClean="0">
                          <a:solidFill>
                            <a:schemeClr val="tx1"/>
                          </a:solidFill>
                          <a:effectLst/>
                          <a:latin typeface="Calibri" pitchFamily="34" charset="0"/>
                          <a:cs typeface="Calibri" pitchFamily="34" charset="0"/>
                        </a:rPr>
                        <a:t>CEA</a:t>
                      </a:r>
                      <a:endParaRPr lang="en-US" sz="1600" b="0" i="0" u="none" strike="noStrike" noProof="0" dirty="0">
                        <a:solidFill>
                          <a:schemeClr val="tx1"/>
                        </a:solidFill>
                        <a:effectLst/>
                        <a:latin typeface="Calibri" pitchFamily="34" charset="0"/>
                        <a:cs typeface="Calibri" pitchFamily="34" charset="0"/>
                      </a:endParaRPr>
                    </a:p>
                  </a:txBody>
                  <a:tcPr marL="8597" marR="8597" marT="8596" marB="0" anchor="b"/>
                </a:tc>
                <a:tc>
                  <a:txBody>
                    <a:bodyPr/>
                    <a:lstStyle/>
                    <a:p>
                      <a:pPr algn="l" fontAlgn="b"/>
                      <a:r>
                        <a:rPr lang="en-US" sz="1600" b="0" i="0" u="none" strike="noStrike" noProof="0" dirty="0" smtClean="0">
                          <a:solidFill>
                            <a:schemeClr val="tx1"/>
                          </a:solidFill>
                          <a:effectLst/>
                          <a:latin typeface="Calibri" pitchFamily="34" charset="0"/>
                          <a:cs typeface="Calibri" pitchFamily="34" charset="0"/>
                        </a:rPr>
                        <a:t>France</a:t>
                      </a:r>
                      <a:endParaRPr lang="en-US" sz="1600" b="0" i="0" u="none" strike="noStrike" noProof="0" dirty="0">
                        <a:solidFill>
                          <a:schemeClr val="tx1"/>
                        </a:solidFill>
                        <a:effectLst/>
                        <a:latin typeface="Calibri" pitchFamily="34" charset="0"/>
                        <a:cs typeface="Calibri" pitchFamily="34" charset="0"/>
                      </a:endParaRPr>
                    </a:p>
                  </a:txBody>
                  <a:tcPr marL="8597" marR="8597" marT="8596" marB="0" anchor="b"/>
                </a:tc>
              </a:tr>
              <a:tr h="292279">
                <a:tc>
                  <a:txBody>
                    <a:bodyPr/>
                    <a:lstStyle/>
                    <a:p>
                      <a:pPr algn="l" fontAlgn="b"/>
                      <a:r>
                        <a:rPr lang="en-US" sz="1600" u="none" strike="noStrike" noProof="0" smtClean="0">
                          <a:solidFill>
                            <a:schemeClr val="tx1"/>
                          </a:solidFill>
                          <a:effectLst/>
                          <a:latin typeface="Calibri" pitchFamily="34" charset="0"/>
                          <a:cs typeface="Calibri" pitchFamily="34" charset="0"/>
                        </a:rPr>
                        <a:t>CIEMAT</a:t>
                      </a:r>
                      <a:endParaRPr lang="en-US" sz="1600" b="0" i="0" u="none" strike="noStrike" noProof="0">
                        <a:solidFill>
                          <a:schemeClr val="tx1"/>
                        </a:solidFill>
                        <a:effectLst/>
                        <a:latin typeface="Calibri" pitchFamily="34" charset="0"/>
                        <a:cs typeface="Calibri" pitchFamily="34" charset="0"/>
                      </a:endParaRPr>
                    </a:p>
                  </a:txBody>
                  <a:tcPr marL="8597" marR="8597" marT="8596" marB="0" anchor="b"/>
                </a:tc>
                <a:tc>
                  <a:txBody>
                    <a:bodyPr/>
                    <a:lstStyle/>
                    <a:p>
                      <a:pPr algn="l" fontAlgn="b"/>
                      <a:r>
                        <a:rPr lang="en-US" sz="1600" b="0" i="0" u="none" strike="noStrike" noProof="0" dirty="0" smtClean="0">
                          <a:solidFill>
                            <a:schemeClr val="tx1"/>
                          </a:solidFill>
                          <a:effectLst/>
                          <a:latin typeface="Calibri" pitchFamily="34" charset="0"/>
                          <a:cs typeface="Calibri" pitchFamily="34" charset="0"/>
                        </a:rPr>
                        <a:t>Spain</a:t>
                      </a:r>
                      <a:endParaRPr lang="en-US" sz="1600" b="0" i="0" u="none" strike="noStrike" noProof="0" dirty="0">
                        <a:solidFill>
                          <a:schemeClr val="tx1"/>
                        </a:solidFill>
                        <a:effectLst/>
                        <a:latin typeface="Calibri" pitchFamily="34" charset="0"/>
                        <a:cs typeface="Calibri" pitchFamily="34" charset="0"/>
                      </a:endParaRPr>
                    </a:p>
                  </a:txBody>
                  <a:tcPr marL="8597" marR="8597" marT="8596" marB="0" anchor="b"/>
                </a:tc>
              </a:tr>
              <a:tr h="292279">
                <a:tc>
                  <a:txBody>
                    <a:bodyPr/>
                    <a:lstStyle/>
                    <a:p>
                      <a:pPr algn="l" fontAlgn="b"/>
                      <a:r>
                        <a:rPr lang="en-US" sz="1600" u="none" strike="noStrike" noProof="0" smtClean="0">
                          <a:solidFill>
                            <a:schemeClr val="tx1"/>
                          </a:solidFill>
                          <a:effectLst/>
                          <a:latin typeface="Calibri" pitchFamily="34" charset="0"/>
                          <a:cs typeface="Calibri" pitchFamily="34" charset="0"/>
                        </a:rPr>
                        <a:t>CNR</a:t>
                      </a:r>
                      <a:endParaRPr lang="en-US" sz="1600" b="1" i="0" u="none" strike="noStrike" noProof="0">
                        <a:solidFill>
                          <a:schemeClr val="tx1"/>
                        </a:solidFill>
                        <a:effectLst/>
                        <a:latin typeface="Calibri" pitchFamily="34" charset="0"/>
                        <a:cs typeface="Calibri" pitchFamily="34" charset="0"/>
                      </a:endParaRPr>
                    </a:p>
                  </a:txBody>
                  <a:tcPr marL="8597" marR="8597" marT="8596" marB="0" anchor="b"/>
                </a:tc>
                <a:tc>
                  <a:txBody>
                    <a:bodyPr/>
                    <a:lstStyle/>
                    <a:p>
                      <a:pPr algn="l" fontAlgn="b"/>
                      <a:r>
                        <a:rPr lang="en-US" sz="1600" b="0" i="0" u="none" strike="noStrike" noProof="0" dirty="0" smtClean="0">
                          <a:solidFill>
                            <a:schemeClr val="tx1"/>
                          </a:solidFill>
                          <a:effectLst/>
                          <a:latin typeface="Calibri" pitchFamily="34" charset="0"/>
                          <a:cs typeface="Calibri" pitchFamily="34" charset="0"/>
                        </a:rPr>
                        <a:t>Italy</a:t>
                      </a:r>
                      <a:endParaRPr lang="en-US" sz="1600" b="0" i="0" u="none" strike="noStrike" noProof="0" dirty="0">
                        <a:solidFill>
                          <a:schemeClr val="tx1"/>
                        </a:solidFill>
                        <a:effectLst/>
                        <a:latin typeface="Calibri" pitchFamily="34" charset="0"/>
                        <a:cs typeface="Calibri" pitchFamily="34" charset="0"/>
                      </a:endParaRPr>
                    </a:p>
                  </a:txBody>
                  <a:tcPr marL="8597" marR="8597" marT="8596" marB="0" anchor="b"/>
                </a:tc>
              </a:tr>
              <a:tr h="292279">
                <a:tc>
                  <a:txBody>
                    <a:bodyPr/>
                    <a:lstStyle/>
                    <a:p>
                      <a:pPr algn="l" fontAlgn="b"/>
                      <a:r>
                        <a:rPr lang="en-US" sz="1600" b="0" i="0" u="none" strike="noStrike" noProof="0" dirty="0" smtClean="0">
                          <a:solidFill>
                            <a:schemeClr val="tx1"/>
                          </a:solidFill>
                          <a:effectLst/>
                          <a:latin typeface="Calibri" pitchFamily="34" charset="0"/>
                          <a:cs typeface="Calibri" pitchFamily="34" charset="0"/>
                        </a:rPr>
                        <a:t>CNRS</a:t>
                      </a:r>
                      <a:endParaRPr lang="en-US" sz="1600" b="0" i="0" u="none" strike="noStrike" noProof="0" dirty="0">
                        <a:solidFill>
                          <a:schemeClr val="tx1"/>
                        </a:solidFill>
                        <a:effectLst/>
                        <a:latin typeface="Calibri" pitchFamily="34" charset="0"/>
                        <a:cs typeface="Calibri" pitchFamily="34" charset="0"/>
                      </a:endParaRPr>
                    </a:p>
                  </a:txBody>
                  <a:tcPr marL="8597" marR="8597" marT="8596" marB="0" anchor="b"/>
                </a:tc>
                <a:tc>
                  <a:txBody>
                    <a:bodyPr/>
                    <a:lstStyle/>
                    <a:p>
                      <a:pPr algn="l" fontAlgn="b"/>
                      <a:r>
                        <a:rPr lang="en-US" sz="1600" b="0" i="0" u="none" strike="noStrike" noProof="0" dirty="0" smtClean="0">
                          <a:solidFill>
                            <a:schemeClr val="tx1"/>
                          </a:solidFill>
                          <a:effectLst/>
                          <a:latin typeface="Calibri" pitchFamily="34" charset="0"/>
                          <a:cs typeface="Calibri" pitchFamily="34" charset="0"/>
                        </a:rPr>
                        <a:t>France</a:t>
                      </a:r>
                      <a:endParaRPr lang="en-US" sz="1600" b="0" i="0" u="none" strike="noStrike" noProof="0" dirty="0">
                        <a:solidFill>
                          <a:schemeClr val="tx1"/>
                        </a:solidFill>
                        <a:effectLst/>
                        <a:latin typeface="Calibri" pitchFamily="34" charset="0"/>
                        <a:cs typeface="Calibri" pitchFamily="34" charset="0"/>
                      </a:endParaRPr>
                    </a:p>
                  </a:txBody>
                  <a:tcPr marL="8597" marR="8597" marT="8596" marB="0" anchor="b"/>
                </a:tc>
              </a:tr>
              <a:tr h="252454">
                <a:tc>
                  <a:txBody>
                    <a:bodyPr/>
                    <a:lstStyle/>
                    <a:p>
                      <a:pPr algn="l" fontAlgn="b"/>
                      <a:r>
                        <a:rPr lang="en-US" sz="1600" u="none" strike="noStrike" noProof="0" smtClean="0">
                          <a:solidFill>
                            <a:schemeClr val="tx1"/>
                          </a:solidFill>
                          <a:effectLst/>
                          <a:latin typeface="Calibri" pitchFamily="34" charset="0"/>
                          <a:cs typeface="Calibri" pitchFamily="34" charset="0"/>
                        </a:rPr>
                        <a:t>CV Rez (RC Rez)</a:t>
                      </a:r>
                      <a:endParaRPr lang="en-US" sz="1600" b="0" i="0" u="none" strike="noStrike" noProof="0">
                        <a:solidFill>
                          <a:schemeClr val="tx1"/>
                        </a:solidFill>
                        <a:effectLst/>
                        <a:latin typeface="Calibri" pitchFamily="34" charset="0"/>
                        <a:cs typeface="Calibri" pitchFamily="34" charset="0"/>
                      </a:endParaRPr>
                    </a:p>
                  </a:txBody>
                  <a:tcPr marL="8597" marR="8597" marT="8596" marB="0" anchor="b"/>
                </a:tc>
                <a:tc>
                  <a:txBody>
                    <a:bodyPr/>
                    <a:lstStyle/>
                    <a:p>
                      <a:pPr algn="l" fontAlgn="b"/>
                      <a:r>
                        <a:rPr lang="en-US" sz="1600" b="0" i="0" u="none" strike="noStrike" noProof="0" dirty="0" smtClean="0">
                          <a:solidFill>
                            <a:schemeClr val="tx1"/>
                          </a:solidFill>
                          <a:effectLst/>
                          <a:latin typeface="Calibri" pitchFamily="34" charset="0"/>
                          <a:cs typeface="Calibri" pitchFamily="34" charset="0"/>
                        </a:rPr>
                        <a:t>Czech Republic</a:t>
                      </a:r>
                      <a:endParaRPr lang="en-US" sz="1600" b="0" i="0" u="none" strike="noStrike" noProof="0" dirty="0">
                        <a:solidFill>
                          <a:schemeClr val="tx1"/>
                        </a:solidFill>
                        <a:effectLst/>
                        <a:latin typeface="Calibri" pitchFamily="34" charset="0"/>
                        <a:cs typeface="Calibri" pitchFamily="34" charset="0"/>
                      </a:endParaRPr>
                    </a:p>
                  </a:txBody>
                  <a:tcPr marL="8597" marR="8597" marT="8596" marB="0" anchor="b"/>
                </a:tc>
              </a:tr>
              <a:tr h="292279">
                <a:tc>
                  <a:txBody>
                    <a:bodyPr/>
                    <a:lstStyle/>
                    <a:p>
                      <a:pPr algn="l" fontAlgn="b"/>
                      <a:r>
                        <a:rPr lang="en-US" sz="1600" u="none" strike="noStrike" noProof="0" smtClean="0">
                          <a:solidFill>
                            <a:schemeClr val="tx1"/>
                          </a:solidFill>
                          <a:effectLst/>
                          <a:latin typeface="Calibri" pitchFamily="34" charset="0"/>
                          <a:cs typeface="Calibri" pitchFamily="34" charset="0"/>
                        </a:rPr>
                        <a:t>ENEA</a:t>
                      </a:r>
                      <a:endParaRPr lang="en-US" sz="1600" b="0" i="0" u="none" strike="noStrike" noProof="0">
                        <a:solidFill>
                          <a:schemeClr val="tx1"/>
                        </a:solidFill>
                        <a:effectLst/>
                        <a:latin typeface="Calibri" pitchFamily="34" charset="0"/>
                        <a:cs typeface="Calibri" pitchFamily="34" charset="0"/>
                      </a:endParaRPr>
                    </a:p>
                  </a:txBody>
                  <a:tcPr marL="8597" marR="8597" marT="8596" marB="0" anchor="b"/>
                </a:tc>
                <a:tc>
                  <a:txBody>
                    <a:bodyPr/>
                    <a:lstStyle/>
                    <a:p>
                      <a:pPr algn="l" fontAlgn="b"/>
                      <a:r>
                        <a:rPr lang="en-US" sz="1600" b="0" i="0" u="none" strike="noStrike" noProof="0" dirty="0" smtClean="0">
                          <a:solidFill>
                            <a:schemeClr val="tx1"/>
                          </a:solidFill>
                          <a:effectLst/>
                          <a:latin typeface="Calibri" pitchFamily="34" charset="0"/>
                          <a:cs typeface="Calibri" pitchFamily="34" charset="0"/>
                        </a:rPr>
                        <a:t>Italy</a:t>
                      </a:r>
                      <a:endParaRPr lang="en-US" sz="1600" b="0" i="0" u="none" strike="noStrike" noProof="0" dirty="0">
                        <a:solidFill>
                          <a:schemeClr val="tx1"/>
                        </a:solidFill>
                        <a:effectLst/>
                        <a:latin typeface="Calibri" pitchFamily="34" charset="0"/>
                        <a:cs typeface="Calibri" pitchFamily="34" charset="0"/>
                      </a:endParaRPr>
                    </a:p>
                  </a:txBody>
                  <a:tcPr marL="8597" marR="8597" marT="8596" marB="0" anchor="b"/>
                </a:tc>
              </a:tr>
              <a:tr h="302344">
                <a:tc>
                  <a:txBody>
                    <a:bodyPr/>
                    <a:lstStyle/>
                    <a:p>
                      <a:pPr algn="l" fontAlgn="b"/>
                      <a:r>
                        <a:rPr lang="en-US" sz="1600" u="none" strike="noStrike" noProof="0" smtClean="0">
                          <a:solidFill>
                            <a:schemeClr val="tx1"/>
                          </a:solidFill>
                          <a:effectLst/>
                          <a:latin typeface="Calibri" pitchFamily="34" charset="0"/>
                          <a:cs typeface="Calibri" pitchFamily="34" charset="0"/>
                        </a:rPr>
                        <a:t>HZDR</a:t>
                      </a:r>
                      <a:endParaRPr lang="en-US" sz="1600" b="0" i="0" u="none" strike="noStrike" noProof="0">
                        <a:solidFill>
                          <a:schemeClr val="tx1"/>
                        </a:solidFill>
                        <a:effectLst/>
                        <a:latin typeface="Calibri" pitchFamily="34" charset="0"/>
                        <a:cs typeface="Calibri" pitchFamily="34" charset="0"/>
                      </a:endParaRPr>
                    </a:p>
                  </a:txBody>
                  <a:tcPr marL="8597" marR="8597" marT="8596" marB="0" anchor="b"/>
                </a:tc>
                <a:tc>
                  <a:txBody>
                    <a:bodyPr/>
                    <a:lstStyle/>
                    <a:p>
                      <a:pPr algn="l" fontAlgn="b"/>
                      <a:r>
                        <a:rPr lang="en-US" sz="1600" b="0" i="0" u="none" strike="noStrike" noProof="0" dirty="0" smtClean="0">
                          <a:solidFill>
                            <a:schemeClr val="tx1"/>
                          </a:solidFill>
                          <a:effectLst/>
                          <a:latin typeface="Calibri" pitchFamily="34" charset="0"/>
                          <a:cs typeface="Calibri" pitchFamily="34" charset="0"/>
                        </a:rPr>
                        <a:t>Germany</a:t>
                      </a:r>
                      <a:endParaRPr lang="en-US" sz="1600" b="0" i="0" u="none" strike="noStrike" noProof="0" dirty="0">
                        <a:solidFill>
                          <a:schemeClr val="tx1"/>
                        </a:solidFill>
                        <a:effectLst/>
                        <a:latin typeface="Calibri" pitchFamily="34" charset="0"/>
                        <a:cs typeface="Calibri" pitchFamily="34" charset="0"/>
                      </a:endParaRPr>
                    </a:p>
                  </a:txBody>
                  <a:tcPr marL="8597" marR="8597" marT="8596" marB="0" anchor="b"/>
                </a:tc>
              </a:tr>
              <a:tr h="252454">
                <a:tc>
                  <a:txBody>
                    <a:bodyPr/>
                    <a:lstStyle/>
                    <a:p>
                      <a:pPr algn="l" fontAlgn="b"/>
                      <a:r>
                        <a:rPr lang="en-US" sz="1600" u="none" strike="noStrike" noProof="0" smtClean="0">
                          <a:solidFill>
                            <a:schemeClr val="tx1"/>
                          </a:solidFill>
                          <a:effectLst/>
                          <a:latin typeface="Calibri" pitchFamily="34" charset="0"/>
                          <a:cs typeface="Calibri" pitchFamily="34" charset="0"/>
                        </a:rPr>
                        <a:t>INR</a:t>
                      </a:r>
                      <a:endParaRPr lang="en-US" sz="1600" b="0" i="0" u="none" strike="noStrike" noProof="0">
                        <a:solidFill>
                          <a:schemeClr val="tx1"/>
                        </a:solidFill>
                        <a:effectLst/>
                        <a:latin typeface="Calibri" pitchFamily="34" charset="0"/>
                        <a:cs typeface="Calibri" pitchFamily="34" charset="0"/>
                      </a:endParaRPr>
                    </a:p>
                  </a:txBody>
                  <a:tcPr marL="8597" marR="8597" marT="8596" marB="0" anchor="b"/>
                </a:tc>
                <a:tc>
                  <a:txBody>
                    <a:bodyPr/>
                    <a:lstStyle/>
                    <a:p>
                      <a:pPr algn="l" fontAlgn="b"/>
                      <a:r>
                        <a:rPr lang="en-US" sz="1600" b="0" i="0" u="none" strike="noStrike" noProof="0" dirty="0" smtClean="0">
                          <a:solidFill>
                            <a:schemeClr val="tx1"/>
                          </a:solidFill>
                          <a:effectLst/>
                          <a:latin typeface="Calibri" pitchFamily="34" charset="0"/>
                          <a:cs typeface="Calibri" pitchFamily="34" charset="0"/>
                        </a:rPr>
                        <a:t>Rumania</a:t>
                      </a:r>
                      <a:endParaRPr lang="en-US" sz="1600" b="0" i="0" u="none" strike="noStrike" noProof="0" dirty="0">
                        <a:solidFill>
                          <a:schemeClr val="tx1"/>
                        </a:solidFill>
                        <a:effectLst/>
                        <a:latin typeface="Calibri" pitchFamily="34" charset="0"/>
                        <a:cs typeface="Calibri" pitchFamily="34" charset="0"/>
                      </a:endParaRPr>
                    </a:p>
                  </a:txBody>
                  <a:tcPr marL="8597" marR="8597" marT="8596" marB="0" anchor="b"/>
                </a:tc>
              </a:tr>
              <a:tr h="292279">
                <a:tc>
                  <a:txBody>
                    <a:bodyPr/>
                    <a:lstStyle/>
                    <a:p>
                      <a:pPr algn="l" fontAlgn="b"/>
                      <a:r>
                        <a:rPr lang="en-US" sz="1600" u="none" strike="noStrike" noProof="0" smtClean="0">
                          <a:solidFill>
                            <a:schemeClr val="tx1"/>
                          </a:solidFill>
                          <a:effectLst/>
                          <a:latin typeface="Calibri" pitchFamily="34" charset="0"/>
                          <a:cs typeface="Calibri" pitchFamily="34" charset="0"/>
                        </a:rPr>
                        <a:t>JRC-IE</a:t>
                      </a:r>
                      <a:endParaRPr lang="en-US" sz="1600" b="0" i="0" u="none" strike="noStrike" noProof="0">
                        <a:solidFill>
                          <a:schemeClr val="tx1"/>
                        </a:solidFill>
                        <a:effectLst/>
                        <a:latin typeface="Calibri" pitchFamily="34" charset="0"/>
                        <a:cs typeface="Calibri" pitchFamily="34" charset="0"/>
                      </a:endParaRPr>
                    </a:p>
                  </a:txBody>
                  <a:tcPr marL="8597" marR="8597" marT="8596" marB="0" anchor="b"/>
                </a:tc>
                <a:tc>
                  <a:txBody>
                    <a:bodyPr/>
                    <a:lstStyle/>
                    <a:p>
                      <a:pPr algn="l" fontAlgn="b"/>
                      <a:r>
                        <a:rPr lang="en-US" sz="1600" b="0" i="0" u="none" strike="noStrike" noProof="0" dirty="0" smtClean="0">
                          <a:solidFill>
                            <a:schemeClr val="tx1"/>
                          </a:solidFill>
                          <a:effectLst/>
                          <a:latin typeface="Calibri" pitchFamily="34" charset="0"/>
                          <a:cs typeface="Calibri" pitchFamily="34" charset="0"/>
                        </a:rPr>
                        <a:t>EU</a:t>
                      </a:r>
                      <a:endParaRPr lang="en-US" sz="1600" b="0" i="0" u="none" strike="noStrike" noProof="0" dirty="0">
                        <a:solidFill>
                          <a:schemeClr val="tx1"/>
                        </a:solidFill>
                        <a:effectLst/>
                        <a:latin typeface="Calibri" pitchFamily="34" charset="0"/>
                        <a:cs typeface="Calibri" pitchFamily="34" charset="0"/>
                      </a:endParaRPr>
                    </a:p>
                  </a:txBody>
                  <a:tcPr marL="8597" marR="8597" marT="8596" marB="0" anchor="b"/>
                </a:tc>
              </a:tr>
              <a:tr h="292279">
                <a:tc>
                  <a:txBody>
                    <a:bodyPr/>
                    <a:lstStyle/>
                    <a:p>
                      <a:pPr algn="l" fontAlgn="b"/>
                      <a:r>
                        <a:rPr lang="en-US" sz="1600" u="none" strike="noStrike" noProof="0" smtClean="0">
                          <a:solidFill>
                            <a:schemeClr val="tx1"/>
                          </a:solidFill>
                          <a:effectLst/>
                          <a:latin typeface="Calibri" pitchFamily="34" charset="0"/>
                          <a:cs typeface="Calibri" pitchFamily="34" charset="0"/>
                        </a:rPr>
                        <a:t>KIT</a:t>
                      </a:r>
                      <a:endParaRPr lang="en-US" sz="1600" b="0" i="0" u="none" strike="noStrike" noProof="0">
                        <a:solidFill>
                          <a:schemeClr val="tx1"/>
                        </a:solidFill>
                        <a:effectLst/>
                        <a:latin typeface="Calibri" pitchFamily="34" charset="0"/>
                        <a:cs typeface="Calibri" pitchFamily="34" charset="0"/>
                      </a:endParaRPr>
                    </a:p>
                  </a:txBody>
                  <a:tcPr marL="8597" marR="8597" marT="8596" marB="0" anchor="b"/>
                </a:tc>
                <a:tc>
                  <a:txBody>
                    <a:bodyPr/>
                    <a:lstStyle/>
                    <a:p>
                      <a:pPr algn="l" fontAlgn="b"/>
                      <a:r>
                        <a:rPr lang="en-US" sz="1600" b="0" i="0" u="none" strike="noStrike" noProof="0" dirty="0" smtClean="0">
                          <a:solidFill>
                            <a:schemeClr val="tx1"/>
                          </a:solidFill>
                          <a:effectLst/>
                          <a:latin typeface="Calibri" pitchFamily="34" charset="0"/>
                          <a:cs typeface="Calibri" pitchFamily="34" charset="0"/>
                        </a:rPr>
                        <a:t>Germany</a:t>
                      </a:r>
                      <a:endParaRPr lang="en-US" sz="1600" b="0" i="0" u="none" strike="noStrike" noProof="0" dirty="0">
                        <a:solidFill>
                          <a:schemeClr val="tx1"/>
                        </a:solidFill>
                        <a:effectLst/>
                        <a:latin typeface="Calibri" pitchFamily="34" charset="0"/>
                        <a:cs typeface="Calibri" pitchFamily="34" charset="0"/>
                      </a:endParaRPr>
                    </a:p>
                  </a:txBody>
                  <a:tcPr marL="8597" marR="8597" marT="8596" marB="0" anchor="b"/>
                </a:tc>
              </a:tr>
              <a:tr h="292279">
                <a:tc>
                  <a:txBody>
                    <a:bodyPr/>
                    <a:lstStyle/>
                    <a:p>
                      <a:pPr algn="l" fontAlgn="b"/>
                      <a:r>
                        <a:rPr lang="en-US" sz="1600" u="none" strike="noStrike" noProof="0" smtClean="0">
                          <a:solidFill>
                            <a:schemeClr val="tx1"/>
                          </a:solidFill>
                          <a:effectLst/>
                          <a:latin typeface="Calibri" pitchFamily="34" charset="0"/>
                          <a:cs typeface="Calibri" pitchFamily="34" charset="0"/>
                        </a:rPr>
                        <a:t>KTH</a:t>
                      </a:r>
                      <a:endParaRPr lang="en-US" sz="1600" b="0" i="0" u="none" strike="noStrike" noProof="0">
                        <a:solidFill>
                          <a:schemeClr val="tx1"/>
                        </a:solidFill>
                        <a:effectLst/>
                        <a:latin typeface="Calibri" pitchFamily="34" charset="0"/>
                        <a:cs typeface="Calibri" pitchFamily="34" charset="0"/>
                      </a:endParaRPr>
                    </a:p>
                  </a:txBody>
                  <a:tcPr marL="8597" marR="8597" marT="8596" marB="0" anchor="b"/>
                </a:tc>
                <a:tc>
                  <a:txBody>
                    <a:bodyPr/>
                    <a:lstStyle/>
                    <a:p>
                      <a:pPr algn="l" fontAlgn="b"/>
                      <a:r>
                        <a:rPr lang="en-US" sz="1600" b="0" i="0" u="none" strike="noStrike" noProof="0" dirty="0" smtClean="0">
                          <a:solidFill>
                            <a:schemeClr val="tx1"/>
                          </a:solidFill>
                          <a:effectLst/>
                          <a:latin typeface="Calibri" pitchFamily="34" charset="0"/>
                          <a:cs typeface="Calibri" pitchFamily="34" charset="0"/>
                        </a:rPr>
                        <a:t>Sweden</a:t>
                      </a:r>
                      <a:endParaRPr lang="en-US" sz="1600" b="0" i="0" u="none" strike="noStrike" noProof="0" dirty="0">
                        <a:solidFill>
                          <a:schemeClr val="tx1"/>
                        </a:solidFill>
                        <a:effectLst/>
                        <a:latin typeface="Calibri" pitchFamily="34" charset="0"/>
                        <a:cs typeface="Calibri" pitchFamily="34" charset="0"/>
                      </a:endParaRPr>
                    </a:p>
                  </a:txBody>
                  <a:tcPr marL="8597" marR="8597" marT="8596" marB="0" anchor="b"/>
                </a:tc>
              </a:tr>
              <a:tr h="306598">
                <a:tc>
                  <a:txBody>
                    <a:bodyPr/>
                    <a:lstStyle/>
                    <a:p>
                      <a:pPr algn="l" fontAlgn="b"/>
                      <a:r>
                        <a:rPr lang="en-US" sz="1600" u="none" strike="noStrike" noProof="0" smtClean="0">
                          <a:solidFill>
                            <a:schemeClr val="tx1"/>
                          </a:solidFill>
                          <a:effectLst/>
                          <a:latin typeface="Calibri" pitchFamily="34" charset="0"/>
                          <a:cs typeface="Calibri" pitchFamily="34" charset="0"/>
                        </a:rPr>
                        <a:t>NRG</a:t>
                      </a:r>
                      <a:endParaRPr lang="en-US" sz="1600" b="0" i="0" u="none" strike="noStrike" noProof="0">
                        <a:solidFill>
                          <a:schemeClr val="tx1"/>
                        </a:solidFill>
                        <a:effectLst/>
                        <a:latin typeface="Calibri" pitchFamily="34" charset="0"/>
                        <a:cs typeface="Calibri" pitchFamily="34" charset="0"/>
                      </a:endParaRPr>
                    </a:p>
                  </a:txBody>
                  <a:tcPr marL="8597" marR="8597" marT="8596" marB="0" anchor="b"/>
                </a:tc>
                <a:tc>
                  <a:txBody>
                    <a:bodyPr/>
                    <a:lstStyle/>
                    <a:p>
                      <a:pPr algn="l" fontAlgn="b"/>
                      <a:r>
                        <a:rPr lang="en-US" sz="1600" b="0" i="0" u="none" strike="noStrike" noProof="0" dirty="0" smtClean="0">
                          <a:solidFill>
                            <a:schemeClr val="tx1"/>
                          </a:solidFill>
                          <a:effectLst/>
                          <a:latin typeface="Calibri" pitchFamily="34" charset="0"/>
                          <a:cs typeface="Calibri" pitchFamily="34" charset="0"/>
                        </a:rPr>
                        <a:t>The Netherland</a:t>
                      </a:r>
                      <a:endParaRPr lang="en-US" sz="1600" b="0" i="0" u="none" strike="noStrike" noProof="0" dirty="0">
                        <a:solidFill>
                          <a:schemeClr val="tx1"/>
                        </a:solidFill>
                        <a:effectLst/>
                        <a:latin typeface="Calibri" pitchFamily="34" charset="0"/>
                        <a:cs typeface="Calibri" pitchFamily="34" charset="0"/>
                      </a:endParaRPr>
                    </a:p>
                  </a:txBody>
                  <a:tcPr marL="8597" marR="8597" marT="8596" marB="0" anchor="b"/>
                </a:tc>
              </a:tr>
              <a:tr h="252454">
                <a:tc>
                  <a:txBody>
                    <a:bodyPr/>
                    <a:lstStyle/>
                    <a:p>
                      <a:pPr algn="l" fontAlgn="b"/>
                      <a:r>
                        <a:rPr lang="en-US" sz="1600" u="none" strike="noStrike" noProof="0" smtClean="0">
                          <a:solidFill>
                            <a:schemeClr val="tx1"/>
                          </a:solidFill>
                          <a:effectLst/>
                          <a:latin typeface="Calibri" pitchFamily="34" charset="0"/>
                          <a:cs typeface="Calibri" pitchFamily="34" charset="0"/>
                        </a:rPr>
                        <a:t>PSI</a:t>
                      </a:r>
                      <a:endParaRPr lang="en-US" sz="1600" b="0" i="0" u="none" strike="noStrike" noProof="0">
                        <a:solidFill>
                          <a:schemeClr val="tx1"/>
                        </a:solidFill>
                        <a:effectLst/>
                        <a:latin typeface="Calibri" pitchFamily="34" charset="0"/>
                        <a:cs typeface="Calibri" pitchFamily="34" charset="0"/>
                      </a:endParaRPr>
                    </a:p>
                  </a:txBody>
                  <a:tcPr marL="8597" marR="8597" marT="8596" marB="0" anchor="b"/>
                </a:tc>
                <a:tc>
                  <a:txBody>
                    <a:bodyPr/>
                    <a:lstStyle/>
                    <a:p>
                      <a:pPr algn="l" fontAlgn="b"/>
                      <a:r>
                        <a:rPr lang="en-US" sz="1600" b="0" i="0" u="none" strike="noStrike" noProof="0" dirty="0" smtClean="0">
                          <a:solidFill>
                            <a:schemeClr val="tx1"/>
                          </a:solidFill>
                          <a:effectLst/>
                          <a:latin typeface="Calibri" pitchFamily="34" charset="0"/>
                          <a:cs typeface="Calibri" pitchFamily="34" charset="0"/>
                        </a:rPr>
                        <a:t>Switzerland</a:t>
                      </a:r>
                      <a:endParaRPr lang="en-US" sz="1600" b="0" i="0" u="none" strike="noStrike" noProof="0" dirty="0">
                        <a:solidFill>
                          <a:schemeClr val="tx1"/>
                        </a:solidFill>
                        <a:effectLst/>
                        <a:latin typeface="Calibri" pitchFamily="34" charset="0"/>
                        <a:cs typeface="Calibri" pitchFamily="34" charset="0"/>
                      </a:endParaRPr>
                    </a:p>
                  </a:txBody>
                  <a:tcPr marL="8597" marR="8597" marT="8596" marB="0" anchor="b"/>
                </a:tc>
              </a:tr>
              <a:tr h="292279">
                <a:tc>
                  <a:txBody>
                    <a:bodyPr/>
                    <a:lstStyle/>
                    <a:p>
                      <a:pPr algn="l" fontAlgn="b"/>
                      <a:r>
                        <a:rPr lang="en-US" sz="1600" u="none" strike="noStrike" noProof="0" smtClean="0">
                          <a:solidFill>
                            <a:schemeClr val="tx1"/>
                          </a:solidFill>
                          <a:effectLst/>
                          <a:latin typeface="Calibri" pitchFamily="34" charset="0"/>
                          <a:cs typeface="Calibri" pitchFamily="34" charset="0"/>
                        </a:rPr>
                        <a:t>SCKCEN</a:t>
                      </a:r>
                      <a:endParaRPr lang="en-US" sz="1600" b="0" i="0" u="none" strike="noStrike" noProof="0">
                        <a:solidFill>
                          <a:schemeClr val="tx1"/>
                        </a:solidFill>
                        <a:effectLst/>
                        <a:latin typeface="Calibri" pitchFamily="34" charset="0"/>
                        <a:cs typeface="Calibri" pitchFamily="34" charset="0"/>
                      </a:endParaRPr>
                    </a:p>
                  </a:txBody>
                  <a:tcPr marL="8597" marR="8597" marT="8596" marB="0" anchor="b"/>
                </a:tc>
                <a:tc>
                  <a:txBody>
                    <a:bodyPr/>
                    <a:lstStyle/>
                    <a:p>
                      <a:pPr algn="l" fontAlgn="b"/>
                      <a:r>
                        <a:rPr lang="en-US" sz="1600" b="0" i="0" u="none" strike="noStrike" noProof="0" dirty="0" smtClean="0">
                          <a:solidFill>
                            <a:schemeClr val="tx1"/>
                          </a:solidFill>
                          <a:effectLst/>
                          <a:latin typeface="Calibri" pitchFamily="34" charset="0"/>
                          <a:cs typeface="Calibri" pitchFamily="34" charset="0"/>
                        </a:rPr>
                        <a:t>Belgium</a:t>
                      </a:r>
                      <a:endParaRPr lang="en-US" sz="1600" b="0" i="0" u="none" strike="noStrike" noProof="0" dirty="0">
                        <a:solidFill>
                          <a:schemeClr val="tx1"/>
                        </a:solidFill>
                        <a:effectLst/>
                        <a:latin typeface="Calibri" pitchFamily="34" charset="0"/>
                        <a:cs typeface="Calibri" pitchFamily="34" charset="0"/>
                      </a:endParaRPr>
                    </a:p>
                  </a:txBody>
                  <a:tcPr marL="8597" marR="8597" marT="8596" marB="0" anchor="b"/>
                </a:tc>
              </a:tr>
              <a:tr h="273050">
                <a:tc>
                  <a:txBody>
                    <a:bodyPr/>
                    <a:lstStyle/>
                    <a:p>
                      <a:pPr algn="l" fontAlgn="b"/>
                      <a:r>
                        <a:rPr lang="en-US" sz="1600" u="none" strike="noStrike" noProof="0" smtClean="0">
                          <a:solidFill>
                            <a:schemeClr val="tx1"/>
                          </a:solidFill>
                          <a:effectLst/>
                          <a:latin typeface="Calibri" pitchFamily="34" charset="0"/>
                          <a:cs typeface="Calibri" pitchFamily="34" charset="0"/>
                        </a:rPr>
                        <a:t>UKERC</a:t>
                      </a:r>
                      <a:endParaRPr lang="en-US" sz="1600" b="0" i="0" u="none" strike="noStrike" noProof="0">
                        <a:solidFill>
                          <a:schemeClr val="tx1"/>
                        </a:solidFill>
                        <a:effectLst/>
                        <a:latin typeface="Calibri" pitchFamily="34" charset="0"/>
                        <a:cs typeface="Calibri" pitchFamily="34" charset="0"/>
                      </a:endParaRPr>
                    </a:p>
                  </a:txBody>
                  <a:tcPr marL="8597" marR="8597" marT="8596" marB="0" anchor="b"/>
                </a:tc>
                <a:tc>
                  <a:txBody>
                    <a:bodyPr/>
                    <a:lstStyle/>
                    <a:p>
                      <a:pPr algn="l" fontAlgn="b"/>
                      <a:r>
                        <a:rPr lang="en-US" sz="1600" b="0" i="0" u="none" strike="noStrike" noProof="0" dirty="0" smtClean="0">
                          <a:solidFill>
                            <a:schemeClr val="tx1"/>
                          </a:solidFill>
                          <a:effectLst/>
                          <a:latin typeface="Calibri" pitchFamily="34" charset="0"/>
                          <a:cs typeface="Calibri" pitchFamily="34" charset="0"/>
                        </a:rPr>
                        <a:t>UK</a:t>
                      </a:r>
                      <a:endParaRPr lang="en-US" sz="1600" b="0" i="0" u="none" strike="noStrike" noProof="0" dirty="0">
                        <a:solidFill>
                          <a:schemeClr val="tx1"/>
                        </a:solidFill>
                        <a:effectLst/>
                        <a:latin typeface="Calibri" pitchFamily="34" charset="0"/>
                        <a:cs typeface="Calibri" pitchFamily="34" charset="0"/>
                      </a:endParaRPr>
                    </a:p>
                  </a:txBody>
                  <a:tcPr marL="8597" marR="8597" marT="8596" marB="0" anchor="b"/>
                </a:tc>
              </a:tr>
              <a:tr h="288023">
                <a:tc>
                  <a:txBody>
                    <a:bodyPr/>
                    <a:lstStyle/>
                    <a:p>
                      <a:pPr algn="l" fontAlgn="b"/>
                      <a:r>
                        <a:rPr lang="en-US" sz="1600" u="none" strike="noStrike" noProof="0" smtClean="0">
                          <a:solidFill>
                            <a:schemeClr val="tx1"/>
                          </a:solidFill>
                          <a:effectLst/>
                          <a:latin typeface="Calibri" pitchFamily="34" charset="0"/>
                          <a:cs typeface="Calibri" pitchFamily="34" charset="0"/>
                        </a:rPr>
                        <a:t>VTT</a:t>
                      </a:r>
                      <a:endParaRPr lang="en-US" sz="1600" b="0" i="0" u="none" strike="noStrike" noProof="0">
                        <a:solidFill>
                          <a:schemeClr val="tx1"/>
                        </a:solidFill>
                        <a:effectLst/>
                        <a:latin typeface="Calibri" pitchFamily="34" charset="0"/>
                        <a:cs typeface="Calibri" pitchFamily="34" charset="0"/>
                      </a:endParaRPr>
                    </a:p>
                  </a:txBody>
                  <a:tcPr marL="8597" marR="8597" marT="8596" marB="0" anchor="b"/>
                </a:tc>
                <a:tc>
                  <a:txBody>
                    <a:bodyPr/>
                    <a:lstStyle/>
                    <a:p>
                      <a:pPr algn="l" fontAlgn="b"/>
                      <a:r>
                        <a:rPr lang="en-US" sz="1600" b="0" i="0" u="none" strike="noStrike" noProof="0" dirty="0" smtClean="0">
                          <a:solidFill>
                            <a:schemeClr val="tx1"/>
                          </a:solidFill>
                          <a:effectLst/>
                          <a:latin typeface="Calibri" pitchFamily="34" charset="0"/>
                          <a:cs typeface="Calibri" pitchFamily="34" charset="0"/>
                        </a:rPr>
                        <a:t>Finland</a:t>
                      </a:r>
                      <a:endParaRPr lang="en-US" sz="1600" b="0" i="0" u="none" strike="noStrike" noProof="0" dirty="0">
                        <a:solidFill>
                          <a:schemeClr val="tx1"/>
                        </a:solidFill>
                        <a:effectLst/>
                        <a:latin typeface="Calibri" pitchFamily="34" charset="0"/>
                        <a:cs typeface="Calibri" pitchFamily="34" charset="0"/>
                      </a:endParaRPr>
                    </a:p>
                  </a:txBody>
                  <a:tcPr marL="8597" marR="8597" marT="8596" marB="0" anchor="b"/>
                </a:tc>
              </a:tr>
            </a:tbl>
          </a:graphicData>
        </a:graphic>
      </p:graphicFrame>
      <p:sp>
        <p:nvSpPr>
          <p:cNvPr id="22581" name="Textfeld 3"/>
          <p:cNvSpPr txBox="1">
            <a:spLocks noChangeArrowheads="1"/>
          </p:cNvSpPr>
          <p:nvPr/>
        </p:nvSpPr>
        <p:spPr bwMode="auto">
          <a:xfrm>
            <a:off x="2482850" y="549275"/>
            <a:ext cx="43989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solidFill>
                  <a:srgbClr val="002060"/>
                </a:solidFill>
                <a:latin typeface="+mj-lt"/>
              </a:rPr>
              <a:t>Participants </a:t>
            </a:r>
            <a:r>
              <a:rPr lang="en-US" sz="2800" b="1" dirty="0" smtClean="0">
                <a:solidFill>
                  <a:srgbClr val="002060"/>
                </a:solidFill>
                <a:latin typeface="+mj-lt"/>
              </a:rPr>
              <a:t>in </a:t>
            </a:r>
            <a:r>
              <a:rPr lang="en-US" sz="2800" b="1" dirty="0">
                <a:solidFill>
                  <a:srgbClr val="002060"/>
                </a:solidFill>
                <a:latin typeface="+mj-lt"/>
              </a:rPr>
              <a:t>the </a:t>
            </a:r>
            <a:r>
              <a:rPr lang="en-US" sz="2800" b="1" dirty="0" smtClean="0">
                <a:solidFill>
                  <a:srgbClr val="002060"/>
                </a:solidFill>
                <a:latin typeface="+mj-lt"/>
              </a:rPr>
              <a:t>JPNM</a:t>
            </a:r>
            <a:endParaRPr lang="en-US" sz="2800" b="1" dirty="0">
              <a:solidFill>
                <a:srgbClr val="002060"/>
              </a:solidFill>
              <a:latin typeface="+mj-lt"/>
            </a:endParaRPr>
          </a:p>
        </p:txBody>
      </p:sp>
      <p:pic>
        <p:nvPicPr>
          <p:cNvPr id="6" name="Picture 14" descr="europe map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1663" y="1772816"/>
            <a:ext cx="3552825"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20"/>
          <p:cNvSpPr txBox="1">
            <a:spLocks noChangeArrowheads="1"/>
          </p:cNvSpPr>
          <p:nvPr/>
        </p:nvSpPr>
        <p:spPr bwMode="auto">
          <a:xfrm>
            <a:off x="7069013" y="3720973"/>
            <a:ext cx="9350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3200">
                <a:solidFill>
                  <a:srgbClr val="660033"/>
                </a:solidFill>
                <a:latin typeface="Wingdings 3" pitchFamily="18" charset="2"/>
                <a:sym typeface="Webdings" pitchFamily="18" charset="2"/>
              </a:rPr>
              <a:t></a:t>
            </a:r>
            <a:endParaRPr lang="de-DE" sz="3200">
              <a:solidFill>
                <a:srgbClr val="660033"/>
              </a:solidFill>
              <a:latin typeface="Wingdings 3" pitchFamily="18" charset="2"/>
            </a:endParaRPr>
          </a:p>
        </p:txBody>
      </p:sp>
      <p:sp>
        <p:nvSpPr>
          <p:cNvPr id="8" name="Textfeld 21"/>
          <p:cNvSpPr txBox="1">
            <a:spLocks noChangeArrowheads="1"/>
          </p:cNvSpPr>
          <p:nvPr/>
        </p:nvSpPr>
        <p:spPr bwMode="auto">
          <a:xfrm>
            <a:off x="6851526" y="4009898"/>
            <a:ext cx="936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3200">
                <a:solidFill>
                  <a:srgbClr val="660033"/>
                </a:solidFill>
                <a:latin typeface="Wingdings 3" pitchFamily="18" charset="2"/>
                <a:sym typeface="Webdings" pitchFamily="18" charset="2"/>
              </a:rPr>
              <a:t></a:t>
            </a:r>
            <a:endParaRPr lang="de-DE" sz="3200">
              <a:solidFill>
                <a:srgbClr val="660033"/>
              </a:solidFill>
              <a:latin typeface="Wingdings 3" pitchFamily="18" charset="2"/>
            </a:endParaRPr>
          </a:p>
        </p:txBody>
      </p:sp>
      <p:sp>
        <p:nvSpPr>
          <p:cNvPr id="9" name="Textfeld 22"/>
          <p:cNvSpPr txBox="1">
            <a:spLocks noChangeArrowheads="1"/>
          </p:cNvSpPr>
          <p:nvPr/>
        </p:nvSpPr>
        <p:spPr bwMode="auto">
          <a:xfrm>
            <a:off x="6348288" y="4225798"/>
            <a:ext cx="936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3200">
                <a:solidFill>
                  <a:srgbClr val="660033"/>
                </a:solidFill>
                <a:latin typeface="Wingdings 3" pitchFamily="18" charset="2"/>
                <a:sym typeface="Webdings" pitchFamily="18" charset="2"/>
              </a:rPr>
              <a:t></a:t>
            </a:r>
            <a:endParaRPr lang="de-DE" sz="3200">
              <a:solidFill>
                <a:srgbClr val="660033"/>
              </a:solidFill>
              <a:latin typeface="Wingdings 3" pitchFamily="18" charset="2"/>
            </a:endParaRPr>
          </a:p>
        </p:txBody>
      </p:sp>
      <p:sp>
        <p:nvSpPr>
          <p:cNvPr id="10" name="Textfeld 23"/>
          <p:cNvSpPr txBox="1">
            <a:spLocks noChangeArrowheads="1"/>
          </p:cNvSpPr>
          <p:nvPr/>
        </p:nvSpPr>
        <p:spPr bwMode="auto">
          <a:xfrm>
            <a:off x="5700588" y="4873498"/>
            <a:ext cx="9350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3200">
                <a:solidFill>
                  <a:srgbClr val="660033"/>
                </a:solidFill>
                <a:latin typeface="Wingdings 3" pitchFamily="18" charset="2"/>
                <a:sym typeface="Webdings" pitchFamily="18" charset="2"/>
              </a:rPr>
              <a:t></a:t>
            </a:r>
            <a:endParaRPr lang="de-DE" sz="3200">
              <a:solidFill>
                <a:srgbClr val="660033"/>
              </a:solidFill>
              <a:latin typeface="Wingdings 3" pitchFamily="18" charset="2"/>
            </a:endParaRPr>
          </a:p>
        </p:txBody>
      </p:sp>
      <p:sp>
        <p:nvSpPr>
          <p:cNvPr id="11" name="Textfeld 24"/>
          <p:cNvSpPr txBox="1">
            <a:spLocks noChangeArrowheads="1"/>
          </p:cNvSpPr>
          <p:nvPr/>
        </p:nvSpPr>
        <p:spPr bwMode="auto">
          <a:xfrm>
            <a:off x="7019751" y="4717008"/>
            <a:ext cx="936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3200" dirty="0">
                <a:solidFill>
                  <a:srgbClr val="660033"/>
                </a:solidFill>
                <a:latin typeface="Wingdings 3" pitchFamily="18" charset="2"/>
                <a:sym typeface="Webdings" pitchFamily="18" charset="2"/>
              </a:rPr>
              <a:t></a:t>
            </a:r>
            <a:endParaRPr lang="de-DE" sz="3200" dirty="0">
              <a:solidFill>
                <a:srgbClr val="660033"/>
              </a:solidFill>
              <a:latin typeface="Wingdings 3" pitchFamily="18" charset="2"/>
            </a:endParaRPr>
          </a:p>
        </p:txBody>
      </p:sp>
      <p:sp>
        <p:nvSpPr>
          <p:cNvPr id="12" name="Textfeld 25"/>
          <p:cNvSpPr txBox="1">
            <a:spLocks noChangeArrowheads="1"/>
          </p:cNvSpPr>
          <p:nvPr/>
        </p:nvSpPr>
        <p:spPr bwMode="auto">
          <a:xfrm>
            <a:off x="6780088" y="4428976"/>
            <a:ext cx="936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3200" dirty="0">
                <a:solidFill>
                  <a:srgbClr val="660033"/>
                </a:solidFill>
                <a:latin typeface="Wingdings 3" pitchFamily="18" charset="2"/>
                <a:sym typeface="Webdings" pitchFamily="18" charset="2"/>
              </a:rPr>
              <a:t></a:t>
            </a:r>
            <a:endParaRPr lang="de-DE" sz="3200" dirty="0">
              <a:solidFill>
                <a:srgbClr val="660033"/>
              </a:solidFill>
              <a:latin typeface="Wingdings 3" pitchFamily="18" charset="2"/>
            </a:endParaRPr>
          </a:p>
        </p:txBody>
      </p:sp>
      <p:sp>
        <p:nvSpPr>
          <p:cNvPr id="13" name="Textfeld 26"/>
          <p:cNvSpPr txBox="1">
            <a:spLocks noChangeArrowheads="1"/>
          </p:cNvSpPr>
          <p:nvPr/>
        </p:nvSpPr>
        <p:spPr bwMode="auto">
          <a:xfrm>
            <a:off x="6492751" y="3996928"/>
            <a:ext cx="935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3200">
                <a:solidFill>
                  <a:srgbClr val="660033"/>
                </a:solidFill>
                <a:latin typeface="Wingdings 3" pitchFamily="18" charset="2"/>
                <a:sym typeface="Webdings" pitchFamily="18" charset="2"/>
              </a:rPr>
              <a:t></a:t>
            </a:r>
            <a:endParaRPr lang="de-DE" sz="3200">
              <a:solidFill>
                <a:srgbClr val="660033"/>
              </a:solidFill>
              <a:latin typeface="Wingdings 3" pitchFamily="18" charset="2"/>
            </a:endParaRPr>
          </a:p>
        </p:txBody>
      </p:sp>
      <p:sp>
        <p:nvSpPr>
          <p:cNvPr id="14" name="Textfeld 27"/>
          <p:cNvSpPr txBox="1">
            <a:spLocks noChangeArrowheads="1"/>
          </p:cNvSpPr>
          <p:nvPr/>
        </p:nvSpPr>
        <p:spPr bwMode="auto">
          <a:xfrm>
            <a:off x="6635625" y="3720973"/>
            <a:ext cx="9366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3200" dirty="0">
                <a:solidFill>
                  <a:srgbClr val="660033"/>
                </a:solidFill>
                <a:latin typeface="Wingdings 3" pitchFamily="18" charset="2"/>
                <a:sym typeface="Webdings" pitchFamily="18" charset="2"/>
              </a:rPr>
              <a:t></a:t>
            </a:r>
            <a:endParaRPr lang="de-DE" sz="3200" dirty="0">
              <a:solidFill>
                <a:srgbClr val="660033"/>
              </a:solidFill>
              <a:latin typeface="Wingdings 3" pitchFamily="18" charset="2"/>
            </a:endParaRPr>
          </a:p>
        </p:txBody>
      </p:sp>
      <p:sp>
        <p:nvSpPr>
          <p:cNvPr id="15" name="Textfeld 28"/>
          <p:cNvSpPr txBox="1">
            <a:spLocks noChangeArrowheads="1"/>
          </p:cNvSpPr>
          <p:nvPr/>
        </p:nvSpPr>
        <p:spPr bwMode="auto">
          <a:xfrm>
            <a:off x="6167313" y="3789040"/>
            <a:ext cx="936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3200" dirty="0">
                <a:solidFill>
                  <a:srgbClr val="660033"/>
                </a:solidFill>
                <a:latin typeface="Wingdings 3" pitchFamily="18" charset="2"/>
                <a:sym typeface="Webdings" pitchFamily="18" charset="2"/>
              </a:rPr>
              <a:t></a:t>
            </a:r>
            <a:endParaRPr lang="de-DE" sz="3200" dirty="0">
              <a:solidFill>
                <a:srgbClr val="660033"/>
              </a:solidFill>
              <a:latin typeface="Wingdings 3" pitchFamily="18" charset="2"/>
            </a:endParaRPr>
          </a:p>
        </p:txBody>
      </p:sp>
      <p:sp>
        <p:nvSpPr>
          <p:cNvPr id="16" name="Textfeld 30"/>
          <p:cNvSpPr txBox="1">
            <a:spLocks noChangeArrowheads="1"/>
          </p:cNvSpPr>
          <p:nvPr/>
        </p:nvSpPr>
        <p:spPr bwMode="auto">
          <a:xfrm>
            <a:off x="7284913" y="4067348"/>
            <a:ext cx="9350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3200" dirty="0">
                <a:solidFill>
                  <a:srgbClr val="660033"/>
                </a:solidFill>
                <a:latin typeface="Wingdings 3" pitchFamily="18" charset="2"/>
                <a:sym typeface="Webdings" pitchFamily="18" charset="2"/>
              </a:rPr>
              <a:t></a:t>
            </a:r>
            <a:endParaRPr lang="de-DE" sz="3200" dirty="0">
              <a:solidFill>
                <a:srgbClr val="660033"/>
              </a:solidFill>
              <a:latin typeface="Wingdings 3" pitchFamily="18" charset="2"/>
            </a:endParaRPr>
          </a:p>
        </p:txBody>
      </p:sp>
      <p:sp>
        <p:nvSpPr>
          <p:cNvPr id="17" name="Textfeld 31"/>
          <p:cNvSpPr txBox="1">
            <a:spLocks noChangeArrowheads="1"/>
          </p:cNvSpPr>
          <p:nvPr/>
        </p:nvSpPr>
        <p:spPr bwMode="auto">
          <a:xfrm>
            <a:off x="8004051" y="4379080"/>
            <a:ext cx="936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3200" dirty="0">
                <a:solidFill>
                  <a:srgbClr val="660033"/>
                </a:solidFill>
                <a:latin typeface="Wingdings 3" pitchFamily="18" charset="2"/>
                <a:sym typeface="Webdings" pitchFamily="18" charset="2"/>
              </a:rPr>
              <a:t></a:t>
            </a:r>
            <a:endParaRPr lang="de-DE" sz="3200" dirty="0">
              <a:solidFill>
                <a:srgbClr val="660033"/>
              </a:solidFill>
              <a:latin typeface="Wingdings 3" pitchFamily="18" charset="2"/>
            </a:endParaRPr>
          </a:p>
        </p:txBody>
      </p:sp>
      <p:sp>
        <p:nvSpPr>
          <p:cNvPr id="18" name="Textfeld 32"/>
          <p:cNvSpPr txBox="1">
            <a:spLocks noChangeArrowheads="1"/>
          </p:cNvSpPr>
          <p:nvPr/>
        </p:nvSpPr>
        <p:spPr bwMode="auto">
          <a:xfrm>
            <a:off x="7788151" y="2281110"/>
            <a:ext cx="9366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3200">
                <a:solidFill>
                  <a:srgbClr val="660033"/>
                </a:solidFill>
                <a:latin typeface="Wingdings 3" pitchFamily="18" charset="2"/>
                <a:sym typeface="Webdings" pitchFamily="18" charset="2"/>
              </a:rPr>
              <a:t></a:t>
            </a:r>
            <a:endParaRPr lang="de-DE" sz="3200">
              <a:solidFill>
                <a:srgbClr val="660033"/>
              </a:solidFill>
              <a:latin typeface="Wingdings 3" pitchFamily="18" charset="2"/>
            </a:endParaRPr>
          </a:p>
        </p:txBody>
      </p:sp>
      <p:sp>
        <p:nvSpPr>
          <p:cNvPr id="19" name="Textfeld 30"/>
          <p:cNvSpPr txBox="1">
            <a:spLocks noChangeArrowheads="1"/>
          </p:cNvSpPr>
          <p:nvPr/>
        </p:nvSpPr>
        <p:spPr bwMode="auto">
          <a:xfrm>
            <a:off x="7188076" y="2771648"/>
            <a:ext cx="9350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3200">
                <a:solidFill>
                  <a:srgbClr val="660033"/>
                </a:solidFill>
                <a:latin typeface="Wingdings 3" pitchFamily="18" charset="2"/>
                <a:sym typeface="Webdings" pitchFamily="18" charset="2"/>
              </a:rPr>
              <a:t></a:t>
            </a:r>
            <a:endParaRPr lang="de-DE" sz="3200">
              <a:solidFill>
                <a:srgbClr val="660033"/>
              </a:solidFill>
              <a:latin typeface="Wingdings 3" pitchFamily="18" charset="2"/>
            </a:endParaRPr>
          </a:p>
        </p:txBody>
      </p:sp>
    </p:spTree>
    <p:extLst>
      <p:ext uri="{BB962C8B-B14F-4D97-AF65-F5344CB8AC3E}">
        <p14:creationId xmlns:p14="http://schemas.microsoft.com/office/powerpoint/2010/main" val="1841043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3"/>
          <p:cNvSpPr txBox="1">
            <a:spLocks noChangeArrowheads="1"/>
          </p:cNvSpPr>
          <p:nvPr/>
        </p:nvSpPr>
        <p:spPr bwMode="auto">
          <a:xfrm>
            <a:off x="2482850" y="549275"/>
            <a:ext cx="3802644" cy="523220"/>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b="1" dirty="0" smtClean="0">
                <a:solidFill>
                  <a:srgbClr val="002060"/>
                </a:solidFill>
                <a:latin typeface="+mj-lt"/>
              </a:rPr>
              <a:t>Associated members</a:t>
            </a:r>
            <a:endParaRPr lang="en-US" sz="2800" b="1" dirty="0">
              <a:solidFill>
                <a:srgbClr val="002060"/>
              </a:solidFill>
              <a:latin typeface="+mj-lt"/>
            </a:endParaRPr>
          </a:p>
        </p:txBody>
      </p:sp>
      <p:sp>
        <p:nvSpPr>
          <p:cNvPr id="6" name="Fußzeilenplatzhalter 1"/>
          <p:cNvSpPr>
            <a:spLocks noGrp="1"/>
          </p:cNvSpPr>
          <p:nvPr>
            <p:ph type="ftr" sz="quarter" idx="10"/>
          </p:nvPr>
        </p:nvSpPr>
        <p:spPr>
          <a:xfrm>
            <a:off x="3116263" y="6211888"/>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smtClean="0">
                <a:solidFill>
                  <a:srgbClr val="00007D"/>
                </a:solidFill>
              </a:rPr>
              <a:t>www.eera-set.eu</a:t>
            </a:r>
          </a:p>
        </p:txBody>
      </p:sp>
      <p:graphicFrame>
        <p:nvGraphicFramePr>
          <p:cNvPr id="7" name="Tabelle 6"/>
          <p:cNvGraphicFramePr>
            <a:graphicFrameLocks noGrp="1"/>
          </p:cNvGraphicFramePr>
          <p:nvPr>
            <p:extLst>
              <p:ext uri="{D42A27DB-BD31-4B8C-83A1-F6EECF244321}">
                <p14:modId xmlns:p14="http://schemas.microsoft.com/office/powerpoint/2010/main" val="3987941062"/>
              </p:ext>
            </p:extLst>
          </p:nvPr>
        </p:nvGraphicFramePr>
        <p:xfrm>
          <a:off x="683568" y="1557338"/>
          <a:ext cx="3203851" cy="3028125"/>
        </p:xfrm>
        <a:graphic>
          <a:graphicData uri="http://schemas.openxmlformats.org/drawingml/2006/table">
            <a:tbl>
              <a:tblPr>
                <a:tableStyleId>{00A15C55-8517-42AA-B614-E9B94910E393}</a:tableStyleId>
              </a:tblPr>
              <a:tblGrid>
                <a:gridCol w="1798462"/>
                <a:gridCol w="1405389"/>
              </a:tblGrid>
              <a:tr h="305651">
                <a:tc>
                  <a:txBody>
                    <a:bodyPr/>
                    <a:lstStyle/>
                    <a:p>
                      <a:pPr algn="l" fontAlgn="b">
                        <a:spcBef>
                          <a:spcPts val="600"/>
                        </a:spcBef>
                        <a:spcAft>
                          <a:spcPts val="600"/>
                        </a:spcAft>
                      </a:pPr>
                      <a:r>
                        <a:rPr lang="de-DE" sz="1800" b="0" i="0" u="none" strike="noStrike" dirty="0" smtClean="0">
                          <a:effectLst/>
                          <a:latin typeface="Calibri" pitchFamily="34" charset="0"/>
                          <a:cs typeface="Calibri" pitchFamily="34" charset="0"/>
                        </a:rPr>
                        <a:t>CSM</a:t>
                      </a:r>
                      <a:endParaRPr lang="de-DE" sz="1800" b="0" i="0" u="none" strike="noStrike" dirty="0">
                        <a:effectLst/>
                        <a:latin typeface="Calibri" pitchFamily="34" charset="0"/>
                        <a:cs typeface="Calibri" pitchFamily="34" charset="0"/>
                      </a:endParaRPr>
                    </a:p>
                  </a:txBody>
                  <a:tcPr marL="9522" marR="9522" marT="9531" marB="0" anchor="b">
                    <a:solidFill>
                      <a:schemeClr val="bg1">
                        <a:lumMod val="85000"/>
                      </a:schemeClr>
                    </a:solidFill>
                  </a:tcPr>
                </a:tc>
                <a:tc>
                  <a:txBody>
                    <a:bodyPr/>
                    <a:lstStyle/>
                    <a:p>
                      <a:pPr algn="l" fontAlgn="b">
                        <a:spcBef>
                          <a:spcPts val="600"/>
                        </a:spcBef>
                        <a:spcAft>
                          <a:spcPts val="600"/>
                        </a:spcAft>
                      </a:pPr>
                      <a:r>
                        <a:rPr lang="en-US" sz="1800" b="0" i="0" u="none" strike="noStrike" noProof="0" dirty="0" smtClean="0">
                          <a:effectLst/>
                          <a:latin typeface="Calibri" pitchFamily="34" charset="0"/>
                          <a:cs typeface="Calibri" pitchFamily="34" charset="0"/>
                        </a:rPr>
                        <a:t>Italy</a:t>
                      </a:r>
                      <a:endParaRPr lang="en-US" sz="1800" b="0" i="0" u="none" strike="noStrike" noProof="0" dirty="0">
                        <a:effectLst/>
                        <a:latin typeface="Calibri" pitchFamily="34" charset="0"/>
                        <a:cs typeface="Calibri" pitchFamily="34" charset="0"/>
                      </a:endParaRPr>
                    </a:p>
                  </a:txBody>
                  <a:tcPr marL="9522" marR="9522" marT="9531" marB="0" anchor="b">
                    <a:solidFill>
                      <a:schemeClr val="bg1">
                        <a:lumMod val="85000"/>
                      </a:schemeClr>
                    </a:solidFill>
                  </a:tcPr>
                </a:tc>
              </a:tr>
              <a:tr h="305651">
                <a:tc>
                  <a:txBody>
                    <a:bodyPr/>
                    <a:lstStyle/>
                    <a:p>
                      <a:pPr algn="l" fontAlgn="b">
                        <a:spcBef>
                          <a:spcPts val="600"/>
                        </a:spcBef>
                        <a:spcAft>
                          <a:spcPts val="600"/>
                        </a:spcAft>
                      </a:pPr>
                      <a:r>
                        <a:rPr lang="de-DE" sz="1800" b="0" i="0" u="none" strike="noStrike" dirty="0" smtClean="0">
                          <a:effectLst/>
                          <a:latin typeface="Calibri" pitchFamily="34" charset="0"/>
                          <a:cs typeface="Calibri" pitchFamily="34" charset="0"/>
                        </a:rPr>
                        <a:t>EDF</a:t>
                      </a:r>
                      <a:endParaRPr lang="de-DE" sz="1800" b="0" i="0" u="none" strike="noStrike" dirty="0">
                        <a:effectLst/>
                        <a:latin typeface="Calibri" pitchFamily="34" charset="0"/>
                        <a:cs typeface="Calibri" pitchFamily="34" charset="0"/>
                      </a:endParaRPr>
                    </a:p>
                  </a:txBody>
                  <a:tcPr marL="9522" marR="9522" marT="9531" marB="0" anchor="b">
                    <a:solidFill>
                      <a:schemeClr val="bg1">
                        <a:lumMod val="85000"/>
                      </a:schemeClr>
                    </a:solidFill>
                  </a:tcPr>
                </a:tc>
                <a:tc>
                  <a:txBody>
                    <a:bodyPr/>
                    <a:lstStyle/>
                    <a:p>
                      <a:pPr algn="l" fontAlgn="b">
                        <a:spcBef>
                          <a:spcPts val="600"/>
                        </a:spcBef>
                        <a:spcAft>
                          <a:spcPts val="600"/>
                        </a:spcAft>
                      </a:pPr>
                      <a:r>
                        <a:rPr lang="en-US" sz="1800" b="0" i="0" u="none" strike="noStrike" noProof="0" dirty="0" smtClean="0">
                          <a:effectLst/>
                          <a:latin typeface="Calibri" pitchFamily="34" charset="0"/>
                          <a:cs typeface="Calibri" pitchFamily="34" charset="0"/>
                        </a:rPr>
                        <a:t>France</a:t>
                      </a:r>
                      <a:endParaRPr lang="en-US" sz="1800" b="0" i="0" u="none" strike="noStrike" noProof="0" dirty="0">
                        <a:effectLst/>
                        <a:latin typeface="Calibri" pitchFamily="34" charset="0"/>
                        <a:cs typeface="Calibri" pitchFamily="34" charset="0"/>
                      </a:endParaRPr>
                    </a:p>
                  </a:txBody>
                  <a:tcPr marL="9522" marR="9522" marT="9531" marB="0" anchor="b">
                    <a:solidFill>
                      <a:schemeClr val="bg1">
                        <a:lumMod val="85000"/>
                      </a:schemeClr>
                    </a:solidFill>
                  </a:tcPr>
                </a:tc>
              </a:tr>
              <a:tr h="305651">
                <a:tc>
                  <a:txBody>
                    <a:bodyPr/>
                    <a:lstStyle/>
                    <a:p>
                      <a:pPr algn="l" fontAlgn="b">
                        <a:spcBef>
                          <a:spcPts val="600"/>
                        </a:spcBef>
                        <a:spcAft>
                          <a:spcPts val="600"/>
                        </a:spcAft>
                      </a:pPr>
                      <a:r>
                        <a:rPr lang="de-DE" sz="1800" u="none" strike="noStrike" dirty="0">
                          <a:effectLst/>
                          <a:latin typeface="Calibri" pitchFamily="34" charset="0"/>
                          <a:cs typeface="Calibri" pitchFamily="34" charset="0"/>
                        </a:rPr>
                        <a:t>IFE</a:t>
                      </a:r>
                      <a:endParaRPr lang="de-DE" sz="1800" b="0" i="0" u="none" strike="noStrike" dirty="0">
                        <a:effectLst/>
                        <a:latin typeface="Calibri" pitchFamily="34" charset="0"/>
                        <a:cs typeface="Calibri" pitchFamily="34" charset="0"/>
                      </a:endParaRPr>
                    </a:p>
                  </a:txBody>
                  <a:tcPr marL="9522" marR="9522" marT="9531" marB="0" anchor="b">
                    <a:solidFill>
                      <a:schemeClr val="bg1">
                        <a:lumMod val="85000"/>
                      </a:schemeClr>
                    </a:solidFill>
                  </a:tcPr>
                </a:tc>
                <a:tc>
                  <a:txBody>
                    <a:bodyPr/>
                    <a:lstStyle/>
                    <a:p>
                      <a:pPr algn="l" fontAlgn="b">
                        <a:spcBef>
                          <a:spcPts val="600"/>
                        </a:spcBef>
                        <a:spcAft>
                          <a:spcPts val="600"/>
                        </a:spcAft>
                      </a:pPr>
                      <a:r>
                        <a:rPr lang="en-US" sz="1800" u="none" strike="noStrike" noProof="0" dirty="0" smtClean="0">
                          <a:effectLst/>
                          <a:latin typeface="Calibri" pitchFamily="34" charset="0"/>
                          <a:cs typeface="Calibri" pitchFamily="34" charset="0"/>
                        </a:rPr>
                        <a:t>Norway</a:t>
                      </a:r>
                      <a:endParaRPr lang="en-US" sz="1800" b="0" i="0" u="none" strike="noStrike" noProof="0" dirty="0">
                        <a:effectLst/>
                        <a:latin typeface="Calibri" pitchFamily="34" charset="0"/>
                        <a:cs typeface="Calibri" pitchFamily="34" charset="0"/>
                      </a:endParaRPr>
                    </a:p>
                  </a:txBody>
                  <a:tcPr marL="9522" marR="9522" marT="9531" marB="0" anchor="b">
                    <a:solidFill>
                      <a:schemeClr val="bg1">
                        <a:lumMod val="85000"/>
                      </a:schemeClr>
                    </a:solidFill>
                  </a:tcPr>
                </a:tc>
              </a:tr>
              <a:tr h="301596">
                <a:tc>
                  <a:txBody>
                    <a:bodyPr/>
                    <a:lstStyle/>
                    <a:p>
                      <a:pPr algn="l" fontAlgn="ctr">
                        <a:spcBef>
                          <a:spcPts val="600"/>
                        </a:spcBef>
                        <a:spcAft>
                          <a:spcPts val="600"/>
                        </a:spcAft>
                      </a:pPr>
                      <a:r>
                        <a:rPr lang="de-DE" sz="1800" b="0" i="0" u="none" strike="noStrike" dirty="0" smtClean="0">
                          <a:effectLst/>
                          <a:latin typeface="Calibri" pitchFamily="34" charset="0"/>
                          <a:cs typeface="Calibri" pitchFamily="34" charset="0"/>
                        </a:rPr>
                        <a:t>IMDEA Materials</a:t>
                      </a:r>
                      <a:endParaRPr lang="de-DE" sz="1800" b="0" i="0" u="none" strike="noStrike" dirty="0">
                        <a:effectLst/>
                        <a:latin typeface="Calibri" pitchFamily="34" charset="0"/>
                        <a:cs typeface="Calibri" pitchFamily="34" charset="0"/>
                      </a:endParaRPr>
                    </a:p>
                  </a:txBody>
                  <a:tcPr marL="9522" marR="9522" marT="9531" marB="0" anchor="ctr">
                    <a:solidFill>
                      <a:schemeClr val="bg1">
                        <a:lumMod val="85000"/>
                      </a:schemeClr>
                    </a:solidFill>
                  </a:tcPr>
                </a:tc>
                <a:tc>
                  <a:txBody>
                    <a:bodyPr/>
                    <a:lstStyle/>
                    <a:p>
                      <a:pPr algn="l" fontAlgn="ctr">
                        <a:spcBef>
                          <a:spcPts val="600"/>
                        </a:spcBef>
                        <a:spcAft>
                          <a:spcPts val="600"/>
                        </a:spcAft>
                      </a:pPr>
                      <a:r>
                        <a:rPr lang="en-US" sz="1800" b="0" i="0" u="none" strike="noStrike" noProof="0" dirty="0" smtClean="0">
                          <a:effectLst/>
                          <a:latin typeface="Calibri" pitchFamily="34" charset="0"/>
                          <a:cs typeface="Calibri" pitchFamily="34" charset="0"/>
                        </a:rPr>
                        <a:t>Spain</a:t>
                      </a:r>
                      <a:endParaRPr lang="en-US" sz="1800" b="0" i="0" u="none" strike="noStrike" noProof="0" dirty="0">
                        <a:effectLst/>
                        <a:latin typeface="Calibri" pitchFamily="34" charset="0"/>
                        <a:cs typeface="Calibri" pitchFamily="34" charset="0"/>
                      </a:endParaRPr>
                    </a:p>
                  </a:txBody>
                  <a:tcPr marL="9522" marR="9522" marT="9531" marB="0" anchor="ctr">
                    <a:solidFill>
                      <a:schemeClr val="bg1">
                        <a:lumMod val="85000"/>
                      </a:schemeClr>
                    </a:solidFill>
                  </a:tcPr>
                </a:tc>
              </a:tr>
              <a:tr h="301596">
                <a:tc>
                  <a:txBody>
                    <a:bodyPr/>
                    <a:lstStyle/>
                    <a:p>
                      <a:pPr algn="l" fontAlgn="ctr">
                        <a:spcBef>
                          <a:spcPts val="600"/>
                        </a:spcBef>
                        <a:spcAft>
                          <a:spcPts val="600"/>
                        </a:spcAft>
                      </a:pPr>
                      <a:r>
                        <a:rPr lang="de-DE" sz="1800" b="0" i="0" u="none" strike="noStrike" dirty="0" smtClean="0">
                          <a:effectLst/>
                          <a:latin typeface="Calibri" pitchFamily="34" charset="0"/>
                          <a:cs typeface="Calibri" pitchFamily="34" charset="0"/>
                        </a:rPr>
                        <a:t>MPA</a:t>
                      </a:r>
                      <a:endParaRPr lang="de-DE" sz="1800" b="0" i="0" u="none" strike="noStrike" dirty="0">
                        <a:effectLst/>
                        <a:latin typeface="Calibri" pitchFamily="34" charset="0"/>
                        <a:cs typeface="Calibri" pitchFamily="34" charset="0"/>
                      </a:endParaRPr>
                    </a:p>
                  </a:txBody>
                  <a:tcPr marL="9522" marR="9522" marT="9531" marB="0" anchor="ctr">
                    <a:solidFill>
                      <a:schemeClr val="bg1">
                        <a:lumMod val="85000"/>
                      </a:schemeClr>
                    </a:solidFill>
                  </a:tcPr>
                </a:tc>
                <a:tc>
                  <a:txBody>
                    <a:bodyPr/>
                    <a:lstStyle/>
                    <a:p>
                      <a:pPr algn="l" fontAlgn="ctr">
                        <a:spcBef>
                          <a:spcPts val="600"/>
                        </a:spcBef>
                        <a:spcAft>
                          <a:spcPts val="600"/>
                        </a:spcAft>
                      </a:pPr>
                      <a:r>
                        <a:rPr lang="en-US" sz="1800" b="0" i="0" u="none" strike="noStrike" noProof="0" dirty="0" smtClean="0">
                          <a:effectLst/>
                          <a:latin typeface="Calibri" pitchFamily="34" charset="0"/>
                          <a:cs typeface="Calibri" pitchFamily="34" charset="0"/>
                        </a:rPr>
                        <a:t>Germany</a:t>
                      </a:r>
                      <a:endParaRPr lang="en-US" sz="1800" b="0" i="0" u="none" strike="noStrike" noProof="0" dirty="0">
                        <a:effectLst/>
                        <a:latin typeface="Calibri" pitchFamily="34" charset="0"/>
                        <a:cs typeface="Calibri" pitchFamily="34" charset="0"/>
                      </a:endParaRPr>
                    </a:p>
                  </a:txBody>
                  <a:tcPr marL="9522" marR="9522" marT="9531" marB="0" anchor="ctr">
                    <a:solidFill>
                      <a:schemeClr val="bg1">
                        <a:lumMod val="85000"/>
                      </a:schemeClr>
                    </a:solidFill>
                  </a:tcPr>
                </a:tc>
              </a:tr>
              <a:tr h="301596">
                <a:tc>
                  <a:txBody>
                    <a:bodyPr/>
                    <a:lstStyle/>
                    <a:p>
                      <a:pPr algn="l" fontAlgn="ctr">
                        <a:spcBef>
                          <a:spcPts val="600"/>
                        </a:spcBef>
                        <a:spcAft>
                          <a:spcPts val="600"/>
                        </a:spcAft>
                      </a:pPr>
                      <a:r>
                        <a:rPr lang="de-DE" sz="1800" b="0" i="0" u="none" strike="noStrike" dirty="0" smtClean="0">
                          <a:effectLst/>
                          <a:latin typeface="Calibri" pitchFamily="34" charset="0"/>
                          <a:cs typeface="Calibri" pitchFamily="34" charset="0"/>
                        </a:rPr>
                        <a:t>NNL</a:t>
                      </a:r>
                      <a:endParaRPr lang="de-DE" sz="1800" b="0" i="0" u="none" strike="noStrike" dirty="0">
                        <a:effectLst/>
                        <a:latin typeface="Calibri" pitchFamily="34" charset="0"/>
                        <a:cs typeface="Calibri" pitchFamily="34" charset="0"/>
                      </a:endParaRPr>
                    </a:p>
                  </a:txBody>
                  <a:tcPr marL="9522" marR="9522" marT="9531" marB="0" anchor="ctr">
                    <a:solidFill>
                      <a:schemeClr val="bg1">
                        <a:lumMod val="85000"/>
                      </a:schemeClr>
                    </a:solidFill>
                  </a:tcPr>
                </a:tc>
                <a:tc>
                  <a:txBody>
                    <a:bodyPr/>
                    <a:lstStyle/>
                    <a:p>
                      <a:pPr algn="l" fontAlgn="ctr">
                        <a:spcBef>
                          <a:spcPts val="600"/>
                        </a:spcBef>
                        <a:spcAft>
                          <a:spcPts val="600"/>
                        </a:spcAft>
                      </a:pPr>
                      <a:r>
                        <a:rPr lang="en-US" sz="1800" b="0" i="0" u="none" strike="noStrike" noProof="0" dirty="0" smtClean="0">
                          <a:effectLst/>
                          <a:latin typeface="Calibri" pitchFamily="34" charset="0"/>
                          <a:cs typeface="Calibri" pitchFamily="34" charset="0"/>
                        </a:rPr>
                        <a:t>UK</a:t>
                      </a:r>
                      <a:endParaRPr lang="en-US" sz="1800" b="0" i="0" u="none" strike="noStrike" noProof="0" dirty="0">
                        <a:effectLst/>
                        <a:latin typeface="Calibri" pitchFamily="34" charset="0"/>
                        <a:cs typeface="Calibri" pitchFamily="34" charset="0"/>
                      </a:endParaRPr>
                    </a:p>
                  </a:txBody>
                  <a:tcPr marL="9522" marR="9522" marT="9531" marB="0" anchor="ctr">
                    <a:solidFill>
                      <a:schemeClr val="bg1">
                        <a:lumMod val="85000"/>
                      </a:schemeClr>
                    </a:solidFill>
                  </a:tcPr>
                </a:tc>
              </a:tr>
              <a:tr h="301596">
                <a:tc>
                  <a:txBody>
                    <a:bodyPr/>
                    <a:lstStyle/>
                    <a:p>
                      <a:pPr algn="l" fontAlgn="ctr">
                        <a:spcBef>
                          <a:spcPts val="600"/>
                        </a:spcBef>
                        <a:spcAft>
                          <a:spcPts val="600"/>
                        </a:spcAft>
                      </a:pPr>
                      <a:r>
                        <a:rPr lang="de-DE" sz="1800" u="none" strike="noStrike" dirty="0">
                          <a:effectLst/>
                          <a:latin typeface="Calibri" pitchFamily="34" charset="0"/>
                          <a:cs typeface="Calibri" pitchFamily="34" charset="0"/>
                        </a:rPr>
                        <a:t>POLITO</a:t>
                      </a:r>
                      <a:endParaRPr lang="de-DE" sz="1800" b="0" i="0" u="none" strike="noStrike" dirty="0">
                        <a:effectLst/>
                        <a:latin typeface="Calibri" pitchFamily="34" charset="0"/>
                        <a:cs typeface="Calibri" pitchFamily="34" charset="0"/>
                      </a:endParaRPr>
                    </a:p>
                  </a:txBody>
                  <a:tcPr marL="9522" marR="9522" marT="9531" marB="0" anchor="ctr">
                    <a:solidFill>
                      <a:schemeClr val="bg1">
                        <a:lumMod val="85000"/>
                      </a:schemeClr>
                    </a:solidFill>
                  </a:tcPr>
                </a:tc>
                <a:tc>
                  <a:txBody>
                    <a:bodyPr/>
                    <a:lstStyle/>
                    <a:p>
                      <a:pPr algn="l" fontAlgn="ctr">
                        <a:spcBef>
                          <a:spcPts val="600"/>
                        </a:spcBef>
                        <a:spcAft>
                          <a:spcPts val="600"/>
                        </a:spcAft>
                      </a:pPr>
                      <a:r>
                        <a:rPr lang="en-US" sz="1800" u="none" strike="noStrike" noProof="0" dirty="0" smtClean="0">
                          <a:effectLst/>
                          <a:latin typeface="Calibri" pitchFamily="34" charset="0"/>
                          <a:cs typeface="Calibri" pitchFamily="34" charset="0"/>
                        </a:rPr>
                        <a:t>Italy</a:t>
                      </a:r>
                      <a:endParaRPr lang="en-US" sz="1800" b="0" i="0" u="none" strike="noStrike" noProof="0" dirty="0">
                        <a:effectLst/>
                        <a:latin typeface="Calibri" pitchFamily="34" charset="0"/>
                        <a:cs typeface="Calibri" pitchFamily="34" charset="0"/>
                      </a:endParaRPr>
                    </a:p>
                  </a:txBody>
                  <a:tcPr marL="9522" marR="9522" marT="9531" marB="0" anchor="ctr">
                    <a:solidFill>
                      <a:schemeClr val="bg1">
                        <a:lumMod val="85000"/>
                      </a:schemeClr>
                    </a:solidFill>
                  </a:tcPr>
                </a:tc>
              </a:tr>
              <a:tr h="301596">
                <a:tc>
                  <a:txBody>
                    <a:bodyPr/>
                    <a:lstStyle/>
                    <a:p>
                      <a:pPr algn="l" fontAlgn="b">
                        <a:spcBef>
                          <a:spcPts val="600"/>
                        </a:spcBef>
                        <a:spcAft>
                          <a:spcPts val="600"/>
                        </a:spcAft>
                      </a:pPr>
                      <a:r>
                        <a:rPr lang="de-DE" sz="1800" b="0" i="0" u="none" strike="noStrike" dirty="0" smtClean="0">
                          <a:effectLst/>
                          <a:latin typeface="Calibri" pitchFamily="34" charset="0"/>
                          <a:cs typeface="Calibri" pitchFamily="34" charset="0"/>
                        </a:rPr>
                        <a:t>UA</a:t>
                      </a:r>
                      <a:endParaRPr lang="de-DE" sz="1800" b="0" i="0" u="none" strike="noStrike" dirty="0">
                        <a:effectLst/>
                        <a:latin typeface="Calibri" pitchFamily="34" charset="0"/>
                        <a:cs typeface="Calibri" pitchFamily="34" charset="0"/>
                      </a:endParaRPr>
                    </a:p>
                  </a:txBody>
                  <a:tcPr marL="9522" marR="9522" marT="9531" marB="0" anchor="b">
                    <a:solidFill>
                      <a:schemeClr val="bg1">
                        <a:lumMod val="85000"/>
                      </a:schemeClr>
                    </a:solidFill>
                  </a:tcPr>
                </a:tc>
                <a:tc>
                  <a:txBody>
                    <a:bodyPr/>
                    <a:lstStyle/>
                    <a:p>
                      <a:pPr algn="l" fontAlgn="b">
                        <a:spcBef>
                          <a:spcPts val="600"/>
                        </a:spcBef>
                        <a:spcAft>
                          <a:spcPts val="600"/>
                        </a:spcAft>
                      </a:pPr>
                      <a:r>
                        <a:rPr lang="en-US" sz="1800" b="0" i="0" u="none" strike="noStrike" noProof="0" dirty="0" smtClean="0">
                          <a:effectLst/>
                          <a:latin typeface="Calibri" pitchFamily="34" charset="0"/>
                          <a:cs typeface="Calibri" pitchFamily="34" charset="0"/>
                        </a:rPr>
                        <a:t>Spain</a:t>
                      </a:r>
                      <a:endParaRPr lang="en-US" sz="1800" b="0" i="0" u="none" strike="noStrike" noProof="0" dirty="0">
                        <a:effectLst/>
                        <a:latin typeface="Calibri" pitchFamily="34" charset="0"/>
                        <a:cs typeface="Calibri" pitchFamily="34" charset="0"/>
                      </a:endParaRPr>
                    </a:p>
                  </a:txBody>
                  <a:tcPr marL="9522" marR="9522" marT="9531" marB="0" anchor="b">
                    <a:solidFill>
                      <a:schemeClr val="bg1">
                        <a:lumMod val="85000"/>
                      </a:schemeClr>
                    </a:solidFill>
                  </a:tcPr>
                </a:tc>
              </a:tr>
              <a:tr h="301596">
                <a:tc>
                  <a:txBody>
                    <a:bodyPr/>
                    <a:lstStyle/>
                    <a:p>
                      <a:pPr algn="l" fontAlgn="b">
                        <a:spcBef>
                          <a:spcPts val="600"/>
                        </a:spcBef>
                        <a:spcAft>
                          <a:spcPts val="600"/>
                        </a:spcAft>
                      </a:pPr>
                      <a:r>
                        <a:rPr lang="de-DE" sz="1800" u="none" strike="noStrike" dirty="0">
                          <a:effectLst/>
                          <a:latin typeface="Calibri" pitchFamily="34" charset="0"/>
                          <a:cs typeface="Calibri" pitchFamily="34" charset="0"/>
                        </a:rPr>
                        <a:t>ULB</a:t>
                      </a:r>
                      <a:endParaRPr lang="de-DE" sz="1800" b="0" i="0" u="none" strike="noStrike" dirty="0">
                        <a:effectLst/>
                        <a:latin typeface="Calibri" pitchFamily="34" charset="0"/>
                        <a:cs typeface="Calibri" pitchFamily="34" charset="0"/>
                      </a:endParaRPr>
                    </a:p>
                  </a:txBody>
                  <a:tcPr marL="9522" marR="9522" marT="9531" marB="0" anchor="b">
                    <a:solidFill>
                      <a:schemeClr val="bg1">
                        <a:lumMod val="85000"/>
                      </a:schemeClr>
                    </a:solidFill>
                  </a:tcPr>
                </a:tc>
                <a:tc>
                  <a:txBody>
                    <a:bodyPr/>
                    <a:lstStyle/>
                    <a:p>
                      <a:pPr algn="l" fontAlgn="b">
                        <a:spcBef>
                          <a:spcPts val="600"/>
                        </a:spcBef>
                        <a:spcAft>
                          <a:spcPts val="600"/>
                        </a:spcAft>
                      </a:pPr>
                      <a:r>
                        <a:rPr lang="en-US" sz="1800" u="none" strike="noStrike" noProof="0" dirty="0" smtClean="0">
                          <a:effectLst/>
                          <a:latin typeface="Calibri" pitchFamily="34" charset="0"/>
                          <a:cs typeface="Calibri" pitchFamily="34" charset="0"/>
                        </a:rPr>
                        <a:t>Belgium</a:t>
                      </a:r>
                      <a:endParaRPr lang="en-US" sz="1800" b="0" i="0" u="none" strike="noStrike" noProof="0" dirty="0">
                        <a:effectLst/>
                        <a:latin typeface="Calibri" pitchFamily="34" charset="0"/>
                        <a:cs typeface="Calibri" pitchFamily="34" charset="0"/>
                      </a:endParaRPr>
                    </a:p>
                  </a:txBody>
                  <a:tcPr marL="9522" marR="9522" marT="9531" marB="0" anchor="b">
                    <a:solidFill>
                      <a:schemeClr val="bg1">
                        <a:lumMod val="85000"/>
                      </a:schemeClr>
                    </a:solidFill>
                  </a:tcPr>
                </a:tc>
              </a:tr>
              <a:tr h="301596">
                <a:tc>
                  <a:txBody>
                    <a:bodyPr/>
                    <a:lstStyle/>
                    <a:p>
                      <a:pPr algn="l" fontAlgn="b">
                        <a:spcBef>
                          <a:spcPts val="600"/>
                        </a:spcBef>
                        <a:spcAft>
                          <a:spcPts val="600"/>
                        </a:spcAft>
                      </a:pPr>
                      <a:r>
                        <a:rPr lang="de-DE" sz="1800" b="0" i="0" u="none" strike="noStrike" dirty="0" smtClean="0">
                          <a:effectLst/>
                          <a:latin typeface="Calibri" pitchFamily="34" charset="0"/>
                          <a:cs typeface="Calibri" pitchFamily="34" charset="0"/>
                        </a:rPr>
                        <a:t>UPC</a:t>
                      </a:r>
                      <a:endParaRPr lang="de-DE" sz="1800" b="0" i="0" u="none" strike="noStrike" dirty="0">
                        <a:effectLst/>
                        <a:latin typeface="Calibri" pitchFamily="34" charset="0"/>
                        <a:cs typeface="Calibri" pitchFamily="34" charset="0"/>
                      </a:endParaRPr>
                    </a:p>
                  </a:txBody>
                  <a:tcPr marL="9522" marR="9522" marT="9531" marB="0" anchor="b">
                    <a:solidFill>
                      <a:schemeClr val="bg1">
                        <a:lumMod val="85000"/>
                      </a:schemeClr>
                    </a:solidFill>
                  </a:tcPr>
                </a:tc>
                <a:tc>
                  <a:txBody>
                    <a:bodyPr/>
                    <a:lstStyle/>
                    <a:p>
                      <a:pPr algn="l" fontAlgn="b">
                        <a:spcBef>
                          <a:spcPts val="600"/>
                        </a:spcBef>
                        <a:spcAft>
                          <a:spcPts val="600"/>
                        </a:spcAft>
                      </a:pPr>
                      <a:r>
                        <a:rPr lang="en-US" sz="1800" b="0" i="0" u="none" strike="noStrike" noProof="0" dirty="0" smtClean="0">
                          <a:effectLst/>
                          <a:latin typeface="Calibri" pitchFamily="34" charset="0"/>
                          <a:cs typeface="Calibri" pitchFamily="34" charset="0"/>
                        </a:rPr>
                        <a:t>Spain</a:t>
                      </a:r>
                      <a:endParaRPr lang="en-US" sz="1800" b="0" i="0" u="none" strike="noStrike" noProof="0" dirty="0">
                        <a:effectLst/>
                        <a:latin typeface="Calibri" pitchFamily="34" charset="0"/>
                        <a:cs typeface="Calibri" pitchFamily="34" charset="0"/>
                      </a:endParaRPr>
                    </a:p>
                  </a:txBody>
                  <a:tcPr marL="9522" marR="9522" marT="9531" marB="0" anchor="b">
                    <a:solidFill>
                      <a:schemeClr val="bg1">
                        <a:lumMod val="85000"/>
                      </a:schemeClr>
                    </a:solidFill>
                  </a:tcPr>
                </a:tc>
              </a:tr>
            </a:tbl>
          </a:graphicData>
        </a:graphic>
      </p:graphicFrame>
      <p:sp>
        <p:nvSpPr>
          <p:cNvPr id="2" name="TextBox 1"/>
          <p:cNvSpPr txBox="1"/>
          <p:nvPr/>
        </p:nvSpPr>
        <p:spPr>
          <a:xfrm>
            <a:off x="683568" y="4725144"/>
            <a:ext cx="3816424" cy="1754326"/>
          </a:xfrm>
          <a:prstGeom prst="rect">
            <a:avLst/>
          </a:prstGeom>
          <a:noFill/>
        </p:spPr>
        <p:txBody>
          <a:bodyPr wrap="square" rtlCol="0">
            <a:spAutoFit/>
          </a:bodyPr>
          <a:lstStyle/>
          <a:p>
            <a:r>
              <a:rPr lang="nl-BE" dirty="0" err="1" smtClean="0"/>
              <a:t>Aalto</a:t>
            </a:r>
            <a:r>
              <a:rPr lang="nl-BE" dirty="0" smtClean="0"/>
              <a:t> University, University of Helsinki (FIN) </a:t>
            </a:r>
            <a:r>
              <a:rPr lang="nl-BE" dirty="0" err="1" smtClean="0"/>
              <a:t>and</a:t>
            </a:r>
            <a:r>
              <a:rPr lang="nl-BE" dirty="0" smtClean="0"/>
              <a:t> University of </a:t>
            </a:r>
            <a:r>
              <a:rPr lang="nl-BE" dirty="0" err="1" smtClean="0"/>
              <a:t>Genoa</a:t>
            </a:r>
            <a:r>
              <a:rPr lang="nl-BE" dirty="0" smtClean="0"/>
              <a:t> (I) </a:t>
            </a:r>
            <a:r>
              <a:rPr lang="nl-BE" dirty="0" err="1" smtClean="0"/>
              <a:t>applied</a:t>
            </a:r>
            <a:r>
              <a:rPr lang="nl-BE" dirty="0" smtClean="0"/>
              <a:t> </a:t>
            </a:r>
            <a:r>
              <a:rPr lang="nl-BE" dirty="0" err="1" smtClean="0"/>
              <a:t>for</a:t>
            </a:r>
            <a:r>
              <a:rPr lang="nl-BE" dirty="0" smtClean="0"/>
              <a:t> </a:t>
            </a:r>
            <a:r>
              <a:rPr lang="nl-BE" dirty="0" err="1" smtClean="0"/>
              <a:t>association</a:t>
            </a:r>
            <a:endParaRPr lang="nl-BE" dirty="0" smtClean="0"/>
          </a:p>
          <a:p>
            <a:endParaRPr lang="nl-BE" dirty="0" smtClean="0"/>
          </a:p>
          <a:p>
            <a:r>
              <a:rPr lang="nl-BE" dirty="0" smtClean="0"/>
              <a:t>C. University of Leuven (B) </a:t>
            </a:r>
            <a:r>
              <a:rPr lang="nl-BE" dirty="0" err="1" smtClean="0"/>
              <a:t>should</a:t>
            </a:r>
            <a:r>
              <a:rPr lang="nl-BE" dirty="0" smtClean="0"/>
              <a:t> </a:t>
            </a:r>
            <a:r>
              <a:rPr lang="nl-BE" dirty="0" err="1" smtClean="0"/>
              <a:t>be</a:t>
            </a:r>
            <a:r>
              <a:rPr lang="nl-BE" dirty="0" smtClean="0"/>
              <a:t> in the </a:t>
            </a:r>
            <a:r>
              <a:rPr lang="nl-BE" dirty="0" err="1" smtClean="0"/>
              <a:t>process</a:t>
            </a:r>
            <a:r>
              <a:rPr lang="nl-BE" dirty="0" smtClean="0"/>
              <a:t> of </a:t>
            </a:r>
            <a:r>
              <a:rPr lang="nl-BE" dirty="0" err="1" smtClean="0"/>
              <a:t>joining</a:t>
            </a:r>
            <a:endParaRPr lang="en-US" dirty="0"/>
          </a:p>
        </p:txBody>
      </p:sp>
    </p:spTree>
    <p:extLst>
      <p:ext uri="{BB962C8B-B14F-4D97-AF65-F5344CB8AC3E}">
        <p14:creationId xmlns:p14="http://schemas.microsoft.com/office/powerpoint/2010/main" val="2171801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17814</TotalTime>
  <Words>2428</Words>
  <Application>Microsoft Office PowerPoint</Application>
  <PresentationFormat>On-screen Show (4:3)</PresentationFormat>
  <Paragraphs>573</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Pixel</vt:lpstr>
      <vt:lpstr>Joint Programme on Nuclear Materials Sub-programme 4 – Modelling: Correlations, Simulation  and Experimental Validation</vt:lpstr>
      <vt:lpstr>EERA</vt:lpstr>
      <vt:lpstr>What is EERA?</vt:lpstr>
      <vt:lpstr>What is EERA?</vt:lpstr>
      <vt:lpstr>JPNM</vt:lpstr>
      <vt:lpstr>PowerPoint Presentation</vt:lpstr>
      <vt:lpstr>PowerPoint Presentation</vt:lpstr>
      <vt:lpstr>PowerPoint Presentation</vt:lpstr>
      <vt:lpstr>PowerPoint Presentation</vt:lpstr>
      <vt:lpstr>Instruments for Implementation</vt:lpstr>
      <vt:lpstr>PowerPoint Presentation</vt:lpstr>
      <vt:lpstr>PowerPoint Presentation</vt:lpstr>
      <vt:lpstr>Joint Technical Teams</vt:lpstr>
      <vt:lpstr>PowerPoint Presentation</vt:lpstr>
      <vt:lpstr>PowerPoint Presentation</vt:lpstr>
      <vt:lpstr>SP4</vt:lpstr>
      <vt:lpstr>Structure of SP4</vt:lpstr>
      <vt:lpstr>Participants in SP4</vt:lpstr>
      <vt:lpstr>About the DoW of SP4</vt:lpstr>
      <vt:lpstr>End general part</vt:lpstr>
      <vt:lpstr>What should a JTT  be?  Should this be a JTT?</vt:lpstr>
      <vt:lpstr>SCK•CEN’s monographic activities</vt:lpstr>
      <vt:lpstr>SCK•CEN’s monographic activities</vt:lpstr>
      <vt:lpstr>Pilot projects</vt:lpstr>
      <vt:lpstr>Pilot Projects – WP4.1</vt:lpstr>
      <vt:lpstr>Pilot Projects – WP4.1</vt:lpstr>
      <vt:lpstr>Challenges of a self-funded pilot project</vt:lpstr>
      <vt:lpstr>Management of a self-funded pilot project</vt:lpstr>
      <vt:lpstr>Management of a self-funded pilot project</vt:lpstr>
      <vt:lpstr>Management of a self-funded pilot project</vt:lpstr>
      <vt:lpstr>Pilot Projects – WP4.1</vt:lpstr>
      <vt:lpstr>Pilot Projects – WP4.1</vt:lpstr>
      <vt:lpstr>Task force ODS modelling</vt:lpstr>
      <vt:lpstr>“Task force” SiC/SiC modelling</vt:lpstr>
    </vt:vector>
  </TitlesOfParts>
  <Company>EERA Secretary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EERA Update</dc:title>
  <dc:creator>Rene Gail</dc:creator>
  <cp:lastModifiedBy>lmalerba</cp:lastModifiedBy>
  <cp:revision>698</cp:revision>
  <cp:lastPrinted>2011-06-25T10:25:01Z</cp:lastPrinted>
  <dcterms:created xsi:type="dcterms:W3CDTF">2008-10-22T07:42:06Z</dcterms:created>
  <dcterms:modified xsi:type="dcterms:W3CDTF">2013-06-06T14:15:18Z</dcterms:modified>
</cp:coreProperties>
</file>