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97"/>
  </p:notesMasterIdLst>
  <p:handoutMasterIdLst>
    <p:handoutMasterId r:id="rId98"/>
  </p:handoutMasterIdLst>
  <p:sldIdLst>
    <p:sldId id="335" r:id="rId2"/>
    <p:sldId id="1198" r:id="rId3"/>
    <p:sldId id="1002" r:id="rId4"/>
    <p:sldId id="1056" r:id="rId5"/>
    <p:sldId id="1085" r:id="rId6"/>
    <p:sldId id="738" r:id="rId7"/>
    <p:sldId id="740" r:id="rId8"/>
    <p:sldId id="916" r:id="rId9"/>
    <p:sldId id="905" r:id="rId10"/>
    <p:sldId id="1150" r:id="rId11"/>
    <p:sldId id="1199" r:id="rId12"/>
    <p:sldId id="1200" r:id="rId13"/>
    <p:sldId id="1202" r:id="rId14"/>
    <p:sldId id="1203" r:id="rId15"/>
    <p:sldId id="1204" r:id="rId16"/>
    <p:sldId id="1205" r:id="rId17"/>
    <p:sldId id="1206" r:id="rId18"/>
    <p:sldId id="1207" r:id="rId19"/>
    <p:sldId id="1208" r:id="rId20"/>
    <p:sldId id="1209" r:id="rId21"/>
    <p:sldId id="1167" r:id="rId22"/>
    <p:sldId id="1186" r:id="rId23"/>
    <p:sldId id="1187" r:id="rId24"/>
    <p:sldId id="1194" r:id="rId25"/>
    <p:sldId id="1165" r:id="rId26"/>
    <p:sldId id="1227" r:id="rId27"/>
    <p:sldId id="1228" r:id="rId28"/>
    <p:sldId id="1229" r:id="rId29"/>
    <p:sldId id="1230" r:id="rId30"/>
    <p:sldId id="1231" r:id="rId31"/>
    <p:sldId id="1232" r:id="rId32"/>
    <p:sldId id="1233" r:id="rId33"/>
    <p:sldId id="1234" r:id="rId34"/>
    <p:sldId id="1235" r:id="rId35"/>
    <p:sldId id="1236" r:id="rId36"/>
    <p:sldId id="1237" r:id="rId37"/>
    <p:sldId id="1241" r:id="rId38"/>
    <p:sldId id="1184" r:id="rId39"/>
    <p:sldId id="1065" r:id="rId40"/>
    <p:sldId id="1066" r:id="rId41"/>
    <p:sldId id="1177" r:id="rId42"/>
    <p:sldId id="1178" r:id="rId43"/>
    <p:sldId id="1181" r:id="rId44"/>
    <p:sldId id="1240" r:id="rId45"/>
    <p:sldId id="1244" r:id="rId46"/>
    <p:sldId id="1245" r:id="rId47"/>
    <p:sldId id="1246" r:id="rId48"/>
    <p:sldId id="1247" r:id="rId49"/>
    <p:sldId id="1249" r:id="rId50"/>
    <p:sldId id="1248" r:id="rId51"/>
    <p:sldId id="1250" r:id="rId52"/>
    <p:sldId id="1251" r:id="rId53"/>
    <p:sldId id="1252" r:id="rId54"/>
    <p:sldId id="1253" r:id="rId55"/>
    <p:sldId id="1185" r:id="rId56"/>
    <p:sldId id="1166" r:id="rId57"/>
    <p:sldId id="1182" r:id="rId58"/>
    <p:sldId id="1183" r:id="rId59"/>
    <p:sldId id="1210" r:id="rId60"/>
    <p:sldId id="1211" r:id="rId61"/>
    <p:sldId id="1212" r:id="rId62"/>
    <p:sldId id="1213" r:id="rId63"/>
    <p:sldId id="1214" r:id="rId64"/>
    <p:sldId id="1215" r:id="rId65"/>
    <p:sldId id="1216" r:id="rId66"/>
    <p:sldId id="1217" r:id="rId67"/>
    <p:sldId id="1218" r:id="rId68"/>
    <p:sldId id="1219" r:id="rId69"/>
    <p:sldId id="1220" r:id="rId70"/>
    <p:sldId id="1238" r:id="rId71"/>
    <p:sldId id="1239" r:id="rId72"/>
    <p:sldId id="1221" r:id="rId73"/>
    <p:sldId id="1222" r:id="rId74"/>
    <p:sldId id="1223" r:id="rId75"/>
    <p:sldId id="1224" r:id="rId76"/>
    <p:sldId id="1225" r:id="rId77"/>
    <p:sldId id="1226" r:id="rId78"/>
    <p:sldId id="1196" r:id="rId79"/>
    <p:sldId id="1197" r:id="rId80"/>
    <p:sldId id="1125" r:id="rId81"/>
    <p:sldId id="1135" r:id="rId82"/>
    <p:sldId id="1136" r:id="rId83"/>
    <p:sldId id="1142" r:id="rId84"/>
    <p:sldId id="1143" r:id="rId85"/>
    <p:sldId id="1144" r:id="rId86"/>
    <p:sldId id="1145" r:id="rId87"/>
    <p:sldId id="1147" r:id="rId88"/>
    <p:sldId id="1148" r:id="rId89"/>
    <p:sldId id="1149" r:id="rId90"/>
    <p:sldId id="1151" r:id="rId91"/>
    <p:sldId id="1171" r:id="rId92"/>
    <p:sldId id="1168" r:id="rId93"/>
    <p:sldId id="1169" r:id="rId94"/>
    <p:sldId id="1170" r:id="rId95"/>
    <p:sldId id="1195" r:id="rId96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shkano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009900"/>
    <a:srgbClr val="FF00FF"/>
    <a:srgbClr val="000000"/>
    <a:srgbClr val="0000CC"/>
    <a:srgbClr val="FF33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4660"/>
  </p:normalViewPr>
  <p:slideViewPr>
    <p:cSldViewPr>
      <p:cViewPr>
        <p:scale>
          <a:sx n="69" d="100"/>
          <a:sy n="69" d="100"/>
        </p:scale>
        <p:origin x="-3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commentAuthors" Target="commentAuthors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GB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GB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D37ECE03-7B16-4C3E-A43A-5CED2C11BB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78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87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ACF454-E8CC-4BF7-B5F9-39F1E0D168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31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A4FCF2-C322-40E0-AF42-DFCDE022DBEE}" type="slidenum">
              <a:rPr lang="en-US"/>
              <a:pPr/>
              <a:t>1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D04C-2435-4C55-91D9-7FE211846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7A42-B826-44FD-B1CF-8D409681E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2F60-F5EF-46B4-A3DA-E63C310B0B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Mikhail Bashkanov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E65AF6-7410-4953-91DD-6AB1A807D1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17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ru-RU"/>
              <a:t>23.06.2006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ru-RU"/>
              <a:t>Mikhail Bashkanov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24722E-7B99-46CE-B78F-ABCC9CB65FF9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126954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Mikhail Bashkanov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12B5D94-C559-43FB-BF99-782BCB7366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7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6B92-C1C8-4880-B100-4C006F82E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34CCB-0F9E-4AFF-A46F-BD515AFFE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B8ED-7ABB-4B8B-B4D1-0D952E599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7DFB-5891-41B6-8DAB-166458D3E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CBD6B5-4C06-4AB7-9386-341DA1917E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smtClean="0"/>
              <a:t>23.06.2006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Mikhail Bashkanov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0E8719-7D2C-4329-82D5-ED12E2BDD5F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0.png"/><Relationship Id="rId5" Type="http://schemas.openxmlformats.org/officeDocument/2006/relationships/image" Target="../media/image241.png"/><Relationship Id="rId4" Type="http://schemas.openxmlformats.org/officeDocument/2006/relationships/image" Target="../media/image2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62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1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0.png"/><Relationship Id="rId4" Type="http://schemas.openxmlformats.org/officeDocument/2006/relationships/image" Target="../media/image3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arXiv:1606.02964" TargetMode="External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0.png"/><Relationship Id="rId4" Type="http://schemas.openxmlformats.org/officeDocument/2006/relationships/image" Target="../media/image3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17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4" Type="http://schemas.openxmlformats.org/officeDocument/2006/relationships/image" Target="../media/image41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0.png"/><Relationship Id="rId5" Type="http://schemas.openxmlformats.org/officeDocument/2006/relationships/image" Target="../media/image980.png"/><Relationship Id="rId4" Type="http://schemas.openxmlformats.org/officeDocument/2006/relationships/image" Target="../media/image97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3" Type="http://schemas.openxmlformats.org/officeDocument/2006/relationships/image" Target="../media/image630.png"/><Relationship Id="rId7" Type="http://schemas.openxmlformats.org/officeDocument/2006/relationships/image" Target="../media/image67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0.png"/><Relationship Id="rId5" Type="http://schemas.openxmlformats.org/officeDocument/2006/relationships/image" Target="../media/image650.png"/><Relationship Id="rId4" Type="http://schemas.openxmlformats.org/officeDocument/2006/relationships/image" Target="../media/image64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7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7.png"/><Relationship Id="rId10" Type="http://schemas.openxmlformats.org/officeDocument/2006/relationships/image" Target="../media/image9.png"/><Relationship Id="rId4" Type="http://schemas.openxmlformats.org/officeDocument/2006/relationships/image" Target="../media/image350.PNG"/><Relationship Id="rId9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6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1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5" Type="http://schemas.openxmlformats.org/officeDocument/2006/relationships/image" Target="../media/image580.png"/><Relationship Id="rId4" Type="http://schemas.openxmlformats.org/officeDocument/2006/relationships/image" Target="../media/image57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250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2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0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0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61.wmf"/><Relationship Id="rId7" Type="http://schemas.openxmlformats.org/officeDocument/2006/relationships/image" Target="../media/image50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1.png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3.png"/><Relationship Id="rId4" Type="http://schemas.openxmlformats.org/officeDocument/2006/relationships/image" Target="../media/image312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66.PNG"/><Relationship Id="rId7" Type="http://schemas.openxmlformats.org/officeDocument/2006/relationships/image" Target="../media/image361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2.PNG"/><Relationship Id="rId5" Type="http://schemas.openxmlformats.org/officeDocument/2006/relationships/image" Target="../media/image41.png"/><Relationship Id="rId4" Type="http://schemas.openxmlformats.org/officeDocument/2006/relationships/image" Target="../media/image6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1.png"/><Relationship Id="rId4" Type="http://schemas.openxmlformats.org/officeDocument/2006/relationships/image" Target="../media/image64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10" Type="http://schemas.openxmlformats.org/officeDocument/2006/relationships/image" Target="../media/image45.png"/><Relationship Id="rId4" Type="http://schemas.openxmlformats.org/officeDocument/2006/relationships/image" Target="../media/image493.png"/><Relationship Id="rId9" Type="http://schemas.openxmlformats.org/officeDocument/2006/relationships/image" Target="../media/image540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2.png"/><Relationship Id="rId10" Type="http://schemas.openxmlformats.org/officeDocument/2006/relationships/image" Target="../media/image55.png"/><Relationship Id="rId4" Type="http://schemas.openxmlformats.org/officeDocument/2006/relationships/image" Target="../media/image493.png"/><Relationship Id="rId9" Type="http://schemas.openxmlformats.org/officeDocument/2006/relationships/image" Target="../media/image540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0.PNG"/><Relationship Id="rId7" Type="http://schemas.openxmlformats.org/officeDocument/2006/relationships/image" Target="../media/image78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0.png"/><Relationship Id="rId9" Type="http://schemas.openxmlformats.org/officeDocument/2006/relationships/image" Target="../media/image8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1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321.png"/><Relationship Id="rId3" Type="http://schemas.openxmlformats.org/officeDocument/2006/relationships/image" Target="../media/image14.wmf"/><Relationship Id="rId7" Type="http://schemas.openxmlformats.org/officeDocument/2006/relationships/image" Target="../media/image150.png"/><Relationship Id="rId12" Type="http://schemas.openxmlformats.org/officeDocument/2006/relationships/image" Target="../media/image18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11" Type="http://schemas.openxmlformats.org/officeDocument/2006/relationships/image" Target="../media/image280.png"/><Relationship Id="rId5" Type="http://schemas.openxmlformats.org/officeDocument/2006/relationships/image" Target="../media/image16.wmf"/><Relationship Id="rId10" Type="http://schemas.openxmlformats.org/officeDocument/2006/relationships/image" Target="../media/image30.png"/><Relationship Id="rId4" Type="http://schemas.openxmlformats.org/officeDocument/2006/relationships/image" Target="../media/image15.wmf"/><Relationship Id="rId9" Type="http://schemas.openxmlformats.org/officeDocument/2006/relationships/image" Target="../media/image29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1.png"/><Relationship Id="rId4" Type="http://schemas.openxmlformats.org/officeDocument/2006/relationships/image" Target="../media/image33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7" Type="http://schemas.openxmlformats.org/officeDocument/2006/relationships/image" Target="../media/image451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1.png"/><Relationship Id="rId5" Type="http://schemas.openxmlformats.org/officeDocument/2006/relationships/image" Target="../media/image430.png"/><Relationship Id="rId4" Type="http://schemas.openxmlformats.org/officeDocument/2006/relationships/image" Target="../media/image85.wmf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2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../media/image49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1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../media/image49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1.png"/><Relationship Id="rId4" Type="http://schemas.openxmlformats.org/officeDocument/2006/relationships/image" Target="../media/image52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0.png"/><Relationship Id="rId4" Type="http://schemas.openxmlformats.org/officeDocument/2006/relationships/image" Target="../media/image70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440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420.png"/><Relationship Id="rId4" Type="http://schemas.openxmlformats.org/officeDocument/2006/relationships/image" Target="../media/image4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3.png"/><Relationship Id="rId4" Type="http://schemas.openxmlformats.org/officeDocument/2006/relationships/image" Target="../media/image311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66.PNG"/><Relationship Id="rId7" Type="http://schemas.openxmlformats.org/officeDocument/2006/relationships/image" Target="../media/image36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1.PNG"/><Relationship Id="rId5" Type="http://schemas.openxmlformats.org/officeDocument/2006/relationships/image" Target="../media/image41.png"/><Relationship Id="rId4" Type="http://schemas.openxmlformats.org/officeDocument/2006/relationships/image" Target="../media/image69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74" name="Text Box 26"/>
          <p:cNvSpPr txBox="1">
            <a:spLocks noChangeArrowheads="1"/>
          </p:cNvSpPr>
          <p:nvPr/>
        </p:nvSpPr>
        <p:spPr bwMode="auto">
          <a:xfrm>
            <a:off x="3779838" y="6308725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Mikhail </a:t>
            </a:r>
            <a:r>
              <a:rPr lang="en-US" dirty="0" err="1"/>
              <a:t>Bashkanov</a:t>
            </a:r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65" y="4977172"/>
            <a:ext cx="1962060" cy="18808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0648"/>
            <a:ext cx="2505118" cy="252236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36358" y="3356992"/>
            <a:ext cx="8784976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Hexaquarks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hadro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photo-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induced reactions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88640"/>
                <a:ext cx="8305800" cy="1143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(2380)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decay branches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88640"/>
                <a:ext cx="8305800" cy="1143000"/>
              </a:xfrm>
              <a:blipFill rotWithShape="1">
                <a:blip r:embed="rId2"/>
                <a:stretch>
                  <a:fillRect b="-342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8950083"/>
                  </p:ext>
                </p:extLst>
              </p:nvPr>
            </p:nvGraphicFramePr>
            <p:xfrm>
              <a:off x="251520" y="1397000"/>
              <a:ext cx="8568952" cy="466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84476"/>
                    <a:gridCol w="4284476"/>
                  </a:tblGrid>
                  <a:tr h="37101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dirty="0" smtClean="0"/>
                            <a:t> decay channel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Branching ratio, %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3710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𝑝𝑛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12(3)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3710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14(1)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3710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23(2)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3710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𝑝𝑛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30(5)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3710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𝑝𝑛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12(2)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3710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𝑝𝑝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6(1)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3710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𝑛𝑛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6(1)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3710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𝑁𝑁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0(10)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076846"/>
                  </p:ext>
                </p:extLst>
              </p:nvPr>
            </p:nvGraphicFramePr>
            <p:xfrm>
              <a:off x="251520" y="1397000"/>
              <a:ext cx="8568952" cy="466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84476"/>
                    <a:gridCol w="4284476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588" r="-100000" b="-8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Branching ratio, %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10588" r="-100000" b="-7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12(3)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10588" r="-100000" b="-6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14(1)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10588" r="-100000" b="-5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23(2)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410588" r="-100000" b="-4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30(5)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510588" r="-100000" b="-3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12(2)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610588" r="-100000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6(1)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710588" r="-100000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6(1)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810588" r="-100000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0(10)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1619672" y="6426359"/>
            <a:ext cx="32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 </a:t>
            </a:r>
            <a:r>
              <a:rPr lang="de-DE" b="1" dirty="0" err="1"/>
              <a:t>Eur.Phys.J</a:t>
            </a:r>
            <a:r>
              <a:rPr lang="de-DE" b="1" dirty="0"/>
              <a:t>. A51 (2015) 7, 87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40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8991-2C2E-447D-8068-D317B4760A40}" type="slidenum">
              <a:rPr lang="en-US"/>
              <a:pPr/>
              <a:t>11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4098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00050" y="188640"/>
                <a:ext cx="8229600" cy="86409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4000" b="0" i="1" smtClean="0">
                        <a:latin typeface="Cambria Math"/>
                      </a:rPr>
                      <m:t>(2380)</m:t>
                    </m:r>
                  </m:oMath>
                </a14:m>
                <a:r>
                  <a:rPr lang="de-DE" sz="4000" dirty="0" smtClean="0"/>
                  <a:t> properties</a:t>
                </a:r>
                <a:endParaRPr lang="de-DE" sz="4000" dirty="0"/>
              </a:p>
            </p:txBody>
          </p:sp>
        </mc:Choice>
        <mc:Fallback>
          <p:sp>
            <p:nvSpPr>
              <p:cNvPr id="64409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0050" y="188640"/>
                <a:ext cx="8229600" cy="864096"/>
              </a:xfrm>
              <a:blipFill rotWithShape="1">
                <a:blip r:embed="rId2"/>
                <a:stretch>
                  <a:fillRect b="-35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Группа 4"/>
          <p:cNvGrpSpPr/>
          <p:nvPr/>
        </p:nvGrpSpPr>
        <p:grpSpPr>
          <a:xfrm>
            <a:off x="539552" y="3764531"/>
            <a:ext cx="1498600" cy="1392237"/>
            <a:chOff x="2220356" y="3810372"/>
            <a:chExt cx="1498600" cy="1392237"/>
          </a:xfrm>
        </p:grpSpPr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 rot="19882448">
              <a:off x="2998231" y="4226297"/>
              <a:ext cx="72072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13"/>
            <p:cNvSpPr>
              <a:spLocks noChangeArrowheads="1"/>
            </p:cNvSpPr>
            <p:nvPr/>
          </p:nvSpPr>
          <p:spPr bwMode="auto">
            <a:xfrm rot="1393872">
              <a:off x="2998231" y="4631110"/>
              <a:ext cx="72072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14"/>
            <p:cNvSpPr>
              <a:spLocks noChangeArrowheads="1"/>
            </p:cNvSpPr>
            <p:nvPr/>
          </p:nvSpPr>
          <p:spPr bwMode="auto">
            <a:xfrm>
              <a:off x="2220356" y="4385047"/>
              <a:ext cx="863600" cy="2889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17"/>
            <p:cNvSpPr txBox="1">
              <a:spLocks noChangeArrowheads="1"/>
            </p:cNvSpPr>
            <p:nvPr/>
          </p:nvSpPr>
          <p:spPr bwMode="auto">
            <a:xfrm>
              <a:off x="3083956" y="4745409"/>
              <a:ext cx="3746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l-GR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p:sp>
          <p:nvSpPr>
            <p:cNvPr id="36" name="Text Box 18"/>
            <p:cNvSpPr txBox="1">
              <a:spLocks noChangeArrowheads="1"/>
            </p:cNvSpPr>
            <p:nvPr/>
          </p:nvSpPr>
          <p:spPr bwMode="auto">
            <a:xfrm>
              <a:off x="3083956" y="3810372"/>
              <a:ext cx="3746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430980" y="3940548"/>
                  <a:ext cx="582147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l-GR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39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30980" y="3940548"/>
                  <a:ext cx="582147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Text Box 32"/>
          <p:cNvSpPr txBox="1">
            <a:spLocks noChangeArrowheads="1"/>
          </p:cNvSpPr>
          <p:nvPr/>
        </p:nvSpPr>
        <p:spPr bwMode="auto">
          <a:xfrm>
            <a:off x="370037" y="1135062"/>
            <a:ext cx="2566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I(</a:t>
            </a:r>
            <a:r>
              <a:rPr lang="en-US" sz="3600" b="1" dirty="0" err="1"/>
              <a:t>J</a:t>
            </a:r>
            <a:r>
              <a:rPr lang="en-US" sz="3600" b="1" baseline="30000" dirty="0" err="1"/>
              <a:t>p</a:t>
            </a:r>
            <a:r>
              <a:rPr lang="en-US" sz="3600" b="1" dirty="0"/>
              <a:t>) = 0(3</a:t>
            </a:r>
            <a:r>
              <a:rPr lang="en-US" sz="3600" b="1" baseline="30000" dirty="0"/>
              <a:t>+</a:t>
            </a:r>
            <a:r>
              <a:rPr lang="en-US" sz="3600" b="1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 Box 32"/>
              <p:cNvSpPr txBox="1">
                <a:spLocks noChangeArrowheads="1"/>
              </p:cNvSpPr>
              <p:nvPr/>
            </p:nvSpPr>
            <p:spPr bwMode="auto">
              <a:xfrm>
                <a:off x="366246" y="2049462"/>
                <a:ext cx="7488973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𝑴</m:t>
                          </m:r>
                        </m:e>
                        <m:sub>
                          <m:sSup>
                            <m:sSupPr>
                              <m:ctrlPr>
                                <a:rPr lang="en-US" sz="36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latin typeface="Cambria Math"/>
                        </a:rPr>
                        <m:t>𝟐</m:t>
                      </m:r>
                      <m:r>
                        <a:rPr lang="en-US" sz="3600" b="1" i="1" smtClean="0">
                          <a:latin typeface="Cambria Math"/>
                        </a:rPr>
                        <m:t>.</m:t>
                      </m:r>
                      <m:r>
                        <a:rPr lang="en-US" sz="3600" b="1" i="1" smtClean="0">
                          <a:latin typeface="Cambria Math"/>
                        </a:rPr>
                        <m:t>𝟑𝟖</m:t>
                      </m:r>
                      <m:r>
                        <a:rPr lang="en-US" sz="3600" b="1" i="1" smtClean="0">
                          <a:latin typeface="Cambria Math"/>
                        </a:rPr>
                        <m:t> </m:t>
                      </m:r>
                      <m:r>
                        <a:rPr lang="en-US" sz="3600" b="1" i="1" smtClean="0">
                          <a:latin typeface="Cambria Math"/>
                        </a:rPr>
                        <m:t>𝑮𝒆𝑽</m:t>
                      </m:r>
                      <m:r>
                        <a:rPr lang="en-US" sz="3600" b="1" i="1" smtClean="0">
                          <a:latin typeface="Cambria Math"/>
                        </a:rPr>
                        <m:t>≈</m:t>
                      </m:r>
                      <m:r>
                        <a:rPr lang="en-US" sz="3600" b="1" i="1" smtClean="0">
                          <a:latin typeface="Cambria Math"/>
                        </a:rPr>
                        <m:t>𝟐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3600" b="1" i="0" smtClean="0">
                              <a:latin typeface="Cambria Math"/>
                            </a:rPr>
                            <m:t>𝚫</m:t>
                          </m:r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latin typeface="Cambria Math"/>
                        </a:rPr>
                        <m:t>𝟖𝟎</m:t>
                      </m:r>
                      <m:r>
                        <a:rPr lang="en-US" sz="3600" b="1" i="1" smtClean="0">
                          <a:latin typeface="Cambria Math"/>
                        </a:rPr>
                        <m:t> </m:t>
                      </m:r>
                      <m:r>
                        <a:rPr lang="en-US" sz="3600" b="1" i="1" smtClean="0">
                          <a:latin typeface="Cambria Math"/>
                        </a:rPr>
                        <m:t>𝑴𝒆𝑽</m:t>
                      </m:r>
                      <m:r>
                        <a:rPr lang="en-US" sz="36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>
          <p:sp>
            <p:nvSpPr>
              <p:cNvPr id="65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246" y="2049462"/>
                <a:ext cx="7488973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 Box 32"/>
              <p:cNvSpPr txBox="1">
                <a:spLocks noChangeArrowheads="1"/>
              </p:cNvSpPr>
              <p:nvPr/>
            </p:nvSpPr>
            <p:spPr bwMode="auto">
              <a:xfrm>
                <a:off x="362933" y="2790979"/>
                <a:ext cx="7148047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0" smtClean="0">
                              <a:latin typeface="Cambria Math"/>
                            </a:rPr>
                            <m:t>𝚪</m:t>
                          </m:r>
                        </m:e>
                        <m:sub>
                          <m:sSup>
                            <m:sSupPr>
                              <m:ctrlPr>
                                <a:rPr lang="en-US" sz="36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3600" b="1" i="0" smtClean="0">
                          <a:latin typeface="Cambria Math"/>
                        </a:rPr>
                        <m:t>=</m:t>
                      </m:r>
                      <m:r>
                        <a:rPr lang="en-US" sz="3600" b="1" i="0" smtClean="0">
                          <a:latin typeface="Cambria Math"/>
                        </a:rPr>
                        <m:t>𝟕𝟎</m:t>
                      </m:r>
                      <m:r>
                        <a:rPr lang="en-US" sz="3600" b="1" i="0" smtClean="0">
                          <a:latin typeface="Cambria Math"/>
                        </a:rPr>
                        <m:t> </m:t>
                      </m:r>
                      <m:r>
                        <a:rPr lang="en-US" sz="3600" b="1" i="0" smtClean="0">
                          <a:latin typeface="Cambria Math"/>
                        </a:rPr>
                        <m:t>𝐌𝐞𝐕</m:t>
                      </m:r>
                      <m:r>
                        <a:rPr lang="en-US" sz="3600" b="1" i="0" smtClean="0">
                          <a:latin typeface="Cambria Math"/>
                        </a:rPr>
                        <m:t>≪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0" smtClean="0">
                              <a:latin typeface="Cambria Math"/>
                            </a:rPr>
                            <m:t>𝚪</m:t>
                          </m:r>
                        </m:e>
                        <m:sub>
                          <m:r>
                            <a:rPr lang="en-US" sz="3600" b="1" i="0" smtClean="0">
                              <a:latin typeface="Cambria Math"/>
                            </a:rPr>
                            <m:t>𝚫𝚫</m:t>
                          </m:r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latin typeface="Cambria Math"/>
                        </a:rPr>
                        <m:t>𝟐𝟒𝟎</m:t>
                      </m:r>
                      <m:r>
                        <a:rPr lang="en-US" sz="3600" b="1" i="1" smtClean="0">
                          <a:latin typeface="Cambria Math"/>
                        </a:rPr>
                        <m:t> </m:t>
                      </m:r>
                      <m:r>
                        <a:rPr lang="en-US" sz="3600" b="1" i="1" smtClean="0">
                          <a:latin typeface="Cambria Math"/>
                        </a:rPr>
                        <m:t>𝑴𝒆𝑽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>
          <p:sp>
            <p:nvSpPr>
              <p:cNvPr id="66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933" y="2790979"/>
                <a:ext cx="7148047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Группа 5"/>
          <p:cNvGrpSpPr/>
          <p:nvPr/>
        </p:nvGrpSpPr>
        <p:grpSpPr>
          <a:xfrm>
            <a:off x="555870" y="5178992"/>
            <a:ext cx="1773237" cy="1393825"/>
            <a:chOff x="2432836" y="5244257"/>
            <a:chExt cx="1773237" cy="1393825"/>
          </a:xfrm>
        </p:grpSpPr>
        <p:sp>
          <p:nvSpPr>
            <p:cNvPr id="57" name="Rectangle 7"/>
            <p:cNvSpPr>
              <a:spLocks noChangeArrowheads="1"/>
            </p:cNvSpPr>
            <p:nvPr/>
          </p:nvSpPr>
          <p:spPr bwMode="auto">
            <a:xfrm>
              <a:off x="2432836" y="5818932"/>
              <a:ext cx="863600" cy="2889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10"/>
            <p:cNvSpPr>
              <a:spLocks noChangeShapeType="1"/>
            </p:cNvSpPr>
            <p:nvPr/>
          </p:nvSpPr>
          <p:spPr bwMode="auto">
            <a:xfrm>
              <a:off x="3269448" y="6107857"/>
              <a:ext cx="574675" cy="2889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 flipV="1">
              <a:off x="3269448" y="5531595"/>
              <a:ext cx="574675" cy="2889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 Box 12"/>
            <p:cNvSpPr txBox="1">
              <a:spLocks noChangeArrowheads="1"/>
            </p:cNvSpPr>
            <p:nvPr/>
          </p:nvSpPr>
          <p:spPr bwMode="auto">
            <a:xfrm>
              <a:off x="3917148" y="6180882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63" name="Text Box 13"/>
            <p:cNvSpPr txBox="1">
              <a:spLocks noChangeArrowheads="1"/>
            </p:cNvSpPr>
            <p:nvPr/>
          </p:nvSpPr>
          <p:spPr bwMode="auto">
            <a:xfrm>
              <a:off x="3917148" y="5244257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573562" y="5277823"/>
                  <a:ext cx="582147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l-GR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68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73562" y="5277823"/>
                  <a:ext cx="582147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/>
          <p:cNvSpPr txBox="1"/>
          <p:nvPr/>
        </p:nvSpPr>
        <p:spPr>
          <a:xfrm>
            <a:off x="2838759" y="4053237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90 %</a:t>
            </a:r>
            <a:endParaRPr lang="ru-RU" sz="3600" dirty="0"/>
          </a:p>
        </p:txBody>
      </p:sp>
      <p:sp>
        <p:nvSpPr>
          <p:cNvPr id="69" name="TextBox 68"/>
          <p:cNvSpPr txBox="1"/>
          <p:nvPr/>
        </p:nvSpPr>
        <p:spPr>
          <a:xfrm>
            <a:off x="2771800" y="5466330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  <a:r>
              <a:rPr lang="en-US" sz="3600" dirty="0" smtClean="0"/>
              <a:t>0 %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862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8991-2C2E-447D-8068-D317B4760A40}" type="slidenum">
              <a:rPr lang="en-US"/>
              <a:pPr/>
              <a:t>12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4098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00050" y="188640"/>
                <a:ext cx="8229600" cy="86409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4000" b="0" i="1" smtClean="0">
                        <a:latin typeface="Cambria Math"/>
                      </a:rPr>
                      <m:t>(2380)</m:t>
                    </m:r>
                  </m:oMath>
                </a14:m>
                <a:r>
                  <a:rPr lang="de-DE" sz="4000" dirty="0" smtClean="0"/>
                  <a:t> properties</a:t>
                </a:r>
                <a:endParaRPr lang="de-DE" sz="4000" dirty="0"/>
              </a:p>
            </p:txBody>
          </p:sp>
        </mc:Choice>
        <mc:Fallback>
          <p:sp>
            <p:nvSpPr>
              <p:cNvPr id="64409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0050" y="188640"/>
                <a:ext cx="8229600" cy="864096"/>
              </a:xfrm>
              <a:blipFill rotWithShape="1">
                <a:blip r:embed="rId2"/>
                <a:stretch>
                  <a:fillRect b="-35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Группа 4"/>
          <p:cNvGrpSpPr/>
          <p:nvPr/>
        </p:nvGrpSpPr>
        <p:grpSpPr>
          <a:xfrm>
            <a:off x="539552" y="3764531"/>
            <a:ext cx="1498600" cy="1392237"/>
            <a:chOff x="2220356" y="3810372"/>
            <a:chExt cx="1498600" cy="1392237"/>
          </a:xfrm>
        </p:grpSpPr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 rot="19882448">
              <a:off x="2998231" y="4226297"/>
              <a:ext cx="72072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13"/>
            <p:cNvSpPr>
              <a:spLocks noChangeArrowheads="1"/>
            </p:cNvSpPr>
            <p:nvPr/>
          </p:nvSpPr>
          <p:spPr bwMode="auto">
            <a:xfrm rot="1393872">
              <a:off x="2998231" y="4631110"/>
              <a:ext cx="72072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14"/>
            <p:cNvSpPr>
              <a:spLocks noChangeArrowheads="1"/>
            </p:cNvSpPr>
            <p:nvPr/>
          </p:nvSpPr>
          <p:spPr bwMode="auto">
            <a:xfrm>
              <a:off x="2220356" y="4385047"/>
              <a:ext cx="863600" cy="2889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17"/>
            <p:cNvSpPr txBox="1">
              <a:spLocks noChangeArrowheads="1"/>
            </p:cNvSpPr>
            <p:nvPr/>
          </p:nvSpPr>
          <p:spPr bwMode="auto">
            <a:xfrm>
              <a:off x="3083956" y="4745409"/>
              <a:ext cx="3746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l-GR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p:sp>
          <p:nvSpPr>
            <p:cNvPr id="36" name="Text Box 18"/>
            <p:cNvSpPr txBox="1">
              <a:spLocks noChangeArrowheads="1"/>
            </p:cNvSpPr>
            <p:nvPr/>
          </p:nvSpPr>
          <p:spPr bwMode="auto">
            <a:xfrm>
              <a:off x="3083956" y="3810372"/>
              <a:ext cx="3746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430980" y="3940548"/>
                  <a:ext cx="582147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l-GR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39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30980" y="3940548"/>
                  <a:ext cx="582147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Text Box 32"/>
          <p:cNvSpPr txBox="1">
            <a:spLocks noChangeArrowheads="1"/>
          </p:cNvSpPr>
          <p:nvPr/>
        </p:nvSpPr>
        <p:spPr bwMode="auto">
          <a:xfrm>
            <a:off x="370037" y="1135062"/>
            <a:ext cx="2566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I(</a:t>
            </a:r>
            <a:r>
              <a:rPr lang="en-US" sz="3600" b="1" dirty="0" err="1"/>
              <a:t>J</a:t>
            </a:r>
            <a:r>
              <a:rPr lang="en-US" sz="3600" b="1" baseline="30000" dirty="0" err="1"/>
              <a:t>p</a:t>
            </a:r>
            <a:r>
              <a:rPr lang="en-US" sz="3600" b="1" dirty="0"/>
              <a:t>) = 0(3</a:t>
            </a:r>
            <a:r>
              <a:rPr lang="en-US" sz="3600" b="1" baseline="30000" dirty="0"/>
              <a:t>+</a:t>
            </a:r>
            <a:r>
              <a:rPr lang="en-US" sz="3600" b="1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 Box 32"/>
              <p:cNvSpPr txBox="1">
                <a:spLocks noChangeArrowheads="1"/>
              </p:cNvSpPr>
              <p:nvPr/>
            </p:nvSpPr>
            <p:spPr bwMode="auto">
              <a:xfrm>
                <a:off x="366246" y="2049462"/>
                <a:ext cx="7488973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𝑴</m:t>
                          </m:r>
                        </m:e>
                        <m:sub>
                          <m:sSup>
                            <m:sSupPr>
                              <m:ctrlPr>
                                <a:rPr lang="en-US" sz="36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latin typeface="Cambria Math"/>
                        </a:rPr>
                        <m:t>𝟐</m:t>
                      </m:r>
                      <m:r>
                        <a:rPr lang="en-US" sz="3600" b="1" i="1" smtClean="0">
                          <a:latin typeface="Cambria Math"/>
                        </a:rPr>
                        <m:t>.</m:t>
                      </m:r>
                      <m:r>
                        <a:rPr lang="en-US" sz="3600" b="1" i="1" smtClean="0">
                          <a:latin typeface="Cambria Math"/>
                        </a:rPr>
                        <m:t>𝟑𝟖</m:t>
                      </m:r>
                      <m:r>
                        <a:rPr lang="en-US" sz="3600" b="1" i="1" smtClean="0">
                          <a:latin typeface="Cambria Math"/>
                        </a:rPr>
                        <m:t> </m:t>
                      </m:r>
                      <m:r>
                        <a:rPr lang="en-US" sz="3600" b="1" i="1" smtClean="0">
                          <a:latin typeface="Cambria Math"/>
                        </a:rPr>
                        <m:t>𝑮𝒆𝑽</m:t>
                      </m:r>
                      <m:r>
                        <a:rPr lang="en-US" sz="3600" b="1" i="1" smtClean="0">
                          <a:latin typeface="Cambria Math"/>
                        </a:rPr>
                        <m:t>≈</m:t>
                      </m:r>
                      <m:r>
                        <a:rPr lang="en-US" sz="3600" b="1" i="1" smtClean="0">
                          <a:latin typeface="Cambria Math"/>
                        </a:rPr>
                        <m:t>𝟐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𝑴</m:t>
                          </m:r>
                        </m:e>
                        <m:sub>
                          <m:r>
                            <a:rPr lang="en-US" sz="3600" b="1" i="0" smtClean="0">
                              <a:latin typeface="Cambria Math"/>
                            </a:rPr>
                            <m:t>𝚫</m:t>
                          </m:r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−</m:t>
                      </m:r>
                      <m:r>
                        <a:rPr lang="en-US" sz="3600" b="1" i="1" smtClean="0">
                          <a:latin typeface="Cambria Math"/>
                        </a:rPr>
                        <m:t>𝟖𝟎</m:t>
                      </m:r>
                      <m:r>
                        <a:rPr lang="en-US" sz="3600" b="1" i="1" smtClean="0">
                          <a:latin typeface="Cambria Math"/>
                        </a:rPr>
                        <m:t> </m:t>
                      </m:r>
                      <m:r>
                        <a:rPr lang="en-US" sz="3600" b="1" i="1" smtClean="0">
                          <a:latin typeface="Cambria Math"/>
                        </a:rPr>
                        <m:t>𝑴𝒆𝑽</m:t>
                      </m:r>
                      <m:r>
                        <a:rPr lang="en-US" sz="36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>
          <p:sp>
            <p:nvSpPr>
              <p:cNvPr id="65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246" y="2049462"/>
                <a:ext cx="7488973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 Box 32"/>
              <p:cNvSpPr txBox="1">
                <a:spLocks noChangeArrowheads="1"/>
              </p:cNvSpPr>
              <p:nvPr/>
            </p:nvSpPr>
            <p:spPr bwMode="auto">
              <a:xfrm>
                <a:off x="362933" y="2790979"/>
                <a:ext cx="7148047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0" smtClean="0">
                              <a:latin typeface="Cambria Math"/>
                            </a:rPr>
                            <m:t>𝚪</m:t>
                          </m:r>
                        </m:e>
                        <m:sub>
                          <m:sSup>
                            <m:sSupPr>
                              <m:ctrlPr>
                                <a:rPr lang="en-US" sz="36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3600" b="1" i="0" smtClean="0">
                          <a:latin typeface="Cambria Math"/>
                        </a:rPr>
                        <m:t>=</m:t>
                      </m:r>
                      <m:r>
                        <a:rPr lang="en-US" sz="3600" b="1" i="0" smtClean="0">
                          <a:latin typeface="Cambria Math"/>
                        </a:rPr>
                        <m:t>𝟕𝟎</m:t>
                      </m:r>
                      <m:r>
                        <a:rPr lang="en-US" sz="3600" b="1" i="0" smtClean="0">
                          <a:latin typeface="Cambria Math"/>
                        </a:rPr>
                        <m:t> </m:t>
                      </m:r>
                      <m:r>
                        <a:rPr lang="en-US" sz="3600" b="1" i="0" smtClean="0">
                          <a:latin typeface="Cambria Math"/>
                        </a:rPr>
                        <m:t>𝐌𝐞𝐕</m:t>
                      </m:r>
                      <m:r>
                        <a:rPr lang="en-US" sz="3600" b="1" i="0" smtClean="0">
                          <a:latin typeface="Cambria Math"/>
                        </a:rPr>
                        <m:t>≪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1" i="0" smtClean="0">
                              <a:latin typeface="Cambria Math"/>
                            </a:rPr>
                            <m:t>𝚪</m:t>
                          </m:r>
                        </m:e>
                        <m:sub>
                          <m:r>
                            <a:rPr lang="en-US" sz="3600" b="1" i="0" smtClean="0">
                              <a:latin typeface="Cambria Math"/>
                            </a:rPr>
                            <m:t>𝚫𝚫</m:t>
                          </m:r>
                        </m:sub>
                      </m:sSub>
                      <m:r>
                        <a:rPr lang="en-US" sz="3600" b="1" i="1" smtClean="0"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latin typeface="Cambria Math"/>
                        </a:rPr>
                        <m:t>𝟐𝟒𝟎</m:t>
                      </m:r>
                      <m:r>
                        <a:rPr lang="en-US" sz="3600" b="1" i="1" smtClean="0">
                          <a:latin typeface="Cambria Math"/>
                        </a:rPr>
                        <m:t> </m:t>
                      </m:r>
                      <m:r>
                        <a:rPr lang="en-US" sz="3600" b="1" i="1" smtClean="0">
                          <a:latin typeface="Cambria Math"/>
                        </a:rPr>
                        <m:t>𝑴𝒆𝑽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>
          <p:sp>
            <p:nvSpPr>
              <p:cNvPr id="66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933" y="2790979"/>
                <a:ext cx="7148047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555870" y="5753667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10"/>
          <p:cNvSpPr>
            <a:spLocks noChangeShapeType="1"/>
          </p:cNvSpPr>
          <p:nvPr/>
        </p:nvSpPr>
        <p:spPr bwMode="auto">
          <a:xfrm>
            <a:off x="1392482" y="6042592"/>
            <a:ext cx="574675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11"/>
          <p:cNvSpPr>
            <a:spLocks noChangeShapeType="1"/>
          </p:cNvSpPr>
          <p:nvPr/>
        </p:nvSpPr>
        <p:spPr bwMode="auto">
          <a:xfrm flipV="1">
            <a:off x="1392482" y="5466330"/>
            <a:ext cx="574675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Text Box 12"/>
          <p:cNvSpPr txBox="1">
            <a:spLocks noChangeArrowheads="1"/>
          </p:cNvSpPr>
          <p:nvPr/>
        </p:nvSpPr>
        <p:spPr bwMode="auto">
          <a:xfrm>
            <a:off x="2040182" y="6115617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n</a:t>
            </a:r>
          </a:p>
        </p:txBody>
      </p: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2040182" y="5178992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 Box 21"/>
              <p:cNvSpPr txBox="1">
                <a:spLocks noChangeArrowheads="1"/>
              </p:cNvSpPr>
              <p:nvPr/>
            </p:nvSpPr>
            <p:spPr bwMode="auto">
              <a:xfrm>
                <a:off x="696596" y="5212558"/>
                <a:ext cx="58214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𝒅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l-GR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8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6596" y="5212558"/>
                <a:ext cx="582147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838759" y="4053237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90 %</a:t>
            </a:r>
            <a:endParaRPr lang="ru-RU" sz="3600" dirty="0"/>
          </a:p>
        </p:txBody>
      </p:sp>
      <p:sp>
        <p:nvSpPr>
          <p:cNvPr id="69" name="TextBox 68"/>
          <p:cNvSpPr txBox="1"/>
          <p:nvPr/>
        </p:nvSpPr>
        <p:spPr>
          <a:xfrm>
            <a:off x="2771800" y="5466330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  <a:r>
              <a:rPr lang="en-US" sz="3600" dirty="0" smtClean="0"/>
              <a:t>0 %</a:t>
            </a:r>
            <a:endParaRPr lang="ru-RU" sz="3600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4788024" y="4505892"/>
            <a:ext cx="1498600" cy="1392237"/>
            <a:chOff x="2220356" y="3810372"/>
            <a:chExt cx="1498600" cy="1392237"/>
          </a:xfrm>
        </p:grpSpPr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 rot="19882448">
              <a:off x="2998231" y="4226297"/>
              <a:ext cx="72072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 rot="1393872">
              <a:off x="2998231" y="4631110"/>
              <a:ext cx="720725" cy="14287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14"/>
            <p:cNvSpPr>
              <a:spLocks noChangeArrowheads="1"/>
            </p:cNvSpPr>
            <p:nvPr/>
          </p:nvSpPr>
          <p:spPr bwMode="auto">
            <a:xfrm>
              <a:off x="2220356" y="4385047"/>
              <a:ext cx="863600" cy="2889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17"/>
            <p:cNvSpPr txBox="1">
              <a:spLocks noChangeArrowheads="1"/>
            </p:cNvSpPr>
            <p:nvPr/>
          </p:nvSpPr>
          <p:spPr bwMode="auto">
            <a:xfrm>
              <a:off x="3083956" y="4745409"/>
              <a:ext cx="3746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l-GR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>
              <a:off x="3083956" y="3810372"/>
              <a:ext cx="3746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430980" y="3940548"/>
                  <a:ext cx="582147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l-GR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30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30980" y="3940548"/>
                  <a:ext cx="582147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Line 10"/>
          <p:cNvSpPr>
            <a:spLocks noChangeShapeType="1"/>
          </p:cNvSpPr>
          <p:nvPr/>
        </p:nvSpPr>
        <p:spPr bwMode="auto">
          <a:xfrm flipV="1">
            <a:off x="6285586" y="5466329"/>
            <a:ext cx="518662" cy="987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 flipV="1">
            <a:off x="6257864" y="4864495"/>
            <a:ext cx="546384" cy="528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6444208" y="5487967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n</a:t>
            </a: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6444207" y="4434975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p:sp>
        <p:nvSpPr>
          <p:cNvPr id="37" name="Line 6"/>
          <p:cNvSpPr>
            <a:spLocks noChangeShapeType="1"/>
          </p:cNvSpPr>
          <p:nvPr/>
        </p:nvSpPr>
        <p:spPr bwMode="auto">
          <a:xfrm>
            <a:off x="6271405" y="4917993"/>
            <a:ext cx="14181" cy="525397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092280" y="4829877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?</a:t>
            </a:r>
            <a:r>
              <a:rPr lang="en-US" sz="3600" dirty="0" smtClean="0"/>
              <a:t> %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7657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Molecule vs </a:t>
            </a:r>
            <a:r>
              <a:rPr lang="en-US" dirty="0" err="1" smtClean="0"/>
              <a:t>Hexaquark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4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05800" cy="1143000"/>
          </a:xfrm>
        </p:spPr>
        <p:txBody>
          <a:bodyPr/>
          <a:lstStyle/>
          <a:p>
            <a:pPr algn="ctr"/>
            <a:r>
              <a:rPr lang="en-US" dirty="0" smtClean="0"/>
              <a:t>Deuteron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1547813" y="2932538"/>
            <a:ext cx="576262" cy="57626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2700363" y="2913488"/>
            <a:ext cx="576262" cy="5762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 стрелкой 5"/>
          <p:cNvCxnSpPr>
            <a:stCxn id="4" idx="4"/>
          </p:cNvCxnSpPr>
          <p:nvPr/>
        </p:nvCxnSpPr>
        <p:spPr>
          <a:xfrm flipV="1">
            <a:off x="1836738" y="2356275"/>
            <a:ext cx="0" cy="1152525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987700" y="2337225"/>
            <a:ext cx="0" cy="115252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1619250" y="2913488"/>
            <a:ext cx="43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>
                <a:solidFill>
                  <a:srgbClr val="FFC000"/>
                </a:solidFill>
              </a:rPr>
              <a:t>n</a:t>
            </a:r>
          </a:p>
        </p:txBody>
      </p:sp>
      <p:sp>
        <p:nvSpPr>
          <p:cNvPr id="11" name="TextBox 34"/>
          <p:cNvSpPr txBox="1">
            <a:spLocks noChangeArrowheads="1"/>
          </p:cNvSpPr>
          <p:nvPr/>
        </p:nvSpPr>
        <p:spPr bwMode="auto">
          <a:xfrm>
            <a:off x="2765450" y="2894438"/>
            <a:ext cx="433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>
                <a:solidFill>
                  <a:srgbClr val="FFC000"/>
                </a:solidFill>
              </a:rPr>
              <a:t>p</a:t>
            </a:r>
          </a:p>
        </p:txBody>
      </p:sp>
      <p:sp>
        <p:nvSpPr>
          <p:cNvPr id="14" name="Овал 13"/>
          <p:cNvSpPr/>
          <p:nvPr/>
        </p:nvSpPr>
        <p:spPr>
          <a:xfrm>
            <a:off x="5220643" y="2973486"/>
            <a:ext cx="576262" cy="57626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>
          <a:xfrm>
            <a:off x="7093893" y="2973486"/>
            <a:ext cx="576262" cy="5762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Прямая со стрелкой 15"/>
          <p:cNvCxnSpPr>
            <a:stCxn id="14" idx="4"/>
          </p:cNvCxnSpPr>
          <p:nvPr/>
        </p:nvCxnSpPr>
        <p:spPr>
          <a:xfrm>
            <a:off x="5508774" y="3549748"/>
            <a:ext cx="0" cy="635402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381230" y="3549749"/>
            <a:ext cx="794" cy="63540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4" idx="6"/>
            <a:endCxn id="15" idx="2"/>
          </p:cNvCxnSpPr>
          <p:nvPr/>
        </p:nvCxnSpPr>
        <p:spPr>
          <a:xfrm>
            <a:off x="5796905" y="3262411"/>
            <a:ext cx="1296988" cy="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6445399" y="1689643"/>
            <a:ext cx="794" cy="157276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5292080" y="2954436"/>
            <a:ext cx="43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>
                <a:solidFill>
                  <a:srgbClr val="FFC000"/>
                </a:solidFill>
              </a:rPr>
              <a:t>n</a:t>
            </a:r>
          </a:p>
        </p:txBody>
      </p:sp>
      <p:sp>
        <p:nvSpPr>
          <p:cNvPr id="21" name="TextBox 34"/>
          <p:cNvSpPr txBox="1">
            <a:spLocks noChangeArrowheads="1"/>
          </p:cNvSpPr>
          <p:nvPr/>
        </p:nvSpPr>
        <p:spPr bwMode="auto">
          <a:xfrm>
            <a:off x="7158980" y="2954436"/>
            <a:ext cx="433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>
                <a:solidFill>
                  <a:srgbClr val="FFC000"/>
                </a:solidFill>
              </a:rPr>
              <a:t>p</a:t>
            </a:r>
          </a:p>
        </p:txBody>
      </p: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5993755" y="3538636"/>
            <a:ext cx="903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>
                <a:solidFill>
                  <a:srgbClr val="FFC000"/>
                </a:solidFill>
              </a:rPr>
              <a:t>L=2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1188195" y="3417835"/>
            <a:ext cx="866030" cy="705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788697" y="2973486"/>
            <a:ext cx="866030" cy="705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788697" y="3678487"/>
            <a:ext cx="399498" cy="4443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21433" y="392415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 </a:t>
            </a:r>
            <a:r>
              <a:rPr lang="en-US" dirty="0" err="1" smtClean="0"/>
              <a:t>fm</a:t>
            </a:r>
            <a:endParaRPr lang="ru-RU" dirty="0"/>
          </a:p>
        </p:txBody>
      </p:sp>
      <p:cxnSp>
        <p:nvCxnSpPr>
          <p:cNvPr id="30" name="Прямая соединительная линия 29"/>
          <p:cNvCxnSpPr>
            <a:stCxn id="4" idx="4"/>
          </p:cNvCxnSpPr>
          <p:nvPr/>
        </p:nvCxnSpPr>
        <p:spPr>
          <a:xfrm>
            <a:off x="1835944" y="3508800"/>
            <a:ext cx="0" cy="61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982144" y="3489750"/>
            <a:ext cx="0" cy="61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836738" y="3770335"/>
            <a:ext cx="11517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054225" y="381581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en-US" dirty="0" err="1" smtClean="0"/>
              <a:t>fm</a:t>
            </a:r>
            <a:endParaRPr lang="ru-RU" dirty="0"/>
          </a:p>
        </p:txBody>
      </p:sp>
      <p:sp>
        <p:nvSpPr>
          <p:cNvPr id="35" name="TextBox 39"/>
          <p:cNvSpPr txBox="1">
            <a:spLocks noChangeArrowheads="1"/>
          </p:cNvSpPr>
          <p:nvPr/>
        </p:nvSpPr>
        <p:spPr bwMode="auto">
          <a:xfrm>
            <a:off x="1960972" y="2193699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L=0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952526" y="4320625"/>
                <a:ext cx="11660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≈5%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526" y="4320625"/>
                <a:ext cx="1166088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57534" y="5877272"/>
                <a:ext cx="41989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 smtClean="0"/>
                  <a:t>6q </a:t>
                </a:r>
                <a:r>
                  <a:rPr lang="en-US" sz="2800" dirty="0"/>
                  <a:t>c</a:t>
                </a:r>
                <a:r>
                  <a:rPr lang="en-US" sz="2800" dirty="0" smtClean="0"/>
                  <a:t>onfiguration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≈0.15%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534" y="5877272"/>
                <a:ext cx="419897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903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04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539552" y="476672"/>
                <a:ext cx="8305800" cy="114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(2380)</m:t>
                    </m:r>
                  </m:oMath>
                </a14:m>
                <a:r>
                  <a:rPr lang="en-US" dirty="0" smtClean="0"/>
                  <a:t> - Deltaron?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9552" y="476672"/>
                <a:ext cx="8305800" cy="1143000"/>
              </a:xfrm>
              <a:blipFill rotWithShape="1">
                <a:blip r:embed="rId2"/>
                <a:stretch>
                  <a:fillRect b="-33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2138592" y="3712426"/>
            <a:ext cx="576262" cy="57626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3291142" y="3693376"/>
            <a:ext cx="576262" cy="5762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 стрелкой 5"/>
          <p:cNvCxnSpPr>
            <a:stCxn id="4" idx="4"/>
          </p:cNvCxnSpPr>
          <p:nvPr/>
        </p:nvCxnSpPr>
        <p:spPr>
          <a:xfrm flipV="1">
            <a:off x="2426723" y="2740415"/>
            <a:ext cx="0" cy="1548273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3572923" y="2740415"/>
            <a:ext cx="5556" cy="152922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2210029" y="3693376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9" name="TextBox 34"/>
          <p:cNvSpPr txBox="1">
            <a:spLocks noChangeArrowheads="1"/>
          </p:cNvSpPr>
          <p:nvPr/>
        </p:nvSpPr>
        <p:spPr bwMode="auto">
          <a:xfrm>
            <a:off x="3356229" y="3674326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2551751" y="2973587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L=0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5968613" y="3413510"/>
            <a:ext cx="197288" cy="427747"/>
            <a:chOff x="5176362" y="3719872"/>
            <a:chExt cx="197288" cy="427747"/>
          </a:xfrm>
        </p:grpSpPr>
        <p:sp>
          <p:nvSpPr>
            <p:cNvPr id="20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177051" y="3400121"/>
            <a:ext cx="197288" cy="427747"/>
            <a:chOff x="5400043" y="3717058"/>
            <a:chExt cx="197288" cy="427747"/>
          </a:xfrm>
        </p:grpSpPr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391800" y="3402583"/>
            <a:ext cx="197288" cy="427747"/>
            <a:chOff x="6025788" y="3476840"/>
            <a:chExt cx="197288" cy="427747"/>
          </a:xfrm>
        </p:grpSpPr>
        <p:sp>
          <p:nvSpPr>
            <p:cNvPr id="26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384461" y="3408083"/>
            <a:ext cx="197288" cy="427747"/>
            <a:chOff x="6197644" y="3478692"/>
            <a:chExt cx="197288" cy="427747"/>
          </a:xfrm>
        </p:grpSpPr>
        <p:sp>
          <p:nvSpPr>
            <p:cNvPr id="29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960930" y="3400495"/>
            <a:ext cx="197288" cy="427747"/>
            <a:chOff x="5840064" y="4220114"/>
            <a:chExt cx="197288" cy="427747"/>
          </a:xfrm>
        </p:grpSpPr>
        <p:sp>
          <p:nvSpPr>
            <p:cNvPr id="32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179916" y="3404094"/>
            <a:ext cx="197288" cy="427747"/>
            <a:chOff x="6058653" y="4221088"/>
            <a:chExt cx="197288" cy="427747"/>
          </a:xfrm>
        </p:grpSpPr>
        <p:sp>
          <p:nvSpPr>
            <p:cNvPr id="35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Овал 36"/>
          <p:cNvSpPr/>
          <p:nvPr/>
        </p:nvSpPr>
        <p:spPr>
          <a:xfrm>
            <a:off x="5897413" y="3334264"/>
            <a:ext cx="809798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878579" y="3326678"/>
            <a:ext cx="845197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726451" y="2832667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06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04" y="260648"/>
            <a:ext cx="8229600" cy="1143000"/>
          </a:xfrm>
        </p:spPr>
        <p:txBody>
          <a:bodyPr/>
          <a:lstStyle/>
          <a:p>
            <a:r>
              <a:rPr lang="en-US" dirty="0" err="1" smtClean="0"/>
              <a:t>Deltaron</a:t>
            </a:r>
            <a:r>
              <a:rPr lang="en-US" dirty="0" smtClean="0"/>
              <a:t>: the width quest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846746" cy="5328592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66267" y="2435815"/>
                <a:ext cx="24304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Δ</m:t>
                    </m:r>
                    <m:r>
                      <a:rPr lang="en-US" sz="2800" b="0" i="1" smtClean="0">
                        <a:latin typeface="Cambria Math"/>
                      </a:rPr>
                      <m:t>(1232)</m:t>
                    </m:r>
                  </m:oMath>
                </a14:m>
                <a:r>
                  <a:rPr lang="en-US" sz="2800" dirty="0" smtClean="0"/>
                  <a:t> width</a:t>
                </a:r>
                <a:endParaRPr lang="ru-R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67" y="2435815"/>
                <a:ext cx="2430474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765" r="-3509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 flipV="1">
            <a:off x="6070491" y="3604917"/>
            <a:ext cx="0" cy="22003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770616" y="3604917"/>
            <a:ext cx="4310817" cy="623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90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04" y="260648"/>
            <a:ext cx="8229600" cy="1143000"/>
          </a:xfrm>
        </p:spPr>
        <p:txBody>
          <a:bodyPr/>
          <a:lstStyle/>
          <a:p>
            <a:r>
              <a:rPr lang="en-US" dirty="0" err="1" smtClean="0"/>
              <a:t>Deltaron</a:t>
            </a:r>
            <a:r>
              <a:rPr lang="en-US" dirty="0" smtClean="0"/>
              <a:t>: the width quest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846745" cy="5328592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66267" y="2435815"/>
                <a:ext cx="29619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2∗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Δ</m:t>
                    </m:r>
                    <m:r>
                      <a:rPr lang="en-US" sz="2800" b="0" i="1" smtClean="0">
                        <a:latin typeface="Cambria Math"/>
                      </a:rPr>
                      <m:t>(1232)</m:t>
                    </m:r>
                  </m:oMath>
                </a14:m>
                <a:r>
                  <a:rPr lang="en-US" sz="2800" dirty="0" smtClean="0"/>
                  <a:t> width</a:t>
                </a:r>
                <a:endParaRPr lang="ru-R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67" y="2435815"/>
                <a:ext cx="2961901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765" r="-2881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 flipV="1">
            <a:off x="6084168" y="3607654"/>
            <a:ext cx="0" cy="22696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784469" y="3607654"/>
            <a:ext cx="4299699" cy="623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08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04" y="260648"/>
            <a:ext cx="8229600" cy="1143000"/>
          </a:xfrm>
        </p:spPr>
        <p:txBody>
          <a:bodyPr/>
          <a:lstStyle/>
          <a:p>
            <a:r>
              <a:rPr lang="en-US" dirty="0" err="1" smtClean="0"/>
              <a:t>Deltaron</a:t>
            </a:r>
            <a:r>
              <a:rPr lang="en-US" dirty="0" smtClean="0"/>
              <a:t>: the with quest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846745" cy="5328592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66267" y="2435815"/>
                <a:ext cx="29619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2∗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Δ</m:t>
                    </m:r>
                    <m:r>
                      <a:rPr lang="en-US" sz="2800" b="0" i="1" smtClean="0">
                        <a:latin typeface="Cambria Math"/>
                      </a:rPr>
                      <m:t>(1232)</m:t>
                    </m:r>
                  </m:oMath>
                </a14:m>
                <a:r>
                  <a:rPr lang="en-US" sz="2800" dirty="0" smtClean="0"/>
                  <a:t> width</a:t>
                </a:r>
                <a:endParaRPr lang="ru-R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67" y="2435815"/>
                <a:ext cx="2961901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765" r="-2881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 flipV="1">
            <a:off x="6084168" y="3607654"/>
            <a:ext cx="0" cy="22696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784469" y="3607654"/>
            <a:ext cx="4299699" cy="623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076056" y="4267037"/>
            <a:ext cx="0" cy="1610235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784470" y="4267037"/>
            <a:ext cx="3291586" cy="31173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1782803" y="5157192"/>
            <a:ext cx="5885541" cy="31173"/>
          </a:xfrm>
          <a:prstGeom prst="straightConnector1">
            <a:avLst/>
          </a:prstGeom>
          <a:ln w="38100" cmpd="dbl">
            <a:solidFill>
              <a:srgbClr val="FF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43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/>
          <a:lstStyle/>
          <a:p>
            <a:r>
              <a:rPr lang="en-US" dirty="0" smtClean="0"/>
              <a:t>Hidden color concept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5" name="Группа 4"/>
          <p:cNvGrpSpPr/>
          <p:nvPr/>
        </p:nvGrpSpPr>
        <p:grpSpPr>
          <a:xfrm>
            <a:off x="6264138" y="2941533"/>
            <a:ext cx="197288" cy="427747"/>
            <a:chOff x="5176362" y="3719872"/>
            <a:chExt cx="197288" cy="427747"/>
          </a:xfrm>
        </p:grpSpPr>
        <p:sp>
          <p:nvSpPr>
            <p:cNvPr id="6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472576" y="2928144"/>
            <a:ext cx="197288" cy="427747"/>
            <a:chOff x="5400043" y="3717058"/>
            <a:chExt cx="197288" cy="427747"/>
          </a:xfrm>
        </p:grpSpPr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687325" y="2930606"/>
            <a:ext cx="197288" cy="427747"/>
            <a:chOff x="6025788" y="3476840"/>
            <a:chExt cx="197288" cy="427747"/>
          </a:xfrm>
        </p:grpSpPr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679986" y="2936106"/>
            <a:ext cx="197288" cy="427747"/>
            <a:chOff x="6197644" y="3478692"/>
            <a:chExt cx="197288" cy="427747"/>
          </a:xfrm>
        </p:grpSpPr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256455" y="2928518"/>
            <a:ext cx="197288" cy="427747"/>
            <a:chOff x="5840064" y="4220114"/>
            <a:chExt cx="197288" cy="427747"/>
          </a:xfrm>
        </p:grpSpPr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475441" y="2932117"/>
            <a:ext cx="197288" cy="427747"/>
            <a:chOff x="6058653" y="4221088"/>
            <a:chExt cx="197288" cy="427747"/>
          </a:xfrm>
        </p:grpSpPr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" name="Овал 22"/>
          <p:cNvSpPr/>
          <p:nvPr/>
        </p:nvSpPr>
        <p:spPr>
          <a:xfrm>
            <a:off x="6192938" y="2862287"/>
            <a:ext cx="809798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174104" y="2854701"/>
            <a:ext cx="845197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021976" y="2360690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1211951" y="3121621"/>
            <a:ext cx="197288" cy="427747"/>
            <a:chOff x="5176362" y="3719872"/>
            <a:chExt cx="197288" cy="427747"/>
          </a:xfrm>
        </p:grpSpPr>
        <p:sp>
          <p:nvSpPr>
            <p:cNvPr id="27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479529" y="2743895"/>
            <a:ext cx="197288" cy="427747"/>
            <a:chOff x="5400043" y="3717058"/>
            <a:chExt cx="197288" cy="427747"/>
          </a:xfrm>
        </p:grpSpPr>
        <p:sp>
          <p:nvSpPr>
            <p:cNvPr id="30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047168" y="2747124"/>
            <a:ext cx="197288" cy="427747"/>
            <a:chOff x="6025788" y="3476840"/>
            <a:chExt cx="197288" cy="427747"/>
          </a:xfrm>
        </p:grpSpPr>
        <p:sp>
          <p:nvSpPr>
            <p:cNvPr id="33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432297" y="3121846"/>
            <a:ext cx="197288" cy="427747"/>
            <a:chOff x="6197644" y="3478692"/>
            <a:chExt cx="197288" cy="427747"/>
          </a:xfrm>
        </p:grpSpPr>
        <p:sp>
          <p:nvSpPr>
            <p:cNvPr id="36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045123" y="3497179"/>
            <a:ext cx="197288" cy="427747"/>
            <a:chOff x="5840064" y="4220114"/>
            <a:chExt cx="197288" cy="427747"/>
          </a:xfrm>
        </p:grpSpPr>
        <p:sp>
          <p:nvSpPr>
            <p:cNvPr id="39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569728" y="3497179"/>
            <a:ext cx="197288" cy="427747"/>
            <a:chOff x="6058653" y="4221088"/>
            <a:chExt cx="197288" cy="427747"/>
          </a:xfrm>
        </p:grpSpPr>
        <p:sp>
          <p:nvSpPr>
            <p:cNvPr id="42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Овал 43"/>
          <p:cNvSpPr/>
          <p:nvPr/>
        </p:nvSpPr>
        <p:spPr>
          <a:xfrm>
            <a:off x="827584" y="2521315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6090568" y="1556792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Deltaron</a:t>
            </a:r>
            <a:endParaRPr lang="ru-RU" sz="3600" dirty="0"/>
          </a:p>
        </p:txBody>
      </p:sp>
      <p:sp>
        <p:nvSpPr>
          <p:cNvPr id="50" name="TextBox 49"/>
          <p:cNvSpPr txBox="1"/>
          <p:nvPr/>
        </p:nvSpPr>
        <p:spPr>
          <a:xfrm>
            <a:off x="663677" y="1484783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Hexaquark</a:t>
            </a:r>
            <a:endParaRPr lang="ru-RU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251520" y="5696743"/>
            <a:ext cx="82680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M. </a:t>
            </a:r>
            <a:r>
              <a:rPr lang="en-GB" dirty="0" err="1">
                <a:solidFill>
                  <a:srgbClr val="000000"/>
                </a:solidFill>
              </a:rPr>
              <a:t>Bashkanov</a:t>
            </a:r>
            <a:r>
              <a:rPr lang="en-GB" dirty="0">
                <a:solidFill>
                  <a:srgbClr val="000000"/>
                </a:solidFill>
              </a:rPr>
              <a:t>, Stanley J. Brodsky, H. Clement </a:t>
            </a:r>
            <a:r>
              <a:rPr lang="en-GB" dirty="0" err="1">
                <a:solidFill>
                  <a:srgbClr val="000000"/>
                </a:solidFill>
              </a:rPr>
              <a:t>Phys.Lett</a:t>
            </a:r>
            <a:r>
              <a:rPr lang="en-GB" dirty="0">
                <a:solidFill>
                  <a:srgbClr val="000000"/>
                </a:solidFill>
              </a:rPr>
              <a:t>. B727 (2013) </a:t>
            </a:r>
            <a:r>
              <a:rPr lang="en-GB" dirty="0" smtClean="0">
                <a:solidFill>
                  <a:srgbClr val="000000"/>
                </a:solidFill>
              </a:rPr>
              <a:t>438-442</a:t>
            </a:r>
          </a:p>
          <a:p>
            <a:r>
              <a:rPr lang="en-US" dirty="0"/>
              <a:t>F. Huang et al,  </a:t>
            </a:r>
            <a:r>
              <a:rPr lang="de-DE" dirty="0" err="1"/>
              <a:t>Chin.Phys</a:t>
            </a:r>
            <a:r>
              <a:rPr lang="de-DE" dirty="0"/>
              <a:t>. C39 (2015) 7, </a:t>
            </a:r>
            <a:r>
              <a:rPr lang="de-DE" dirty="0" smtClean="0"/>
              <a:t>071001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US" b="1" dirty="0" smtClean="0"/>
              <a:t>	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4960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21"/>
          <p:cNvGrpSpPr>
            <a:grpSpLocks/>
          </p:cNvGrpSpPr>
          <p:nvPr/>
        </p:nvGrpSpPr>
        <p:grpSpPr bwMode="auto">
          <a:xfrm rot="2059703">
            <a:off x="7606029" y="5020374"/>
            <a:ext cx="915762" cy="905101"/>
            <a:chOff x="3833" y="1797"/>
            <a:chExt cx="1769" cy="1814"/>
          </a:xfrm>
        </p:grpSpPr>
        <p:sp>
          <p:nvSpPr>
            <p:cNvPr id="102" name="Oval 7"/>
            <p:cNvSpPr>
              <a:spLocks noChangeArrowheads="1"/>
            </p:cNvSpPr>
            <p:nvPr/>
          </p:nvSpPr>
          <p:spPr bwMode="auto">
            <a:xfrm>
              <a:off x="4377" y="2069"/>
              <a:ext cx="590" cy="590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15"/>
            <p:cNvSpPr>
              <a:spLocks noChangeArrowheads="1"/>
            </p:cNvSpPr>
            <p:nvPr/>
          </p:nvSpPr>
          <p:spPr bwMode="auto">
            <a:xfrm>
              <a:off x="4059" y="2614"/>
              <a:ext cx="590" cy="590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16"/>
            <p:cNvSpPr>
              <a:spLocks noChangeArrowheads="1"/>
            </p:cNvSpPr>
            <p:nvPr/>
          </p:nvSpPr>
          <p:spPr bwMode="auto">
            <a:xfrm>
              <a:off x="4740" y="2614"/>
              <a:ext cx="590" cy="590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18"/>
            <p:cNvSpPr>
              <a:spLocks noChangeArrowheads="1"/>
            </p:cNvSpPr>
            <p:nvPr/>
          </p:nvSpPr>
          <p:spPr bwMode="auto">
            <a:xfrm>
              <a:off x="3833" y="1797"/>
              <a:ext cx="1769" cy="1814"/>
            </a:xfrm>
            <a:prstGeom prst="ellips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09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en-US" dirty="0"/>
              <a:t>Q</a:t>
            </a:r>
            <a:r>
              <a:rPr lang="en-US" dirty="0" smtClean="0"/>
              <a:t>uark systems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6035" y="1389398"/>
            <a:ext cx="1079922" cy="1154113"/>
            <a:chOff x="295" y="754"/>
            <a:chExt cx="1632" cy="1542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431" y="1253"/>
              <a:ext cx="590" cy="590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202" y="1207"/>
              <a:ext cx="590" cy="590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95" y="754"/>
              <a:ext cx="1632" cy="1542"/>
            </a:xfrm>
            <a:prstGeom prst="ellips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58611" y="769994"/>
            <a:ext cx="13244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Meson</a:t>
            </a:r>
          </a:p>
        </p:txBody>
      </p:sp>
      <p:grpSp>
        <p:nvGrpSpPr>
          <p:cNvPr id="14" name="Group 21"/>
          <p:cNvGrpSpPr>
            <a:grpSpLocks/>
          </p:cNvGrpSpPr>
          <p:nvPr/>
        </p:nvGrpSpPr>
        <p:grpSpPr bwMode="auto">
          <a:xfrm>
            <a:off x="1998080" y="1289389"/>
            <a:ext cx="1422352" cy="1424822"/>
            <a:chOff x="3833" y="1797"/>
            <a:chExt cx="1769" cy="1814"/>
          </a:xfrm>
        </p:grpSpPr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4377" y="2069"/>
              <a:ext cx="590" cy="590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4059" y="2614"/>
              <a:ext cx="590" cy="590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4740" y="2614"/>
              <a:ext cx="590" cy="590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3833" y="1797"/>
              <a:ext cx="1769" cy="1814"/>
            </a:xfrm>
            <a:prstGeom prst="ellips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1996643" y="764288"/>
            <a:ext cx="14237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Baryon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07504" y="2852936"/>
            <a:ext cx="8928992" cy="0"/>
          </a:xfrm>
          <a:prstGeom prst="line">
            <a:avLst/>
          </a:prstGeom>
          <a:ln w="412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2155400" y="4565759"/>
            <a:ext cx="23230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Meson-Baryon</a:t>
            </a:r>
            <a:br>
              <a:rPr lang="en-US" sz="2400" b="1" dirty="0" smtClean="0"/>
            </a:br>
            <a:r>
              <a:rPr lang="en-US" sz="2400" b="1" dirty="0" smtClean="0"/>
              <a:t> molecule</a:t>
            </a:r>
            <a:endParaRPr lang="en-US" sz="2400" b="1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2721557" y="3380846"/>
            <a:ext cx="1163280" cy="1277055"/>
            <a:chOff x="3346793" y="3286601"/>
            <a:chExt cx="1871663" cy="1855788"/>
          </a:xfrm>
        </p:grpSpPr>
        <p:sp>
          <p:nvSpPr>
            <p:cNvPr id="25" name="Oval 4"/>
            <p:cNvSpPr>
              <a:spLocks noChangeArrowheads="1"/>
            </p:cNvSpPr>
            <p:nvPr/>
          </p:nvSpPr>
          <p:spPr bwMode="auto">
            <a:xfrm>
              <a:off x="3480413" y="4075362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5"/>
            <p:cNvSpPr>
              <a:spLocks noChangeArrowheads="1"/>
            </p:cNvSpPr>
            <p:nvPr/>
          </p:nvSpPr>
          <p:spPr bwMode="auto">
            <a:xfrm>
              <a:off x="3640561" y="3485830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6"/>
            <p:cNvSpPr>
              <a:spLocks noChangeArrowheads="1"/>
            </p:cNvSpPr>
            <p:nvPr/>
          </p:nvSpPr>
          <p:spPr bwMode="auto">
            <a:xfrm>
              <a:off x="3346793" y="3286601"/>
              <a:ext cx="1871663" cy="1855788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4014893" y="4353628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4220236" y="3490186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4525943" y="4028303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727940" y="3355024"/>
            <a:ext cx="1264753" cy="1234390"/>
            <a:chOff x="6082696" y="2374200"/>
            <a:chExt cx="2305050" cy="2352676"/>
          </a:xfrm>
        </p:grpSpPr>
        <p:sp>
          <p:nvSpPr>
            <p:cNvPr id="32" name="Oval 15"/>
            <p:cNvSpPr>
              <a:spLocks noChangeArrowheads="1"/>
            </p:cNvSpPr>
            <p:nvPr/>
          </p:nvSpPr>
          <p:spPr bwMode="auto">
            <a:xfrm>
              <a:off x="6939004" y="2846217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16"/>
            <p:cNvSpPr>
              <a:spLocks noChangeArrowheads="1"/>
            </p:cNvSpPr>
            <p:nvPr/>
          </p:nvSpPr>
          <p:spPr bwMode="auto">
            <a:xfrm>
              <a:off x="6594017" y="3383850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17"/>
            <p:cNvSpPr>
              <a:spLocks noChangeArrowheads="1"/>
            </p:cNvSpPr>
            <p:nvPr/>
          </p:nvSpPr>
          <p:spPr bwMode="auto">
            <a:xfrm>
              <a:off x="7293232" y="3383850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auto">
            <a:xfrm>
              <a:off x="6082696" y="2374200"/>
              <a:ext cx="2305050" cy="2352676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1"/>
            <p:cNvSpPr>
              <a:spLocks noChangeArrowheads="1"/>
            </p:cNvSpPr>
            <p:nvPr/>
          </p:nvSpPr>
          <p:spPr bwMode="auto">
            <a:xfrm>
              <a:off x="6958512" y="3921484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34"/>
            <p:cNvSpPr>
              <a:spLocks noChangeArrowheads="1"/>
            </p:cNvSpPr>
            <p:nvPr/>
          </p:nvSpPr>
          <p:spPr bwMode="auto">
            <a:xfrm>
              <a:off x="6315768" y="2807059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35"/>
            <p:cNvSpPr>
              <a:spLocks noChangeArrowheads="1"/>
            </p:cNvSpPr>
            <p:nvPr/>
          </p:nvSpPr>
          <p:spPr bwMode="auto">
            <a:xfrm>
              <a:off x="7573535" y="2807059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403313" y="3380846"/>
            <a:ext cx="1034997" cy="1080279"/>
            <a:chOff x="467518" y="2141008"/>
            <a:chExt cx="1871663" cy="1855788"/>
          </a:xfrm>
        </p:grpSpPr>
        <p:sp>
          <p:nvSpPr>
            <p:cNvPr id="40" name="Oval 4"/>
            <p:cNvSpPr>
              <a:spLocks noChangeArrowheads="1"/>
            </p:cNvSpPr>
            <p:nvPr/>
          </p:nvSpPr>
          <p:spPr bwMode="auto">
            <a:xfrm>
              <a:off x="601137" y="2761264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5"/>
            <p:cNvSpPr>
              <a:spLocks noChangeArrowheads="1"/>
            </p:cNvSpPr>
            <p:nvPr/>
          </p:nvSpPr>
          <p:spPr bwMode="auto">
            <a:xfrm>
              <a:off x="1625886" y="2882710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6"/>
            <p:cNvSpPr>
              <a:spLocks noChangeArrowheads="1"/>
            </p:cNvSpPr>
            <p:nvPr/>
          </p:nvSpPr>
          <p:spPr bwMode="auto">
            <a:xfrm>
              <a:off x="467518" y="2141008"/>
              <a:ext cx="1871663" cy="1855788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26"/>
            <p:cNvSpPr>
              <a:spLocks noChangeArrowheads="1"/>
            </p:cNvSpPr>
            <p:nvPr/>
          </p:nvSpPr>
          <p:spPr bwMode="auto">
            <a:xfrm>
              <a:off x="1113511" y="3156915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5"/>
            <p:cNvSpPr>
              <a:spLocks noChangeArrowheads="1"/>
            </p:cNvSpPr>
            <p:nvPr/>
          </p:nvSpPr>
          <p:spPr bwMode="auto">
            <a:xfrm>
              <a:off x="1138230" y="2374200"/>
              <a:ext cx="579675" cy="603591"/>
            </a:xfrm>
            <a:prstGeom prst="ellipse">
              <a:avLst/>
            </a:prstGeom>
            <a:gradFill rotWithShape="1">
              <a:gsLst>
                <a:gs pos="100000">
                  <a:schemeClr val="accent5"/>
                </a:gs>
                <a:gs pos="0">
                  <a:schemeClr val="accent5">
                    <a:lumMod val="50000"/>
                  </a:schemeClr>
                </a:gs>
                <a:gs pos="100000">
                  <a:srgbClr val="CC4700"/>
                </a:gs>
                <a:gs pos="100000">
                  <a:srgbClr val="92D05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99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316838" y="5580877"/>
            <a:ext cx="1218315" cy="911261"/>
            <a:chOff x="259500" y="4447687"/>
            <a:chExt cx="2327939" cy="1574034"/>
          </a:xfrm>
        </p:grpSpPr>
        <p:sp>
          <p:nvSpPr>
            <p:cNvPr id="46" name="Oval 4"/>
            <p:cNvSpPr>
              <a:spLocks noChangeArrowheads="1"/>
            </p:cNvSpPr>
            <p:nvPr/>
          </p:nvSpPr>
          <p:spPr bwMode="auto">
            <a:xfrm>
              <a:off x="601137" y="4834751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5"/>
            <p:cNvSpPr>
              <a:spLocks noChangeArrowheads="1"/>
            </p:cNvSpPr>
            <p:nvPr/>
          </p:nvSpPr>
          <p:spPr bwMode="auto">
            <a:xfrm>
              <a:off x="1625886" y="4975349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6"/>
            <p:cNvSpPr>
              <a:spLocks noChangeArrowheads="1"/>
            </p:cNvSpPr>
            <p:nvPr/>
          </p:nvSpPr>
          <p:spPr bwMode="auto">
            <a:xfrm rot="19198106">
              <a:off x="259500" y="4556410"/>
              <a:ext cx="1788507" cy="795600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26"/>
            <p:cNvSpPr>
              <a:spLocks noChangeArrowheads="1"/>
            </p:cNvSpPr>
            <p:nvPr/>
          </p:nvSpPr>
          <p:spPr bwMode="auto">
            <a:xfrm>
              <a:off x="1187978" y="5418130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5"/>
            <p:cNvSpPr>
              <a:spLocks noChangeArrowheads="1"/>
            </p:cNvSpPr>
            <p:nvPr/>
          </p:nvSpPr>
          <p:spPr bwMode="auto">
            <a:xfrm>
              <a:off x="1138230" y="4447687"/>
              <a:ext cx="579675" cy="603591"/>
            </a:xfrm>
            <a:prstGeom prst="ellipse">
              <a:avLst/>
            </a:prstGeom>
            <a:gradFill rotWithShape="1">
              <a:gsLst>
                <a:gs pos="100000">
                  <a:schemeClr val="accent5"/>
                </a:gs>
                <a:gs pos="0">
                  <a:schemeClr val="accent5">
                    <a:lumMod val="50000"/>
                  </a:schemeClr>
                </a:gs>
                <a:gs pos="100000">
                  <a:srgbClr val="CC4700"/>
                </a:gs>
                <a:gs pos="100000">
                  <a:srgbClr val="92D05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99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6"/>
            <p:cNvSpPr>
              <a:spLocks noChangeArrowheads="1"/>
            </p:cNvSpPr>
            <p:nvPr/>
          </p:nvSpPr>
          <p:spPr bwMode="auto">
            <a:xfrm rot="19198106">
              <a:off x="798932" y="5113878"/>
              <a:ext cx="1788507" cy="795600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2813190" y="5513389"/>
            <a:ext cx="976439" cy="978749"/>
            <a:chOff x="3232783" y="5052575"/>
            <a:chExt cx="1932850" cy="1641630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274502" y="5154278"/>
              <a:ext cx="1891131" cy="1539927"/>
              <a:chOff x="3274502" y="5154278"/>
              <a:chExt cx="1891131" cy="1539927"/>
            </a:xfrm>
          </p:grpSpPr>
          <p:sp>
            <p:nvSpPr>
              <p:cNvPr id="55" name="Oval 4"/>
              <p:cNvSpPr>
                <a:spLocks noChangeArrowheads="1"/>
              </p:cNvSpPr>
              <p:nvPr/>
            </p:nvSpPr>
            <p:spPr bwMode="auto">
              <a:xfrm>
                <a:off x="3274502" y="5743810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Oval 5"/>
              <p:cNvSpPr>
                <a:spLocks noChangeArrowheads="1"/>
              </p:cNvSpPr>
              <p:nvPr/>
            </p:nvSpPr>
            <p:spPr bwMode="auto">
              <a:xfrm>
                <a:off x="3434650" y="5154278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FF3399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6"/>
              <p:cNvSpPr>
                <a:spLocks noChangeArrowheads="1"/>
              </p:cNvSpPr>
              <p:nvPr/>
            </p:nvSpPr>
            <p:spPr bwMode="auto">
              <a:xfrm>
                <a:off x="3958445" y="5370966"/>
                <a:ext cx="1207188" cy="1323239"/>
              </a:xfrm>
              <a:prstGeom prst="ellipse">
                <a:avLst/>
              </a:prstGeom>
              <a:noFill/>
              <a:ln w="7620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26"/>
              <p:cNvSpPr>
                <a:spLocks noChangeArrowheads="1"/>
              </p:cNvSpPr>
              <p:nvPr/>
            </p:nvSpPr>
            <p:spPr bwMode="auto">
              <a:xfrm>
                <a:off x="4039455" y="5974558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8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29"/>
              <p:cNvSpPr>
                <a:spLocks noChangeArrowheads="1"/>
              </p:cNvSpPr>
              <p:nvPr/>
            </p:nvSpPr>
            <p:spPr bwMode="auto">
              <a:xfrm>
                <a:off x="4180981" y="5391179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30"/>
              <p:cNvSpPr>
                <a:spLocks noChangeArrowheads="1"/>
              </p:cNvSpPr>
              <p:nvPr/>
            </p:nvSpPr>
            <p:spPr bwMode="auto">
              <a:xfrm>
                <a:off x="4585957" y="5795599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" name="Oval 6"/>
            <p:cNvSpPr>
              <a:spLocks noChangeArrowheads="1"/>
            </p:cNvSpPr>
            <p:nvPr/>
          </p:nvSpPr>
          <p:spPr bwMode="auto">
            <a:xfrm rot="17202252">
              <a:off x="2943022" y="5342336"/>
              <a:ext cx="1375121" cy="795600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4686644" y="5563849"/>
            <a:ext cx="1308473" cy="1139826"/>
            <a:chOff x="6082696" y="4749482"/>
            <a:chExt cx="2328005" cy="2154921"/>
          </a:xfrm>
        </p:grpSpPr>
        <p:sp>
          <p:nvSpPr>
            <p:cNvPr id="62" name="Oval 15"/>
            <p:cNvSpPr>
              <a:spLocks noChangeArrowheads="1"/>
            </p:cNvSpPr>
            <p:nvPr/>
          </p:nvSpPr>
          <p:spPr bwMode="auto">
            <a:xfrm>
              <a:off x="6822271" y="5015604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16"/>
            <p:cNvSpPr>
              <a:spLocks noChangeArrowheads="1"/>
            </p:cNvSpPr>
            <p:nvPr/>
          </p:nvSpPr>
          <p:spPr bwMode="auto">
            <a:xfrm>
              <a:off x="6477284" y="5553237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17"/>
            <p:cNvSpPr>
              <a:spLocks noChangeArrowheads="1"/>
            </p:cNvSpPr>
            <p:nvPr/>
          </p:nvSpPr>
          <p:spPr bwMode="auto">
            <a:xfrm>
              <a:off x="7422998" y="5511678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18"/>
            <p:cNvSpPr>
              <a:spLocks noChangeArrowheads="1"/>
            </p:cNvSpPr>
            <p:nvPr/>
          </p:nvSpPr>
          <p:spPr bwMode="auto">
            <a:xfrm>
              <a:off x="6082696" y="4749482"/>
              <a:ext cx="1369624" cy="1428172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31"/>
            <p:cNvSpPr>
              <a:spLocks noChangeArrowheads="1"/>
            </p:cNvSpPr>
            <p:nvPr/>
          </p:nvSpPr>
          <p:spPr bwMode="auto">
            <a:xfrm>
              <a:off x="7088278" y="6049312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34"/>
            <p:cNvSpPr>
              <a:spLocks noChangeArrowheads="1"/>
            </p:cNvSpPr>
            <p:nvPr/>
          </p:nvSpPr>
          <p:spPr bwMode="auto">
            <a:xfrm>
              <a:off x="6199035" y="4976446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35"/>
            <p:cNvSpPr>
              <a:spLocks noChangeArrowheads="1"/>
            </p:cNvSpPr>
            <p:nvPr/>
          </p:nvSpPr>
          <p:spPr bwMode="auto">
            <a:xfrm>
              <a:off x="7694060" y="6066765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18"/>
            <p:cNvSpPr>
              <a:spLocks noChangeArrowheads="1"/>
            </p:cNvSpPr>
            <p:nvPr/>
          </p:nvSpPr>
          <p:spPr bwMode="auto">
            <a:xfrm>
              <a:off x="7041077" y="5476231"/>
              <a:ext cx="1369624" cy="1428172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" name="Text Box 13"/>
          <p:cNvSpPr txBox="1">
            <a:spLocks noChangeArrowheads="1"/>
          </p:cNvSpPr>
          <p:nvPr/>
        </p:nvSpPr>
        <p:spPr bwMode="auto">
          <a:xfrm>
            <a:off x="2361498" y="2853324"/>
            <a:ext cx="18614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/>
              <a:t>Pentaquark</a:t>
            </a:r>
            <a:endParaRPr lang="en-US" sz="2400" b="1" dirty="0"/>
          </a:p>
        </p:txBody>
      </p:sp>
      <p:sp>
        <p:nvSpPr>
          <p:cNvPr id="77" name="Text Box 13"/>
          <p:cNvSpPr txBox="1">
            <a:spLocks noChangeArrowheads="1"/>
          </p:cNvSpPr>
          <p:nvPr/>
        </p:nvSpPr>
        <p:spPr bwMode="auto">
          <a:xfrm>
            <a:off x="183863" y="2853324"/>
            <a:ext cx="17536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/>
              <a:t>Tetraquark</a:t>
            </a:r>
            <a:endParaRPr lang="en-US" sz="2400" b="1" dirty="0"/>
          </a:p>
        </p:txBody>
      </p:sp>
      <p:sp>
        <p:nvSpPr>
          <p:cNvPr id="78" name="Text Box 13"/>
          <p:cNvSpPr txBox="1">
            <a:spLocks noChangeArrowheads="1"/>
          </p:cNvSpPr>
          <p:nvPr/>
        </p:nvSpPr>
        <p:spPr bwMode="auto">
          <a:xfrm>
            <a:off x="-51105" y="4565760"/>
            <a:ext cx="22365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Meson-Meson</a:t>
            </a:r>
            <a:br>
              <a:rPr lang="en-US" sz="2400" b="1" dirty="0" smtClean="0"/>
            </a:br>
            <a:r>
              <a:rPr lang="en-US" sz="2400" b="1" dirty="0" smtClean="0"/>
              <a:t> molecule</a:t>
            </a:r>
            <a:endParaRPr lang="en-US" sz="2400" b="1" dirty="0"/>
          </a:p>
        </p:txBody>
      </p:sp>
      <p:sp>
        <p:nvSpPr>
          <p:cNvPr id="79" name="Text Box 13"/>
          <p:cNvSpPr txBox="1">
            <a:spLocks noChangeArrowheads="1"/>
          </p:cNvSpPr>
          <p:nvPr/>
        </p:nvSpPr>
        <p:spPr bwMode="auto">
          <a:xfrm>
            <a:off x="4511938" y="2852936"/>
            <a:ext cx="17604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/>
              <a:t>Hexaquark</a:t>
            </a:r>
            <a:endParaRPr lang="en-US" sz="2400" b="1" dirty="0"/>
          </a:p>
        </p:txBody>
      </p:sp>
      <p:sp>
        <p:nvSpPr>
          <p:cNvPr id="80" name="Text Box 13"/>
          <p:cNvSpPr txBox="1">
            <a:spLocks noChangeArrowheads="1"/>
          </p:cNvSpPr>
          <p:nvPr/>
        </p:nvSpPr>
        <p:spPr bwMode="auto">
          <a:xfrm>
            <a:off x="4405396" y="4565760"/>
            <a:ext cx="240963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Baryon-Baryon</a:t>
            </a:r>
            <a:br>
              <a:rPr lang="en-US" sz="2400" b="1" dirty="0" smtClean="0"/>
            </a:br>
            <a:r>
              <a:rPr lang="en-US" sz="2400" b="1" dirty="0" smtClean="0"/>
              <a:t> molecule</a:t>
            </a:r>
            <a:endParaRPr lang="en-US" sz="2400" b="1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7114669" y="2919181"/>
            <a:ext cx="1895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/>
              <a:t>Octaquark</a:t>
            </a:r>
            <a:r>
              <a:rPr lang="en-US" sz="2400" b="1" dirty="0" smtClean="0"/>
              <a:t>?</a:t>
            </a:r>
            <a:endParaRPr lang="en-US" sz="2400" b="1" dirty="0"/>
          </a:p>
        </p:txBody>
      </p:sp>
      <p:grpSp>
        <p:nvGrpSpPr>
          <p:cNvPr id="92" name="Группа 91"/>
          <p:cNvGrpSpPr/>
          <p:nvPr/>
        </p:nvGrpSpPr>
        <p:grpSpPr>
          <a:xfrm>
            <a:off x="7380312" y="5616266"/>
            <a:ext cx="976439" cy="978749"/>
            <a:chOff x="3232783" y="5052575"/>
            <a:chExt cx="1932850" cy="1641630"/>
          </a:xfrm>
        </p:grpSpPr>
        <p:grpSp>
          <p:nvGrpSpPr>
            <p:cNvPr id="93" name="Группа 92"/>
            <p:cNvGrpSpPr/>
            <p:nvPr/>
          </p:nvGrpSpPr>
          <p:grpSpPr>
            <a:xfrm>
              <a:off x="3274502" y="5154278"/>
              <a:ext cx="1891131" cy="1539927"/>
              <a:chOff x="3274502" y="5154278"/>
              <a:chExt cx="1891131" cy="1539927"/>
            </a:xfrm>
          </p:grpSpPr>
          <p:sp>
            <p:nvSpPr>
              <p:cNvPr id="95" name="Oval 4"/>
              <p:cNvSpPr>
                <a:spLocks noChangeArrowheads="1"/>
              </p:cNvSpPr>
              <p:nvPr/>
            </p:nvSpPr>
            <p:spPr bwMode="auto">
              <a:xfrm>
                <a:off x="3274502" y="5743810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Oval 5"/>
              <p:cNvSpPr>
                <a:spLocks noChangeArrowheads="1"/>
              </p:cNvSpPr>
              <p:nvPr/>
            </p:nvSpPr>
            <p:spPr bwMode="auto">
              <a:xfrm>
                <a:off x="3434650" y="5154278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FF3399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Oval 6"/>
              <p:cNvSpPr>
                <a:spLocks noChangeArrowheads="1"/>
              </p:cNvSpPr>
              <p:nvPr/>
            </p:nvSpPr>
            <p:spPr bwMode="auto">
              <a:xfrm>
                <a:off x="3958445" y="5370966"/>
                <a:ext cx="1207188" cy="1323239"/>
              </a:xfrm>
              <a:prstGeom prst="ellipse">
                <a:avLst/>
              </a:prstGeom>
              <a:noFill/>
              <a:ln w="7620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26"/>
              <p:cNvSpPr>
                <a:spLocks noChangeArrowheads="1"/>
              </p:cNvSpPr>
              <p:nvPr/>
            </p:nvSpPr>
            <p:spPr bwMode="auto">
              <a:xfrm>
                <a:off x="4039455" y="5974558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8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Oval 29"/>
              <p:cNvSpPr>
                <a:spLocks noChangeArrowheads="1"/>
              </p:cNvSpPr>
              <p:nvPr/>
            </p:nvSpPr>
            <p:spPr bwMode="auto">
              <a:xfrm>
                <a:off x="4180981" y="5391179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Oval 30"/>
              <p:cNvSpPr>
                <a:spLocks noChangeArrowheads="1"/>
              </p:cNvSpPr>
              <p:nvPr/>
            </p:nvSpPr>
            <p:spPr bwMode="auto">
              <a:xfrm>
                <a:off x="4585957" y="5795599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4" name="Oval 6"/>
            <p:cNvSpPr>
              <a:spLocks noChangeArrowheads="1"/>
            </p:cNvSpPr>
            <p:nvPr/>
          </p:nvSpPr>
          <p:spPr bwMode="auto">
            <a:xfrm rot="17202252">
              <a:off x="2943022" y="5342336"/>
              <a:ext cx="1375121" cy="795600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7397194" y="4614488"/>
                <a:ext cx="15945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</a:rPr>
                        <m:t>𝚲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𝟏𝟒𝟎𝟓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𝑵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194" y="4614488"/>
                <a:ext cx="1594539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394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760" y="260648"/>
            <a:ext cx="8305800" cy="7109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Deltaron</a:t>
            </a:r>
            <a:r>
              <a:rPr lang="en-US" dirty="0" smtClean="0"/>
              <a:t> vs </a:t>
            </a:r>
            <a:r>
              <a:rPr lang="en-US" dirty="0" err="1" smtClean="0"/>
              <a:t>Hexaquark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1507933" y="3114537"/>
            <a:ext cx="576262" cy="57626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2660483" y="3095487"/>
            <a:ext cx="576262" cy="5762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 стрелкой 5"/>
          <p:cNvCxnSpPr>
            <a:stCxn id="4" idx="4"/>
          </p:cNvCxnSpPr>
          <p:nvPr/>
        </p:nvCxnSpPr>
        <p:spPr>
          <a:xfrm flipV="1">
            <a:off x="1796064" y="2142526"/>
            <a:ext cx="0" cy="1548273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2942264" y="2142526"/>
            <a:ext cx="5556" cy="152922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1579370" y="3095487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11" name="TextBox 34"/>
          <p:cNvSpPr txBox="1">
            <a:spLocks noChangeArrowheads="1"/>
          </p:cNvSpPr>
          <p:nvPr/>
        </p:nvSpPr>
        <p:spPr bwMode="auto">
          <a:xfrm>
            <a:off x="2725570" y="3076437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1148315" y="3599834"/>
            <a:ext cx="866030" cy="705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748817" y="3155485"/>
            <a:ext cx="866030" cy="705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748817" y="3860486"/>
            <a:ext cx="399498" cy="4443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1553" y="410615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 </a:t>
            </a:r>
            <a:r>
              <a:rPr lang="en-US" dirty="0" err="1" smtClean="0"/>
              <a:t>fm</a:t>
            </a:r>
            <a:endParaRPr lang="ru-RU" dirty="0"/>
          </a:p>
        </p:txBody>
      </p:sp>
      <p:cxnSp>
        <p:nvCxnSpPr>
          <p:cNvPr id="30" name="Прямая соединительная линия 29"/>
          <p:cNvCxnSpPr>
            <a:stCxn id="4" idx="4"/>
          </p:cNvCxnSpPr>
          <p:nvPr/>
        </p:nvCxnSpPr>
        <p:spPr>
          <a:xfrm>
            <a:off x="1796064" y="3690799"/>
            <a:ext cx="0" cy="61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942264" y="3671749"/>
            <a:ext cx="0" cy="61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796858" y="3952334"/>
            <a:ext cx="11517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014345" y="399781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 </a:t>
            </a:r>
            <a:r>
              <a:rPr lang="en-US" dirty="0" err="1" smtClean="0"/>
              <a:t>fm</a:t>
            </a:r>
            <a:endParaRPr lang="ru-RU" dirty="0"/>
          </a:p>
        </p:txBody>
      </p:sp>
      <p:sp>
        <p:nvSpPr>
          <p:cNvPr id="35" name="TextBox 39"/>
          <p:cNvSpPr txBox="1">
            <a:spLocks noChangeArrowheads="1"/>
          </p:cNvSpPr>
          <p:nvPr/>
        </p:nvSpPr>
        <p:spPr bwMode="auto">
          <a:xfrm>
            <a:off x="1921092" y="2375698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L=0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5354719" y="1594912"/>
            <a:ext cx="197288" cy="427747"/>
            <a:chOff x="5176362" y="3719872"/>
            <a:chExt cx="197288" cy="427747"/>
          </a:xfrm>
        </p:grpSpPr>
        <p:sp>
          <p:nvSpPr>
            <p:cNvPr id="64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5563157" y="1581523"/>
            <a:ext cx="197288" cy="427747"/>
            <a:chOff x="5400043" y="3717058"/>
            <a:chExt cx="197288" cy="427747"/>
          </a:xfrm>
        </p:grpSpPr>
        <p:sp>
          <p:nvSpPr>
            <p:cNvPr id="67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5777906" y="1583985"/>
            <a:ext cx="197288" cy="427747"/>
            <a:chOff x="6025788" y="3476840"/>
            <a:chExt cx="197288" cy="427747"/>
          </a:xfrm>
        </p:grpSpPr>
        <p:sp>
          <p:nvSpPr>
            <p:cNvPr id="70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6770567" y="1589485"/>
            <a:ext cx="197288" cy="427747"/>
            <a:chOff x="6197644" y="3478692"/>
            <a:chExt cx="197288" cy="427747"/>
          </a:xfrm>
        </p:grpSpPr>
        <p:sp>
          <p:nvSpPr>
            <p:cNvPr id="73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6347036" y="1581897"/>
            <a:ext cx="197288" cy="427747"/>
            <a:chOff x="5840064" y="4220114"/>
            <a:chExt cx="197288" cy="427747"/>
          </a:xfrm>
        </p:grpSpPr>
        <p:sp>
          <p:nvSpPr>
            <p:cNvPr id="76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6566022" y="1585496"/>
            <a:ext cx="197288" cy="427747"/>
            <a:chOff x="6058653" y="4221088"/>
            <a:chExt cx="197288" cy="427747"/>
          </a:xfrm>
        </p:grpSpPr>
        <p:sp>
          <p:nvSpPr>
            <p:cNvPr id="79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" name="Овал 80"/>
          <p:cNvSpPr/>
          <p:nvPr/>
        </p:nvSpPr>
        <p:spPr>
          <a:xfrm>
            <a:off x="5283519" y="1515666"/>
            <a:ext cx="809798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264685" y="1508080"/>
            <a:ext cx="845197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5112557" y="1014069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4" name="Группа 83"/>
          <p:cNvGrpSpPr/>
          <p:nvPr/>
        </p:nvGrpSpPr>
        <p:grpSpPr>
          <a:xfrm>
            <a:off x="5593660" y="3562080"/>
            <a:ext cx="197288" cy="427747"/>
            <a:chOff x="5176362" y="3719872"/>
            <a:chExt cx="197288" cy="427747"/>
          </a:xfrm>
        </p:grpSpPr>
        <p:sp>
          <p:nvSpPr>
            <p:cNvPr id="85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5861238" y="3184354"/>
            <a:ext cx="197288" cy="427747"/>
            <a:chOff x="5400043" y="3717058"/>
            <a:chExt cx="197288" cy="427747"/>
          </a:xfrm>
        </p:grpSpPr>
        <p:sp>
          <p:nvSpPr>
            <p:cNvPr id="88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6428877" y="3187583"/>
            <a:ext cx="197288" cy="427747"/>
            <a:chOff x="6025788" y="3476840"/>
            <a:chExt cx="197288" cy="427747"/>
          </a:xfrm>
        </p:grpSpPr>
        <p:sp>
          <p:nvSpPr>
            <p:cNvPr id="91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6814006" y="3562305"/>
            <a:ext cx="197288" cy="427747"/>
            <a:chOff x="6197644" y="3478692"/>
            <a:chExt cx="197288" cy="427747"/>
          </a:xfrm>
        </p:grpSpPr>
        <p:sp>
          <p:nvSpPr>
            <p:cNvPr id="94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6426832" y="3937638"/>
            <a:ext cx="197288" cy="427747"/>
            <a:chOff x="5840064" y="4220114"/>
            <a:chExt cx="197288" cy="427747"/>
          </a:xfrm>
        </p:grpSpPr>
        <p:sp>
          <p:nvSpPr>
            <p:cNvPr id="97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5951437" y="3937638"/>
            <a:ext cx="197288" cy="427747"/>
            <a:chOff x="6058653" y="4221088"/>
            <a:chExt cx="197288" cy="427747"/>
          </a:xfrm>
        </p:grpSpPr>
        <p:sp>
          <p:nvSpPr>
            <p:cNvPr id="100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" name="Овал 101"/>
          <p:cNvSpPr/>
          <p:nvPr/>
        </p:nvSpPr>
        <p:spPr>
          <a:xfrm>
            <a:off x="5209293" y="2961774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7" name="Прямая соединительная линия 106"/>
          <p:cNvCxnSpPr>
            <a:endCxn id="102" idx="0"/>
          </p:cNvCxnSpPr>
          <p:nvPr/>
        </p:nvCxnSpPr>
        <p:spPr>
          <a:xfrm>
            <a:off x="4587212" y="2961774"/>
            <a:ext cx="1666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4578780" y="4590135"/>
            <a:ext cx="1666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 flipH="1">
            <a:off x="4871955" y="2977810"/>
            <a:ext cx="3289" cy="15688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4069957" y="345221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.7 </a:t>
            </a:r>
            <a:r>
              <a:rPr lang="en-US" dirty="0" err="1" smtClean="0"/>
              <a:t>fm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7524328" y="3541875"/>
                <a:ext cx="14434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≈66%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3541875"/>
                <a:ext cx="144340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7495409" y="1533786"/>
                <a:ext cx="1443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≈33%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409" y="1533786"/>
                <a:ext cx="144340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Прямоугольник 120"/>
          <p:cNvSpPr/>
          <p:nvPr/>
        </p:nvSpPr>
        <p:spPr>
          <a:xfrm>
            <a:off x="2581000" y="6381328"/>
            <a:ext cx="5256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F. </a:t>
            </a:r>
            <a:r>
              <a:rPr lang="en-US" dirty="0" smtClean="0"/>
              <a:t>Huang et al,</a:t>
            </a:r>
            <a:r>
              <a:rPr lang="en-US" dirty="0"/>
              <a:t> </a:t>
            </a:r>
            <a:r>
              <a:rPr lang="en-US" dirty="0" smtClean="0"/>
              <a:t> </a:t>
            </a:r>
            <a:r>
              <a:rPr lang="de-DE" sz="1600" dirty="0" err="1"/>
              <a:t>Chin.Phys</a:t>
            </a:r>
            <a:r>
              <a:rPr lang="de-DE" sz="1600" dirty="0"/>
              <a:t>. C39 (2015) 7, </a:t>
            </a:r>
            <a:r>
              <a:rPr lang="de-DE" sz="1600" dirty="0" smtClean="0"/>
              <a:t>071001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* internal structure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Experimental verification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0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39080" y="0"/>
                <a:ext cx="8305800" cy="114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(2380)</m:t>
                    </m:r>
                  </m:oMath>
                </a14:m>
                <a:r>
                  <a:rPr lang="en-US" dirty="0" smtClean="0"/>
                  <a:t> best decay channels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9080" y="0"/>
                <a:ext cx="8305800" cy="1143000"/>
              </a:xfrm>
              <a:blipFill rotWithShape="1">
                <a:blip r:embed="rId2"/>
                <a:stretch>
                  <a:fillRect b="-33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3568" y="2312913"/>
            <a:ext cx="6984776" cy="79216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/>
              <a:buNone/>
            </a:pPr>
            <a:r>
              <a:rPr lang="de-DE" sz="3600" dirty="0" err="1" smtClean="0"/>
              <a:t>pn</a:t>
            </a:r>
            <a:r>
              <a:rPr lang="de-DE" sz="3600" dirty="0" smtClean="0"/>
              <a:t> </a:t>
            </a:r>
            <a:r>
              <a:rPr lang="de-DE" sz="3600" dirty="0" smtClean="0">
                <a:sym typeface="Symbol" pitchFamily="18" charset="2"/>
              </a:rPr>
              <a:t> </a:t>
            </a:r>
            <a:r>
              <a:rPr lang="de-DE" sz="3600" b="1" dirty="0" smtClean="0">
                <a:solidFill>
                  <a:srgbClr val="FF3300"/>
                </a:solidFill>
                <a:sym typeface="Symbol" pitchFamily="18" charset="2"/>
              </a:rPr>
              <a:t>dibaryon</a:t>
            </a:r>
            <a:r>
              <a:rPr lang="de-DE" sz="3600" baseline="30000" dirty="0" smtClean="0">
                <a:sym typeface="Symbol" pitchFamily="18" charset="2"/>
              </a:rPr>
              <a:t> </a:t>
            </a:r>
            <a:r>
              <a:rPr lang="de-DE" sz="3600" dirty="0" smtClean="0">
                <a:sym typeface="Symbol" pitchFamily="18" charset="2"/>
              </a:rPr>
              <a:t> d</a:t>
            </a:r>
            <a:r>
              <a:rPr lang="de-DE" sz="3600" dirty="0" smtClean="0">
                <a:latin typeface="Symbol" pitchFamily="18" charset="2"/>
                <a:sym typeface="Symbol" pitchFamily="18" charset="2"/>
              </a:rPr>
              <a:t>p</a:t>
            </a:r>
            <a:r>
              <a:rPr lang="de-DE" sz="3600" baseline="30000" dirty="0" smtClean="0">
                <a:latin typeface="Symbol" pitchFamily="18" charset="2"/>
                <a:sym typeface="Symbol" pitchFamily="18" charset="2"/>
              </a:rPr>
              <a:t>0</a:t>
            </a:r>
            <a:r>
              <a:rPr lang="de-DE" sz="3600" dirty="0" smtClean="0">
                <a:latin typeface="Symbol" pitchFamily="18" charset="2"/>
                <a:sym typeface="Symbol" pitchFamily="18" charset="2"/>
              </a:rPr>
              <a:t>p</a:t>
            </a:r>
            <a:r>
              <a:rPr lang="de-DE" sz="3600" baseline="30000" dirty="0" smtClean="0">
                <a:latin typeface="Symbol" pitchFamily="18" charset="2"/>
                <a:sym typeface="Symbol" pitchFamily="18" charset="2"/>
              </a:rPr>
              <a:t>0</a:t>
            </a:r>
          </a:p>
          <a:p>
            <a:pPr fontAlgn="auto">
              <a:spcAft>
                <a:spcPts val="0"/>
              </a:spcAft>
            </a:pPr>
            <a:endParaRPr lang="de-DE" sz="3600" baseline="30000" dirty="0" smtClean="0">
              <a:sym typeface="Symbol" pitchFamily="18" charset="2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de-DE" baseline="30000" dirty="0">
              <a:sym typeface="Symbol" pitchFamily="18" charset="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53385" y="5162097"/>
            <a:ext cx="6984776" cy="79216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/>
              <a:buNone/>
            </a:pPr>
            <a:r>
              <a:rPr lang="de-DE" sz="3600" dirty="0" err="1" smtClean="0"/>
              <a:t>pn</a:t>
            </a:r>
            <a:r>
              <a:rPr lang="de-DE" sz="3600" dirty="0" smtClean="0"/>
              <a:t> </a:t>
            </a:r>
            <a:r>
              <a:rPr lang="de-DE" sz="3600" dirty="0" smtClean="0">
                <a:sym typeface="Symbol" pitchFamily="18" charset="2"/>
              </a:rPr>
              <a:t> </a:t>
            </a:r>
            <a:r>
              <a:rPr lang="de-DE" sz="3600" b="1" dirty="0" smtClean="0">
                <a:solidFill>
                  <a:srgbClr val="FF3300"/>
                </a:solidFill>
                <a:sym typeface="Symbol" pitchFamily="18" charset="2"/>
              </a:rPr>
              <a:t>dibaryon</a:t>
            </a:r>
            <a:r>
              <a:rPr lang="de-DE" sz="3600" baseline="30000" dirty="0" smtClean="0">
                <a:sym typeface="Symbol" pitchFamily="18" charset="2"/>
              </a:rPr>
              <a:t> </a:t>
            </a:r>
            <a:r>
              <a:rPr lang="de-DE" sz="3600" dirty="0" smtClean="0">
                <a:sym typeface="Symbol" pitchFamily="18" charset="2"/>
              </a:rPr>
              <a:t> </a:t>
            </a:r>
            <a:r>
              <a:rPr lang="de-DE" sz="3600" dirty="0" err="1" smtClean="0">
                <a:sym typeface="Symbol" pitchFamily="18" charset="2"/>
              </a:rPr>
              <a:t>pn</a:t>
            </a:r>
            <a:endParaRPr lang="de-DE" sz="3600" baseline="30000" dirty="0" smtClean="0">
              <a:latin typeface="Symbol" pitchFamily="18" charset="2"/>
              <a:sym typeface="Symbol" pitchFamily="18" charset="2"/>
            </a:endParaRPr>
          </a:p>
          <a:p>
            <a:pPr fontAlgn="auto">
              <a:spcAft>
                <a:spcPts val="0"/>
              </a:spcAft>
            </a:pPr>
            <a:endParaRPr lang="de-DE" sz="3600" baseline="30000" dirty="0" smtClean="0">
              <a:sym typeface="Symbol" pitchFamily="18" charset="2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de-DE" baseline="30000" dirty="0">
              <a:sym typeface="Symbol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1120388"/>
            <a:ext cx="2371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Isospin filter</a:t>
            </a:r>
            <a:endParaRPr lang="ru-RU" sz="3200" dirty="0"/>
          </a:p>
        </p:txBody>
      </p:sp>
      <p:sp>
        <p:nvSpPr>
          <p:cNvPr id="7" name="Левая фигурная скобка 6"/>
          <p:cNvSpPr/>
          <p:nvPr/>
        </p:nvSpPr>
        <p:spPr>
          <a:xfrm rot="5400000">
            <a:off x="5112059" y="1880866"/>
            <a:ext cx="360040" cy="864096"/>
          </a:xfrm>
          <a:prstGeom prst="leftBrace">
            <a:avLst>
              <a:gd name="adj1" fmla="val 8333"/>
              <a:gd name="adj2" fmla="val 5368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716016" y="1705163"/>
            <a:ext cx="288032" cy="6077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7" idx="1"/>
          </p:cNvCxnSpPr>
          <p:nvPr/>
        </p:nvCxnSpPr>
        <p:spPr>
          <a:xfrm>
            <a:off x="5260272" y="1705162"/>
            <a:ext cx="0" cy="4277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64088" y="3244404"/>
            <a:ext cx="3121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3-body reaction</a:t>
            </a:r>
            <a:endParaRPr lang="ru-RU" sz="32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5364088" y="2924944"/>
            <a:ext cx="864096" cy="4681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65331" y="5954259"/>
            <a:ext cx="3007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2-body reaction</a:t>
            </a:r>
            <a:endParaRPr lang="ru-RU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292703" y="5956125"/>
            <a:ext cx="4602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polarization observables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6562785" y="5162097"/>
            <a:ext cx="1105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PWA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8164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39080" y="0"/>
                <a:ext cx="8305800" cy="114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(2380)</m:t>
                    </m:r>
                  </m:oMath>
                </a14:m>
                <a:r>
                  <a:rPr lang="en-US" dirty="0" smtClean="0"/>
                  <a:t> photoproduction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9080" y="0"/>
                <a:ext cx="8305800" cy="1143000"/>
              </a:xfrm>
              <a:blipFill rotWithShape="1">
                <a:blip r:embed="rId2"/>
                <a:stretch>
                  <a:fillRect b="-33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19" name="Группа 18"/>
          <p:cNvGrpSpPr/>
          <p:nvPr/>
        </p:nvGrpSpPr>
        <p:grpSpPr>
          <a:xfrm>
            <a:off x="806282" y="2324537"/>
            <a:ext cx="3645605" cy="1495127"/>
            <a:chOff x="4887455" y="1123733"/>
            <a:chExt cx="3645605" cy="1495127"/>
          </a:xfrm>
        </p:grpSpPr>
        <p:grpSp>
          <p:nvGrpSpPr>
            <p:cNvPr id="23" name="Group 5"/>
            <p:cNvGrpSpPr>
              <a:grpSpLocks/>
            </p:cNvGrpSpPr>
            <p:nvPr/>
          </p:nvGrpSpPr>
          <p:grpSpPr bwMode="auto">
            <a:xfrm>
              <a:off x="5292973" y="1442523"/>
              <a:ext cx="2979737" cy="935037"/>
              <a:chOff x="3316" y="2478"/>
              <a:chExt cx="1877" cy="589"/>
            </a:xfrm>
          </p:grpSpPr>
          <p:sp>
            <p:nvSpPr>
              <p:cNvPr id="32" name="Line 6"/>
              <p:cNvSpPr>
                <a:spLocks noChangeShapeType="1"/>
              </p:cNvSpPr>
              <p:nvPr/>
            </p:nvSpPr>
            <p:spPr bwMode="auto">
              <a:xfrm>
                <a:off x="4476" y="3004"/>
                <a:ext cx="536" cy="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 flipV="1">
                <a:off x="4477" y="2478"/>
                <a:ext cx="490" cy="4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8"/>
              <p:cNvSpPr>
                <a:spLocks noChangeShapeType="1"/>
              </p:cNvSpPr>
              <p:nvPr/>
            </p:nvSpPr>
            <p:spPr bwMode="auto">
              <a:xfrm>
                <a:off x="4513" y="2568"/>
                <a:ext cx="227" cy="18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9"/>
              <p:cNvSpPr>
                <a:spLocks noChangeShapeType="1"/>
              </p:cNvSpPr>
              <p:nvPr/>
            </p:nvSpPr>
            <p:spPr bwMode="auto">
              <a:xfrm flipV="1">
                <a:off x="4513" y="2750"/>
                <a:ext cx="317" cy="22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1"/>
              <p:cNvSpPr>
                <a:spLocks noChangeShapeType="1"/>
              </p:cNvSpPr>
              <p:nvPr/>
            </p:nvSpPr>
            <p:spPr bwMode="auto">
              <a:xfrm flipV="1">
                <a:off x="3316" y="2870"/>
                <a:ext cx="38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12"/>
              <p:cNvSpPr>
                <a:spLocks noChangeArrowheads="1"/>
              </p:cNvSpPr>
              <p:nvPr/>
            </p:nvSpPr>
            <p:spPr bwMode="auto">
              <a:xfrm rot="-1717552">
                <a:off x="4096" y="2604"/>
                <a:ext cx="454" cy="9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13"/>
              <p:cNvSpPr>
                <a:spLocks noChangeArrowheads="1"/>
              </p:cNvSpPr>
              <p:nvPr/>
            </p:nvSpPr>
            <p:spPr bwMode="auto">
              <a:xfrm rot="1393872">
                <a:off x="4096" y="2859"/>
                <a:ext cx="454" cy="9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14"/>
              <p:cNvSpPr>
                <a:spLocks noChangeArrowheads="1"/>
              </p:cNvSpPr>
              <p:nvPr/>
            </p:nvSpPr>
            <p:spPr bwMode="auto">
              <a:xfrm>
                <a:off x="3606" y="2704"/>
                <a:ext cx="544" cy="1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15"/>
              <p:cNvSpPr>
                <a:spLocks noChangeArrowheads="1"/>
              </p:cNvSpPr>
              <p:nvPr/>
            </p:nvSpPr>
            <p:spPr bwMode="auto">
              <a:xfrm>
                <a:off x="4694" y="2704"/>
                <a:ext cx="181" cy="18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4830" y="2795"/>
                <a:ext cx="363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>
              <a:off x="6616948" y="2161660"/>
              <a:ext cx="3746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l-GR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6616948" y="1226623"/>
              <a:ext cx="3746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</a:p>
          </p:txBody>
        </p:sp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8244135" y="1701285"/>
              <a:ext cx="2889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d</a:t>
              </a:r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7985373" y="2090223"/>
              <a:ext cx="3381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>
                  <a:latin typeface="Times New Roman" pitchFamily="18" charset="0"/>
                  <a:cs typeface="Times New Roman" pitchFamily="18" charset="0"/>
                </a:rPr>
                <a:t>π</a:t>
              </a: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7913935" y="1226623"/>
              <a:ext cx="3381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400">
                  <a:latin typeface="Times New Roman" pitchFamily="18" charset="0"/>
                  <a:cs typeface="Times New Roman" pitchFamily="18" charset="0"/>
                </a:rPr>
                <a:t>π</a:t>
              </a:r>
            </a:p>
          </p:txBody>
        </p:sp>
        <p:sp>
          <p:nvSpPr>
            <p:cNvPr id="29" name="Text Box 22"/>
            <p:cNvSpPr txBox="1">
              <a:spLocks noChangeArrowheads="1"/>
            </p:cNvSpPr>
            <p:nvPr/>
          </p:nvSpPr>
          <p:spPr bwMode="auto">
            <a:xfrm>
              <a:off x="5004048" y="1123733"/>
              <a:ext cx="2889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Symbol" panose="05050102010706020507" pitchFamily="18" charset="2"/>
                </a:rPr>
                <a:t>g</a:t>
              </a:r>
              <a:endParaRPr lang="en-US" sz="2400" dirty="0">
                <a:latin typeface="Tahoma" pitchFamily="34" charset="0"/>
              </a:endParaRPr>
            </a:p>
          </p:txBody>
        </p:sp>
        <p:sp>
          <p:nvSpPr>
            <p:cNvPr id="30" name="Полилиния 29"/>
            <p:cNvSpPr/>
            <p:nvPr/>
          </p:nvSpPr>
          <p:spPr>
            <a:xfrm rot="20751335">
              <a:off x="5274637" y="1526935"/>
              <a:ext cx="451104" cy="568692"/>
            </a:xfrm>
            <a:custGeom>
              <a:avLst/>
              <a:gdLst>
                <a:gd name="connsiteX0" fmla="*/ 0 w 451104"/>
                <a:gd name="connsiteY0" fmla="*/ 44436 h 568692"/>
                <a:gd name="connsiteX1" fmla="*/ 121920 w 451104"/>
                <a:gd name="connsiteY1" fmla="*/ 7860 h 568692"/>
                <a:gd name="connsiteX2" fmla="*/ 85344 w 451104"/>
                <a:gd name="connsiteY2" fmla="*/ 178548 h 568692"/>
                <a:gd name="connsiteX3" fmla="*/ 231648 w 451104"/>
                <a:gd name="connsiteY3" fmla="*/ 166356 h 568692"/>
                <a:gd name="connsiteX4" fmla="*/ 170688 w 451104"/>
                <a:gd name="connsiteY4" fmla="*/ 300468 h 568692"/>
                <a:gd name="connsiteX5" fmla="*/ 316992 w 451104"/>
                <a:gd name="connsiteY5" fmla="*/ 288276 h 568692"/>
                <a:gd name="connsiteX6" fmla="*/ 292608 w 451104"/>
                <a:gd name="connsiteY6" fmla="*/ 434580 h 568692"/>
                <a:gd name="connsiteX7" fmla="*/ 402336 w 451104"/>
                <a:gd name="connsiteY7" fmla="*/ 422388 h 568692"/>
                <a:gd name="connsiteX8" fmla="*/ 377952 w 451104"/>
                <a:gd name="connsiteY8" fmla="*/ 544308 h 568692"/>
                <a:gd name="connsiteX9" fmla="*/ 377952 w 451104"/>
                <a:gd name="connsiteY9" fmla="*/ 544308 h 568692"/>
                <a:gd name="connsiteX10" fmla="*/ 451104 w 451104"/>
                <a:gd name="connsiteY10" fmla="*/ 568692 h 568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1104" h="568692">
                  <a:moveTo>
                    <a:pt x="0" y="44436"/>
                  </a:moveTo>
                  <a:cubicBezTo>
                    <a:pt x="53848" y="14972"/>
                    <a:pt x="107696" y="-14492"/>
                    <a:pt x="121920" y="7860"/>
                  </a:cubicBezTo>
                  <a:cubicBezTo>
                    <a:pt x="136144" y="30212"/>
                    <a:pt x="67056" y="152132"/>
                    <a:pt x="85344" y="178548"/>
                  </a:cubicBezTo>
                  <a:cubicBezTo>
                    <a:pt x="103632" y="204964"/>
                    <a:pt x="217424" y="146036"/>
                    <a:pt x="231648" y="166356"/>
                  </a:cubicBezTo>
                  <a:cubicBezTo>
                    <a:pt x="245872" y="186676"/>
                    <a:pt x="156464" y="280148"/>
                    <a:pt x="170688" y="300468"/>
                  </a:cubicBezTo>
                  <a:cubicBezTo>
                    <a:pt x="184912" y="320788"/>
                    <a:pt x="296672" y="265924"/>
                    <a:pt x="316992" y="288276"/>
                  </a:cubicBezTo>
                  <a:cubicBezTo>
                    <a:pt x="337312" y="310628"/>
                    <a:pt x="278384" y="412228"/>
                    <a:pt x="292608" y="434580"/>
                  </a:cubicBezTo>
                  <a:cubicBezTo>
                    <a:pt x="306832" y="456932"/>
                    <a:pt x="388112" y="404100"/>
                    <a:pt x="402336" y="422388"/>
                  </a:cubicBezTo>
                  <a:cubicBezTo>
                    <a:pt x="416560" y="440676"/>
                    <a:pt x="377952" y="544308"/>
                    <a:pt x="377952" y="544308"/>
                  </a:cubicBezTo>
                  <a:lnTo>
                    <a:pt x="377952" y="544308"/>
                  </a:lnTo>
                  <a:cubicBezTo>
                    <a:pt x="390144" y="548372"/>
                    <a:pt x="442976" y="566660"/>
                    <a:pt x="451104" y="568692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Text Box 23"/>
            <p:cNvSpPr txBox="1">
              <a:spLocks noChangeArrowheads="1"/>
            </p:cNvSpPr>
            <p:nvPr/>
          </p:nvSpPr>
          <p:spPr bwMode="auto">
            <a:xfrm>
              <a:off x="4887455" y="1879777"/>
              <a:ext cx="28892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ahoma" pitchFamily="34" charset="0"/>
                </a:rPr>
                <a:t>d</a:t>
              </a:r>
              <a:endParaRPr lang="en-US" sz="2400" dirty="0">
                <a:latin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50744" y="1196752"/>
                <a:ext cx="6369179" cy="624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𝛾</m:t>
                      </m:r>
                      <m:r>
                        <a:rPr lang="en-US" sz="3200" b="0" i="1" smtClean="0">
                          <a:latin typeface="Cambria Math"/>
                        </a:rPr>
                        <m:t>𝑑</m:t>
                      </m:r>
                      <m:r>
                        <a:rPr lang="en-US" sz="3200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2380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⟹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=550 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𝑀𝑒𝑉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44" y="1196752"/>
                <a:ext cx="6369179" cy="6240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58453" y="3859406"/>
                <a:ext cx="23483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6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→</m:t>
                      </m:r>
                      <m:r>
                        <a:rPr lang="en-US" sz="3200" i="1">
                          <a:latin typeface="Cambria Math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6</m:t>
                          </m:r>
                          <m:r>
                            <a:rPr lang="en-US" sz="3200" i="1">
                              <a:latin typeface="Cambria Math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53" y="3859406"/>
                <a:ext cx="2348335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44848" y="5229200"/>
                <a:ext cx="2192267" cy="15099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6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~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−3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137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48" y="5229200"/>
                <a:ext cx="2192267" cy="15099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Прямая со стрелкой 43"/>
          <p:cNvCxnSpPr/>
          <p:nvPr/>
        </p:nvCxnSpPr>
        <p:spPr>
          <a:xfrm flipV="1">
            <a:off x="683568" y="4512792"/>
            <a:ext cx="138434" cy="7200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авая фигурная скобка 12"/>
          <p:cNvSpPr/>
          <p:nvPr/>
        </p:nvSpPr>
        <p:spPr>
          <a:xfrm>
            <a:off x="2428908" y="3863897"/>
            <a:ext cx="832094" cy="273794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271277" y="4940482"/>
                <a:ext cx="57492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𝜎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𝛾</m:t>
                      </m:r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2380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~10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𝑛𝑏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277" y="4940482"/>
                <a:ext cx="5749266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3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95536" y="188640"/>
                <a:ext cx="8305800" cy="11430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𝛾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6" y="188640"/>
                <a:ext cx="830580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488832" cy="5078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8024" y="4077072"/>
            <a:ext cx="3501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Conventional Background</a:t>
            </a:r>
            <a:br>
              <a:rPr lang="en-US" dirty="0" smtClean="0"/>
            </a:br>
            <a:r>
              <a:rPr lang="de-DE" b="1" dirty="0"/>
              <a:t>M. </a:t>
            </a:r>
            <a:r>
              <a:rPr lang="de-DE" b="1" dirty="0" err="1"/>
              <a:t>Egorov</a:t>
            </a:r>
            <a:r>
              <a:rPr lang="de-DE" b="1" dirty="0"/>
              <a:t>, A. Fix,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Nucl.Phys</a:t>
            </a:r>
            <a:r>
              <a:rPr lang="de-DE" dirty="0"/>
              <a:t>. A933 (2015) 104-113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76056" y="5000402"/>
                <a:ext cx="7779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000402"/>
                <a:ext cx="777970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411760" y="2267580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M. </a:t>
            </a:r>
            <a:r>
              <a:rPr lang="en-GB" b="1" dirty="0" smtClean="0">
                <a:solidFill>
                  <a:srgbClr val="FF0000"/>
                </a:solidFill>
              </a:rPr>
              <a:t>Guenther Master Thesis, Basel 2015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275856" y="2636912"/>
            <a:ext cx="648072" cy="1008112"/>
          </a:xfrm>
          <a:prstGeom prst="straightConnector1">
            <a:avLst/>
          </a:prstGeom>
          <a:ln w="4762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46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012" y="482865"/>
            <a:ext cx="3054603" cy="275793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3134" y="116632"/>
            <a:ext cx="8229600" cy="1143000"/>
          </a:xfrm>
        </p:spPr>
        <p:txBody>
          <a:bodyPr/>
          <a:lstStyle/>
          <a:p>
            <a:r>
              <a:rPr lang="en-US" dirty="0" err="1" smtClean="0"/>
              <a:t>Hexaquark</a:t>
            </a:r>
            <a:r>
              <a:rPr lang="en-US" dirty="0" smtClean="0"/>
              <a:t> vs molecule</a:t>
            </a:r>
            <a:endParaRPr lang="ru-RU" dirty="0"/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F3CE2CE5-0F34-440C-8C48-388A649AA15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Полилиния 9"/>
          <p:cNvSpPr/>
          <p:nvPr/>
        </p:nvSpPr>
        <p:spPr>
          <a:xfrm rot="1048005">
            <a:off x="1723323" y="2049947"/>
            <a:ext cx="902501" cy="299176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580999" y="2258480"/>
            <a:ext cx="1008282" cy="4146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1709379" y="1446626"/>
            <a:ext cx="898121" cy="6460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27584" y="2092664"/>
            <a:ext cx="8817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2095443" y="999700"/>
            <a:ext cx="455163" cy="66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l-GR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1934693" y="2610029"/>
            <a:ext cx="67280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370272" y="2276666"/>
            <a:ext cx="337330" cy="65615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2115807" y="1630999"/>
            <a:ext cx="465192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*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94893" y="1773509"/>
            <a:ext cx="1728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d</a:t>
            </a:r>
            <a:r>
              <a:rPr lang="en-GB" sz="2800" dirty="0" smtClean="0"/>
              <a:t>*(2380)</a:t>
            </a:r>
            <a:endParaRPr lang="en-GB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2811" y="2827675"/>
            <a:ext cx="5126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Transition form factor</a:t>
            </a:r>
            <a:endParaRPr lang="ru-RU" sz="3600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5032744" y="3760849"/>
            <a:ext cx="197288" cy="427747"/>
            <a:chOff x="5176362" y="3719872"/>
            <a:chExt cx="197288" cy="427747"/>
          </a:xfrm>
        </p:grpSpPr>
        <p:sp>
          <p:nvSpPr>
            <p:cNvPr id="27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5241182" y="3747460"/>
            <a:ext cx="197288" cy="427747"/>
            <a:chOff x="5400043" y="3717058"/>
            <a:chExt cx="197288" cy="427747"/>
          </a:xfrm>
        </p:grpSpPr>
        <p:sp>
          <p:nvSpPr>
            <p:cNvPr id="30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847607" y="3476981"/>
            <a:ext cx="197288" cy="427747"/>
            <a:chOff x="6025788" y="3476840"/>
            <a:chExt cx="197288" cy="427747"/>
          </a:xfrm>
        </p:grpSpPr>
        <p:sp>
          <p:nvSpPr>
            <p:cNvPr id="33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062085" y="3484535"/>
            <a:ext cx="197288" cy="427747"/>
            <a:chOff x="6197644" y="3478692"/>
            <a:chExt cx="197288" cy="427747"/>
          </a:xfrm>
        </p:grpSpPr>
        <p:sp>
          <p:nvSpPr>
            <p:cNvPr id="36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683803" y="4253387"/>
            <a:ext cx="197288" cy="427747"/>
            <a:chOff x="5840064" y="4220114"/>
            <a:chExt cx="197288" cy="427747"/>
          </a:xfrm>
        </p:grpSpPr>
        <p:sp>
          <p:nvSpPr>
            <p:cNvPr id="39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881091" y="4256986"/>
            <a:ext cx="197288" cy="427747"/>
            <a:chOff x="6058653" y="4221088"/>
            <a:chExt cx="197288" cy="427747"/>
          </a:xfrm>
        </p:grpSpPr>
        <p:sp>
          <p:nvSpPr>
            <p:cNvPr id="42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Овал 43"/>
          <p:cNvSpPr/>
          <p:nvPr/>
        </p:nvSpPr>
        <p:spPr>
          <a:xfrm>
            <a:off x="4961544" y="3681603"/>
            <a:ext cx="559276" cy="575383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5771342" y="3424752"/>
            <a:ext cx="559276" cy="575383"/>
          </a:xfrm>
          <a:prstGeom prst="ellipse">
            <a:avLst/>
          </a:prstGeom>
          <a:noFill/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601453" y="4179570"/>
            <a:ext cx="559276" cy="57538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олилиния 46"/>
          <p:cNvSpPr/>
          <p:nvPr/>
        </p:nvSpPr>
        <p:spPr>
          <a:xfrm>
            <a:off x="5518505" y="3945169"/>
            <a:ext cx="350215" cy="98837"/>
          </a:xfrm>
          <a:custGeom>
            <a:avLst/>
            <a:gdLst>
              <a:gd name="connsiteX0" fmla="*/ 0 w 731520"/>
              <a:gd name="connsiteY0" fmla="*/ 103367 h 209720"/>
              <a:gd name="connsiteX1" fmla="*/ 445273 w 731520"/>
              <a:gd name="connsiteY1" fmla="*/ 206733 h 209720"/>
              <a:gd name="connsiteX2" fmla="*/ 731520 w 731520"/>
              <a:gd name="connsiteY2" fmla="*/ 0 h 20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" h="209720">
                <a:moveTo>
                  <a:pt x="0" y="103367"/>
                </a:moveTo>
                <a:cubicBezTo>
                  <a:pt x="161676" y="163664"/>
                  <a:pt x="323353" y="223961"/>
                  <a:pt x="445273" y="206733"/>
                </a:cubicBezTo>
                <a:cubicBezTo>
                  <a:pt x="567193" y="189505"/>
                  <a:pt x="731520" y="0"/>
                  <a:pt x="73152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олилиния 47"/>
          <p:cNvSpPr/>
          <p:nvPr/>
        </p:nvSpPr>
        <p:spPr>
          <a:xfrm>
            <a:off x="5721430" y="3930179"/>
            <a:ext cx="154904" cy="273554"/>
          </a:xfrm>
          <a:custGeom>
            <a:avLst/>
            <a:gdLst>
              <a:gd name="connsiteX0" fmla="*/ 85020 w 323560"/>
              <a:gd name="connsiteY0" fmla="*/ 580446 h 580446"/>
              <a:gd name="connsiteX1" fmla="*/ 13459 w 323560"/>
              <a:gd name="connsiteY1" fmla="*/ 238539 h 580446"/>
              <a:gd name="connsiteX2" fmla="*/ 323560 w 323560"/>
              <a:gd name="connsiteY2" fmla="*/ 0 h 58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560" h="580446">
                <a:moveTo>
                  <a:pt x="85020" y="580446"/>
                </a:moveTo>
                <a:cubicBezTo>
                  <a:pt x="29361" y="457863"/>
                  <a:pt x="-26298" y="335280"/>
                  <a:pt x="13459" y="238539"/>
                </a:cubicBezTo>
                <a:cubicBezTo>
                  <a:pt x="53216" y="141798"/>
                  <a:pt x="188388" y="70899"/>
                  <a:pt x="3235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5518505" y="3990136"/>
            <a:ext cx="244069" cy="221091"/>
          </a:xfrm>
          <a:custGeom>
            <a:avLst/>
            <a:gdLst>
              <a:gd name="connsiteX0" fmla="*/ 508883 w 509805"/>
              <a:gd name="connsiteY0" fmla="*/ 469127 h 469127"/>
              <a:gd name="connsiteX1" fmla="*/ 429370 w 509805"/>
              <a:gd name="connsiteY1" fmla="*/ 79513 h 469127"/>
              <a:gd name="connsiteX2" fmla="*/ 0 w 509805"/>
              <a:gd name="connsiteY2" fmla="*/ 0 h 46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805" h="469127">
                <a:moveTo>
                  <a:pt x="508883" y="469127"/>
                </a:moveTo>
                <a:cubicBezTo>
                  <a:pt x="511533" y="313414"/>
                  <a:pt x="514184" y="157701"/>
                  <a:pt x="429370" y="79513"/>
                </a:cubicBezTo>
                <a:cubicBezTo>
                  <a:pt x="344556" y="1325"/>
                  <a:pt x="172278" y="662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4718458" y="3229825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>
            <a:off x="7262434" y="3841459"/>
            <a:ext cx="197288" cy="427747"/>
            <a:chOff x="5176362" y="3719872"/>
            <a:chExt cx="197288" cy="427747"/>
          </a:xfrm>
        </p:grpSpPr>
        <p:sp>
          <p:nvSpPr>
            <p:cNvPr id="52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7470872" y="3828070"/>
            <a:ext cx="197288" cy="427747"/>
            <a:chOff x="5400043" y="3717058"/>
            <a:chExt cx="197288" cy="427747"/>
          </a:xfrm>
        </p:grpSpPr>
        <p:sp>
          <p:nvSpPr>
            <p:cNvPr id="55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7685621" y="3830532"/>
            <a:ext cx="197288" cy="427747"/>
            <a:chOff x="6025788" y="3476840"/>
            <a:chExt cx="197288" cy="427747"/>
          </a:xfrm>
        </p:grpSpPr>
        <p:sp>
          <p:nvSpPr>
            <p:cNvPr id="58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8678282" y="3836032"/>
            <a:ext cx="197288" cy="427747"/>
            <a:chOff x="6197644" y="3478692"/>
            <a:chExt cx="197288" cy="427747"/>
          </a:xfrm>
        </p:grpSpPr>
        <p:sp>
          <p:nvSpPr>
            <p:cNvPr id="61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8254751" y="3828444"/>
            <a:ext cx="197288" cy="427747"/>
            <a:chOff x="5840064" y="4220114"/>
            <a:chExt cx="197288" cy="427747"/>
          </a:xfrm>
        </p:grpSpPr>
        <p:sp>
          <p:nvSpPr>
            <p:cNvPr id="64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8473737" y="3832043"/>
            <a:ext cx="197288" cy="427747"/>
            <a:chOff x="6058653" y="4221088"/>
            <a:chExt cx="197288" cy="427747"/>
          </a:xfrm>
        </p:grpSpPr>
        <p:sp>
          <p:nvSpPr>
            <p:cNvPr id="67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" name="Овал 68"/>
          <p:cNvSpPr/>
          <p:nvPr/>
        </p:nvSpPr>
        <p:spPr>
          <a:xfrm>
            <a:off x="7191234" y="3762213"/>
            <a:ext cx="809798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8172400" y="3754627"/>
            <a:ext cx="845197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7020272" y="3260616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2" name="Группа 71"/>
          <p:cNvGrpSpPr/>
          <p:nvPr/>
        </p:nvGrpSpPr>
        <p:grpSpPr>
          <a:xfrm>
            <a:off x="6231974" y="5541474"/>
            <a:ext cx="197288" cy="427747"/>
            <a:chOff x="5176362" y="3719872"/>
            <a:chExt cx="197288" cy="427747"/>
          </a:xfrm>
        </p:grpSpPr>
        <p:sp>
          <p:nvSpPr>
            <p:cNvPr id="73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6499552" y="5163748"/>
            <a:ext cx="197288" cy="427747"/>
            <a:chOff x="5400043" y="3717058"/>
            <a:chExt cx="197288" cy="427747"/>
          </a:xfrm>
        </p:grpSpPr>
        <p:sp>
          <p:nvSpPr>
            <p:cNvPr id="76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7067191" y="5166977"/>
            <a:ext cx="197288" cy="427747"/>
            <a:chOff x="6025788" y="3476840"/>
            <a:chExt cx="197288" cy="427747"/>
          </a:xfrm>
        </p:grpSpPr>
        <p:sp>
          <p:nvSpPr>
            <p:cNvPr id="79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7452320" y="5541699"/>
            <a:ext cx="197288" cy="427747"/>
            <a:chOff x="6197644" y="3478692"/>
            <a:chExt cx="197288" cy="427747"/>
          </a:xfrm>
        </p:grpSpPr>
        <p:sp>
          <p:nvSpPr>
            <p:cNvPr id="82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7065146" y="5917032"/>
            <a:ext cx="197288" cy="427747"/>
            <a:chOff x="5840064" y="4220114"/>
            <a:chExt cx="197288" cy="427747"/>
          </a:xfrm>
        </p:grpSpPr>
        <p:sp>
          <p:nvSpPr>
            <p:cNvPr id="85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6589751" y="5917032"/>
            <a:ext cx="197288" cy="427747"/>
            <a:chOff x="6058653" y="4221088"/>
            <a:chExt cx="197288" cy="427747"/>
          </a:xfrm>
        </p:grpSpPr>
        <p:sp>
          <p:nvSpPr>
            <p:cNvPr id="88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" name="Овал 89"/>
          <p:cNvSpPr/>
          <p:nvPr/>
        </p:nvSpPr>
        <p:spPr>
          <a:xfrm>
            <a:off x="5847607" y="4941168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/>
          <p:cNvSpPr txBox="1"/>
          <p:nvPr/>
        </p:nvSpPr>
        <p:spPr>
          <a:xfrm>
            <a:off x="271288" y="4135816"/>
            <a:ext cx="405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Charge distribution</a:t>
            </a:r>
            <a:endParaRPr lang="ru-RU" sz="3600" dirty="0"/>
          </a:p>
        </p:txBody>
      </p:sp>
      <p:sp>
        <p:nvSpPr>
          <p:cNvPr id="93" name="TextBox 92"/>
          <p:cNvSpPr txBox="1"/>
          <p:nvPr/>
        </p:nvSpPr>
        <p:spPr>
          <a:xfrm>
            <a:off x="1328202" y="5580096"/>
            <a:ext cx="4071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Internal structure</a:t>
            </a:r>
            <a:endParaRPr lang="ru-RU" sz="3600" dirty="0"/>
          </a:p>
        </p:txBody>
      </p:sp>
      <p:sp>
        <p:nvSpPr>
          <p:cNvPr id="94" name="Стрелка вправо 93"/>
          <p:cNvSpPr/>
          <p:nvPr/>
        </p:nvSpPr>
        <p:spPr>
          <a:xfrm rot="5400000">
            <a:off x="1857867" y="3635590"/>
            <a:ext cx="633410" cy="454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трелка вправо 94"/>
          <p:cNvSpPr/>
          <p:nvPr/>
        </p:nvSpPr>
        <p:spPr>
          <a:xfrm rot="3558757">
            <a:off x="2109232" y="4939702"/>
            <a:ext cx="633410" cy="454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Text Box 20"/>
          <p:cNvSpPr txBox="1">
            <a:spLocks noChangeArrowheads="1"/>
          </p:cNvSpPr>
          <p:nvPr/>
        </p:nvSpPr>
        <p:spPr bwMode="auto">
          <a:xfrm>
            <a:off x="813318" y="1536975"/>
            <a:ext cx="455163" cy="66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l-GR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1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39080" y="0"/>
                <a:ext cx="8305800" cy="114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(2380)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electroproduction</a:t>
                </a:r>
                <a:endParaRPr lang="ru-RU" dirty="0"/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9080" y="0"/>
                <a:ext cx="8305800" cy="1143000"/>
              </a:xfrm>
              <a:blipFill rotWithShape="1">
                <a:blip r:embed="rId2"/>
                <a:stretch>
                  <a:fillRect b="-33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4" name="Line 8"/>
          <p:cNvSpPr>
            <a:spLocks noChangeShapeType="1"/>
          </p:cNvSpPr>
          <p:nvPr/>
        </p:nvSpPr>
        <p:spPr bwMode="auto">
          <a:xfrm>
            <a:off x="2087945" y="4072494"/>
            <a:ext cx="360362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9"/>
          <p:cNvSpPr>
            <a:spLocks noChangeShapeType="1"/>
          </p:cNvSpPr>
          <p:nvPr/>
        </p:nvSpPr>
        <p:spPr bwMode="auto">
          <a:xfrm flipV="1">
            <a:off x="2087945" y="4361419"/>
            <a:ext cx="503237" cy="358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auto">
          <a:xfrm rot="19882448">
            <a:off x="1425958" y="4129644"/>
            <a:ext cx="720725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 rot="1393872">
            <a:off x="1425958" y="4534456"/>
            <a:ext cx="720725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648083" y="4288394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2375283" y="4288394"/>
            <a:ext cx="287337" cy="2889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16"/>
          <p:cNvSpPr>
            <a:spLocks noChangeShapeType="1"/>
          </p:cNvSpPr>
          <p:nvPr/>
        </p:nvSpPr>
        <p:spPr bwMode="auto">
          <a:xfrm>
            <a:off x="2591183" y="4432856"/>
            <a:ext cx="5762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1511683" y="4648756"/>
            <a:ext cx="37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1511683" y="3713719"/>
            <a:ext cx="37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3138870" y="4188381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d</a:t>
            </a:r>
          </a:p>
        </p:txBody>
      </p:sp>
      <p:sp>
        <p:nvSpPr>
          <p:cNvPr id="46" name="Line 11"/>
          <p:cNvSpPr>
            <a:spLocks noChangeShapeType="1"/>
          </p:cNvSpPr>
          <p:nvPr/>
        </p:nvSpPr>
        <p:spPr bwMode="auto">
          <a:xfrm flipV="1">
            <a:off x="1429370" y="2964488"/>
            <a:ext cx="603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630064" y="2700963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1914352" y="2095672"/>
            <a:ext cx="288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Symbol" panose="05050102010706020507" pitchFamily="18" charset="2"/>
              </a:rPr>
              <a:t>g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49" name="Полилиния 48"/>
          <p:cNvSpPr/>
          <p:nvPr/>
        </p:nvSpPr>
        <p:spPr>
          <a:xfrm rot="4248689">
            <a:off x="1413585" y="2373663"/>
            <a:ext cx="451104" cy="568692"/>
          </a:xfrm>
          <a:custGeom>
            <a:avLst/>
            <a:gdLst>
              <a:gd name="connsiteX0" fmla="*/ 0 w 451104"/>
              <a:gd name="connsiteY0" fmla="*/ 44436 h 568692"/>
              <a:gd name="connsiteX1" fmla="*/ 121920 w 451104"/>
              <a:gd name="connsiteY1" fmla="*/ 7860 h 568692"/>
              <a:gd name="connsiteX2" fmla="*/ 85344 w 451104"/>
              <a:gd name="connsiteY2" fmla="*/ 178548 h 568692"/>
              <a:gd name="connsiteX3" fmla="*/ 231648 w 451104"/>
              <a:gd name="connsiteY3" fmla="*/ 166356 h 568692"/>
              <a:gd name="connsiteX4" fmla="*/ 170688 w 451104"/>
              <a:gd name="connsiteY4" fmla="*/ 300468 h 568692"/>
              <a:gd name="connsiteX5" fmla="*/ 316992 w 451104"/>
              <a:gd name="connsiteY5" fmla="*/ 288276 h 568692"/>
              <a:gd name="connsiteX6" fmla="*/ 292608 w 451104"/>
              <a:gd name="connsiteY6" fmla="*/ 434580 h 568692"/>
              <a:gd name="connsiteX7" fmla="*/ 402336 w 451104"/>
              <a:gd name="connsiteY7" fmla="*/ 422388 h 568692"/>
              <a:gd name="connsiteX8" fmla="*/ 377952 w 451104"/>
              <a:gd name="connsiteY8" fmla="*/ 544308 h 568692"/>
              <a:gd name="connsiteX9" fmla="*/ 377952 w 451104"/>
              <a:gd name="connsiteY9" fmla="*/ 544308 h 568692"/>
              <a:gd name="connsiteX10" fmla="*/ 451104 w 451104"/>
              <a:gd name="connsiteY10" fmla="*/ 568692 h 56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1104" h="568692">
                <a:moveTo>
                  <a:pt x="0" y="44436"/>
                </a:moveTo>
                <a:cubicBezTo>
                  <a:pt x="53848" y="14972"/>
                  <a:pt x="107696" y="-14492"/>
                  <a:pt x="121920" y="7860"/>
                </a:cubicBezTo>
                <a:cubicBezTo>
                  <a:pt x="136144" y="30212"/>
                  <a:pt x="67056" y="152132"/>
                  <a:pt x="85344" y="178548"/>
                </a:cubicBezTo>
                <a:cubicBezTo>
                  <a:pt x="103632" y="204964"/>
                  <a:pt x="217424" y="146036"/>
                  <a:pt x="231648" y="166356"/>
                </a:cubicBezTo>
                <a:cubicBezTo>
                  <a:pt x="245872" y="186676"/>
                  <a:pt x="156464" y="280148"/>
                  <a:pt x="170688" y="300468"/>
                </a:cubicBezTo>
                <a:cubicBezTo>
                  <a:pt x="184912" y="320788"/>
                  <a:pt x="296672" y="265924"/>
                  <a:pt x="316992" y="288276"/>
                </a:cubicBezTo>
                <a:cubicBezTo>
                  <a:pt x="337312" y="310628"/>
                  <a:pt x="278384" y="412228"/>
                  <a:pt x="292608" y="434580"/>
                </a:cubicBezTo>
                <a:cubicBezTo>
                  <a:pt x="306832" y="456932"/>
                  <a:pt x="388112" y="404100"/>
                  <a:pt x="402336" y="422388"/>
                </a:cubicBezTo>
                <a:cubicBezTo>
                  <a:pt x="416560" y="440676"/>
                  <a:pt x="377952" y="544308"/>
                  <a:pt x="377952" y="544308"/>
                </a:cubicBezTo>
                <a:lnTo>
                  <a:pt x="377952" y="544308"/>
                </a:lnTo>
                <a:cubicBezTo>
                  <a:pt x="390144" y="548372"/>
                  <a:pt x="442976" y="566660"/>
                  <a:pt x="451104" y="568692"/>
                </a:cubicBez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2151682" y="2715265"/>
            <a:ext cx="288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ahoma" pitchFamily="34" charset="0"/>
              </a:rPr>
              <a:t>d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51" name="Полилиния 50"/>
          <p:cNvSpPr/>
          <p:nvPr/>
        </p:nvSpPr>
        <p:spPr>
          <a:xfrm rot="6323063">
            <a:off x="2167257" y="3578741"/>
            <a:ext cx="451104" cy="568692"/>
          </a:xfrm>
          <a:custGeom>
            <a:avLst/>
            <a:gdLst>
              <a:gd name="connsiteX0" fmla="*/ 0 w 451104"/>
              <a:gd name="connsiteY0" fmla="*/ 44436 h 568692"/>
              <a:gd name="connsiteX1" fmla="*/ 121920 w 451104"/>
              <a:gd name="connsiteY1" fmla="*/ 7860 h 568692"/>
              <a:gd name="connsiteX2" fmla="*/ 85344 w 451104"/>
              <a:gd name="connsiteY2" fmla="*/ 178548 h 568692"/>
              <a:gd name="connsiteX3" fmla="*/ 231648 w 451104"/>
              <a:gd name="connsiteY3" fmla="*/ 166356 h 568692"/>
              <a:gd name="connsiteX4" fmla="*/ 170688 w 451104"/>
              <a:gd name="connsiteY4" fmla="*/ 300468 h 568692"/>
              <a:gd name="connsiteX5" fmla="*/ 316992 w 451104"/>
              <a:gd name="connsiteY5" fmla="*/ 288276 h 568692"/>
              <a:gd name="connsiteX6" fmla="*/ 292608 w 451104"/>
              <a:gd name="connsiteY6" fmla="*/ 434580 h 568692"/>
              <a:gd name="connsiteX7" fmla="*/ 402336 w 451104"/>
              <a:gd name="connsiteY7" fmla="*/ 422388 h 568692"/>
              <a:gd name="connsiteX8" fmla="*/ 377952 w 451104"/>
              <a:gd name="connsiteY8" fmla="*/ 544308 h 568692"/>
              <a:gd name="connsiteX9" fmla="*/ 377952 w 451104"/>
              <a:gd name="connsiteY9" fmla="*/ 544308 h 568692"/>
              <a:gd name="connsiteX10" fmla="*/ 451104 w 451104"/>
              <a:gd name="connsiteY10" fmla="*/ 568692 h 56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1104" h="568692">
                <a:moveTo>
                  <a:pt x="0" y="44436"/>
                </a:moveTo>
                <a:cubicBezTo>
                  <a:pt x="53848" y="14972"/>
                  <a:pt x="107696" y="-14492"/>
                  <a:pt x="121920" y="7860"/>
                </a:cubicBezTo>
                <a:cubicBezTo>
                  <a:pt x="136144" y="30212"/>
                  <a:pt x="67056" y="152132"/>
                  <a:pt x="85344" y="178548"/>
                </a:cubicBezTo>
                <a:cubicBezTo>
                  <a:pt x="103632" y="204964"/>
                  <a:pt x="217424" y="146036"/>
                  <a:pt x="231648" y="166356"/>
                </a:cubicBezTo>
                <a:cubicBezTo>
                  <a:pt x="245872" y="186676"/>
                  <a:pt x="156464" y="280148"/>
                  <a:pt x="170688" y="300468"/>
                </a:cubicBezTo>
                <a:cubicBezTo>
                  <a:pt x="184912" y="320788"/>
                  <a:pt x="296672" y="265924"/>
                  <a:pt x="316992" y="288276"/>
                </a:cubicBezTo>
                <a:cubicBezTo>
                  <a:pt x="337312" y="310628"/>
                  <a:pt x="278384" y="412228"/>
                  <a:pt x="292608" y="434580"/>
                </a:cubicBezTo>
                <a:cubicBezTo>
                  <a:pt x="306832" y="456932"/>
                  <a:pt x="388112" y="404100"/>
                  <a:pt x="402336" y="422388"/>
                </a:cubicBezTo>
                <a:cubicBezTo>
                  <a:pt x="416560" y="440676"/>
                  <a:pt x="377952" y="544308"/>
                  <a:pt x="377952" y="544308"/>
                </a:cubicBezTo>
                <a:lnTo>
                  <a:pt x="377952" y="544308"/>
                </a:lnTo>
                <a:cubicBezTo>
                  <a:pt x="390144" y="548372"/>
                  <a:pt x="442976" y="566660"/>
                  <a:pt x="451104" y="568692"/>
                </a:cubicBez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2" name="Полилиния 51"/>
          <p:cNvSpPr/>
          <p:nvPr/>
        </p:nvSpPr>
        <p:spPr>
          <a:xfrm rot="8242837">
            <a:off x="2212076" y="4560889"/>
            <a:ext cx="451104" cy="568692"/>
          </a:xfrm>
          <a:custGeom>
            <a:avLst/>
            <a:gdLst>
              <a:gd name="connsiteX0" fmla="*/ 0 w 451104"/>
              <a:gd name="connsiteY0" fmla="*/ 44436 h 568692"/>
              <a:gd name="connsiteX1" fmla="*/ 121920 w 451104"/>
              <a:gd name="connsiteY1" fmla="*/ 7860 h 568692"/>
              <a:gd name="connsiteX2" fmla="*/ 85344 w 451104"/>
              <a:gd name="connsiteY2" fmla="*/ 178548 h 568692"/>
              <a:gd name="connsiteX3" fmla="*/ 231648 w 451104"/>
              <a:gd name="connsiteY3" fmla="*/ 166356 h 568692"/>
              <a:gd name="connsiteX4" fmla="*/ 170688 w 451104"/>
              <a:gd name="connsiteY4" fmla="*/ 300468 h 568692"/>
              <a:gd name="connsiteX5" fmla="*/ 316992 w 451104"/>
              <a:gd name="connsiteY5" fmla="*/ 288276 h 568692"/>
              <a:gd name="connsiteX6" fmla="*/ 292608 w 451104"/>
              <a:gd name="connsiteY6" fmla="*/ 434580 h 568692"/>
              <a:gd name="connsiteX7" fmla="*/ 402336 w 451104"/>
              <a:gd name="connsiteY7" fmla="*/ 422388 h 568692"/>
              <a:gd name="connsiteX8" fmla="*/ 377952 w 451104"/>
              <a:gd name="connsiteY8" fmla="*/ 544308 h 568692"/>
              <a:gd name="connsiteX9" fmla="*/ 377952 w 451104"/>
              <a:gd name="connsiteY9" fmla="*/ 544308 h 568692"/>
              <a:gd name="connsiteX10" fmla="*/ 451104 w 451104"/>
              <a:gd name="connsiteY10" fmla="*/ 568692 h 56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1104" h="568692">
                <a:moveTo>
                  <a:pt x="0" y="44436"/>
                </a:moveTo>
                <a:cubicBezTo>
                  <a:pt x="53848" y="14972"/>
                  <a:pt x="107696" y="-14492"/>
                  <a:pt x="121920" y="7860"/>
                </a:cubicBezTo>
                <a:cubicBezTo>
                  <a:pt x="136144" y="30212"/>
                  <a:pt x="67056" y="152132"/>
                  <a:pt x="85344" y="178548"/>
                </a:cubicBezTo>
                <a:cubicBezTo>
                  <a:pt x="103632" y="204964"/>
                  <a:pt x="217424" y="146036"/>
                  <a:pt x="231648" y="166356"/>
                </a:cubicBezTo>
                <a:cubicBezTo>
                  <a:pt x="245872" y="186676"/>
                  <a:pt x="156464" y="280148"/>
                  <a:pt x="170688" y="300468"/>
                </a:cubicBezTo>
                <a:cubicBezTo>
                  <a:pt x="184912" y="320788"/>
                  <a:pt x="296672" y="265924"/>
                  <a:pt x="316992" y="288276"/>
                </a:cubicBezTo>
                <a:cubicBezTo>
                  <a:pt x="337312" y="310628"/>
                  <a:pt x="278384" y="412228"/>
                  <a:pt x="292608" y="434580"/>
                </a:cubicBezTo>
                <a:cubicBezTo>
                  <a:pt x="306832" y="456932"/>
                  <a:pt x="388112" y="404100"/>
                  <a:pt x="402336" y="422388"/>
                </a:cubicBezTo>
                <a:cubicBezTo>
                  <a:pt x="416560" y="440676"/>
                  <a:pt x="377952" y="544308"/>
                  <a:pt x="377952" y="544308"/>
                </a:cubicBezTo>
                <a:lnTo>
                  <a:pt x="377952" y="544308"/>
                </a:lnTo>
                <a:cubicBezTo>
                  <a:pt x="390144" y="548372"/>
                  <a:pt x="442976" y="566660"/>
                  <a:pt x="451104" y="568692"/>
                </a:cubicBez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2734851" y="3546528"/>
            <a:ext cx="288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Symbol" panose="05050102010706020507" pitchFamily="18" charset="2"/>
              </a:rPr>
              <a:t>g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2796143" y="4719958"/>
            <a:ext cx="288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Symbol" panose="05050102010706020507" pitchFamily="18" charset="2"/>
              </a:rPr>
              <a:t>g</a:t>
            </a:r>
            <a:endParaRPr lang="en-US" sz="2400" dirty="0">
              <a:latin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3308337" y="2396399"/>
                <a:ext cx="31135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Γ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r>
                        <a:rPr lang="en-US" sz="2800" i="1">
                          <a:latin typeface="Cambria Math"/>
                        </a:rPr>
                        <m:t>𝛾</m:t>
                      </m:r>
                      <m:r>
                        <a:rPr lang="en-US" sz="2800" i="1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𝑘𝑒𝑉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337" y="2396399"/>
                <a:ext cx="311354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3427795" y="4216956"/>
                <a:ext cx="33026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Γ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r>
                        <a:rPr lang="en-US" sz="2800" i="1">
                          <a:latin typeface="Cambria Math"/>
                        </a:rPr>
                        <m:t>𝛾𝛾</m:t>
                      </m:r>
                      <m:r>
                        <a:rPr lang="en-US" sz="2800" i="1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𝑘𝑒𝑉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795" y="4216956"/>
                <a:ext cx="330269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8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39080" y="0"/>
                <a:ext cx="8305800" cy="114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(2380)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electroproduction</a:t>
                </a:r>
                <a:endParaRPr lang="ru-RU" dirty="0"/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9080" y="0"/>
                <a:ext cx="8305800" cy="1143000"/>
              </a:xfrm>
              <a:blipFill rotWithShape="1">
                <a:blip r:embed="rId2"/>
                <a:stretch>
                  <a:fillRect b="-33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7" name="Полилиния 26"/>
          <p:cNvSpPr/>
          <p:nvPr/>
        </p:nvSpPr>
        <p:spPr>
          <a:xfrm rot="1048005">
            <a:off x="1413420" y="3508499"/>
            <a:ext cx="902501" cy="299176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2271096" y="3717032"/>
            <a:ext cx="1008282" cy="4146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1399476" y="2905178"/>
            <a:ext cx="898121" cy="6460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17681" y="3551216"/>
            <a:ext cx="8817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1785540" y="2458252"/>
            <a:ext cx="455163" cy="66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l-GR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>
            <a:off x="1624790" y="4068581"/>
            <a:ext cx="67280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1805904" y="3089551"/>
            <a:ext cx="465192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*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84990" y="3232061"/>
            <a:ext cx="1728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d</a:t>
            </a:r>
            <a:r>
              <a:rPr lang="en-GB" sz="2800" dirty="0" smtClean="0"/>
              <a:t>*(2380)</a:t>
            </a:r>
            <a:endParaRPr lang="en-GB" sz="2800" dirty="0"/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503415" y="2995527"/>
            <a:ext cx="455163" cy="66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l-GR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олилиния 42"/>
          <p:cNvSpPr/>
          <p:nvPr/>
        </p:nvSpPr>
        <p:spPr>
          <a:xfrm rot="1048005">
            <a:off x="6018580" y="3652722"/>
            <a:ext cx="902501" cy="299176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6004636" y="3049401"/>
            <a:ext cx="898121" cy="6460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122841" y="3695439"/>
            <a:ext cx="8817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ine 16"/>
          <p:cNvSpPr>
            <a:spLocks noChangeShapeType="1"/>
          </p:cNvSpPr>
          <p:nvPr/>
        </p:nvSpPr>
        <p:spPr bwMode="auto">
          <a:xfrm>
            <a:off x="6229950" y="4212804"/>
            <a:ext cx="67280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Text Box 21"/>
          <p:cNvSpPr txBox="1">
            <a:spLocks noChangeArrowheads="1"/>
          </p:cNvSpPr>
          <p:nvPr/>
        </p:nvSpPr>
        <p:spPr bwMode="auto">
          <a:xfrm>
            <a:off x="5773065" y="3658087"/>
            <a:ext cx="465192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*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36296" y="3376284"/>
            <a:ext cx="1728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d</a:t>
            </a:r>
            <a:r>
              <a:rPr lang="en-GB" sz="2800" dirty="0" smtClean="0"/>
              <a:t>*(2380)</a:t>
            </a:r>
            <a:endParaRPr lang="en-GB" sz="2800" dirty="0"/>
          </a:p>
        </p:txBody>
      </p:sp>
      <p:sp>
        <p:nvSpPr>
          <p:cNvPr id="62" name="Text Box 20"/>
          <p:cNvSpPr txBox="1">
            <a:spLocks noChangeArrowheads="1"/>
          </p:cNvSpPr>
          <p:nvPr/>
        </p:nvSpPr>
        <p:spPr bwMode="auto">
          <a:xfrm>
            <a:off x="5108575" y="3139750"/>
            <a:ext cx="455163" cy="66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l-GR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V="1">
            <a:off x="6885709" y="1944215"/>
            <a:ext cx="104441" cy="11037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20"/>
          <p:cNvSpPr txBox="1">
            <a:spLocks noChangeArrowheads="1"/>
          </p:cNvSpPr>
          <p:nvPr/>
        </p:nvSpPr>
        <p:spPr bwMode="auto">
          <a:xfrm>
            <a:off x="7152815" y="1988840"/>
            <a:ext cx="455163" cy="66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l-GR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олилиния 67"/>
          <p:cNvSpPr/>
          <p:nvPr/>
        </p:nvSpPr>
        <p:spPr>
          <a:xfrm rot="5400000">
            <a:off x="6493923" y="3359712"/>
            <a:ext cx="902501" cy="299176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14"/>
          <p:cNvSpPr>
            <a:spLocks noChangeArrowheads="1"/>
          </p:cNvSpPr>
          <p:nvPr/>
        </p:nvSpPr>
        <p:spPr bwMode="auto">
          <a:xfrm>
            <a:off x="6876256" y="3861255"/>
            <a:ext cx="1008282" cy="41465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21"/>
          <p:cNvSpPr txBox="1">
            <a:spLocks noChangeArrowheads="1"/>
          </p:cNvSpPr>
          <p:nvPr/>
        </p:nvSpPr>
        <p:spPr bwMode="auto">
          <a:xfrm>
            <a:off x="7125118" y="2789532"/>
            <a:ext cx="465192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*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68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Dibaryons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 a paradigm shift</a:t>
            </a:r>
            <a:endParaRPr lang="ru-RU" sz="40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Mikhail Bashkanov "Dibaryons"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1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DLS puzzle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557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4"/>
          <a:stretch/>
        </p:blipFill>
        <p:spPr bwMode="auto">
          <a:xfrm>
            <a:off x="395536" y="1711694"/>
            <a:ext cx="8280920" cy="414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92" y="5882622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Strong </a:t>
            </a:r>
            <a:r>
              <a:rPr lang="en-US" dirty="0" err="1" smtClean="0"/>
              <a:t>dilepton</a:t>
            </a:r>
            <a:r>
              <a:rPr lang="en-US" dirty="0" smtClean="0"/>
              <a:t> enhancement over </a:t>
            </a:r>
            <a:r>
              <a:rPr lang="en-US" dirty="0" err="1" smtClean="0"/>
              <a:t>hadronic</a:t>
            </a:r>
            <a:r>
              <a:rPr lang="en-US" dirty="0" smtClean="0"/>
              <a:t> </a:t>
            </a:r>
            <a:r>
              <a:rPr lang="en-US" dirty="0" err="1" smtClean="0"/>
              <a:t>coctails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7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US"/>
              <a:t>Possible particles</a:t>
            </a:r>
          </a:p>
        </p:txBody>
      </p:sp>
      <p:sp>
        <p:nvSpPr>
          <p:cNvPr id="638989" name="Text Box 13"/>
          <p:cNvSpPr txBox="1">
            <a:spLocks noChangeArrowheads="1"/>
          </p:cNvSpPr>
          <p:nvPr/>
        </p:nvSpPr>
        <p:spPr bwMode="auto">
          <a:xfrm>
            <a:off x="2411760" y="2416451"/>
            <a:ext cx="37417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/>
              <a:t>Pentaquark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Meson-Baryon molecule</a:t>
            </a:r>
            <a:endParaRPr lang="en-US" sz="2400" b="1" dirty="0"/>
          </a:p>
        </p:txBody>
      </p:sp>
      <p:sp>
        <p:nvSpPr>
          <p:cNvPr id="638995" name="Text Box 19"/>
          <p:cNvSpPr txBox="1">
            <a:spLocks noChangeArrowheads="1"/>
          </p:cNvSpPr>
          <p:nvPr/>
        </p:nvSpPr>
        <p:spPr bwMode="auto">
          <a:xfrm>
            <a:off x="5204343" y="1484784"/>
            <a:ext cx="38282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/>
              <a:t>Hexaquark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Baryon-Baryon molecule</a:t>
            </a:r>
            <a:endParaRPr lang="en-US" sz="2400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346793" y="3286601"/>
            <a:ext cx="1871663" cy="1855788"/>
            <a:chOff x="3346793" y="3286601"/>
            <a:chExt cx="1871663" cy="1855788"/>
          </a:xfrm>
        </p:grpSpPr>
        <p:sp>
          <p:nvSpPr>
            <p:cNvPr id="638980" name="Oval 4"/>
            <p:cNvSpPr>
              <a:spLocks noChangeArrowheads="1"/>
            </p:cNvSpPr>
            <p:nvPr/>
          </p:nvSpPr>
          <p:spPr bwMode="auto">
            <a:xfrm>
              <a:off x="3480413" y="4075362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81" name="Oval 5"/>
            <p:cNvSpPr>
              <a:spLocks noChangeArrowheads="1"/>
            </p:cNvSpPr>
            <p:nvPr/>
          </p:nvSpPr>
          <p:spPr bwMode="auto">
            <a:xfrm>
              <a:off x="3640561" y="3485830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82" name="Oval 6"/>
            <p:cNvSpPr>
              <a:spLocks noChangeArrowheads="1"/>
            </p:cNvSpPr>
            <p:nvPr/>
          </p:nvSpPr>
          <p:spPr bwMode="auto">
            <a:xfrm>
              <a:off x="3346793" y="3286601"/>
              <a:ext cx="1871663" cy="1855788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02" name="Oval 26"/>
            <p:cNvSpPr>
              <a:spLocks noChangeArrowheads="1"/>
            </p:cNvSpPr>
            <p:nvPr/>
          </p:nvSpPr>
          <p:spPr bwMode="auto">
            <a:xfrm>
              <a:off x="4014893" y="4353628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05" name="Oval 29"/>
            <p:cNvSpPr>
              <a:spLocks noChangeArrowheads="1"/>
            </p:cNvSpPr>
            <p:nvPr/>
          </p:nvSpPr>
          <p:spPr bwMode="auto">
            <a:xfrm>
              <a:off x="4220236" y="3490186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06" name="Oval 30"/>
            <p:cNvSpPr>
              <a:spLocks noChangeArrowheads="1"/>
            </p:cNvSpPr>
            <p:nvPr/>
          </p:nvSpPr>
          <p:spPr bwMode="auto">
            <a:xfrm>
              <a:off x="4525943" y="4028303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082696" y="2374200"/>
            <a:ext cx="2305050" cy="2352676"/>
            <a:chOff x="6082696" y="2374200"/>
            <a:chExt cx="2305050" cy="2352676"/>
          </a:xfrm>
        </p:grpSpPr>
        <p:sp>
          <p:nvSpPr>
            <p:cNvPr id="638991" name="Oval 15"/>
            <p:cNvSpPr>
              <a:spLocks noChangeArrowheads="1"/>
            </p:cNvSpPr>
            <p:nvPr/>
          </p:nvSpPr>
          <p:spPr bwMode="auto">
            <a:xfrm>
              <a:off x="6939004" y="2846217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92" name="Oval 16"/>
            <p:cNvSpPr>
              <a:spLocks noChangeArrowheads="1"/>
            </p:cNvSpPr>
            <p:nvPr/>
          </p:nvSpPr>
          <p:spPr bwMode="auto">
            <a:xfrm>
              <a:off x="6594017" y="3383850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93" name="Oval 17"/>
            <p:cNvSpPr>
              <a:spLocks noChangeArrowheads="1"/>
            </p:cNvSpPr>
            <p:nvPr/>
          </p:nvSpPr>
          <p:spPr bwMode="auto">
            <a:xfrm>
              <a:off x="7293232" y="3383850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994" name="Oval 18"/>
            <p:cNvSpPr>
              <a:spLocks noChangeArrowheads="1"/>
            </p:cNvSpPr>
            <p:nvPr/>
          </p:nvSpPr>
          <p:spPr bwMode="auto">
            <a:xfrm>
              <a:off x="6082696" y="2374200"/>
              <a:ext cx="2305050" cy="2352676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07" name="Oval 31"/>
            <p:cNvSpPr>
              <a:spLocks noChangeArrowheads="1"/>
            </p:cNvSpPr>
            <p:nvPr/>
          </p:nvSpPr>
          <p:spPr bwMode="auto">
            <a:xfrm>
              <a:off x="6958512" y="3921484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10" name="Oval 34"/>
            <p:cNvSpPr>
              <a:spLocks noChangeArrowheads="1"/>
            </p:cNvSpPr>
            <p:nvPr/>
          </p:nvSpPr>
          <p:spPr bwMode="auto">
            <a:xfrm>
              <a:off x="6315768" y="2807059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11" name="Oval 35"/>
            <p:cNvSpPr>
              <a:spLocks noChangeArrowheads="1"/>
            </p:cNvSpPr>
            <p:nvPr/>
          </p:nvSpPr>
          <p:spPr bwMode="auto">
            <a:xfrm>
              <a:off x="7573535" y="2807059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835944" y="6356350"/>
            <a:ext cx="4183856" cy="365125"/>
          </a:xfrm>
        </p:spPr>
        <p:txBody>
          <a:bodyPr/>
          <a:lstStyle/>
          <a:p>
            <a:r>
              <a:rPr lang="en-US" smtClean="0"/>
              <a:t>Mikhail Bashkanov "Dibaryons"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31333" y="1259984"/>
            <a:ext cx="36551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/>
              <a:t>Tetraquark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Meson-Meson molecule</a:t>
            </a:r>
            <a:endParaRPr lang="en-US" sz="2400" b="1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467518" y="2141008"/>
            <a:ext cx="1871663" cy="1855788"/>
            <a:chOff x="467518" y="2141008"/>
            <a:chExt cx="1871663" cy="1855788"/>
          </a:xfrm>
        </p:grpSpPr>
        <p:sp>
          <p:nvSpPr>
            <p:cNvPr id="28" name="Oval 4"/>
            <p:cNvSpPr>
              <a:spLocks noChangeArrowheads="1"/>
            </p:cNvSpPr>
            <p:nvPr/>
          </p:nvSpPr>
          <p:spPr bwMode="auto">
            <a:xfrm>
              <a:off x="601137" y="2761264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1625886" y="2882710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6"/>
            <p:cNvSpPr>
              <a:spLocks noChangeArrowheads="1"/>
            </p:cNvSpPr>
            <p:nvPr/>
          </p:nvSpPr>
          <p:spPr bwMode="auto">
            <a:xfrm>
              <a:off x="467518" y="2141008"/>
              <a:ext cx="1871663" cy="1855788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26"/>
            <p:cNvSpPr>
              <a:spLocks noChangeArrowheads="1"/>
            </p:cNvSpPr>
            <p:nvPr/>
          </p:nvSpPr>
          <p:spPr bwMode="auto">
            <a:xfrm>
              <a:off x="1113511" y="3156915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1138230" y="2374200"/>
              <a:ext cx="579675" cy="603591"/>
            </a:xfrm>
            <a:prstGeom prst="ellipse">
              <a:avLst/>
            </a:prstGeom>
            <a:gradFill rotWithShape="1">
              <a:gsLst>
                <a:gs pos="100000">
                  <a:schemeClr val="accent5"/>
                </a:gs>
                <a:gs pos="0">
                  <a:schemeClr val="accent5">
                    <a:lumMod val="50000"/>
                  </a:schemeClr>
                </a:gs>
                <a:gs pos="100000">
                  <a:srgbClr val="CC4700"/>
                </a:gs>
                <a:gs pos="100000">
                  <a:srgbClr val="92D05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99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64097" y="2315781"/>
            <a:ext cx="2327939" cy="1574034"/>
            <a:chOff x="259500" y="4447687"/>
            <a:chExt cx="2327939" cy="1574034"/>
          </a:xfrm>
        </p:grpSpPr>
        <p:sp>
          <p:nvSpPr>
            <p:cNvPr id="32" name="Oval 4"/>
            <p:cNvSpPr>
              <a:spLocks noChangeArrowheads="1"/>
            </p:cNvSpPr>
            <p:nvPr/>
          </p:nvSpPr>
          <p:spPr bwMode="auto">
            <a:xfrm>
              <a:off x="601137" y="4834751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5"/>
            <p:cNvSpPr>
              <a:spLocks noChangeArrowheads="1"/>
            </p:cNvSpPr>
            <p:nvPr/>
          </p:nvSpPr>
          <p:spPr bwMode="auto">
            <a:xfrm>
              <a:off x="1625886" y="4975349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6"/>
            <p:cNvSpPr>
              <a:spLocks noChangeArrowheads="1"/>
            </p:cNvSpPr>
            <p:nvPr/>
          </p:nvSpPr>
          <p:spPr bwMode="auto">
            <a:xfrm rot="19198106">
              <a:off x="259500" y="4556410"/>
              <a:ext cx="1788507" cy="795600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26"/>
            <p:cNvSpPr>
              <a:spLocks noChangeArrowheads="1"/>
            </p:cNvSpPr>
            <p:nvPr/>
          </p:nvSpPr>
          <p:spPr bwMode="auto">
            <a:xfrm>
              <a:off x="1187978" y="5418130"/>
              <a:ext cx="579675" cy="603591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5"/>
            <p:cNvSpPr>
              <a:spLocks noChangeArrowheads="1"/>
            </p:cNvSpPr>
            <p:nvPr/>
          </p:nvSpPr>
          <p:spPr bwMode="auto">
            <a:xfrm>
              <a:off x="1138230" y="4447687"/>
              <a:ext cx="579675" cy="603591"/>
            </a:xfrm>
            <a:prstGeom prst="ellipse">
              <a:avLst/>
            </a:prstGeom>
            <a:gradFill rotWithShape="1">
              <a:gsLst>
                <a:gs pos="100000">
                  <a:schemeClr val="accent5"/>
                </a:gs>
                <a:gs pos="0">
                  <a:schemeClr val="accent5">
                    <a:lumMod val="50000"/>
                  </a:schemeClr>
                </a:gs>
                <a:gs pos="100000">
                  <a:srgbClr val="CC4700"/>
                </a:gs>
                <a:gs pos="100000">
                  <a:srgbClr val="92D05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99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6"/>
            <p:cNvSpPr>
              <a:spLocks noChangeArrowheads="1"/>
            </p:cNvSpPr>
            <p:nvPr/>
          </p:nvSpPr>
          <p:spPr bwMode="auto">
            <a:xfrm rot="19198106">
              <a:off x="798932" y="5113878"/>
              <a:ext cx="1788507" cy="795600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365118" y="3412877"/>
            <a:ext cx="1932850" cy="1641630"/>
            <a:chOff x="3232783" y="5052575"/>
            <a:chExt cx="1932850" cy="164163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3274502" y="5154278"/>
              <a:ext cx="1891131" cy="1539927"/>
              <a:chOff x="3274502" y="5154278"/>
              <a:chExt cx="1891131" cy="1539927"/>
            </a:xfrm>
          </p:grpSpPr>
          <p:sp>
            <p:nvSpPr>
              <p:cNvPr id="40" name="Oval 4"/>
              <p:cNvSpPr>
                <a:spLocks noChangeArrowheads="1"/>
              </p:cNvSpPr>
              <p:nvPr/>
            </p:nvSpPr>
            <p:spPr bwMode="auto">
              <a:xfrm>
                <a:off x="3274502" y="5743810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5"/>
              <p:cNvSpPr>
                <a:spLocks noChangeArrowheads="1"/>
              </p:cNvSpPr>
              <p:nvPr/>
            </p:nvSpPr>
            <p:spPr bwMode="auto">
              <a:xfrm>
                <a:off x="3434650" y="5154278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FF3399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6"/>
              <p:cNvSpPr>
                <a:spLocks noChangeArrowheads="1"/>
              </p:cNvSpPr>
              <p:nvPr/>
            </p:nvSpPr>
            <p:spPr bwMode="auto">
              <a:xfrm>
                <a:off x="3958445" y="5370966"/>
                <a:ext cx="1207188" cy="1323239"/>
              </a:xfrm>
              <a:prstGeom prst="ellipse">
                <a:avLst/>
              </a:prstGeom>
              <a:noFill/>
              <a:ln w="7620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26"/>
              <p:cNvSpPr>
                <a:spLocks noChangeArrowheads="1"/>
              </p:cNvSpPr>
              <p:nvPr/>
            </p:nvSpPr>
            <p:spPr bwMode="auto">
              <a:xfrm>
                <a:off x="4039455" y="5974558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008000"/>
                  </a:gs>
                  <a:gs pos="100000">
                    <a:srgbClr val="008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29"/>
              <p:cNvSpPr>
                <a:spLocks noChangeArrowheads="1"/>
              </p:cNvSpPr>
              <p:nvPr/>
            </p:nvSpPr>
            <p:spPr bwMode="auto">
              <a:xfrm>
                <a:off x="4180981" y="5391179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30"/>
              <p:cNvSpPr>
                <a:spLocks noChangeArrowheads="1"/>
              </p:cNvSpPr>
              <p:nvPr/>
            </p:nvSpPr>
            <p:spPr bwMode="auto">
              <a:xfrm>
                <a:off x="4585957" y="5795599"/>
                <a:ext cx="579675" cy="603591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31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" name="Oval 6"/>
            <p:cNvSpPr>
              <a:spLocks noChangeArrowheads="1"/>
            </p:cNvSpPr>
            <p:nvPr/>
          </p:nvSpPr>
          <p:spPr bwMode="auto">
            <a:xfrm rot="17202252">
              <a:off x="2943022" y="5342336"/>
              <a:ext cx="1375121" cy="795600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071218" y="2499988"/>
            <a:ext cx="2328005" cy="2154921"/>
            <a:chOff x="6082696" y="4749482"/>
            <a:chExt cx="2328005" cy="2154921"/>
          </a:xfrm>
        </p:grpSpPr>
        <p:sp>
          <p:nvSpPr>
            <p:cNvPr id="51" name="Oval 15"/>
            <p:cNvSpPr>
              <a:spLocks noChangeArrowheads="1"/>
            </p:cNvSpPr>
            <p:nvPr/>
          </p:nvSpPr>
          <p:spPr bwMode="auto">
            <a:xfrm>
              <a:off x="6822271" y="5015604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16"/>
            <p:cNvSpPr>
              <a:spLocks noChangeArrowheads="1"/>
            </p:cNvSpPr>
            <p:nvPr/>
          </p:nvSpPr>
          <p:spPr bwMode="auto">
            <a:xfrm>
              <a:off x="6477284" y="5553237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17"/>
            <p:cNvSpPr>
              <a:spLocks noChangeArrowheads="1"/>
            </p:cNvSpPr>
            <p:nvPr/>
          </p:nvSpPr>
          <p:spPr bwMode="auto">
            <a:xfrm>
              <a:off x="7422998" y="5511678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18"/>
            <p:cNvSpPr>
              <a:spLocks noChangeArrowheads="1"/>
            </p:cNvSpPr>
            <p:nvPr/>
          </p:nvSpPr>
          <p:spPr bwMode="auto">
            <a:xfrm>
              <a:off x="6082696" y="4749482"/>
              <a:ext cx="1369624" cy="1428172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31"/>
            <p:cNvSpPr>
              <a:spLocks noChangeArrowheads="1"/>
            </p:cNvSpPr>
            <p:nvPr/>
          </p:nvSpPr>
          <p:spPr bwMode="auto">
            <a:xfrm>
              <a:off x="7088278" y="6049312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33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34"/>
            <p:cNvSpPr>
              <a:spLocks noChangeArrowheads="1"/>
            </p:cNvSpPr>
            <p:nvPr/>
          </p:nvSpPr>
          <p:spPr bwMode="auto">
            <a:xfrm>
              <a:off x="6199035" y="4976446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35"/>
            <p:cNvSpPr>
              <a:spLocks noChangeArrowheads="1"/>
            </p:cNvSpPr>
            <p:nvPr/>
          </p:nvSpPr>
          <p:spPr bwMode="auto">
            <a:xfrm>
              <a:off x="7694060" y="6066765"/>
              <a:ext cx="605782" cy="624417"/>
            </a:xfrm>
            <a:prstGeom prst="ellipse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18"/>
            <p:cNvSpPr>
              <a:spLocks noChangeArrowheads="1"/>
            </p:cNvSpPr>
            <p:nvPr/>
          </p:nvSpPr>
          <p:spPr bwMode="auto">
            <a:xfrm>
              <a:off x="7041077" y="5476231"/>
              <a:ext cx="1369624" cy="1428172"/>
            </a:xfrm>
            <a:prstGeom prst="ellipse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7760" y="4339506"/>
                <a:ext cx="22946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(980)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60" y="4339506"/>
                <a:ext cx="2294667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17759" y="4944053"/>
                <a:ext cx="20445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𝑍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(4430)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59" y="4944053"/>
                <a:ext cx="2044534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282463" y="5258086"/>
                <a:ext cx="179728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Λ</m:t>
                      </m:r>
                      <m:r>
                        <a:rPr lang="en-US" sz="3200" b="0" i="1" smtClean="0">
                          <a:latin typeface="Cambria Math"/>
                        </a:rPr>
                        <m:t>(1405)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463" y="5258086"/>
                <a:ext cx="1797287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237090" y="5842861"/>
                <a:ext cx="20487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+</m:t>
                          </m:r>
                        </m:sup>
                      </m:sSubSup>
                      <m:r>
                        <a:rPr lang="en-US" sz="3200" b="0" i="1" smtClean="0">
                          <a:latin typeface="Cambria Math"/>
                        </a:rPr>
                        <m:t>(4450)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090" y="5842861"/>
                <a:ext cx="2048766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411525" y="4879674"/>
                <a:ext cx="19094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deuteron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525" y="4879674"/>
                <a:ext cx="1909497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465806" y="5552139"/>
                <a:ext cx="19377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d</m:t>
                          </m:r>
                        </m:e>
                        <m:sup>
                          <m:r>
                            <a:rPr lang="en-US" sz="3200" b="0" i="0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200" b="0" i="0" smtClean="0">
                          <a:latin typeface="Cambria Math"/>
                        </a:rPr>
                        <m:t>(2380)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806" y="5552139"/>
                <a:ext cx="1937774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56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539552" y="188640"/>
                <a:ext cx="8305800" cy="708688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DLS puzzle @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=1.25 </m:t>
                    </m:r>
                    <m:r>
                      <a:rPr lang="en-US" b="0" i="1" smtClean="0">
                        <a:latin typeface="Cambria Math"/>
                      </a:rPr>
                      <m:t>𝐺𝑒𝑉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9552" y="188640"/>
                <a:ext cx="8305800" cy="708688"/>
              </a:xfrm>
              <a:blipFill rotWithShape="1">
                <a:blip r:embed="rId2"/>
                <a:stretch>
                  <a:fillRect l="-4185" t="-21552" b="-491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6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3960440" cy="273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08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960" y="3140968"/>
            <a:ext cx="3899347" cy="268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08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0728"/>
            <a:ext cx="5356321" cy="221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69573" y="384222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pp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956376" y="384222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pn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5878051"/>
            <a:ext cx="5942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Bashkanov</a:t>
            </a:r>
            <a:r>
              <a:rPr lang="en-US" dirty="0" smtClean="0"/>
              <a:t>, H. </a:t>
            </a:r>
            <a:r>
              <a:rPr lang="en-US" dirty="0"/>
              <a:t>Clement </a:t>
            </a:r>
            <a:r>
              <a:rPr lang="en-US" dirty="0" err="1"/>
              <a:t>Eur.Phys.J</a:t>
            </a:r>
            <a:r>
              <a:rPr lang="en-US" dirty="0"/>
              <a:t>. A50 (2014) 107</a:t>
            </a:r>
            <a:r>
              <a:rPr lang="en-US" dirty="0" smtClean="0"/>
              <a:t>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11760" y="3328940"/>
                <a:ext cx="1551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𝑝𝑝</m:t>
                      </m:r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328940"/>
                <a:ext cx="155145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46072" y="3328940"/>
                <a:ext cx="15574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𝑝𝑛</m:t>
                      </m:r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072" y="3328940"/>
                <a:ext cx="1557414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51520" y="6281493"/>
            <a:ext cx="872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Data </a:t>
            </a:r>
            <a:r>
              <a:rPr lang="fr-FR" dirty="0" err="1" smtClean="0"/>
              <a:t>from</a:t>
            </a:r>
            <a:r>
              <a:rPr lang="fr-FR" dirty="0" smtClean="0"/>
              <a:t> G</a:t>
            </a:r>
            <a:r>
              <a:rPr lang="fr-FR" dirty="0"/>
              <a:t>. </a:t>
            </a:r>
            <a:r>
              <a:rPr lang="fr-FR" dirty="0" err="1"/>
              <a:t>Agakichiev</a:t>
            </a:r>
            <a:r>
              <a:rPr lang="fr-FR" dirty="0"/>
              <a:t> et al. (HADES Collaboration), Phys. </a:t>
            </a:r>
            <a:r>
              <a:rPr lang="fr-FR" dirty="0" err="1"/>
              <a:t>Lett</a:t>
            </a:r>
            <a:r>
              <a:rPr lang="fr-FR" dirty="0"/>
              <a:t>.  B 690 (2010) 118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9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family of dibaryons</a:t>
            </a: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6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85043" y="2547908"/>
            <a:ext cx="2664296" cy="136815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249139" y="1899836"/>
            <a:ext cx="0" cy="24482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113235" y="1899836"/>
            <a:ext cx="0" cy="24482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666" y="260648"/>
            <a:ext cx="8229600" cy="5715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Mirror </a:t>
            </a:r>
            <a:r>
              <a:rPr lang="en-US" dirty="0" err="1" smtClean="0"/>
              <a:t>dibaryon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62000" cy="365125"/>
          </a:xfrm>
        </p:spPr>
        <p:txBody>
          <a:bodyPr/>
          <a:lstStyle/>
          <a:p>
            <a:fld id="{A520EE61-D23B-4072-8C27-674A336F0F9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889099" y="2835940"/>
            <a:ext cx="720080" cy="648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Symbol" pitchFamily="18" charset="2"/>
              </a:rPr>
              <a:t>D</a:t>
            </a:r>
            <a:endParaRPr lang="en-US" sz="3200" b="1" dirty="0">
              <a:latin typeface="Symbol" pitchFamily="18" charset="2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753195" y="2845981"/>
            <a:ext cx="720080" cy="64807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Symbol" pitchFamily="18" charset="2"/>
              </a:rPr>
              <a:t>D</a:t>
            </a:r>
            <a:endParaRPr lang="en-US" sz="3200" b="1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325685" y="1258486"/>
            <a:ext cx="2566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I(</a:t>
            </a:r>
            <a:r>
              <a:rPr lang="en-US" sz="3600" b="1" dirty="0" err="1"/>
              <a:t>J</a:t>
            </a:r>
            <a:r>
              <a:rPr lang="en-US" sz="3600" b="1" baseline="30000" dirty="0" err="1"/>
              <a:t>p</a:t>
            </a:r>
            <a:r>
              <a:rPr lang="en-US" sz="3600" b="1" dirty="0"/>
              <a:t>) = 0(3</a:t>
            </a:r>
            <a:r>
              <a:rPr lang="en-US" sz="3600" b="1" baseline="30000" dirty="0"/>
              <a:t>+</a:t>
            </a:r>
            <a:r>
              <a:rPr lang="en-US" sz="3600" b="1" dirty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49139" y="59922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d</a:t>
            </a:r>
            <a:r>
              <a:rPr lang="en-US" sz="4000" b="1" dirty="0" smtClean="0"/>
              <a:t>*</a:t>
            </a:r>
            <a:endParaRPr lang="en-US" sz="4000" b="1" dirty="0"/>
          </a:p>
        </p:txBody>
      </p:sp>
      <p:sp>
        <p:nvSpPr>
          <p:cNvPr id="15" name="Oval 22"/>
          <p:cNvSpPr>
            <a:spLocks noChangeArrowheads="1"/>
          </p:cNvSpPr>
          <p:nvPr/>
        </p:nvSpPr>
        <p:spPr bwMode="auto">
          <a:xfrm>
            <a:off x="392" y="4498890"/>
            <a:ext cx="4238625" cy="123177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892236" y="4670638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1370672" y="4650065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1815223" y="4640447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686192" y="4895854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1153412" y="4876972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1597952" y="4857562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 flipV="1">
            <a:off x="2281291" y="4612695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 flipV="1">
            <a:off x="2817893" y="4630656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 flipV="1">
            <a:off x="3255383" y="4630656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Oval 19"/>
          <p:cNvSpPr>
            <a:spLocks noChangeArrowheads="1"/>
          </p:cNvSpPr>
          <p:nvPr/>
        </p:nvSpPr>
        <p:spPr bwMode="auto">
          <a:xfrm>
            <a:off x="2082669" y="4897545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2609540" y="488484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1"/>
          <p:cNvSpPr>
            <a:spLocks noChangeArrowheads="1"/>
          </p:cNvSpPr>
          <p:nvPr/>
        </p:nvSpPr>
        <p:spPr bwMode="auto">
          <a:xfrm>
            <a:off x="3049339" y="488484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768906" y="4944457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1209952" y="4927085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695030" y="4939785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31" name="Text Box 44"/>
          <p:cNvSpPr txBox="1">
            <a:spLocks noChangeArrowheads="1"/>
          </p:cNvSpPr>
          <p:nvPr/>
        </p:nvSpPr>
        <p:spPr bwMode="auto">
          <a:xfrm>
            <a:off x="2161098" y="4936052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2695391" y="4922019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3135190" y="4911010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355976" y="1278795"/>
            <a:ext cx="0" cy="40909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4932039" y="1278795"/>
            <a:ext cx="25907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I(</a:t>
            </a:r>
            <a:r>
              <a:rPr lang="en-US" sz="3600" b="1" dirty="0" err="1"/>
              <a:t>J</a:t>
            </a:r>
            <a:r>
              <a:rPr lang="en-US" sz="3600" b="1" baseline="30000" dirty="0" err="1"/>
              <a:t>p</a:t>
            </a:r>
            <a:r>
              <a:rPr lang="en-US" sz="3600" b="1" dirty="0"/>
              <a:t>) = </a:t>
            </a:r>
            <a:r>
              <a:rPr lang="en-US" sz="3600" b="1" dirty="0" smtClean="0"/>
              <a:t>3(0</a:t>
            </a:r>
            <a:r>
              <a:rPr lang="en-US" sz="3600" b="1" baseline="30000" dirty="0" smtClean="0"/>
              <a:t>+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37" name="Овал 36"/>
          <p:cNvSpPr/>
          <p:nvPr/>
        </p:nvSpPr>
        <p:spPr>
          <a:xfrm>
            <a:off x="5076055" y="2583807"/>
            <a:ext cx="2664296" cy="136815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5940151" y="1935735"/>
            <a:ext cx="0" cy="24482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6804247" y="2222956"/>
            <a:ext cx="0" cy="24482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5580111" y="2871839"/>
            <a:ext cx="720080" cy="648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Symbol" pitchFamily="18" charset="2"/>
              </a:rPr>
              <a:t>D</a:t>
            </a:r>
            <a:endParaRPr lang="en-US" sz="3200" b="1" dirty="0">
              <a:latin typeface="Symbol" pitchFamily="18" charset="2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444207" y="2881880"/>
            <a:ext cx="720080" cy="64807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Symbol" pitchFamily="18" charset="2"/>
              </a:rPr>
              <a:t>D</a:t>
            </a:r>
            <a:endParaRPr lang="en-US" sz="3200" b="1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42" name="Oval 22"/>
          <p:cNvSpPr>
            <a:spLocks noChangeArrowheads="1"/>
          </p:cNvSpPr>
          <p:nvPr/>
        </p:nvSpPr>
        <p:spPr bwMode="auto">
          <a:xfrm>
            <a:off x="4462955" y="4510134"/>
            <a:ext cx="4238625" cy="123177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13"/>
          <p:cNvSpPr>
            <a:spLocks noChangeShapeType="1"/>
          </p:cNvSpPr>
          <p:nvPr/>
        </p:nvSpPr>
        <p:spPr bwMode="auto">
          <a:xfrm flipV="1">
            <a:off x="5354799" y="4681882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4"/>
          <p:cNvSpPr>
            <a:spLocks noChangeShapeType="1"/>
          </p:cNvSpPr>
          <p:nvPr/>
        </p:nvSpPr>
        <p:spPr bwMode="auto">
          <a:xfrm flipV="1">
            <a:off x="5833235" y="4661309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5"/>
          <p:cNvSpPr>
            <a:spLocks noChangeShapeType="1"/>
          </p:cNvSpPr>
          <p:nvPr/>
        </p:nvSpPr>
        <p:spPr bwMode="auto">
          <a:xfrm flipV="1">
            <a:off x="6277786" y="4651691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Oval 10"/>
          <p:cNvSpPr>
            <a:spLocks noChangeArrowheads="1"/>
          </p:cNvSpPr>
          <p:nvPr/>
        </p:nvSpPr>
        <p:spPr bwMode="auto">
          <a:xfrm>
            <a:off x="5148755" y="4907098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11"/>
          <p:cNvSpPr>
            <a:spLocks noChangeArrowheads="1"/>
          </p:cNvSpPr>
          <p:nvPr/>
        </p:nvSpPr>
        <p:spPr bwMode="auto">
          <a:xfrm>
            <a:off x="5615975" y="4888216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12"/>
          <p:cNvSpPr>
            <a:spLocks noChangeArrowheads="1"/>
          </p:cNvSpPr>
          <p:nvPr/>
        </p:nvSpPr>
        <p:spPr bwMode="auto">
          <a:xfrm>
            <a:off x="6060515" y="4868806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16"/>
          <p:cNvSpPr>
            <a:spLocks noChangeShapeType="1"/>
          </p:cNvSpPr>
          <p:nvPr/>
        </p:nvSpPr>
        <p:spPr bwMode="auto">
          <a:xfrm>
            <a:off x="6743853" y="4681880"/>
            <a:ext cx="23358" cy="90762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7"/>
          <p:cNvSpPr>
            <a:spLocks noChangeShapeType="1"/>
          </p:cNvSpPr>
          <p:nvPr/>
        </p:nvSpPr>
        <p:spPr bwMode="auto">
          <a:xfrm>
            <a:off x="7278147" y="4681882"/>
            <a:ext cx="0" cy="88705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8"/>
          <p:cNvSpPr>
            <a:spLocks noChangeShapeType="1"/>
          </p:cNvSpPr>
          <p:nvPr/>
        </p:nvSpPr>
        <p:spPr bwMode="auto">
          <a:xfrm>
            <a:off x="7703315" y="4681882"/>
            <a:ext cx="14631" cy="85329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Oval 19"/>
          <p:cNvSpPr>
            <a:spLocks noChangeArrowheads="1"/>
          </p:cNvSpPr>
          <p:nvPr/>
        </p:nvSpPr>
        <p:spPr bwMode="auto">
          <a:xfrm>
            <a:off x="6545232" y="4908789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20"/>
          <p:cNvSpPr>
            <a:spLocks noChangeArrowheads="1"/>
          </p:cNvSpPr>
          <p:nvPr/>
        </p:nvSpPr>
        <p:spPr bwMode="auto">
          <a:xfrm>
            <a:off x="7072103" y="4896089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21"/>
          <p:cNvSpPr>
            <a:spLocks noChangeArrowheads="1"/>
          </p:cNvSpPr>
          <p:nvPr/>
        </p:nvSpPr>
        <p:spPr bwMode="auto">
          <a:xfrm>
            <a:off x="7511902" y="4896089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Text Box 38"/>
          <p:cNvSpPr txBox="1">
            <a:spLocks noChangeArrowheads="1"/>
          </p:cNvSpPr>
          <p:nvPr/>
        </p:nvSpPr>
        <p:spPr bwMode="auto">
          <a:xfrm>
            <a:off x="5231469" y="4955701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5672515" y="4938329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57" name="Text Box 40"/>
          <p:cNvSpPr txBox="1">
            <a:spLocks noChangeArrowheads="1"/>
          </p:cNvSpPr>
          <p:nvPr/>
        </p:nvSpPr>
        <p:spPr bwMode="auto">
          <a:xfrm>
            <a:off x="6157593" y="4951029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58" name="Text Box 44"/>
          <p:cNvSpPr txBox="1">
            <a:spLocks noChangeArrowheads="1"/>
          </p:cNvSpPr>
          <p:nvPr/>
        </p:nvSpPr>
        <p:spPr bwMode="auto">
          <a:xfrm>
            <a:off x="6623661" y="4947296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Text Box 47"/>
          <p:cNvSpPr txBox="1">
            <a:spLocks noChangeArrowheads="1"/>
          </p:cNvSpPr>
          <p:nvPr/>
        </p:nvSpPr>
        <p:spPr bwMode="auto">
          <a:xfrm>
            <a:off x="7157954" y="4933263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Text Box 48"/>
          <p:cNvSpPr txBox="1">
            <a:spLocks noChangeArrowheads="1"/>
          </p:cNvSpPr>
          <p:nvPr/>
        </p:nvSpPr>
        <p:spPr bwMode="auto">
          <a:xfrm>
            <a:off x="7597753" y="4922254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7791" y="5786680"/>
            <a:ext cx="733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Freeman J. Dyson, Nguyen-Hue </a:t>
            </a:r>
            <a:r>
              <a:rPr lang="en-US" dirty="0" err="1" smtClean="0"/>
              <a:t>Xuong</a:t>
            </a:r>
            <a:r>
              <a:rPr lang="en-US" dirty="0" smtClean="0"/>
              <a:t> Phys. Rev. </a:t>
            </a:r>
            <a:r>
              <a:rPr lang="en-US" dirty="0" err="1" smtClean="0"/>
              <a:t>Lett</a:t>
            </a:r>
            <a:r>
              <a:rPr lang="en-US" dirty="0" smtClean="0"/>
              <a:t>. 13(1964) 815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65717" y="6124348"/>
            <a:ext cx="670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Avraham Gal, Humberto </a:t>
            </a:r>
            <a:r>
              <a:rPr lang="en-GB" dirty="0" err="1" smtClean="0"/>
              <a:t>Garcilazo</a:t>
            </a:r>
            <a:r>
              <a:rPr lang="en-GB" dirty="0"/>
              <a:t> </a:t>
            </a:r>
            <a:r>
              <a:rPr lang="en-GB" dirty="0" err="1" smtClean="0"/>
              <a:t>Nucl</a:t>
            </a:r>
            <a:r>
              <a:rPr lang="en-GB" dirty="0" smtClean="0"/>
              <a:t>. Phys. A928, (2014), 73</a:t>
            </a:r>
          </a:p>
        </p:txBody>
      </p:sp>
    </p:spTree>
    <p:extLst>
      <p:ext uri="{BB962C8B-B14F-4D97-AF65-F5344CB8AC3E}">
        <p14:creationId xmlns:p14="http://schemas.microsoft.com/office/powerpoint/2010/main" val="19165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163693" y="3363932"/>
            <a:ext cx="504056" cy="479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886" name="Line 6"/>
          <p:cNvSpPr>
            <a:spLocks noChangeShapeType="1"/>
          </p:cNvSpPr>
          <p:nvPr/>
        </p:nvSpPr>
        <p:spPr bwMode="auto">
          <a:xfrm>
            <a:off x="6800833" y="-361101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07" name="Text Box 27"/>
          <p:cNvSpPr txBox="1">
            <a:spLocks noChangeArrowheads="1"/>
          </p:cNvSpPr>
          <p:nvPr/>
        </p:nvSpPr>
        <p:spPr bwMode="auto">
          <a:xfrm>
            <a:off x="3209567" y="4227002"/>
            <a:ext cx="17124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ym typeface="Symbol" pitchFamily="18" charset="2"/>
              </a:rPr>
              <a:t></a:t>
            </a:r>
            <a:r>
              <a:rPr lang="en-US" sz="2400" dirty="0" smtClean="0">
                <a:sym typeface="Symbol" pitchFamily="18" charset="2"/>
              </a:rPr>
              <a:t>*</a:t>
            </a:r>
            <a:r>
              <a:rPr lang="en-US" sz="2400" dirty="0">
                <a:sym typeface="Symbol" pitchFamily="18" charset="2"/>
              </a:rPr>
              <a:t>*</a:t>
            </a:r>
            <a:r>
              <a:rPr lang="en-US" sz="2400" dirty="0" smtClean="0">
                <a:sym typeface="Symbol" pitchFamily="18" charset="2"/>
              </a:rPr>
              <a:t>+</a:t>
            </a:r>
            <a:r>
              <a:rPr lang="en-US" sz="2400" dirty="0">
                <a:sym typeface="Symbol" pitchFamily="18" charset="2"/>
              </a:rPr>
              <a:t>*</a:t>
            </a:r>
          </a:p>
        </p:txBody>
      </p:sp>
      <p:sp>
        <p:nvSpPr>
          <p:cNvPr id="378908" name="Text Box 28"/>
          <p:cNvSpPr txBox="1">
            <a:spLocks noChangeArrowheads="1"/>
          </p:cNvSpPr>
          <p:nvPr/>
        </p:nvSpPr>
        <p:spPr bwMode="auto">
          <a:xfrm>
            <a:off x="3209567" y="4667786"/>
            <a:ext cx="20525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ym typeface="Symbol" pitchFamily="18" charset="2"/>
              </a:rPr>
              <a:t>*</a:t>
            </a:r>
            <a:r>
              <a:rPr lang="en-US" sz="2400" dirty="0" smtClean="0">
                <a:sym typeface="Symbol" pitchFamily="18" charset="2"/>
              </a:rPr>
              <a:t></a:t>
            </a:r>
            <a:r>
              <a:rPr lang="en-US" sz="2400" dirty="0">
                <a:sym typeface="Symbol" pitchFamily="18" charset="2"/>
              </a:rPr>
              <a:t>*</a:t>
            </a:r>
            <a:r>
              <a:rPr lang="en-US" sz="2400" dirty="0" smtClean="0">
                <a:sym typeface="Symbol" pitchFamily="18" charset="2"/>
              </a:rPr>
              <a:t>+</a:t>
            </a:r>
            <a:endParaRPr lang="en-US" sz="2400" dirty="0">
              <a:sym typeface="Symbol" pitchFamily="18" charset="2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418980" y="2944753"/>
            <a:ext cx="5591901" cy="3554625"/>
            <a:chOff x="3583214" y="1340768"/>
            <a:chExt cx="5591901" cy="3554625"/>
          </a:xfrm>
        </p:grpSpPr>
        <p:sp>
          <p:nvSpPr>
            <p:cNvPr id="378889" name="Line 9"/>
            <p:cNvSpPr>
              <a:spLocks noChangeShapeType="1"/>
            </p:cNvSpPr>
            <p:nvPr/>
          </p:nvSpPr>
          <p:spPr bwMode="auto">
            <a:xfrm flipV="1">
              <a:off x="5543425" y="3294634"/>
              <a:ext cx="206319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890" name="Line 10"/>
            <p:cNvSpPr>
              <a:spLocks noChangeShapeType="1"/>
            </p:cNvSpPr>
            <p:nvPr/>
          </p:nvSpPr>
          <p:spPr bwMode="auto">
            <a:xfrm>
              <a:off x="4934555" y="2370130"/>
              <a:ext cx="332810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894" name="Oval 14"/>
            <p:cNvSpPr>
              <a:spLocks noChangeArrowheads="1"/>
            </p:cNvSpPr>
            <p:nvPr/>
          </p:nvSpPr>
          <p:spPr bwMode="auto">
            <a:xfrm>
              <a:off x="5151805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5" name="Oval 15"/>
            <p:cNvSpPr>
              <a:spLocks noChangeArrowheads="1"/>
            </p:cNvSpPr>
            <p:nvPr/>
          </p:nvSpPr>
          <p:spPr bwMode="auto">
            <a:xfrm>
              <a:off x="4502310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6" name="Oval 16"/>
            <p:cNvSpPr>
              <a:spLocks noChangeArrowheads="1"/>
            </p:cNvSpPr>
            <p:nvPr/>
          </p:nvSpPr>
          <p:spPr bwMode="auto">
            <a:xfrm>
              <a:off x="5485648" y="3185432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7" name="Oval 17"/>
            <p:cNvSpPr>
              <a:spLocks noChangeArrowheads="1"/>
            </p:cNvSpPr>
            <p:nvPr/>
          </p:nvSpPr>
          <p:spPr bwMode="auto">
            <a:xfrm>
              <a:off x="5150899" y="2742806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8" name="Oval 18"/>
            <p:cNvSpPr>
              <a:spLocks noChangeArrowheads="1"/>
            </p:cNvSpPr>
            <p:nvPr/>
          </p:nvSpPr>
          <p:spPr bwMode="auto">
            <a:xfrm>
              <a:off x="8134445" y="2271240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9" name="Oval 19"/>
            <p:cNvSpPr>
              <a:spLocks noChangeArrowheads="1"/>
            </p:cNvSpPr>
            <p:nvPr/>
          </p:nvSpPr>
          <p:spPr bwMode="auto">
            <a:xfrm>
              <a:off x="5824499" y="3647786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0" name="Oval 20"/>
            <p:cNvSpPr>
              <a:spLocks noChangeArrowheads="1"/>
            </p:cNvSpPr>
            <p:nvPr/>
          </p:nvSpPr>
          <p:spPr bwMode="auto">
            <a:xfrm>
              <a:off x="5824429" y="1816606"/>
              <a:ext cx="187046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1" name="Oval 21"/>
            <p:cNvSpPr>
              <a:spLocks noChangeArrowheads="1"/>
            </p:cNvSpPr>
            <p:nvPr/>
          </p:nvSpPr>
          <p:spPr bwMode="auto">
            <a:xfrm>
              <a:off x="6494370" y="4572042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2" name="Oval 22"/>
            <p:cNvSpPr>
              <a:spLocks noChangeArrowheads="1"/>
            </p:cNvSpPr>
            <p:nvPr/>
          </p:nvSpPr>
          <p:spPr bwMode="auto">
            <a:xfrm>
              <a:off x="6497053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4" name="Oval 24"/>
            <p:cNvSpPr>
              <a:spLocks noChangeArrowheads="1"/>
            </p:cNvSpPr>
            <p:nvPr/>
          </p:nvSpPr>
          <p:spPr bwMode="auto">
            <a:xfrm>
              <a:off x="6153522" y="4126617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5" name="Text Box 25"/>
            <p:cNvSpPr txBox="1">
              <a:spLocks noChangeArrowheads="1"/>
            </p:cNvSpPr>
            <p:nvPr/>
          </p:nvSpPr>
          <p:spPr bwMode="auto">
            <a:xfrm>
              <a:off x="3583214" y="1690555"/>
              <a:ext cx="55976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ym typeface="Symbol" pitchFamily="18" charset="2"/>
                </a:rPr>
                <a:t></a:t>
              </a:r>
            </a:p>
          </p:txBody>
        </p:sp>
        <p:sp>
          <p:nvSpPr>
            <p:cNvPr id="378906" name="Text Box 26"/>
            <p:cNvSpPr txBox="1">
              <a:spLocks noChangeArrowheads="1"/>
            </p:cNvSpPr>
            <p:nvPr/>
          </p:nvSpPr>
          <p:spPr bwMode="auto">
            <a:xfrm>
              <a:off x="3757596" y="2139296"/>
              <a:ext cx="70433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ym typeface="Symbol" pitchFamily="18" charset="2"/>
                </a:rPr>
                <a:t>*</a:t>
              </a:r>
            </a:p>
          </p:txBody>
        </p:sp>
        <p:sp>
          <p:nvSpPr>
            <p:cNvPr id="3" name="Равнобедренный треугольник 2"/>
            <p:cNvSpPr/>
            <p:nvPr/>
          </p:nvSpPr>
          <p:spPr>
            <a:xfrm rot="10800000">
              <a:off x="4595833" y="1910193"/>
              <a:ext cx="3984122" cy="2782193"/>
            </a:xfrm>
            <a:prstGeom prst="triangl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5262677" y="2835326"/>
              <a:ext cx="267153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5918552" y="3753941"/>
              <a:ext cx="134136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>
              <a:off x="6247046" y="4219137"/>
              <a:ext cx="65479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4841031" y="2277610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22"/>
            <p:cNvSpPr>
              <a:spLocks noChangeArrowheads="1"/>
            </p:cNvSpPr>
            <p:nvPr/>
          </p:nvSpPr>
          <p:spPr bwMode="auto">
            <a:xfrm>
              <a:off x="8486432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22"/>
            <p:cNvSpPr>
              <a:spLocks noChangeArrowheads="1"/>
            </p:cNvSpPr>
            <p:nvPr/>
          </p:nvSpPr>
          <p:spPr bwMode="auto">
            <a:xfrm>
              <a:off x="7842301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22"/>
            <p:cNvSpPr>
              <a:spLocks noChangeArrowheads="1"/>
            </p:cNvSpPr>
            <p:nvPr/>
          </p:nvSpPr>
          <p:spPr bwMode="auto">
            <a:xfrm>
              <a:off x="7169677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23"/>
            <p:cNvSpPr>
              <a:spLocks noChangeArrowheads="1"/>
            </p:cNvSpPr>
            <p:nvPr/>
          </p:nvSpPr>
          <p:spPr bwMode="auto">
            <a:xfrm>
              <a:off x="6808315" y="4126617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23"/>
            <p:cNvSpPr>
              <a:spLocks noChangeArrowheads="1"/>
            </p:cNvSpPr>
            <p:nvPr/>
          </p:nvSpPr>
          <p:spPr bwMode="auto">
            <a:xfrm>
              <a:off x="7166391" y="366523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23"/>
            <p:cNvSpPr>
              <a:spLocks noChangeArrowheads="1"/>
            </p:cNvSpPr>
            <p:nvPr/>
          </p:nvSpPr>
          <p:spPr bwMode="auto">
            <a:xfrm>
              <a:off x="7513099" y="3202114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23"/>
            <p:cNvSpPr>
              <a:spLocks noChangeArrowheads="1"/>
            </p:cNvSpPr>
            <p:nvPr/>
          </p:nvSpPr>
          <p:spPr bwMode="auto">
            <a:xfrm>
              <a:off x="7840688" y="2742806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23"/>
            <p:cNvSpPr>
              <a:spLocks noChangeArrowheads="1"/>
            </p:cNvSpPr>
            <p:nvPr/>
          </p:nvSpPr>
          <p:spPr bwMode="auto">
            <a:xfrm>
              <a:off x="6505083" y="3661421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23"/>
            <p:cNvSpPr>
              <a:spLocks noChangeArrowheads="1"/>
            </p:cNvSpPr>
            <p:nvPr/>
          </p:nvSpPr>
          <p:spPr bwMode="auto">
            <a:xfrm>
              <a:off x="6153522" y="3185432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23"/>
            <p:cNvSpPr>
              <a:spLocks noChangeArrowheads="1"/>
            </p:cNvSpPr>
            <p:nvPr/>
          </p:nvSpPr>
          <p:spPr bwMode="auto">
            <a:xfrm>
              <a:off x="6808315" y="3202114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23"/>
            <p:cNvSpPr>
              <a:spLocks noChangeArrowheads="1"/>
            </p:cNvSpPr>
            <p:nvPr/>
          </p:nvSpPr>
          <p:spPr bwMode="auto">
            <a:xfrm>
              <a:off x="5824428" y="2742806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23"/>
            <p:cNvSpPr>
              <a:spLocks noChangeArrowheads="1"/>
            </p:cNvSpPr>
            <p:nvPr/>
          </p:nvSpPr>
          <p:spPr bwMode="auto">
            <a:xfrm>
              <a:off x="6494370" y="2743046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23"/>
            <p:cNvSpPr>
              <a:spLocks noChangeArrowheads="1"/>
            </p:cNvSpPr>
            <p:nvPr/>
          </p:nvSpPr>
          <p:spPr bwMode="auto">
            <a:xfrm>
              <a:off x="7166391" y="2761330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3"/>
            <p:cNvSpPr>
              <a:spLocks noChangeArrowheads="1"/>
            </p:cNvSpPr>
            <p:nvPr/>
          </p:nvSpPr>
          <p:spPr bwMode="auto">
            <a:xfrm>
              <a:off x="5485647" y="227760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23"/>
            <p:cNvSpPr>
              <a:spLocks noChangeArrowheads="1"/>
            </p:cNvSpPr>
            <p:nvPr/>
          </p:nvSpPr>
          <p:spPr bwMode="auto">
            <a:xfrm>
              <a:off x="6153522" y="2271240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3"/>
            <p:cNvSpPr>
              <a:spLocks noChangeArrowheads="1"/>
            </p:cNvSpPr>
            <p:nvPr/>
          </p:nvSpPr>
          <p:spPr bwMode="auto">
            <a:xfrm>
              <a:off x="6808315" y="2277610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23"/>
            <p:cNvSpPr>
              <a:spLocks noChangeArrowheads="1"/>
            </p:cNvSpPr>
            <p:nvPr/>
          </p:nvSpPr>
          <p:spPr bwMode="auto">
            <a:xfrm>
              <a:off x="7513099" y="227760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Text Box 26"/>
            <p:cNvSpPr txBox="1">
              <a:spLocks noChangeArrowheads="1"/>
            </p:cNvSpPr>
            <p:nvPr/>
          </p:nvSpPr>
          <p:spPr bwMode="auto">
            <a:xfrm>
              <a:off x="3915680" y="3523108"/>
              <a:ext cx="185070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ym typeface="Symbol" pitchFamily="18" charset="2"/>
                </a:rPr>
                <a:t></a:t>
              </a:r>
              <a:r>
                <a:rPr lang="en-US" sz="2400" dirty="0" smtClean="0">
                  <a:sym typeface="Symbol" pitchFamily="18" charset="2"/>
                </a:rPr>
                <a:t>*</a:t>
              </a:r>
              <a:r>
                <a:rPr lang="en-US" sz="2400" dirty="0">
                  <a:sym typeface="Symbol" pitchFamily="18" charset="2"/>
                </a:rPr>
                <a:t>*</a:t>
              </a:r>
              <a:r>
                <a:rPr lang="en-US" sz="2400" dirty="0" smtClean="0">
                  <a:sym typeface="Symbol" pitchFamily="18" charset="2"/>
                </a:rPr>
                <a:t>+*</a:t>
              </a:r>
              <a:r>
                <a:rPr lang="en-US" sz="24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55" name="Text Box 27"/>
            <p:cNvSpPr txBox="1">
              <a:spLocks noChangeArrowheads="1"/>
            </p:cNvSpPr>
            <p:nvPr/>
          </p:nvSpPr>
          <p:spPr bwMode="auto">
            <a:xfrm>
              <a:off x="3995771" y="4042152"/>
              <a:ext cx="208917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 smtClean="0">
                  <a:sym typeface="Symbol" pitchFamily="18" charset="2"/>
                </a:rPr>
                <a:t>*</a:t>
              </a:r>
              <a:r>
                <a:rPr lang="en-US" sz="24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56" name="Text Box 27"/>
            <p:cNvSpPr txBox="1">
              <a:spLocks noChangeArrowheads="1"/>
            </p:cNvSpPr>
            <p:nvPr/>
          </p:nvSpPr>
          <p:spPr bwMode="auto">
            <a:xfrm>
              <a:off x="5741777" y="4433728"/>
              <a:ext cx="65594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ym typeface="Symbol" pitchFamily="18" charset="2"/>
                </a:rPr>
                <a:t></a:t>
              </a:r>
              <a:endParaRPr lang="en-US" sz="2400" dirty="0">
                <a:sym typeface="Symbol" pitchFamily="18" charset="2"/>
              </a:endParaRPr>
            </a:p>
          </p:txBody>
        </p:sp>
        <p:sp>
          <p:nvSpPr>
            <p:cNvPr id="59" name="Text Box 25"/>
            <p:cNvSpPr txBox="1">
              <a:spLocks noChangeArrowheads="1"/>
            </p:cNvSpPr>
            <p:nvPr/>
          </p:nvSpPr>
          <p:spPr bwMode="auto">
            <a:xfrm>
              <a:off x="8134445" y="1434715"/>
              <a:ext cx="104067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++</a:t>
              </a:r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++</a:t>
              </a:r>
              <a:endParaRPr lang="en-US" sz="2400" baseline="30000" dirty="0">
                <a:sym typeface="Symbol" pitchFamily="18" charset="2"/>
              </a:endParaRPr>
            </a:p>
          </p:txBody>
        </p:sp>
        <p:sp>
          <p:nvSpPr>
            <p:cNvPr id="60" name="Text Box 25"/>
            <p:cNvSpPr txBox="1">
              <a:spLocks noChangeArrowheads="1"/>
            </p:cNvSpPr>
            <p:nvPr/>
          </p:nvSpPr>
          <p:spPr bwMode="auto">
            <a:xfrm>
              <a:off x="4261799" y="1340768"/>
              <a:ext cx="69762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-</a:t>
              </a:r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-</a:t>
              </a:r>
              <a:endParaRPr lang="en-US" sz="2400" baseline="30000" dirty="0">
                <a:sym typeface="Symbol" pitchFamily="18" charset="2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633783" y="3283345"/>
            <a:ext cx="2214498" cy="1718990"/>
            <a:chOff x="770688" y="1662589"/>
            <a:chExt cx="2214498" cy="1718990"/>
          </a:xfrm>
        </p:grpSpPr>
        <p:sp>
          <p:nvSpPr>
            <p:cNvPr id="58" name="Line 9"/>
            <p:cNvSpPr>
              <a:spLocks noChangeShapeType="1"/>
            </p:cNvSpPr>
            <p:nvPr/>
          </p:nvSpPr>
          <p:spPr bwMode="auto">
            <a:xfrm flipV="1">
              <a:off x="828465" y="3289059"/>
              <a:ext cx="206319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0"/>
            <p:cNvSpPr>
              <a:spLocks noChangeShapeType="1"/>
            </p:cNvSpPr>
            <p:nvPr/>
          </p:nvSpPr>
          <p:spPr bwMode="auto">
            <a:xfrm flipV="1">
              <a:off x="1532085" y="2358185"/>
              <a:ext cx="65479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Oval 16"/>
            <p:cNvSpPr>
              <a:spLocks noChangeArrowheads="1"/>
            </p:cNvSpPr>
            <p:nvPr/>
          </p:nvSpPr>
          <p:spPr bwMode="auto">
            <a:xfrm>
              <a:off x="770688" y="3179857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22"/>
            <p:cNvSpPr>
              <a:spLocks noChangeArrowheads="1"/>
            </p:cNvSpPr>
            <p:nvPr/>
          </p:nvSpPr>
          <p:spPr bwMode="auto">
            <a:xfrm>
              <a:off x="1782093" y="1812098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10"/>
            <p:cNvSpPr>
              <a:spLocks noChangeShapeType="1"/>
            </p:cNvSpPr>
            <p:nvPr/>
          </p:nvSpPr>
          <p:spPr bwMode="auto">
            <a:xfrm>
              <a:off x="1202991" y="2829751"/>
              <a:ext cx="134196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Oval 23"/>
            <p:cNvSpPr>
              <a:spLocks noChangeArrowheads="1"/>
            </p:cNvSpPr>
            <p:nvPr/>
          </p:nvSpPr>
          <p:spPr bwMode="auto">
            <a:xfrm>
              <a:off x="2798139" y="319653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23"/>
            <p:cNvSpPr>
              <a:spLocks noChangeArrowheads="1"/>
            </p:cNvSpPr>
            <p:nvPr/>
          </p:nvSpPr>
          <p:spPr bwMode="auto">
            <a:xfrm>
              <a:off x="1438562" y="3179857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23"/>
            <p:cNvSpPr>
              <a:spLocks noChangeArrowheads="1"/>
            </p:cNvSpPr>
            <p:nvPr/>
          </p:nvSpPr>
          <p:spPr bwMode="auto">
            <a:xfrm>
              <a:off x="2093355" y="319653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23"/>
            <p:cNvSpPr>
              <a:spLocks noChangeArrowheads="1"/>
            </p:cNvSpPr>
            <p:nvPr/>
          </p:nvSpPr>
          <p:spPr bwMode="auto">
            <a:xfrm>
              <a:off x="1109468" y="2737231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23"/>
            <p:cNvSpPr>
              <a:spLocks noChangeArrowheads="1"/>
            </p:cNvSpPr>
            <p:nvPr/>
          </p:nvSpPr>
          <p:spPr bwMode="auto">
            <a:xfrm>
              <a:off x="1779410" y="2737471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23"/>
            <p:cNvSpPr>
              <a:spLocks noChangeArrowheads="1"/>
            </p:cNvSpPr>
            <p:nvPr/>
          </p:nvSpPr>
          <p:spPr bwMode="auto">
            <a:xfrm>
              <a:off x="2451431" y="2755755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23"/>
            <p:cNvSpPr>
              <a:spLocks noChangeArrowheads="1"/>
            </p:cNvSpPr>
            <p:nvPr/>
          </p:nvSpPr>
          <p:spPr bwMode="auto">
            <a:xfrm>
              <a:off x="1438562" y="2265665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23"/>
            <p:cNvSpPr>
              <a:spLocks noChangeArrowheads="1"/>
            </p:cNvSpPr>
            <p:nvPr/>
          </p:nvSpPr>
          <p:spPr bwMode="auto">
            <a:xfrm>
              <a:off x="2093355" y="2272035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9"/>
            <p:cNvSpPr>
              <a:spLocks noChangeShapeType="1"/>
            </p:cNvSpPr>
            <p:nvPr/>
          </p:nvSpPr>
          <p:spPr bwMode="auto">
            <a:xfrm>
              <a:off x="1875616" y="1896379"/>
              <a:ext cx="1015463" cy="137599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9"/>
            <p:cNvSpPr>
              <a:spLocks noChangeShapeType="1"/>
            </p:cNvSpPr>
            <p:nvPr/>
          </p:nvSpPr>
          <p:spPr bwMode="auto">
            <a:xfrm flipV="1">
              <a:off x="864211" y="1896379"/>
              <a:ext cx="1011406" cy="137599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Text Box 25"/>
            <p:cNvSpPr txBox="1">
              <a:spLocks noChangeArrowheads="1"/>
            </p:cNvSpPr>
            <p:nvPr/>
          </p:nvSpPr>
          <p:spPr bwMode="auto">
            <a:xfrm>
              <a:off x="1200356" y="1662589"/>
              <a:ext cx="47641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ym typeface="Symbol" pitchFamily="18" charset="2"/>
                </a:rPr>
                <a:t>d</a:t>
              </a:r>
              <a:r>
                <a:rPr lang="en-US" sz="2400" dirty="0" smtClean="0">
                  <a:sym typeface="Symbol" pitchFamily="18" charset="2"/>
                </a:rPr>
                <a:t>*</a:t>
              </a:r>
              <a:endParaRPr lang="en-US" sz="2400" baseline="30000" dirty="0">
                <a:sym typeface="Symbol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75177" y="2666668"/>
                <a:ext cx="894797" cy="709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10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177" y="2666668"/>
                <a:ext cx="894797" cy="7092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5989288" y="2631352"/>
                <a:ext cx="89479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28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288" y="2631352"/>
                <a:ext cx="894796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Заголовок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8527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many ways can you combine 6q?</a:t>
            </a:r>
            <a:endParaRPr lang="en-GB" dirty="0"/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215711" y="1497956"/>
            <a:ext cx="374441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556402" y="1142902"/>
            <a:ext cx="52703" cy="33377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413790" y="1108254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Isospin</a:t>
            </a:r>
            <a:endParaRPr lang="ru-RU" sz="2400" b="1" dirty="0"/>
          </a:p>
        </p:txBody>
      </p:sp>
      <p:sp>
        <p:nvSpPr>
          <p:cNvPr id="73" name="TextBox 72"/>
          <p:cNvSpPr txBox="1"/>
          <p:nvPr/>
        </p:nvSpPr>
        <p:spPr>
          <a:xfrm rot="16200000">
            <a:off x="-690895" y="2372801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Strangeness</a:t>
            </a:r>
            <a:endParaRPr lang="ru-RU" sz="2400" b="1" dirty="0"/>
          </a:p>
        </p:txBody>
      </p:sp>
      <p:sp>
        <p:nvSpPr>
          <p:cNvPr id="2" name="Овал 1"/>
          <p:cNvSpPr/>
          <p:nvPr/>
        </p:nvSpPr>
        <p:spPr>
          <a:xfrm>
            <a:off x="2488704" y="3276235"/>
            <a:ext cx="510110" cy="473749"/>
          </a:xfrm>
          <a:prstGeom prst="ellipse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85686" y="1844824"/>
                <a:ext cx="1708353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𝑱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𝑷</m:t>
                          </m:r>
                        </m:sup>
                      </m:sSup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686" y="1844824"/>
                <a:ext cx="1708353" cy="5936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452994" y="1844824"/>
                <a:ext cx="1708352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𝑱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𝑷</m:t>
                          </m:r>
                        </m:sup>
                      </m:sSup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994" y="1844824"/>
                <a:ext cx="1708352" cy="5936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53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d* in Lattice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608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7560840" cy="575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0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 стрелкой 7"/>
          <p:cNvCxnSpPr/>
          <p:nvPr/>
        </p:nvCxnSpPr>
        <p:spPr>
          <a:xfrm flipV="1">
            <a:off x="2160341" y="3853275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784602" y="3853275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826" y="116632"/>
            <a:ext cx="8305800" cy="1143000"/>
          </a:xfrm>
        </p:spPr>
        <p:txBody>
          <a:bodyPr/>
          <a:lstStyle/>
          <a:p>
            <a:r>
              <a:rPr lang="en-US" dirty="0" smtClean="0"/>
              <a:t>NN vs </a:t>
            </a:r>
            <a:r>
              <a:rPr lang="el-GR" dirty="0" smtClean="0"/>
              <a:t>ΔΔ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33157" y="2924944"/>
            <a:ext cx="2005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hreshold</a:t>
            </a:r>
            <a:endParaRPr lang="ru-RU" sz="3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1520" y="3573016"/>
            <a:ext cx="8568952" cy="72008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863094" y="4287784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1999634" y="4496228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</a:t>
            </a:r>
            <a:endParaRPr lang="en-US" sz="3200" b="1" dirty="0"/>
          </a:p>
        </p:txBody>
      </p:sp>
      <p:sp>
        <p:nvSpPr>
          <p:cNvPr id="11" name="Овал 10"/>
          <p:cNvSpPr/>
          <p:nvPr/>
        </p:nvSpPr>
        <p:spPr>
          <a:xfrm>
            <a:off x="2619178" y="4496228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2199040" y="2017071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823301" y="2134648"/>
            <a:ext cx="0" cy="142595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1901793" y="2451580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вал 24"/>
          <p:cNvSpPr/>
          <p:nvPr/>
        </p:nvSpPr>
        <p:spPr>
          <a:xfrm>
            <a:off x="2038333" y="2660024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</a:t>
            </a:r>
            <a:endParaRPr lang="en-US" sz="3200" b="1" dirty="0"/>
          </a:p>
        </p:txBody>
      </p:sp>
      <p:sp>
        <p:nvSpPr>
          <p:cNvPr id="26" name="Овал 25"/>
          <p:cNvSpPr/>
          <p:nvPr/>
        </p:nvSpPr>
        <p:spPr>
          <a:xfrm>
            <a:off x="2657877" y="2660024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67544" y="2924944"/>
            <a:ext cx="10081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67544" y="4725144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1259632" y="3645024"/>
            <a:ext cx="0" cy="1080120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1245632" y="2924944"/>
            <a:ext cx="14000" cy="650340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-14880" y="3918452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2.2 MeV</a:t>
            </a:r>
            <a:endParaRPr lang="ru-RU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3035224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66 </a:t>
            </a:r>
            <a:r>
              <a:rPr lang="en-US" sz="2400" b="1" dirty="0" err="1" smtClean="0"/>
              <a:t>keV</a:t>
            </a:r>
            <a:endParaRPr lang="ru-RU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038367" y="5661248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deuteron</a:t>
            </a:r>
            <a:endParaRPr lang="ru-RU" sz="2400" b="1" dirty="0"/>
          </a:p>
        </p:txBody>
      </p:sp>
      <p:cxnSp>
        <p:nvCxnSpPr>
          <p:cNvPr id="40" name="Прямая со стрелкой 39"/>
          <p:cNvCxnSpPr>
            <a:stCxn id="38" idx="0"/>
          </p:cNvCxnSpPr>
          <p:nvPr/>
        </p:nvCxnSpPr>
        <p:spPr>
          <a:xfrm flipH="1" flipV="1">
            <a:off x="1315934" y="4871428"/>
            <a:ext cx="472799" cy="7898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38367" y="1521454"/>
                <a:ext cx="831574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67" y="1521454"/>
                <a:ext cx="831574" cy="5329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я со стрелкой 41"/>
          <p:cNvCxnSpPr>
            <a:stCxn id="41" idx="2"/>
          </p:cNvCxnSpPr>
          <p:nvPr/>
        </p:nvCxnSpPr>
        <p:spPr>
          <a:xfrm flipH="1">
            <a:off x="1245632" y="2054420"/>
            <a:ext cx="208522" cy="7265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8037599" y="4665483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8661860" y="4665483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7740352" y="5099992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7876892" y="5308436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Δ</a:t>
            </a:r>
          </a:p>
        </p:txBody>
      </p:sp>
      <p:sp>
        <p:nvSpPr>
          <p:cNvPr id="49" name="Овал 48"/>
          <p:cNvSpPr/>
          <p:nvPr/>
        </p:nvSpPr>
        <p:spPr>
          <a:xfrm>
            <a:off x="8496436" y="5308436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Δ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flipV="1">
            <a:off x="8076298" y="1914371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8700559" y="2031948"/>
            <a:ext cx="0" cy="142595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7779051" y="2348880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7915591" y="2557324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Δ</a:t>
            </a:r>
          </a:p>
        </p:txBody>
      </p:sp>
      <p:sp>
        <p:nvSpPr>
          <p:cNvPr id="54" name="Овал 53"/>
          <p:cNvSpPr/>
          <p:nvPr/>
        </p:nvSpPr>
        <p:spPr>
          <a:xfrm>
            <a:off x="8535135" y="2557324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Δ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6435130" y="2968528"/>
            <a:ext cx="10081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6469516" y="5498710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7213218" y="3688608"/>
            <a:ext cx="14000" cy="1810102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 flipV="1">
            <a:off x="7213218" y="2968528"/>
            <a:ext cx="14000" cy="650340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967585" y="300131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  <a:endParaRPr lang="ru-RU" sz="3200" b="1" dirty="0"/>
          </a:p>
        </p:txBody>
      </p:sp>
      <p:cxnSp>
        <p:nvCxnSpPr>
          <p:cNvPr id="60" name="Прямая со стрелкой 59"/>
          <p:cNvCxnSpPr>
            <a:stCxn id="65" idx="3"/>
          </p:cNvCxnSpPr>
          <p:nvPr/>
        </p:nvCxnSpPr>
        <p:spPr>
          <a:xfrm flipV="1">
            <a:off x="6213807" y="5661248"/>
            <a:ext cx="446425" cy="3462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641544" y="4537895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80 MeV</a:t>
            </a:r>
            <a:endParaRPr lang="ru-RU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721364" y="57766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d*</a:t>
            </a:r>
            <a:endParaRPr lang="ru-RU" sz="2400" b="1" dirty="0"/>
          </a:p>
        </p:txBody>
      </p:sp>
      <p:cxnSp>
        <p:nvCxnSpPr>
          <p:cNvPr id="70" name="Прямая со стрелкой 69"/>
          <p:cNvCxnSpPr>
            <a:stCxn id="71" idx="3"/>
          </p:cNvCxnSpPr>
          <p:nvPr/>
        </p:nvCxnSpPr>
        <p:spPr>
          <a:xfrm>
            <a:off x="6092949" y="1965875"/>
            <a:ext cx="675348" cy="8913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190138" y="173504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Z=+4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6238329"/>
            <a:ext cx="8214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 </a:t>
            </a:r>
            <a:r>
              <a:rPr lang="en-US" sz="2400" b="1" dirty="0" smtClean="0"/>
              <a:t>”Search </a:t>
            </a:r>
            <a:r>
              <a:rPr lang="en-US" sz="2400" b="1" dirty="0"/>
              <a:t>for an Isospin I =3 </a:t>
            </a:r>
            <a:r>
              <a:rPr lang="en-US" sz="2400" b="1" dirty="0" smtClean="0"/>
              <a:t>Dibaryon”</a:t>
            </a:r>
            <a:r>
              <a:rPr lang="de-DE" sz="2400" b="1" dirty="0" smtClean="0">
                <a:solidFill>
                  <a:srgbClr val="FF0000"/>
                </a:solidFill>
                <a:hlinkClick r:id="rId3"/>
              </a:rPr>
              <a:t>arXiv:1606.02964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64" name="Прямая со стрелкой 63"/>
          <p:cNvCxnSpPr/>
          <p:nvPr/>
        </p:nvCxnSpPr>
        <p:spPr>
          <a:xfrm flipV="1">
            <a:off x="2823301" y="3509720"/>
            <a:ext cx="3836931" cy="28716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6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163693" y="3363932"/>
            <a:ext cx="504056" cy="479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886" name="Line 6"/>
          <p:cNvSpPr>
            <a:spLocks noChangeShapeType="1"/>
          </p:cNvSpPr>
          <p:nvPr/>
        </p:nvSpPr>
        <p:spPr bwMode="auto">
          <a:xfrm>
            <a:off x="6800833" y="-361101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07" name="Text Box 27"/>
          <p:cNvSpPr txBox="1">
            <a:spLocks noChangeArrowheads="1"/>
          </p:cNvSpPr>
          <p:nvPr/>
        </p:nvSpPr>
        <p:spPr bwMode="auto">
          <a:xfrm>
            <a:off x="3209567" y="4227002"/>
            <a:ext cx="17124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ym typeface="Symbol" pitchFamily="18" charset="2"/>
              </a:rPr>
              <a:t></a:t>
            </a:r>
            <a:r>
              <a:rPr lang="en-US" sz="2400" dirty="0" smtClean="0">
                <a:sym typeface="Symbol" pitchFamily="18" charset="2"/>
              </a:rPr>
              <a:t>*</a:t>
            </a:r>
            <a:r>
              <a:rPr lang="en-US" sz="2400" dirty="0">
                <a:sym typeface="Symbol" pitchFamily="18" charset="2"/>
              </a:rPr>
              <a:t>*</a:t>
            </a:r>
            <a:r>
              <a:rPr lang="en-US" sz="2400" dirty="0" smtClean="0">
                <a:sym typeface="Symbol" pitchFamily="18" charset="2"/>
              </a:rPr>
              <a:t>+</a:t>
            </a:r>
            <a:r>
              <a:rPr lang="en-US" sz="2400" dirty="0">
                <a:sym typeface="Symbol" pitchFamily="18" charset="2"/>
              </a:rPr>
              <a:t>*</a:t>
            </a:r>
          </a:p>
        </p:txBody>
      </p:sp>
      <p:sp>
        <p:nvSpPr>
          <p:cNvPr id="378908" name="Text Box 28"/>
          <p:cNvSpPr txBox="1">
            <a:spLocks noChangeArrowheads="1"/>
          </p:cNvSpPr>
          <p:nvPr/>
        </p:nvSpPr>
        <p:spPr bwMode="auto">
          <a:xfrm>
            <a:off x="3209567" y="4667786"/>
            <a:ext cx="20525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ym typeface="Symbol" pitchFamily="18" charset="2"/>
              </a:rPr>
              <a:t>*</a:t>
            </a:r>
            <a:r>
              <a:rPr lang="en-US" sz="2400" dirty="0" smtClean="0">
                <a:sym typeface="Symbol" pitchFamily="18" charset="2"/>
              </a:rPr>
              <a:t></a:t>
            </a:r>
            <a:r>
              <a:rPr lang="en-US" sz="2400" dirty="0">
                <a:sym typeface="Symbol" pitchFamily="18" charset="2"/>
              </a:rPr>
              <a:t>*</a:t>
            </a:r>
            <a:r>
              <a:rPr lang="en-US" sz="2400" dirty="0" smtClean="0">
                <a:sym typeface="Symbol" pitchFamily="18" charset="2"/>
              </a:rPr>
              <a:t>+</a:t>
            </a:r>
            <a:endParaRPr lang="en-US" sz="2400" dirty="0">
              <a:sym typeface="Symbol" pitchFamily="18" charset="2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418980" y="2944753"/>
            <a:ext cx="5591901" cy="3554625"/>
            <a:chOff x="3583214" y="1340768"/>
            <a:chExt cx="5591901" cy="3554625"/>
          </a:xfrm>
        </p:grpSpPr>
        <p:sp>
          <p:nvSpPr>
            <p:cNvPr id="378889" name="Line 9"/>
            <p:cNvSpPr>
              <a:spLocks noChangeShapeType="1"/>
            </p:cNvSpPr>
            <p:nvPr/>
          </p:nvSpPr>
          <p:spPr bwMode="auto">
            <a:xfrm flipV="1">
              <a:off x="5543425" y="3294634"/>
              <a:ext cx="206319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890" name="Line 10"/>
            <p:cNvSpPr>
              <a:spLocks noChangeShapeType="1"/>
            </p:cNvSpPr>
            <p:nvPr/>
          </p:nvSpPr>
          <p:spPr bwMode="auto">
            <a:xfrm>
              <a:off x="4934555" y="2370130"/>
              <a:ext cx="332810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894" name="Oval 14"/>
            <p:cNvSpPr>
              <a:spLocks noChangeArrowheads="1"/>
            </p:cNvSpPr>
            <p:nvPr/>
          </p:nvSpPr>
          <p:spPr bwMode="auto">
            <a:xfrm>
              <a:off x="5151805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5" name="Oval 15"/>
            <p:cNvSpPr>
              <a:spLocks noChangeArrowheads="1"/>
            </p:cNvSpPr>
            <p:nvPr/>
          </p:nvSpPr>
          <p:spPr bwMode="auto">
            <a:xfrm>
              <a:off x="4502310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6" name="Oval 16"/>
            <p:cNvSpPr>
              <a:spLocks noChangeArrowheads="1"/>
            </p:cNvSpPr>
            <p:nvPr/>
          </p:nvSpPr>
          <p:spPr bwMode="auto">
            <a:xfrm>
              <a:off x="5485648" y="3185432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7" name="Oval 17"/>
            <p:cNvSpPr>
              <a:spLocks noChangeArrowheads="1"/>
            </p:cNvSpPr>
            <p:nvPr/>
          </p:nvSpPr>
          <p:spPr bwMode="auto">
            <a:xfrm>
              <a:off x="5150899" y="2742806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8" name="Oval 18"/>
            <p:cNvSpPr>
              <a:spLocks noChangeArrowheads="1"/>
            </p:cNvSpPr>
            <p:nvPr/>
          </p:nvSpPr>
          <p:spPr bwMode="auto">
            <a:xfrm>
              <a:off x="8134445" y="2271240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9" name="Oval 19"/>
            <p:cNvSpPr>
              <a:spLocks noChangeArrowheads="1"/>
            </p:cNvSpPr>
            <p:nvPr/>
          </p:nvSpPr>
          <p:spPr bwMode="auto">
            <a:xfrm>
              <a:off x="5824499" y="3647786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0" name="Oval 20"/>
            <p:cNvSpPr>
              <a:spLocks noChangeArrowheads="1"/>
            </p:cNvSpPr>
            <p:nvPr/>
          </p:nvSpPr>
          <p:spPr bwMode="auto">
            <a:xfrm>
              <a:off x="5824429" y="1816606"/>
              <a:ext cx="187046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1" name="Oval 21"/>
            <p:cNvSpPr>
              <a:spLocks noChangeArrowheads="1"/>
            </p:cNvSpPr>
            <p:nvPr/>
          </p:nvSpPr>
          <p:spPr bwMode="auto">
            <a:xfrm>
              <a:off x="6494370" y="4572042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2" name="Oval 22"/>
            <p:cNvSpPr>
              <a:spLocks noChangeArrowheads="1"/>
            </p:cNvSpPr>
            <p:nvPr/>
          </p:nvSpPr>
          <p:spPr bwMode="auto">
            <a:xfrm>
              <a:off x="6497053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4" name="Oval 24"/>
            <p:cNvSpPr>
              <a:spLocks noChangeArrowheads="1"/>
            </p:cNvSpPr>
            <p:nvPr/>
          </p:nvSpPr>
          <p:spPr bwMode="auto">
            <a:xfrm>
              <a:off x="6153522" y="4126617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5" name="Text Box 25"/>
            <p:cNvSpPr txBox="1">
              <a:spLocks noChangeArrowheads="1"/>
            </p:cNvSpPr>
            <p:nvPr/>
          </p:nvSpPr>
          <p:spPr bwMode="auto">
            <a:xfrm>
              <a:off x="3583214" y="1690555"/>
              <a:ext cx="55976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ym typeface="Symbol" pitchFamily="18" charset="2"/>
                </a:rPr>
                <a:t></a:t>
              </a:r>
            </a:p>
          </p:txBody>
        </p:sp>
        <p:sp>
          <p:nvSpPr>
            <p:cNvPr id="378906" name="Text Box 26"/>
            <p:cNvSpPr txBox="1">
              <a:spLocks noChangeArrowheads="1"/>
            </p:cNvSpPr>
            <p:nvPr/>
          </p:nvSpPr>
          <p:spPr bwMode="auto">
            <a:xfrm>
              <a:off x="3757596" y="2139296"/>
              <a:ext cx="70433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ym typeface="Symbol" pitchFamily="18" charset="2"/>
                </a:rPr>
                <a:t>*</a:t>
              </a:r>
            </a:p>
          </p:txBody>
        </p:sp>
        <p:sp>
          <p:nvSpPr>
            <p:cNvPr id="3" name="Равнобедренный треугольник 2"/>
            <p:cNvSpPr/>
            <p:nvPr/>
          </p:nvSpPr>
          <p:spPr>
            <a:xfrm rot="10800000">
              <a:off x="4595833" y="1910193"/>
              <a:ext cx="3984122" cy="2782193"/>
            </a:xfrm>
            <a:prstGeom prst="triangl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5262677" y="2835326"/>
              <a:ext cx="267153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5918552" y="3753941"/>
              <a:ext cx="134136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>
              <a:off x="6247046" y="4219137"/>
              <a:ext cx="65479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4841031" y="2277610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22"/>
            <p:cNvSpPr>
              <a:spLocks noChangeArrowheads="1"/>
            </p:cNvSpPr>
            <p:nvPr/>
          </p:nvSpPr>
          <p:spPr bwMode="auto">
            <a:xfrm>
              <a:off x="8486432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22"/>
            <p:cNvSpPr>
              <a:spLocks noChangeArrowheads="1"/>
            </p:cNvSpPr>
            <p:nvPr/>
          </p:nvSpPr>
          <p:spPr bwMode="auto">
            <a:xfrm>
              <a:off x="7842301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22"/>
            <p:cNvSpPr>
              <a:spLocks noChangeArrowheads="1"/>
            </p:cNvSpPr>
            <p:nvPr/>
          </p:nvSpPr>
          <p:spPr bwMode="auto">
            <a:xfrm>
              <a:off x="7169677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23"/>
            <p:cNvSpPr>
              <a:spLocks noChangeArrowheads="1"/>
            </p:cNvSpPr>
            <p:nvPr/>
          </p:nvSpPr>
          <p:spPr bwMode="auto">
            <a:xfrm>
              <a:off x="6808315" y="4126617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23"/>
            <p:cNvSpPr>
              <a:spLocks noChangeArrowheads="1"/>
            </p:cNvSpPr>
            <p:nvPr/>
          </p:nvSpPr>
          <p:spPr bwMode="auto">
            <a:xfrm>
              <a:off x="7166391" y="366523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23"/>
            <p:cNvSpPr>
              <a:spLocks noChangeArrowheads="1"/>
            </p:cNvSpPr>
            <p:nvPr/>
          </p:nvSpPr>
          <p:spPr bwMode="auto">
            <a:xfrm>
              <a:off x="7513099" y="3202114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23"/>
            <p:cNvSpPr>
              <a:spLocks noChangeArrowheads="1"/>
            </p:cNvSpPr>
            <p:nvPr/>
          </p:nvSpPr>
          <p:spPr bwMode="auto">
            <a:xfrm>
              <a:off x="7840688" y="2742806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23"/>
            <p:cNvSpPr>
              <a:spLocks noChangeArrowheads="1"/>
            </p:cNvSpPr>
            <p:nvPr/>
          </p:nvSpPr>
          <p:spPr bwMode="auto">
            <a:xfrm>
              <a:off x="6505083" y="3661421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23"/>
            <p:cNvSpPr>
              <a:spLocks noChangeArrowheads="1"/>
            </p:cNvSpPr>
            <p:nvPr/>
          </p:nvSpPr>
          <p:spPr bwMode="auto">
            <a:xfrm>
              <a:off x="6153522" y="3185432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23"/>
            <p:cNvSpPr>
              <a:spLocks noChangeArrowheads="1"/>
            </p:cNvSpPr>
            <p:nvPr/>
          </p:nvSpPr>
          <p:spPr bwMode="auto">
            <a:xfrm>
              <a:off x="6808315" y="3202114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23"/>
            <p:cNvSpPr>
              <a:spLocks noChangeArrowheads="1"/>
            </p:cNvSpPr>
            <p:nvPr/>
          </p:nvSpPr>
          <p:spPr bwMode="auto">
            <a:xfrm>
              <a:off x="5824428" y="2742806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23"/>
            <p:cNvSpPr>
              <a:spLocks noChangeArrowheads="1"/>
            </p:cNvSpPr>
            <p:nvPr/>
          </p:nvSpPr>
          <p:spPr bwMode="auto">
            <a:xfrm>
              <a:off x="6494370" y="2743046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23"/>
            <p:cNvSpPr>
              <a:spLocks noChangeArrowheads="1"/>
            </p:cNvSpPr>
            <p:nvPr/>
          </p:nvSpPr>
          <p:spPr bwMode="auto">
            <a:xfrm>
              <a:off x="7166391" y="2761330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3"/>
            <p:cNvSpPr>
              <a:spLocks noChangeArrowheads="1"/>
            </p:cNvSpPr>
            <p:nvPr/>
          </p:nvSpPr>
          <p:spPr bwMode="auto">
            <a:xfrm>
              <a:off x="5485647" y="227760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23"/>
            <p:cNvSpPr>
              <a:spLocks noChangeArrowheads="1"/>
            </p:cNvSpPr>
            <p:nvPr/>
          </p:nvSpPr>
          <p:spPr bwMode="auto">
            <a:xfrm>
              <a:off x="6153522" y="2271240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3"/>
            <p:cNvSpPr>
              <a:spLocks noChangeArrowheads="1"/>
            </p:cNvSpPr>
            <p:nvPr/>
          </p:nvSpPr>
          <p:spPr bwMode="auto">
            <a:xfrm>
              <a:off x="6808315" y="2277610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23"/>
            <p:cNvSpPr>
              <a:spLocks noChangeArrowheads="1"/>
            </p:cNvSpPr>
            <p:nvPr/>
          </p:nvSpPr>
          <p:spPr bwMode="auto">
            <a:xfrm>
              <a:off x="7513099" y="227760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Text Box 26"/>
            <p:cNvSpPr txBox="1">
              <a:spLocks noChangeArrowheads="1"/>
            </p:cNvSpPr>
            <p:nvPr/>
          </p:nvSpPr>
          <p:spPr bwMode="auto">
            <a:xfrm>
              <a:off x="3915680" y="3523108"/>
              <a:ext cx="185070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ym typeface="Symbol" pitchFamily="18" charset="2"/>
                </a:rPr>
                <a:t></a:t>
              </a:r>
              <a:r>
                <a:rPr lang="en-US" sz="2400" dirty="0" smtClean="0">
                  <a:sym typeface="Symbol" pitchFamily="18" charset="2"/>
                </a:rPr>
                <a:t>*</a:t>
              </a:r>
              <a:r>
                <a:rPr lang="en-US" sz="2400" dirty="0">
                  <a:sym typeface="Symbol" pitchFamily="18" charset="2"/>
                </a:rPr>
                <a:t>*</a:t>
              </a:r>
              <a:r>
                <a:rPr lang="en-US" sz="2400" dirty="0" smtClean="0">
                  <a:sym typeface="Symbol" pitchFamily="18" charset="2"/>
                </a:rPr>
                <a:t>+*</a:t>
              </a:r>
              <a:r>
                <a:rPr lang="en-US" sz="24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55" name="Text Box 27"/>
            <p:cNvSpPr txBox="1">
              <a:spLocks noChangeArrowheads="1"/>
            </p:cNvSpPr>
            <p:nvPr/>
          </p:nvSpPr>
          <p:spPr bwMode="auto">
            <a:xfrm>
              <a:off x="3995771" y="4042152"/>
              <a:ext cx="208917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 smtClean="0">
                  <a:sym typeface="Symbol" pitchFamily="18" charset="2"/>
                </a:rPr>
                <a:t>*</a:t>
              </a:r>
              <a:r>
                <a:rPr lang="en-US" sz="24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56" name="Text Box 27"/>
            <p:cNvSpPr txBox="1">
              <a:spLocks noChangeArrowheads="1"/>
            </p:cNvSpPr>
            <p:nvPr/>
          </p:nvSpPr>
          <p:spPr bwMode="auto">
            <a:xfrm>
              <a:off x="5741777" y="4433728"/>
              <a:ext cx="65594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ym typeface="Symbol" pitchFamily="18" charset="2"/>
                </a:rPr>
                <a:t></a:t>
              </a:r>
              <a:endParaRPr lang="en-US" sz="2400" dirty="0">
                <a:sym typeface="Symbol" pitchFamily="18" charset="2"/>
              </a:endParaRPr>
            </a:p>
          </p:txBody>
        </p:sp>
        <p:sp>
          <p:nvSpPr>
            <p:cNvPr id="59" name="Text Box 25"/>
            <p:cNvSpPr txBox="1">
              <a:spLocks noChangeArrowheads="1"/>
            </p:cNvSpPr>
            <p:nvPr/>
          </p:nvSpPr>
          <p:spPr bwMode="auto">
            <a:xfrm>
              <a:off x="8134445" y="1434715"/>
              <a:ext cx="104067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++</a:t>
              </a:r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++</a:t>
              </a:r>
              <a:endParaRPr lang="en-US" sz="2400" baseline="30000" dirty="0">
                <a:sym typeface="Symbol" pitchFamily="18" charset="2"/>
              </a:endParaRPr>
            </a:p>
          </p:txBody>
        </p:sp>
        <p:sp>
          <p:nvSpPr>
            <p:cNvPr id="60" name="Text Box 25"/>
            <p:cNvSpPr txBox="1">
              <a:spLocks noChangeArrowheads="1"/>
            </p:cNvSpPr>
            <p:nvPr/>
          </p:nvSpPr>
          <p:spPr bwMode="auto">
            <a:xfrm>
              <a:off x="4261799" y="1340768"/>
              <a:ext cx="69762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-</a:t>
              </a:r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-</a:t>
              </a:r>
              <a:endParaRPr lang="en-US" sz="2400" baseline="30000" dirty="0">
                <a:sym typeface="Symbol" pitchFamily="18" charset="2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633783" y="3283345"/>
            <a:ext cx="2214498" cy="1718990"/>
            <a:chOff x="770688" y="1662589"/>
            <a:chExt cx="2214498" cy="1718990"/>
          </a:xfrm>
        </p:grpSpPr>
        <p:sp>
          <p:nvSpPr>
            <p:cNvPr id="58" name="Line 9"/>
            <p:cNvSpPr>
              <a:spLocks noChangeShapeType="1"/>
            </p:cNvSpPr>
            <p:nvPr/>
          </p:nvSpPr>
          <p:spPr bwMode="auto">
            <a:xfrm flipV="1">
              <a:off x="828465" y="3289059"/>
              <a:ext cx="206319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0"/>
            <p:cNvSpPr>
              <a:spLocks noChangeShapeType="1"/>
            </p:cNvSpPr>
            <p:nvPr/>
          </p:nvSpPr>
          <p:spPr bwMode="auto">
            <a:xfrm flipV="1">
              <a:off x="1532085" y="2358185"/>
              <a:ext cx="65479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Oval 16"/>
            <p:cNvSpPr>
              <a:spLocks noChangeArrowheads="1"/>
            </p:cNvSpPr>
            <p:nvPr/>
          </p:nvSpPr>
          <p:spPr bwMode="auto">
            <a:xfrm>
              <a:off x="770688" y="3179857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22"/>
            <p:cNvSpPr>
              <a:spLocks noChangeArrowheads="1"/>
            </p:cNvSpPr>
            <p:nvPr/>
          </p:nvSpPr>
          <p:spPr bwMode="auto">
            <a:xfrm>
              <a:off x="1782093" y="1812098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10"/>
            <p:cNvSpPr>
              <a:spLocks noChangeShapeType="1"/>
            </p:cNvSpPr>
            <p:nvPr/>
          </p:nvSpPr>
          <p:spPr bwMode="auto">
            <a:xfrm>
              <a:off x="1202991" y="2829751"/>
              <a:ext cx="134196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Oval 23"/>
            <p:cNvSpPr>
              <a:spLocks noChangeArrowheads="1"/>
            </p:cNvSpPr>
            <p:nvPr/>
          </p:nvSpPr>
          <p:spPr bwMode="auto">
            <a:xfrm>
              <a:off x="2798139" y="319653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23"/>
            <p:cNvSpPr>
              <a:spLocks noChangeArrowheads="1"/>
            </p:cNvSpPr>
            <p:nvPr/>
          </p:nvSpPr>
          <p:spPr bwMode="auto">
            <a:xfrm>
              <a:off x="1438562" y="3179857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23"/>
            <p:cNvSpPr>
              <a:spLocks noChangeArrowheads="1"/>
            </p:cNvSpPr>
            <p:nvPr/>
          </p:nvSpPr>
          <p:spPr bwMode="auto">
            <a:xfrm>
              <a:off x="2093355" y="319653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23"/>
            <p:cNvSpPr>
              <a:spLocks noChangeArrowheads="1"/>
            </p:cNvSpPr>
            <p:nvPr/>
          </p:nvSpPr>
          <p:spPr bwMode="auto">
            <a:xfrm>
              <a:off x="1109468" y="2737231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23"/>
            <p:cNvSpPr>
              <a:spLocks noChangeArrowheads="1"/>
            </p:cNvSpPr>
            <p:nvPr/>
          </p:nvSpPr>
          <p:spPr bwMode="auto">
            <a:xfrm>
              <a:off x="1779410" y="2737471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23"/>
            <p:cNvSpPr>
              <a:spLocks noChangeArrowheads="1"/>
            </p:cNvSpPr>
            <p:nvPr/>
          </p:nvSpPr>
          <p:spPr bwMode="auto">
            <a:xfrm>
              <a:off x="2451431" y="2755755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23"/>
            <p:cNvSpPr>
              <a:spLocks noChangeArrowheads="1"/>
            </p:cNvSpPr>
            <p:nvPr/>
          </p:nvSpPr>
          <p:spPr bwMode="auto">
            <a:xfrm>
              <a:off x="1438562" y="2265665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23"/>
            <p:cNvSpPr>
              <a:spLocks noChangeArrowheads="1"/>
            </p:cNvSpPr>
            <p:nvPr/>
          </p:nvSpPr>
          <p:spPr bwMode="auto">
            <a:xfrm>
              <a:off x="2093355" y="2272035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9"/>
            <p:cNvSpPr>
              <a:spLocks noChangeShapeType="1"/>
            </p:cNvSpPr>
            <p:nvPr/>
          </p:nvSpPr>
          <p:spPr bwMode="auto">
            <a:xfrm>
              <a:off x="1875616" y="1896379"/>
              <a:ext cx="1015463" cy="137599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9"/>
            <p:cNvSpPr>
              <a:spLocks noChangeShapeType="1"/>
            </p:cNvSpPr>
            <p:nvPr/>
          </p:nvSpPr>
          <p:spPr bwMode="auto">
            <a:xfrm flipV="1">
              <a:off x="864211" y="1896379"/>
              <a:ext cx="1011406" cy="137599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Text Box 25"/>
            <p:cNvSpPr txBox="1">
              <a:spLocks noChangeArrowheads="1"/>
            </p:cNvSpPr>
            <p:nvPr/>
          </p:nvSpPr>
          <p:spPr bwMode="auto">
            <a:xfrm>
              <a:off x="1200356" y="1662589"/>
              <a:ext cx="47641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ym typeface="Symbol" pitchFamily="18" charset="2"/>
                </a:rPr>
                <a:t>d</a:t>
              </a:r>
              <a:r>
                <a:rPr lang="en-US" sz="2400" dirty="0" smtClean="0">
                  <a:sym typeface="Symbol" pitchFamily="18" charset="2"/>
                </a:rPr>
                <a:t>*</a:t>
              </a:r>
              <a:endParaRPr lang="en-US" sz="2400" baseline="30000" dirty="0">
                <a:sym typeface="Symbol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75177" y="2666668"/>
                <a:ext cx="894797" cy="709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10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177" y="2666668"/>
                <a:ext cx="894797" cy="7092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5989288" y="2631352"/>
                <a:ext cx="89479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28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288" y="2631352"/>
                <a:ext cx="894796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Заголовок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8527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many ways can you combine 6q?</a:t>
            </a:r>
            <a:endParaRPr lang="en-GB" dirty="0"/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215711" y="1497956"/>
            <a:ext cx="374441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556402" y="1142902"/>
            <a:ext cx="52703" cy="33377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413790" y="1108254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Isospin</a:t>
            </a:r>
            <a:endParaRPr lang="ru-RU" sz="2400" b="1" dirty="0"/>
          </a:p>
        </p:txBody>
      </p:sp>
      <p:sp>
        <p:nvSpPr>
          <p:cNvPr id="73" name="TextBox 72"/>
          <p:cNvSpPr txBox="1"/>
          <p:nvPr/>
        </p:nvSpPr>
        <p:spPr>
          <a:xfrm rot="16200000">
            <a:off x="-690895" y="2372801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Strangeness</a:t>
            </a:r>
            <a:endParaRPr lang="ru-RU" sz="2400" b="1" dirty="0"/>
          </a:p>
        </p:txBody>
      </p:sp>
      <p:sp>
        <p:nvSpPr>
          <p:cNvPr id="2" name="Овал 1"/>
          <p:cNvSpPr/>
          <p:nvPr/>
        </p:nvSpPr>
        <p:spPr>
          <a:xfrm>
            <a:off x="2488704" y="3276235"/>
            <a:ext cx="510110" cy="473749"/>
          </a:xfrm>
          <a:prstGeom prst="ellipse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85686" y="1844824"/>
                <a:ext cx="1708353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𝑱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𝑷</m:t>
                          </m:r>
                        </m:sup>
                      </m:sSup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686" y="1844824"/>
                <a:ext cx="1708353" cy="5936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452994" y="1844824"/>
                <a:ext cx="1708352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𝑱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𝑷</m:t>
                          </m:r>
                        </m:sup>
                      </m:sSup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994" y="1844824"/>
                <a:ext cx="1708352" cy="5936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4986665" y="1690575"/>
            <a:ext cx="3111758" cy="4690753"/>
          </a:xfrm>
          <a:prstGeom prst="line">
            <a:avLst/>
          </a:prstGeom>
          <a:ln w="190500">
            <a:solidFill>
              <a:srgbClr val="FF0000">
                <a:alpha val="5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>
            <a:off x="5080188" y="1690575"/>
            <a:ext cx="2783313" cy="4808803"/>
          </a:xfrm>
          <a:prstGeom prst="line">
            <a:avLst/>
          </a:prstGeom>
          <a:ln w="190500">
            <a:solidFill>
              <a:srgbClr val="FF0000">
                <a:alpha val="5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827584" y="1587169"/>
            <a:ext cx="3408251" cy="4709203"/>
          </a:xfrm>
          <a:prstGeom prst="ellipse">
            <a:avLst/>
          </a:prstGeom>
          <a:noFill/>
          <a:ln w="889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20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/>
              <a:t>Dibaryon Spectroscopy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268760"/>
            <a:ext cx="3546795" cy="2376264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12776"/>
            <a:ext cx="5004594" cy="2250744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717032"/>
            <a:ext cx="4536504" cy="307648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3184094" y="598528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622739" y="570694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054788" y="545180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496703" y="517692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928750" y="490863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370666" y="4633401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815871" y="4351947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57249" y="5836622"/>
                <a:ext cx="1185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(2380)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249" y="5836622"/>
                <a:ext cx="1185774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622739" y="5555170"/>
                <a:ext cx="1174552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?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(2600)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739" y="5555170"/>
                <a:ext cx="1174552" cy="375552"/>
              </a:xfrm>
              <a:prstGeom prst="rect">
                <a:avLst/>
              </a:prstGeom>
              <a:blipFill rotWithShape="1">
                <a:blip r:embed="rId6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017296" y="5304434"/>
                <a:ext cx="1174552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?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(2800)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296" y="5304434"/>
                <a:ext cx="1174552" cy="375552"/>
              </a:xfrm>
              <a:prstGeom prst="rect">
                <a:avLst/>
              </a:prstGeom>
              <a:blipFill rotWithShape="1">
                <a:blip r:embed="rId7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48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Strange dibaryon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3528" y="1628800"/>
            <a:ext cx="1872208" cy="86703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69875"/>
            <a:ext cx="8305800" cy="1143000"/>
          </a:xfrm>
        </p:spPr>
        <p:txBody>
          <a:bodyPr/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*(2380) SU(3) </a:t>
            </a:r>
            <a:r>
              <a:rPr lang="en-US" dirty="0" err="1" smtClean="0"/>
              <a:t>multiplet</a:t>
            </a:r>
            <a:endParaRPr lang="en-US" dirty="0"/>
          </a:p>
        </p:txBody>
      </p:sp>
      <p:sp>
        <p:nvSpPr>
          <p:cNvPr id="378888" name="AutoShape 8"/>
          <p:cNvSpPr>
            <a:spLocks noChangeArrowheads="1"/>
          </p:cNvSpPr>
          <p:nvPr/>
        </p:nvSpPr>
        <p:spPr bwMode="auto">
          <a:xfrm>
            <a:off x="993496" y="2352962"/>
            <a:ext cx="5580062" cy="3816350"/>
          </a:xfrm>
          <a:prstGeom prst="triangle">
            <a:avLst>
              <a:gd name="adj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89" name="Line 9"/>
          <p:cNvSpPr>
            <a:spLocks noChangeShapeType="1"/>
          </p:cNvSpPr>
          <p:nvPr/>
        </p:nvSpPr>
        <p:spPr bwMode="auto">
          <a:xfrm>
            <a:off x="1858683" y="5016787"/>
            <a:ext cx="38877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890" name="Line 10"/>
          <p:cNvSpPr>
            <a:spLocks noChangeShapeType="1"/>
          </p:cNvSpPr>
          <p:nvPr/>
        </p:nvSpPr>
        <p:spPr bwMode="auto">
          <a:xfrm>
            <a:off x="2722283" y="3792825"/>
            <a:ext cx="20891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892" name="Line 12"/>
          <p:cNvSpPr>
            <a:spLocks noChangeShapeType="1"/>
          </p:cNvSpPr>
          <p:nvPr/>
        </p:nvSpPr>
        <p:spPr bwMode="auto">
          <a:xfrm flipH="1">
            <a:off x="4666971" y="5016787"/>
            <a:ext cx="1008062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893" name="Line 13"/>
          <p:cNvSpPr>
            <a:spLocks noChangeShapeType="1"/>
          </p:cNvSpPr>
          <p:nvPr/>
        </p:nvSpPr>
        <p:spPr bwMode="auto">
          <a:xfrm>
            <a:off x="1858683" y="5016787"/>
            <a:ext cx="1008063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894" name="Oval 14"/>
          <p:cNvSpPr>
            <a:spLocks noChangeArrowheads="1"/>
          </p:cNvSpPr>
          <p:nvPr/>
        </p:nvSpPr>
        <p:spPr bwMode="auto">
          <a:xfrm>
            <a:off x="3658908" y="2208500"/>
            <a:ext cx="28733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95" name="Oval 15"/>
          <p:cNvSpPr>
            <a:spLocks noChangeArrowheads="1"/>
          </p:cNvSpPr>
          <p:nvPr/>
        </p:nvSpPr>
        <p:spPr bwMode="auto">
          <a:xfrm>
            <a:off x="3658908" y="2208500"/>
            <a:ext cx="28733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96" name="Oval 16"/>
          <p:cNvSpPr>
            <a:spLocks noChangeArrowheads="1"/>
          </p:cNvSpPr>
          <p:nvPr/>
        </p:nvSpPr>
        <p:spPr bwMode="auto">
          <a:xfrm>
            <a:off x="2577821" y="3648362"/>
            <a:ext cx="287337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97" name="Oval 17"/>
          <p:cNvSpPr>
            <a:spLocks noChangeArrowheads="1"/>
          </p:cNvSpPr>
          <p:nvPr/>
        </p:nvSpPr>
        <p:spPr bwMode="auto">
          <a:xfrm>
            <a:off x="4638396" y="3619787"/>
            <a:ext cx="287337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98" name="Oval 18"/>
          <p:cNvSpPr>
            <a:spLocks noChangeArrowheads="1"/>
          </p:cNvSpPr>
          <p:nvPr/>
        </p:nvSpPr>
        <p:spPr bwMode="auto">
          <a:xfrm>
            <a:off x="5530571" y="4829462"/>
            <a:ext cx="287337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99" name="Oval 19"/>
          <p:cNvSpPr>
            <a:spLocks noChangeArrowheads="1"/>
          </p:cNvSpPr>
          <p:nvPr/>
        </p:nvSpPr>
        <p:spPr bwMode="auto">
          <a:xfrm>
            <a:off x="3644621" y="4829462"/>
            <a:ext cx="287337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0" name="Oval 20"/>
          <p:cNvSpPr>
            <a:spLocks noChangeArrowheads="1"/>
          </p:cNvSpPr>
          <p:nvPr/>
        </p:nvSpPr>
        <p:spPr bwMode="auto">
          <a:xfrm>
            <a:off x="1714221" y="4872325"/>
            <a:ext cx="28733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1" name="Oval 21"/>
          <p:cNvSpPr>
            <a:spLocks noChangeArrowheads="1"/>
          </p:cNvSpPr>
          <p:nvPr/>
        </p:nvSpPr>
        <p:spPr bwMode="auto">
          <a:xfrm>
            <a:off x="864908" y="6024850"/>
            <a:ext cx="28733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2" name="Oval 22"/>
          <p:cNvSpPr>
            <a:spLocks noChangeArrowheads="1"/>
          </p:cNvSpPr>
          <p:nvPr/>
        </p:nvSpPr>
        <p:spPr bwMode="auto">
          <a:xfrm>
            <a:off x="2722283" y="6024850"/>
            <a:ext cx="28733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3" name="Oval 23"/>
          <p:cNvSpPr>
            <a:spLocks noChangeArrowheads="1"/>
          </p:cNvSpPr>
          <p:nvPr/>
        </p:nvSpPr>
        <p:spPr bwMode="auto">
          <a:xfrm>
            <a:off x="4566958" y="6026437"/>
            <a:ext cx="28733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4" name="Oval 24"/>
          <p:cNvSpPr>
            <a:spLocks noChangeArrowheads="1"/>
          </p:cNvSpPr>
          <p:nvPr/>
        </p:nvSpPr>
        <p:spPr bwMode="auto">
          <a:xfrm>
            <a:off x="6408458" y="5996275"/>
            <a:ext cx="28733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5" name="Text Box 25"/>
          <p:cNvSpPr txBox="1">
            <a:spLocks noChangeArrowheads="1"/>
          </p:cNvSpPr>
          <p:nvPr/>
        </p:nvSpPr>
        <p:spPr bwMode="auto">
          <a:xfrm>
            <a:off x="2970899" y="2059779"/>
            <a:ext cx="6880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</a:t>
            </a:r>
          </a:p>
        </p:txBody>
      </p:sp>
      <p:sp>
        <p:nvSpPr>
          <p:cNvPr id="378906" name="Text Box 26"/>
          <p:cNvSpPr txBox="1">
            <a:spLocks noChangeArrowheads="1"/>
          </p:cNvSpPr>
          <p:nvPr/>
        </p:nvSpPr>
        <p:spPr bwMode="auto">
          <a:xfrm>
            <a:off x="1737526" y="3499642"/>
            <a:ext cx="8402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*</a:t>
            </a:r>
          </a:p>
        </p:txBody>
      </p:sp>
      <p:sp>
        <p:nvSpPr>
          <p:cNvPr id="378907" name="Text Box 27"/>
          <p:cNvSpPr txBox="1">
            <a:spLocks noChangeArrowheads="1"/>
          </p:cNvSpPr>
          <p:nvPr/>
        </p:nvSpPr>
        <p:spPr bwMode="auto">
          <a:xfrm>
            <a:off x="853088" y="4723605"/>
            <a:ext cx="8611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*</a:t>
            </a:r>
          </a:p>
        </p:txBody>
      </p:sp>
      <p:sp>
        <p:nvSpPr>
          <p:cNvPr id="378908" name="Text Box 28"/>
          <p:cNvSpPr txBox="1">
            <a:spLocks noChangeArrowheads="1"/>
          </p:cNvSpPr>
          <p:nvPr/>
        </p:nvSpPr>
        <p:spPr bwMode="auto">
          <a:xfrm>
            <a:off x="112779" y="5847555"/>
            <a:ext cx="7521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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25"/>
              <p:cNvSpPr txBox="1">
                <a:spLocks noChangeArrowheads="1"/>
              </p:cNvSpPr>
              <p:nvPr/>
            </p:nvSpPr>
            <p:spPr bwMode="auto">
              <a:xfrm>
                <a:off x="3946246" y="2059778"/>
                <a:ext cx="151522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(2380)</m:t>
                      </m:r>
                    </m:oMath>
                  </m:oMathPara>
                </a14:m>
                <a:endParaRPr 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6246" y="2059778"/>
                <a:ext cx="1515223" cy="461665"/>
              </a:xfrm>
              <a:prstGeom prst="rect">
                <a:avLst/>
              </a:prstGeom>
              <a:blipFill rotWithShape="1">
                <a:blip r:embed="rId2"/>
                <a:stretch>
                  <a:fillRect r="-402" b="-197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25"/>
              <p:cNvSpPr txBox="1">
                <a:spLocks noChangeArrowheads="1"/>
              </p:cNvSpPr>
              <p:nvPr/>
            </p:nvSpPr>
            <p:spPr bwMode="auto">
              <a:xfrm>
                <a:off x="4925733" y="3561196"/>
                <a:ext cx="234615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∗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(2.53−2.60)</m:t>
                      </m:r>
                    </m:oMath>
                  </m:oMathPara>
                </a14:m>
                <a:endParaRPr 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2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5733" y="3561196"/>
                <a:ext cx="2346155" cy="461665"/>
              </a:xfrm>
              <a:prstGeom prst="rect">
                <a:avLst/>
              </a:prstGeom>
              <a:blipFill rotWithShape="1">
                <a:blip r:embed="rId3"/>
                <a:stretch>
                  <a:fillRect r="-260" b="-197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25"/>
              <p:cNvSpPr txBox="1">
                <a:spLocks noChangeArrowheads="1"/>
              </p:cNvSpPr>
              <p:nvPr/>
            </p:nvSpPr>
            <p:spPr bwMode="auto">
              <a:xfrm>
                <a:off x="5817908" y="4742298"/>
                <a:ext cx="245003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𝑠𝑠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∗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(2.68−2.76)</m:t>
                      </m:r>
                    </m:oMath>
                  </m:oMathPara>
                </a14:m>
                <a:endParaRPr 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3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7908" y="4742298"/>
                <a:ext cx="2450030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249" b="-197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25"/>
              <p:cNvSpPr txBox="1">
                <a:spLocks noChangeArrowheads="1"/>
              </p:cNvSpPr>
              <p:nvPr/>
            </p:nvSpPr>
            <p:spPr bwMode="auto">
              <a:xfrm>
                <a:off x="6695795" y="5909110"/>
                <a:ext cx="255903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𝑠𝑠𝑠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∗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(2.82−2.90)</m:t>
                      </m:r>
                    </m:oMath>
                  </m:oMathPara>
                </a14:m>
                <a:endParaRPr 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4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95795" y="5909110"/>
                <a:ext cx="2559034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238" b="-197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25"/>
              <p:cNvSpPr txBox="1">
                <a:spLocks noChangeArrowheads="1"/>
              </p:cNvSpPr>
              <p:nvPr/>
            </p:nvSpPr>
            <p:spPr bwMode="auto">
              <a:xfrm>
                <a:off x="4167924" y="2651940"/>
                <a:ext cx="5055743" cy="495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  <a:sym typeface="Symbol" pitchFamily="18" charset="2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sym typeface="Symbol" pitchFamily="18" charset="2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&lt;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∗</m:t>
                              </m:r>
                            </m:sup>
                          </m:sSubSup>
                        </m:sub>
                      </m:sSub>
                      <m:r>
                        <a:rPr lang="en-US" sz="2400" b="0" i="1" smtClean="0">
                          <a:latin typeface="Cambria Math"/>
                          <a:sym typeface="Symbol" pitchFamily="18" charset="2"/>
                        </a:rPr>
                        <m:t>≤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sym typeface="Symbol" pitchFamily="18" charset="2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sym typeface="Symbol" pitchFamily="18" charset="2"/>
                            </a:rPr>
                            <m:t>𝑀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  <a:sym typeface="Symbol" pitchFamily="18" charset="2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sym typeface="Symbol" pitchFamily="18" charset="2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4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8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67924" y="2651940"/>
                <a:ext cx="5055743" cy="49532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488404" y="1736613"/>
            <a:ext cx="15905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 err="1" smtClean="0"/>
              <a:t>J</a:t>
            </a:r>
            <a:r>
              <a:rPr lang="en-US" sz="3600" b="1" baseline="30000" dirty="0" err="1" smtClean="0"/>
              <a:t>p</a:t>
            </a:r>
            <a:r>
              <a:rPr lang="en-US" sz="3600" b="1" dirty="0" smtClean="0"/>
              <a:t> </a:t>
            </a:r>
            <a:r>
              <a:rPr lang="en-US" sz="3600" b="1" dirty="0"/>
              <a:t>= </a:t>
            </a:r>
            <a:r>
              <a:rPr lang="en-US" sz="3600" b="1" dirty="0" smtClean="0"/>
              <a:t>3</a:t>
            </a:r>
            <a:r>
              <a:rPr lang="en-US" sz="3600" b="1" baseline="30000" dirty="0" smtClean="0"/>
              <a:t>+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728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 стрелкой 7"/>
          <p:cNvCxnSpPr/>
          <p:nvPr/>
        </p:nvCxnSpPr>
        <p:spPr>
          <a:xfrm flipV="1">
            <a:off x="2160341" y="3853275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784602" y="3853275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826" y="116632"/>
            <a:ext cx="8305800" cy="1143000"/>
          </a:xfrm>
        </p:spPr>
        <p:txBody>
          <a:bodyPr/>
          <a:lstStyle/>
          <a:p>
            <a:r>
              <a:rPr lang="en-US" dirty="0" smtClean="0"/>
              <a:t>Deuteron to </a:t>
            </a:r>
            <a:r>
              <a:rPr lang="en-US" dirty="0" err="1" smtClean="0"/>
              <a:t>Deltaron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33157" y="2924944"/>
            <a:ext cx="2005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hreshold</a:t>
            </a:r>
            <a:endParaRPr lang="ru-RU" sz="3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1520" y="3573016"/>
            <a:ext cx="8568952" cy="72008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863094" y="4287784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1999634" y="4496228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</a:t>
            </a:r>
            <a:endParaRPr lang="en-US" sz="3200" b="1" dirty="0"/>
          </a:p>
        </p:txBody>
      </p:sp>
      <p:sp>
        <p:nvSpPr>
          <p:cNvPr id="11" name="Овал 10"/>
          <p:cNvSpPr/>
          <p:nvPr/>
        </p:nvSpPr>
        <p:spPr>
          <a:xfrm>
            <a:off x="2619178" y="4496228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67544" y="4725144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1259632" y="3645024"/>
            <a:ext cx="0" cy="1080120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-14880" y="3918452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2.2 MeV</a:t>
            </a:r>
            <a:endParaRPr lang="ru-RU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038367" y="5661248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deuteron</a:t>
            </a:r>
            <a:endParaRPr lang="ru-RU" sz="2400" b="1" dirty="0"/>
          </a:p>
        </p:txBody>
      </p:sp>
      <p:cxnSp>
        <p:nvCxnSpPr>
          <p:cNvPr id="40" name="Прямая со стрелкой 39"/>
          <p:cNvCxnSpPr>
            <a:stCxn id="38" idx="0"/>
          </p:cNvCxnSpPr>
          <p:nvPr/>
        </p:nvCxnSpPr>
        <p:spPr>
          <a:xfrm flipH="1" flipV="1">
            <a:off x="1315934" y="4871428"/>
            <a:ext cx="472799" cy="7898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8037599" y="4665483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8661860" y="4665483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7740352" y="5099992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7876892" y="5308436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Δ</a:t>
            </a:r>
          </a:p>
        </p:txBody>
      </p:sp>
      <p:sp>
        <p:nvSpPr>
          <p:cNvPr id="49" name="Овал 48"/>
          <p:cNvSpPr/>
          <p:nvPr/>
        </p:nvSpPr>
        <p:spPr>
          <a:xfrm>
            <a:off x="8496436" y="5308436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Δ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6469516" y="5498710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7213218" y="3688608"/>
            <a:ext cx="14000" cy="1810102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65" idx="3"/>
          </p:cNvCxnSpPr>
          <p:nvPr/>
        </p:nvCxnSpPr>
        <p:spPr>
          <a:xfrm flipV="1">
            <a:off x="6213807" y="5661248"/>
            <a:ext cx="446425" cy="3462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641544" y="4537895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80 MeV</a:t>
            </a:r>
            <a:endParaRPr lang="ru-RU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721364" y="57766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d*</a:t>
            </a:r>
            <a:endParaRPr lang="ru-RU" sz="2400" b="1" dirty="0"/>
          </a:p>
        </p:txBody>
      </p:sp>
      <p:sp>
        <p:nvSpPr>
          <p:cNvPr id="61" name="Text Box 32"/>
          <p:cNvSpPr txBox="1">
            <a:spLocks noChangeArrowheads="1"/>
          </p:cNvSpPr>
          <p:nvPr/>
        </p:nvSpPr>
        <p:spPr bwMode="auto">
          <a:xfrm>
            <a:off x="325685" y="1258486"/>
            <a:ext cx="25907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I(</a:t>
            </a:r>
            <a:r>
              <a:rPr lang="en-US" sz="3600" b="1" dirty="0" err="1"/>
              <a:t>J</a:t>
            </a:r>
            <a:r>
              <a:rPr lang="en-US" sz="3600" b="1" baseline="30000" dirty="0" err="1"/>
              <a:t>p</a:t>
            </a:r>
            <a:r>
              <a:rPr lang="en-US" sz="3600" b="1" dirty="0"/>
              <a:t>) = </a:t>
            </a:r>
            <a:r>
              <a:rPr lang="en-US" sz="3600" b="1" dirty="0" smtClean="0"/>
              <a:t>0(1</a:t>
            </a:r>
            <a:r>
              <a:rPr lang="en-US" sz="3600" b="1" baseline="30000" dirty="0" smtClean="0"/>
              <a:t>+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63" name="Text Box 32"/>
          <p:cNvSpPr txBox="1">
            <a:spLocks noChangeArrowheads="1"/>
          </p:cNvSpPr>
          <p:nvPr/>
        </p:nvSpPr>
        <p:spPr bwMode="auto">
          <a:xfrm>
            <a:off x="5967585" y="1196752"/>
            <a:ext cx="2566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I(</a:t>
            </a:r>
            <a:r>
              <a:rPr lang="en-US" sz="3600" b="1" dirty="0" err="1"/>
              <a:t>J</a:t>
            </a:r>
            <a:r>
              <a:rPr lang="en-US" sz="3600" b="1" baseline="30000" dirty="0" err="1"/>
              <a:t>p</a:t>
            </a:r>
            <a:r>
              <a:rPr lang="en-US" sz="3600" b="1" dirty="0"/>
              <a:t>) = 0(3</a:t>
            </a:r>
            <a:r>
              <a:rPr lang="en-US" sz="3600" b="1" baseline="30000" dirty="0"/>
              <a:t>+</a:t>
            </a:r>
            <a:r>
              <a:rPr lang="en-US" sz="3600" b="1" dirty="0"/>
              <a:t>)</a:t>
            </a:r>
          </a:p>
        </p:txBody>
      </p:sp>
      <p:sp>
        <p:nvSpPr>
          <p:cNvPr id="64" name="Oval 22"/>
          <p:cNvSpPr>
            <a:spLocks noChangeArrowheads="1"/>
          </p:cNvSpPr>
          <p:nvPr/>
        </p:nvSpPr>
        <p:spPr bwMode="auto">
          <a:xfrm>
            <a:off x="162099" y="1896190"/>
            <a:ext cx="4238625" cy="123177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13"/>
          <p:cNvSpPr>
            <a:spLocks noChangeShapeType="1"/>
          </p:cNvSpPr>
          <p:nvPr/>
        </p:nvSpPr>
        <p:spPr bwMode="auto">
          <a:xfrm flipV="1">
            <a:off x="1053943" y="2067938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14"/>
          <p:cNvSpPr>
            <a:spLocks noChangeShapeType="1"/>
          </p:cNvSpPr>
          <p:nvPr/>
        </p:nvSpPr>
        <p:spPr bwMode="auto">
          <a:xfrm flipV="1">
            <a:off x="1532379" y="2047365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Line 15"/>
          <p:cNvSpPr>
            <a:spLocks noChangeShapeType="1"/>
          </p:cNvSpPr>
          <p:nvPr/>
        </p:nvSpPr>
        <p:spPr bwMode="auto">
          <a:xfrm>
            <a:off x="1965704" y="2055459"/>
            <a:ext cx="0" cy="86216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Oval 10"/>
          <p:cNvSpPr>
            <a:spLocks noChangeArrowheads="1"/>
          </p:cNvSpPr>
          <p:nvPr/>
        </p:nvSpPr>
        <p:spPr bwMode="auto">
          <a:xfrm>
            <a:off x="847899" y="2293154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11"/>
          <p:cNvSpPr>
            <a:spLocks noChangeArrowheads="1"/>
          </p:cNvSpPr>
          <p:nvPr/>
        </p:nvSpPr>
        <p:spPr bwMode="auto">
          <a:xfrm>
            <a:off x="1315119" y="2274272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12"/>
          <p:cNvSpPr>
            <a:spLocks noChangeArrowheads="1"/>
          </p:cNvSpPr>
          <p:nvPr/>
        </p:nvSpPr>
        <p:spPr bwMode="auto">
          <a:xfrm>
            <a:off x="1759659" y="2254862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6"/>
          <p:cNvSpPr>
            <a:spLocks noChangeShapeType="1"/>
          </p:cNvSpPr>
          <p:nvPr/>
        </p:nvSpPr>
        <p:spPr bwMode="auto">
          <a:xfrm flipV="1">
            <a:off x="2442998" y="2009995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7"/>
          <p:cNvSpPr>
            <a:spLocks noChangeShapeType="1"/>
          </p:cNvSpPr>
          <p:nvPr/>
        </p:nvSpPr>
        <p:spPr bwMode="auto">
          <a:xfrm flipV="1">
            <a:off x="2979600" y="2027956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18"/>
          <p:cNvSpPr>
            <a:spLocks noChangeShapeType="1"/>
          </p:cNvSpPr>
          <p:nvPr/>
        </p:nvSpPr>
        <p:spPr bwMode="auto">
          <a:xfrm>
            <a:off x="3417090" y="2076032"/>
            <a:ext cx="0" cy="84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Oval 19"/>
          <p:cNvSpPr>
            <a:spLocks noChangeArrowheads="1"/>
          </p:cNvSpPr>
          <p:nvPr/>
        </p:nvSpPr>
        <p:spPr bwMode="auto">
          <a:xfrm>
            <a:off x="2244376" y="2294845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Oval 20"/>
          <p:cNvSpPr>
            <a:spLocks noChangeArrowheads="1"/>
          </p:cNvSpPr>
          <p:nvPr/>
        </p:nvSpPr>
        <p:spPr bwMode="auto">
          <a:xfrm>
            <a:off x="2771247" y="228214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21"/>
          <p:cNvSpPr>
            <a:spLocks noChangeArrowheads="1"/>
          </p:cNvSpPr>
          <p:nvPr/>
        </p:nvSpPr>
        <p:spPr bwMode="auto">
          <a:xfrm>
            <a:off x="3211046" y="228214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Text Box 38"/>
          <p:cNvSpPr txBox="1">
            <a:spLocks noChangeArrowheads="1"/>
          </p:cNvSpPr>
          <p:nvPr/>
        </p:nvSpPr>
        <p:spPr bwMode="auto">
          <a:xfrm>
            <a:off x="930613" y="2341757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81" name="Text Box 39"/>
          <p:cNvSpPr txBox="1">
            <a:spLocks noChangeArrowheads="1"/>
          </p:cNvSpPr>
          <p:nvPr/>
        </p:nvSpPr>
        <p:spPr bwMode="auto">
          <a:xfrm>
            <a:off x="1371659" y="2324385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82" name="Text Box 40"/>
          <p:cNvSpPr txBox="1">
            <a:spLocks noChangeArrowheads="1"/>
          </p:cNvSpPr>
          <p:nvPr/>
        </p:nvSpPr>
        <p:spPr bwMode="auto">
          <a:xfrm>
            <a:off x="1856737" y="2337085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83" name="Text Box 44"/>
          <p:cNvSpPr txBox="1">
            <a:spLocks noChangeArrowheads="1"/>
          </p:cNvSpPr>
          <p:nvPr/>
        </p:nvSpPr>
        <p:spPr bwMode="auto">
          <a:xfrm>
            <a:off x="2322805" y="2333352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84" name="Text Box 47"/>
          <p:cNvSpPr txBox="1">
            <a:spLocks noChangeArrowheads="1"/>
          </p:cNvSpPr>
          <p:nvPr/>
        </p:nvSpPr>
        <p:spPr bwMode="auto">
          <a:xfrm>
            <a:off x="2857098" y="2319319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85" name="Text Box 48"/>
          <p:cNvSpPr txBox="1">
            <a:spLocks noChangeArrowheads="1"/>
          </p:cNvSpPr>
          <p:nvPr/>
        </p:nvSpPr>
        <p:spPr bwMode="auto">
          <a:xfrm>
            <a:off x="3296897" y="2308310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86" name="Oval 22"/>
          <p:cNvSpPr>
            <a:spLocks noChangeArrowheads="1"/>
          </p:cNvSpPr>
          <p:nvPr/>
        </p:nvSpPr>
        <p:spPr bwMode="auto">
          <a:xfrm>
            <a:off x="4905375" y="1904283"/>
            <a:ext cx="4238625" cy="123177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Line 13"/>
          <p:cNvSpPr>
            <a:spLocks noChangeShapeType="1"/>
          </p:cNvSpPr>
          <p:nvPr/>
        </p:nvSpPr>
        <p:spPr bwMode="auto">
          <a:xfrm flipV="1">
            <a:off x="5797219" y="2076031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Line 14"/>
          <p:cNvSpPr>
            <a:spLocks noChangeShapeType="1"/>
          </p:cNvSpPr>
          <p:nvPr/>
        </p:nvSpPr>
        <p:spPr bwMode="auto">
          <a:xfrm flipV="1">
            <a:off x="6275655" y="2055458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Line 15"/>
          <p:cNvSpPr>
            <a:spLocks noChangeShapeType="1"/>
          </p:cNvSpPr>
          <p:nvPr/>
        </p:nvSpPr>
        <p:spPr bwMode="auto">
          <a:xfrm flipV="1">
            <a:off x="6720206" y="2045840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Oval 10"/>
          <p:cNvSpPr>
            <a:spLocks noChangeArrowheads="1"/>
          </p:cNvSpPr>
          <p:nvPr/>
        </p:nvSpPr>
        <p:spPr bwMode="auto">
          <a:xfrm>
            <a:off x="5591175" y="2301247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Oval 11"/>
          <p:cNvSpPr>
            <a:spLocks noChangeArrowheads="1"/>
          </p:cNvSpPr>
          <p:nvPr/>
        </p:nvSpPr>
        <p:spPr bwMode="auto">
          <a:xfrm>
            <a:off x="6058395" y="228236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Oval 12"/>
          <p:cNvSpPr>
            <a:spLocks noChangeArrowheads="1"/>
          </p:cNvSpPr>
          <p:nvPr/>
        </p:nvSpPr>
        <p:spPr bwMode="auto">
          <a:xfrm>
            <a:off x="6502935" y="226295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Line 16"/>
          <p:cNvSpPr>
            <a:spLocks noChangeShapeType="1"/>
          </p:cNvSpPr>
          <p:nvPr/>
        </p:nvSpPr>
        <p:spPr bwMode="auto">
          <a:xfrm flipV="1">
            <a:off x="7186274" y="2018088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17"/>
          <p:cNvSpPr>
            <a:spLocks noChangeShapeType="1"/>
          </p:cNvSpPr>
          <p:nvPr/>
        </p:nvSpPr>
        <p:spPr bwMode="auto">
          <a:xfrm flipV="1">
            <a:off x="7722876" y="2036049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/>
        </p:nvSpPr>
        <p:spPr bwMode="auto">
          <a:xfrm flipV="1">
            <a:off x="8160366" y="2036049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Oval 19"/>
          <p:cNvSpPr>
            <a:spLocks noChangeArrowheads="1"/>
          </p:cNvSpPr>
          <p:nvPr/>
        </p:nvSpPr>
        <p:spPr bwMode="auto">
          <a:xfrm>
            <a:off x="6987652" y="2302938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20"/>
          <p:cNvSpPr>
            <a:spLocks noChangeArrowheads="1"/>
          </p:cNvSpPr>
          <p:nvPr/>
        </p:nvSpPr>
        <p:spPr bwMode="auto">
          <a:xfrm>
            <a:off x="7514523" y="2290238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21"/>
          <p:cNvSpPr>
            <a:spLocks noChangeArrowheads="1"/>
          </p:cNvSpPr>
          <p:nvPr/>
        </p:nvSpPr>
        <p:spPr bwMode="auto">
          <a:xfrm>
            <a:off x="7954322" y="2290238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 Box 38"/>
          <p:cNvSpPr txBox="1">
            <a:spLocks noChangeArrowheads="1"/>
          </p:cNvSpPr>
          <p:nvPr/>
        </p:nvSpPr>
        <p:spPr bwMode="auto">
          <a:xfrm>
            <a:off x="5673889" y="2349850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00" name="Text Box 39"/>
          <p:cNvSpPr txBox="1">
            <a:spLocks noChangeArrowheads="1"/>
          </p:cNvSpPr>
          <p:nvPr/>
        </p:nvSpPr>
        <p:spPr bwMode="auto">
          <a:xfrm>
            <a:off x="6114935" y="2332478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01" name="Text Box 40"/>
          <p:cNvSpPr txBox="1">
            <a:spLocks noChangeArrowheads="1"/>
          </p:cNvSpPr>
          <p:nvPr/>
        </p:nvSpPr>
        <p:spPr bwMode="auto">
          <a:xfrm>
            <a:off x="6600013" y="2345178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02" name="Text Box 44"/>
          <p:cNvSpPr txBox="1">
            <a:spLocks noChangeArrowheads="1"/>
          </p:cNvSpPr>
          <p:nvPr/>
        </p:nvSpPr>
        <p:spPr bwMode="auto">
          <a:xfrm>
            <a:off x="7066081" y="2341445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03" name="Text Box 47"/>
          <p:cNvSpPr txBox="1">
            <a:spLocks noChangeArrowheads="1"/>
          </p:cNvSpPr>
          <p:nvPr/>
        </p:nvSpPr>
        <p:spPr bwMode="auto">
          <a:xfrm>
            <a:off x="7600374" y="2327412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04" name="Text Box 48"/>
          <p:cNvSpPr txBox="1">
            <a:spLocks noChangeArrowheads="1"/>
          </p:cNvSpPr>
          <p:nvPr/>
        </p:nvSpPr>
        <p:spPr bwMode="auto">
          <a:xfrm>
            <a:off x="8040173" y="2316403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21006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6" name="Line 6"/>
          <p:cNvSpPr>
            <a:spLocks noChangeShapeType="1"/>
          </p:cNvSpPr>
          <p:nvPr/>
        </p:nvSpPr>
        <p:spPr bwMode="auto">
          <a:xfrm>
            <a:off x="6800833" y="-361101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Заголовок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852704"/>
          </a:xfrm>
        </p:spPr>
        <p:txBody>
          <a:bodyPr>
            <a:normAutofit/>
          </a:bodyPr>
          <a:lstStyle/>
          <a:p>
            <a:r>
              <a:rPr lang="en-US" dirty="0" smtClean="0"/>
              <a:t>Strange Dibaryon</a:t>
            </a:r>
            <a:endParaRPr lang="en-GB" dirty="0"/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215711" y="1497956"/>
            <a:ext cx="374441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556402" y="1142902"/>
            <a:ext cx="52703" cy="33377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413790" y="1108254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Isospin</a:t>
            </a:r>
            <a:endParaRPr lang="ru-RU" sz="2400" b="1" dirty="0"/>
          </a:p>
        </p:txBody>
      </p:sp>
      <p:sp>
        <p:nvSpPr>
          <p:cNvPr id="73" name="TextBox 72"/>
          <p:cNvSpPr txBox="1"/>
          <p:nvPr/>
        </p:nvSpPr>
        <p:spPr>
          <a:xfrm rot="16200000">
            <a:off x="-690895" y="2372801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Strangeness</a:t>
            </a:r>
            <a:endParaRPr lang="ru-RU" sz="2400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11766" y="1660358"/>
            <a:ext cx="3708259" cy="2457297"/>
            <a:chOff x="1710975" y="1874508"/>
            <a:chExt cx="3708259" cy="2457297"/>
          </a:xfrm>
        </p:grpSpPr>
        <p:sp>
          <p:nvSpPr>
            <p:cNvPr id="378907" name="Text Box 27"/>
            <p:cNvSpPr txBox="1">
              <a:spLocks noChangeArrowheads="1"/>
            </p:cNvSpPr>
            <p:nvPr/>
          </p:nvSpPr>
          <p:spPr bwMode="auto">
            <a:xfrm>
              <a:off x="3476012" y="3446038"/>
              <a:ext cx="171244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ym typeface="Symbol" pitchFamily="18" charset="2"/>
                </a:rPr>
                <a:t></a:t>
              </a:r>
              <a:r>
                <a:rPr lang="en-US" sz="2400" dirty="0" smtClean="0">
                  <a:sym typeface="Symbol" pitchFamily="18" charset="2"/>
                </a:rPr>
                <a:t>*</a:t>
              </a:r>
              <a:r>
                <a:rPr lang="en-US" sz="2400" dirty="0">
                  <a:sym typeface="Symbol" pitchFamily="18" charset="2"/>
                </a:rPr>
                <a:t>*</a:t>
              </a:r>
              <a:r>
                <a:rPr lang="en-US" sz="2400" dirty="0" smtClean="0">
                  <a:sym typeface="Symbol" pitchFamily="18" charset="2"/>
                </a:rPr>
                <a:t>+</a:t>
              </a:r>
              <a:r>
                <a:rPr lang="en-US" sz="2400" dirty="0">
                  <a:sym typeface="Symbol" pitchFamily="18" charset="2"/>
                </a:rPr>
                <a:t>*</a:t>
              </a:r>
            </a:p>
          </p:txBody>
        </p:sp>
        <p:sp>
          <p:nvSpPr>
            <p:cNvPr id="378908" name="Text Box 28"/>
            <p:cNvSpPr txBox="1">
              <a:spLocks noChangeArrowheads="1"/>
            </p:cNvSpPr>
            <p:nvPr/>
          </p:nvSpPr>
          <p:spPr bwMode="auto">
            <a:xfrm>
              <a:off x="3366698" y="3870140"/>
              <a:ext cx="205253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ym typeface="Symbol" pitchFamily="18" charset="2"/>
                </a:rPr>
                <a:t>*</a:t>
              </a:r>
              <a:r>
                <a:rPr lang="en-US" sz="2400" dirty="0" smtClean="0">
                  <a:sym typeface="Symbol" pitchFamily="18" charset="2"/>
                </a:rPr>
                <a:t></a:t>
              </a:r>
              <a:r>
                <a:rPr lang="en-US" sz="2400" dirty="0">
                  <a:sym typeface="Symbol" pitchFamily="18" charset="2"/>
                </a:rPr>
                <a:t>*</a:t>
              </a:r>
              <a:r>
                <a:rPr lang="en-US" sz="2400" dirty="0" smtClean="0">
                  <a:sym typeface="Symbol" pitchFamily="18" charset="2"/>
                </a:rPr>
                <a:t>+</a:t>
              </a:r>
              <a:endParaRPr lang="en-US" sz="2400" dirty="0">
                <a:sym typeface="Symbol" pitchFamily="18" charset="2"/>
              </a:endParaRPr>
            </a:p>
          </p:txBody>
        </p:sp>
        <p:sp>
          <p:nvSpPr>
            <p:cNvPr id="378905" name="Text Box 25"/>
            <p:cNvSpPr txBox="1">
              <a:spLocks noChangeArrowheads="1"/>
            </p:cNvSpPr>
            <p:nvPr/>
          </p:nvSpPr>
          <p:spPr bwMode="auto">
            <a:xfrm>
              <a:off x="3148033" y="2504141"/>
              <a:ext cx="55976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ym typeface="Symbol" pitchFamily="18" charset="2"/>
                </a:rPr>
                <a:t></a:t>
              </a:r>
            </a:p>
          </p:txBody>
        </p:sp>
        <p:sp>
          <p:nvSpPr>
            <p:cNvPr id="378906" name="Text Box 26"/>
            <p:cNvSpPr txBox="1">
              <a:spLocks noChangeArrowheads="1"/>
            </p:cNvSpPr>
            <p:nvPr/>
          </p:nvSpPr>
          <p:spPr bwMode="auto">
            <a:xfrm>
              <a:off x="3355635" y="2945740"/>
              <a:ext cx="70433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ym typeface="Symbol" pitchFamily="18" charset="2"/>
                </a:rPr>
                <a:t>*</a:t>
              </a: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1710975" y="2491185"/>
              <a:ext cx="2214498" cy="1718990"/>
              <a:chOff x="770688" y="1662589"/>
              <a:chExt cx="2214498" cy="1718990"/>
            </a:xfrm>
          </p:grpSpPr>
          <p:sp>
            <p:nvSpPr>
              <p:cNvPr id="58" name="Line 9"/>
              <p:cNvSpPr>
                <a:spLocks noChangeShapeType="1"/>
              </p:cNvSpPr>
              <p:nvPr/>
            </p:nvSpPr>
            <p:spPr bwMode="auto">
              <a:xfrm flipV="1">
                <a:off x="828465" y="3289059"/>
                <a:ext cx="206319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10"/>
              <p:cNvSpPr>
                <a:spLocks noChangeShapeType="1"/>
              </p:cNvSpPr>
              <p:nvPr/>
            </p:nvSpPr>
            <p:spPr bwMode="auto">
              <a:xfrm flipV="1">
                <a:off x="1532085" y="2358185"/>
                <a:ext cx="654793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Oval 16"/>
              <p:cNvSpPr>
                <a:spLocks noChangeArrowheads="1"/>
              </p:cNvSpPr>
              <p:nvPr/>
            </p:nvSpPr>
            <p:spPr bwMode="auto">
              <a:xfrm>
                <a:off x="770688" y="3179857"/>
                <a:ext cx="187046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Oval 22"/>
              <p:cNvSpPr>
                <a:spLocks noChangeArrowheads="1"/>
              </p:cNvSpPr>
              <p:nvPr/>
            </p:nvSpPr>
            <p:spPr bwMode="auto">
              <a:xfrm>
                <a:off x="1782093" y="1812098"/>
                <a:ext cx="187047" cy="18503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10"/>
              <p:cNvSpPr>
                <a:spLocks noChangeShapeType="1"/>
              </p:cNvSpPr>
              <p:nvPr/>
            </p:nvSpPr>
            <p:spPr bwMode="auto">
              <a:xfrm>
                <a:off x="1202991" y="2829751"/>
                <a:ext cx="1341963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Oval 23"/>
              <p:cNvSpPr>
                <a:spLocks noChangeArrowheads="1"/>
              </p:cNvSpPr>
              <p:nvPr/>
            </p:nvSpPr>
            <p:spPr bwMode="auto">
              <a:xfrm>
                <a:off x="2798139" y="3196539"/>
                <a:ext cx="187047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23"/>
              <p:cNvSpPr>
                <a:spLocks noChangeArrowheads="1"/>
              </p:cNvSpPr>
              <p:nvPr/>
            </p:nvSpPr>
            <p:spPr bwMode="auto">
              <a:xfrm>
                <a:off x="1438562" y="3179857"/>
                <a:ext cx="187047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23"/>
              <p:cNvSpPr>
                <a:spLocks noChangeArrowheads="1"/>
              </p:cNvSpPr>
              <p:nvPr/>
            </p:nvSpPr>
            <p:spPr bwMode="auto">
              <a:xfrm>
                <a:off x="2093355" y="3196539"/>
                <a:ext cx="187047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Oval 23"/>
              <p:cNvSpPr>
                <a:spLocks noChangeArrowheads="1"/>
              </p:cNvSpPr>
              <p:nvPr/>
            </p:nvSpPr>
            <p:spPr bwMode="auto">
              <a:xfrm>
                <a:off x="1109468" y="2737231"/>
                <a:ext cx="187047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Oval 23"/>
              <p:cNvSpPr>
                <a:spLocks noChangeArrowheads="1"/>
              </p:cNvSpPr>
              <p:nvPr/>
            </p:nvSpPr>
            <p:spPr bwMode="auto">
              <a:xfrm>
                <a:off x="1779410" y="2737471"/>
                <a:ext cx="187047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Oval 23"/>
              <p:cNvSpPr>
                <a:spLocks noChangeArrowheads="1"/>
              </p:cNvSpPr>
              <p:nvPr/>
            </p:nvSpPr>
            <p:spPr bwMode="auto">
              <a:xfrm>
                <a:off x="2451431" y="2755755"/>
                <a:ext cx="187047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Oval 23"/>
              <p:cNvSpPr>
                <a:spLocks noChangeArrowheads="1"/>
              </p:cNvSpPr>
              <p:nvPr/>
            </p:nvSpPr>
            <p:spPr bwMode="auto">
              <a:xfrm>
                <a:off x="1438562" y="2265665"/>
                <a:ext cx="187047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Oval 23"/>
              <p:cNvSpPr>
                <a:spLocks noChangeArrowheads="1"/>
              </p:cNvSpPr>
              <p:nvPr/>
            </p:nvSpPr>
            <p:spPr bwMode="auto">
              <a:xfrm>
                <a:off x="2093355" y="2272035"/>
                <a:ext cx="187047" cy="18504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Line 9"/>
              <p:cNvSpPr>
                <a:spLocks noChangeShapeType="1"/>
              </p:cNvSpPr>
              <p:nvPr/>
            </p:nvSpPr>
            <p:spPr bwMode="auto">
              <a:xfrm>
                <a:off x="1875616" y="1896379"/>
                <a:ext cx="1015463" cy="137599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9"/>
              <p:cNvSpPr>
                <a:spLocks noChangeShapeType="1"/>
              </p:cNvSpPr>
              <p:nvPr/>
            </p:nvSpPr>
            <p:spPr bwMode="auto">
              <a:xfrm flipV="1">
                <a:off x="864211" y="1896379"/>
                <a:ext cx="1011406" cy="137599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Text Box 25"/>
              <p:cNvSpPr txBox="1">
                <a:spLocks noChangeArrowheads="1"/>
              </p:cNvSpPr>
              <p:nvPr/>
            </p:nvSpPr>
            <p:spPr bwMode="auto">
              <a:xfrm>
                <a:off x="1200356" y="1662589"/>
                <a:ext cx="4764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ym typeface="Symbol" pitchFamily="18" charset="2"/>
                  </a:rPr>
                  <a:t>d</a:t>
                </a:r>
                <a:r>
                  <a:rPr lang="en-US" sz="2400" dirty="0" smtClean="0">
                    <a:sym typeface="Symbol" pitchFamily="18" charset="2"/>
                  </a:rPr>
                  <a:t>*</a:t>
                </a:r>
                <a:endParaRPr lang="en-US" sz="2400" baseline="30000" dirty="0">
                  <a:sym typeface="Symbol" pitchFamily="18" charset="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352369" y="1874508"/>
                  <a:ext cx="894797" cy="709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10</m:t>
                            </m:r>
                          </m:e>
                        </m:acc>
                      </m:oMath>
                    </m:oMathPara>
                  </a14:m>
                  <a:endParaRPr lang="ru-RU" sz="4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2369" y="1874508"/>
                  <a:ext cx="894797" cy="70923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Овал 1"/>
            <p:cNvSpPr/>
            <p:nvPr/>
          </p:nvSpPr>
          <p:spPr>
            <a:xfrm>
              <a:off x="2565896" y="2484075"/>
              <a:ext cx="510110" cy="473749"/>
            </a:xfrm>
            <a:prstGeom prst="ellipse">
              <a:avLst/>
            </a:prstGeom>
            <a:solidFill>
              <a:schemeClr val="accent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35896" y="1923092"/>
                <a:ext cx="218431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000" dirty="0" smtClean="0"/>
                  <a:t>(2380)</a:t>
                </a:r>
                <a:endParaRPr lang="ru-RU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923092"/>
                <a:ext cx="2184316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15385" r="-8635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084167" y="1115072"/>
                <a:ext cx="91640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𝑝𝑛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7" y="1115072"/>
                <a:ext cx="916405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084167" y="2730158"/>
                <a:ext cx="302461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latin typeface="Cambria Math"/>
                        </a:rPr>
                        <m:t>ΔΔ</m:t>
                      </m:r>
                      <m:r>
                        <a:rPr lang="en-US" sz="4000" b="0" i="1" smtClean="0">
                          <a:latin typeface="Cambria Math"/>
                        </a:rPr>
                        <m:t>→</m:t>
                      </m:r>
                      <m:r>
                        <a:rPr lang="en-US" sz="4000" b="0" i="1" smtClean="0">
                          <a:latin typeface="Cambria Math"/>
                        </a:rPr>
                        <m:t>𝑁𝑁</m:t>
                      </m:r>
                      <m:r>
                        <a:rPr lang="en-US" sz="4000" b="0" i="1" smtClean="0">
                          <a:latin typeface="Cambria Math"/>
                        </a:rPr>
                        <m:t>𝜋𝜋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7" y="2730158"/>
                <a:ext cx="3024611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/>
          <p:cNvCxnSpPr/>
          <p:nvPr/>
        </p:nvCxnSpPr>
        <p:spPr>
          <a:xfrm flipV="1">
            <a:off x="5724128" y="1700808"/>
            <a:ext cx="360039" cy="314166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5724128" y="2520823"/>
            <a:ext cx="504056" cy="441599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35103" y="4707917"/>
                <a:ext cx="31632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sz="36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600" dirty="0" smtClean="0"/>
                  <a:t>(2530-2600)</a:t>
                </a:r>
                <a:endParaRPr lang="ru-RU" sz="36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3" y="4707917"/>
                <a:ext cx="3163238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14151" r="-5395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489963" y="4293096"/>
                <a:ext cx="9300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𝑁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</a:rPr>
                        <m:t>Λ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963" y="4293096"/>
                <a:ext cx="930062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3355685" y="5161091"/>
                <a:ext cx="57883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</a:rPr>
                        <m:t>Δ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/>
                            </a:rPr>
                            <m:t>Σ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</a:rPr>
                        <m:t>→(</m:t>
                      </m:r>
                      <m:r>
                        <a:rPr lang="en-US" sz="3600" b="0" i="1" smtClean="0">
                          <a:latin typeface="Cambria Math"/>
                        </a:rPr>
                        <m:t>𝑁</m:t>
                      </m:r>
                      <m:r>
                        <a:rPr lang="en-US" sz="3600" b="0" i="1" smtClean="0">
                          <a:latin typeface="Cambria Math"/>
                        </a:rPr>
                        <m:t>𝜋</m:t>
                      </m:r>
                      <m:r>
                        <a:rPr lang="en-US" sz="3600" b="0" i="1" smtClean="0">
                          <a:latin typeface="Cambria Math"/>
                        </a:rPr>
                        <m:t>)(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</a:rPr>
                        <m:t>Λ</m:t>
                      </m:r>
                      <m:r>
                        <a:rPr lang="en-US" sz="3600" b="0" i="1" smtClean="0">
                          <a:latin typeface="Cambria Math"/>
                        </a:rPr>
                        <m:t>𝜋</m:t>
                      </m:r>
                      <m:r>
                        <a:rPr lang="en-US" sz="3600" b="0" i="1" smtClean="0">
                          <a:latin typeface="Cambria Math"/>
                        </a:rPr>
                        <m:t>)→</m:t>
                      </m:r>
                      <m:r>
                        <a:rPr lang="en-US" sz="3600" b="0" i="1" smtClean="0">
                          <a:latin typeface="Cambria Math"/>
                        </a:rPr>
                        <m:t>𝑁𝑁</m:t>
                      </m:r>
                      <m:r>
                        <a:rPr lang="en-US" sz="3600" i="1">
                          <a:latin typeface="Cambria Math"/>
                        </a:rPr>
                        <m:t>𝜋</m:t>
                      </m:r>
                      <m:r>
                        <a:rPr lang="en-US" sz="3600" b="0" i="1" smtClean="0">
                          <a:latin typeface="Cambria Math"/>
                        </a:rPr>
                        <m:t>𝜋𝜋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685" y="5161091"/>
                <a:ext cx="5788315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Прямая со стрелкой 91"/>
          <p:cNvCxnSpPr/>
          <p:nvPr/>
        </p:nvCxnSpPr>
        <p:spPr>
          <a:xfrm flipV="1">
            <a:off x="3119336" y="4707917"/>
            <a:ext cx="360039" cy="157083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3119336" y="5243597"/>
            <a:ext cx="333143" cy="232902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1910218" y="2811757"/>
            <a:ext cx="457271" cy="387066"/>
          </a:xfrm>
          <a:prstGeom prst="ellipse">
            <a:avLst/>
          </a:prstGeom>
          <a:noFill/>
          <a:ln w="508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7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Reaction</a:t>
            </a:r>
            <a:endParaRPr lang="ru-RU" dirty="0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4991161" y="3677129"/>
            <a:ext cx="524992" cy="595909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V="1">
            <a:off x="4842899" y="2166178"/>
            <a:ext cx="561504" cy="694692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4835228" y="2996861"/>
            <a:ext cx="736753" cy="1031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5003551" y="3661908"/>
            <a:ext cx="758825" cy="142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3356389" y="2864075"/>
            <a:ext cx="1486510" cy="203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7"/>
              <p:cNvSpPr txBox="1">
                <a:spLocks noChangeArrowheads="1"/>
              </p:cNvSpPr>
              <p:nvPr/>
            </p:nvSpPr>
            <p:spPr bwMode="auto">
              <a:xfrm>
                <a:off x="4612678" y="3746848"/>
                <a:ext cx="37465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/>
                          <a:cs typeface="Times New Roman" pitchFamily="18" charset="0"/>
                        </a:rPr>
                        <m:t>𝚲</m:t>
                      </m:r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12678" y="3746848"/>
                <a:ext cx="37465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4918" r="-65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464847" y="2501625"/>
                <a:ext cx="78963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𝚫</m:t>
                          </m:r>
                        </m:e>
                        <m:sup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++</m:t>
                          </m:r>
                        </m:sup>
                      </m:sSup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4847" y="2501625"/>
                <a:ext cx="789639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20"/>
              <p:cNvSpPr txBox="1">
                <a:spLocks noChangeArrowheads="1"/>
              </p:cNvSpPr>
              <p:nvPr/>
            </p:nvSpPr>
            <p:spPr bwMode="auto">
              <a:xfrm>
                <a:off x="5571235" y="4266745"/>
                <a:ext cx="63773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l-GR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71235" y="4266745"/>
                <a:ext cx="637739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5786981" y="3433308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5706319" y="2734842"/>
            <a:ext cx="288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355975" y="3638095"/>
            <a:ext cx="647576" cy="1021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356388" y="3638633"/>
            <a:ext cx="999587" cy="20320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4350182" y="3841295"/>
            <a:ext cx="524992" cy="595909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3359889" y="3054256"/>
            <a:ext cx="0" cy="547977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V="1">
            <a:off x="2123728" y="3037112"/>
            <a:ext cx="1239879" cy="1031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V="1">
            <a:off x="2123729" y="3652921"/>
            <a:ext cx="1220686" cy="120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20"/>
              <p:cNvSpPr txBox="1">
                <a:spLocks noChangeArrowheads="1"/>
              </p:cNvSpPr>
              <p:nvPr/>
            </p:nvSpPr>
            <p:spPr bwMode="auto">
              <a:xfrm>
                <a:off x="5473934" y="1905804"/>
                <a:ext cx="63773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l-GR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73934" y="1905804"/>
                <a:ext cx="637739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20"/>
              <p:cNvSpPr txBox="1">
                <a:spLocks noChangeArrowheads="1"/>
              </p:cNvSpPr>
              <p:nvPr/>
            </p:nvSpPr>
            <p:spPr bwMode="auto">
              <a:xfrm>
                <a:off x="4701926" y="4442421"/>
                <a:ext cx="63773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l-GR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01926" y="4442421"/>
                <a:ext cx="637739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20"/>
              <p:cNvSpPr txBox="1">
                <a:spLocks noChangeArrowheads="1"/>
              </p:cNvSpPr>
              <p:nvPr/>
            </p:nvSpPr>
            <p:spPr bwMode="auto">
              <a:xfrm>
                <a:off x="3477136" y="3812712"/>
                <a:ext cx="73456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99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solidFill>
                                <a:srgbClr val="0099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𝚺</m:t>
                          </m:r>
                        </m:e>
                        <m:sup>
                          <m:r>
                            <a:rPr lang="en-US" sz="2400" b="1" i="0" smtClean="0">
                              <a:solidFill>
                                <a:srgbClr val="0099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∗−</m:t>
                          </m:r>
                        </m:sup>
                      </m:sSup>
                    </m:oMath>
                  </m:oMathPara>
                </a14:m>
                <a:endParaRPr lang="el-GR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77136" y="3812712"/>
                <a:ext cx="734560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2296664" y="3739695"/>
            <a:ext cx="288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n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2296664" y="2511963"/>
            <a:ext cx="288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ahoma" pitchFamily="34" charset="0"/>
              </a:rPr>
              <a:t>p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1475656" y="3097411"/>
            <a:ext cx="288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Tahoma" pitchFamily="34" charset="0"/>
              </a:rPr>
              <a:t>d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2051720" y="2870959"/>
            <a:ext cx="244944" cy="9416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Line 6"/>
          <p:cNvSpPr>
            <a:spLocks noChangeShapeType="1"/>
          </p:cNvSpPr>
          <p:nvPr/>
        </p:nvSpPr>
        <p:spPr bwMode="auto">
          <a:xfrm>
            <a:off x="3358456" y="3746848"/>
            <a:ext cx="501210" cy="1194320"/>
          </a:xfrm>
          <a:prstGeom prst="line">
            <a:avLst/>
          </a:prstGeom>
          <a:noFill/>
          <a:ln w="57150">
            <a:solidFill>
              <a:srgbClr val="7030A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6"/>
          <p:cNvSpPr>
            <a:spLocks noChangeShapeType="1"/>
          </p:cNvSpPr>
          <p:nvPr/>
        </p:nvSpPr>
        <p:spPr bwMode="auto">
          <a:xfrm>
            <a:off x="3877192" y="4941168"/>
            <a:ext cx="524992" cy="595909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3859666" y="4904086"/>
            <a:ext cx="873662" cy="300239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20"/>
              <p:cNvSpPr txBox="1">
                <a:spLocks noChangeArrowheads="1"/>
              </p:cNvSpPr>
              <p:nvPr/>
            </p:nvSpPr>
            <p:spPr bwMode="auto">
              <a:xfrm>
                <a:off x="4424534" y="5513161"/>
                <a:ext cx="63773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l-GR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4534" y="5513161"/>
                <a:ext cx="637739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20"/>
              <p:cNvSpPr txBox="1">
                <a:spLocks noChangeArrowheads="1"/>
              </p:cNvSpPr>
              <p:nvPr/>
            </p:nvSpPr>
            <p:spPr bwMode="auto">
              <a:xfrm>
                <a:off x="4725878" y="4973492"/>
                <a:ext cx="63773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l-GR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5878" y="4973492"/>
                <a:ext cx="637739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20"/>
              <p:cNvSpPr txBox="1">
                <a:spLocks noChangeArrowheads="1"/>
              </p:cNvSpPr>
              <p:nvPr/>
            </p:nvSpPr>
            <p:spPr bwMode="auto">
              <a:xfrm>
                <a:off x="3026892" y="4212196"/>
                <a:ext cx="63504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l-GR" sz="24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6892" y="4212196"/>
                <a:ext cx="635046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20"/>
              <p:cNvSpPr txBox="1">
                <a:spLocks noChangeArrowheads="1"/>
              </p:cNvSpPr>
              <p:nvPr/>
            </p:nvSpPr>
            <p:spPr bwMode="auto">
              <a:xfrm>
                <a:off x="2745540" y="3110949"/>
                <a:ext cx="63773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l-GR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5540" y="3110949"/>
                <a:ext cx="637739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Полилиния 42"/>
          <p:cNvSpPr/>
          <p:nvPr/>
        </p:nvSpPr>
        <p:spPr>
          <a:xfrm rot="2907868">
            <a:off x="2683685" y="2563911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2544488" y="1844248"/>
            <a:ext cx="352982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067680" y="2826898"/>
            <a:ext cx="144016" cy="1109580"/>
          </a:xfrm>
          <a:prstGeom prst="ellipse">
            <a:avLst/>
          </a:prstGeom>
          <a:noFill/>
          <a:ln>
            <a:solidFill>
              <a:srgbClr val="B70B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64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762" y="18864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Reaction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25"/>
              <p:cNvSpPr txBox="1">
                <a:spLocks noChangeArrowheads="1"/>
              </p:cNvSpPr>
              <p:nvPr/>
            </p:nvSpPr>
            <p:spPr bwMode="auto">
              <a:xfrm>
                <a:off x="35496" y="2250599"/>
                <a:ext cx="6768752" cy="648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sym typeface="Symbol" pitchFamily="18" charset="2"/>
                        </a:rPr>
                        <m:t>𝛾</m:t>
                      </m:r>
                      <m:r>
                        <a:rPr lang="en-US" sz="3200" b="0" i="1" smtClean="0">
                          <a:latin typeface="Cambria Math"/>
                          <a:sym typeface="Symbol" pitchFamily="18" charset="2"/>
                        </a:rPr>
                        <m:t>𝑑</m:t>
                      </m:r>
                      <m:r>
                        <a:rPr lang="en-US" sz="3200" i="1">
                          <a:latin typeface="Cambria Math"/>
                          <a:sym typeface="Symbol" pitchFamily="18" charset="2"/>
                        </a:rPr>
                        <m:t>→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sym typeface="Symbol" pitchFamily="18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/>
                          <a:sym typeface="Symbol" pitchFamily="18" charset="2"/>
                        </a:rPr>
                        <m:t>+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  <m:t>𝑑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  <m:t>𝑠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  <m:t>∗</m:t>
                          </m:r>
                        </m:sup>
                      </m:sSubSup>
                      <m:r>
                        <a:rPr lang="en-US" sz="3200" b="0" i="1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r>
                        <a:rPr lang="en-US" sz="3200" b="0" i="1" smtClean="0">
                          <a:latin typeface="Cambria Math"/>
                          <a:sym typeface="Symbol" pitchFamily="18" charset="2"/>
                        </a:rPr>
                        <m:t>𝑝𝑝</m:t>
                      </m:r>
                      <m:r>
                        <a:rPr lang="en-US" sz="3200" b="0" i="1" smtClean="0">
                          <a:latin typeface="Cambria Math"/>
                          <a:sym typeface="Symbol" pitchFamily="18" charset="2"/>
                        </a:rPr>
                        <m:t>2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  <a:sym typeface="Symbol" pitchFamily="18" charset="2"/>
                        </a:rPr>
                        <m:t>3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2250599"/>
                <a:ext cx="6768752" cy="64819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25"/>
              <p:cNvSpPr txBox="1">
                <a:spLocks noChangeArrowheads="1"/>
              </p:cNvSpPr>
              <p:nvPr/>
            </p:nvSpPr>
            <p:spPr bwMode="auto">
              <a:xfrm>
                <a:off x="2888568" y="3039406"/>
                <a:ext cx="157870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  <m:t>++</m:t>
                          </m:r>
                        </m:sup>
                      </m:sSup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  <a:sym typeface="Symbol" pitchFamily="18" charset="2"/>
                            </a:rPr>
                            <m:t>Σ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  <m:t>∗−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8568" y="3039406"/>
                <a:ext cx="157870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25"/>
              <p:cNvSpPr txBox="1">
                <a:spLocks noChangeArrowheads="1"/>
              </p:cNvSpPr>
              <p:nvPr/>
            </p:nvSpPr>
            <p:spPr bwMode="auto">
              <a:xfrm>
                <a:off x="2648363" y="3768038"/>
                <a:ext cx="1013483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sym typeface="Symbol" pitchFamily="18" charset="2"/>
                        </a:rPr>
                        <m:t>𝑝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48363" y="3768038"/>
                <a:ext cx="1013483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25"/>
              <p:cNvSpPr txBox="1">
                <a:spLocks noChangeArrowheads="1"/>
              </p:cNvSpPr>
              <p:nvPr/>
            </p:nvSpPr>
            <p:spPr bwMode="auto">
              <a:xfrm>
                <a:off x="4086804" y="3546890"/>
                <a:ext cx="1027717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  <a:sym typeface="Symbol" pitchFamily="18" charset="2"/>
                        </a:rPr>
                        <m:t>Λ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6804" y="3546890"/>
                <a:ext cx="1027717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25"/>
              <p:cNvSpPr txBox="1">
                <a:spLocks noChangeArrowheads="1"/>
              </p:cNvSpPr>
              <p:nvPr/>
            </p:nvSpPr>
            <p:spPr bwMode="auto">
              <a:xfrm>
                <a:off x="4634107" y="3967906"/>
                <a:ext cx="103432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sym typeface="Symbol" pitchFamily="18" charset="2"/>
                        </a:rPr>
                        <m:t>𝑝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7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4107" y="3967906"/>
                <a:ext cx="1034322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Соединительная линия уступом 7"/>
          <p:cNvCxnSpPr/>
          <p:nvPr/>
        </p:nvCxnSpPr>
        <p:spPr>
          <a:xfrm>
            <a:off x="3799871" y="3569254"/>
            <a:ext cx="286597" cy="240179"/>
          </a:xfrm>
          <a:prstGeom prst="bentConnector3">
            <a:avLst>
              <a:gd name="adj1" fmla="val -1146"/>
            </a:avLst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/>
          <p:nvPr/>
        </p:nvCxnSpPr>
        <p:spPr>
          <a:xfrm>
            <a:off x="4346953" y="4043744"/>
            <a:ext cx="286597" cy="240179"/>
          </a:xfrm>
          <a:prstGeom prst="bentConnector3">
            <a:avLst>
              <a:gd name="adj1" fmla="val -1146"/>
            </a:avLst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078356" y="3546890"/>
            <a:ext cx="87168" cy="404334"/>
          </a:xfrm>
          <a:prstGeom prst="straightConnector1">
            <a:avLst/>
          </a:prstGeom>
          <a:ln w="508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381548" y="2880246"/>
            <a:ext cx="0" cy="255676"/>
          </a:xfrm>
          <a:prstGeom prst="straightConnector1">
            <a:avLst/>
          </a:prstGeom>
          <a:ln w="508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451334" y="1684362"/>
            <a:ext cx="216024" cy="576065"/>
          </a:xfrm>
          <a:prstGeom prst="straightConnector1">
            <a:avLst/>
          </a:prstGeom>
          <a:ln w="508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25"/>
              <p:cNvSpPr txBox="1">
                <a:spLocks noChangeArrowheads="1"/>
              </p:cNvSpPr>
              <p:nvPr/>
            </p:nvSpPr>
            <p:spPr bwMode="auto">
              <a:xfrm>
                <a:off x="2416869" y="1190346"/>
                <a:ext cx="1280863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  <m:t>𝜋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6869" y="1190346"/>
                <a:ext cx="1280863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776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6638974" cy="51340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Search for the strange dibaryon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123728" y="3501008"/>
            <a:ext cx="1296144" cy="3024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68144" y="2564904"/>
                <a:ext cx="230425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B050"/>
                    </a:solidFill>
                  </a:rPr>
                  <a:t>MonteCarlo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Δ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++</m:t>
                        </m:r>
                      </m:sup>
                    </m:sSup>
                    <m:sSup>
                      <m:sSup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∗−</m:t>
                        </m:r>
                      </m:sup>
                    </m:sSup>
                  </m:oMath>
                </a14:m>
                <a:endParaRPr lang="ru-RU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2564904"/>
                <a:ext cx="2304256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6878" t="-7386" r="-10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/>
          <p:cNvCxnSpPr/>
          <p:nvPr/>
        </p:nvCxnSpPr>
        <p:spPr>
          <a:xfrm flipH="1">
            <a:off x="5940152" y="3714130"/>
            <a:ext cx="576064" cy="866998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368066" y="5865368"/>
                <a:ext cx="177593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/>
                            </a:rPr>
                            <m:t>Δ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066" y="5865368"/>
                <a:ext cx="1775934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 rot="16200000">
            <a:off x="272199" y="1799360"/>
            <a:ext cx="124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counts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581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348880"/>
            <a:ext cx="7772400" cy="1362456"/>
          </a:xfrm>
        </p:spPr>
        <p:txBody>
          <a:bodyPr/>
          <a:lstStyle/>
          <a:p>
            <a:r>
              <a:rPr lang="en-US" dirty="0" smtClean="0"/>
              <a:t>Search for d* in high-energy experiments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2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1187624" y="1628800"/>
            <a:ext cx="5616624" cy="4252247"/>
            <a:chOff x="1187624" y="1628800"/>
            <a:chExt cx="5616624" cy="4252247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4211960" y="1628800"/>
              <a:ext cx="2592288" cy="4252247"/>
              <a:chOff x="4211960" y="1628800"/>
              <a:chExt cx="2592288" cy="4252247"/>
            </a:xfrm>
          </p:grpSpPr>
          <p:cxnSp>
            <p:nvCxnSpPr>
              <p:cNvPr id="7" name="Прямая соединительная линия 6"/>
              <p:cNvCxnSpPr>
                <a:stCxn id="9" idx="2"/>
              </p:cNvCxnSpPr>
              <p:nvPr/>
            </p:nvCxnSpPr>
            <p:spPr>
              <a:xfrm flipV="1">
                <a:off x="4211960" y="1628800"/>
                <a:ext cx="259900" cy="255628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>
                <a:stCxn id="9" idx="2"/>
              </p:cNvCxnSpPr>
              <p:nvPr/>
            </p:nvCxnSpPr>
            <p:spPr>
              <a:xfrm>
                <a:off x="4211960" y="4185084"/>
                <a:ext cx="2592288" cy="169596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Прямая соединительная линия 23"/>
            <p:cNvCxnSpPr>
              <a:stCxn id="9" idx="2"/>
            </p:cNvCxnSpPr>
            <p:nvPr/>
          </p:nvCxnSpPr>
          <p:spPr>
            <a:xfrm flipH="1">
              <a:off x="1187624" y="4185084"/>
              <a:ext cx="3024336" cy="10441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33164" y="116632"/>
                <a:ext cx="8229600" cy="114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  <a:sym typeface="Symbol"/>
                      </a:rPr>
                      <m:t>→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𝑑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𝜋𝜋</m:t>
                    </m:r>
                  </m:oMath>
                </a14:m>
                <a:r>
                  <a:rPr lang="en-US" dirty="0" smtClean="0">
                    <a:sym typeface="Symbol"/>
                  </a:rPr>
                  <a:t> decay - expectations</a:t>
                </a:r>
                <a:endParaRPr lang="en-US" dirty="0"/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3164" y="116632"/>
                <a:ext cx="8229600" cy="1143000"/>
              </a:xfrm>
              <a:blipFill rotWithShape="1">
                <a:blip r:embed="rId2"/>
                <a:stretch>
                  <a:fillRect r="-2593" b="-33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11" name="Группа 10"/>
          <p:cNvGrpSpPr/>
          <p:nvPr/>
        </p:nvGrpSpPr>
        <p:grpSpPr>
          <a:xfrm>
            <a:off x="3203848" y="3573016"/>
            <a:ext cx="2088232" cy="1296144"/>
            <a:chOff x="3203848" y="3356992"/>
            <a:chExt cx="2088232" cy="1296144"/>
          </a:xfrm>
        </p:grpSpPr>
        <p:sp>
          <p:nvSpPr>
            <p:cNvPr id="10" name="Овал 9"/>
            <p:cNvSpPr/>
            <p:nvPr/>
          </p:nvSpPr>
          <p:spPr>
            <a:xfrm>
              <a:off x="3203848" y="3356992"/>
              <a:ext cx="2088232" cy="1296144"/>
            </a:xfrm>
            <a:prstGeom prst="ellipse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solidFill>
                <a:srgbClr val="7275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Овал 7"/>
            <p:cNvSpPr/>
            <p:nvPr/>
          </p:nvSpPr>
          <p:spPr>
            <a:xfrm>
              <a:off x="3419872" y="3573016"/>
              <a:ext cx="792088" cy="792088"/>
            </a:xfrm>
            <a:prstGeom prst="ellipse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n</a:t>
              </a:r>
              <a:endParaRPr lang="en-US" sz="4000" b="1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4211960" y="3573016"/>
              <a:ext cx="792088" cy="79208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p</a:t>
              </a:r>
              <a:endParaRPr lang="en-US" sz="4000" b="1" dirty="0"/>
            </a:p>
          </p:txBody>
        </p:sp>
      </p:grpSp>
      <p:sp>
        <p:nvSpPr>
          <p:cNvPr id="14" name="Овал 13"/>
          <p:cNvSpPr/>
          <p:nvPr/>
        </p:nvSpPr>
        <p:spPr>
          <a:xfrm>
            <a:off x="3779912" y="4208512"/>
            <a:ext cx="576064" cy="64807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Symbol" pitchFamily="18" charset="2"/>
              </a:rPr>
              <a:t>p</a:t>
            </a:r>
          </a:p>
        </p:txBody>
      </p:sp>
      <p:sp>
        <p:nvSpPr>
          <p:cNvPr id="15" name="Овал 14"/>
          <p:cNvSpPr/>
          <p:nvPr/>
        </p:nvSpPr>
        <p:spPr>
          <a:xfrm>
            <a:off x="4139952" y="3573016"/>
            <a:ext cx="576064" cy="64807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Symbol" pitchFamily="18" charset="2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1721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83996E-6 L 0.27969 0.24121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6" y="1204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72988E-6 L -0.32274 0.11193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559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18316E-6 L 0.00799 -0.33048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-16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H="1" flipV="1">
            <a:off x="1475656" y="2060849"/>
            <a:ext cx="5400600" cy="41764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79512" y="116632"/>
                <a:ext cx="8229600" cy="114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/>
                            <a:sym typeface="Symbol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  <a:sym typeface="Symbol"/>
                      </a:rPr>
                      <m:t>→</m:t>
                    </m:r>
                    <m:r>
                      <a:rPr lang="en-US" i="1">
                        <a:latin typeface="Cambria Math"/>
                        <a:sym typeface="Symbol"/>
                      </a:rPr>
                      <m:t>𝑑</m:t>
                    </m:r>
                    <m:r>
                      <a:rPr lang="en-US" i="1">
                        <a:latin typeface="Cambria Math"/>
                        <a:sym typeface="Symbol"/>
                      </a:rPr>
                      <m:t>𝜋𝜋</m:t>
                    </m:r>
                  </m:oMath>
                </a14:m>
                <a:r>
                  <a:rPr lang="en-US" dirty="0">
                    <a:sym typeface="Symbol"/>
                  </a:rPr>
                  <a:t> decay - </a:t>
                </a:r>
                <a:r>
                  <a:rPr lang="en-US" dirty="0" smtClean="0">
                    <a:sym typeface="Symbol"/>
                  </a:rPr>
                  <a:t>reality</a:t>
                </a:r>
                <a:endParaRPr lang="en-US" dirty="0"/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512" y="116632"/>
                <a:ext cx="8229600" cy="1143000"/>
              </a:xfrm>
              <a:blipFill rotWithShape="1">
                <a:blip r:embed="rId2"/>
                <a:stretch>
                  <a:fillRect b="-33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11" name="Группа 10"/>
          <p:cNvGrpSpPr/>
          <p:nvPr/>
        </p:nvGrpSpPr>
        <p:grpSpPr>
          <a:xfrm>
            <a:off x="3203848" y="3573016"/>
            <a:ext cx="2088232" cy="1296144"/>
            <a:chOff x="3203848" y="3356992"/>
            <a:chExt cx="2088232" cy="1296144"/>
          </a:xfrm>
        </p:grpSpPr>
        <p:sp>
          <p:nvSpPr>
            <p:cNvPr id="10" name="Овал 9"/>
            <p:cNvSpPr/>
            <p:nvPr/>
          </p:nvSpPr>
          <p:spPr>
            <a:xfrm>
              <a:off x="3203848" y="3356992"/>
              <a:ext cx="2088232" cy="1296144"/>
            </a:xfrm>
            <a:prstGeom prst="ellipse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solidFill>
                <a:srgbClr val="7275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Овал 7"/>
            <p:cNvSpPr/>
            <p:nvPr/>
          </p:nvSpPr>
          <p:spPr>
            <a:xfrm>
              <a:off x="3419872" y="3573016"/>
              <a:ext cx="792088" cy="792088"/>
            </a:xfrm>
            <a:prstGeom prst="ellipse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n</a:t>
              </a:r>
              <a:endParaRPr lang="en-US" sz="4000" b="1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4211960" y="3573016"/>
              <a:ext cx="792088" cy="792088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p</a:t>
              </a:r>
              <a:endParaRPr lang="en-US" sz="4000" b="1" dirty="0"/>
            </a:p>
          </p:txBody>
        </p:sp>
      </p:grpSp>
      <p:sp>
        <p:nvSpPr>
          <p:cNvPr id="14" name="Овал 13"/>
          <p:cNvSpPr/>
          <p:nvPr/>
        </p:nvSpPr>
        <p:spPr>
          <a:xfrm>
            <a:off x="3779912" y="4208512"/>
            <a:ext cx="576064" cy="64807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Symbol" pitchFamily="18" charset="2"/>
              </a:rPr>
              <a:t>p</a:t>
            </a:r>
          </a:p>
        </p:txBody>
      </p:sp>
      <p:sp>
        <p:nvSpPr>
          <p:cNvPr id="15" name="Овал 14"/>
          <p:cNvSpPr/>
          <p:nvPr/>
        </p:nvSpPr>
        <p:spPr>
          <a:xfrm>
            <a:off x="4139952" y="3573016"/>
            <a:ext cx="576064" cy="64807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Symbol" pitchFamily="18" charset="2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89259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24983 0.25325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3" y="126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72988E-6 L -0.28333 -0.28654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-1433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48844E-6 L -0.26771 -0.2833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-14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23528" y="188640"/>
                <a:ext cx="8229600" cy="1143000"/>
              </a:xfrm>
            </p:spPr>
            <p:txBody>
              <a:bodyPr/>
              <a:lstStyle/>
              <a:p>
                <a:r>
                  <a:rPr lang="en-US" b="0" dirty="0" smtClean="0"/>
                  <a:t>Search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2380</m:t>
                        </m:r>
                      </m:e>
                    </m:d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3528" y="188640"/>
                <a:ext cx="8229600" cy="1143000"/>
              </a:xfrm>
              <a:blipFill rotWithShape="1">
                <a:blip r:embed="rId2"/>
                <a:stretch>
                  <a:fillRect l="-4593" b="-342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28800"/>
                <a:ext cx="8373616" cy="438912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𝜋𝜋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or better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</m:acc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𝜋𝜋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 - no signal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Due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internal structure two pions fly parallel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𝜋𝜋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&lt;350 </m:t>
                    </m:r>
                    <m:r>
                      <a:rPr lang="en-US" b="0" i="1" smtClean="0">
                        <a:latin typeface="Cambria Math"/>
                      </a:rPr>
                      <m:t>𝑀𝑒𝑉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High energy collisions</a:t>
                </a:r>
              </a:p>
              <a:p>
                <a:r>
                  <a:rPr lang="en-US" dirty="0" smtClean="0"/>
                  <a:t>Heavy-ion collisions</a:t>
                </a:r>
              </a:p>
              <a:p>
                <a:r>
                  <a:rPr lang="en-US" dirty="0" err="1" smtClean="0"/>
                  <a:t>Quarkonia</a:t>
                </a:r>
                <a:r>
                  <a:rPr lang="en-US" dirty="0" smtClean="0"/>
                  <a:t> decays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BR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Υ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)~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dirty="0" smtClean="0"/>
                  <a:t> one can expect sizable amount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Υ</m:t>
                    </m:r>
                    <m:r>
                      <a:rPr lang="en-US" i="1">
                        <a:latin typeface="Cambria Math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acc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 smtClean="0"/>
                  <a:t> at B-factories.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28800"/>
                <a:ext cx="8373616" cy="4389120"/>
              </a:xfrm>
              <a:blipFill rotWithShape="1">
                <a:blip r:embed="rId3"/>
                <a:stretch>
                  <a:fillRect l="-873" t="-833" r="-15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64096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The very first dibaryon d*(2380) is established</a:t>
            </a:r>
          </a:p>
          <a:p>
            <a:pPr lvl="1"/>
            <a:r>
              <a:rPr lang="en-US" sz="3200" dirty="0" smtClean="0"/>
              <a:t>Mass, Width, Quantum numbers, Main decay branches</a:t>
            </a:r>
          </a:p>
          <a:p>
            <a:r>
              <a:rPr lang="en-US" sz="3400" dirty="0" smtClean="0"/>
              <a:t>Photo-induced reactions</a:t>
            </a:r>
          </a:p>
          <a:p>
            <a:pPr lvl="1"/>
            <a:r>
              <a:rPr lang="en-US" sz="3200" dirty="0" smtClean="0"/>
              <a:t>Structure: </a:t>
            </a:r>
            <a:r>
              <a:rPr lang="en-US" sz="3200" dirty="0" err="1" smtClean="0"/>
              <a:t>Hexaquark</a:t>
            </a:r>
            <a:r>
              <a:rPr lang="en-US" sz="3200" dirty="0" smtClean="0"/>
              <a:t> </a:t>
            </a:r>
            <a:r>
              <a:rPr lang="en-US" sz="3200" dirty="0"/>
              <a:t>vs M</a:t>
            </a:r>
            <a:r>
              <a:rPr lang="en-US" sz="3200" dirty="0" smtClean="0"/>
              <a:t>olecule?</a:t>
            </a:r>
          </a:p>
          <a:p>
            <a:pPr lvl="1"/>
            <a:r>
              <a:rPr lang="en-US" sz="3200" dirty="0" smtClean="0"/>
              <a:t>Strange dibaryon</a:t>
            </a:r>
          </a:p>
          <a:p>
            <a:r>
              <a:rPr lang="en-US" sz="3400" dirty="0" smtClean="0"/>
              <a:t>Support from </a:t>
            </a:r>
            <a:r>
              <a:rPr lang="en-US" sz="3400" dirty="0" smtClean="0"/>
              <a:t>theory</a:t>
            </a:r>
          </a:p>
          <a:p>
            <a:r>
              <a:rPr lang="en-US" sz="3400" dirty="0" smtClean="0"/>
              <a:t>Further conformation from Particle Physics experiments?</a:t>
            </a:r>
            <a:endParaRPr lang="en-US" sz="3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BD51-2112-46C7-886A-EEEFCFD9C87A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9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en-US" dirty="0" smtClean="0"/>
              <a:t>Points for discussion: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en-US" sz="3200" dirty="0" err="1" smtClean="0"/>
              <a:t>Multiquarks</a:t>
            </a:r>
            <a:r>
              <a:rPr lang="en-US" sz="3200" dirty="0" smtClean="0"/>
              <a:t> vs molecules</a:t>
            </a:r>
          </a:p>
          <a:p>
            <a:pPr lvl="1"/>
            <a:r>
              <a:rPr lang="en-US" sz="3200" dirty="0" smtClean="0"/>
              <a:t>Two-body decay vs many-body decays?</a:t>
            </a:r>
          </a:p>
          <a:p>
            <a:pPr lvl="1"/>
            <a:r>
              <a:rPr lang="en-US" sz="3200" dirty="0" smtClean="0"/>
              <a:t>Branching ratios?</a:t>
            </a:r>
          </a:p>
          <a:p>
            <a:pPr lvl="1"/>
            <a:r>
              <a:rPr lang="en-US" sz="3200" dirty="0" smtClean="0"/>
              <a:t>Fragmentation?</a:t>
            </a:r>
          </a:p>
          <a:p>
            <a:r>
              <a:rPr lang="en-US" sz="3200" dirty="0" smtClean="0"/>
              <a:t>Internal structure</a:t>
            </a:r>
          </a:p>
          <a:p>
            <a:pPr lvl="1"/>
            <a:r>
              <a:rPr lang="en-US" sz="3200" dirty="0" err="1" smtClean="0"/>
              <a:t>Diquarks</a:t>
            </a:r>
            <a:r>
              <a:rPr lang="en-US" sz="3200" dirty="0" smtClean="0"/>
              <a:t>?</a:t>
            </a:r>
          </a:p>
          <a:p>
            <a:pPr lvl="1"/>
            <a:r>
              <a:rPr lang="en-US" sz="3200" dirty="0" smtClean="0"/>
              <a:t>Meson clouds?</a:t>
            </a:r>
          </a:p>
          <a:p>
            <a:pPr lvl="1"/>
            <a:r>
              <a:rPr lang="en-US" sz="3200" dirty="0" smtClean="0"/>
              <a:t>Dynamical resonances?</a:t>
            </a:r>
          </a:p>
          <a:p>
            <a:pPr marL="393192" lvl="1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d*(2380)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Discovery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8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WordArt 2"/>
          <p:cNvSpPr>
            <a:spLocks noChangeArrowheads="1" noChangeShapeType="1" noTextEdit="1"/>
          </p:cNvSpPr>
          <p:nvPr/>
        </p:nvSpPr>
        <p:spPr bwMode="auto">
          <a:xfrm>
            <a:off x="2124075" y="2492375"/>
            <a:ext cx="5761038" cy="25923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Thank you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112779" y="5847555"/>
            <a:ext cx="7521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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952603" y="442164"/>
            <a:ext cx="8191397" cy="6264696"/>
            <a:chOff x="864908" y="2059778"/>
            <a:chExt cx="5881837" cy="4253997"/>
          </a:xfrm>
        </p:grpSpPr>
        <p:sp>
          <p:nvSpPr>
            <p:cNvPr id="4" name="AutoShape 8"/>
            <p:cNvSpPr>
              <a:spLocks noChangeArrowheads="1"/>
            </p:cNvSpPr>
            <p:nvPr/>
          </p:nvSpPr>
          <p:spPr bwMode="auto">
            <a:xfrm>
              <a:off x="993496" y="2352962"/>
              <a:ext cx="5580062" cy="3816350"/>
            </a:xfrm>
            <a:prstGeom prst="triangle">
              <a:avLst>
                <a:gd name="adj" fmla="val 50000"/>
              </a:avLst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Line 9"/>
            <p:cNvSpPr>
              <a:spLocks noChangeShapeType="1"/>
            </p:cNvSpPr>
            <p:nvPr/>
          </p:nvSpPr>
          <p:spPr bwMode="auto">
            <a:xfrm>
              <a:off x="1858683" y="5016787"/>
              <a:ext cx="38877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2722283" y="3792825"/>
              <a:ext cx="20891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2"/>
            <p:cNvSpPr>
              <a:spLocks noChangeShapeType="1"/>
            </p:cNvSpPr>
            <p:nvPr/>
          </p:nvSpPr>
          <p:spPr bwMode="auto">
            <a:xfrm flipH="1">
              <a:off x="4666971" y="5016787"/>
              <a:ext cx="1008062" cy="11525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1858683" y="5016787"/>
              <a:ext cx="1008063" cy="11525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14"/>
            <p:cNvSpPr>
              <a:spLocks noChangeArrowheads="1"/>
            </p:cNvSpPr>
            <p:nvPr/>
          </p:nvSpPr>
          <p:spPr bwMode="auto">
            <a:xfrm>
              <a:off x="3658908" y="2208500"/>
              <a:ext cx="287338" cy="2873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5"/>
            <p:cNvSpPr>
              <a:spLocks noChangeArrowheads="1"/>
            </p:cNvSpPr>
            <p:nvPr/>
          </p:nvSpPr>
          <p:spPr bwMode="auto">
            <a:xfrm>
              <a:off x="3658908" y="2208500"/>
              <a:ext cx="287338" cy="2873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6"/>
            <p:cNvSpPr>
              <a:spLocks noChangeArrowheads="1"/>
            </p:cNvSpPr>
            <p:nvPr/>
          </p:nvSpPr>
          <p:spPr bwMode="auto">
            <a:xfrm>
              <a:off x="2577821" y="3648362"/>
              <a:ext cx="287337" cy="2873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7"/>
            <p:cNvSpPr>
              <a:spLocks noChangeArrowheads="1"/>
            </p:cNvSpPr>
            <p:nvPr/>
          </p:nvSpPr>
          <p:spPr bwMode="auto">
            <a:xfrm>
              <a:off x="4638396" y="3619787"/>
              <a:ext cx="287337" cy="2873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8"/>
            <p:cNvSpPr>
              <a:spLocks noChangeArrowheads="1"/>
            </p:cNvSpPr>
            <p:nvPr/>
          </p:nvSpPr>
          <p:spPr bwMode="auto">
            <a:xfrm>
              <a:off x="5530571" y="4829462"/>
              <a:ext cx="287337" cy="2873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9"/>
            <p:cNvSpPr>
              <a:spLocks noChangeArrowheads="1"/>
            </p:cNvSpPr>
            <p:nvPr/>
          </p:nvSpPr>
          <p:spPr bwMode="auto">
            <a:xfrm>
              <a:off x="3644621" y="4829462"/>
              <a:ext cx="287337" cy="2873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0"/>
            <p:cNvSpPr>
              <a:spLocks noChangeArrowheads="1"/>
            </p:cNvSpPr>
            <p:nvPr/>
          </p:nvSpPr>
          <p:spPr bwMode="auto">
            <a:xfrm>
              <a:off x="1714221" y="4872325"/>
              <a:ext cx="287337" cy="2873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21"/>
            <p:cNvSpPr>
              <a:spLocks noChangeArrowheads="1"/>
            </p:cNvSpPr>
            <p:nvPr/>
          </p:nvSpPr>
          <p:spPr bwMode="auto">
            <a:xfrm>
              <a:off x="864908" y="6024850"/>
              <a:ext cx="287338" cy="2873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2"/>
            <p:cNvSpPr>
              <a:spLocks noChangeArrowheads="1"/>
            </p:cNvSpPr>
            <p:nvPr/>
          </p:nvSpPr>
          <p:spPr bwMode="auto">
            <a:xfrm>
              <a:off x="2722283" y="6024850"/>
              <a:ext cx="287338" cy="2873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3"/>
            <p:cNvSpPr>
              <a:spLocks noChangeArrowheads="1"/>
            </p:cNvSpPr>
            <p:nvPr/>
          </p:nvSpPr>
          <p:spPr bwMode="auto">
            <a:xfrm>
              <a:off x="4566958" y="6026437"/>
              <a:ext cx="287338" cy="2873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4"/>
            <p:cNvSpPr>
              <a:spLocks noChangeArrowheads="1"/>
            </p:cNvSpPr>
            <p:nvPr/>
          </p:nvSpPr>
          <p:spPr bwMode="auto">
            <a:xfrm>
              <a:off x="6408458" y="5996275"/>
              <a:ext cx="287338" cy="2873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>
              <a:off x="2970899" y="2132107"/>
              <a:ext cx="688009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ym typeface="Symbol" pitchFamily="18" charset="2"/>
                </a:rPr>
                <a:t></a:t>
              </a:r>
            </a:p>
          </p:txBody>
        </p: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5066684" y="3499642"/>
              <a:ext cx="84029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ym typeface="Symbol" pitchFamily="18" charset="2"/>
                </a:rPr>
                <a:t>*</a:t>
              </a: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5885612" y="4723604"/>
              <a:ext cx="861133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ym typeface="Symbol" pitchFamily="18" charset="2"/>
                </a:rPr>
                <a:t>*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946246" y="2059778"/>
                  <a:ext cx="2046912" cy="5642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800" b="0" i="1" smtClean="0">
                                <a:latin typeface="Cambria Math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4800" b="0" i="1" smtClean="0">
                                <a:latin typeface="Cambria Math"/>
                                <a:sym typeface="Symbol" pitchFamily="18" charset="2"/>
                              </a:rPr>
                              <m:t>𝑑</m:t>
                            </m:r>
                          </m:e>
                          <m:sup>
                            <m:r>
                              <a:rPr lang="en-US" sz="4800" b="0" i="1" smtClean="0">
                                <a:latin typeface="Cambria Math"/>
                                <a:sym typeface="Symbol" pitchFamily="18" charset="2"/>
                              </a:rPr>
                              <m:t>∗</m:t>
                            </m:r>
                          </m:sup>
                        </m:sSup>
                        <m:r>
                          <a:rPr lang="en-US" sz="4800" b="0" i="1" smtClean="0">
                            <a:latin typeface="Cambria Math"/>
                            <a:sym typeface="Symbol" pitchFamily="18" charset="2"/>
                          </a:rPr>
                          <m:t>(2380)</m:t>
                        </m:r>
                      </m:oMath>
                    </m:oMathPara>
                  </a14:m>
                  <a:endParaRPr lang="en-US" sz="4800" dirty="0"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24" name="Text 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46246" y="2059778"/>
                  <a:ext cx="2046912" cy="56428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58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0352" y="1316736"/>
            <a:ext cx="8434136" cy="1362456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*(2380) internal structure</a:t>
            </a: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7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74472" y="142884"/>
            <a:ext cx="8229600" cy="7658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*(2380) internal structure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5D94-C559-43FB-BF99-782BCB736650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1376060" y="927133"/>
            <a:ext cx="4003676" cy="5762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2800" dirty="0" err="1" smtClean="0"/>
              <a:t>pn</a:t>
            </a:r>
            <a:r>
              <a:rPr lang="de-DE" sz="2800" dirty="0" smtClean="0"/>
              <a:t> </a:t>
            </a:r>
            <a:r>
              <a:rPr lang="de-DE" sz="2800" dirty="0" smtClean="0">
                <a:sym typeface="Symbol" pitchFamily="18" charset="2"/>
              </a:rPr>
              <a:t> d*</a:t>
            </a:r>
            <a:r>
              <a:rPr lang="de-DE" sz="2800" baseline="30000" dirty="0" smtClean="0">
                <a:sym typeface="Symbol" pitchFamily="18" charset="2"/>
              </a:rPr>
              <a:t> </a:t>
            </a:r>
            <a:r>
              <a:rPr lang="de-DE" sz="2800" dirty="0" smtClean="0">
                <a:sym typeface="Symbol" pitchFamily="18" charset="2"/>
              </a:rPr>
              <a:t> </a:t>
            </a:r>
            <a:r>
              <a:rPr lang="de-DE" sz="2800" dirty="0" smtClean="0">
                <a:latin typeface="Symbol" pitchFamily="18" charset="2"/>
                <a:sym typeface="Symbol" pitchFamily="18" charset="2"/>
              </a:rPr>
              <a:t>DD</a:t>
            </a:r>
            <a:r>
              <a:rPr lang="de-DE" sz="2800" dirty="0" smtClean="0">
                <a:sym typeface="Symbol" pitchFamily="18" charset="2"/>
              </a:rPr>
              <a:t>  </a:t>
            </a:r>
            <a:r>
              <a:rPr lang="de-DE" sz="2800" dirty="0" err="1" smtClean="0">
                <a:sym typeface="Symbol" pitchFamily="18" charset="2"/>
              </a:rPr>
              <a:t>d</a:t>
            </a:r>
            <a:r>
              <a:rPr lang="de-DE" sz="2800" dirty="0" err="1" smtClean="0">
                <a:latin typeface="Symbol" pitchFamily="18" charset="2"/>
                <a:sym typeface="Symbol" pitchFamily="18" charset="2"/>
              </a:rPr>
              <a:t>pp</a:t>
            </a:r>
            <a:endParaRPr lang="de-DE" sz="2800" baseline="30000" dirty="0" smtClean="0">
              <a:latin typeface="Symbol" pitchFamily="18" charset="2"/>
              <a:sym typeface="Symbol" pitchFamily="18" charset="2"/>
            </a:endParaRPr>
          </a:p>
          <a:p>
            <a:pPr fontAlgn="auto">
              <a:spcAft>
                <a:spcPts val="0"/>
              </a:spcAft>
            </a:pPr>
            <a:endParaRPr lang="de-DE" sz="3600" baseline="30000" dirty="0" smtClean="0">
              <a:sym typeface="Symbol" pitchFamily="18" charset="2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de-DE" baseline="30000" dirty="0">
              <a:sym typeface="Symbol" pitchFamily="18" charset="2"/>
            </a:endParaRP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4354834" y="3298209"/>
            <a:ext cx="901712" cy="412132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 flipV="1">
            <a:off x="4356878" y="1730209"/>
            <a:ext cx="1092043" cy="428713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8"/>
          <p:cNvSpPr>
            <a:spLocks noChangeShapeType="1"/>
          </p:cNvSpPr>
          <p:nvPr/>
        </p:nvSpPr>
        <p:spPr bwMode="auto">
          <a:xfrm>
            <a:off x="4430485" y="2265508"/>
            <a:ext cx="464137" cy="4310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9"/>
          <p:cNvSpPr>
            <a:spLocks noChangeShapeType="1"/>
          </p:cNvSpPr>
          <p:nvPr/>
        </p:nvSpPr>
        <p:spPr bwMode="auto">
          <a:xfrm flipV="1">
            <a:off x="4430485" y="2696589"/>
            <a:ext cx="648157" cy="53529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10"/>
          <p:cNvSpPr>
            <a:spLocks noChangeShapeType="1"/>
          </p:cNvSpPr>
          <p:nvPr/>
        </p:nvSpPr>
        <p:spPr bwMode="auto">
          <a:xfrm>
            <a:off x="2019833" y="2265508"/>
            <a:ext cx="740166" cy="4310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1"/>
          <p:cNvSpPr>
            <a:spLocks noChangeShapeType="1"/>
          </p:cNvSpPr>
          <p:nvPr/>
        </p:nvSpPr>
        <p:spPr bwMode="auto">
          <a:xfrm flipV="1">
            <a:off x="2019833" y="2909762"/>
            <a:ext cx="740166" cy="4310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auto">
          <a:xfrm rot="19882448">
            <a:off x="3577863" y="2350777"/>
            <a:ext cx="928275" cy="21317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13"/>
          <p:cNvSpPr>
            <a:spLocks noChangeArrowheads="1"/>
          </p:cNvSpPr>
          <p:nvPr/>
        </p:nvSpPr>
        <p:spPr bwMode="auto">
          <a:xfrm rot="1393872">
            <a:off x="3577863" y="2954765"/>
            <a:ext cx="928275" cy="21317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14"/>
          <p:cNvSpPr>
            <a:spLocks noChangeArrowheads="1"/>
          </p:cNvSpPr>
          <p:nvPr/>
        </p:nvSpPr>
        <p:spPr bwMode="auto">
          <a:xfrm>
            <a:off x="2575980" y="2587635"/>
            <a:ext cx="1112294" cy="4310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15"/>
          <p:cNvSpPr>
            <a:spLocks noChangeArrowheads="1"/>
          </p:cNvSpPr>
          <p:nvPr/>
        </p:nvSpPr>
        <p:spPr bwMode="auto">
          <a:xfrm>
            <a:off x="4800568" y="2587635"/>
            <a:ext cx="370083" cy="43108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16"/>
          <p:cNvSpPr>
            <a:spLocks noChangeShapeType="1"/>
          </p:cNvSpPr>
          <p:nvPr/>
        </p:nvSpPr>
        <p:spPr bwMode="auto">
          <a:xfrm>
            <a:off x="6156177" y="2803176"/>
            <a:ext cx="742211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3688274" y="3125302"/>
            <a:ext cx="482539" cy="58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3688274" y="1730209"/>
            <a:ext cx="443691" cy="58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6898388" y="2500024"/>
            <a:ext cx="372128" cy="58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ahoma" pitchFamily="34" charset="0"/>
              </a:rPr>
              <a:t>d</a:t>
            </a: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5247344" y="3429083"/>
            <a:ext cx="390530" cy="58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37" name="Text Box 21"/>
          <p:cNvSpPr txBox="1">
            <a:spLocks noChangeArrowheads="1"/>
          </p:cNvSpPr>
          <p:nvPr/>
        </p:nvSpPr>
        <p:spPr bwMode="auto">
          <a:xfrm>
            <a:off x="5511228" y="1375004"/>
            <a:ext cx="390530" cy="58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610900" y="1836795"/>
            <a:ext cx="3721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ahoma" pitchFamily="34" charset="0"/>
              </a:rPr>
              <a:t>p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610900" y="2980819"/>
            <a:ext cx="3721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ahoma" pitchFamily="34" charset="0"/>
              </a:rPr>
              <a:t>n</a:t>
            </a:r>
          </a:p>
        </p:txBody>
      </p:sp>
      <p:sp>
        <p:nvSpPr>
          <p:cNvPr id="50" name="Oval 15"/>
          <p:cNvSpPr>
            <a:spLocks noChangeArrowheads="1"/>
          </p:cNvSpPr>
          <p:nvPr/>
        </p:nvSpPr>
        <p:spPr bwMode="auto">
          <a:xfrm>
            <a:off x="5814754" y="2587635"/>
            <a:ext cx="370083" cy="43108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10"/>
          <p:cNvSpPr>
            <a:spLocks noChangeShapeType="1"/>
          </p:cNvSpPr>
          <p:nvPr/>
        </p:nvSpPr>
        <p:spPr bwMode="auto">
          <a:xfrm>
            <a:off x="4957690" y="2630271"/>
            <a:ext cx="9824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0"/>
          <p:cNvSpPr>
            <a:spLocks noChangeShapeType="1"/>
          </p:cNvSpPr>
          <p:nvPr/>
        </p:nvSpPr>
        <p:spPr bwMode="auto">
          <a:xfrm>
            <a:off x="4999561" y="2964238"/>
            <a:ext cx="9824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22"/>
              <p:cNvSpPr txBox="1">
                <a:spLocks noChangeArrowheads="1"/>
              </p:cNvSpPr>
              <p:nvPr/>
            </p:nvSpPr>
            <p:spPr bwMode="auto">
              <a:xfrm>
                <a:off x="5304728" y="2156087"/>
                <a:ext cx="37212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53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4728" y="2156087"/>
                <a:ext cx="372128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3279" r="-32787" b="-4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22"/>
              <p:cNvSpPr txBox="1">
                <a:spLocks noChangeArrowheads="1"/>
              </p:cNvSpPr>
              <p:nvPr/>
            </p:nvSpPr>
            <p:spPr bwMode="auto">
              <a:xfrm>
                <a:off x="5256545" y="2872446"/>
                <a:ext cx="37212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Tahoma" pitchFamily="34" charset="0"/>
                </a:endParaRPr>
              </a:p>
            </p:txBody>
          </p:sp>
        </mc:Choice>
        <mc:Fallback xmlns="">
          <p:sp>
            <p:nvSpPr>
              <p:cNvPr id="54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6545" y="2872446"/>
                <a:ext cx="37212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279" r="-34426" b="-26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36512" y="4095484"/>
                <a:ext cx="9335761" cy="452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Δ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⃑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Δ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  <m:r>
                            <a:rPr lang="en-US" sz="2000" i="1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≈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  <m:r>
                            <a:rPr lang="en-US" sz="2000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4095484"/>
                <a:ext cx="9335761" cy="452047"/>
              </a:xfrm>
              <a:prstGeom prst="rect">
                <a:avLst/>
              </a:prstGeom>
              <a:blipFill rotWithShape="1">
                <a:blip r:embed="rId4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711027" y="4749078"/>
                <a:ext cx="1337417" cy="426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0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acc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≈</m:t>
                      </m:r>
                      <m:acc>
                        <m:accPr>
                          <m:chr m:val="⃑"/>
                          <m:ctrlPr>
                            <a:rPr lang="en-US" sz="2000" i="1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acc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027" y="4749078"/>
                <a:ext cx="1337417" cy="426527"/>
              </a:xfrm>
              <a:prstGeom prst="rect">
                <a:avLst/>
              </a:prstGeom>
              <a:blipFill rotWithShape="1">
                <a:blip r:embed="rId5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Стрелка вниз 4"/>
          <p:cNvSpPr/>
          <p:nvPr/>
        </p:nvSpPr>
        <p:spPr>
          <a:xfrm rot="10800000">
            <a:off x="5247344" y="4509120"/>
            <a:ext cx="201577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83568" y="5805264"/>
                <a:ext cx="5942268" cy="66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/>
                                    </a:rPr>
                                    <m:t>Δ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acc>
                        <m:accPr>
                          <m:chr m:val="⃑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/>
                                    </a:rPr>
                                    <m:t>Δ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3200" i="1">
                          <a:latin typeface="Cambria Math"/>
                          <a:ea typeface="Cambria Math"/>
                        </a:rPr>
                        <m:t>≈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  <m:r>
                            <a:rPr lang="en-US" sz="3200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⃑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↔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𝜋𝜋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805264"/>
                <a:ext cx="5942268" cy="6677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8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*(2380) internal structure and </a:t>
            </a:r>
            <a:br>
              <a:rPr lang="en-US" dirty="0" smtClean="0"/>
            </a:br>
            <a:r>
              <a:rPr lang="en-US" dirty="0" smtClean="0"/>
              <a:t>the ABC effect 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" r="7112"/>
          <a:stretch/>
        </p:blipFill>
        <p:spPr>
          <a:xfrm>
            <a:off x="3275856" y="1795160"/>
            <a:ext cx="5760639" cy="4315300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5D94-C559-43FB-BF99-782BCB736650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1253987" y="2332191"/>
            <a:ext cx="576262" cy="57626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Овал 11"/>
          <p:cNvSpPr/>
          <p:nvPr/>
        </p:nvSpPr>
        <p:spPr>
          <a:xfrm>
            <a:off x="2406537" y="2313141"/>
            <a:ext cx="576262" cy="5762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Прямая со стрелкой 12"/>
          <p:cNvCxnSpPr>
            <a:stCxn id="11" idx="4"/>
          </p:cNvCxnSpPr>
          <p:nvPr/>
        </p:nvCxnSpPr>
        <p:spPr>
          <a:xfrm flipV="1">
            <a:off x="1542118" y="1360180"/>
            <a:ext cx="0" cy="1548273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2688318" y="1360180"/>
            <a:ext cx="5556" cy="152922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325424" y="2313141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16" name="TextBox 34"/>
          <p:cNvSpPr txBox="1">
            <a:spLocks noChangeArrowheads="1"/>
          </p:cNvSpPr>
          <p:nvPr/>
        </p:nvSpPr>
        <p:spPr bwMode="auto">
          <a:xfrm>
            <a:off x="2471624" y="2294091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84639" y="4965699"/>
            <a:ext cx="576262" cy="57626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>
          <a:xfrm>
            <a:off x="2657889" y="4965699"/>
            <a:ext cx="576262" cy="57626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Прямая со стрелкой 18"/>
          <p:cNvCxnSpPr>
            <a:stCxn id="17" idx="4"/>
          </p:cNvCxnSpPr>
          <p:nvPr/>
        </p:nvCxnSpPr>
        <p:spPr>
          <a:xfrm>
            <a:off x="1072770" y="5541961"/>
            <a:ext cx="0" cy="1116932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945226" y="5541962"/>
            <a:ext cx="794" cy="116860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7" idx="6"/>
            <a:endCxn id="18" idx="2"/>
          </p:cNvCxnSpPr>
          <p:nvPr/>
        </p:nvCxnSpPr>
        <p:spPr>
          <a:xfrm>
            <a:off x="1360901" y="5254624"/>
            <a:ext cx="1296988" cy="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2009395" y="3681856"/>
            <a:ext cx="794" cy="157276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856076" y="4946649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4" name="TextBox 34"/>
          <p:cNvSpPr txBox="1">
            <a:spLocks noChangeArrowheads="1"/>
          </p:cNvSpPr>
          <p:nvPr/>
        </p:nvSpPr>
        <p:spPr bwMode="auto">
          <a:xfrm>
            <a:off x="2722976" y="4946649"/>
            <a:ext cx="479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sz="3200" b="1" dirty="0" smtClean="0">
                <a:solidFill>
                  <a:srgbClr val="FFC000"/>
                </a:solidFill>
              </a:rPr>
              <a:t>Δ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1557751" y="5530849"/>
            <a:ext cx="903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>
                <a:solidFill>
                  <a:srgbClr val="FFC000"/>
                </a:solidFill>
              </a:rPr>
              <a:t>L=2</a:t>
            </a:r>
          </a:p>
        </p:txBody>
      </p:sp>
      <p:sp>
        <p:nvSpPr>
          <p:cNvPr id="34" name="TextBox 39"/>
          <p:cNvSpPr txBox="1">
            <a:spLocks noChangeArrowheads="1"/>
          </p:cNvSpPr>
          <p:nvPr/>
        </p:nvSpPr>
        <p:spPr bwMode="auto">
          <a:xfrm>
            <a:off x="1667146" y="1593352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L=0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15288" y="6197215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Bashkanov</a:t>
            </a:r>
            <a:r>
              <a:rPr lang="en-US" dirty="0" smtClean="0"/>
              <a:t> et al, arXiv:1502.07500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15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760" y="260648"/>
            <a:ext cx="8305800" cy="7109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Deltaron</a:t>
            </a:r>
            <a:r>
              <a:rPr lang="en-US" dirty="0" smtClean="0"/>
              <a:t> vs </a:t>
            </a:r>
            <a:r>
              <a:rPr lang="en-US" dirty="0" err="1" smtClean="0"/>
              <a:t>Hexaquark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3654788" y="4175286"/>
            <a:ext cx="264025" cy="32685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4182851" y="4164481"/>
            <a:ext cx="264025" cy="3268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 стрелкой 5"/>
          <p:cNvCxnSpPr>
            <a:stCxn id="4" idx="4"/>
          </p:cNvCxnSpPr>
          <p:nvPr/>
        </p:nvCxnSpPr>
        <p:spPr>
          <a:xfrm flipV="1">
            <a:off x="3786801" y="3623971"/>
            <a:ext cx="0" cy="878165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4311954" y="3623971"/>
            <a:ext cx="2546" cy="86736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3637109" y="4157751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b="1" dirty="0" smtClean="0">
                <a:solidFill>
                  <a:srgbClr val="FFC000"/>
                </a:solidFill>
              </a:rPr>
              <a:t>Δ</a:t>
            </a:r>
            <a:endParaRPr lang="en-US" altLang="ru-RU" b="1" dirty="0">
              <a:solidFill>
                <a:srgbClr val="FFC000"/>
              </a:solidFill>
            </a:endParaRPr>
          </a:p>
        </p:txBody>
      </p:sp>
      <p:sp>
        <p:nvSpPr>
          <p:cNvPr id="11" name="TextBox 34"/>
          <p:cNvSpPr txBox="1">
            <a:spLocks noChangeArrowheads="1"/>
          </p:cNvSpPr>
          <p:nvPr/>
        </p:nvSpPr>
        <p:spPr bwMode="auto">
          <a:xfrm>
            <a:off x="4139174" y="4153676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ru-RU" b="1" dirty="0" smtClean="0">
                <a:solidFill>
                  <a:srgbClr val="FFC000"/>
                </a:solidFill>
              </a:rPr>
              <a:t>Δ</a:t>
            </a:r>
            <a:endParaRPr lang="en-US" altLang="ru-RU" b="1" dirty="0">
              <a:solidFill>
                <a:srgbClr val="FFC000"/>
              </a:solidFill>
            </a:endParaRPr>
          </a:p>
        </p:txBody>
      </p:sp>
      <p:sp>
        <p:nvSpPr>
          <p:cNvPr id="35" name="TextBox 39"/>
          <p:cNvSpPr txBox="1">
            <a:spLocks noChangeArrowheads="1"/>
          </p:cNvSpPr>
          <p:nvPr/>
        </p:nvSpPr>
        <p:spPr bwMode="auto">
          <a:xfrm>
            <a:off x="3766202" y="3790537"/>
            <a:ext cx="5886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b="1" dirty="0" smtClean="0">
                <a:solidFill>
                  <a:srgbClr val="FFC000"/>
                </a:solidFill>
              </a:rPr>
              <a:t>L=0</a:t>
            </a:r>
            <a:endParaRPr lang="en-US" altLang="ru-RU" b="1" dirty="0">
              <a:solidFill>
                <a:srgbClr val="FFC000"/>
              </a:solidFill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6783802" y="1440572"/>
            <a:ext cx="197288" cy="427747"/>
            <a:chOff x="5176362" y="3719872"/>
            <a:chExt cx="197288" cy="427747"/>
          </a:xfrm>
        </p:grpSpPr>
        <p:sp>
          <p:nvSpPr>
            <p:cNvPr id="37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992240" y="1427183"/>
            <a:ext cx="197288" cy="427747"/>
            <a:chOff x="5400043" y="3717058"/>
            <a:chExt cx="197288" cy="427747"/>
          </a:xfrm>
        </p:grpSpPr>
        <p:sp>
          <p:nvSpPr>
            <p:cNvPr id="42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598665" y="1156704"/>
            <a:ext cx="197288" cy="427747"/>
            <a:chOff x="6025788" y="3476840"/>
            <a:chExt cx="197288" cy="427747"/>
          </a:xfrm>
        </p:grpSpPr>
        <p:sp>
          <p:nvSpPr>
            <p:cNvPr id="45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813143" y="1164258"/>
            <a:ext cx="197288" cy="427747"/>
            <a:chOff x="6197644" y="3478692"/>
            <a:chExt cx="197288" cy="427747"/>
          </a:xfrm>
        </p:grpSpPr>
        <p:sp>
          <p:nvSpPr>
            <p:cNvPr id="48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7434861" y="1933110"/>
            <a:ext cx="197288" cy="427747"/>
            <a:chOff x="5840064" y="4220114"/>
            <a:chExt cx="197288" cy="427747"/>
          </a:xfrm>
        </p:grpSpPr>
        <p:sp>
          <p:nvSpPr>
            <p:cNvPr id="51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7632149" y="1936709"/>
            <a:ext cx="197288" cy="427747"/>
            <a:chOff x="6058653" y="4221088"/>
            <a:chExt cx="197288" cy="427747"/>
          </a:xfrm>
        </p:grpSpPr>
        <p:sp>
          <p:nvSpPr>
            <p:cNvPr id="54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Овал 55"/>
          <p:cNvSpPr/>
          <p:nvPr/>
        </p:nvSpPr>
        <p:spPr>
          <a:xfrm>
            <a:off x="6712602" y="1361326"/>
            <a:ext cx="559276" cy="575383"/>
          </a:xfrm>
          <a:prstGeom prst="ellipse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522400" y="1104475"/>
            <a:ext cx="559276" cy="575383"/>
          </a:xfrm>
          <a:prstGeom prst="ellipse">
            <a:avLst/>
          </a:prstGeom>
          <a:noFill/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7352511" y="1859293"/>
            <a:ext cx="559276" cy="57538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олилиния 58"/>
          <p:cNvSpPr/>
          <p:nvPr/>
        </p:nvSpPr>
        <p:spPr>
          <a:xfrm>
            <a:off x="7269563" y="1624892"/>
            <a:ext cx="350215" cy="98837"/>
          </a:xfrm>
          <a:custGeom>
            <a:avLst/>
            <a:gdLst>
              <a:gd name="connsiteX0" fmla="*/ 0 w 731520"/>
              <a:gd name="connsiteY0" fmla="*/ 103367 h 209720"/>
              <a:gd name="connsiteX1" fmla="*/ 445273 w 731520"/>
              <a:gd name="connsiteY1" fmla="*/ 206733 h 209720"/>
              <a:gd name="connsiteX2" fmla="*/ 731520 w 731520"/>
              <a:gd name="connsiteY2" fmla="*/ 0 h 20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" h="209720">
                <a:moveTo>
                  <a:pt x="0" y="103367"/>
                </a:moveTo>
                <a:cubicBezTo>
                  <a:pt x="161676" y="163664"/>
                  <a:pt x="323353" y="223961"/>
                  <a:pt x="445273" y="206733"/>
                </a:cubicBezTo>
                <a:cubicBezTo>
                  <a:pt x="567193" y="189505"/>
                  <a:pt x="731520" y="0"/>
                  <a:pt x="73152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олилиния 59"/>
          <p:cNvSpPr/>
          <p:nvPr/>
        </p:nvSpPr>
        <p:spPr>
          <a:xfrm>
            <a:off x="7472488" y="1609902"/>
            <a:ext cx="154904" cy="273554"/>
          </a:xfrm>
          <a:custGeom>
            <a:avLst/>
            <a:gdLst>
              <a:gd name="connsiteX0" fmla="*/ 85020 w 323560"/>
              <a:gd name="connsiteY0" fmla="*/ 580446 h 580446"/>
              <a:gd name="connsiteX1" fmla="*/ 13459 w 323560"/>
              <a:gd name="connsiteY1" fmla="*/ 238539 h 580446"/>
              <a:gd name="connsiteX2" fmla="*/ 323560 w 323560"/>
              <a:gd name="connsiteY2" fmla="*/ 0 h 58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560" h="580446">
                <a:moveTo>
                  <a:pt x="85020" y="580446"/>
                </a:moveTo>
                <a:cubicBezTo>
                  <a:pt x="29361" y="457863"/>
                  <a:pt x="-26298" y="335280"/>
                  <a:pt x="13459" y="238539"/>
                </a:cubicBezTo>
                <a:cubicBezTo>
                  <a:pt x="53216" y="141798"/>
                  <a:pt x="188388" y="70899"/>
                  <a:pt x="3235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олилиния 60"/>
          <p:cNvSpPr/>
          <p:nvPr/>
        </p:nvSpPr>
        <p:spPr>
          <a:xfrm>
            <a:off x="7269563" y="1669859"/>
            <a:ext cx="244069" cy="221091"/>
          </a:xfrm>
          <a:custGeom>
            <a:avLst/>
            <a:gdLst>
              <a:gd name="connsiteX0" fmla="*/ 508883 w 509805"/>
              <a:gd name="connsiteY0" fmla="*/ 469127 h 469127"/>
              <a:gd name="connsiteX1" fmla="*/ 429370 w 509805"/>
              <a:gd name="connsiteY1" fmla="*/ 79513 h 469127"/>
              <a:gd name="connsiteX2" fmla="*/ 0 w 509805"/>
              <a:gd name="connsiteY2" fmla="*/ 0 h 46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805" h="469127">
                <a:moveTo>
                  <a:pt x="508883" y="469127"/>
                </a:moveTo>
                <a:cubicBezTo>
                  <a:pt x="511533" y="313414"/>
                  <a:pt x="514184" y="157701"/>
                  <a:pt x="429370" y="79513"/>
                </a:cubicBezTo>
                <a:cubicBezTo>
                  <a:pt x="344556" y="1325"/>
                  <a:pt x="172278" y="662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6469516" y="909548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3" name="Группа 62"/>
          <p:cNvGrpSpPr/>
          <p:nvPr/>
        </p:nvGrpSpPr>
        <p:grpSpPr>
          <a:xfrm>
            <a:off x="3654788" y="1594912"/>
            <a:ext cx="197288" cy="427747"/>
            <a:chOff x="5176362" y="3719872"/>
            <a:chExt cx="197288" cy="427747"/>
          </a:xfrm>
        </p:grpSpPr>
        <p:sp>
          <p:nvSpPr>
            <p:cNvPr id="64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3863226" y="1581523"/>
            <a:ext cx="197288" cy="427747"/>
            <a:chOff x="5400043" y="3717058"/>
            <a:chExt cx="197288" cy="427747"/>
          </a:xfrm>
        </p:grpSpPr>
        <p:sp>
          <p:nvSpPr>
            <p:cNvPr id="67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4077975" y="1583985"/>
            <a:ext cx="197288" cy="427747"/>
            <a:chOff x="6025788" y="3476840"/>
            <a:chExt cx="197288" cy="427747"/>
          </a:xfrm>
        </p:grpSpPr>
        <p:sp>
          <p:nvSpPr>
            <p:cNvPr id="70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5070636" y="1589485"/>
            <a:ext cx="197288" cy="427747"/>
            <a:chOff x="6197644" y="3478692"/>
            <a:chExt cx="197288" cy="427747"/>
          </a:xfrm>
        </p:grpSpPr>
        <p:sp>
          <p:nvSpPr>
            <p:cNvPr id="73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4647105" y="1581897"/>
            <a:ext cx="197288" cy="427747"/>
            <a:chOff x="5840064" y="4220114"/>
            <a:chExt cx="197288" cy="427747"/>
          </a:xfrm>
        </p:grpSpPr>
        <p:sp>
          <p:nvSpPr>
            <p:cNvPr id="76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4866091" y="1585496"/>
            <a:ext cx="197288" cy="427747"/>
            <a:chOff x="6058653" y="4221088"/>
            <a:chExt cx="197288" cy="427747"/>
          </a:xfrm>
        </p:grpSpPr>
        <p:sp>
          <p:nvSpPr>
            <p:cNvPr id="79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" name="Овал 80"/>
          <p:cNvSpPr/>
          <p:nvPr/>
        </p:nvSpPr>
        <p:spPr>
          <a:xfrm>
            <a:off x="3583588" y="1515666"/>
            <a:ext cx="809798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4564754" y="1508080"/>
            <a:ext cx="845197" cy="575383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3412626" y="1014069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4" name="Группа 83"/>
          <p:cNvGrpSpPr/>
          <p:nvPr/>
        </p:nvGrpSpPr>
        <p:grpSpPr>
          <a:xfrm>
            <a:off x="1476811" y="1629802"/>
            <a:ext cx="197288" cy="427747"/>
            <a:chOff x="5176362" y="3719872"/>
            <a:chExt cx="197288" cy="427747"/>
          </a:xfrm>
        </p:grpSpPr>
        <p:sp>
          <p:nvSpPr>
            <p:cNvPr id="85" name="Line 13"/>
            <p:cNvSpPr>
              <a:spLocks noChangeShapeType="1"/>
            </p:cNvSpPr>
            <p:nvPr/>
          </p:nvSpPr>
          <p:spPr bwMode="auto">
            <a:xfrm flipV="1">
              <a:off x="5275005" y="371987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Oval 10"/>
            <p:cNvSpPr>
              <a:spLocks noChangeArrowheads="1"/>
            </p:cNvSpPr>
            <p:nvPr/>
          </p:nvSpPr>
          <p:spPr bwMode="auto">
            <a:xfrm>
              <a:off x="5176362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1744389" y="1252076"/>
            <a:ext cx="197288" cy="427747"/>
            <a:chOff x="5400043" y="3717058"/>
            <a:chExt cx="197288" cy="427747"/>
          </a:xfrm>
        </p:grpSpPr>
        <p:sp>
          <p:nvSpPr>
            <p:cNvPr id="88" name="Line 17"/>
            <p:cNvSpPr>
              <a:spLocks noChangeShapeType="1"/>
            </p:cNvSpPr>
            <p:nvPr/>
          </p:nvSpPr>
          <p:spPr bwMode="auto">
            <a:xfrm flipV="1">
              <a:off x="5498687" y="3717058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Oval 20"/>
            <p:cNvSpPr>
              <a:spLocks noChangeArrowheads="1"/>
            </p:cNvSpPr>
            <p:nvPr/>
          </p:nvSpPr>
          <p:spPr bwMode="auto">
            <a:xfrm>
              <a:off x="5400043" y="3867787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2312028" y="1255305"/>
            <a:ext cx="197288" cy="427747"/>
            <a:chOff x="6025788" y="3476840"/>
            <a:chExt cx="197288" cy="427747"/>
          </a:xfrm>
        </p:grpSpPr>
        <p:sp>
          <p:nvSpPr>
            <p:cNvPr id="91" name="Line 15"/>
            <p:cNvSpPr>
              <a:spLocks noChangeShapeType="1"/>
            </p:cNvSpPr>
            <p:nvPr/>
          </p:nvSpPr>
          <p:spPr bwMode="auto">
            <a:xfrm flipV="1">
              <a:off x="6129806" y="3476840"/>
              <a:ext cx="0" cy="427747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Oval 12"/>
            <p:cNvSpPr>
              <a:spLocks noChangeArrowheads="1"/>
            </p:cNvSpPr>
            <p:nvPr/>
          </p:nvSpPr>
          <p:spPr bwMode="auto">
            <a:xfrm>
              <a:off x="6025788" y="362959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2697157" y="1630027"/>
            <a:ext cx="197288" cy="427747"/>
            <a:chOff x="6197644" y="3478692"/>
            <a:chExt cx="197288" cy="427747"/>
          </a:xfrm>
        </p:grpSpPr>
        <p:sp>
          <p:nvSpPr>
            <p:cNvPr id="94" name="Line 16"/>
            <p:cNvSpPr>
              <a:spLocks noChangeShapeType="1"/>
            </p:cNvSpPr>
            <p:nvPr/>
          </p:nvSpPr>
          <p:spPr bwMode="auto">
            <a:xfrm flipV="1">
              <a:off x="6292734" y="3478692"/>
              <a:ext cx="0" cy="42774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Oval 19"/>
            <p:cNvSpPr>
              <a:spLocks noChangeArrowheads="1"/>
            </p:cNvSpPr>
            <p:nvPr/>
          </p:nvSpPr>
          <p:spPr bwMode="auto">
            <a:xfrm>
              <a:off x="6197644" y="3612936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2309983" y="2005360"/>
            <a:ext cx="197288" cy="427747"/>
            <a:chOff x="5840064" y="4220114"/>
            <a:chExt cx="197288" cy="427747"/>
          </a:xfrm>
        </p:grpSpPr>
        <p:sp>
          <p:nvSpPr>
            <p:cNvPr id="97" name="Line 14"/>
            <p:cNvSpPr>
              <a:spLocks noChangeShapeType="1"/>
            </p:cNvSpPr>
            <p:nvPr/>
          </p:nvSpPr>
          <p:spPr bwMode="auto">
            <a:xfrm flipV="1">
              <a:off x="5938708" y="4220114"/>
              <a:ext cx="0" cy="42774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Oval 11"/>
            <p:cNvSpPr>
              <a:spLocks noChangeArrowheads="1"/>
            </p:cNvSpPr>
            <p:nvPr/>
          </p:nvSpPr>
          <p:spPr bwMode="auto">
            <a:xfrm>
              <a:off x="5840064" y="4378721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1834588" y="2005360"/>
            <a:ext cx="197288" cy="427747"/>
            <a:chOff x="6058653" y="4221088"/>
            <a:chExt cx="197288" cy="427747"/>
          </a:xfrm>
        </p:grpSpPr>
        <p:sp>
          <p:nvSpPr>
            <p:cNvPr id="100" name="Line 18"/>
            <p:cNvSpPr>
              <a:spLocks noChangeShapeType="1"/>
            </p:cNvSpPr>
            <p:nvPr/>
          </p:nvSpPr>
          <p:spPr bwMode="auto">
            <a:xfrm flipV="1">
              <a:off x="6157296" y="4221088"/>
              <a:ext cx="0" cy="42774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Oval 21"/>
            <p:cNvSpPr>
              <a:spLocks noChangeArrowheads="1"/>
            </p:cNvSpPr>
            <p:nvPr/>
          </p:nvSpPr>
          <p:spPr bwMode="auto">
            <a:xfrm>
              <a:off x="6058653" y="4378749"/>
              <a:ext cx="197288" cy="213873"/>
            </a:xfrm>
            <a:prstGeom prst="ellipse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" name="Овал 101"/>
          <p:cNvSpPr/>
          <p:nvPr/>
        </p:nvSpPr>
        <p:spPr>
          <a:xfrm>
            <a:off x="1092444" y="1029496"/>
            <a:ext cx="2088232" cy="1628361"/>
          </a:xfrm>
          <a:prstGeom prst="ellipse">
            <a:avLst/>
          </a:prstGeom>
          <a:noFill/>
          <a:ln w="635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5028276" y="3291453"/>
            <a:ext cx="1419001" cy="1692925"/>
            <a:chOff x="5594073" y="3477472"/>
            <a:chExt cx="1419001" cy="1692925"/>
          </a:xfrm>
        </p:grpSpPr>
        <p:sp>
          <p:nvSpPr>
            <p:cNvPr id="14" name="Овал 13"/>
            <p:cNvSpPr/>
            <p:nvPr/>
          </p:nvSpPr>
          <p:spPr>
            <a:xfrm>
              <a:off x="5608281" y="4195088"/>
              <a:ext cx="322961" cy="322107"/>
            </a:xfrm>
            <a:prstGeom prst="ellipse">
              <a:avLst/>
            </a:prstGeom>
            <a:solidFill>
              <a:srgbClr val="0099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6658129" y="4195088"/>
              <a:ext cx="322961" cy="32210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" name="Прямая со стрелкой 15"/>
            <p:cNvCxnSpPr>
              <a:stCxn id="14" idx="4"/>
            </p:cNvCxnSpPr>
            <p:nvPr/>
          </p:nvCxnSpPr>
          <p:spPr>
            <a:xfrm>
              <a:off x="5769762" y="4517196"/>
              <a:ext cx="0" cy="624320"/>
            </a:xfrm>
            <a:prstGeom prst="straightConnector1">
              <a:avLst/>
            </a:prstGeom>
            <a:ln w="5080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6819164" y="4517196"/>
              <a:ext cx="445" cy="653201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>
              <a:stCxn id="14" idx="6"/>
              <a:endCxn id="15" idx="2"/>
            </p:cNvCxnSpPr>
            <p:nvPr/>
          </p:nvCxnSpPr>
          <p:spPr>
            <a:xfrm>
              <a:off x="5931242" y="4356586"/>
              <a:ext cx="726886" cy="0"/>
            </a:xfrm>
            <a:prstGeom prst="straightConnector1">
              <a:avLst/>
            </a:prstGeom>
            <a:ln w="508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flipH="1" flipV="1">
              <a:off x="6294686" y="3477472"/>
              <a:ext cx="445" cy="879114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5594073" y="4184440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ru-RU" b="1" dirty="0" smtClean="0">
                  <a:solidFill>
                    <a:srgbClr val="FFC000"/>
                  </a:solidFill>
                </a:rPr>
                <a:t>Δ</a:t>
              </a:r>
              <a:endParaRPr lang="en-US" altLang="ru-RU" b="1" dirty="0">
                <a:solidFill>
                  <a:srgbClr val="FFC000"/>
                </a:solidFill>
              </a:endParaRPr>
            </a:p>
          </p:txBody>
        </p:sp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6661696" y="4159869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l-GR" altLang="ru-RU" b="1" dirty="0" smtClean="0">
                  <a:solidFill>
                    <a:srgbClr val="FFC000"/>
                  </a:solidFill>
                </a:rPr>
                <a:t>Δ</a:t>
              </a:r>
              <a:endParaRPr lang="en-US" altLang="ru-RU" b="1" dirty="0">
                <a:solidFill>
                  <a:srgbClr val="FFC000"/>
                </a:solidFill>
              </a:endParaRPr>
            </a:p>
          </p:txBody>
        </p:sp>
        <p:sp>
          <p:nvSpPr>
            <p:cNvPr id="22" name="TextBox 39"/>
            <p:cNvSpPr txBox="1">
              <a:spLocks noChangeArrowheads="1"/>
            </p:cNvSpPr>
            <p:nvPr/>
          </p:nvSpPr>
          <p:spPr bwMode="auto">
            <a:xfrm>
              <a:off x="6041565" y="4510984"/>
              <a:ext cx="5886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ru-RU" b="1" dirty="0">
                  <a:solidFill>
                    <a:srgbClr val="FFC000"/>
                  </a:solidFill>
                </a:rPr>
                <a:t>L=2</a:t>
              </a:r>
            </a:p>
          </p:txBody>
        </p:sp>
      </p:grpSp>
      <p:cxnSp>
        <p:nvCxnSpPr>
          <p:cNvPr id="107" name="Прямая соединительная линия 106"/>
          <p:cNvCxnSpPr>
            <a:endCxn id="102" idx="0"/>
          </p:cNvCxnSpPr>
          <p:nvPr/>
        </p:nvCxnSpPr>
        <p:spPr>
          <a:xfrm>
            <a:off x="470363" y="1029496"/>
            <a:ext cx="1666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461931" y="2657857"/>
            <a:ext cx="1666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 flipH="1">
            <a:off x="755106" y="1045532"/>
            <a:ext cx="3289" cy="15688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-46892" y="151994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.7 </a:t>
            </a:r>
            <a:r>
              <a:rPr lang="en-US" dirty="0" err="1" smtClean="0"/>
              <a:t>fm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1366596" y="2780928"/>
                <a:ext cx="14434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≈66%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596" y="2780928"/>
                <a:ext cx="1443407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3821571" y="2720273"/>
                <a:ext cx="1443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≈33%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571" y="2720273"/>
                <a:ext cx="144340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7341222" y="2657857"/>
                <a:ext cx="5148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?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222" y="2657857"/>
                <a:ext cx="51488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Прямоугольник 120"/>
          <p:cNvSpPr/>
          <p:nvPr/>
        </p:nvSpPr>
        <p:spPr>
          <a:xfrm>
            <a:off x="2581000" y="6381328"/>
            <a:ext cx="5256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F. </a:t>
            </a:r>
            <a:r>
              <a:rPr lang="en-US" dirty="0" smtClean="0"/>
              <a:t>Huang et al,</a:t>
            </a:r>
            <a:r>
              <a:rPr lang="en-US" dirty="0"/>
              <a:t> </a:t>
            </a:r>
            <a:r>
              <a:rPr lang="en-US" dirty="0" smtClean="0"/>
              <a:t> </a:t>
            </a:r>
            <a:r>
              <a:rPr lang="de-DE" sz="1600" dirty="0" err="1"/>
              <a:t>Chin.Phys</a:t>
            </a:r>
            <a:r>
              <a:rPr lang="de-DE" sz="1600" dirty="0"/>
              <a:t>. C39 (2015) 7, </a:t>
            </a:r>
            <a:r>
              <a:rPr lang="de-DE" sz="1600" dirty="0" smtClean="0"/>
              <a:t>071001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3384708" y="5013176"/>
                <a:ext cx="1262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≈90%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708" y="5013176"/>
                <a:ext cx="1262397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5080358" y="4984378"/>
                <a:ext cx="1262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≈10%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358" y="4984378"/>
                <a:ext cx="1262397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Стрелка вправо 12"/>
          <p:cNvSpPr/>
          <p:nvPr/>
        </p:nvSpPr>
        <p:spPr>
          <a:xfrm rot="2646103">
            <a:off x="4805420" y="3303678"/>
            <a:ext cx="568025" cy="247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Стрелка вправо 111"/>
          <p:cNvSpPr/>
          <p:nvPr/>
        </p:nvSpPr>
        <p:spPr>
          <a:xfrm rot="7864133">
            <a:off x="3990523" y="3303677"/>
            <a:ext cx="568025" cy="247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-7199" y="336167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Narrow width</a:t>
            </a:r>
            <a:endParaRPr lang="ru-RU" dirty="0"/>
          </a:p>
        </p:txBody>
      </p:sp>
      <p:sp>
        <p:nvSpPr>
          <p:cNvPr id="113" name="TextBox 112"/>
          <p:cNvSpPr txBox="1"/>
          <p:nvPr/>
        </p:nvSpPr>
        <p:spPr>
          <a:xfrm>
            <a:off x="13338" y="3973850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Branching ratios</a:t>
            </a:r>
          </a:p>
          <a:p>
            <a:r>
              <a:rPr lang="en-US" dirty="0" err="1" smtClean="0"/>
              <a:t>Dalitz</a:t>
            </a:r>
            <a:r>
              <a:rPr lang="en-US" dirty="0" smtClean="0"/>
              <a:t> plots</a:t>
            </a:r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 rot="19486567">
            <a:off x="1186609" y="3264570"/>
            <a:ext cx="384367" cy="13754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Стрелка вправо 115"/>
          <p:cNvSpPr/>
          <p:nvPr/>
        </p:nvSpPr>
        <p:spPr>
          <a:xfrm rot="19929878">
            <a:off x="1782519" y="3662847"/>
            <a:ext cx="2152452" cy="13754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4242041" y="5674971"/>
                <a:ext cx="1248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𝜋𝜋</m:t>
                        </m:r>
                      </m:sub>
                    </m:sSub>
                  </m:oMath>
                </a14:m>
                <a:r>
                  <a:rPr lang="en-US" dirty="0" smtClean="0"/>
                  <a:t>, PWA</a:t>
                </a:r>
                <a:endParaRPr lang="ru-RU" dirty="0"/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041" y="5674971"/>
                <a:ext cx="1248099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439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Стрелка вправо 121"/>
          <p:cNvSpPr/>
          <p:nvPr/>
        </p:nvSpPr>
        <p:spPr>
          <a:xfrm rot="19486567">
            <a:off x="4936517" y="5439170"/>
            <a:ext cx="384367" cy="13754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Стрелка вправо 122"/>
          <p:cNvSpPr/>
          <p:nvPr/>
        </p:nvSpPr>
        <p:spPr>
          <a:xfrm rot="13791468">
            <a:off x="4372570" y="5463393"/>
            <a:ext cx="384367" cy="13754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27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baryon_skyrm_np-l2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5750" y="1481138"/>
            <a:ext cx="6034088" cy="4525962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56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dirty="0" smtClean="0"/>
              <a:t>Dibaryon in </a:t>
            </a:r>
            <a:r>
              <a:rPr lang="en-US" dirty="0" err="1" smtClean="0"/>
              <a:t>Skyrme</a:t>
            </a:r>
            <a:r>
              <a:rPr lang="en-US" dirty="0" smtClean="0"/>
              <a:t> model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6309320"/>
            <a:ext cx="662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David </a:t>
            </a:r>
            <a:r>
              <a:rPr lang="de-DE" dirty="0" smtClean="0"/>
              <a:t>Foster,</a:t>
            </a:r>
            <a:r>
              <a:rPr lang="de-DE" dirty="0"/>
              <a:t> Nicholas S. </a:t>
            </a:r>
            <a:r>
              <a:rPr lang="de-DE" dirty="0" err="1" smtClean="0"/>
              <a:t>Manton</a:t>
            </a:r>
            <a:r>
              <a:rPr lang="de-DE" dirty="0" smtClean="0"/>
              <a:t>,</a:t>
            </a:r>
            <a:r>
              <a:rPr lang="de-DE" dirty="0"/>
              <a:t> </a:t>
            </a:r>
            <a:r>
              <a:rPr lang="de-DE" dirty="0" err="1"/>
              <a:t>Nucl.Phys</a:t>
            </a:r>
            <a:r>
              <a:rPr lang="de-DE" dirty="0"/>
              <a:t>. B899 (2015) </a:t>
            </a:r>
            <a:r>
              <a:rPr lang="de-DE" dirty="0" smtClean="0"/>
              <a:t>513</a:t>
            </a:r>
            <a:r>
              <a:rPr lang="de-DE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6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d* in Lattice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7598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488832" cy="56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4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d* in Lattice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7608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7560840" cy="575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02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𝒅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𝟐𝟑𝟖𝟎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in </a:t>
                </a:r>
                <a:r>
                  <a:rPr lang="en-US" dirty="0" err="1" smtClean="0"/>
                  <a:t>pn</a:t>
                </a:r>
                <a:endParaRPr lang="ru-RU" dirty="0"/>
              </a:p>
            </p:txBody>
          </p:sp>
        </mc:Choice>
        <mc:Fallback xmlns="">
          <p:sp>
            <p:nvSpPr>
              <p:cNvPr id="5" name="Заголовок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57" b="-361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2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410" name="Picture 2" descr="tot_xs_over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1850"/>
            <a:ext cx="8893175" cy="6026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C877-514C-4520-A4C9-3A8979899645}" type="slidenum">
              <a:rPr lang="en-US"/>
              <a:pPr/>
              <a:t>6</a:t>
            </a:fld>
            <a:endParaRPr lang="en-US"/>
          </a:p>
        </p:txBody>
      </p:sp>
      <p:pic>
        <p:nvPicPr>
          <p:cNvPr id="657411" name="Picture 3" descr="AK-Bo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484313"/>
            <a:ext cx="15128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7412" name="Text Box 4"/>
          <p:cNvSpPr txBox="1">
            <a:spLocks noChangeArrowheads="1"/>
          </p:cNvSpPr>
          <p:nvPr/>
        </p:nvSpPr>
        <p:spPr bwMode="auto">
          <a:xfrm>
            <a:off x="4932363" y="2565400"/>
            <a:ext cx="28023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/>
              <a:t>“d* </a:t>
            </a:r>
            <a:r>
              <a:rPr lang="en-US" sz="2800" b="1" dirty="0"/>
              <a:t>resonance”</a:t>
            </a:r>
          </a:p>
        </p:txBody>
      </p:sp>
      <p:sp>
        <p:nvSpPr>
          <p:cNvPr id="657413" name="Line 5"/>
          <p:cNvSpPr>
            <a:spLocks noChangeShapeType="1"/>
          </p:cNvSpPr>
          <p:nvPr/>
        </p:nvSpPr>
        <p:spPr bwMode="auto">
          <a:xfrm>
            <a:off x="3908425" y="3948113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14" name="Line 6"/>
          <p:cNvSpPr>
            <a:spLocks noChangeShapeType="1"/>
          </p:cNvSpPr>
          <p:nvPr/>
        </p:nvSpPr>
        <p:spPr bwMode="auto">
          <a:xfrm>
            <a:off x="4368800" y="1427163"/>
            <a:ext cx="0" cy="446405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15" name="Text Box 7"/>
          <p:cNvSpPr txBox="1">
            <a:spLocks noChangeArrowheads="1"/>
          </p:cNvSpPr>
          <p:nvPr/>
        </p:nvSpPr>
        <p:spPr bwMode="auto">
          <a:xfrm>
            <a:off x="1908175" y="3500438"/>
            <a:ext cx="158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ym typeface="Symbol" pitchFamily="18" charset="2"/>
              </a:rPr>
              <a:t>70 MeV</a:t>
            </a:r>
          </a:p>
        </p:txBody>
      </p:sp>
      <p:sp>
        <p:nvSpPr>
          <p:cNvPr id="657417" name="Rectangle 9"/>
          <p:cNvSpPr>
            <a:spLocks noChangeArrowheads="1"/>
          </p:cNvSpPr>
          <p:nvPr/>
        </p:nvSpPr>
        <p:spPr bwMode="auto">
          <a:xfrm>
            <a:off x="468313" y="260350"/>
            <a:ext cx="82296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+mj-lt"/>
              </a:rPr>
              <a:t>Total cross section </a:t>
            </a:r>
            <a:r>
              <a:rPr lang="en-US" sz="4000" dirty="0" err="1">
                <a:solidFill>
                  <a:schemeClr val="tx2"/>
                </a:solidFill>
              </a:rPr>
              <a:t>pn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>
                <a:solidFill>
                  <a:schemeClr val="tx2"/>
                </a:solidFill>
                <a:sym typeface="Symbol" pitchFamily="18" charset="2"/>
              </a:rPr>
              <a:t> d</a:t>
            </a:r>
            <a:r>
              <a:rPr lang="en-US" sz="4000" baseline="30000" dirty="0">
                <a:solidFill>
                  <a:schemeClr val="tx2"/>
                </a:solidFill>
                <a:sym typeface="Symbol" pitchFamily="18" charset="2"/>
              </a:rPr>
              <a:t>0</a:t>
            </a:r>
            <a:r>
              <a:rPr lang="en-US" sz="4000" dirty="0">
                <a:solidFill>
                  <a:schemeClr val="tx2"/>
                </a:solidFill>
                <a:sym typeface="Symbol" pitchFamily="18" charset="2"/>
              </a:rPr>
              <a:t></a:t>
            </a:r>
            <a:r>
              <a:rPr lang="en-US" sz="4000" baseline="30000" dirty="0">
                <a:solidFill>
                  <a:schemeClr val="tx2"/>
                </a:solidFill>
                <a:sym typeface="Symbol" pitchFamily="18" charset="2"/>
              </a:rPr>
              <a:t>0</a:t>
            </a:r>
            <a:r>
              <a:rPr lang="en-US" sz="4000" dirty="0">
                <a:solidFill>
                  <a:schemeClr val="tx2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657418" name="Text Box 10"/>
          <p:cNvSpPr txBox="1">
            <a:spLocks noChangeArrowheads="1"/>
          </p:cNvSpPr>
          <p:nvPr/>
        </p:nvSpPr>
        <p:spPr bwMode="auto">
          <a:xfrm>
            <a:off x="376238" y="6400800"/>
            <a:ext cx="550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P. </a:t>
            </a:r>
            <a:r>
              <a:rPr lang="en-US" dirty="0" err="1"/>
              <a:t>Adlarson</a:t>
            </a:r>
            <a:r>
              <a:rPr lang="en-US" dirty="0"/>
              <a:t> et. al Phys. Rev. </a:t>
            </a:r>
            <a:r>
              <a:rPr lang="en-US" dirty="0" err="1"/>
              <a:t>Lett</a:t>
            </a:r>
            <a:r>
              <a:rPr lang="en-US" dirty="0"/>
              <a:t>. 106:242302, 2011</a:t>
            </a:r>
          </a:p>
        </p:txBody>
      </p:sp>
      <p:sp>
        <p:nvSpPr>
          <p:cNvPr id="657419" name="Text Box 11"/>
          <p:cNvSpPr txBox="1">
            <a:spLocks noChangeArrowheads="1"/>
          </p:cNvSpPr>
          <p:nvPr/>
        </p:nvSpPr>
        <p:spPr bwMode="auto">
          <a:xfrm>
            <a:off x="6567488" y="4886325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</a:t>
            </a:r>
          </a:p>
        </p:txBody>
      </p:sp>
      <p:sp>
        <p:nvSpPr>
          <p:cNvPr id="657420" name="Text Box 12"/>
          <p:cNvSpPr txBox="1">
            <a:spLocks noChangeArrowheads="1"/>
          </p:cNvSpPr>
          <p:nvPr/>
        </p:nvSpPr>
        <p:spPr bwMode="auto">
          <a:xfrm>
            <a:off x="3543300" y="5321300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NN*(1440)</a:t>
            </a:r>
          </a:p>
        </p:txBody>
      </p:sp>
      <p:sp>
        <p:nvSpPr>
          <p:cNvPr id="657421" name="Line 13"/>
          <p:cNvSpPr>
            <a:spLocks noChangeShapeType="1"/>
          </p:cNvSpPr>
          <p:nvPr/>
        </p:nvSpPr>
        <p:spPr bwMode="auto">
          <a:xfrm flipH="1">
            <a:off x="3492500" y="5589588"/>
            <a:ext cx="503238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22" name="Line 14"/>
          <p:cNvSpPr>
            <a:spLocks noChangeShapeType="1"/>
          </p:cNvSpPr>
          <p:nvPr/>
        </p:nvSpPr>
        <p:spPr bwMode="auto">
          <a:xfrm flipH="1">
            <a:off x="6588125" y="5157788"/>
            <a:ext cx="21590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6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F86A-4E34-4C2A-B29C-D939AC33F94A}" type="slidenum">
              <a:rPr lang="en-US"/>
              <a:pPr/>
              <a:t>60</a:t>
            </a:fld>
            <a:endParaRPr lang="en-US" dirty="0"/>
          </a:p>
        </p:txBody>
      </p:sp>
      <p:pic>
        <p:nvPicPr>
          <p:cNvPr id="800770" name="Picture 2" descr="SAID_Annete_elastic_X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1268412"/>
            <a:ext cx="6480175" cy="483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07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8269" y="49213"/>
            <a:ext cx="5132387" cy="858837"/>
          </a:xfrm>
        </p:spPr>
        <p:txBody>
          <a:bodyPr/>
          <a:lstStyle/>
          <a:p>
            <a:r>
              <a:rPr lang="de-DE" dirty="0" err="1"/>
              <a:t>Expectations</a:t>
            </a:r>
            <a:endParaRPr lang="de-DE" dirty="0"/>
          </a:p>
        </p:txBody>
      </p:sp>
      <p:grpSp>
        <p:nvGrpSpPr>
          <p:cNvPr id="800772" name="Group 4"/>
          <p:cNvGrpSpPr>
            <a:grpSpLocks/>
          </p:cNvGrpSpPr>
          <p:nvPr/>
        </p:nvGrpSpPr>
        <p:grpSpPr bwMode="auto">
          <a:xfrm>
            <a:off x="6300788" y="260350"/>
            <a:ext cx="2522537" cy="1393825"/>
            <a:chOff x="3242" y="890"/>
            <a:chExt cx="1589" cy="878"/>
          </a:xfrm>
        </p:grpSpPr>
        <p:sp>
          <p:nvSpPr>
            <p:cNvPr id="800773" name="Line 5"/>
            <p:cNvSpPr>
              <a:spLocks noChangeShapeType="1"/>
            </p:cNvSpPr>
            <p:nvPr/>
          </p:nvSpPr>
          <p:spPr bwMode="auto">
            <a:xfrm>
              <a:off x="3442" y="1116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4" name="Line 6"/>
            <p:cNvSpPr>
              <a:spLocks noChangeShapeType="1"/>
            </p:cNvSpPr>
            <p:nvPr/>
          </p:nvSpPr>
          <p:spPr bwMode="auto">
            <a:xfrm flipV="1">
              <a:off x="3442" y="1388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5" name="Rectangle 7"/>
            <p:cNvSpPr>
              <a:spLocks noChangeArrowheads="1"/>
            </p:cNvSpPr>
            <p:nvPr/>
          </p:nvSpPr>
          <p:spPr bwMode="auto">
            <a:xfrm>
              <a:off x="3714" y="1252"/>
              <a:ext cx="544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776" name="Text Box 8"/>
            <p:cNvSpPr txBox="1">
              <a:spLocks noChangeArrowheads="1"/>
            </p:cNvSpPr>
            <p:nvPr/>
          </p:nvSpPr>
          <p:spPr bwMode="auto">
            <a:xfrm>
              <a:off x="3242" y="935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  <p:sp>
          <p:nvSpPr>
            <p:cNvPr id="800777" name="Text Box 9"/>
            <p:cNvSpPr txBox="1">
              <a:spLocks noChangeArrowheads="1"/>
            </p:cNvSpPr>
            <p:nvPr/>
          </p:nvSpPr>
          <p:spPr bwMode="auto">
            <a:xfrm>
              <a:off x="3242" y="141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800778" name="Line 10"/>
            <p:cNvSpPr>
              <a:spLocks noChangeShapeType="1"/>
            </p:cNvSpPr>
            <p:nvPr/>
          </p:nvSpPr>
          <p:spPr bwMode="auto">
            <a:xfrm>
              <a:off x="4241" y="1434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9" name="Line 11"/>
            <p:cNvSpPr>
              <a:spLocks noChangeShapeType="1"/>
            </p:cNvSpPr>
            <p:nvPr/>
          </p:nvSpPr>
          <p:spPr bwMode="auto">
            <a:xfrm flipV="1">
              <a:off x="4241" y="1071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80" name="Text Box 12"/>
            <p:cNvSpPr txBox="1">
              <a:spLocks noChangeArrowheads="1"/>
            </p:cNvSpPr>
            <p:nvPr/>
          </p:nvSpPr>
          <p:spPr bwMode="auto">
            <a:xfrm>
              <a:off x="4649" y="148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800781" name="Text Box 13"/>
            <p:cNvSpPr txBox="1">
              <a:spLocks noChangeArrowheads="1"/>
            </p:cNvSpPr>
            <p:nvPr/>
          </p:nvSpPr>
          <p:spPr bwMode="auto">
            <a:xfrm>
              <a:off x="4649" y="89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</p:grpSp>
      <p:graphicFrame>
        <p:nvGraphicFramePr>
          <p:cNvPr id="800782" name="Object 1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86588254"/>
              </p:ext>
            </p:extLst>
          </p:nvPr>
        </p:nvGraphicFramePr>
        <p:xfrm>
          <a:off x="1475656" y="788988"/>
          <a:ext cx="27305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814" name="Формула" r:id="rId4" imgW="977760" imgH="228600" progId="Equation.3">
                  <p:embed/>
                </p:oleObj>
              </mc:Choice>
              <mc:Fallback>
                <p:oleObj name="Формула" r:id="rId4" imgW="977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788988"/>
                        <a:ext cx="273050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0783" name="Text Box 15"/>
          <p:cNvSpPr txBox="1">
            <a:spLocks noChangeArrowheads="1"/>
          </p:cNvSpPr>
          <p:nvPr/>
        </p:nvSpPr>
        <p:spPr bwMode="auto">
          <a:xfrm>
            <a:off x="2353836" y="4450512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SAID</a:t>
            </a:r>
          </a:p>
        </p:txBody>
      </p:sp>
      <p:sp>
        <p:nvSpPr>
          <p:cNvPr id="800784" name="Text Box 16"/>
          <p:cNvSpPr txBox="1">
            <a:spLocks noChangeArrowheads="1"/>
          </p:cNvSpPr>
          <p:nvPr/>
        </p:nvSpPr>
        <p:spPr bwMode="auto">
          <a:xfrm>
            <a:off x="3524842" y="2924944"/>
            <a:ext cx="24885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SAID </a:t>
            </a:r>
            <a:r>
              <a:rPr lang="en-US" b="1" dirty="0" smtClean="0">
                <a:solidFill>
                  <a:srgbClr val="0000FF"/>
                </a:solidFill>
              </a:rPr>
              <a:t>with </a:t>
            </a:r>
            <a:r>
              <a:rPr lang="en-US" b="1" dirty="0">
                <a:solidFill>
                  <a:srgbClr val="0000FF"/>
                </a:solidFill>
              </a:rPr>
              <a:t>resonance</a:t>
            </a:r>
          </a:p>
        </p:txBody>
      </p:sp>
      <p:sp>
        <p:nvSpPr>
          <p:cNvPr id="800785" name="Line 17"/>
          <p:cNvSpPr>
            <a:spLocks noChangeShapeType="1"/>
          </p:cNvSpPr>
          <p:nvPr/>
        </p:nvSpPr>
        <p:spPr bwMode="auto">
          <a:xfrm flipH="1">
            <a:off x="5036142" y="3285307"/>
            <a:ext cx="144463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0786" name="Line 18"/>
          <p:cNvSpPr>
            <a:spLocks noChangeShapeType="1"/>
          </p:cNvSpPr>
          <p:nvPr/>
        </p:nvSpPr>
        <p:spPr bwMode="auto">
          <a:xfrm flipV="1">
            <a:off x="3093611" y="4215562"/>
            <a:ext cx="1800225" cy="431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9803" y="6268670"/>
            <a:ext cx="5951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Pricking, M. </a:t>
            </a:r>
            <a:r>
              <a:rPr lang="en-US" dirty="0" err="1" smtClean="0"/>
              <a:t>Bashkanov</a:t>
            </a:r>
            <a:r>
              <a:rPr lang="en-US" dirty="0" smtClean="0"/>
              <a:t>, H. Clement: arXiv:1310.5532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42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6" y="1050924"/>
            <a:ext cx="8178630" cy="5546428"/>
          </a:xfrm>
          <a:prstGeom prst="rect">
            <a:avLst/>
          </a:prstGeom>
        </p:spPr>
      </p:pic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F86A-4E34-4C2A-B29C-D939AC33F94A}" type="slidenum">
              <a:rPr lang="en-US"/>
              <a:pPr/>
              <a:t>61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0771" name="Rectangle 3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19063" y="158750"/>
                <a:ext cx="7073900" cy="82073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de-DE" sz="4000" dirty="0" smtClean="0"/>
                  <a:t> </a:t>
                </a:r>
                <a:r>
                  <a:rPr lang="de-DE" sz="4000" dirty="0" err="1" smtClean="0"/>
                  <a:t>energy</a:t>
                </a:r>
                <a:r>
                  <a:rPr lang="de-DE" sz="4000" dirty="0" smtClean="0"/>
                  <a:t> </a:t>
                </a:r>
                <a:r>
                  <a:rPr lang="de-DE" sz="4000" dirty="0" err="1" smtClean="0"/>
                  <a:t>dependence</a:t>
                </a:r>
                <a:r>
                  <a:rPr lang="de-DE" sz="4000" dirty="0" smtClean="0"/>
                  <a:t> at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83</m:t>
                    </m:r>
                    <m:r>
                      <a:rPr lang="en-US" sz="40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de-DE" sz="4000" dirty="0"/>
              </a:p>
            </p:txBody>
          </p:sp>
        </mc:Choice>
        <mc:Fallback xmlns="">
          <p:sp>
            <p:nvSpPr>
              <p:cNvPr id="800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9063" y="158750"/>
                <a:ext cx="7073900" cy="820737"/>
              </a:xfrm>
              <a:blipFill rotWithShape="1">
                <a:blip r:embed="rId4"/>
                <a:stretch>
                  <a:fillRect l="-86" b="-3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0772" name="Group 4"/>
          <p:cNvGrpSpPr>
            <a:grpSpLocks/>
          </p:cNvGrpSpPr>
          <p:nvPr/>
        </p:nvGrpSpPr>
        <p:grpSpPr bwMode="auto">
          <a:xfrm>
            <a:off x="6589712" y="20637"/>
            <a:ext cx="2522537" cy="1393825"/>
            <a:chOff x="3242" y="890"/>
            <a:chExt cx="1589" cy="878"/>
          </a:xfrm>
        </p:grpSpPr>
        <p:sp>
          <p:nvSpPr>
            <p:cNvPr id="800773" name="Line 5"/>
            <p:cNvSpPr>
              <a:spLocks noChangeShapeType="1"/>
            </p:cNvSpPr>
            <p:nvPr/>
          </p:nvSpPr>
          <p:spPr bwMode="auto">
            <a:xfrm>
              <a:off x="3442" y="1116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4" name="Line 6"/>
            <p:cNvSpPr>
              <a:spLocks noChangeShapeType="1"/>
            </p:cNvSpPr>
            <p:nvPr/>
          </p:nvSpPr>
          <p:spPr bwMode="auto">
            <a:xfrm flipV="1">
              <a:off x="3442" y="1388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5" name="Rectangle 7"/>
            <p:cNvSpPr>
              <a:spLocks noChangeArrowheads="1"/>
            </p:cNvSpPr>
            <p:nvPr/>
          </p:nvSpPr>
          <p:spPr bwMode="auto">
            <a:xfrm>
              <a:off x="3714" y="1252"/>
              <a:ext cx="544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776" name="Text Box 8"/>
            <p:cNvSpPr txBox="1">
              <a:spLocks noChangeArrowheads="1"/>
            </p:cNvSpPr>
            <p:nvPr/>
          </p:nvSpPr>
          <p:spPr bwMode="auto">
            <a:xfrm>
              <a:off x="3242" y="935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  <p:sp>
          <p:nvSpPr>
            <p:cNvPr id="800777" name="Text Box 9"/>
            <p:cNvSpPr txBox="1">
              <a:spLocks noChangeArrowheads="1"/>
            </p:cNvSpPr>
            <p:nvPr/>
          </p:nvSpPr>
          <p:spPr bwMode="auto">
            <a:xfrm>
              <a:off x="3242" y="141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800778" name="Line 10"/>
            <p:cNvSpPr>
              <a:spLocks noChangeShapeType="1"/>
            </p:cNvSpPr>
            <p:nvPr/>
          </p:nvSpPr>
          <p:spPr bwMode="auto">
            <a:xfrm>
              <a:off x="4241" y="1434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9" name="Line 11"/>
            <p:cNvSpPr>
              <a:spLocks noChangeShapeType="1"/>
            </p:cNvSpPr>
            <p:nvPr/>
          </p:nvSpPr>
          <p:spPr bwMode="auto">
            <a:xfrm flipV="1">
              <a:off x="4241" y="1071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80" name="Text Box 12"/>
            <p:cNvSpPr txBox="1">
              <a:spLocks noChangeArrowheads="1"/>
            </p:cNvSpPr>
            <p:nvPr/>
          </p:nvSpPr>
          <p:spPr bwMode="auto">
            <a:xfrm>
              <a:off x="4649" y="148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800781" name="Text Box 13"/>
            <p:cNvSpPr txBox="1">
              <a:spLocks noChangeArrowheads="1"/>
            </p:cNvSpPr>
            <p:nvPr/>
          </p:nvSpPr>
          <p:spPr bwMode="auto">
            <a:xfrm>
              <a:off x="4649" y="89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</p:grpSp>
      <p:graphicFrame>
        <p:nvGraphicFramePr>
          <p:cNvPr id="800782" name="Object 1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86195674"/>
              </p:ext>
            </p:extLst>
          </p:nvPr>
        </p:nvGraphicFramePr>
        <p:xfrm>
          <a:off x="3532187" y="962024"/>
          <a:ext cx="29130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38" name="Формула" r:id="rId5" imgW="965160" imgH="203040" progId="Equation.3">
                  <p:embed/>
                </p:oleObj>
              </mc:Choice>
              <mc:Fallback>
                <p:oleObj name="Формула" r:id="rId5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7" y="962024"/>
                        <a:ext cx="291306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0783" name="Text Box 15"/>
          <p:cNvSpPr txBox="1">
            <a:spLocks noChangeArrowheads="1"/>
          </p:cNvSpPr>
          <p:nvPr/>
        </p:nvSpPr>
        <p:spPr bwMode="auto">
          <a:xfrm>
            <a:off x="2195736" y="4725144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SAID</a:t>
            </a:r>
          </a:p>
        </p:txBody>
      </p:sp>
      <p:sp>
        <p:nvSpPr>
          <p:cNvPr id="800786" name="Line 18"/>
          <p:cNvSpPr>
            <a:spLocks noChangeShapeType="1"/>
          </p:cNvSpPr>
          <p:nvPr/>
        </p:nvSpPr>
        <p:spPr bwMode="auto">
          <a:xfrm flipV="1">
            <a:off x="2925986" y="4437111"/>
            <a:ext cx="792805" cy="4608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3869389" y="2060848"/>
            <a:ext cx="576064" cy="3672408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49803" y="6268670"/>
            <a:ext cx="5951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Pricking, M. </a:t>
            </a:r>
            <a:r>
              <a:rPr lang="en-US" dirty="0" err="1" smtClean="0"/>
              <a:t>Bashkanov</a:t>
            </a:r>
            <a:r>
              <a:rPr lang="en-US" dirty="0" smtClean="0"/>
              <a:t>, H. Clement: arXiv:1310.5532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1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5" y="1051560"/>
            <a:ext cx="8184500" cy="5550408"/>
          </a:xfrm>
          <a:prstGeom prst="rect">
            <a:avLst/>
          </a:prstGeom>
        </p:spPr>
      </p:pic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F86A-4E34-4C2A-B29C-D939AC33F94A}" type="slidenum">
              <a:rPr lang="en-US"/>
              <a:pPr/>
              <a:t>62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0771" name="Rectangle 3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19063" y="158750"/>
                <a:ext cx="7073900" cy="82073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de-DE" sz="4000" dirty="0" smtClean="0"/>
                  <a:t> </a:t>
                </a:r>
                <a:r>
                  <a:rPr lang="de-DE" sz="4000" dirty="0"/>
                  <a:t>energy dependence </a:t>
                </a:r>
                <a:r>
                  <a:rPr lang="de-DE" sz="4000" dirty="0" smtClean="0"/>
                  <a:t>at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83</m:t>
                    </m:r>
                    <m:r>
                      <a:rPr lang="en-US" sz="40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de-DE" sz="4000" dirty="0"/>
              </a:p>
            </p:txBody>
          </p:sp>
        </mc:Choice>
        <mc:Fallback xmlns="">
          <p:sp>
            <p:nvSpPr>
              <p:cNvPr id="800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9063" y="158750"/>
                <a:ext cx="7073900" cy="820737"/>
              </a:xfrm>
              <a:blipFill rotWithShape="1">
                <a:blip r:embed="rId4"/>
                <a:stretch>
                  <a:fillRect l="-86" b="-3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0772" name="Group 4"/>
          <p:cNvGrpSpPr>
            <a:grpSpLocks/>
          </p:cNvGrpSpPr>
          <p:nvPr/>
        </p:nvGrpSpPr>
        <p:grpSpPr bwMode="auto">
          <a:xfrm>
            <a:off x="6585495" y="31750"/>
            <a:ext cx="2522537" cy="1393825"/>
            <a:chOff x="3242" y="890"/>
            <a:chExt cx="1589" cy="878"/>
          </a:xfrm>
        </p:grpSpPr>
        <p:sp>
          <p:nvSpPr>
            <p:cNvPr id="800773" name="Line 5"/>
            <p:cNvSpPr>
              <a:spLocks noChangeShapeType="1"/>
            </p:cNvSpPr>
            <p:nvPr/>
          </p:nvSpPr>
          <p:spPr bwMode="auto">
            <a:xfrm>
              <a:off x="3442" y="1116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4" name="Line 6"/>
            <p:cNvSpPr>
              <a:spLocks noChangeShapeType="1"/>
            </p:cNvSpPr>
            <p:nvPr/>
          </p:nvSpPr>
          <p:spPr bwMode="auto">
            <a:xfrm flipV="1">
              <a:off x="3442" y="1388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5" name="Rectangle 7"/>
            <p:cNvSpPr>
              <a:spLocks noChangeArrowheads="1"/>
            </p:cNvSpPr>
            <p:nvPr/>
          </p:nvSpPr>
          <p:spPr bwMode="auto">
            <a:xfrm>
              <a:off x="3714" y="1252"/>
              <a:ext cx="544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0776" name="Text Box 8"/>
            <p:cNvSpPr txBox="1">
              <a:spLocks noChangeArrowheads="1"/>
            </p:cNvSpPr>
            <p:nvPr/>
          </p:nvSpPr>
          <p:spPr bwMode="auto">
            <a:xfrm>
              <a:off x="3242" y="935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  <p:sp>
          <p:nvSpPr>
            <p:cNvPr id="800777" name="Text Box 9"/>
            <p:cNvSpPr txBox="1">
              <a:spLocks noChangeArrowheads="1"/>
            </p:cNvSpPr>
            <p:nvPr/>
          </p:nvSpPr>
          <p:spPr bwMode="auto">
            <a:xfrm>
              <a:off x="3242" y="1418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800778" name="Line 10"/>
            <p:cNvSpPr>
              <a:spLocks noChangeShapeType="1"/>
            </p:cNvSpPr>
            <p:nvPr/>
          </p:nvSpPr>
          <p:spPr bwMode="auto">
            <a:xfrm>
              <a:off x="4241" y="1434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79" name="Line 11"/>
            <p:cNvSpPr>
              <a:spLocks noChangeShapeType="1"/>
            </p:cNvSpPr>
            <p:nvPr/>
          </p:nvSpPr>
          <p:spPr bwMode="auto">
            <a:xfrm flipV="1">
              <a:off x="4241" y="1071"/>
              <a:ext cx="362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780" name="Text Box 12"/>
            <p:cNvSpPr txBox="1">
              <a:spLocks noChangeArrowheads="1"/>
            </p:cNvSpPr>
            <p:nvPr/>
          </p:nvSpPr>
          <p:spPr bwMode="auto">
            <a:xfrm>
              <a:off x="4649" y="148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n</a:t>
              </a:r>
            </a:p>
          </p:txBody>
        </p:sp>
        <p:sp>
          <p:nvSpPr>
            <p:cNvPr id="800781" name="Text Box 13"/>
            <p:cNvSpPr txBox="1">
              <a:spLocks noChangeArrowheads="1"/>
            </p:cNvSpPr>
            <p:nvPr/>
          </p:nvSpPr>
          <p:spPr bwMode="auto">
            <a:xfrm>
              <a:off x="4649" y="89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ahoma" pitchFamily="34" charset="0"/>
                </a:rPr>
                <a:t>p</a:t>
              </a:r>
            </a:p>
          </p:txBody>
        </p:sp>
      </p:grpSp>
      <p:graphicFrame>
        <p:nvGraphicFramePr>
          <p:cNvPr id="800782" name="Object 1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23913436"/>
              </p:ext>
            </p:extLst>
          </p:nvPr>
        </p:nvGraphicFramePr>
        <p:xfrm>
          <a:off x="3532187" y="962024"/>
          <a:ext cx="29130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862" name="Формула" r:id="rId5" imgW="965160" imgH="203040" progId="Equation.3">
                  <p:embed/>
                </p:oleObj>
              </mc:Choice>
              <mc:Fallback>
                <p:oleObj name="Формула" r:id="rId5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7" y="962024"/>
                        <a:ext cx="291306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0783" name="Text Box 15"/>
          <p:cNvSpPr txBox="1">
            <a:spLocks noChangeArrowheads="1"/>
          </p:cNvSpPr>
          <p:nvPr/>
        </p:nvSpPr>
        <p:spPr bwMode="auto">
          <a:xfrm>
            <a:off x="2195736" y="4725144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SAID</a:t>
            </a:r>
          </a:p>
        </p:txBody>
      </p:sp>
      <p:sp>
        <p:nvSpPr>
          <p:cNvPr id="800786" name="Line 18"/>
          <p:cNvSpPr>
            <a:spLocks noChangeShapeType="1"/>
          </p:cNvSpPr>
          <p:nvPr/>
        </p:nvSpPr>
        <p:spPr bwMode="auto">
          <a:xfrm flipV="1">
            <a:off x="2925986" y="4437111"/>
            <a:ext cx="792805" cy="4608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5441181" y="4725144"/>
            <a:ext cx="12747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New SAID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solutions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H="1" flipV="1">
            <a:off x="5786135" y="4437111"/>
            <a:ext cx="292400" cy="32457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3869389" y="2060848"/>
            <a:ext cx="576064" cy="3672408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39552" y="6093296"/>
            <a:ext cx="570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Adlarson</a:t>
            </a:r>
            <a:r>
              <a:rPr lang="en-US" dirty="0" smtClean="0"/>
              <a:t> et al</a:t>
            </a:r>
            <a:r>
              <a:rPr lang="en-US" dirty="0"/>
              <a:t>. Phys. Rev. </a:t>
            </a:r>
            <a:r>
              <a:rPr lang="en-US" dirty="0" err="1"/>
              <a:t>Lett</a:t>
            </a:r>
            <a:r>
              <a:rPr lang="en-US" dirty="0"/>
              <a:t>. </a:t>
            </a:r>
            <a:r>
              <a:rPr lang="en-US" b="1" dirty="0"/>
              <a:t>112</a:t>
            </a:r>
            <a:r>
              <a:rPr lang="en-US" dirty="0"/>
              <a:t>, 202301, (2014)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12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8752" y="260648"/>
            <a:ext cx="8784976" cy="720080"/>
          </a:xfrm>
        </p:spPr>
        <p:txBody>
          <a:bodyPr>
            <a:noAutofit/>
          </a:bodyPr>
          <a:lstStyle/>
          <a:p>
            <a:r>
              <a:rPr lang="en-US" sz="4000" dirty="0" smtClean="0"/>
              <a:t>Dimensionless </a:t>
            </a:r>
            <a:r>
              <a:rPr lang="en-US" sz="4000" dirty="0"/>
              <a:t>partial wave </a:t>
            </a:r>
            <a:r>
              <a:rPr lang="en-US" sz="4000" dirty="0" smtClean="0"/>
              <a:t>amplitudes</a:t>
            </a: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5AF6-7410-4953-91DD-6AB1A807D179}" type="slidenum">
              <a:rPr lang="en-US" smtClean="0"/>
              <a:pPr/>
              <a:t>63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1116033"/>
                <a:ext cx="77768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</a:rPr>
                  <a:t>Pole at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𝟐𝟑𝟖𝟎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)−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𝒊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𝟒𝟎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𝟓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𝑴𝒆𝑽</m:t>
                    </m:r>
                  </m:oMath>
                </a14:m>
                <a:endParaRPr lang="ru-RU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16033"/>
                <a:ext cx="7776864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2039"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8" y="2172357"/>
            <a:ext cx="2997803" cy="20302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261" y="2178085"/>
            <a:ext cx="2997803" cy="20302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64" y="2172357"/>
            <a:ext cx="2997804" cy="20302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87362" y="334424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Re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71722" y="2696175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Im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035" y="300854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SP07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5621066" y="3187486"/>
            <a:ext cx="246969" cy="84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5549058" y="3008548"/>
            <a:ext cx="318977" cy="178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12754" y="3045196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SP14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524722" y="3098019"/>
            <a:ext cx="360040" cy="329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524722" y="3344247"/>
            <a:ext cx="46805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66281" y="1700808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Dimensionless partial wave amplitudes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96530" y="4208343"/>
                <a:ext cx="122431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44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4400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en-US" sz="44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30" y="4208343"/>
                <a:ext cx="1224310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92874" y="4280351"/>
                <a:ext cx="120558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44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4400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en-US" sz="44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874" y="4280351"/>
                <a:ext cx="1205586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297237" y="4077072"/>
                <a:ext cx="86690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237" y="4077072"/>
                <a:ext cx="866904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Заголовок 5"/>
          <p:cNvSpPr txBox="1">
            <a:spLocks/>
          </p:cNvSpPr>
          <p:nvPr/>
        </p:nvSpPr>
        <p:spPr>
          <a:xfrm>
            <a:off x="611560" y="5049792"/>
            <a:ext cx="8305800" cy="800752"/>
          </a:xfrm>
          <a:prstGeom prst="rect">
            <a:avLst/>
          </a:prstGeom>
        </p:spPr>
        <p:txBody>
          <a:bodyPr vert="horz" lIns="0" tIns="45720" rIns="0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Resonance in the </a:t>
            </a:r>
            <a:r>
              <a:rPr lang="en-US" dirty="0" err="1" smtClean="0"/>
              <a:t>pn</a:t>
            </a:r>
            <a:r>
              <a:rPr lang="en-US" dirty="0" smtClean="0"/>
              <a:t> system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39552" y="6093296"/>
            <a:ext cx="570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Adlarson</a:t>
            </a:r>
            <a:r>
              <a:rPr lang="en-US" dirty="0" smtClean="0"/>
              <a:t> et al</a:t>
            </a:r>
            <a:r>
              <a:rPr lang="en-US" dirty="0"/>
              <a:t>. Phys. Rev. </a:t>
            </a:r>
            <a:r>
              <a:rPr lang="en-US" dirty="0" err="1"/>
              <a:t>Lett</a:t>
            </a:r>
            <a:r>
              <a:rPr lang="en-US" dirty="0"/>
              <a:t>. </a:t>
            </a:r>
            <a:r>
              <a:rPr lang="en-US" b="1" dirty="0"/>
              <a:t>112</a:t>
            </a:r>
            <a:r>
              <a:rPr lang="en-US" dirty="0"/>
              <a:t>, 202301, (2014)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13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57" y="694408"/>
            <a:ext cx="6347048" cy="6044806"/>
          </a:xfrm>
        </p:spPr>
      </p:pic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521-2EFA-4799-B408-D3208A3EFFDA}" type="slidenum">
              <a:rPr lang="en-US"/>
              <a:pPr/>
              <a:t>64</a:t>
            </a:fld>
            <a:endParaRPr lang="en-US"/>
          </a:p>
        </p:txBody>
      </p:sp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1481" y="0"/>
            <a:ext cx="8229600" cy="777875"/>
          </a:xfrm>
        </p:spPr>
        <p:txBody>
          <a:bodyPr>
            <a:normAutofit fontScale="90000"/>
          </a:bodyPr>
          <a:lstStyle/>
          <a:p>
            <a:r>
              <a:rPr lang="de-DE" dirty="0"/>
              <a:t>Total </a:t>
            </a:r>
            <a:r>
              <a:rPr lang="de-DE" dirty="0" err="1"/>
              <a:t>pn</a:t>
            </a:r>
            <a:r>
              <a:rPr lang="de-DE" dirty="0"/>
              <a:t> </a:t>
            </a:r>
            <a:r>
              <a:rPr lang="de-DE" dirty="0" err="1"/>
              <a:t>cross-section</a:t>
            </a:r>
            <a:endParaRPr lang="de-DE" dirty="0"/>
          </a:p>
        </p:txBody>
      </p:sp>
      <p:sp>
        <p:nvSpPr>
          <p:cNvPr id="801796" name="Text Box 4"/>
          <p:cNvSpPr txBox="1">
            <a:spLocks noChangeArrowheads="1"/>
          </p:cNvSpPr>
          <p:nvPr/>
        </p:nvSpPr>
        <p:spPr bwMode="auto">
          <a:xfrm>
            <a:off x="5272088" y="28733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01797" name="Text Box 5"/>
          <p:cNvSpPr txBox="1">
            <a:spLocks noChangeArrowheads="1"/>
          </p:cNvSpPr>
          <p:nvPr/>
        </p:nvSpPr>
        <p:spPr bwMode="auto">
          <a:xfrm>
            <a:off x="3000852" y="2204864"/>
            <a:ext cx="13644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/>
              <a:t>SAID SP07</a:t>
            </a:r>
            <a:endParaRPr lang="en-US" b="1" dirty="0"/>
          </a:p>
        </p:txBody>
      </p:sp>
      <p:sp>
        <p:nvSpPr>
          <p:cNvPr id="801798" name="Text Box 6"/>
          <p:cNvSpPr txBox="1">
            <a:spLocks noChangeArrowheads="1"/>
          </p:cNvSpPr>
          <p:nvPr/>
        </p:nvSpPr>
        <p:spPr bwMode="auto">
          <a:xfrm>
            <a:off x="4536282" y="4306366"/>
            <a:ext cx="3178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SAID </a:t>
            </a:r>
            <a:r>
              <a:rPr lang="en-US" b="1" dirty="0" smtClean="0">
                <a:solidFill>
                  <a:srgbClr val="FF0000"/>
                </a:solidFill>
              </a:rPr>
              <a:t>new solution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01799" name="Line 7"/>
          <p:cNvSpPr>
            <a:spLocks noChangeShapeType="1"/>
          </p:cNvSpPr>
          <p:nvPr/>
        </p:nvSpPr>
        <p:spPr bwMode="auto">
          <a:xfrm>
            <a:off x="3683090" y="2574197"/>
            <a:ext cx="853192" cy="4825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1800" name="Line 8"/>
          <p:cNvSpPr>
            <a:spLocks noChangeShapeType="1"/>
          </p:cNvSpPr>
          <p:nvPr/>
        </p:nvSpPr>
        <p:spPr bwMode="auto">
          <a:xfrm flipH="1" flipV="1">
            <a:off x="5076826" y="3586781"/>
            <a:ext cx="251618" cy="792609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1801" name="Oval 9"/>
          <p:cNvSpPr>
            <a:spLocks noChangeArrowheads="1"/>
          </p:cNvSpPr>
          <p:nvPr/>
        </p:nvSpPr>
        <p:spPr bwMode="auto">
          <a:xfrm>
            <a:off x="4911725" y="834263"/>
            <a:ext cx="142875" cy="14446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1802" name="Oval 10"/>
          <p:cNvSpPr>
            <a:spLocks noChangeArrowheads="1"/>
          </p:cNvSpPr>
          <p:nvPr/>
        </p:nvSpPr>
        <p:spPr bwMode="auto">
          <a:xfrm>
            <a:off x="4911725" y="1089851"/>
            <a:ext cx="142875" cy="14446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1803" name="Text Box 11"/>
          <p:cNvSpPr txBox="1">
            <a:spLocks noChangeArrowheads="1"/>
          </p:cNvSpPr>
          <p:nvPr/>
        </p:nvSpPr>
        <p:spPr bwMode="auto">
          <a:xfrm>
            <a:off x="5144245" y="723139"/>
            <a:ext cx="309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Devlin et al, PRD8, 136 (73) </a:t>
            </a:r>
          </a:p>
        </p:txBody>
      </p:sp>
      <p:sp>
        <p:nvSpPr>
          <p:cNvPr id="801804" name="Text Box 12"/>
          <p:cNvSpPr txBox="1">
            <a:spLocks noChangeArrowheads="1"/>
          </p:cNvSpPr>
          <p:nvPr/>
        </p:nvSpPr>
        <p:spPr bwMode="auto">
          <a:xfrm>
            <a:off x="5144245" y="978726"/>
            <a:ext cx="329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/>
              <a:t>LisowskI</a:t>
            </a:r>
            <a:r>
              <a:rPr lang="en-US" dirty="0"/>
              <a:t> et al, PRL49, 255(82)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504" y="6093295"/>
            <a:ext cx="570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Adlarson</a:t>
            </a:r>
            <a:r>
              <a:rPr lang="en-US" dirty="0" smtClean="0"/>
              <a:t> et al</a:t>
            </a:r>
            <a:r>
              <a:rPr lang="en-US" dirty="0"/>
              <a:t>. Phys. Rev. </a:t>
            </a:r>
            <a:r>
              <a:rPr lang="en-US" dirty="0" err="1"/>
              <a:t>Lett</a:t>
            </a:r>
            <a:r>
              <a:rPr lang="en-US" dirty="0"/>
              <a:t>. </a:t>
            </a:r>
            <a:r>
              <a:rPr lang="en-US" b="1" dirty="0"/>
              <a:t>112</a:t>
            </a:r>
            <a:r>
              <a:rPr lang="en-US" dirty="0"/>
              <a:t>, 202301, (2014)</a:t>
            </a:r>
          </a:p>
          <a:p>
            <a:r>
              <a:rPr lang="en-US" dirty="0" smtClean="0"/>
              <a:t>P</a:t>
            </a:r>
            <a:r>
              <a:rPr lang="en-US" dirty="0"/>
              <a:t>. </a:t>
            </a:r>
            <a:r>
              <a:rPr lang="en-US" dirty="0" err="1"/>
              <a:t>Adlarson</a:t>
            </a:r>
            <a:r>
              <a:rPr lang="en-US" dirty="0"/>
              <a:t> et al</a:t>
            </a:r>
            <a:r>
              <a:rPr lang="en-US" dirty="0" smtClean="0"/>
              <a:t>. </a:t>
            </a:r>
            <a:r>
              <a:rPr lang="en-US" dirty="0">
                <a:solidFill>
                  <a:schemeClr val="dk1"/>
                </a:solidFill>
              </a:rPr>
              <a:t>Phys. Rev. C </a:t>
            </a:r>
            <a:r>
              <a:rPr lang="en-US" b="1" dirty="0">
                <a:solidFill>
                  <a:schemeClr val="dk1"/>
                </a:solidFill>
              </a:rPr>
              <a:t>90</a:t>
            </a:r>
            <a:r>
              <a:rPr lang="en-US" dirty="0">
                <a:solidFill>
                  <a:schemeClr val="dk1"/>
                </a:solidFill>
              </a:rPr>
              <a:t>, 035204 , (2014)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242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792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 of d* on other </a:t>
            </a:r>
            <a:r>
              <a:rPr lang="en-US" dirty="0" err="1" smtClean="0"/>
              <a:t>pn</a:t>
            </a:r>
            <a:r>
              <a:rPr lang="en-US" dirty="0" smtClean="0"/>
              <a:t> observables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5AF6-7410-4953-91DD-6AB1A807D179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764930" name="Picture 2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7776864" cy="540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503" y="6293350"/>
            <a:ext cx="747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+mn-lt"/>
              </a:rPr>
              <a:t>R.L. Workman, W.J. </a:t>
            </a:r>
            <a:r>
              <a:rPr lang="de-DE" dirty="0" err="1">
                <a:latin typeface="+mn-lt"/>
              </a:rPr>
              <a:t>Briscoe</a:t>
            </a:r>
            <a:r>
              <a:rPr lang="de-DE" dirty="0">
                <a:latin typeface="+mn-lt"/>
              </a:rPr>
              <a:t>, I.I. </a:t>
            </a:r>
            <a:r>
              <a:rPr lang="de-DE" dirty="0" err="1" smtClean="0">
                <a:latin typeface="+mn-lt"/>
              </a:rPr>
              <a:t>Strakovsky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Phys.Rev</a:t>
            </a:r>
            <a:r>
              <a:rPr lang="de-DE" dirty="0">
                <a:latin typeface="+mn-lt"/>
              </a:rPr>
              <a:t>. C93 (2016</a:t>
            </a:r>
            <a:r>
              <a:rPr lang="de-DE" dirty="0" smtClean="0">
                <a:latin typeface="+mn-lt"/>
              </a:rPr>
              <a:t>), </a:t>
            </a:r>
            <a:r>
              <a:rPr lang="de-DE" dirty="0">
                <a:latin typeface="+mn-lt"/>
              </a:rPr>
              <a:t>045201</a:t>
            </a:r>
            <a:endParaRPr lang="ru-RU" dirty="0">
              <a:latin typeface="+mn-lt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779029" y="1484784"/>
            <a:ext cx="136866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</a:t>
            </a:r>
            <a:r>
              <a:rPr lang="en-US" b="1" dirty="0" smtClean="0">
                <a:solidFill>
                  <a:srgbClr val="FF0000"/>
                </a:solidFill>
              </a:rPr>
              <a:t>ith d*</a:t>
            </a:r>
          </a:p>
          <a:p>
            <a:r>
              <a:rPr lang="en-US" b="1" dirty="0">
                <a:solidFill>
                  <a:srgbClr val="0000FF"/>
                </a:solidFill>
              </a:rPr>
              <a:t>w</a:t>
            </a:r>
            <a:r>
              <a:rPr lang="en-US" b="1" dirty="0" smtClean="0">
                <a:solidFill>
                  <a:srgbClr val="0000FF"/>
                </a:solidFill>
              </a:rPr>
              <a:t>ithout d*</a:t>
            </a:r>
          </a:p>
          <a:p>
            <a:r>
              <a:rPr lang="en-US" b="1" dirty="0" smtClean="0"/>
              <a:t>SP07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53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23528" y="188640"/>
                <a:ext cx="83058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Conventional background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3528" y="188640"/>
                <a:ext cx="8305800" cy="1143000"/>
              </a:xfrm>
              <a:blipFill rotWithShape="1">
                <a:blip r:embed="rId2"/>
                <a:stretch>
                  <a:fillRect l="-4109" b="-310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600" y="1325618"/>
            <a:ext cx="4964932" cy="4695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6093296"/>
            <a:ext cx="5827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b="1" dirty="0" smtClean="0"/>
              <a:t>Fix</a:t>
            </a:r>
            <a:r>
              <a:rPr lang="en-US" b="1" dirty="0"/>
              <a:t>, H. </a:t>
            </a:r>
            <a:r>
              <a:rPr lang="en-US" b="1" dirty="0" err="1"/>
              <a:t>Arenhoevel</a:t>
            </a:r>
            <a:r>
              <a:rPr lang="en-US" b="1" dirty="0"/>
              <a:t>. </a:t>
            </a:r>
            <a:r>
              <a:rPr lang="en-US" dirty="0"/>
              <a:t>Eur. Phys. J. A 25, 115, (2005</a:t>
            </a:r>
            <a:r>
              <a:rPr lang="en-US" dirty="0" smtClean="0"/>
              <a:t>).</a:t>
            </a:r>
          </a:p>
          <a:p>
            <a:r>
              <a:rPr lang="de-DE" b="1" dirty="0" smtClean="0"/>
              <a:t>M. </a:t>
            </a:r>
            <a:r>
              <a:rPr lang="de-DE" b="1" dirty="0" err="1" smtClean="0"/>
              <a:t>Egorov</a:t>
            </a:r>
            <a:r>
              <a:rPr lang="de-DE" b="1" dirty="0" smtClean="0"/>
              <a:t>, A. Fix,</a:t>
            </a:r>
            <a:r>
              <a:rPr lang="de-DE" dirty="0" smtClean="0"/>
              <a:t> </a:t>
            </a:r>
            <a:r>
              <a:rPr lang="de-DE" dirty="0" err="1" smtClean="0"/>
              <a:t>Nucl.Phys</a:t>
            </a:r>
            <a:r>
              <a:rPr lang="de-DE" dirty="0"/>
              <a:t>. A933 (2015) 104-113</a:t>
            </a:r>
            <a:r>
              <a:rPr lang="en-US" dirty="0" smtClean="0"/>
              <a:t> 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436096" y="3068960"/>
            <a:ext cx="0" cy="19442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7503" y="1325618"/>
                <a:ext cx="457574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𝛾</m:t>
                      </m:r>
                      <m:r>
                        <a:rPr lang="en-US" sz="2800" i="1">
                          <a:latin typeface="Cambria Math"/>
                        </a:rPr>
                        <m:t>𝑑</m:t>
                      </m:r>
                      <m:r>
                        <a:rPr lang="en-US" sz="2800" i="1">
                          <a:latin typeface="Cambria Math"/>
                        </a:rPr>
                        <m:t>→</m:t>
                      </m:r>
                      <m:r>
                        <a:rPr lang="en-US" sz="2800" i="1">
                          <a:latin typeface="Cambria Math"/>
                        </a:rPr>
                        <m:t>𝑁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1520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→</m:t>
                      </m:r>
                      <m:r>
                        <a:rPr lang="en-US" sz="2800" i="1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𝜎</m:t>
                      </m:r>
                      <m:r>
                        <a:rPr lang="en-US" sz="2800" i="1"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latin typeface="Cambria Math"/>
                        </a:rPr>
                        <m:t>𝛾</m:t>
                      </m:r>
                      <m:r>
                        <a:rPr lang="en-US" sz="2800" i="1">
                          <a:latin typeface="Cambria Math"/>
                        </a:rPr>
                        <m:t>𝑑</m:t>
                      </m:r>
                      <m:r>
                        <a:rPr lang="en-US" sz="2800" i="1">
                          <a:latin typeface="Cambria Math"/>
                        </a:rPr>
                        <m:t>→</m:t>
                      </m:r>
                      <m:r>
                        <a:rPr lang="en-US" sz="2800" i="1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)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~10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𝑛𝑏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1325618"/>
                <a:ext cx="4575740" cy="9541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0" y="2803645"/>
            <a:ext cx="4355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Conventional background: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Known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Small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7503" y="4365104"/>
                <a:ext cx="3542636" cy="912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latin typeface="Cambria Math"/>
                                </a:rPr>
                                <m:t>𝛾</m:t>
                              </m:r>
                              <m:r>
                                <a:rPr lang="en-US" sz="240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400" i="1" smtClean="0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400" i="1" smtClean="0">
                                  <a:latin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𝛾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4365104"/>
                <a:ext cx="3542636" cy="9123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39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5496" y="44624"/>
                <a:ext cx="9073008" cy="1152128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Conventional background – </a:t>
                </a:r>
                <a:br>
                  <a:rPr lang="en-US" dirty="0" smtClean="0"/>
                </a:br>
                <a:r>
                  <a:rPr lang="en-US" dirty="0" smtClean="0"/>
                  <a:t>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𝜋𝜋</m:t>
                    </m:r>
                  </m:oMath>
                </a14:m>
                <a:r>
                  <a:rPr lang="en-US" dirty="0" smtClean="0"/>
                  <a:t> channels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496" y="44624"/>
                <a:ext cx="9073008" cy="1152128"/>
              </a:xfrm>
              <a:blipFill rotWithShape="1">
                <a:blip r:embed="rId2"/>
                <a:stretch>
                  <a:fillRect l="-3831" t="-33862" b="-306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09" y="2780928"/>
            <a:ext cx="3596704" cy="34016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6093296"/>
            <a:ext cx="5827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b="1" dirty="0" smtClean="0"/>
              <a:t>Fix</a:t>
            </a:r>
            <a:r>
              <a:rPr lang="en-US" b="1" dirty="0"/>
              <a:t>, H. </a:t>
            </a:r>
            <a:r>
              <a:rPr lang="en-US" b="1" dirty="0" err="1"/>
              <a:t>Arenhoevel</a:t>
            </a:r>
            <a:r>
              <a:rPr lang="en-US" b="1" dirty="0"/>
              <a:t>. </a:t>
            </a:r>
            <a:r>
              <a:rPr lang="en-US" dirty="0"/>
              <a:t>Eur. Phys. J. A 25, 115, (2005</a:t>
            </a:r>
            <a:r>
              <a:rPr lang="en-US" dirty="0" smtClean="0"/>
              <a:t>).</a:t>
            </a:r>
          </a:p>
          <a:p>
            <a:r>
              <a:rPr lang="de-DE" b="1" dirty="0" smtClean="0"/>
              <a:t>M. </a:t>
            </a:r>
            <a:r>
              <a:rPr lang="de-DE" b="1" dirty="0" err="1" smtClean="0"/>
              <a:t>Egorov</a:t>
            </a:r>
            <a:r>
              <a:rPr lang="de-DE" b="1" dirty="0" smtClean="0"/>
              <a:t>, A. Fix,</a:t>
            </a:r>
            <a:r>
              <a:rPr lang="de-DE" dirty="0" smtClean="0"/>
              <a:t> </a:t>
            </a:r>
            <a:r>
              <a:rPr lang="de-DE" dirty="0" err="1" smtClean="0"/>
              <a:t>Nucl.Phys</a:t>
            </a:r>
            <a:r>
              <a:rPr lang="de-DE" dirty="0"/>
              <a:t>. A933 (2015) 104-113</a:t>
            </a:r>
            <a:r>
              <a:rPr lang="en-US" dirty="0" smtClean="0"/>
              <a:t> 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372200" y="3509642"/>
            <a:ext cx="0" cy="19442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77223" y="1196752"/>
                <a:ext cx="36624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𝜎</m:t>
                      </m:r>
                      <m:r>
                        <a:rPr lang="en-US" sz="2800" i="1" smtClean="0">
                          <a:latin typeface="Cambria Math"/>
                        </a:rPr>
                        <m:t>(</m:t>
                      </m:r>
                      <m:r>
                        <a:rPr lang="en-US" sz="2800" i="1" smtClean="0">
                          <a:latin typeface="Cambria Math"/>
                        </a:rPr>
                        <m:t>𝛾</m:t>
                      </m:r>
                      <m:r>
                        <a:rPr lang="en-US" sz="2800" i="1" smtClean="0">
                          <a:latin typeface="Cambria Math"/>
                        </a:rPr>
                        <m:t>𝑑</m:t>
                      </m:r>
                      <m:r>
                        <a:rPr lang="en-US" sz="2800" i="1" smtClean="0">
                          <a:latin typeface="Cambria Math"/>
                        </a:rPr>
                        <m:t>→</m:t>
                      </m:r>
                      <m:r>
                        <a:rPr lang="en-US" sz="2800" i="1" smtClean="0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)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8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223" y="1196752"/>
                <a:ext cx="366247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44709" y="2107480"/>
                <a:ext cx="3949799" cy="8796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latin typeface="Cambria Math"/>
                                </a:rPr>
                                <m:t>𝛾</m:t>
                              </m:r>
                              <m:r>
                                <a:rPr lang="en-US" sz="240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400" i="1" smtClean="0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400" i="1" smtClean="0">
                                  <a:latin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𝛾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100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709" y="2107480"/>
                <a:ext cx="3949799" cy="8796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78275"/>
            <a:ext cx="3168352" cy="30803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8294" y="1196752"/>
                <a:ext cx="37790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𝜎</m:t>
                      </m:r>
                      <m:r>
                        <a:rPr lang="en-US" sz="2800" i="1" smtClean="0">
                          <a:latin typeface="Cambria Math"/>
                        </a:rPr>
                        <m:t>(</m:t>
                      </m:r>
                      <m:r>
                        <a:rPr lang="en-US" sz="2800" i="1" smtClean="0">
                          <a:latin typeface="Cambria Math"/>
                        </a:rPr>
                        <m:t>𝛾</m:t>
                      </m:r>
                      <m:r>
                        <a:rPr lang="en-US" sz="2800" i="1" smtClean="0">
                          <a:latin typeface="Cambria Math"/>
                        </a:rPr>
                        <m:t>𝑑</m:t>
                      </m:r>
                      <m:r>
                        <a:rPr lang="en-US" sz="2800" i="1" smtClean="0">
                          <a:latin typeface="Cambria Math"/>
                        </a:rPr>
                        <m:t>→</m:t>
                      </m:r>
                      <m:r>
                        <a:rPr lang="en-US" sz="2800" b="0" i="1" smtClean="0">
                          <a:latin typeface="Cambria Math"/>
                        </a:rPr>
                        <m:t>𝑝𝑛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)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8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94" y="1196752"/>
                <a:ext cx="3779048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/>
          <p:cNvCxnSpPr/>
          <p:nvPr/>
        </p:nvCxnSpPr>
        <p:spPr>
          <a:xfrm>
            <a:off x="2167657" y="3863090"/>
            <a:ext cx="0" cy="15841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2063816"/>
                <a:ext cx="4047903" cy="916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latin typeface="Cambria Math"/>
                                </a:rPr>
                                <m:t>𝛾</m:t>
                              </m:r>
                              <m:r>
                                <a:rPr lang="en-US" sz="240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400" i="1" smtClean="0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𝑝𝑛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𝛾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𝑝𝑛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100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63816"/>
                <a:ext cx="4047903" cy="91666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51520" y="116632"/>
                <a:ext cx="8305800" cy="11430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𝛾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𝑝𝑛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1520" y="116632"/>
                <a:ext cx="830580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68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512" y="2276872"/>
                <a:ext cx="51421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𝜎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𝛾</m:t>
                      </m:r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2380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r>
                        <a:rPr lang="en-US" sz="2800" b="0" i="1" smtClean="0">
                          <a:latin typeface="Cambria Math"/>
                        </a:rPr>
                        <m:t>𝑝𝑛</m:t>
                      </m:r>
                      <m:r>
                        <a:rPr lang="en-US" sz="2800" b="0" i="1" smtClean="0">
                          <a:latin typeface="Cambria Math"/>
                        </a:rPr>
                        <m:t>)~10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𝑛𝑏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276872"/>
                <a:ext cx="514217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788025" y="1393612"/>
            <a:ext cx="4355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Conventional background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81" y="2420888"/>
            <a:ext cx="3565602" cy="39412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12160" y="1916832"/>
                <a:ext cx="25761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𝜎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𝛾</m:t>
                      </m:r>
                      <m:r>
                        <a:rPr lang="en-US" sz="2400" b="0" i="1" smtClean="0">
                          <a:latin typeface="Cambria Math"/>
                        </a:rPr>
                        <m:t>𝑑</m:t>
                      </m:r>
                      <m:r>
                        <a:rPr lang="en-US" sz="2400" b="0" i="1" smtClean="0">
                          <a:latin typeface="Cambria Math"/>
                        </a:rPr>
                        <m:t>→</m:t>
                      </m:r>
                      <m:r>
                        <a:rPr lang="en-US" sz="2400" b="0" i="1" smtClean="0">
                          <a:latin typeface="Cambria Math"/>
                        </a:rPr>
                        <m:t>𝑝𝑛</m:t>
                      </m:r>
                      <m:r>
                        <a:rPr lang="en-US" sz="2400" b="0" i="1" smtClean="0">
                          <a:latin typeface="Cambria Math"/>
                        </a:rPr>
                        <m:t>)~8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916832"/>
                <a:ext cx="2576154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>
            <a:off x="7812360" y="4077072"/>
            <a:ext cx="0" cy="19442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9512" y="3140968"/>
                <a:ext cx="4468018" cy="871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𝛾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𝑝𝑛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𝛾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2380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𝑝𝑛</m:t>
                              </m:r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~1000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140968"/>
                <a:ext cx="4468018" cy="87132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809028" y="4327461"/>
            <a:ext cx="1208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BUT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5517232"/>
            <a:ext cx="4649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Polarization observables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5976" y="6403041"/>
            <a:ext cx="408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Federico </a:t>
            </a:r>
            <a:r>
              <a:rPr lang="en-US" dirty="0" err="1" smtClean="0"/>
              <a:t>Ronchetti</a:t>
            </a:r>
            <a:r>
              <a:rPr lang="en-US" dirty="0" smtClean="0"/>
              <a:t> </a:t>
            </a:r>
            <a:r>
              <a:rPr lang="en-US" dirty="0" err="1" smtClean="0"/>
              <a:t>arXiv</a:t>
            </a:r>
            <a:r>
              <a:rPr lang="en-US" dirty="0" smtClean="0"/>
              <a:t> 1301.5886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344" y="701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*(2380) in </a:t>
            </a:r>
            <a:r>
              <a:rPr lang="en-US" dirty="0" err="1" smtClean="0"/>
              <a:t>photoproduction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7598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8" t="1837" r="1847" b="56662"/>
          <a:stretch/>
        </p:blipFill>
        <p:spPr bwMode="auto">
          <a:xfrm>
            <a:off x="2527301" y="1485900"/>
            <a:ext cx="52959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80053" r="1643" b="1147"/>
          <a:stretch/>
        </p:blipFill>
        <p:spPr bwMode="auto">
          <a:xfrm>
            <a:off x="3060079" y="3424498"/>
            <a:ext cx="4775821" cy="96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" t="30557" r="86777" b="43086"/>
          <a:stretch/>
        </p:blipFill>
        <p:spPr bwMode="auto">
          <a:xfrm>
            <a:off x="1866900" y="1943099"/>
            <a:ext cx="660401" cy="135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лилиния 8"/>
          <p:cNvSpPr/>
          <p:nvPr/>
        </p:nvSpPr>
        <p:spPr>
          <a:xfrm rot="1048005">
            <a:off x="852160" y="4877420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2473063" y="4784573"/>
            <a:ext cx="633410" cy="2469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2473063" y="5249711"/>
            <a:ext cx="633410" cy="24288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609463" y="5013176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1033200" y="5267679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49770" y="5035395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527391" y="4551511"/>
            <a:ext cx="311304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3189875" y="4497232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3189875" y="5289398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n</a:t>
            </a:r>
          </a:p>
        </p:txBody>
      </p:sp>
      <p:sp>
        <p:nvSpPr>
          <p:cNvPr id="18" name="Овал 17"/>
          <p:cNvSpPr/>
          <p:nvPr/>
        </p:nvSpPr>
        <p:spPr>
          <a:xfrm>
            <a:off x="1420811" y="4784754"/>
            <a:ext cx="1240903" cy="7140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234912" y="4556422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41459" y="1157744"/>
            <a:ext cx="338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R. Gilman and F. Gross </a:t>
            </a:r>
            <a:r>
              <a:rPr lang="en-US" baseline="30000" dirty="0" err="1"/>
              <a:t>nucl-th</a:t>
            </a:r>
            <a:r>
              <a:rPr lang="en-US" baseline="30000" dirty="0"/>
              <a:t>/0111015 (2001)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51919" y="4867569"/>
            <a:ext cx="4536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/>
              <a:t>T. </a:t>
            </a:r>
            <a:r>
              <a:rPr lang="en-US" sz="2000" baseline="30000" dirty="0" err="1"/>
              <a:t>Kamae</a:t>
            </a:r>
            <a:r>
              <a:rPr lang="en-US" sz="2000" baseline="30000" dirty="0"/>
              <a:t>, T. Fujita Phys. Rev. </a:t>
            </a:r>
            <a:r>
              <a:rPr lang="en-US" sz="2000" baseline="30000" dirty="0" err="1"/>
              <a:t>Lett</a:t>
            </a:r>
            <a:r>
              <a:rPr lang="en-US" sz="2000" baseline="30000" dirty="0"/>
              <a:t>. 38, Feb 1977, 471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851920" y="5289398"/>
            <a:ext cx="4270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H. Ikeda et al., Phys. Rev.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Lett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 42, May 1979, 1321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4023850" y="3547016"/>
            <a:ext cx="0" cy="720080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08352" y="372239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d</a:t>
            </a:r>
            <a:r>
              <a:rPr lang="en-US" b="1" dirty="0" smtClean="0">
                <a:solidFill>
                  <a:srgbClr val="0000CC"/>
                </a:solidFill>
              </a:rPr>
              <a:t>*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3523837" y="5746598"/>
            <a:ext cx="20601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I(</a:t>
            </a:r>
            <a:r>
              <a:rPr lang="en-US" sz="2800" b="1" dirty="0" err="1"/>
              <a:t>J</a:t>
            </a:r>
            <a:r>
              <a:rPr lang="en-US" sz="2800" b="1" baseline="30000" dirty="0" err="1"/>
              <a:t>p</a:t>
            </a:r>
            <a:r>
              <a:rPr lang="en-US" sz="2800" b="1" dirty="0"/>
              <a:t>) = 0(3</a:t>
            </a:r>
            <a:r>
              <a:rPr lang="en-US" sz="2800" b="1" baseline="30000" dirty="0"/>
              <a:t>+</a:t>
            </a:r>
            <a:r>
              <a:rPr lang="en-US" sz="2800" b="1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81939" y="5746598"/>
                <a:ext cx="26064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>
                          <a:latin typeface="Cambria Math"/>
                        </a:rPr>
                        <m:t>𝐌</m:t>
                      </m:r>
                      <m:r>
                        <a:rPr lang="en-US" sz="2800" b="1" i="0">
                          <a:latin typeface="Cambria Math"/>
                        </a:rPr>
                        <m:t>=</m:t>
                      </m:r>
                      <m:r>
                        <a:rPr lang="en-US" sz="2800" b="1" i="0">
                          <a:latin typeface="Cambria Math"/>
                        </a:rPr>
                        <m:t>𝟐</m:t>
                      </m:r>
                      <m:r>
                        <a:rPr lang="en-US" sz="2800" b="1" i="0">
                          <a:latin typeface="Cambria Math"/>
                        </a:rPr>
                        <m:t>.</m:t>
                      </m:r>
                      <m:r>
                        <a:rPr lang="en-US" sz="2800" b="1" i="0">
                          <a:latin typeface="Cambria Math"/>
                        </a:rPr>
                        <m:t>𝟑𝟖</m:t>
                      </m:r>
                      <m:r>
                        <a:rPr lang="en-US" sz="2800" b="1" i="0">
                          <a:latin typeface="Cambria Math"/>
                        </a:rPr>
                        <m:t> </m:t>
                      </m:r>
                      <m:r>
                        <a:rPr lang="en-US" sz="2800" b="1" i="0">
                          <a:latin typeface="Cambria Math"/>
                        </a:rPr>
                        <m:t>𝐆𝐞𝐕</m:t>
                      </m:r>
                    </m:oMath>
                  </m:oMathPara>
                </a14:m>
                <a:endParaRPr lang="en-US" sz="2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939" y="5746598"/>
                <a:ext cx="260648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34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578" name="Picture 2" descr="ang_1200_peak_errors_legFi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908050"/>
            <a:ext cx="8569325" cy="5811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DC70-2E7F-4927-8B3C-A39AF1DBE5B7}" type="slidenum">
              <a:rPr lang="en-US"/>
              <a:pPr/>
              <a:t>7</a:t>
            </a:fld>
            <a:endParaRPr lang="en-US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292100"/>
            <a:ext cx="8604448" cy="688975"/>
          </a:xfrm>
        </p:spPr>
        <p:txBody>
          <a:bodyPr/>
          <a:lstStyle/>
          <a:p>
            <a:r>
              <a:rPr lang="en-US" sz="3600" dirty="0"/>
              <a:t>Angular distribution in the peak</a:t>
            </a:r>
          </a:p>
        </p:txBody>
      </p:sp>
      <p:sp>
        <p:nvSpPr>
          <p:cNvPr id="664580" name="Text Box 4"/>
          <p:cNvSpPr txBox="1">
            <a:spLocks noChangeArrowheads="1"/>
          </p:cNvSpPr>
          <p:nvPr/>
        </p:nvSpPr>
        <p:spPr bwMode="auto">
          <a:xfrm>
            <a:off x="3759200" y="220662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600">
              <a:latin typeface="Tahoma" pitchFamily="34" charset="0"/>
            </a:endParaRPr>
          </a:p>
        </p:txBody>
      </p:sp>
      <p:graphicFrame>
        <p:nvGraphicFramePr>
          <p:cNvPr id="664581" name="Object 5"/>
          <p:cNvGraphicFramePr>
            <a:graphicFrameLocks noChangeAspect="1"/>
          </p:cNvGraphicFramePr>
          <p:nvPr/>
        </p:nvGraphicFramePr>
        <p:xfrm>
          <a:off x="2376488" y="1557338"/>
          <a:ext cx="4081462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722" name="Формула" r:id="rId4" imgW="1295280" imgH="431640" progId="Equation.3">
                  <p:embed/>
                </p:oleObj>
              </mc:Choice>
              <mc:Fallback>
                <p:oleObj name="Формула" r:id="rId4" imgW="1295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1557338"/>
                        <a:ext cx="4081462" cy="125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4582" name="Text Box 6"/>
          <p:cNvSpPr txBox="1">
            <a:spLocks noChangeArrowheads="1"/>
          </p:cNvSpPr>
          <p:nvPr/>
        </p:nvSpPr>
        <p:spPr bwMode="auto">
          <a:xfrm>
            <a:off x="7864475" y="3973513"/>
            <a:ext cx="7889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3300"/>
                </a:solidFill>
              </a:rPr>
              <a:t>J=1</a:t>
            </a:r>
          </a:p>
        </p:txBody>
      </p:sp>
      <p:sp>
        <p:nvSpPr>
          <p:cNvPr id="664583" name="Text Box 7"/>
          <p:cNvSpPr txBox="1">
            <a:spLocks noChangeArrowheads="1"/>
          </p:cNvSpPr>
          <p:nvPr/>
        </p:nvSpPr>
        <p:spPr bwMode="auto">
          <a:xfrm>
            <a:off x="7956550" y="2781300"/>
            <a:ext cx="788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2"/>
                </a:solidFill>
              </a:rPr>
              <a:t>J=3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76238" y="6400800"/>
            <a:ext cx="550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P. </a:t>
            </a:r>
            <a:r>
              <a:rPr lang="en-US" dirty="0" err="1"/>
              <a:t>Adlarson</a:t>
            </a:r>
            <a:r>
              <a:rPr lang="en-US" dirty="0"/>
              <a:t> et. al Phys. Rev. </a:t>
            </a:r>
            <a:r>
              <a:rPr lang="en-US" dirty="0" err="1"/>
              <a:t>Lett</a:t>
            </a:r>
            <a:r>
              <a:rPr lang="en-US" dirty="0"/>
              <a:t>. 106:242302, 2011</a:t>
            </a:r>
          </a:p>
        </p:txBody>
      </p:sp>
    </p:spTree>
    <p:extLst>
      <p:ext uri="{BB962C8B-B14F-4D97-AF65-F5344CB8AC3E}">
        <p14:creationId xmlns:p14="http://schemas.microsoft.com/office/powerpoint/2010/main" val="259868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 Preliminary Results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846" y="2132856"/>
            <a:ext cx="5656541" cy="3240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060848"/>
            <a:ext cx="3168352" cy="361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3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Very Preliminary Results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 sideband subtracted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3096344" cy="34688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364088" y="2031070"/>
            <a:ext cx="2821348" cy="32403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15816" y="5385669"/>
                <a:ext cx="1102289" cy="556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5385669"/>
                <a:ext cx="1102289" cy="55643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83147" y="5297642"/>
                <a:ext cx="11119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Λ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147" y="5297642"/>
                <a:ext cx="111190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59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210"/>
            <a:ext cx="9144000" cy="49595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344" y="70148"/>
            <a:ext cx="8229600" cy="838572"/>
          </a:xfrm>
        </p:spPr>
        <p:txBody>
          <a:bodyPr/>
          <a:lstStyle/>
          <a:p>
            <a:r>
              <a:rPr lang="en-US" dirty="0" smtClean="0"/>
              <a:t>The benchmark measurement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9" name="Полилиния 8"/>
          <p:cNvSpPr/>
          <p:nvPr/>
        </p:nvSpPr>
        <p:spPr>
          <a:xfrm rot="1048005">
            <a:off x="4822809" y="5944560"/>
            <a:ext cx="772998" cy="208463"/>
          </a:xfrm>
          <a:custGeom>
            <a:avLst/>
            <a:gdLst>
              <a:gd name="connsiteX0" fmla="*/ 0 w 834272"/>
              <a:gd name="connsiteY0" fmla="*/ 142465 h 208462"/>
              <a:gd name="connsiteX1" fmla="*/ 84841 w 834272"/>
              <a:gd name="connsiteY1" fmla="*/ 1063 h 208462"/>
              <a:gd name="connsiteX2" fmla="*/ 226243 w 834272"/>
              <a:gd name="connsiteY2" fmla="*/ 208453 h 208462"/>
              <a:gd name="connsiteX3" fmla="*/ 348791 w 834272"/>
              <a:gd name="connsiteY3" fmla="*/ 10490 h 208462"/>
              <a:gd name="connsiteX4" fmla="*/ 476053 w 834272"/>
              <a:gd name="connsiteY4" fmla="*/ 194313 h 208462"/>
              <a:gd name="connsiteX5" fmla="*/ 560895 w 834272"/>
              <a:gd name="connsiteY5" fmla="*/ 1063 h 208462"/>
              <a:gd name="connsiteX6" fmla="*/ 692870 w 834272"/>
              <a:gd name="connsiteY6" fmla="*/ 189599 h 208462"/>
              <a:gd name="connsiteX7" fmla="*/ 772998 w 834272"/>
              <a:gd name="connsiteY7" fmla="*/ 10490 h 208462"/>
              <a:gd name="connsiteX8" fmla="*/ 772998 w 834272"/>
              <a:gd name="connsiteY8" fmla="*/ 10490 h 208462"/>
              <a:gd name="connsiteX9" fmla="*/ 834272 w 834272"/>
              <a:gd name="connsiteY9" fmla="*/ 67051 h 208462"/>
              <a:gd name="connsiteX0" fmla="*/ 0 w 871980"/>
              <a:gd name="connsiteY0" fmla="*/ 142465 h 208462"/>
              <a:gd name="connsiteX1" fmla="*/ 84841 w 871980"/>
              <a:gd name="connsiteY1" fmla="*/ 1063 h 208462"/>
              <a:gd name="connsiteX2" fmla="*/ 226243 w 871980"/>
              <a:gd name="connsiteY2" fmla="*/ 208453 h 208462"/>
              <a:gd name="connsiteX3" fmla="*/ 348791 w 871980"/>
              <a:gd name="connsiteY3" fmla="*/ 10490 h 208462"/>
              <a:gd name="connsiteX4" fmla="*/ 476053 w 871980"/>
              <a:gd name="connsiteY4" fmla="*/ 194313 h 208462"/>
              <a:gd name="connsiteX5" fmla="*/ 560895 w 871980"/>
              <a:gd name="connsiteY5" fmla="*/ 1063 h 208462"/>
              <a:gd name="connsiteX6" fmla="*/ 692870 w 871980"/>
              <a:gd name="connsiteY6" fmla="*/ 189599 h 208462"/>
              <a:gd name="connsiteX7" fmla="*/ 772998 w 871980"/>
              <a:gd name="connsiteY7" fmla="*/ 10490 h 208462"/>
              <a:gd name="connsiteX8" fmla="*/ 772998 w 871980"/>
              <a:gd name="connsiteY8" fmla="*/ 10490 h 208462"/>
              <a:gd name="connsiteX9" fmla="*/ 871980 w 871980"/>
              <a:gd name="connsiteY9" fmla="*/ 199026 h 208462"/>
              <a:gd name="connsiteX0" fmla="*/ 0 w 872645"/>
              <a:gd name="connsiteY0" fmla="*/ 287517 h 353514"/>
              <a:gd name="connsiteX1" fmla="*/ 84841 w 872645"/>
              <a:gd name="connsiteY1" fmla="*/ 146115 h 353514"/>
              <a:gd name="connsiteX2" fmla="*/ 226243 w 872645"/>
              <a:gd name="connsiteY2" fmla="*/ 353505 h 353514"/>
              <a:gd name="connsiteX3" fmla="*/ 348791 w 872645"/>
              <a:gd name="connsiteY3" fmla="*/ 155542 h 353514"/>
              <a:gd name="connsiteX4" fmla="*/ 476053 w 872645"/>
              <a:gd name="connsiteY4" fmla="*/ 339365 h 353514"/>
              <a:gd name="connsiteX5" fmla="*/ 560895 w 872645"/>
              <a:gd name="connsiteY5" fmla="*/ 146115 h 353514"/>
              <a:gd name="connsiteX6" fmla="*/ 692870 w 872645"/>
              <a:gd name="connsiteY6" fmla="*/ 334651 h 353514"/>
              <a:gd name="connsiteX7" fmla="*/ 772998 w 872645"/>
              <a:gd name="connsiteY7" fmla="*/ 155542 h 353514"/>
              <a:gd name="connsiteX8" fmla="*/ 867266 w 872645"/>
              <a:gd name="connsiteY8" fmla="*/ 0 h 353514"/>
              <a:gd name="connsiteX9" fmla="*/ 871980 w 872645"/>
              <a:gd name="connsiteY9" fmla="*/ 344078 h 353514"/>
              <a:gd name="connsiteX0" fmla="*/ 0 w 871980"/>
              <a:gd name="connsiteY0" fmla="*/ 289893 h 355890"/>
              <a:gd name="connsiteX1" fmla="*/ 84841 w 871980"/>
              <a:gd name="connsiteY1" fmla="*/ 148491 h 355890"/>
              <a:gd name="connsiteX2" fmla="*/ 226243 w 871980"/>
              <a:gd name="connsiteY2" fmla="*/ 355881 h 355890"/>
              <a:gd name="connsiteX3" fmla="*/ 348791 w 871980"/>
              <a:gd name="connsiteY3" fmla="*/ 157918 h 355890"/>
              <a:gd name="connsiteX4" fmla="*/ 476053 w 871980"/>
              <a:gd name="connsiteY4" fmla="*/ 341741 h 355890"/>
              <a:gd name="connsiteX5" fmla="*/ 560895 w 871980"/>
              <a:gd name="connsiteY5" fmla="*/ 148491 h 355890"/>
              <a:gd name="connsiteX6" fmla="*/ 692870 w 871980"/>
              <a:gd name="connsiteY6" fmla="*/ 337027 h 355890"/>
              <a:gd name="connsiteX7" fmla="*/ 772998 w 871980"/>
              <a:gd name="connsiteY7" fmla="*/ 157918 h 355890"/>
              <a:gd name="connsiteX8" fmla="*/ 867266 w 871980"/>
              <a:gd name="connsiteY8" fmla="*/ 2376 h 355890"/>
              <a:gd name="connsiteX9" fmla="*/ 871980 w 871980"/>
              <a:gd name="connsiteY9" fmla="*/ 346454 h 355890"/>
              <a:gd name="connsiteX0" fmla="*/ 0 w 1300899"/>
              <a:gd name="connsiteY0" fmla="*/ 292115 h 358112"/>
              <a:gd name="connsiteX1" fmla="*/ 84841 w 1300899"/>
              <a:gd name="connsiteY1" fmla="*/ 150713 h 358112"/>
              <a:gd name="connsiteX2" fmla="*/ 226243 w 1300899"/>
              <a:gd name="connsiteY2" fmla="*/ 358103 h 358112"/>
              <a:gd name="connsiteX3" fmla="*/ 348791 w 1300899"/>
              <a:gd name="connsiteY3" fmla="*/ 160140 h 358112"/>
              <a:gd name="connsiteX4" fmla="*/ 476053 w 1300899"/>
              <a:gd name="connsiteY4" fmla="*/ 343963 h 358112"/>
              <a:gd name="connsiteX5" fmla="*/ 560895 w 1300899"/>
              <a:gd name="connsiteY5" fmla="*/ 150713 h 358112"/>
              <a:gd name="connsiteX6" fmla="*/ 692870 w 1300899"/>
              <a:gd name="connsiteY6" fmla="*/ 339249 h 358112"/>
              <a:gd name="connsiteX7" fmla="*/ 772998 w 1300899"/>
              <a:gd name="connsiteY7" fmla="*/ 160140 h 358112"/>
              <a:gd name="connsiteX8" fmla="*/ 867266 w 1300899"/>
              <a:gd name="connsiteY8" fmla="*/ 4598 h 358112"/>
              <a:gd name="connsiteX9" fmla="*/ 1300899 w 1300899"/>
              <a:gd name="connsiteY9" fmla="*/ 343963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867266"/>
              <a:gd name="connsiteY0" fmla="*/ 292115 h 358112"/>
              <a:gd name="connsiteX1" fmla="*/ 84841 w 867266"/>
              <a:gd name="connsiteY1" fmla="*/ 150713 h 358112"/>
              <a:gd name="connsiteX2" fmla="*/ 226243 w 867266"/>
              <a:gd name="connsiteY2" fmla="*/ 358103 h 358112"/>
              <a:gd name="connsiteX3" fmla="*/ 348791 w 867266"/>
              <a:gd name="connsiteY3" fmla="*/ 160140 h 358112"/>
              <a:gd name="connsiteX4" fmla="*/ 476053 w 867266"/>
              <a:gd name="connsiteY4" fmla="*/ 343963 h 358112"/>
              <a:gd name="connsiteX5" fmla="*/ 560895 w 867266"/>
              <a:gd name="connsiteY5" fmla="*/ 150713 h 358112"/>
              <a:gd name="connsiteX6" fmla="*/ 692870 w 867266"/>
              <a:gd name="connsiteY6" fmla="*/ 339249 h 358112"/>
              <a:gd name="connsiteX7" fmla="*/ 772998 w 867266"/>
              <a:gd name="connsiteY7" fmla="*/ 160140 h 358112"/>
              <a:gd name="connsiteX8" fmla="*/ 867266 w 867266"/>
              <a:gd name="connsiteY8" fmla="*/ 4598 h 358112"/>
              <a:gd name="connsiteX0" fmla="*/ 0 w 772998"/>
              <a:gd name="connsiteY0" fmla="*/ 142466 h 208463"/>
              <a:gd name="connsiteX1" fmla="*/ 84841 w 772998"/>
              <a:gd name="connsiteY1" fmla="*/ 1064 h 208463"/>
              <a:gd name="connsiteX2" fmla="*/ 226243 w 772998"/>
              <a:gd name="connsiteY2" fmla="*/ 208454 h 208463"/>
              <a:gd name="connsiteX3" fmla="*/ 348791 w 772998"/>
              <a:gd name="connsiteY3" fmla="*/ 10491 h 208463"/>
              <a:gd name="connsiteX4" fmla="*/ 476053 w 772998"/>
              <a:gd name="connsiteY4" fmla="*/ 194314 h 208463"/>
              <a:gd name="connsiteX5" fmla="*/ 560895 w 772998"/>
              <a:gd name="connsiteY5" fmla="*/ 1064 h 208463"/>
              <a:gd name="connsiteX6" fmla="*/ 692870 w 772998"/>
              <a:gd name="connsiteY6" fmla="*/ 189600 h 208463"/>
              <a:gd name="connsiteX7" fmla="*/ 772998 w 772998"/>
              <a:gd name="connsiteY7" fmla="*/ 10491 h 20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998" h="208463">
                <a:moveTo>
                  <a:pt x="0" y="142466"/>
                </a:moveTo>
                <a:cubicBezTo>
                  <a:pt x="23567" y="66266"/>
                  <a:pt x="47134" y="-9934"/>
                  <a:pt x="84841" y="1064"/>
                </a:cubicBezTo>
                <a:cubicBezTo>
                  <a:pt x="122548" y="12062"/>
                  <a:pt x="182251" y="206883"/>
                  <a:pt x="226243" y="208454"/>
                </a:cubicBezTo>
                <a:cubicBezTo>
                  <a:pt x="270235" y="210025"/>
                  <a:pt x="307156" y="12848"/>
                  <a:pt x="348791" y="10491"/>
                </a:cubicBezTo>
                <a:cubicBezTo>
                  <a:pt x="390426" y="8134"/>
                  <a:pt x="440702" y="195885"/>
                  <a:pt x="476053" y="194314"/>
                </a:cubicBezTo>
                <a:cubicBezTo>
                  <a:pt x="511404" y="192743"/>
                  <a:pt x="524759" y="1850"/>
                  <a:pt x="560895" y="1064"/>
                </a:cubicBezTo>
                <a:cubicBezTo>
                  <a:pt x="597031" y="278"/>
                  <a:pt x="657520" y="188029"/>
                  <a:pt x="692870" y="189600"/>
                </a:cubicBezTo>
                <a:cubicBezTo>
                  <a:pt x="728220" y="191171"/>
                  <a:pt x="743932" y="66266"/>
                  <a:pt x="772998" y="10491"/>
                </a:cubicBezTo>
              </a:path>
            </a:pathLst>
          </a:custGeom>
          <a:noFill/>
          <a:ln w="31750">
            <a:solidFill>
              <a:schemeClr val="tx1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6443712" y="5851713"/>
            <a:ext cx="633410" cy="2469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6443712" y="6316851"/>
            <a:ext cx="633410" cy="24288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5580112" y="6080316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5003849" y="6334819"/>
            <a:ext cx="5762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4520419" y="6102535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d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4498040" y="5618651"/>
            <a:ext cx="311304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7160524" y="5564372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p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7160524" y="6356538"/>
            <a:ext cx="288925" cy="457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n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7205561" y="5623562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205561" y="6438293"/>
            <a:ext cx="2889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1520" y="5860175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 polarization of both </a:t>
            </a:r>
          </a:p>
          <a:p>
            <a:r>
              <a:rPr lang="en-US" dirty="0" smtClean="0"/>
              <a:t>proton and neutron !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771939" y="573895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  <a:r>
              <a:rPr lang="en-GB" dirty="0" smtClean="0"/>
              <a:t>*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46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16" y="26064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Particle identification detector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49" y="1935163"/>
            <a:ext cx="7175302" cy="438943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6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16" y="26064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Particle identification detector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61" y="1935163"/>
            <a:ext cx="3292077" cy="438943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16" y="260648"/>
            <a:ext cx="8856984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Polarimeter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5"/>
            <a:ext cx="4032448" cy="537659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722396"/>
            <a:ext cx="4549434" cy="606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6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7560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вал 15"/>
              <p:cNvSpPr/>
              <p:nvPr/>
            </p:nvSpPr>
            <p:spPr>
              <a:xfrm>
                <a:off x="1273565" y="3501008"/>
                <a:ext cx="346107" cy="36004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𝜸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6" name="Овал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565" y="3501008"/>
                <a:ext cx="346107" cy="360040"/>
              </a:xfrm>
              <a:prstGeom prst="ellipse">
                <a:avLst/>
              </a:prstGeom>
              <a:blipFill rotWithShape="1">
                <a:blip r:embed="rId4"/>
                <a:stretch>
                  <a:fillRect l="-19298" b="-288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Группа 20"/>
          <p:cNvGrpSpPr/>
          <p:nvPr/>
        </p:nvGrpSpPr>
        <p:grpSpPr>
          <a:xfrm>
            <a:off x="3282169" y="3429000"/>
            <a:ext cx="3708609" cy="2405880"/>
            <a:chOff x="3282169" y="3429000"/>
            <a:chExt cx="3708609" cy="240588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932039" y="3429000"/>
              <a:ext cx="2058739" cy="64807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50000">
                  <a:srgbClr val="FFFF00"/>
                </a:gs>
                <a:gs pos="100000">
                  <a:srgbClr val="D1FFD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82169" y="5373215"/>
              <a:ext cx="11028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Target</a:t>
              </a:r>
              <a:endParaRPr lang="ru-RU" sz="2400" b="1" dirty="0"/>
            </a:p>
          </p:txBody>
        </p:sp>
        <p:cxnSp>
          <p:nvCxnSpPr>
            <p:cNvPr id="19" name="Прямая со стрелкой 18"/>
            <p:cNvCxnSpPr>
              <a:stCxn id="18" idx="0"/>
            </p:cNvCxnSpPr>
            <p:nvPr/>
          </p:nvCxnSpPr>
          <p:spPr>
            <a:xfrm flipV="1">
              <a:off x="3833570" y="4149081"/>
              <a:ext cx="1314494" cy="122413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Овал 21"/>
          <p:cNvSpPr/>
          <p:nvPr/>
        </p:nvSpPr>
        <p:spPr>
          <a:xfrm>
            <a:off x="5155650" y="3455023"/>
            <a:ext cx="504056" cy="50405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n</a:t>
            </a:r>
            <a:endParaRPr lang="ru-R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Овал 23"/>
              <p:cNvSpPr/>
              <p:nvPr/>
            </p:nvSpPr>
            <p:spPr>
              <a:xfrm>
                <a:off x="5220072" y="3573016"/>
                <a:ext cx="504056" cy="50405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Овал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573016"/>
                <a:ext cx="504056" cy="504056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5389663" y="4869160"/>
            <a:ext cx="2206673" cy="288032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Арка 29"/>
          <p:cNvSpPr/>
          <p:nvPr/>
        </p:nvSpPr>
        <p:spPr>
          <a:xfrm rot="6841533">
            <a:off x="8081609" y="5966312"/>
            <a:ext cx="720080" cy="648072"/>
          </a:xfrm>
          <a:prstGeom prst="blockArc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5472101" y="3807085"/>
            <a:ext cx="1980219" cy="286227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6300192" y="4977172"/>
            <a:ext cx="2016224" cy="1205799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5859216" y="3736887"/>
            <a:ext cx="2898175" cy="7019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Дуга 41"/>
          <p:cNvSpPr/>
          <p:nvPr/>
        </p:nvSpPr>
        <p:spPr>
          <a:xfrm rot="3414444">
            <a:off x="5517841" y="3463957"/>
            <a:ext cx="1152128" cy="1566131"/>
          </a:xfrm>
          <a:prstGeom prst="arc">
            <a:avLst>
              <a:gd name="adj1" fmla="val 16200000"/>
              <a:gd name="adj2" fmla="val 14274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886012" y="3985412"/>
                <a:ext cx="12766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Θ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𝜙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012" y="3985412"/>
                <a:ext cx="127663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Дуга 43"/>
          <p:cNvSpPr/>
          <p:nvPr/>
        </p:nvSpPr>
        <p:spPr>
          <a:xfrm rot="5400000">
            <a:off x="6438462" y="5108931"/>
            <a:ext cx="576064" cy="52856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490799" y="5576163"/>
                <a:ext cx="10133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𝚯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1" i="0" smtClean="0">
                          <a:latin typeface="Cambria Math"/>
                        </a:rPr>
                        <m:t>,</m:t>
                      </m:r>
                      <m:r>
                        <a:rPr lang="en-US" sz="2400" b="1" i="1" smtClean="0">
                          <a:latin typeface="Cambria Math"/>
                        </a:rPr>
                        <m:t>𝝓</m:t>
                      </m:r>
                      <m:r>
                        <a:rPr lang="en-US" sz="2400" b="1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799" y="5576163"/>
                <a:ext cx="1013354" cy="461665"/>
              </a:xfrm>
              <a:prstGeom prst="rect">
                <a:avLst/>
              </a:prstGeom>
              <a:blipFill rotWithShape="1">
                <a:blip r:embed="rId9"/>
                <a:stretch>
                  <a:fillRect r="-1205" b="-2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79254" y="6061886"/>
                <a:ext cx="221939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𝛾</m:t>
                      </m:r>
                      <m:r>
                        <a:rPr lang="en-US" sz="4000" b="0" i="1" smtClean="0">
                          <a:latin typeface="Cambria Math"/>
                        </a:rPr>
                        <m:t>𝑑</m:t>
                      </m:r>
                      <m:r>
                        <a:rPr lang="en-US" sz="4000" b="0" i="1" smtClean="0">
                          <a:latin typeface="Cambria Math"/>
                        </a:rPr>
                        <m:t>→</m:t>
                      </m:r>
                      <m:acc>
                        <m:accPr>
                          <m:chr m:val="⃗"/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en-US" sz="40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4" y="6061886"/>
                <a:ext cx="2219390" cy="7078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3431308" y="6207695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Polarimeter</a:t>
            </a:r>
            <a:endParaRPr lang="ru-RU" sz="2400" b="1" dirty="0"/>
          </a:p>
        </p:txBody>
      </p:sp>
      <p:cxnSp>
        <p:nvCxnSpPr>
          <p:cNvPr id="48" name="Прямая со стрелкой 47"/>
          <p:cNvCxnSpPr>
            <a:stCxn id="47" idx="0"/>
          </p:cNvCxnSpPr>
          <p:nvPr/>
        </p:nvCxnSpPr>
        <p:spPr>
          <a:xfrm flipV="1">
            <a:off x="4370829" y="5238223"/>
            <a:ext cx="1018834" cy="9694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43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118E-6 L 0.0375 -0.02639 L 0.0691 0.02729 L 0.11875 -0.02639 L 0.15208 0.03516 L 0.19913 -0.02639 L 0.23923 0.03076 L 0.28281 -0.02963 L 0.33507 0.03516 L 0.37517 -0.02963 L 0.4085 0.02035 " pathEditMode="relative" ptsTypes="AAAAAAAAAAA">
                                      <p:cBhvr>
                                        <p:cTn id="1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1657E-6 L 0.21771 -0.44609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-2230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06201E-7 L 0.09063 0.1733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865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decel="50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9062 0.1733 L 0.31111 0.34128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839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2" grpId="0" animBg="1"/>
      <p:bldP spid="22" grpId="1" animBg="1"/>
      <p:bldP spid="24" grpId="0" animBg="1"/>
      <p:bldP spid="24" grpId="1" animBg="1"/>
      <p:bldP spid="24" grpId="2" animBg="1"/>
      <p:bldP spid="25" grpId="0" animBg="1"/>
      <p:bldP spid="30" grpId="0" animBg="1"/>
      <p:bldP spid="42" grpId="0" animBg="1"/>
      <p:bldP spid="43" grpId="0"/>
      <p:bldP spid="44" grpId="0" animBg="1"/>
      <p:bldP spid="45" grpId="0"/>
      <p:bldP spid="47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7560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вал 15"/>
              <p:cNvSpPr/>
              <p:nvPr/>
            </p:nvSpPr>
            <p:spPr>
              <a:xfrm>
                <a:off x="1273565" y="3501008"/>
                <a:ext cx="346107" cy="36004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𝜸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6" name="Овал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565" y="3501008"/>
                <a:ext cx="346107" cy="360040"/>
              </a:xfrm>
              <a:prstGeom prst="ellipse">
                <a:avLst/>
              </a:prstGeom>
              <a:blipFill rotWithShape="1">
                <a:blip r:embed="rId4"/>
                <a:stretch>
                  <a:fillRect l="-19298" b="-288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Группа 20"/>
          <p:cNvGrpSpPr/>
          <p:nvPr/>
        </p:nvGrpSpPr>
        <p:grpSpPr>
          <a:xfrm>
            <a:off x="3282169" y="3429000"/>
            <a:ext cx="3708609" cy="2405880"/>
            <a:chOff x="3282169" y="3429000"/>
            <a:chExt cx="3708609" cy="240588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932039" y="3429000"/>
              <a:ext cx="2058739" cy="64807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50000">
                  <a:srgbClr val="FFFF00"/>
                </a:gs>
                <a:gs pos="100000">
                  <a:srgbClr val="D1FFD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82169" y="5373215"/>
              <a:ext cx="11028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Target</a:t>
              </a:r>
              <a:endParaRPr lang="ru-RU" sz="2400" b="1" dirty="0"/>
            </a:p>
          </p:txBody>
        </p:sp>
        <p:cxnSp>
          <p:nvCxnSpPr>
            <p:cNvPr id="19" name="Прямая со стрелкой 18"/>
            <p:cNvCxnSpPr>
              <a:stCxn id="18" idx="0"/>
            </p:cNvCxnSpPr>
            <p:nvPr/>
          </p:nvCxnSpPr>
          <p:spPr>
            <a:xfrm flipV="1">
              <a:off x="3833570" y="4149081"/>
              <a:ext cx="1314494" cy="122413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Овал 21"/>
          <p:cNvSpPr/>
          <p:nvPr/>
        </p:nvSpPr>
        <p:spPr>
          <a:xfrm>
            <a:off x="5137635" y="3555057"/>
            <a:ext cx="504056" cy="5040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</a:t>
            </a:r>
            <a:endParaRPr lang="ru-R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Овал 23"/>
              <p:cNvSpPr/>
              <p:nvPr/>
            </p:nvSpPr>
            <p:spPr>
              <a:xfrm>
                <a:off x="5220072" y="3573016"/>
                <a:ext cx="504056" cy="504056"/>
              </a:xfrm>
              <a:prstGeom prst="ellipse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Овал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573016"/>
                <a:ext cx="504056" cy="504056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5389663" y="4869160"/>
            <a:ext cx="2206673" cy="288032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Арка 29"/>
          <p:cNvSpPr/>
          <p:nvPr/>
        </p:nvSpPr>
        <p:spPr>
          <a:xfrm rot="6841533">
            <a:off x="8081609" y="5966312"/>
            <a:ext cx="720080" cy="648072"/>
          </a:xfrm>
          <a:prstGeom prst="blockArc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5472101" y="3807085"/>
            <a:ext cx="1980219" cy="286227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6300192" y="4977172"/>
            <a:ext cx="2016224" cy="1205799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5859216" y="3736887"/>
            <a:ext cx="2898175" cy="7019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Дуга 41"/>
          <p:cNvSpPr/>
          <p:nvPr/>
        </p:nvSpPr>
        <p:spPr>
          <a:xfrm rot="3414444">
            <a:off x="5517841" y="3463957"/>
            <a:ext cx="1152128" cy="1566131"/>
          </a:xfrm>
          <a:prstGeom prst="arc">
            <a:avLst>
              <a:gd name="adj1" fmla="val 16200000"/>
              <a:gd name="adj2" fmla="val 14274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886012" y="3985412"/>
                <a:ext cx="12766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Θ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𝜙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012" y="3985412"/>
                <a:ext cx="1276632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Дуга 43"/>
          <p:cNvSpPr/>
          <p:nvPr/>
        </p:nvSpPr>
        <p:spPr>
          <a:xfrm rot="5400000">
            <a:off x="6438462" y="5108931"/>
            <a:ext cx="576064" cy="52856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490799" y="5576163"/>
                <a:ext cx="10133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𝚯</m:t>
                          </m:r>
                        </m:e>
                        <m:sup>
                          <m:r>
                            <a:rPr lang="en-US" sz="2400" b="1" i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1" i="0" smtClean="0">
                          <a:latin typeface="Cambria Math"/>
                        </a:rPr>
                        <m:t>,</m:t>
                      </m:r>
                      <m:r>
                        <a:rPr lang="en-US" sz="2400" b="1" i="1" smtClean="0">
                          <a:latin typeface="Cambria Math"/>
                        </a:rPr>
                        <m:t>𝝓</m:t>
                      </m:r>
                      <m:r>
                        <a:rPr lang="en-US" sz="2400" b="1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799" y="5576163"/>
                <a:ext cx="1013354" cy="461665"/>
              </a:xfrm>
              <a:prstGeom prst="rect">
                <a:avLst/>
              </a:prstGeom>
              <a:blipFill rotWithShape="1">
                <a:blip r:embed="rId9"/>
                <a:stretch>
                  <a:fillRect r="-1205" b="-2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79254" y="6061886"/>
                <a:ext cx="221938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𝛾</m:t>
                      </m:r>
                      <m:r>
                        <a:rPr lang="en-US" sz="4000" b="0" i="1" smtClean="0">
                          <a:latin typeface="Cambria Math"/>
                        </a:rPr>
                        <m:t>𝑑</m:t>
                      </m:r>
                      <m:r>
                        <a:rPr lang="en-US" sz="4000" b="0" i="1" smtClean="0">
                          <a:latin typeface="Cambria Math"/>
                        </a:rPr>
                        <m:t>→</m:t>
                      </m:r>
                      <m:r>
                        <a:rPr lang="en-US" sz="4000" b="0" i="1" smtClean="0">
                          <a:latin typeface="Cambria Math"/>
                        </a:rPr>
                        <m:t>𝑝</m:t>
                      </m:r>
                      <m:acc>
                        <m:accPr>
                          <m:chr m:val="⃗"/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54" y="6061886"/>
                <a:ext cx="2219389" cy="7078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3431308" y="6207695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Polarimeter</a:t>
            </a:r>
            <a:endParaRPr lang="ru-RU" sz="2400" b="1" dirty="0"/>
          </a:p>
        </p:txBody>
      </p:sp>
      <p:cxnSp>
        <p:nvCxnSpPr>
          <p:cNvPr id="48" name="Прямая со стрелкой 47"/>
          <p:cNvCxnSpPr>
            <a:stCxn id="47" idx="0"/>
          </p:cNvCxnSpPr>
          <p:nvPr/>
        </p:nvCxnSpPr>
        <p:spPr>
          <a:xfrm flipV="1">
            <a:off x="4370829" y="5238223"/>
            <a:ext cx="1018834" cy="9694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77</a:t>
            </a:fld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048164" y="4725144"/>
            <a:ext cx="504056" cy="5040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</a:t>
            </a:r>
            <a:endParaRPr lang="ru-RU" sz="2400" b="1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5389664" y="818754"/>
            <a:ext cx="1918639" cy="298833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21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118E-6 L 0.0375 -0.02639 L 0.0691 0.02729 L 0.11875 -0.02639 L 0.15208 0.03516 L 0.19913 -0.02639 L 0.23923 0.03076 L 0.28281 -0.02963 L 0.33507 0.03516 L 0.37517 -0.02963 L 0.4085 0.02035 " pathEditMode="relative" ptsTypes="AAAAAAAAAAA">
                                      <p:cBhvr>
                                        <p:cTn id="1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1657E-6 L 0.21771 -0.44609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-2230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6.06201E-7 L 0.09063 0.1733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865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5E-6 1.48148E-6 L 0.23611 0.18889 " pathEditMode="relative" rAng="0" ptsTypes="AA">
                                      <p:cBhvr>
                                        <p:cTn id="4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944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2" grpId="0" animBg="1"/>
      <p:bldP spid="22" grpId="1" animBg="1"/>
      <p:bldP spid="24" grpId="0" animBg="1"/>
      <p:bldP spid="24" grpId="1" animBg="1"/>
      <p:bldP spid="24" grpId="2" animBg="1"/>
      <p:bldP spid="25" grpId="0" animBg="1"/>
      <p:bldP spid="30" grpId="0" animBg="1"/>
      <p:bldP spid="42" grpId="0" animBg="1"/>
      <p:bldP spid="43" grpId="0"/>
      <p:bldP spid="44" grpId="0" animBg="1"/>
      <p:bldP spid="45" grpId="0"/>
      <p:bldP spid="47" grpId="0"/>
      <p:bldP spid="23" grpId="0" animBg="1"/>
      <p:bldP spid="23" grpId="1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306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Structure of the resonance. Transition form factor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29704" y="2564904"/>
            <a:ext cx="936104" cy="3600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037008" y="2888944"/>
            <a:ext cx="100811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лилиния 6"/>
          <p:cNvSpPr/>
          <p:nvPr/>
        </p:nvSpPr>
        <p:spPr>
          <a:xfrm>
            <a:off x="2023200" y="2256940"/>
            <a:ext cx="712800" cy="349460"/>
          </a:xfrm>
          <a:custGeom>
            <a:avLst/>
            <a:gdLst>
              <a:gd name="connsiteX0" fmla="*/ 0 w 712800"/>
              <a:gd name="connsiteY0" fmla="*/ 349460 h 349460"/>
              <a:gd name="connsiteX1" fmla="*/ 115200 w 712800"/>
              <a:gd name="connsiteY1" fmla="*/ 219860 h 349460"/>
              <a:gd name="connsiteX2" fmla="*/ 237600 w 712800"/>
              <a:gd name="connsiteY2" fmla="*/ 313460 h 349460"/>
              <a:gd name="connsiteX3" fmla="*/ 338400 w 712800"/>
              <a:gd name="connsiteY3" fmla="*/ 133460 h 349460"/>
              <a:gd name="connsiteX4" fmla="*/ 489600 w 712800"/>
              <a:gd name="connsiteY4" fmla="*/ 198260 h 349460"/>
              <a:gd name="connsiteX5" fmla="*/ 576000 w 712800"/>
              <a:gd name="connsiteY5" fmla="*/ 3860 h 349460"/>
              <a:gd name="connsiteX6" fmla="*/ 712800 w 712800"/>
              <a:gd name="connsiteY6" fmla="*/ 68660 h 34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800" h="349460">
                <a:moveTo>
                  <a:pt x="0" y="349460"/>
                </a:moveTo>
                <a:cubicBezTo>
                  <a:pt x="37800" y="287660"/>
                  <a:pt x="75600" y="225860"/>
                  <a:pt x="115200" y="219860"/>
                </a:cubicBezTo>
                <a:cubicBezTo>
                  <a:pt x="154800" y="213860"/>
                  <a:pt x="200400" y="327860"/>
                  <a:pt x="237600" y="313460"/>
                </a:cubicBezTo>
                <a:cubicBezTo>
                  <a:pt x="274800" y="299060"/>
                  <a:pt x="296400" y="152660"/>
                  <a:pt x="338400" y="133460"/>
                </a:cubicBezTo>
                <a:cubicBezTo>
                  <a:pt x="380400" y="114260"/>
                  <a:pt x="450000" y="219860"/>
                  <a:pt x="489600" y="198260"/>
                </a:cubicBezTo>
                <a:cubicBezTo>
                  <a:pt x="529200" y="176660"/>
                  <a:pt x="538800" y="25460"/>
                  <a:pt x="576000" y="3860"/>
                </a:cubicBezTo>
                <a:cubicBezTo>
                  <a:pt x="613200" y="-17740"/>
                  <a:pt x="692400" y="57860"/>
                  <a:pt x="712800" y="68660"/>
                </a:cubicBezTo>
              </a:path>
            </a:pathLst>
          </a:custGeom>
          <a:noFill/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7" idx="6"/>
          </p:cNvCxnSpPr>
          <p:nvPr/>
        </p:nvCxnSpPr>
        <p:spPr>
          <a:xfrm flipV="1">
            <a:off x="2736000" y="1988840"/>
            <a:ext cx="1259936" cy="3367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736000" y="2269640"/>
            <a:ext cx="1367744" cy="559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29688" y="2924944"/>
                <a:ext cx="8642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𝑵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688" y="2924944"/>
                <a:ext cx="864276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08926" y="2948312"/>
                <a:ext cx="6815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𝑵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926" y="2948312"/>
                <a:ext cx="681597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03744" y="1412776"/>
                <a:ext cx="84824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744" y="1412776"/>
                <a:ext cx="848245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1960" y="2059107"/>
                <a:ext cx="84824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059107"/>
                <a:ext cx="848245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43860" y="1834054"/>
                <a:ext cx="7921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𝜸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860" y="1834054"/>
                <a:ext cx="792140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4211960" y="4797152"/>
            <a:ext cx="936104" cy="3600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203832" y="5121192"/>
            <a:ext cx="100811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олилиния 18"/>
          <p:cNvSpPr/>
          <p:nvPr/>
        </p:nvSpPr>
        <p:spPr>
          <a:xfrm rot="14347816">
            <a:off x="3522719" y="4439790"/>
            <a:ext cx="712800" cy="349460"/>
          </a:xfrm>
          <a:custGeom>
            <a:avLst/>
            <a:gdLst>
              <a:gd name="connsiteX0" fmla="*/ 0 w 712800"/>
              <a:gd name="connsiteY0" fmla="*/ 349460 h 349460"/>
              <a:gd name="connsiteX1" fmla="*/ 115200 w 712800"/>
              <a:gd name="connsiteY1" fmla="*/ 219860 h 349460"/>
              <a:gd name="connsiteX2" fmla="*/ 237600 w 712800"/>
              <a:gd name="connsiteY2" fmla="*/ 313460 h 349460"/>
              <a:gd name="connsiteX3" fmla="*/ 338400 w 712800"/>
              <a:gd name="connsiteY3" fmla="*/ 133460 h 349460"/>
              <a:gd name="connsiteX4" fmla="*/ 489600 w 712800"/>
              <a:gd name="connsiteY4" fmla="*/ 198260 h 349460"/>
              <a:gd name="connsiteX5" fmla="*/ 576000 w 712800"/>
              <a:gd name="connsiteY5" fmla="*/ 3860 h 349460"/>
              <a:gd name="connsiteX6" fmla="*/ 712800 w 712800"/>
              <a:gd name="connsiteY6" fmla="*/ 68660 h 34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800" h="349460">
                <a:moveTo>
                  <a:pt x="0" y="349460"/>
                </a:moveTo>
                <a:cubicBezTo>
                  <a:pt x="37800" y="287660"/>
                  <a:pt x="75600" y="225860"/>
                  <a:pt x="115200" y="219860"/>
                </a:cubicBezTo>
                <a:cubicBezTo>
                  <a:pt x="154800" y="213860"/>
                  <a:pt x="200400" y="327860"/>
                  <a:pt x="237600" y="313460"/>
                </a:cubicBezTo>
                <a:cubicBezTo>
                  <a:pt x="274800" y="299060"/>
                  <a:pt x="296400" y="152660"/>
                  <a:pt x="338400" y="133460"/>
                </a:cubicBezTo>
                <a:cubicBezTo>
                  <a:pt x="380400" y="114260"/>
                  <a:pt x="450000" y="219860"/>
                  <a:pt x="489600" y="198260"/>
                </a:cubicBezTo>
                <a:cubicBezTo>
                  <a:pt x="529200" y="176660"/>
                  <a:pt x="538800" y="25460"/>
                  <a:pt x="576000" y="3860"/>
                </a:cubicBezTo>
                <a:cubicBezTo>
                  <a:pt x="613200" y="-17740"/>
                  <a:pt x="692400" y="57860"/>
                  <a:pt x="712800" y="68660"/>
                </a:cubicBezTo>
              </a:path>
            </a:pathLst>
          </a:custGeom>
          <a:noFill/>
          <a:ln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19" idx="6"/>
          </p:cNvCxnSpPr>
          <p:nvPr/>
        </p:nvCxnSpPr>
        <p:spPr>
          <a:xfrm flipV="1">
            <a:off x="3605211" y="3271477"/>
            <a:ext cx="1614861" cy="10915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2237467" y="4350520"/>
            <a:ext cx="1367744" cy="559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11944" y="5157192"/>
                <a:ext cx="8642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𝑵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44" y="5157192"/>
                <a:ext cx="864276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14339" y="5180560"/>
                <a:ext cx="6815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𝑵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339" y="5180560"/>
                <a:ext cx="681597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813344" y="4363752"/>
                <a:ext cx="84824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344" y="4363752"/>
                <a:ext cx="848245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37338" y="4121312"/>
                <a:ext cx="7921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𝜸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338" y="4121312"/>
                <a:ext cx="792140" cy="6463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292080" y="2948311"/>
                <a:ext cx="84824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948311"/>
                <a:ext cx="848245" cy="6463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444208" y="3705813"/>
            <a:ext cx="14318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/>
              <a:t>JLab</a:t>
            </a:r>
            <a:endParaRPr lang="ru-RU" sz="4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10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96752"/>
            <a:ext cx="5383388" cy="549991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title"/>
              </p:nvPr>
            </p:nvSpPr>
            <p:spPr>
              <a:xfrm>
                <a:off x="179512" y="116632"/>
                <a:ext cx="8856984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The Roper resonance =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𝑵</m:t>
                    </m:r>
                    <m:r>
                      <a:rPr lang="en-US" b="1" i="1" smtClean="0">
                        <a:latin typeface="Cambria Math"/>
                      </a:rPr>
                      <m:t>𝝈</m:t>
                    </m:r>
                  </m:oMath>
                </a14:m>
                <a:r>
                  <a:rPr lang="en-US" dirty="0" smtClean="0"/>
                  <a:t> molecule</a:t>
                </a:r>
                <a:endParaRPr lang="ru-RU" dirty="0"/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512" y="116632"/>
                <a:ext cx="8856984" cy="1143000"/>
              </a:xfrm>
              <a:blipFill rotWithShape="1">
                <a:blip r:embed="rId3"/>
                <a:stretch>
                  <a:fillRect l="-3854" r="-69" b="-303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46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854968"/>
          </a:xfrm>
        </p:spPr>
        <p:txBody>
          <a:bodyPr>
            <a:normAutofit/>
          </a:bodyPr>
          <a:lstStyle/>
          <a:p>
            <a:r>
              <a:rPr lang="de-DE" dirty="0"/>
              <a:t>D</a:t>
            </a:r>
            <a:r>
              <a:rPr lang="de-DE" dirty="0" smtClean="0"/>
              <a:t>ibaryon </a:t>
            </a:r>
            <a:r>
              <a:rPr lang="de-DE" dirty="0" err="1" smtClean="0"/>
              <a:t>hadronic</a:t>
            </a:r>
            <a:r>
              <a:rPr lang="de-DE" dirty="0" smtClean="0"/>
              <a:t> </a:t>
            </a:r>
            <a:r>
              <a:rPr lang="de-DE" dirty="0" err="1" smtClean="0"/>
              <a:t>decays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2" descr="tot_xs_over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1473" y="912424"/>
            <a:ext cx="2232702" cy="151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38231"/>
            <a:ext cx="2179864" cy="14763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587" y="4912055"/>
            <a:ext cx="1915778" cy="18448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59" y="4902110"/>
            <a:ext cx="1936433" cy="18647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761822"/>
            <a:ext cx="2107540" cy="1684785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3792" y="3356992"/>
            <a:ext cx="3170056" cy="7921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/>
              <a:buNone/>
            </a:pPr>
            <a:r>
              <a:rPr lang="de-DE" sz="3600" dirty="0" err="1" smtClean="0"/>
              <a:t>pn</a:t>
            </a:r>
            <a:r>
              <a:rPr lang="de-DE" sz="3600" dirty="0" smtClean="0"/>
              <a:t> </a:t>
            </a:r>
            <a:r>
              <a:rPr lang="de-DE" sz="3600" dirty="0" smtClean="0">
                <a:sym typeface="Symbol" pitchFamily="18" charset="2"/>
              </a:rPr>
              <a:t> </a:t>
            </a:r>
            <a:r>
              <a:rPr lang="de-DE" sz="3600" b="1" dirty="0" smtClean="0">
                <a:solidFill>
                  <a:srgbClr val="FF3300"/>
                </a:solidFill>
                <a:sym typeface="Symbol" pitchFamily="18" charset="2"/>
              </a:rPr>
              <a:t>d*(2380)</a:t>
            </a:r>
            <a:endParaRPr lang="de-DE" baseline="30000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348476" y="2333012"/>
                <a:ext cx="162441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476" y="2333012"/>
                <a:ext cx="1624419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211960" y="2492896"/>
                <a:ext cx="172380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492896"/>
                <a:ext cx="1723805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374546" y="4441720"/>
                <a:ext cx="191353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𝑝𝑝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546" y="4441720"/>
                <a:ext cx="1913537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528277" y="4472974"/>
                <a:ext cx="187250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𝑝𝑛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277" y="4472974"/>
                <a:ext cx="1872500" cy="6463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6012160" y="3429907"/>
                <a:ext cx="84337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𝑝𝑛</m:t>
                      </m:r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429907"/>
                <a:ext cx="843371" cy="6463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 стрелкой 19"/>
          <p:cNvCxnSpPr>
            <a:stCxn id="11" idx="3"/>
          </p:cNvCxnSpPr>
          <p:nvPr/>
        </p:nvCxnSpPr>
        <p:spPr>
          <a:xfrm flipV="1">
            <a:off x="3203848" y="2924945"/>
            <a:ext cx="0" cy="828128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1" idx="3"/>
          </p:cNvCxnSpPr>
          <p:nvPr/>
        </p:nvCxnSpPr>
        <p:spPr>
          <a:xfrm flipV="1">
            <a:off x="3203848" y="2979345"/>
            <a:ext cx="1168636" cy="773728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1" idx="3"/>
          </p:cNvCxnSpPr>
          <p:nvPr/>
        </p:nvCxnSpPr>
        <p:spPr>
          <a:xfrm flipH="1">
            <a:off x="2915816" y="3753073"/>
            <a:ext cx="288032" cy="802282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1" idx="3"/>
          </p:cNvCxnSpPr>
          <p:nvPr/>
        </p:nvCxnSpPr>
        <p:spPr>
          <a:xfrm>
            <a:off x="3203848" y="3753073"/>
            <a:ext cx="2731917" cy="1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1" idx="3"/>
          </p:cNvCxnSpPr>
          <p:nvPr/>
        </p:nvCxnSpPr>
        <p:spPr>
          <a:xfrm>
            <a:off x="3203848" y="3753073"/>
            <a:ext cx="944358" cy="897569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008" y="4912056"/>
            <a:ext cx="1926105" cy="1854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400777" y="4441721"/>
                <a:ext cx="197188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𝑝𝑛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ru-RU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ru-RU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777" y="4441721"/>
                <a:ext cx="1971886" cy="64633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 стрелкой 26"/>
          <p:cNvCxnSpPr>
            <a:stCxn id="11" idx="3"/>
          </p:cNvCxnSpPr>
          <p:nvPr/>
        </p:nvCxnSpPr>
        <p:spPr>
          <a:xfrm>
            <a:off x="3203848" y="3753073"/>
            <a:ext cx="2664296" cy="802282"/>
          </a:xfrm>
          <a:prstGeom prst="straightConnector1">
            <a:avLst/>
          </a:prstGeom>
          <a:ln w="635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7338991" y="4467963"/>
            <a:ext cx="15648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1000" dirty="0"/>
              <a:t>PRL 112 (2014) </a:t>
            </a:r>
            <a:r>
              <a:rPr lang="de-DE" altLang="ru-RU" sz="1000" dirty="0" smtClean="0"/>
              <a:t>202301</a:t>
            </a:r>
            <a:endParaRPr lang="ru-RU" altLang="ru-RU" sz="1000" dirty="0" smtClean="0"/>
          </a:p>
          <a:p>
            <a:r>
              <a:rPr lang="en-US" sz="1000" dirty="0" smtClean="0"/>
              <a:t>PRC</a:t>
            </a:r>
            <a:r>
              <a:rPr lang="en-US" sz="1000" b="1" dirty="0">
                <a:solidFill>
                  <a:schemeClr val="dk1"/>
                </a:solidFill>
              </a:rPr>
              <a:t> </a:t>
            </a:r>
            <a:r>
              <a:rPr lang="en-US" sz="1000" b="1" dirty="0" smtClean="0">
                <a:solidFill>
                  <a:schemeClr val="dk1"/>
                </a:solidFill>
              </a:rPr>
              <a:t> 90</a:t>
            </a:r>
            <a:r>
              <a:rPr lang="en-US" sz="1000" dirty="0">
                <a:solidFill>
                  <a:schemeClr val="dk1"/>
                </a:solidFill>
              </a:rPr>
              <a:t>, </a:t>
            </a:r>
            <a:r>
              <a:rPr lang="en-US" sz="1000" dirty="0" smtClean="0">
                <a:solidFill>
                  <a:schemeClr val="dk1"/>
                </a:solidFill>
              </a:rPr>
              <a:t>(2014) 035204</a:t>
            </a:r>
            <a:endParaRPr lang="de-DE" altLang="ru-RU" sz="1000" dirty="0"/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7338991" y="1053075"/>
            <a:ext cx="1311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1000"/>
              <a:t>PLB 721 (2013) 229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03213" y="1098550"/>
            <a:ext cx="15287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1000"/>
              <a:t>PRL 106 (2011) 242302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7562024" y="5654816"/>
            <a:ext cx="14943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1000" dirty="0"/>
              <a:t>PRC 88 (2013) 055208</a:t>
            </a:r>
          </a:p>
          <a:p>
            <a:r>
              <a:rPr lang="de-DE" altLang="ru-RU" sz="1000" dirty="0"/>
              <a:t>PLB </a:t>
            </a:r>
            <a:r>
              <a:rPr lang="ru-RU" sz="1000" dirty="0"/>
              <a:t>743 (2015) </a:t>
            </a:r>
            <a:r>
              <a:rPr lang="ru-RU" sz="1000" dirty="0" smtClean="0"/>
              <a:t>325</a:t>
            </a:r>
            <a:endParaRPr lang="de-DE" altLang="ru-RU" sz="1000" dirty="0"/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936625" y="2081213"/>
            <a:ext cx="971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1200" dirty="0"/>
              <a:t>WASA </a:t>
            </a:r>
            <a:r>
              <a:rPr lang="de-DE" altLang="ru-RU" sz="1200" dirty="0" err="1"/>
              <a:t>data</a:t>
            </a:r>
            <a:endParaRPr lang="de-DE" altLang="ru-RU" sz="1200" dirty="0"/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827088" y="2205038"/>
            <a:ext cx="69850" cy="698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684213" y="2206625"/>
            <a:ext cx="69850" cy="698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Oval 34"/>
          <p:cNvSpPr>
            <a:spLocks noChangeArrowheads="1"/>
          </p:cNvSpPr>
          <p:nvPr/>
        </p:nvSpPr>
        <p:spPr bwMode="auto">
          <a:xfrm>
            <a:off x="541338" y="2205038"/>
            <a:ext cx="69850" cy="698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6741316" y="5500927"/>
            <a:ext cx="4138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d*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4716016" y="5730520"/>
            <a:ext cx="4138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d*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2645936" y="5794558"/>
            <a:ext cx="4138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d* 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30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85043" y="2547908"/>
            <a:ext cx="2664296" cy="136815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249139" y="1899836"/>
            <a:ext cx="0" cy="24482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113235" y="1899836"/>
            <a:ext cx="0" cy="24482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666" y="260648"/>
            <a:ext cx="8229600" cy="5715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Mirror </a:t>
            </a:r>
            <a:r>
              <a:rPr lang="en-US" dirty="0" err="1" smtClean="0"/>
              <a:t>dibaryon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62000" cy="365125"/>
          </a:xfrm>
        </p:spPr>
        <p:txBody>
          <a:bodyPr/>
          <a:lstStyle/>
          <a:p>
            <a:fld id="{A520EE61-D23B-4072-8C27-674A336F0F95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889099" y="2835940"/>
            <a:ext cx="720080" cy="648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Symbol" pitchFamily="18" charset="2"/>
              </a:rPr>
              <a:t>D</a:t>
            </a:r>
            <a:endParaRPr lang="en-US" sz="3200" b="1" dirty="0">
              <a:latin typeface="Symbol" pitchFamily="18" charset="2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753195" y="2845981"/>
            <a:ext cx="720080" cy="64807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Symbol" pitchFamily="18" charset="2"/>
              </a:rPr>
              <a:t>D</a:t>
            </a:r>
            <a:endParaRPr lang="en-US" sz="3200" b="1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325685" y="1258486"/>
            <a:ext cx="2566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I(</a:t>
            </a:r>
            <a:r>
              <a:rPr lang="en-US" sz="3600" b="1" dirty="0" err="1"/>
              <a:t>J</a:t>
            </a:r>
            <a:r>
              <a:rPr lang="en-US" sz="3600" b="1" baseline="30000" dirty="0" err="1"/>
              <a:t>p</a:t>
            </a:r>
            <a:r>
              <a:rPr lang="en-US" sz="3600" b="1" dirty="0"/>
              <a:t>) = 0(3</a:t>
            </a:r>
            <a:r>
              <a:rPr lang="en-US" sz="3600" b="1" baseline="30000" dirty="0"/>
              <a:t>+</a:t>
            </a:r>
            <a:r>
              <a:rPr lang="en-US" sz="3600" b="1" dirty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49139" y="59922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d</a:t>
            </a:r>
            <a:r>
              <a:rPr lang="en-US" sz="4000" b="1" dirty="0" smtClean="0"/>
              <a:t>*</a:t>
            </a:r>
            <a:endParaRPr lang="en-US" sz="4000" b="1" dirty="0"/>
          </a:p>
        </p:txBody>
      </p:sp>
      <p:sp>
        <p:nvSpPr>
          <p:cNvPr id="15" name="Oval 22"/>
          <p:cNvSpPr>
            <a:spLocks noChangeArrowheads="1"/>
          </p:cNvSpPr>
          <p:nvPr/>
        </p:nvSpPr>
        <p:spPr bwMode="auto">
          <a:xfrm>
            <a:off x="392" y="4498890"/>
            <a:ext cx="4238625" cy="123177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892236" y="4670638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1370672" y="4650065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1815223" y="4640447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686192" y="4895854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1153412" y="4876972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1597952" y="4857562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 flipV="1">
            <a:off x="2281291" y="4612695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 flipV="1">
            <a:off x="2817893" y="4630656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 flipV="1">
            <a:off x="3255383" y="4630656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Oval 19"/>
          <p:cNvSpPr>
            <a:spLocks noChangeArrowheads="1"/>
          </p:cNvSpPr>
          <p:nvPr/>
        </p:nvSpPr>
        <p:spPr bwMode="auto">
          <a:xfrm>
            <a:off x="2082669" y="4897545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2609540" y="488484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1"/>
          <p:cNvSpPr>
            <a:spLocks noChangeArrowheads="1"/>
          </p:cNvSpPr>
          <p:nvPr/>
        </p:nvSpPr>
        <p:spPr bwMode="auto">
          <a:xfrm>
            <a:off x="3049339" y="4884845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768906" y="4944457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1209952" y="4927085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695030" y="4939785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31" name="Text Box 44"/>
          <p:cNvSpPr txBox="1">
            <a:spLocks noChangeArrowheads="1"/>
          </p:cNvSpPr>
          <p:nvPr/>
        </p:nvSpPr>
        <p:spPr bwMode="auto">
          <a:xfrm>
            <a:off x="2161098" y="4936052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2695391" y="4922019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3135190" y="4911010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355976" y="1278795"/>
            <a:ext cx="0" cy="40909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4932039" y="1278795"/>
            <a:ext cx="25907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I(</a:t>
            </a:r>
            <a:r>
              <a:rPr lang="en-US" sz="3600" b="1" dirty="0" err="1"/>
              <a:t>J</a:t>
            </a:r>
            <a:r>
              <a:rPr lang="en-US" sz="3600" b="1" baseline="30000" dirty="0" err="1"/>
              <a:t>p</a:t>
            </a:r>
            <a:r>
              <a:rPr lang="en-US" sz="3600" b="1" dirty="0"/>
              <a:t>) = </a:t>
            </a:r>
            <a:r>
              <a:rPr lang="en-US" sz="3600" b="1" dirty="0" smtClean="0"/>
              <a:t>3(0</a:t>
            </a:r>
            <a:r>
              <a:rPr lang="en-US" sz="3600" b="1" baseline="30000" dirty="0" smtClean="0"/>
              <a:t>+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37" name="Овал 36"/>
          <p:cNvSpPr/>
          <p:nvPr/>
        </p:nvSpPr>
        <p:spPr>
          <a:xfrm>
            <a:off x="5076055" y="2583807"/>
            <a:ext cx="2664296" cy="136815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5940151" y="1935735"/>
            <a:ext cx="0" cy="24482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6804247" y="2222956"/>
            <a:ext cx="0" cy="244827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5580111" y="2871839"/>
            <a:ext cx="720080" cy="6480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Symbol" pitchFamily="18" charset="2"/>
              </a:rPr>
              <a:t>D</a:t>
            </a:r>
            <a:endParaRPr lang="en-US" sz="3200" b="1" dirty="0">
              <a:latin typeface="Symbol" pitchFamily="18" charset="2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444207" y="2881880"/>
            <a:ext cx="720080" cy="648072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Symbol" pitchFamily="18" charset="2"/>
              </a:rPr>
              <a:t>D</a:t>
            </a:r>
            <a:endParaRPr lang="en-US" sz="3200" b="1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42" name="Oval 22"/>
          <p:cNvSpPr>
            <a:spLocks noChangeArrowheads="1"/>
          </p:cNvSpPr>
          <p:nvPr/>
        </p:nvSpPr>
        <p:spPr bwMode="auto">
          <a:xfrm>
            <a:off x="4462955" y="4510134"/>
            <a:ext cx="4238625" cy="123177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13"/>
          <p:cNvSpPr>
            <a:spLocks noChangeShapeType="1"/>
          </p:cNvSpPr>
          <p:nvPr/>
        </p:nvSpPr>
        <p:spPr bwMode="auto">
          <a:xfrm flipV="1">
            <a:off x="5354799" y="4681882"/>
            <a:ext cx="0" cy="90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4"/>
          <p:cNvSpPr>
            <a:spLocks noChangeShapeType="1"/>
          </p:cNvSpPr>
          <p:nvPr/>
        </p:nvSpPr>
        <p:spPr bwMode="auto">
          <a:xfrm flipV="1">
            <a:off x="5833235" y="4661309"/>
            <a:ext cx="0" cy="907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5"/>
          <p:cNvSpPr>
            <a:spLocks noChangeShapeType="1"/>
          </p:cNvSpPr>
          <p:nvPr/>
        </p:nvSpPr>
        <p:spPr bwMode="auto">
          <a:xfrm flipV="1">
            <a:off x="6277786" y="4651691"/>
            <a:ext cx="0" cy="907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Oval 10"/>
          <p:cNvSpPr>
            <a:spLocks noChangeArrowheads="1"/>
          </p:cNvSpPr>
          <p:nvPr/>
        </p:nvSpPr>
        <p:spPr bwMode="auto">
          <a:xfrm>
            <a:off x="5148755" y="4907098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11"/>
          <p:cNvSpPr>
            <a:spLocks noChangeArrowheads="1"/>
          </p:cNvSpPr>
          <p:nvPr/>
        </p:nvSpPr>
        <p:spPr bwMode="auto">
          <a:xfrm>
            <a:off x="5615975" y="4888216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12"/>
          <p:cNvSpPr>
            <a:spLocks noChangeArrowheads="1"/>
          </p:cNvSpPr>
          <p:nvPr/>
        </p:nvSpPr>
        <p:spPr bwMode="auto">
          <a:xfrm>
            <a:off x="6060515" y="4868806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16"/>
          <p:cNvSpPr>
            <a:spLocks noChangeShapeType="1"/>
          </p:cNvSpPr>
          <p:nvPr/>
        </p:nvSpPr>
        <p:spPr bwMode="auto">
          <a:xfrm>
            <a:off x="6743853" y="4681880"/>
            <a:ext cx="23358" cy="90762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7"/>
          <p:cNvSpPr>
            <a:spLocks noChangeShapeType="1"/>
          </p:cNvSpPr>
          <p:nvPr/>
        </p:nvSpPr>
        <p:spPr bwMode="auto">
          <a:xfrm>
            <a:off x="7278147" y="4681882"/>
            <a:ext cx="0" cy="88705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8"/>
          <p:cNvSpPr>
            <a:spLocks noChangeShapeType="1"/>
          </p:cNvSpPr>
          <p:nvPr/>
        </p:nvSpPr>
        <p:spPr bwMode="auto">
          <a:xfrm>
            <a:off x="7703315" y="4681882"/>
            <a:ext cx="14631" cy="85329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Oval 19"/>
          <p:cNvSpPr>
            <a:spLocks noChangeArrowheads="1"/>
          </p:cNvSpPr>
          <p:nvPr/>
        </p:nvSpPr>
        <p:spPr bwMode="auto">
          <a:xfrm>
            <a:off x="6545232" y="4908789"/>
            <a:ext cx="412089" cy="453812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20"/>
          <p:cNvSpPr>
            <a:spLocks noChangeArrowheads="1"/>
          </p:cNvSpPr>
          <p:nvPr/>
        </p:nvSpPr>
        <p:spPr bwMode="auto">
          <a:xfrm>
            <a:off x="7072103" y="4896089"/>
            <a:ext cx="412089" cy="453812"/>
          </a:xfrm>
          <a:prstGeom prst="ellipse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21"/>
          <p:cNvSpPr>
            <a:spLocks noChangeArrowheads="1"/>
          </p:cNvSpPr>
          <p:nvPr/>
        </p:nvSpPr>
        <p:spPr bwMode="auto">
          <a:xfrm>
            <a:off x="7511902" y="4896089"/>
            <a:ext cx="412089" cy="453812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Text Box 38"/>
          <p:cNvSpPr txBox="1">
            <a:spLocks noChangeArrowheads="1"/>
          </p:cNvSpPr>
          <p:nvPr/>
        </p:nvSpPr>
        <p:spPr bwMode="auto">
          <a:xfrm>
            <a:off x="5231469" y="4955701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5672515" y="4938329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57" name="Text Box 40"/>
          <p:cNvSpPr txBox="1">
            <a:spLocks noChangeArrowheads="1"/>
          </p:cNvSpPr>
          <p:nvPr/>
        </p:nvSpPr>
        <p:spPr bwMode="auto">
          <a:xfrm>
            <a:off x="6157593" y="4951029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58" name="Text Box 44"/>
          <p:cNvSpPr txBox="1">
            <a:spLocks noChangeArrowheads="1"/>
          </p:cNvSpPr>
          <p:nvPr/>
        </p:nvSpPr>
        <p:spPr bwMode="auto">
          <a:xfrm>
            <a:off x="6623661" y="4947296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Text Box 47"/>
          <p:cNvSpPr txBox="1">
            <a:spLocks noChangeArrowheads="1"/>
          </p:cNvSpPr>
          <p:nvPr/>
        </p:nvSpPr>
        <p:spPr bwMode="auto">
          <a:xfrm>
            <a:off x="7157954" y="4933263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Text Box 48"/>
          <p:cNvSpPr txBox="1">
            <a:spLocks noChangeArrowheads="1"/>
          </p:cNvSpPr>
          <p:nvPr/>
        </p:nvSpPr>
        <p:spPr bwMode="auto">
          <a:xfrm>
            <a:off x="7597753" y="4922254"/>
            <a:ext cx="240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7791" y="5786680"/>
            <a:ext cx="733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Freeman J. Dyson, Nguyen-Hue </a:t>
            </a:r>
            <a:r>
              <a:rPr lang="en-US" dirty="0" err="1" smtClean="0"/>
              <a:t>Xuong</a:t>
            </a:r>
            <a:r>
              <a:rPr lang="en-US" dirty="0" smtClean="0"/>
              <a:t> Phys. Rev. </a:t>
            </a:r>
            <a:r>
              <a:rPr lang="en-US" dirty="0" err="1" smtClean="0"/>
              <a:t>Lett</a:t>
            </a:r>
            <a:r>
              <a:rPr lang="en-US" dirty="0" smtClean="0"/>
              <a:t>. 13(1964) 815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65717" y="6124348"/>
            <a:ext cx="670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Avraham Gal, Humberto </a:t>
            </a:r>
            <a:r>
              <a:rPr lang="en-GB" dirty="0" err="1" smtClean="0"/>
              <a:t>Garcilazo</a:t>
            </a:r>
            <a:r>
              <a:rPr lang="en-GB" dirty="0"/>
              <a:t> </a:t>
            </a:r>
            <a:r>
              <a:rPr lang="en-GB" dirty="0" err="1" smtClean="0"/>
              <a:t>Nucl</a:t>
            </a:r>
            <a:r>
              <a:rPr lang="en-GB" dirty="0" smtClean="0"/>
              <a:t>. Phys. A928, (2014), 73</a:t>
            </a:r>
          </a:p>
        </p:txBody>
      </p:sp>
    </p:spTree>
    <p:extLst>
      <p:ext uri="{BB962C8B-B14F-4D97-AF65-F5344CB8AC3E}">
        <p14:creationId xmlns:p14="http://schemas.microsoft.com/office/powerpoint/2010/main" val="643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 стрелкой 7"/>
          <p:cNvCxnSpPr/>
          <p:nvPr/>
        </p:nvCxnSpPr>
        <p:spPr>
          <a:xfrm flipV="1">
            <a:off x="2160341" y="3853275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784602" y="3853275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826" y="116632"/>
            <a:ext cx="8305800" cy="1143000"/>
          </a:xfrm>
        </p:spPr>
        <p:txBody>
          <a:bodyPr/>
          <a:lstStyle/>
          <a:p>
            <a:r>
              <a:rPr lang="en-US" dirty="0" smtClean="0"/>
              <a:t>NN vs </a:t>
            </a:r>
            <a:r>
              <a:rPr lang="el-GR" dirty="0" smtClean="0"/>
              <a:t>ΔΔ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33157" y="2924944"/>
            <a:ext cx="2005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hreshold</a:t>
            </a:r>
            <a:endParaRPr lang="ru-RU" sz="3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1520" y="3573016"/>
            <a:ext cx="8568952" cy="72008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863094" y="4287784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1999634" y="4496228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</a:t>
            </a:r>
            <a:endParaRPr lang="en-US" sz="3200" b="1" dirty="0"/>
          </a:p>
        </p:txBody>
      </p:sp>
      <p:sp>
        <p:nvSpPr>
          <p:cNvPr id="11" name="Овал 10"/>
          <p:cNvSpPr/>
          <p:nvPr/>
        </p:nvSpPr>
        <p:spPr>
          <a:xfrm>
            <a:off x="2619178" y="4496228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2199040" y="2017071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823301" y="2134648"/>
            <a:ext cx="0" cy="142595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1901793" y="2451580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вал 24"/>
          <p:cNvSpPr/>
          <p:nvPr/>
        </p:nvSpPr>
        <p:spPr>
          <a:xfrm>
            <a:off x="2038333" y="2660024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</a:t>
            </a:r>
            <a:endParaRPr lang="en-US" sz="3200" b="1" dirty="0"/>
          </a:p>
        </p:txBody>
      </p:sp>
      <p:sp>
        <p:nvSpPr>
          <p:cNvPr id="26" name="Овал 25"/>
          <p:cNvSpPr/>
          <p:nvPr/>
        </p:nvSpPr>
        <p:spPr>
          <a:xfrm>
            <a:off x="2657877" y="2660024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</a:t>
            </a:r>
            <a:endParaRPr lang="en-US" sz="3200" b="1" dirty="0">
              <a:solidFill>
                <a:schemeClr val="bg1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67544" y="2924944"/>
            <a:ext cx="10081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67544" y="4725144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1259632" y="3645024"/>
            <a:ext cx="0" cy="1080120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1245632" y="2924944"/>
            <a:ext cx="14000" cy="650340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-14880" y="3918452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2.2 MeV</a:t>
            </a:r>
            <a:endParaRPr lang="ru-RU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3035224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66 </a:t>
            </a:r>
            <a:r>
              <a:rPr lang="en-US" sz="2400" b="1" dirty="0" err="1" smtClean="0"/>
              <a:t>keV</a:t>
            </a:r>
            <a:endParaRPr lang="ru-RU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038367" y="5661248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deuteron</a:t>
            </a:r>
            <a:endParaRPr lang="ru-RU" sz="2400" b="1" dirty="0"/>
          </a:p>
        </p:txBody>
      </p:sp>
      <p:cxnSp>
        <p:nvCxnSpPr>
          <p:cNvPr id="40" name="Прямая со стрелкой 39"/>
          <p:cNvCxnSpPr>
            <a:stCxn id="38" idx="0"/>
          </p:cNvCxnSpPr>
          <p:nvPr/>
        </p:nvCxnSpPr>
        <p:spPr>
          <a:xfrm flipH="1" flipV="1">
            <a:off x="1315934" y="4871428"/>
            <a:ext cx="472799" cy="7898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38367" y="1521454"/>
                <a:ext cx="831574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67" y="1521454"/>
                <a:ext cx="831574" cy="53296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я со стрелкой 41"/>
          <p:cNvCxnSpPr>
            <a:stCxn id="41" idx="2"/>
          </p:cNvCxnSpPr>
          <p:nvPr/>
        </p:nvCxnSpPr>
        <p:spPr>
          <a:xfrm flipH="1">
            <a:off x="1245632" y="2054420"/>
            <a:ext cx="208522" cy="7265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8037599" y="4665483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8661860" y="4665483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7740352" y="5099992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7876892" y="5308436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Δ</a:t>
            </a:r>
          </a:p>
        </p:txBody>
      </p:sp>
      <p:sp>
        <p:nvSpPr>
          <p:cNvPr id="49" name="Овал 48"/>
          <p:cNvSpPr/>
          <p:nvPr/>
        </p:nvSpPr>
        <p:spPr>
          <a:xfrm>
            <a:off x="8496436" y="5308436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Δ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flipV="1">
            <a:off x="8076298" y="1914371"/>
            <a:ext cx="29192" cy="139657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8700559" y="2031948"/>
            <a:ext cx="0" cy="142595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7779051" y="2348880"/>
            <a:ext cx="1224136" cy="79208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7915591" y="2557324"/>
            <a:ext cx="330848" cy="375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Δ</a:t>
            </a:r>
          </a:p>
        </p:txBody>
      </p:sp>
      <p:sp>
        <p:nvSpPr>
          <p:cNvPr id="54" name="Овал 53"/>
          <p:cNvSpPr/>
          <p:nvPr/>
        </p:nvSpPr>
        <p:spPr>
          <a:xfrm>
            <a:off x="8535135" y="2557324"/>
            <a:ext cx="330848" cy="3752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Δ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6435130" y="2968528"/>
            <a:ext cx="10081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6469516" y="5498710"/>
            <a:ext cx="100811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7213218" y="3688608"/>
            <a:ext cx="14000" cy="1810102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 flipV="1">
            <a:off x="7213218" y="2968528"/>
            <a:ext cx="14000" cy="650340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967585" y="300131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?</a:t>
            </a:r>
            <a:endParaRPr lang="ru-RU" sz="3200" b="1" dirty="0"/>
          </a:p>
        </p:txBody>
      </p:sp>
      <p:cxnSp>
        <p:nvCxnSpPr>
          <p:cNvPr id="60" name="Прямая со стрелкой 59"/>
          <p:cNvCxnSpPr>
            <a:stCxn id="65" idx="3"/>
          </p:cNvCxnSpPr>
          <p:nvPr/>
        </p:nvCxnSpPr>
        <p:spPr>
          <a:xfrm flipV="1">
            <a:off x="6213807" y="5661248"/>
            <a:ext cx="446425" cy="3462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641544" y="4537895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80 MeV</a:t>
            </a:r>
            <a:endParaRPr lang="ru-RU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5721364" y="57766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d*</a:t>
            </a:r>
            <a:endParaRPr lang="ru-RU" sz="2400" b="1" dirty="0"/>
          </a:p>
        </p:txBody>
      </p:sp>
      <p:cxnSp>
        <p:nvCxnSpPr>
          <p:cNvPr id="70" name="Прямая со стрелкой 69"/>
          <p:cNvCxnSpPr>
            <a:stCxn id="71" idx="3"/>
          </p:cNvCxnSpPr>
          <p:nvPr/>
        </p:nvCxnSpPr>
        <p:spPr>
          <a:xfrm>
            <a:off x="6092949" y="1965875"/>
            <a:ext cx="675348" cy="8913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190138" y="173504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Z=+4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8535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163693" y="3363932"/>
            <a:ext cx="504056" cy="479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886" name="Line 6"/>
          <p:cNvSpPr>
            <a:spLocks noChangeShapeType="1"/>
          </p:cNvSpPr>
          <p:nvPr/>
        </p:nvSpPr>
        <p:spPr bwMode="auto">
          <a:xfrm>
            <a:off x="6800833" y="-361101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07" name="Text Box 27"/>
          <p:cNvSpPr txBox="1">
            <a:spLocks noChangeArrowheads="1"/>
          </p:cNvSpPr>
          <p:nvPr/>
        </p:nvSpPr>
        <p:spPr bwMode="auto">
          <a:xfrm>
            <a:off x="3209567" y="4227002"/>
            <a:ext cx="17124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ym typeface="Symbol" pitchFamily="18" charset="2"/>
              </a:rPr>
              <a:t></a:t>
            </a:r>
            <a:r>
              <a:rPr lang="en-US" sz="2400" dirty="0" smtClean="0">
                <a:sym typeface="Symbol" pitchFamily="18" charset="2"/>
              </a:rPr>
              <a:t>*</a:t>
            </a:r>
            <a:r>
              <a:rPr lang="en-US" sz="2400" dirty="0">
                <a:sym typeface="Symbol" pitchFamily="18" charset="2"/>
              </a:rPr>
              <a:t>*</a:t>
            </a:r>
            <a:r>
              <a:rPr lang="en-US" sz="2400" dirty="0" smtClean="0">
                <a:sym typeface="Symbol" pitchFamily="18" charset="2"/>
              </a:rPr>
              <a:t>+</a:t>
            </a:r>
            <a:r>
              <a:rPr lang="en-US" sz="2400" dirty="0">
                <a:sym typeface="Symbol" pitchFamily="18" charset="2"/>
              </a:rPr>
              <a:t>*</a:t>
            </a:r>
          </a:p>
        </p:txBody>
      </p:sp>
      <p:sp>
        <p:nvSpPr>
          <p:cNvPr id="378908" name="Text Box 28"/>
          <p:cNvSpPr txBox="1">
            <a:spLocks noChangeArrowheads="1"/>
          </p:cNvSpPr>
          <p:nvPr/>
        </p:nvSpPr>
        <p:spPr bwMode="auto">
          <a:xfrm>
            <a:off x="3209567" y="4667786"/>
            <a:ext cx="20525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ym typeface="Symbol" pitchFamily="18" charset="2"/>
              </a:rPr>
              <a:t>*</a:t>
            </a:r>
            <a:r>
              <a:rPr lang="en-US" sz="2400" dirty="0" smtClean="0">
                <a:sym typeface="Symbol" pitchFamily="18" charset="2"/>
              </a:rPr>
              <a:t></a:t>
            </a:r>
            <a:r>
              <a:rPr lang="en-US" sz="2400" dirty="0">
                <a:sym typeface="Symbol" pitchFamily="18" charset="2"/>
              </a:rPr>
              <a:t>*</a:t>
            </a:r>
            <a:r>
              <a:rPr lang="en-US" sz="2400" dirty="0" smtClean="0">
                <a:sym typeface="Symbol" pitchFamily="18" charset="2"/>
              </a:rPr>
              <a:t>+</a:t>
            </a:r>
            <a:endParaRPr lang="en-US" sz="2400" dirty="0">
              <a:sym typeface="Symbol" pitchFamily="18" charset="2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418980" y="2944753"/>
            <a:ext cx="5591901" cy="3554625"/>
            <a:chOff x="3583214" y="1340768"/>
            <a:chExt cx="5591901" cy="3554625"/>
          </a:xfrm>
        </p:grpSpPr>
        <p:sp>
          <p:nvSpPr>
            <p:cNvPr id="378889" name="Line 9"/>
            <p:cNvSpPr>
              <a:spLocks noChangeShapeType="1"/>
            </p:cNvSpPr>
            <p:nvPr/>
          </p:nvSpPr>
          <p:spPr bwMode="auto">
            <a:xfrm flipV="1">
              <a:off x="5543425" y="3294634"/>
              <a:ext cx="206319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890" name="Line 10"/>
            <p:cNvSpPr>
              <a:spLocks noChangeShapeType="1"/>
            </p:cNvSpPr>
            <p:nvPr/>
          </p:nvSpPr>
          <p:spPr bwMode="auto">
            <a:xfrm>
              <a:off x="4934555" y="2370130"/>
              <a:ext cx="332810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894" name="Oval 14"/>
            <p:cNvSpPr>
              <a:spLocks noChangeArrowheads="1"/>
            </p:cNvSpPr>
            <p:nvPr/>
          </p:nvSpPr>
          <p:spPr bwMode="auto">
            <a:xfrm>
              <a:off x="5151805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5" name="Oval 15"/>
            <p:cNvSpPr>
              <a:spLocks noChangeArrowheads="1"/>
            </p:cNvSpPr>
            <p:nvPr/>
          </p:nvSpPr>
          <p:spPr bwMode="auto">
            <a:xfrm>
              <a:off x="4502310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6" name="Oval 16"/>
            <p:cNvSpPr>
              <a:spLocks noChangeArrowheads="1"/>
            </p:cNvSpPr>
            <p:nvPr/>
          </p:nvSpPr>
          <p:spPr bwMode="auto">
            <a:xfrm>
              <a:off x="5485648" y="3185432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7" name="Oval 17"/>
            <p:cNvSpPr>
              <a:spLocks noChangeArrowheads="1"/>
            </p:cNvSpPr>
            <p:nvPr/>
          </p:nvSpPr>
          <p:spPr bwMode="auto">
            <a:xfrm>
              <a:off x="5150899" y="2742806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8" name="Oval 18"/>
            <p:cNvSpPr>
              <a:spLocks noChangeArrowheads="1"/>
            </p:cNvSpPr>
            <p:nvPr/>
          </p:nvSpPr>
          <p:spPr bwMode="auto">
            <a:xfrm>
              <a:off x="8134445" y="2271240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899" name="Oval 19"/>
            <p:cNvSpPr>
              <a:spLocks noChangeArrowheads="1"/>
            </p:cNvSpPr>
            <p:nvPr/>
          </p:nvSpPr>
          <p:spPr bwMode="auto">
            <a:xfrm>
              <a:off x="5824499" y="3647786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0" name="Oval 20"/>
            <p:cNvSpPr>
              <a:spLocks noChangeArrowheads="1"/>
            </p:cNvSpPr>
            <p:nvPr/>
          </p:nvSpPr>
          <p:spPr bwMode="auto">
            <a:xfrm>
              <a:off x="5824429" y="1816606"/>
              <a:ext cx="187046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1" name="Oval 21"/>
            <p:cNvSpPr>
              <a:spLocks noChangeArrowheads="1"/>
            </p:cNvSpPr>
            <p:nvPr/>
          </p:nvSpPr>
          <p:spPr bwMode="auto">
            <a:xfrm>
              <a:off x="6494370" y="4572042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2" name="Oval 22"/>
            <p:cNvSpPr>
              <a:spLocks noChangeArrowheads="1"/>
            </p:cNvSpPr>
            <p:nvPr/>
          </p:nvSpPr>
          <p:spPr bwMode="auto">
            <a:xfrm>
              <a:off x="6497053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4" name="Oval 24"/>
            <p:cNvSpPr>
              <a:spLocks noChangeArrowheads="1"/>
            </p:cNvSpPr>
            <p:nvPr/>
          </p:nvSpPr>
          <p:spPr bwMode="auto">
            <a:xfrm>
              <a:off x="6153522" y="4126617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05" name="Text Box 25"/>
            <p:cNvSpPr txBox="1">
              <a:spLocks noChangeArrowheads="1"/>
            </p:cNvSpPr>
            <p:nvPr/>
          </p:nvSpPr>
          <p:spPr bwMode="auto">
            <a:xfrm>
              <a:off x="3583214" y="1690555"/>
              <a:ext cx="55976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ym typeface="Symbol" pitchFamily="18" charset="2"/>
                </a:rPr>
                <a:t></a:t>
              </a:r>
            </a:p>
          </p:txBody>
        </p:sp>
        <p:sp>
          <p:nvSpPr>
            <p:cNvPr id="378906" name="Text Box 26"/>
            <p:cNvSpPr txBox="1">
              <a:spLocks noChangeArrowheads="1"/>
            </p:cNvSpPr>
            <p:nvPr/>
          </p:nvSpPr>
          <p:spPr bwMode="auto">
            <a:xfrm>
              <a:off x="3757596" y="2139296"/>
              <a:ext cx="70433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ym typeface="Symbol" pitchFamily="18" charset="2"/>
                </a:rPr>
                <a:t>*</a:t>
              </a:r>
            </a:p>
          </p:txBody>
        </p:sp>
        <p:sp>
          <p:nvSpPr>
            <p:cNvPr id="3" name="Равнобедренный треугольник 2"/>
            <p:cNvSpPr/>
            <p:nvPr/>
          </p:nvSpPr>
          <p:spPr>
            <a:xfrm rot="10800000">
              <a:off x="4595833" y="1910193"/>
              <a:ext cx="3984122" cy="2782193"/>
            </a:xfrm>
            <a:prstGeom prst="triangl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5262677" y="2835326"/>
              <a:ext cx="267153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5918552" y="3753941"/>
              <a:ext cx="134136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>
              <a:off x="6247046" y="4219137"/>
              <a:ext cx="65479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4841031" y="2277610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22"/>
            <p:cNvSpPr>
              <a:spLocks noChangeArrowheads="1"/>
            </p:cNvSpPr>
            <p:nvPr/>
          </p:nvSpPr>
          <p:spPr bwMode="auto">
            <a:xfrm>
              <a:off x="8486432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22"/>
            <p:cNvSpPr>
              <a:spLocks noChangeArrowheads="1"/>
            </p:cNvSpPr>
            <p:nvPr/>
          </p:nvSpPr>
          <p:spPr bwMode="auto">
            <a:xfrm>
              <a:off x="7842301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22"/>
            <p:cNvSpPr>
              <a:spLocks noChangeArrowheads="1"/>
            </p:cNvSpPr>
            <p:nvPr/>
          </p:nvSpPr>
          <p:spPr bwMode="auto">
            <a:xfrm>
              <a:off x="7169677" y="1817673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23"/>
            <p:cNvSpPr>
              <a:spLocks noChangeArrowheads="1"/>
            </p:cNvSpPr>
            <p:nvPr/>
          </p:nvSpPr>
          <p:spPr bwMode="auto">
            <a:xfrm>
              <a:off x="6808315" y="4126617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23"/>
            <p:cNvSpPr>
              <a:spLocks noChangeArrowheads="1"/>
            </p:cNvSpPr>
            <p:nvPr/>
          </p:nvSpPr>
          <p:spPr bwMode="auto">
            <a:xfrm>
              <a:off x="7166391" y="366523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23"/>
            <p:cNvSpPr>
              <a:spLocks noChangeArrowheads="1"/>
            </p:cNvSpPr>
            <p:nvPr/>
          </p:nvSpPr>
          <p:spPr bwMode="auto">
            <a:xfrm>
              <a:off x="7513099" y="3202114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23"/>
            <p:cNvSpPr>
              <a:spLocks noChangeArrowheads="1"/>
            </p:cNvSpPr>
            <p:nvPr/>
          </p:nvSpPr>
          <p:spPr bwMode="auto">
            <a:xfrm>
              <a:off x="7840688" y="2742806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23"/>
            <p:cNvSpPr>
              <a:spLocks noChangeArrowheads="1"/>
            </p:cNvSpPr>
            <p:nvPr/>
          </p:nvSpPr>
          <p:spPr bwMode="auto">
            <a:xfrm>
              <a:off x="6505083" y="3661421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23"/>
            <p:cNvSpPr>
              <a:spLocks noChangeArrowheads="1"/>
            </p:cNvSpPr>
            <p:nvPr/>
          </p:nvSpPr>
          <p:spPr bwMode="auto">
            <a:xfrm>
              <a:off x="6153522" y="3185432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23"/>
            <p:cNvSpPr>
              <a:spLocks noChangeArrowheads="1"/>
            </p:cNvSpPr>
            <p:nvPr/>
          </p:nvSpPr>
          <p:spPr bwMode="auto">
            <a:xfrm>
              <a:off x="6808315" y="3202114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23"/>
            <p:cNvSpPr>
              <a:spLocks noChangeArrowheads="1"/>
            </p:cNvSpPr>
            <p:nvPr/>
          </p:nvSpPr>
          <p:spPr bwMode="auto">
            <a:xfrm>
              <a:off x="5824428" y="2742806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23"/>
            <p:cNvSpPr>
              <a:spLocks noChangeArrowheads="1"/>
            </p:cNvSpPr>
            <p:nvPr/>
          </p:nvSpPr>
          <p:spPr bwMode="auto">
            <a:xfrm>
              <a:off x="6494370" y="2743046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23"/>
            <p:cNvSpPr>
              <a:spLocks noChangeArrowheads="1"/>
            </p:cNvSpPr>
            <p:nvPr/>
          </p:nvSpPr>
          <p:spPr bwMode="auto">
            <a:xfrm>
              <a:off x="7166391" y="2761330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3"/>
            <p:cNvSpPr>
              <a:spLocks noChangeArrowheads="1"/>
            </p:cNvSpPr>
            <p:nvPr/>
          </p:nvSpPr>
          <p:spPr bwMode="auto">
            <a:xfrm>
              <a:off x="5485647" y="227760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23"/>
            <p:cNvSpPr>
              <a:spLocks noChangeArrowheads="1"/>
            </p:cNvSpPr>
            <p:nvPr/>
          </p:nvSpPr>
          <p:spPr bwMode="auto">
            <a:xfrm>
              <a:off x="6153522" y="2271240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3"/>
            <p:cNvSpPr>
              <a:spLocks noChangeArrowheads="1"/>
            </p:cNvSpPr>
            <p:nvPr/>
          </p:nvSpPr>
          <p:spPr bwMode="auto">
            <a:xfrm>
              <a:off x="6808315" y="2277610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23"/>
            <p:cNvSpPr>
              <a:spLocks noChangeArrowheads="1"/>
            </p:cNvSpPr>
            <p:nvPr/>
          </p:nvSpPr>
          <p:spPr bwMode="auto">
            <a:xfrm>
              <a:off x="7513099" y="227760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Text Box 26"/>
            <p:cNvSpPr txBox="1">
              <a:spLocks noChangeArrowheads="1"/>
            </p:cNvSpPr>
            <p:nvPr/>
          </p:nvSpPr>
          <p:spPr bwMode="auto">
            <a:xfrm>
              <a:off x="3915680" y="3523108"/>
              <a:ext cx="185070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>
                  <a:sym typeface="Symbol" pitchFamily="18" charset="2"/>
                </a:rPr>
                <a:t></a:t>
              </a:r>
              <a:r>
                <a:rPr lang="en-US" sz="2400" dirty="0" smtClean="0">
                  <a:sym typeface="Symbol" pitchFamily="18" charset="2"/>
                </a:rPr>
                <a:t>*</a:t>
              </a:r>
              <a:r>
                <a:rPr lang="en-US" sz="2400" dirty="0">
                  <a:sym typeface="Symbol" pitchFamily="18" charset="2"/>
                </a:rPr>
                <a:t>*</a:t>
              </a:r>
              <a:r>
                <a:rPr lang="en-US" sz="2400" dirty="0" smtClean="0">
                  <a:sym typeface="Symbol" pitchFamily="18" charset="2"/>
                </a:rPr>
                <a:t>+*</a:t>
              </a:r>
              <a:r>
                <a:rPr lang="en-US" sz="24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55" name="Text Box 27"/>
            <p:cNvSpPr txBox="1">
              <a:spLocks noChangeArrowheads="1"/>
            </p:cNvSpPr>
            <p:nvPr/>
          </p:nvSpPr>
          <p:spPr bwMode="auto">
            <a:xfrm>
              <a:off x="3995771" y="4042152"/>
              <a:ext cx="208917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2400" dirty="0" smtClean="0">
                  <a:sym typeface="Symbol" pitchFamily="18" charset="2"/>
                </a:rPr>
                <a:t>*</a:t>
              </a:r>
              <a:r>
                <a:rPr lang="en-US" sz="24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56" name="Text Box 27"/>
            <p:cNvSpPr txBox="1">
              <a:spLocks noChangeArrowheads="1"/>
            </p:cNvSpPr>
            <p:nvPr/>
          </p:nvSpPr>
          <p:spPr bwMode="auto">
            <a:xfrm>
              <a:off x="5741777" y="4433728"/>
              <a:ext cx="65594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ym typeface="Symbol" pitchFamily="18" charset="2"/>
                </a:rPr>
                <a:t></a:t>
              </a:r>
              <a:endParaRPr lang="en-US" sz="2400" dirty="0">
                <a:sym typeface="Symbol" pitchFamily="18" charset="2"/>
              </a:endParaRPr>
            </a:p>
          </p:txBody>
        </p:sp>
        <p:sp>
          <p:nvSpPr>
            <p:cNvPr id="59" name="Text Box 25"/>
            <p:cNvSpPr txBox="1">
              <a:spLocks noChangeArrowheads="1"/>
            </p:cNvSpPr>
            <p:nvPr/>
          </p:nvSpPr>
          <p:spPr bwMode="auto">
            <a:xfrm>
              <a:off x="8134445" y="1434715"/>
              <a:ext cx="104067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++</a:t>
              </a:r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++</a:t>
              </a:r>
              <a:endParaRPr lang="en-US" sz="2400" baseline="30000" dirty="0">
                <a:sym typeface="Symbol" pitchFamily="18" charset="2"/>
              </a:endParaRPr>
            </a:p>
          </p:txBody>
        </p:sp>
        <p:sp>
          <p:nvSpPr>
            <p:cNvPr id="60" name="Text Box 25"/>
            <p:cNvSpPr txBox="1">
              <a:spLocks noChangeArrowheads="1"/>
            </p:cNvSpPr>
            <p:nvPr/>
          </p:nvSpPr>
          <p:spPr bwMode="auto">
            <a:xfrm>
              <a:off x="4261799" y="1340768"/>
              <a:ext cx="69762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-</a:t>
              </a:r>
              <a:r>
                <a:rPr lang="en-US" sz="2400" dirty="0" smtClean="0">
                  <a:sym typeface="Symbol" pitchFamily="18" charset="2"/>
                </a:rPr>
                <a:t></a:t>
              </a:r>
              <a:r>
                <a:rPr lang="en-US" sz="2400" baseline="30000" dirty="0" smtClean="0">
                  <a:sym typeface="Symbol" pitchFamily="18" charset="2"/>
                </a:rPr>
                <a:t>-</a:t>
              </a:r>
              <a:endParaRPr lang="en-US" sz="2400" baseline="30000" dirty="0">
                <a:sym typeface="Symbol" pitchFamily="18" charset="2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633783" y="3283345"/>
            <a:ext cx="2214498" cy="1718990"/>
            <a:chOff x="770688" y="1662589"/>
            <a:chExt cx="2214498" cy="1718990"/>
          </a:xfrm>
        </p:grpSpPr>
        <p:sp>
          <p:nvSpPr>
            <p:cNvPr id="58" name="Line 9"/>
            <p:cNvSpPr>
              <a:spLocks noChangeShapeType="1"/>
            </p:cNvSpPr>
            <p:nvPr/>
          </p:nvSpPr>
          <p:spPr bwMode="auto">
            <a:xfrm flipV="1">
              <a:off x="828465" y="3289059"/>
              <a:ext cx="206319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0"/>
            <p:cNvSpPr>
              <a:spLocks noChangeShapeType="1"/>
            </p:cNvSpPr>
            <p:nvPr/>
          </p:nvSpPr>
          <p:spPr bwMode="auto">
            <a:xfrm flipV="1">
              <a:off x="1532085" y="2358185"/>
              <a:ext cx="65479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Oval 16"/>
            <p:cNvSpPr>
              <a:spLocks noChangeArrowheads="1"/>
            </p:cNvSpPr>
            <p:nvPr/>
          </p:nvSpPr>
          <p:spPr bwMode="auto">
            <a:xfrm>
              <a:off x="770688" y="3179857"/>
              <a:ext cx="187046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22"/>
            <p:cNvSpPr>
              <a:spLocks noChangeArrowheads="1"/>
            </p:cNvSpPr>
            <p:nvPr/>
          </p:nvSpPr>
          <p:spPr bwMode="auto">
            <a:xfrm>
              <a:off x="1782093" y="1812098"/>
              <a:ext cx="187047" cy="18503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10"/>
            <p:cNvSpPr>
              <a:spLocks noChangeShapeType="1"/>
            </p:cNvSpPr>
            <p:nvPr/>
          </p:nvSpPr>
          <p:spPr bwMode="auto">
            <a:xfrm>
              <a:off x="1202991" y="2829751"/>
              <a:ext cx="134196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Oval 23"/>
            <p:cNvSpPr>
              <a:spLocks noChangeArrowheads="1"/>
            </p:cNvSpPr>
            <p:nvPr/>
          </p:nvSpPr>
          <p:spPr bwMode="auto">
            <a:xfrm>
              <a:off x="2798139" y="319653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23"/>
            <p:cNvSpPr>
              <a:spLocks noChangeArrowheads="1"/>
            </p:cNvSpPr>
            <p:nvPr/>
          </p:nvSpPr>
          <p:spPr bwMode="auto">
            <a:xfrm>
              <a:off x="1438562" y="3179857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23"/>
            <p:cNvSpPr>
              <a:spLocks noChangeArrowheads="1"/>
            </p:cNvSpPr>
            <p:nvPr/>
          </p:nvSpPr>
          <p:spPr bwMode="auto">
            <a:xfrm>
              <a:off x="2093355" y="3196539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23"/>
            <p:cNvSpPr>
              <a:spLocks noChangeArrowheads="1"/>
            </p:cNvSpPr>
            <p:nvPr/>
          </p:nvSpPr>
          <p:spPr bwMode="auto">
            <a:xfrm>
              <a:off x="1109468" y="2737231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23"/>
            <p:cNvSpPr>
              <a:spLocks noChangeArrowheads="1"/>
            </p:cNvSpPr>
            <p:nvPr/>
          </p:nvSpPr>
          <p:spPr bwMode="auto">
            <a:xfrm>
              <a:off x="1779410" y="2737471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23"/>
            <p:cNvSpPr>
              <a:spLocks noChangeArrowheads="1"/>
            </p:cNvSpPr>
            <p:nvPr/>
          </p:nvSpPr>
          <p:spPr bwMode="auto">
            <a:xfrm>
              <a:off x="2451431" y="2755755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23"/>
            <p:cNvSpPr>
              <a:spLocks noChangeArrowheads="1"/>
            </p:cNvSpPr>
            <p:nvPr/>
          </p:nvSpPr>
          <p:spPr bwMode="auto">
            <a:xfrm>
              <a:off x="1438562" y="2265665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23"/>
            <p:cNvSpPr>
              <a:spLocks noChangeArrowheads="1"/>
            </p:cNvSpPr>
            <p:nvPr/>
          </p:nvSpPr>
          <p:spPr bwMode="auto">
            <a:xfrm>
              <a:off x="2093355" y="2272035"/>
              <a:ext cx="187047" cy="1850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9"/>
            <p:cNvSpPr>
              <a:spLocks noChangeShapeType="1"/>
            </p:cNvSpPr>
            <p:nvPr/>
          </p:nvSpPr>
          <p:spPr bwMode="auto">
            <a:xfrm>
              <a:off x="1875616" y="1896379"/>
              <a:ext cx="1015463" cy="137599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9"/>
            <p:cNvSpPr>
              <a:spLocks noChangeShapeType="1"/>
            </p:cNvSpPr>
            <p:nvPr/>
          </p:nvSpPr>
          <p:spPr bwMode="auto">
            <a:xfrm flipV="1">
              <a:off x="864211" y="1896379"/>
              <a:ext cx="1011406" cy="137599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Text Box 25"/>
            <p:cNvSpPr txBox="1">
              <a:spLocks noChangeArrowheads="1"/>
            </p:cNvSpPr>
            <p:nvPr/>
          </p:nvSpPr>
          <p:spPr bwMode="auto">
            <a:xfrm>
              <a:off x="1200356" y="1662589"/>
              <a:ext cx="47641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sym typeface="Symbol" pitchFamily="18" charset="2"/>
                </a:rPr>
                <a:t>d</a:t>
              </a:r>
              <a:r>
                <a:rPr lang="en-US" sz="2400" dirty="0" smtClean="0">
                  <a:sym typeface="Symbol" pitchFamily="18" charset="2"/>
                </a:rPr>
                <a:t>*</a:t>
              </a:r>
              <a:endParaRPr lang="en-US" sz="2400" baseline="30000" dirty="0">
                <a:sym typeface="Symbol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75177" y="2666668"/>
                <a:ext cx="894797" cy="709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10</m:t>
                          </m:r>
                        </m:e>
                      </m:ac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177" y="2666668"/>
                <a:ext cx="894797" cy="7092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5989288" y="2631352"/>
                <a:ext cx="89479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28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288" y="2631352"/>
                <a:ext cx="894796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Заголовок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8527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many ways can you combine 6q?</a:t>
            </a:r>
            <a:endParaRPr lang="en-GB" dirty="0"/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215711" y="1497956"/>
            <a:ext cx="3744416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556402" y="1142902"/>
            <a:ext cx="52703" cy="33377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413790" y="1108254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Isospin</a:t>
            </a:r>
            <a:endParaRPr lang="ru-RU" sz="2400" b="1" dirty="0"/>
          </a:p>
        </p:txBody>
      </p:sp>
      <p:sp>
        <p:nvSpPr>
          <p:cNvPr id="73" name="TextBox 72"/>
          <p:cNvSpPr txBox="1"/>
          <p:nvPr/>
        </p:nvSpPr>
        <p:spPr>
          <a:xfrm rot="16200000">
            <a:off x="-690895" y="2372801"/>
            <a:ext cx="2032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Strangeness</a:t>
            </a:r>
            <a:endParaRPr lang="ru-RU" sz="2400" b="1" dirty="0"/>
          </a:p>
        </p:txBody>
      </p:sp>
      <p:sp>
        <p:nvSpPr>
          <p:cNvPr id="2" name="Овал 1"/>
          <p:cNvSpPr/>
          <p:nvPr/>
        </p:nvSpPr>
        <p:spPr>
          <a:xfrm>
            <a:off x="2488704" y="3276235"/>
            <a:ext cx="510110" cy="473749"/>
          </a:xfrm>
          <a:prstGeom prst="ellipse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85686" y="1844824"/>
                <a:ext cx="1708353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𝑱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𝑷</m:t>
                          </m:r>
                        </m:sup>
                      </m:sSup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686" y="1844824"/>
                <a:ext cx="1708353" cy="5936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5452994" y="1844824"/>
                <a:ext cx="1708352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𝑱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𝑷</m:t>
                          </m:r>
                        </m:sup>
                      </m:sSup>
                      <m:r>
                        <a:rPr lang="en-US" sz="32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994" y="1844824"/>
                <a:ext cx="1708352" cy="5936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4986665" y="1690575"/>
            <a:ext cx="3111758" cy="4690753"/>
          </a:xfrm>
          <a:prstGeom prst="line">
            <a:avLst/>
          </a:prstGeom>
          <a:ln w="190500">
            <a:solidFill>
              <a:srgbClr val="FF0000">
                <a:alpha val="5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>
            <a:off x="5080188" y="1690575"/>
            <a:ext cx="2783313" cy="4808803"/>
          </a:xfrm>
          <a:prstGeom prst="line">
            <a:avLst/>
          </a:prstGeom>
          <a:ln w="190500">
            <a:solidFill>
              <a:srgbClr val="FF0000">
                <a:alpha val="5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827584" y="1587169"/>
            <a:ext cx="3408251" cy="4709203"/>
          </a:xfrm>
          <a:prstGeom prst="ellipse">
            <a:avLst/>
          </a:prstGeom>
          <a:noFill/>
          <a:ln w="889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13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" y="1052736"/>
            <a:ext cx="5837498" cy="3096344"/>
          </a:xfrm>
          <a:prstGeom prst="rect">
            <a:avLst/>
          </a:prstGeom>
        </p:spPr>
      </p:pic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F86A-4E34-4C2A-B29C-D939AC33F94A}" type="slidenum">
              <a:rPr lang="en-US"/>
              <a:pPr/>
              <a:t>83</a:t>
            </a:fld>
            <a:endParaRPr lang="en-US" dirty="0"/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9062" y="158750"/>
            <a:ext cx="8917433" cy="820737"/>
          </a:xfrm>
        </p:spPr>
        <p:txBody>
          <a:bodyPr>
            <a:noAutofit/>
          </a:bodyPr>
          <a:lstStyle/>
          <a:p>
            <a:r>
              <a:rPr lang="de-DE" sz="4000" dirty="0" err="1" smtClean="0"/>
              <a:t>Argand</a:t>
            </a:r>
            <a:r>
              <a:rPr lang="de-DE" sz="4000" dirty="0" smtClean="0"/>
              <a:t> </a:t>
            </a:r>
            <a:r>
              <a:rPr lang="de-DE" sz="4000" dirty="0" err="1" smtClean="0"/>
              <a:t>plots</a:t>
            </a:r>
            <a:endParaRPr lang="de-DE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3293459" y="4149382"/>
            <a:ext cx="570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Adlarson</a:t>
            </a:r>
            <a:r>
              <a:rPr lang="en-US" dirty="0" smtClean="0"/>
              <a:t> et al</a:t>
            </a:r>
            <a:r>
              <a:rPr lang="en-US" dirty="0"/>
              <a:t>. Phys. Rev. </a:t>
            </a:r>
            <a:r>
              <a:rPr lang="en-US" dirty="0" err="1"/>
              <a:t>Lett</a:t>
            </a:r>
            <a:r>
              <a:rPr lang="en-US" dirty="0"/>
              <a:t>. </a:t>
            </a:r>
            <a:r>
              <a:rPr lang="en-US" b="1" dirty="0"/>
              <a:t>112</a:t>
            </a:r>
            <a:r>
              <a:rPr lang="en-US" dirty="0"/>
              <a:t>, 202301, (2014)</a:t>
            </a:r>
          </a:p>
          <a:p>
            <a:r>
              <a:rPr lang="en-US" dirty="0" smtClean="0"/>
              <a:t>P</a:t>
            </a:r>
            <a:r>
              <a:rPr lang="en-US" dirty="0"/>
              <a:t>. </a:t>
            </a:r>
            <a:r>
              <a:rPr lang="en-US" dirty="0" err="1"/>
              <a:t>Adlarson</a:t>
            </a:r>
            <a:r>
              <a:rPr lang="en-US" dirty="0"/>
              <a:t> et al</a:t>
            </a:r>
            <a:r>
              <a:rPr lang="en-US" dirty="0" smtClean="0"/>
              <a:t>. </a:t>
            </a:r>
            <a:r>
              <a:rPr lang="en-US" dirty="0">
                <a:solidFill>
                  <a:schemeClr val="dk1"/>
                </a:solidFill>
              </a:rPr>
              <a:t>Phys. Rev. C </a:t>
            </a:r>
            <a:r>
              <a:rPr lang="en-US" b="1" dirty="0">
                <a:solidFill>
                  <a:schemeClr val="dk1"/>
                </a:solidFill>
              </a:rPr>
              <a:t>90</a:t>
            </a:r>
            <a:r>
              <a:rPr lang="en-US" dirty="0">
                <a:solidFill>
                  <a:schemeClr val="dk1"/>
                </a:solidFill>
              </a:rPr>
              <a:t>, 035204 , (2014)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068997"/>
            <a:ext cx="3488904" cy="30733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" y="3933056"/>
            <a:ext cx="3244747" cy="28498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2"/>
              <p:cNvSpPr txBox="1">
                <a:spLocks noChangeArrowheads="1"/>
              </p:cNvSpPr>
              <p:nvPr/>
            </p:nvSpPr>
            <p:spPr bwMode="auto">
              <a:xfrm>
                <a:off x="3522279" y="5698523"/>
                <a:ext cx="3078470" cy="497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𝚪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𝒑𝒏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(</m:t>
                          </m:r>
                          <m:sPre>
                            <m:sPre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sPre>
                          <m:r>
                            <a:rPr lang="en-US" sz="2400" b="1" i="1" smtClean="0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≈</m:t>
                      </m:r>
                      <m:r>
                        <a:rPr lang="en-US" sz="2400" b="1" i="0" smtClean="0">
                          <a:latin typeface="Cambria Math"/>
                        </a:rPr>
                        <m:t>𝟏𝟎</m:t>
                      </m:r>
                      <m:r>
                        <a:rPr lang="en-US" sz="2400" b="1" i="0" smtClean="0">
                          <a:latin typeface="Cambria Math"/>
                        </a:rPr>
                        <m:t> </m:t>
                      </m:r>
                      <m:r>
                        <a:rPr lang="en-US" sz="2400" b="1" i="0" smtClean="0">
                          <a:latin typeface="Cambria Math"/>
                        </a:rPr>
                        <m:t>𝐌𝐞𝐕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2279" y="5698523"/>
                <a:ext cx="3078470" cy="497252"/>
              </a:xfrm>
              <a:prstGeom prst="rect">
                <a:avLst/>
              </a:prstGeom>
              <a:blipFill rotWithShape="1">
                <a:blip r:embed="rId5"/>
                <a:stretch>
                  <a:fillRect b="-123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2"/>
              <p:cNvSpPr txBox="1">
                <a:spLocks noChangeArrowheads="1"/>
              </p:cNvSpPr>
              <p:nvPr/>
            </p:nvSpPr>
            <p:spPr bwMode="auto">
              <a:xfrm>
                <a:off x="3522279" y="6195775"/>
                <a:ext cx="2886495" cy="497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𝚪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𝒑𝒏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(</m:t>
                          </m:r>
                          <m:sPre>
                            <m:sPre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𝑮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sPre>
                          <m:r>
                            <a:rPr lang="en-US" sz="2400" b="1" i="1" smtClean="0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≈</m:t>
                      </m:r>
                      <m:r>
                        <a:rPr lang="en-US" sz="2400" b="1" i="0" smtClean="0">
                          <a:latin typeface="Cambria Math"/>
                        </a:rPr>
                        <m:t>𝟏</m:t>
                      </m:r>
                      <m:r>
                        <a:rPr lang="en-US" sz="2400" b="1" i="0" smtClean="0">
                          <a:latin typeface="Cambria Math"/>
                        </a:rPr>
                        <m:t> </m:t>
                      </m:r>
                      <m:r>
                        <a:rPr lang="en-US" sz="2400" b="1" i="0" smtClean="0">
                          <a:latin typeface="Cambria Math"/>
                        </a:rPr>
                        <m:t>𝐌𝐞𝐕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2279" y="6195775"/>
                <a:ext cx="2886495" cy="497252"/>
              </a:xfrm>
              <a:prstGeom prst="rect">
                <a:avLst/>
              </a:prstGeom>
              <a:blipFill rotWithShape="1">
                <a:blip r:embed="rId6"/>
                <a:stretch>
                  <a:fillRect b="-109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2"/>
              <p:cNvSpPr txBox="1">
                <a:spLocks noChangeArrowheads="1"/>
              </p:cNvSpPr>
              <p:nvPr/>
            </p:nvSpPr>
            <p:spPr bwMode="auto">
              <a:xfrm>
                <a:off x="3522279" y="4840739"/>
                <a:ext cx="2203488" cy="8599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/>
                                </a:rPr>
                                <m:t>𝚪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400" b="1" i="1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𝒑𝒏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/>
                                </a:rPr>
                                <m:t>𝚪</m:t>
                              </m:r>
                            </m:e>
                            <m:sub>
                              <m:r>
                                <a:rPr lang="en-US" sz="2400" b="1">
                                  <a:latin typeface="Cambria Math"/>
                                </a:rPr>
                                <m:t>𝐭𝐨𝐭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≈</m:t>
                      </m:r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latin typeface="Cambria Math"/>
                        </a:rPr>
                        <m:t>.</m:t>
                      </m:r>
                      <m:r>
                        <a:rPr lang="en-US" sz="2400" b="1" i="1" smtClean="0"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2279" y="4840739"/>
                <a:ext cx="2203488" cy="85991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77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88640"/>
                <a:ext cx="8305800" cy="864096"/>
              </a:xfrm>
            </p:spPr>
            <p:txBody>
              <a:bodyPr/>
              <a:lstStyle/>
              <a:p>
                <a:r>
                  <a:rPr lang="en-US" dirty="0" smtClean="0"/>
                  <a:t>S-wave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</m:oMath>
                </a14:m>
                <a:r>
                  <a:rPr lang="en-US" dirty="0" smtClean="0"/>
                  <a:t> only?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88640"/>
                <a:ext cx="8305800" cy="864096"/>
              </a:xfrm>
              <a:blipFill rotWithShape="1">
                <a:blip r:embed="rId2"/>
                <a:stretch>
                  <a:fillRect l="-4626" t="-9859" b="-443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84</a:t>
            </a:fld>
            <a:endParaRPr lang="en-US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355976" y="1836457"/>
            <a:ext cx="72008" cy="4680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059873" y="1826407"/>
            <a:ext cx="1495903" cy="23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73727" y="2639291"/>
            <a:ext cx="1482049" cy="69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600525" y="1840261"/>
            <a:ext cx="0" cy="79208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082409" y="2502188"/>
            <a:ext cx="576064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52272" y="1300344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3300"/>
                </a:solidFill>
                <a:latin typeface="Symbol" pitchFamily="18" charset="2"/>
              </a:rPr>
              <a:t>D</a:t>
            </a:r>
            <a:endParaRPr lang="en-US" sz="3200" dirty="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82409" y="1815025"/>
            <a:ext cx="576064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21412" y="2574196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3300"/>
                </a:solidFill>
                <a:latin typeface="Symbol" pitchFamily="18" charset="2"/>
              </a:rPr>
              <a:t>D</a:t>
            </a:r>
            <a:endParaRPr lang="en-US" sz="3200" dirty="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21" name="TextBox 39"/>
          <p:cNvSpPr txBox="1">
            <a:spLocks noChangeArrowheads="1"/>
          </p:cNvSpPr>
          <p:nvPr/>
        </p:nvSpPr>
        <p:spPr bwMode="auto">
          <a:xfrm>
            <a:off x="2555288" y="1925256"/>
            <a:ext cx="12442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L=0,2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107504" y="1924681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L=0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6341" y="11967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</a:t>
            </a:r>
            <a:endParaRPr lang="ru-RU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103332" y="267917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</a:t>
            </a:r>
            <a:endParaRPr lang="ru-RU" sz="3200" b="1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1138418" y="4272300"/>
            <a:ext cx="1495903" cy="23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152272" y="5085184"/>
            <a:ext cx="1482049" cy="69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679070" y="4286154"/>
            <a:ext cx="0" cy="79208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183275" y="4948081"/>
            <a:ext cx="576064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230817" y="3746237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3300"/>
                </a:solidFill>
                <a:latin typeface="Symbol" pitchFamily="18" charset="2"/>
              </a:rPr>
              <a:t>D</a:t>
            </a:r>
            <a:endParaRPr lang="en-US" sz="3200" dirty="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60954" y="4260918"/>
            <a:ext cx="576064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199957" y="5020089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3300"/>
                </a:solidFill>
                <a:latin typeface="Symbol" pitchFamily="18" charset="2"/>
              </a:rPr>
              <a:t>D</a:t>
            </a:r>
            <a:endParaRPr lang="en-US" sz="3200" dirty="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32" name="TextBox 39"/>
          <p:cNvSpPr txBox="1">
            <a:spLocks noChangeArrowheads="1"/>
          </p:cNvSpPr>
          <p:nvPr/>
        </p:nvSpPr>
        <p:spPr bwMode="auto">
          <a:xfrm>
            <a:off x="2633833" y="4371149"/>
            <a:ext cx="15856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L=0,2,4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186049" y="4370574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L=2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34886" y="364264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</a:t>
            </a:r>
            <a:endParaRPr lang="ru-RU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181877" y="5125067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8641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88640"/>
                <a:ext cx="8305800" cy="864096"/>
              </a:xfrm>
            </p:spPr>
            <p:txBody>
              <a:bodyPr/>
              <a:lstStyle/>
              <a:p>
                <a:r>
                  <a:rPr lang="en-US" dirty="0" smtClean="0"/>
                  <a:t>S-wave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</m:oMath>
                </a14:m>
                <a:r>
                  <a:rPr lang="en-US" dirty="0" smtClean="0"/>
                  <a:t> only?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88640"/>
                <a:ext cx="8305800" cy="864096"/>
              </a:xfrm>
              <a:blipFill rotWithShape="1">
                <a:blip r:embed="rId2"/>
                <a:stretch>
                  <a:fillRect l="-4626" t="-9859" b="-443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85</a:t>
            </a:fld>
            <a:endParaRPr lang="en-US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355976" y="1836457"/>
            <a:ext cx="72008" cy="4680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059873" y="1826407"/>
            <a:ext cx="1495903" cy="23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73727" y="2639291"/>
            <a:ext cx="1482049" cy="69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600525" y="1840261"/>
            <a:ext cx="0" cy="79208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082409" y="2502188"/>
            <a:ext cx="576064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52272" y="1300344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3300"/>
                </a:solidFill>
                <a:latin typeface="Symbol" pitchFamily="18" charset="2"/>
              </a:rPr>
              <a:t>D</a:t>
            </a:r>
            <a:endParaRPr lang="en-US" sz="3200" dirty="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82409" y="1815025"/>
            <a:ext cx="576064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21412" y="2574196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3300"/>
                </a:solidFill>
                <a:latin typeface="Symbol" pitchFamily="18" charset="2"/>
              </a:rPr>
              <a:t>D</a:t>
            </a:r>
            <a:endParaRPr lang="en-US" sz="3200" dirty="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21" name="TextBox 39"/>
          <p:cNvSpPr txBox="1">
            <a:spLocks noChangeArrowheads="1"/>
          </p:cNvSpPr>
          <p:nvPr/>
        </p:nvSpPr>
        <p:spPr bwMode="auto">
          <a:xfrm>
            <a:off x="2555288" y="1925256"/>
            <a:ext cx="12442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L=0,2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107504" y="1924681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L=0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6341" y="11967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</a:t>
            </a:r>
            <a:endParaRPr lang="ru-RU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103332" y="267917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</a:t>
            </a:r>
            <a:endParaRPr lang="ru-RU" sz="3200" b="1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1138418" y="4272300"/>
            <a:ext cx="1495903" cy="23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152272" y="5085184"/>
            <a:ext cx="1482049" cy="69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679070" y="4286154"/>
            <a:ext cx="0" cy="79208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183275" y="4948081"/>
            <a:ext cx="576064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230817" y="3746237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3300"/>
                </a:solidFill>
                <a:latin typeface="Symbol" pitchFamily="18" charset="2"/>
              </a:rPr>
              <a:t>D</a:t>
            </a:r>
            <a:endParaRPr lang="en-US" sz="3200" dirty="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60954" y="4260918"/>
            <a:ext cx="576064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199957" y="5020089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3300"/>
                </a:solidFill>
                <a:latin typeface="Symbol" pitchFamily="18" charset="2"/>
              </a:rPr>
              <a:t>D</a:t>
            </a:r>
            <a:endParaRPr lang="en-US" sz="3200" dirty="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32" name="TextBox 39"/>
          <p:cNvSpPr txBox="1">
            <a:spLocks noChangeArrowheads="1"/>
          </p:cNvSpPr>
          <p:nvPr/>
        </p:nvSpPr>
        <p:spPr bwMode="auto">
          <a:xfrm>
            <a:off x="2633833" y="4371149"/>
            <a:ext cx="15856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L=0,2,4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186049" y="4370574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L=2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34886" y="364264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</a:t>
            </a:r>
            <a:endParaRPr lang="ru-RU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181877" y="5125067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</a:t>
            </a:r>
            <a:endParaRPr lang="ru-RU" sz="3200" b="1" dirty="0"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4944747" y="877056"/>
            <a:ext cx="4003676" cy="5762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de-DE" sz="2800" dirty="0" smtClean="0">
                <a:sym typeface="Symbol" pitchFamily="18" charset="2"/>
              </a:rPr>
              <a:t>d*</a:t>
            </a:r>
            <a:r>
              <a:rPr lang="de-DE" sz="2800" baseline="30000" dirty="0" smtClean="0">
                <a:sym typeface="Symbol" pitchFamily="18" charset="2"/>
              </a:rPr>
              <a:t> </a:t>
            </a:r>
            <a:r>
              <a:rPr lang="de-DE" sz="2800" dirty="0" smtClean="0">
                <a:sym typeface="Symbol" pitchFamily="18" charset="2"/>
              </a:rPr>
              <a:t>(2380) </a:t>
            </a:r>
            <a:r>
              <a:rPr lang="de-DE" sz="2800" dirty="0" err="1" smtClean="0">
                <a:sym typeface="Symbol" pitchFamily="18" charset="2"/>
              </a:rPr>
              <a:t>pn</a:t>
            </a:r>
            <a:endParaRPr lang="de-DE" sz="2800" baseline="30000" dirty="0" smtClean="0">
              <a:latin typeface="Symbol" pitchFamily="18" charset="2"/>
              <a:sym typeface="Symbol" pitchFamily="18" charset="2"/>
            </a:endParaRPr>
          </a:p>
          <a:p>
            <a:pPr fontAlgn="auto">
              <a:spcAft>
                <a:spcPts val="0"/>
              </a:spcAft>
            </a:pPr>
            <a:endParaRPr lang="de-DE" sz="3600" baseline="30000" dirty="0" smtClean="0">
              <a:sym typeface="Symbol" pitchFamily="18" charset="2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de-DE" baseline="30000" dirty="0">
              <a:sym typeface="Symbol" pitchFamily="18" charset="2"/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5880619" y="2099112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10"/>
          <p:cNvSpPr>
            <a:spLocks noChangeShapeType="1"/>
          </p:cNvSpPr>
          <p:nvPr/>
        </p:nvSpPr>
        <p:spPr bwMode="auto">
          <a:xfrm>
            <a:off x="6717231" y="2388037"/>
            <a:ext cx="574675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 flipV="1">
            <a:off x="6717231" y="1811775"/>
            <a:ext cx="574675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7364931" y="2461062"/>
            <a:ext cx="2889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ahoma" pitchFamily="34" charset="0"/>
              </a:rPr>
              <a:t>n</a:t>
            </a:r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7364931" y="1524437"/>
            <a:ext cx="2889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ahoma" pitchFamily="34" charset="0"/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3"/>
              <p:cNvSpPr txBox="1">
                <a:spLocks noChangeArrowheads="1"/>
              </p:cNvSpPr>
              <p:nvPr/>
            </p:nvSpPr>
            <p:spPr>
              <a:xfrm>
                <a:off x="5002342" y="1433681"/>
                <a:ext cx="1871745" cy="57626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  <m:t>𝑑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sym typeface="Symbol" pitchFamily="18" charset="2"/>
                      </a:rPr>
                      <m:t>(2380)</m:t>
                    </m:r>
                  </m:oMath>
                </a14:m>
                <a:r>
                  <a:rPr lang="de-DE" sz="3200" baseline="30000" dirty="0" smtClean="0">
                    <a:solidFill>
                      <a:srgbClr val="0000FF"/>
                    </a:solidFill>
                    <a:sym typeface="Symbol" pitchFamily="18" charset="2"/>
                  </a:rPr>
                  <a:t> </a:t>
                </a:r>
                <a:endParaRPr lang="de-DE" sz="3200" baseline="30000" dirty="0" smtClean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342" y="1433681"/>
                <a:ext cx="1871745" cy="5762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39"/>
          <p:cNvSpPr txBox="1">
            <a:spLocks noChangeArrowheads="1"/>
          </p:cNvSpPr>
          <p:nvPr/>
        </p:nvSpPr>
        <p:spPr bwMode="auto">
          <a:xfrm>
            <a:off x="7761767" y="1923425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L=2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6010712" y="3840083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6847324" y="4129008"/>
            <a:ext cx="574675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1"/>
          <p:cNvSpPr>
            <a:spLocks noChangeShapeType="1"/>
          </p:cNvSpPr>
          <p:nvPr/>
        </p:nvSpPr>
        <p:spPr bwMode="auto">
          <a:xfrm flipV="1">
            <a:off x="6847324" y="3552746"/>
            <a:ext cx="574675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7495024" y="4202033"/>
            <a:ext cx="2889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ahoma" pitchFamily="34" charset="0"/>
              </a:rPr>
              <a:t>n</a:t>
            </a:r>
          </a:p>
        </p:txBody>
      </p:sp>
      <p:sp>
        <p:nvSpPr>
          <p:cNvPr id="53" name="Text Box 13"/>
          <p:cNvSpPr txBox="1">
            <a:spLocks noChangeArrowheads="1"/>
          </p:cNvSpPr>
          <p:nvPr/>
        </p:nvSpPr>
        <p:spPr bwMode="auto">
          <a:xfrm>
            <a:off x="7495024" y="3265408"/>
            <a:ext cx="2889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ahoma" pitchFamily="34" charset="0"/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3"/>
              <p:cNvSpPr txBox="1">
                <a:spLocks noChangeArrowheads="1"/>
              </p:cNvSpPr>
              <p:nvPr/>
            </p:nvSpPr>
            <p:spPr>
              <a:xfrm>
                <a:off x="5132435" y="3174652"/>
                <a:ext cx="1871745" cy="57626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  <m:t>𝑑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sym typeface="Symbol" pitchFamily="18" charset="2"/>
                      </a:rPr>
                      <m:t>(2380)</m:t>
                    </m:r>
                  </m:oMath>
                </a14:m>
                <a:r>
                  <a:rPr lang="de-DE" sz="3200" baseline="30000" dirty="0" smtClean="0">
                    <a:solidFill>
                      <a:srgbClr val="0000FF"/>
                    </a:solidFill>
                    <a:sym typeface="Symbol" pitchFamily="18" charset="2"/>
                  </a:rPr>
                  <a:t> </a:t>
                </a:r>
                <a:endParaRPr lang="de-DE" sz="3200" baseline="30000" dirty="0" smtClean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435" y="3174652"/>
                <a:ext cx="1871745" cy="57626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39"/>
          <p:cNvSpPr txBox="1">
            <a:spLocks noChangeArrowheads="1"/>
          </p:cNvSpPr>
          <p:nvPr/>
        </p:nvSpPr>
        <p:spPr bwMode="auto">
          <a:xfrm>
            <a:off x="7891860" y="3664396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L=4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56" name="TextBox 39"/>
          <p:cNvSpPr txBox="1">
            <a:spLocks noChangeArrowheads="1"/>
          </p:cNvSpPr>
          <p:nvPr/>
        </p:nvSpPr>
        <p:spPr bwMode="auto">
          <a:xfrm>
            <a:off x="4856623" y="1965140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90%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57" name="TextBox 39"/>
          <p:cNvSpPr txBox="1">
            <a:spLocks noChangeArrowheads="1"/>
          </p:cNvSpPr>
          <p:nvPr/>
        </p:nvSpPr>
        <p:spPr bwMode="auto">
          <a:xfrm>
            <a:off x="4932811" y="3757006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>
                <a:solidFill>
                  <a:srgbClr val="FFC000"/>
                </a:solidFill>
              </a:rPr>
              <a:t>1</a:t>
            </a:r>
            <a:r>
              <a:rPr lang="en-US" altLang="ru-RU" sz="3200" b="1" dirty="0" smtClean="0">
                <a:solidFill>
                  <a:srgbClr val="FFC000"/>
                </a:solidFill>
              </a:rPr>
              <a:t>0%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4752020" y="4689188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17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Прямая соединительная линия 65"/>
          <p:cNvCxnSpPr/>
          <p:nvPr/>
        </p:nvCxnSpPr>
        <p:spPr>
          <a:xfrm>
            <a:off x="7083381" y="5446074"/>
            <a:ext cx="0" cy="79208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Line 10"/>
          <p:cNvSpPr>
            <a:spLocks noChangeShapeType="1"/>
          </p:cNvSpPr>
          <p:nvPr/>
        </p:nvSpPr>
        <p:spPr bwMode="auto">
          <a:xfrm>
            <a:off x="7059929" y="6238162"/>
            <a:ext cx="7018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11"/>
          <p:cNvSpPr>
            <a:spLocks noChangeShapeType="1"/>
          </p:cNvSpPr>
          <p:nvPr/>
        </p:nvSpPr>
        <p:spPr bwMode="auto">
          <a:xfrm flipV="1">
            <a:off x="7030260" y="5397629"/>
            <a:ext cx="72458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Прямоугольник 61"/>
          <p:cNvSpPr/>
          <p:nvPr/>
        </p:nvSpPr>
        <p:spPr>
          <a:xfrm rot="1769770">
            <a:off x="6549888" y="5986788"/>
            <a:ext cx="576064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Прямоугольник 62"/>
          <p:cNvSpPr/>
          <p:nvPr/>
        </p:nvSpPr>
        <p:spPr>
          <a:xfrm rot="19484122">
            <a:off x="6559292" y="5532856"/>
            <a:ext cx="576064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88640"/>
                <a:ext cx="8305800" cy="864096"/>
              </a:xfrm>
            </p:spPr>
            <p:txBody>
              <a:bodyPr/>
              <a:lstStyle/>
              <a:p>
                <a:r>
                  <a:rPr lang="en-US" dirty="0" smtClean="0"/>
                  <a:t>S-wave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</m:oMath>
                </a14:m>
                <a:r>
                  <a:rPr lang="en-US" dirty="0" smtClean="0"/>
                  <a:t> only?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88640"/>
                <a:ext cx="8305800" cy="864096"/>
              </a:xfrm>
              <a:blipFill rotWithShape="1">
                <a:blip r:embed="rId2"/>
                <a:stretch>
                  <a:fillRect l="-4626" t="-9859" b="-443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86</a:t>
            </a:fld>
            <a:endParaRPr lang="en-US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355976" y="1836457"/>
            <a:ext cx="72008" cy="4680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059873" y="1826407"/>
            <a:ext cx="1495903" cy="23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73727" y="2639291"/>
            <a:ext cx="1482049" cy="69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600525" y="1840261"/>
            <a:ext cx="0" cy="79208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082409" y="2502188"/>
            <a:ext cx="576064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52272" y="1300344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3300"/>
                </a:solidFill>
                <a:latin typeface="Symbol" pitchFamily="18" charset="2"/>
              </a:rPr>
              <a:t>D</a:t>
            </a:r>
            <a:endParaRPr lang="en-US" sz="3200" dirty="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82409" y="1815025"/>
            <a:ext cx="576064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21412" y="2574196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3300"/>
                </a:solidFill>
                <a:latin typeface="Symbol" pitchFamily="18" charset="2"/>
              </a:rPr>
              <a:t>D</a:t>
            </a:r>
            <a:endParaRPr lang="en-US" sz="3200" dirty="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21" name="TextBox 39"/>
          <p:cNvSpPr txBox="1">
            <a:spLocks noChangeArrowheads="1"/>
          </p:cNvSpPr>
          <p:nvPr/>
        </p:nvSpPr>
        <p:spPr bwMode="auto">
          <a:xfrm>
            <a:off x="2555288" y="1925256"/>
            <a:ext cx="12442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L=0,2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107504" y="1924681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L=0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6341" y="11967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</a:t>
            </a:r>
            <a:endParaRPr lang="ru-RU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103332" y="2679174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</a:t>
            </a:r>
            <a:endParaRPr lang="ru-RU" sz="3200" b="1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1138418" y="4272300"/>
            <a:ext cx="1495903" cy="23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152272" y="5085184"/>
            <a:ext cx="1482049" cy="69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679070" y="4286154"/>
            <a:ext cx="0" cy="79208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183275" y="4948081"/>
            <a:ext cx="576064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230817" y="3746237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3300"/>
                </a:solidFill>
                <a:latin typeface="Symbol" pitchFamily="18" charset="2"/>
              </a:rPr>
              <a:t>D</a:t>
            </a:r>
            <a:endParaRPr lang="en-US" sz="3200" dirty="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60954" y="4260918"/>
            <a:ext cx="576064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199957" y="5020089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3300"/>
                </a:solidFill>
                <a:latin typeface="Symbol" pitchFamily="18" charset="2"/>
              </a:rPr>
              <a:t>D</a:t>
            </a:r>
            <a:endParaRPr lang="en-US" sz="3200" dirty="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32" name="TextBox 39"/>
          <p:cNvSpPr txBox="1">
            <a:spLocks noChangeArrowheads="1"/>
          </p:cNvSpPr>
          <p:nvPr/>
        </p:nvSpPr>
        <p:spPr bwMode="auto">
          <a:xfrm>
            <a:off x="2633833" y="4371149"/>
            <a:ext cx="15856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L=0,2,4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186049" y="4370574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L=2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34886" y="364264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</a:t>
            </a:r>
            <a:endParaRPr lang="ru-RU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181877" y="5125067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</a:t>
            </a:r>
            <a:endParaRPr lang="ru-RU" sz="3200" b="1" dirty="0"/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4944747" y="877056"/>
            <a:ext cx="4003676" cy="5762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de-DE" sz="2800" dirty="0" smtClean="0">
                <a:sym typeface="Symbol" pitchFamily="18" charset="2"/>
              </a:rPr>
              <a:t>d*</a:t>
            </a:r>
            <a:r>
              <a:rPr lang="de-DE" sz="2800" baseline="30000" dirty="0" smtClean="0">
                <a:sym typeface="Symbol" pitchFamily="18" charset="2"/>
              </a:rPr>
              <a:t> </a:t>
            </a:r>
            <a:r>
              <a:rPr lang="de-DE" sz="2800" dirty="0" smtClean="0">
                <a:sym typeface="Symbol" pitchFamily="18" charset="2"/>
              </a:rPr>
              <a:t>(2380) </a:t>
            </a:r>
            <a:r>
              <a:rPr lang="de-DE" sz="2800" dirty="0" err="1" smtClean="0">
                <a:sym typeface="Symbol" pitchFamily="18" charset="2"/>
              </a:rPr>
              <a:t>pn</a:t>
            </a:r>
            <a:endParaRPr lang="de-DE" sz="2800" baseline="30000" dirty="0" smtClean="0">
              <a:latin typeface="Symbol" pitchFamily="18" charset="2"/>
              <a:sym typeface="Symbol" pitchFamily="18" charset="2"/>
            </a:endParaRPr>
          </a:p>
          <a:p>
            <a:pPr fontAlgn="auto">
              <a:spcAft>
                <a:spcPts val="0"/>
              </a:spcAft>
            </a:pPr>
            <a:endParaRPr lang="de-DE" sz="3600" baseline="30000" dirty="0" smtClean="0">
              <a:sym typeface="Symbol" pitchFamily="18" charset="2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de-DE" baseline="30000" dirty="0">
              <a:sym typeface="Symbol" pitchFamily="18" charset="2"/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5880619" y="2099112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10"/>
          <p:cNvSpPr>
            <a:spLocks noChangeShapeType="1"/>
          </p:cNvSpPr>
          <p:nvPr/>
        </p:nvSpPr>
        <p:spPr bwMode="auto">
          <a:xfrm>
            <a:off x="6717231" y="2388037"/>
            <a:ext cx="574675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 flipV="1">
            <a:off x="6717231" y="1811775"/>
            <a:ext cx="574675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7364931" y="2461062"/>
            <a:ext cx="2889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ahoma" pitchFamily="34" charset="0"/>
              </a:rPr>
              <a:t>n</a:t>
            </a:r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7364931" y="1524437"/>
            <a:ext cx="2889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ahoma" pitchFamily="34" charset="0"/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3"/>
              <p:cNvSpPr txBox="1">
                <a:spLocks noChangeArrowheads="1"/>
              </p:cNvSpPr>
              <p:nvPr/>
            </p:nvSpPr>
            <p:spPr>
              <a:xfrm>
                <a:off x="5002342" y="1433681"/>
                <a:ext cx="1871745" cy="57626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  <m:t>𝑑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sym typeface="Symbol" pitchFamily="18" charset="2"/>
                      </a:rPr>
                      <m:t>(2380)</m:t>
                    </m:r>
                  </m:oMath>
                </a14:m>
                <a:r>
                  <a:rPr lang="de-DE" sz="3200" baseline="30000" dirty="0" smtClean="0">
                    <a:solidFill>
                      <a:srgbClr val="0000FF"/>
                    </a:solidFill>
                    <a:sym typeface="Symbol" pitchFamily="18" charset="2"/>
                  </a:rPr>
                  <a:t> </a:t>
                </a:r>
                <a:endParaRPr lang="de-DE" sz="3200" baseline="30000" dirty="0" smtClean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342" y="1433681"/>
                <a:ext cx="1871745" cy="5762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39"/>
          <p:cNvSpPr txBox="1">
            <a:spLocks noChangeArrowheads="1"/>
          </p:cNvSpPr>
          <p:nvPr/>
        </p:nvSpPr>
        <p:spPr bwMode="auto">
          <a:xfrm>
            <a:off x="7761767" y="1923425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L=2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6010712" y="3840083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6847324" y="4129008"/>
            <a:ext cx="574675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1"/>
          <p:cNvSpPr>
            <a:spLocks noChangeShapeType="1"/>
          </p:cNvSpPr>
          <p:nvPr/>
        </p:nvSpPr>
        <p:spPr bwMode="auto">
          <a:xfrm flipV="1">
            <a:off x="6847324" y="3552746"/>
            <a:ext cx="574675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7495024" y="4202033"/>
            <a:ext cx="2889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ahoma" pitchFamily="34" charset="0"/>
              </a:rPr>
              <a:t>n</a:t>
            </a:r>
          </a:p>
        </p:txBody>
      </p:sp>
      <p:sp>
        <p:nvSpPr>
          <p:cNvPr id="53" name="Text Box 13"/>
          <p:cNvSpPr txBox="1">
            <a:spLocks noChangeArrowheads="1"/>
          </p:cNvSpPr>
          <p:nvPr/>
        </p:nvSpPr>
        <p:spPr bwMode="auto">
          <a:xfrm>
            <a:off x="7495024" y="3265408"/>
            <a:ext cx="2889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ahoma" pitchFamily="34" charset="0"/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3"/>
              <p:cNvSpPr txBox="1">
                <a:spLocks noChangeArrowheads="1"/>
              </p:cNvSpPr>
              <p:nvPr/>
            </p:nvSpPr>
            <p:spPr>
              <a:xfrm>
                <a:off x="5132435" y="3174652"/>
                <a:ext cx="1871745" cy="57626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  <m:t>𝑑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sym typeface="Symbol" pitchFamily="18" charset="2"/>
                      </a:rPr>
                      <m:t>(2380)</m:t>
                    </m:r>
                  </m:oMath>
                </a14:m>
                <a:r>
                  <a:rPr lang="de-DE" sz="3200" baseline="30000" dirty="0" smtClean="0">
                    <a:solidFill>
                      <a:srgbClr val="0000FF"/>
                    </a:solidFill>
                    <a:sym typeface="Symbol" pitchFamily="18" charset="2"/>
                  </a:rPr>
                  <a:t> </a:t>
                </a:r>
                <a:endParaRPr lang="de-DE" sz="3200" baseline="30000" dirty="0" smtClean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435" y="3174652"/>
                <a:ext cx="1871745" cy="57626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39"/>
          <p:cNvSpPr txBox="1">
            <a:spLocks noChangeArrowheads="1"/>
          </p:cNvSpPr>
          <p:nvPr/>
        </p:nvSpPr>
        <p:spPr bwMode="auto">
          <a:xfrm>
            <a:off x="7891860" y="3664396"/>
            <a:ext cx="902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L=4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56" name="TextBox 39"/>
          <p:cNvSpPr txBox="1">
            <a:spLocks noChangeArrowheads="1"/>
          </p:cNvSpPr>
          <p:nvPr/>
        </p:nvSpPr>
        <p:spPr bwMode="auto">
          <a:xfrm>
            <a:off x="4856623" y="1965140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 smtClean="0">
                <a:solidFill>
                  <a:srgbClr val="FFC000"/>
                </a:solidFill>
              </a:rPr>
              <a:t>90%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sp>
        <p:nvSpPr>
          <p:cNvPr id="57" name="TextBox 39"/>
          <p:cNvSpPr txBox="1">
            <a:spLocks noChangeArrowheads="1"/>
          </p:cNvSpPr>
          <p:nvPr/>
        </p:nvSpPr>
        <p:spPr bwMode="auto">
          <a:xfrm>
            <a:off x="4932811" y="3757006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200" b="1" dirty="0">
                <a:solidFill>
                  <a:srgbClr val="FFC000"/>
                </a:solidFill>
              </a:rPr>
              <a:t>1</a:t>
            </a:r>
            <a:r>
              <a:rPr lang="en-US" altLang="ru-RU" sz="3200" b="1" dirty="0" smtClean="0">
                <a:solidFill>
                  <a:srgbClr val="FFC000"/>
                </a:solidFill>
              </a:rPr>
              <a:t>0%</a:t>
            </a:r>
            <a:endParaRPr lang="en-US" altLang="ru-RU" sz="3200" b="1" dirty="0">
              <a:solidFill>
                <a:srgbClr val="FFC000"/>
              </a:solidFill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4752020" y="4689188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3"/>
              <p:cNvSpPr txBox="1">
                <a:spLocks noChangeArrowheads="1"/>
              </p:cNvSpPr>
              <p:nvPr/>
            </p:nvSpPr>
            <p:spPr>
              <a:xfrm>
                <a:off x="4570767" y="4997121"/>
                <a:ext cx="1871745" cy="57626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95000"/>
                  <a:buFont typeface="Wingdings 2"/>
                  <a:buChar char="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46888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888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10312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65000"/>
                  <a:buFont typeface="Wingdings 2"/>
                  <a:buChar char="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  <m:t>𝑑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sym typeface="Symbol" pitchFamily="18" charset="2"/>
                      </a:rPr>
                      <m:t>(2380)</m:t>
                    </m:r>
                  </m:oMath>
                </a14:m>
                <a:r>
                  <a:rPr lang="de-DE" sz="3200" baseline="30000" dirty="0" smtClean="0">
                    <a:solidFill>
                      <a:srgbClr val="0000FF"/>
                    </a:solidFill>
                    <a:sym typeface="Symbol" pitchFamily="18" charset="2"/>
                  </a:rPr>
                  <a:t> </a:t>
                </a:r>
                <a:endParaRPr lang="de-DE" sz="3200" baseline="30000" dirty="0" smtClean="0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</a:pPr>
                <a:endParaRPr lang="de-DE" sz="3600" baseline="30000" dirty="0" smtClean="0">
                  <a:sym typeface="Symbol" pitchFamily="18" charset="2"/>
                </a:endParaRPr>
              </a:p>
              <a:p>
                <a:pPr fontAlgn="auto">
                  <a:spcAft>
                    <a:spcPts val="0"/>
                  </a:spcAft>
                  <a:buFontTx/>
                  <a:buNone/>
                </a:pPr>
                <a:endParaRPr lang="de-DE" baseline="30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767" y="4997121"/>
                <a:ext cx="1871745" cy="5762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5776888" y="5709842"/>
            <a:ext cx="8636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6475922" y="5998767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3300"/>
                </a:solidFill>
                <a:latin typeface="Symbol" pitchFamily="18" charset="2"/>
              </a:rPr>
              <a:t>D</a:t>
            </a:r>
            <a:endParaRPr lang="en-US" sz="3200" dirty="0">
              <a:solidFill>
                <a:srgbClr val="FF3300"/>
              </a:solidFill>
              <a:latin typeface="Symbol" pitchFamily="18" charset="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475922" y="5020089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3300"/>
                </a:solidFill>
                <a:latin typeface="Symbol" pitchFamily="18" charset="2"/>
              </a:rPr>
              <a:t>D</a:t>
            </a:r>
            <a:endParaRPr lang="en-US" sz="3200" dirty="0">
              <a:solidFill>
                <a:srgbClr val="FF3300"/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4038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7767-358C-4A6C-A307-B0FDD95E144F}" type="slidenum">
              <a:rPr lang="en-US">
                <a:solidFill>
                  <a:srgbClr val="000000"/>
                </a:solidFill>
              </a:rPr>
              <a:pPr/>
              <a:t>87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57417" name="Rectangle 9"/>
          <p:cNvSpPr>
            <a:spLocks noChangeArrowheads="1"/>
          </p:cNvSpPr>
          <p:nvPr/>
        </p:nvSpPr>
        <p:spPr bwMode="auto">
          <a:xfrm>
            <a:off x="468313" y="260350"/>
            <a:ext cx="82296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+mj-lt"/>
              </a:rPr>
              <a:t>Total cross section </a:t>
            </a:r>
            <a:r>
              <a:rPr lang="en-US" sz="4000" dirty="0" err="1" smtClean="0">
                <a:solidFill>
                  <a:schemeClr val="tx2"/>
                </a:solidFill>
                <a:latin typeface="+mj-lt"/>
              </a:rPr>
              <a:t>pN</a:t>
            </a:r>
            <a:r>
              <a:rPr lang="en-US" sz="40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000" dirty="0">
                <a:solidFill>
                  <a:schemeClr val="tx2"/>
                </a:solidFill>
                <a:latin typeface="+mj-lt"/>
                <a:sym typeface="Symbol" pitchFamily="18" charset="2"/>
              </a:rPr>
              <a:t> d</a:t>
            </a:r>
            <a:r>
              <a:rPr lang="en-US" sz="4000" dirty="0" smtClean="0">
                <a:solidFill>
                  <a:schemeClr val="tx2"/>
                </a:solidFill>
                <a:latin typeface="+mj-lt"/>
                <a:sym typeface="Symbol" pitchFamily="18" charset="2"/>
              </a:rPr>
              <a:t> </a:t>
            </a:r>
            <a:endParaRPr lang="en-US" sz="4000" dirty="0">
              <a:solidFill>
                <a:schemeClr val="tx2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657418" name="Text Box 10"/>
          <p:cNvSpPr txBox="1">
            <a:spLocks noChangeArrowheads="1"/>
          </p:cNvSpPr>
          <p:nvPr/>
        </p:nvSpPr>
        <p:spPr bwMode="auto">
          <a:xfrm>
            <a:off x="247981" y="6417479"/>
            <a:ext cx="483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P. </a:t>
            </a:r>
            <a:r>
              <a:rPr lang="en-US" dirty="0" err="1">
                <a:solidFill>
                  <a:srgbClr val="000000"/>
                </a:solidFill>
              </a:rPr>
              <a:t>Adlarson</a:t>
            </a:r>
            <a:r>
              <a:rPr lang="en-US" dirty="0">
                <a:solidFill>
                  <a:srgbClr val="000000"/>
                </a:solidFill>
              </a:rPr>
              <a:t> et. a</a:t>
            </a:r>
            <a:r>
              <a:rPr lang="en-US" dirty="0" smtClean="0">
                <a:solidFill>
                  <a:srgbClr val="000000"/>
                </a:solidFill>
              </a:rPr>
              <a:t>l Phys. </a:t>
            </a:r>
            <a:r>
              <a:rPr lang="en-US" dirty="0" err="1" smtClean="0">
                <a:solidFill>
                  <a:srgbClr val="000000"/>
                </a:solidFill>
              </a:rPr>
              <a:t>Lett</a:t>
            </a:r>
            <a:r>
              <a:rPr lang="en-US" dirty="0" smtClean="0">
                <a:solidFill>
                  <a:srgbClr val="000000"/>
                </a:solidFill>
              </a:rPr>
              <a:t>. B721 (2013) 229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09612"/>
            <a:ext cx="8428023" cy="57078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65531" y="1700808"/>
                <a:ext cx="15973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𝒅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531" y="1700808"/>
                <a:ext cx="159736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60032" y="2978770"/>
                <a:ext cx="2087495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𝒅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978770"/>
                <a:ext cx="2087495" cy="10143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58712" y="4437112"/>
                <a:ext cx="2049022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𝒅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712" y="4437112"/>
                <a:ext cx="2049022" cy="5959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/>
          <p:cNvCxnSpPr>
            <a:stCxn id="8" idx="2"/>
          </p:cNvCxnSpPr>
          <p:nvPr/>
        </p:nvCxnSpPr>
        <p:spPr>
          <a:xfrm flipH="1">
            <a:off x="4465531" y="2285583"/>
            <a:ext cx="798680" cy="6931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2" idx="1"/>
          </p:cNvCxnSpPr>
          <p:nvPr/>
        </p:nvCxnSpPr>
        <p:spPr>
          <a:xfrm flipH="1">
            <a:off x="4465531" y="3485929"/>
            <a:ext cx="394501" cy="30311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3" idx="1"/>
          </p:cNvCxnSpPr>
          <p:nvPr/>
        </p:nvCxnSpPr>
        <p:spPr>
          <a:xfrm flipH="1">
            <a:off x="4662781" y="4735078"/>
            <a:ext cx="995931" cy="297966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31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" y="1124744"/>
            <a:ext cx="4710986" cy="4536505"/>
          </a:xfrm>
        </p:spPr>
      </p:pic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B13-E6C1-4EAD-A3A2-446E60582620}" type="slidenum">
              <a:rPr lang="en-US"/>
              <a:pPr/>
              <a:t>88</a:t>
            </a:fld>
            <a:endParaRPr lang="en-US"/>
          </a:p>
        </p:txBody>
      </p:sp>
      <p:sp>
        <p:nvSpPr>
          <p:cNvPr id="75571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en-US" sz="4000" dirty="0" err="1"/>
              <a:t>pn</a:t>
            </a:r>
            <a:r>
              <a:rPr lang="en-US" sz="4000" dirty="0"/>
              <a:t> </a:t>
            </a:r>
            <a:r>
              <a:rPr lang="en-US" sz="4000" dirty="0">
                <a:sym typeface="Symbol" pitchFamily="18" charset="2"/>
              </a:rPr>
              <a:t> </a:t>
            </a:r>
            <a:r>
              <a:rPr lang="en-US" sz="4000" dirty="0" smtClean="0">
                <a:sym typeface="Symbol" pitchFamily="18" charset="2"/>
              </a:rPr>
              <a:t>pn</a:t>
            </a:r>
            <a:r>
              <a:rPr lang="en-US" sz="4000" baseline="30000" dirty="0" smtClean="0">
                <a:sym typeface="Symbol" pitchFamily="18" charset="2"/>
              </a:rPr>
              <a:t>0</a:t>
            </a:r>
            <a:r>
              <a:rPr lang="en-US" sz="4000" dirty="0" smtClean="0">
                <a:sym typeface="Symbol" pitchFamily="18" charset="2"/>
              </a:rPr>
              <a:t></a:t>
            </a:r>
            <a:r>
              <a:rPr lang="en-US" sz="4000" baseline="30000" dirty="0">
                <a:sym typeface="Symbol" pitchFamily="18" charset="2"/>
              </a:rPr>
              <a:t>0</a:t>
            </a:r>
          </a:p>
        </p:txBody>
      </p:sp>
      <p:sp>
        <p:nvSpPr>
          <p:cNvPr id="755721" name="Line 9"/>
          <p:cNvSpPr>
            <a:spLocks noChangeShapeType="1"/>
          </p:cNvSpPr>
          <p:nvPr/>
        </p:nvSpPr>
        <p:spPr bwMode="auto">
          <a:xfrm flipH="1" flipV="1">
            <a:off x="3203847" y="3573015"/>
            <a:ext cx="216023" cy="115212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5722" name="Text Box 10"/>
          <p:cNvSpPr txBox="1">
            <a:spLocks noChangeArrowheads="1"/>
          </p:cNvSpPr>
          <p:nvPr/>
        </p:nvSpPr>
        <p:spPr bwMode="auto">
          <a:xfrm>
            <a:off x="6769415" y="4509120"/>
            <a:ext cx="4026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5729" name="Text Box 17"/>
          <p:cNvSpPr txBox="1">
            <a:spLocks noChangeArrowheads="1"/>
          </p:cNvSpPr>
          <p:nvPr/>
        </p:nvSpPr>
        <p:spPr bwMode="auto">
          <a:xfrm>
            <a:off x="1547664" y="4693786"/>
            <a:ext cx="257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Conventional process</a:t>
            </a:r>
          </a:p>
        </p:txBody>
      </p:sp>
      <p:sp>
        <p:nvSpPr>
          <p:cNvPr id="755731" name="Line 19"/>
          <p:cNvSpPr>
            <a:spLocks noChangeShapeType="1"/>
          </p:cNvSpPr>
          <p:nvPr/>
        </p:nvSpPr>
        <p:spPr bwMode="auto">
          <a:xfrm flipH="1" flipV="1">
            <a:off x="6423625" y="4095489"/>
            <a:ext cx="360363" cy="5048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81" y="1124745"/>
            <a:ext cx="4710985" cy="4536504"/>
          </a:xfrm>
          <a:prstGeom prst="rect">
            <a:avLst/>
          </a:prstGeom>
        </p:spPr>
      </p:pic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3419872" y="4293094"/>
            <a:ext cx="2088231" cy="43204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5076055" y="1950485"/>
            <a:ext cx="30251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Conventional process </a:t>
            </a:r>
            <a:r>
              <a:rPr lang="en-US" b="1" dirty="0" smtClean="0">
                <a:solidFill>
                  <a:srgbClr val="0000CC"/>
                </a:solidFill>
              </a:rPr>
              <a:t>+d*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>
            <a:off x="5962639" y="2279139"/>
            <a:ext cx="641167" cy="933837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101242" y="2808222"/>
            <a:ext cx="7088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d* </a:t>
            </a:r>
            <a:endParaRPr lang="en-US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17"/>
              <p:cNvSpPr txBox="1">
                <a:spLocks noChangeArrowheads="1"/>
              </p:cNvSpPr>
              <p:nvPr/>
            </p:nvSpPr>
            <p:spPr bwMode="auto">
              <a:xfrm>
                <a:off x="7452320" y="5373216"/>
                <a:ext cx="1158587" cy="3747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𝒔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 [</m:t>
                      </m:r>
                      <m:r>
                        <a:rPr lang="en-US" b="1" i="1" smtClean="0">
                          <a:latin typeface="Cambria Math"/>
                        </a:rPr>
                        <m:t>𝑮𝒆𝑽</m:t>
                      </m:r>
                      <m:r>
                        <a:rPr lang="en-US" b="1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2320" y="5373216"/>
                <a:ext cx="1158587" cy="374718"/>
              </a:xfrm>
              <a:prstGeom prst="rect">
                <a:avLst/>
              </a:prstGeom>
              <a:blipFill rotWithShape="1">
                <a:blip r:embed="rId4"/>
                <a:stretch>
                  <a:fillRect b="-161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3059832" y="5373216"/>
                <a:ext cx="1158587" cy="3747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𝒔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 [</m:t>
                      </m:r>
                      <m:r>
                        <a:rPr lang="en-US" b="1" i="1" smtClean="0">
                          <a:latin typeface="Cambria Math"/>
                        </a:rPr>
                        <m:t>𝑮𝒆𝑽</m:t>
                      </m:r>
                      <m:r>
                        <a:rPr lang="en-US" b="1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9832" y="5373216"/>
                <a:ext cx="1158587" cy="374718"/>
              </a:xfrm>
              <a:prstGeom prst="rect">
                <a:avLst/>
              </a:prstGeom>
              <a:blipFill rotWithShape="1">
                <a:blip r:embed="rId5"/>
                <a:stretch>
                  <a:fillRect b="-161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397814" y="6427999"/>
            <a:ext cx="5451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Adlarson</a:t>
            </a:r>
            <a:r>
              <a:rPr lang="en-US" dirty="0" smtClean="0"/>
              <a:t> et al., </a:t>
            </a:r>
            <a:r>
              <a:rPr lang="en-US" b="1" dirty="0" err="1"/>
              <a:t>Phys.Lett</a:t>
            </a:r>
            <a:r>
              <a:rPr lang="en-US" b="1" dirty="0"/>
              <a:t>. B743 (2015) 325-332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260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854968"/>
          </a:xfrm>
        </p:spPr>
        <p:txBody>
          <a:bodyPr>
            <a:normAutofit/>
          </a:bodyPr>
          <a:lstStyle/>
          <a:p>
            <a:r>
              <a:rPr lang="de-DE" dirty="0"/>
              <a:t>D</a:t>
            </a:r>
            <a:r>
              <a:rPr lang="de-DE" dirty="0" smtClean="0"/>
              <a:t>ibaryon non-fusion </a:t>
            </a:r>
            <a:r>
              <a:rPr lang="de-DE" dirty="0" err="1" smtClean="0"/>
              <a:t>decays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EE61-D23B-4072-8C27-674A336F0F95}" type="slidenum">
              <a:rPr lang="en-US" smtClean="0"/>
              <a:pPr/>
              <a:t>89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131681"/>
            <a:ext cx="2917541" cy="28094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892" y="2101464"/>
            <a:ext cx="2941673" cy="28327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681512" y="1484783"/>
                <a:ext cx="191353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𝑝𝑝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12" y="1484783"/>
                <a:ext cx="1913537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684478" y="1484784"/>
                <a:ext cx="187250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𝑝𝑛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478" y="1484784"/>
                <a:ext cx="1872500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26" y="2148040"/>
            <a:ext cx="2917543" cy="27767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6613254" y="1484782"/>
                <a:ext cx="197188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𝑝𝑛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ru-RU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ru-RU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254" y="1484782"/>
                <a:ext cx="1971886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594645" y="5085184"/>
            <a:ext cx="24785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2000" dirty="0" smtClean="0"/>
              <a:t>PLB </a:t>
            </a:r>
            <a:r>
              <a:rPr lang="ru-RU" sz="2000" dirty="0"/>
              <a:t>743 (2015) 325</a:t>
            </a:r>
            <a:endParaRPr lang="de-DE" altLang="ru-RU" sz="2000" dirty="0"/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4799277" y="3744767"/>
            <a:ext cx="5774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d*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1979712" y="3717032"/>
            <a:ext cx="5774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d*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227477" y="5057549"/>
            <a:ext cx="28216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2000" dirty="0"/>
              <a:t>PRC 88 (2013) </a:t>
            </a:r>
            <a:r>
              <a:rPr lang="de-DE" altLang="ru-RU" sz="2000" dirty="0" smtClean="0"/>
              <a:t>055208</a:t>
            </a:r>
            <a:endParaRPr lang="de-DE" altLang="ru-RU" sz="2000" dirty="0"/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6521238" y="5065042"/>
            <a:ext cx="25074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ru-RU" sz="2000" dirty="0" smtClean="0"/>
              <a:t>HADES</a:t>
            </a:r>
            <a:br>
              <a:rPr lang="de-DE" altLang="ru-RU" sz="2000" dirty="0" smtClean="0"/>
            </a:br>
            <a:r>
              <a:rPr lang="de-DE" sz="2000" dirty="0" smtClean="0"/>
              <a:t>PLB 750 </a:t>
            </a:r>
            <a:r>
              <a:rPr lang="de-DE" sz="2000" dirty="0"/>
              <a:t>(2015) </a:t>
            </a:r>
            <a:r>
              <a:rPr lang="de-DE" sz="2000" dirty="0" smtClean="0"/>
              <a:t>184</a:t>
            </a:r>
            <a:endParaRPr lang="de-DE" alt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67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8" y="1124744"/>
            <a:ext cx="8887638" cy="4714209"/>
          </a:xfrm>
          <a:prstGeom prst="rect">
            <a:avLst/>
          </a:prstGeom>
        </p:spPr>
      </p:pic>
      <p:sp>
        <p:nvSpPr>
          <p:cNvPr id="1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F86A-4E34-4C2A-B29C-D939AC33F94A}" type="slidenum">
              <a:rPr lang="en-US"/>
              <a:pPr/>
              <a:t>9</a:t>
            </a:fld>
            <a:endParaRPr lang="en-US"/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9062" y="158750"/>
            <a:ext cx="8917433" cy="820737"/>
          </a:xfrm>
        </p:spPr>
        <p:txBody>
          <a:bodyPr>
            <a:noAutofit/>
          </a:bodyPr>
          <a:lstStyle/>
          <a:p>
            <a:r>
              <a:rPr lang="de-DE" sz="4000" dirty="0" err="1" smtClean="0"/>
              <a:t>Argand</a:t>
            </a:r>
            <a:r>
              <a:rPr lang="de-DE" sz="4000" dirty="0" smtClean="0"/>
              <a:t> </a:t>
            </a:r>
            <a:r>
              <a:rPr lang="de-DE" sz="4000" dirty="0" err="1" smtClean="0"/>
              <a:t>plot</a:t>
            </a:r>
            <a:endParaRPr lang="de-DE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6093296"/>
            <a:ext cx="570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</a:t>
            </a:r>
            <a:r>
              <a:rPr lang="en-US" dirty="0" err="1" smtClean="0"/>
              <a:t>Adlarson</a:t>
            </a:r>
            <a:r>
              <a:rPr lang="en-US" dirty="0" smtClean="0"/>
              <a:t> et al</a:t>
            </a:r>
            <a:r>
              <a:rPr lang="en-US" dirty="0"/>
              <a:t>. Phys. Rev. </a:t>
            </a:r>
            <a:r>
              <a:rPr lang="en-US" dirty="0" err="1"/>
              <a:t>Lett</a:t>
            </a:r>
            <a:r>
              <a:rPr lang="en-US" dirty="0"/>
              <a:t>. </a:t>
            </a:r>
            <a:r>
              <a:rPr lang="en-US" b="1" dirty="0"/>
              <a:t>112</a:t>
            </a:r>
            <a:r>
              <a:rPr lang="en-US" dirty="0"/>
              <a:t>, 202301, (2014)</a:t>
            </a:r>
          </a:p>
          <a:p>
            <a:r>
              <a:rPr lang="en-US" dirty="0" smtClean="0"/>
              <a:t>P</a:t>
            </a:r>
            <a:r>
              <a:rPr lang="en-US" dirty="0"/>
              <a:t>. </a:t>
            </a:r>
            <a:r>
              <a:rPr lang="en-US" dirty="0" err="1"/>
              <a:t>Adlarson</a:t>
            </a:r>
            <a:r>
              <a:rPr lang="en-US" dirty="0"/>
              <a:t> et al</a:t>
            </a:r>
            <a:r>
              <a:rPr lang="en-US" dirty="0" smtClean="0"/>
              <a:t>. </a:t>
            </a:r>
            <a:r>
              <a:rPr lang="en-US" dirty="0">
                <a:solidFill>
                  <a:schemeClr val="dk1"/>
                </a:solidFill>
              </a:rPr>
              <a:t>Phys. Rev. C </a:t>
            </a:r>
            <a:r>
              <a:rPr lang="en-US" b="1" dirty="0">
                <a:solidFill>
                  <a:schemeClr val="dk1"/>
                </a:solidFill>
              </a:rPr>
              <a:t>90</a:t>
            </a:r>
            <a:r>
              <a:rPr lang="en-US" dirty="0">
                <a:solidFill>
                  <a:schemeClr val="dk1"/>
                </a:solidFill>
              </a:rPr>
              <a:t>, 035204 , (2014)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3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316416" y="6412670"/>
            <a:ext cx="583704" cy="365125"/>
          </a:xfrm>
        </p:spPr>
        <p:txBody>
          <a:bodyPr/>
          <a:lstStyle/>
          <a:p>
            <a:fld id="{24F5AF05-6CAD-4718-B161-64DA861C9853}" type="slidenum">
              <a:rPr lang="de-DE"/>
              <a:pPr/>
              <a:t>90</a:t>
            </a:fld>
            <a:endParaRPr lang="de-DE" dirty="0"/>
          </a:p>
        </p:txBody>
      </p:sp>
      <p:sp>
        <p:nvSpPr>
          <p:cNvPr id="183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46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The </a:t>
            </a:r>
            <a:r>
              <a:rPr lang="de-DE" dirty="0" err="1"/>
              <a:t>d</a:t>
            </a:r>
            <a:r>
              <a:rPr lang="de-DE" dirty="0" err="1" smtClean="0"/>
              <a:t>ecay</a:t>
            </a:r>
            <a:r>
              <a:rPr lang="de-DE" dirty="0" smtClean="0"/>
              <a:t> </a:t>
            </a:r>
            <a:r>
              <a:rPr lang="de-DE" dirty="0" err="1" smtClean="0"/>
              <a:t>modes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dibaryon</a:t>
            </a:r>
            <a:endParaRPr lang="de-DE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310606"/>
              </p:ext>
            </p:extLst>
          </p:nvPr>
        </p:nvGraphicFramePr>
        <p:xfrm>
          <a:off x="179512" y="1196752"/>
          <a:ext cx="8784976" cy="492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528"/>
                <a:gridCol w="75014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Channel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Publications</a:t>
                      </a:r>
                      <a:endParaRPr lang="en-GB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d 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M. </a:t>
                      </a:r>
                      <a:r>
                        <a:rPr lang="en-US" sz="1700" dirty="0" err="1" smtClean="0"/>
                        <a:t>Bashkanov</a:t>
                      </a:r>
                      <a:r>
                        <a:rPr lang="en-US" sz="1700" dirty="0" smtClean="0"/>
                        <a:t> et. al </a:t>
                      </a:r>
                      <a:r>
                        <a:rPr lang="en-US" sz="1700" dirty="0" err="1" smtClean="0"/>
                        <a:t>Phys.Rev.Lett</a:t>
                      </a:r>
                      <a:r>
                        <a:rPr lang="en-US" sz="1700" dirty="0" smtClean="0"/>
                        <a:t>. 102 (2009) 052301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P. </a:t>
                      </a:r>
                      <a:r>
                        <a:rPr lang="en-US" sz="1700" dirty="0" err="1" smtClean="0"/>
                        <a:t>Adlarson</a:t>
                      </a:r>
                      <a:r>
                        <a:rPr lang="en-US" sz="1700" dirty="0" smtClean="0"/>
                        <a:t> et. al Phys. Rev. </a:t>
                      </a:r>
                      <a:r>
                        <a:rPr lang="en-US" sz="1700" dirty="0" err="1" smtClean="0"/>
                        <a:t>Lett</a:t>
                      </a:r>
                      <a:r>
                        <a:rPr lang="en-US" sz="1700" dirty="0" smtClean="0"/>
                        <a:t>. 106:242302, 2011</a:t>
                      </a:r>
                    </a:p>
                    <a:p>
                      <a:r>
                        <a:rPr lang="en-US" sz="1700" dirty="0" smtClean="0"/>
                        <a:t>P. </a:t>
                      </a:r>
                      <a:r>
                        <a:rPr lang="en-US" sz="1700" dirty="0" err="1" smtClean="0"/>
                        <a:t>Adlarson</a:t>
                      </a:r>
                      <a:r>
                        <a:rPr lang="en-US" sz="1700" dirty="0" smtClean="0"/>
                        <a:t> et. al </a:t>
                      </a:r>
                      <a:r>
                        <a:rPr lang="en-US" sz="1700" dirty="0" err="1" smtClean="0"/>
                        <a:t>Phys.Lett</a:t>
                      </a:r>
                      <a:r>
                        <a:rPr lang="en-US" sz="1700" dirty="0" smtClean="0"/>
                        <a:t>. B721 (2013) 229-236</a:t>
                      </a:r>
                      <a:endParaRPr lang="en-GB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d </a:t>
                      </a:r>
                      <a:r>
                        <a:rPr lang="de-DE" sz="1700" b="1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+</a:t>
                      </a:r>
                      <a:r>
                        <a:rPr lang="de-DE" sz="1700" b="1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-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 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P. </a:t>
                      </a:r>
                      <a:r>
                        <a:rPr lang="en-US" sz="1700" dirty="0" err="1" smtClean="0"/>
                        <a:t>Adlarson</a:t>
                      </a:r>
                      <a:r>
                        <a:rPr lang="en-US" sz="1700" dirty="0" smtClean="0"/>
                        <a:t> et. al </a:t>
                      </a:r>
                      <a:r>
                        <a:rPr lang="en-US" sz="1700" dirty="0" err="1" smtClean="0"/>
                        <a:t>Phys.Lett</a:t>
                      </a:r>
                      <a:r>
                        <a:rPr lang="en-US" sz="1700" dirty="0" smtClean="0"/>
                        <a:t>. B721 (2013) 229-236</a:t>
                      </a:r>
                      <a:endParaRPr lang="en-GB" sz="17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pp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-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P. </a:t>
                      </a:r>
                      <a:r>
                        <a:rPr lang="en-US" sz="1700" dirty="0" err="1" smtClean="0"/>
                        <a:t>Adlarson</a:t>
                      </a:r>
                      <a:r>
                        <a:rPr lang="en-US" sz="1700" dirty="0" smtClean="0"/>
                        <a:t> et. al  </a:t>
                      </a:r>
                      <a:r>
                        <a:rPr lang="en-GB" sz="1700" dirty="0" smtClean="0"/>
                        <a:t>Phys.</a:t>
                      </a:r>
                      <a:r>
                        <a:rPr lang="en-GB" sz="1700" baseline="0" dirty="0" smtClean="0"/>
                        <a:t> Rev. </a:t>
                      </a:r>
                      <a:r>
                        <a:rPr kumimoji="0"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88, 055208</a:t>
                      </a:r>
                      <a:endParaRPr lang="en-GB" sz="17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np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0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P. </a:t>
                      </a:r>
                      <a:r>
                        <a:rPr lang="en-US" sz="1700" dirty="0" err="1" smtClean="0"/>
                        <a:t>Adlarson</a:t>
                      </a:r>
                      <a:r>
                        <a:rPr lang="en-US" sz="1700" dirty="0" smtClean="0"/>
                        <a:t> et. al </a:t>
                      </a:r>
                      <a:r>
                        <a:rPr lang="en-US" sz="1700" dirty="0" err="1" smtClean="0"/>
                        <a:t>Phys.Lett</a:t>
                      </a:r>
                      <a:r>
                        <a:rPr lang="en-US" sz="1700" dirty="0" smtClean="0"/>
                        <a:t>. </a:t>
                      </a:r>
                      <a:r>
                        <a:rPr lang="de-DE" altLang="ru-RU" sz="1700" dirty="0" smtClean="0"/>
                        <a:t>B</a:t>
                      </a:r>
                      <a:r>
                        <a:rPr lang="ru-RU" sz="1700" dirty="0" smtClean="0"/>
                        <a:t>743 (2015) 325</a:t>
                      </a:r>
                      <a:endParaRPr lang="de-DE" altLang="ru-RU" sz="17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np</a:t>
                      </a:r>
                      <a:endParaRPr lang="de-DE" sz="1700" b="1" dirty="0" smtClean="0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A. Pricking, M. </a:t>
                      </a:r>
                      <a:r>
                        <a:rPr lang="en-US" sz="1700" dirty="0" err="1" smtClean="0"/>
                        <a:t>Bashkanov</a:t>
                      </a:r>
                      <a:r>
                        <a:rPr lang="en-US" sz="1700" dirty="0" smtClean="0"/>
                        <a:t>, H. Clement. arXiv:1310.5532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P. </a:t>
                      </a:r>
                      <a:r>
                        <a:rPr lang="en-US" sz="1600" dirty="0" err="1" smtClean="0"/>
                        <a:t>Adlarson</a:t>
                      </a:r>
                      <a:r>
                        <a:rPr lang="en-US" sz="1600" dirty="0" smtClean="0"/>
                        <a:t> et al. Phys. Rev. </a:t>
                      </a:r>
                      <a:r>
                        <a:rPr lang="en-US" sz="1600" dirty="0" err="1" smtClean="0"/>
                        <a:t>Lett</a:t>
                      </a:r>
                      <a:r>
                        <a:rPr lang="en-US" sz="1600" dirty="0" smtClean="0"/>
                        <a:t>. </a:t>
                      </a:r>
                      <a:r>
                        <a:rPr lang="en-US" sz="1600" b="1" dirty="0" smtClean="0"/>
                        <a:t>112</a:t>
                      </a:r>
                      <a:r>
                        <a:rPr lang="en-US" sz="1600" dirty="0" smtClean="0"/>
                        <a:t>, 202301, (2014)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P. </a:t>
                      </a:r>
                      <a:r>
                        <a:rPr lang="en-US" sz="1600" dirty="0" err="1" smtClean="0"/>
                        <a:t>Adlarson</a:t>
                      </a:r>
                      <a:r>
                        <a:rPr lang="en-US" sz="1600" dirty="0" smtClean="0"/>
                        <a:t> et al. 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Phys. Rev. C </a:t>
                      </a:r>
                      <a:r>
                        <a:rPr kumimoji="0" lang="en-US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035204 , (2014)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700" b="1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pn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</a:t>
                      </a:r>
                      <a:r>
                        <a:rPr lang="de-DE" sz="1700" b="1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e</a:t>
                      </a:r>
                      <a:r>
                        <a:rPr lang="de-DE" sz="1700" b="1" baseline="30000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+</a:t>
                      </a:r>
                      <a:r>
                        <a:rPr lang="de-DE" sz="1700" b="1" dirty="0" err="1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e</a:t>
                      </a: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-</a:t>
                      </a:r>
                      <a:endParaRPr lang="en-GB" sz="17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M. </a:t>
                      </a:r>
                      <a:r>
                        <a:rPr lang="en-GB" sz="1700" dirty="0" err="1" smtClean="0"/>
                        <a:t>Bashkanov</a:t>
                      </a:r>
                      <a:r>
                        <a:rPr lang="en-GB" sz="1700" dirty="0" smtClean="0"/>
                        <a:t>, H. Clement, </a:t>
                      </a:r>
                      <a:r>
                        <a:rPr kumimoji="0" lang="en-US" sz="17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Eur.Phys.J</a:t>
                      </a:r>
                      <a:r>
                        <a:rPr kumimoji="0" lang="en-US" sz="1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A50 (2014) 107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sz="17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3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He 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pp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 </a:t>
                      </a:r>
                      <a:endParaRPr lang="en-GB" sz="1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M. </a:t>
                      </a:r>
                      <a:r>
                        <a:rPr lang="en-US" sz="1700" dirty="0" err="1" smtClean="0"/>
                        <a:t>Bashkanov</a:t>
                      </a:r>
                      <a:r>
                        <a:rPr lang="en-US" sz="1700" dirty="0" smtClean="0"/>
                        <a:t> et. al  </a:t>
                      </a:r>
                      <a:r>
                        <a:rPr lang="en-US" sz="1700" dirty="0" err="1" smtClean="0"/>
                        <a:t>Phys.Lett</a:t>
                      </a:r>
                      <a:r>
                        <a:rPr lang="en-US" sz="1700" dirty="0" smtClean="0"/>
                        <a:t>. B637 (2006) 223-228</a:t>
                      </a:r>
                    </a:p>
                    <a:p>
                      <a:r>
                        <a:rPr lang="en-US" sz="1700" dirty="0" smtClean="0"/>
                        <a:t>P. </a:t>
                      </a:r>
                      <a:r>
                        <a:rPr lang="en-US" sz="1700" dirty="0" err="1" smtClean="0"/>
                        <a:t>Adlarson</a:t>
                      </a:r>
                      <a:r>
                        <a:rPr lang="en-US" sz="1700" dirty="0" smtClean="0"/>
                        <a:t> et. al  </a:t>
                      </a:r>
                      <a:r>
                        <a:rPr lang="en-GB" sz="1700" dirty="0" smtClean="0"/>
                        <a:t>Phys.</a:t>
                      </a:r>
                      <a:r>
                        <a:rPr lang="en-GB" sz="1700" baseline="0" dirty="0" smtClean="0"/>
                        <a:t> Rev.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US" sz="17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7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 (2015) 1, 015201 </a:t>
                      </a:r>
                      <a:endParaRPr lang="en-GB" sz="17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700" b="1" baseline="30000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4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He 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Symbol" pitchFamily="18" charset="2"/>
                        </a:rPr>
                        <a:t>pp</a:t>
                      </a:r>
                      <a:r>
                        <a:rPr lang="de-DE" sz="1700" b="1" dirty="0" smtClean="0"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 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P. </a:t>
                      </a:r>
                      <a:r>
                        <a:rPr lang="en-US" sz="1700" dirty="0" err="1" smtClean="0"/>
                        <a:t>Adlarson</a:t>
                      </a:r>
                      <a:r>
                        <a:rPr lang="en-US" sz="1700" dirty="0" smtClean="0"/>
                        <a:t> et. al </a:t>
                      </a:r>
                      <a:r>
                        <a:rPr lang="en-GB" sz="1700" dirty="0" err="1" smtClean="0"/>
                        <a:t>Phys.Rev</a:t>
                      </a:r>
                      <a:r>
                        <a:rPr lang="en-GB" sz="1700" dirty="0" smtClean="0"/>
                        <a:t>. C86 (2012) 032201</a:t>
                      </a:r>
                      <a:endParaRPr lang="en-GB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15816" y="5726250"/>
            <a:ext cx="3499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 activities from other groups 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5460" y="6165304"/>
            <a:ext cx="8268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M. </a:t>
            </a:r>
            <a:r>
              <a:rPr lang="en-GB" dirty="0" err="1">
                <a:solidFill>
                  <a:srgbClr val="000000"/>
                </a:solidFill>
              </a:rPr>
              <a:t>Bashkanov</a:t>
            </a:r>
            <a:r>
              <a:rPr lang="en-GB" dirty="0">
                <a:solidFill>
                  <a:srgbClr val="000000"/>
                </a:solidFill>
              </a:rPr>
              <a:t>, Stanley J. Brodsky, H. Clement </a:t>
            </a:r>
            <a:r>
              <a:rPr lang="en-GB" dirty="0" err="1">
                <a:solidFill>
                  <a:srgbClr val="000000"/>
                </a:solidFill>
              </a:rPr>
              <a:t>Phys.Lett</a:t>
            </a:r>
            <a:r>
              <a:rPr lang="en-GB" dirty="0">
                <a:solidFill>
                  <a:srgbClr val="000000"/>
                </a:solidFill>
              </a:rPr>
              <a:t>. B727 (2013) 438-442</a:t>
            </a:r>
          </a:p>
          <a:p>
            <a:r>
              <a:rPr lang="en-US" b="1" dirty="0" smtClean="0"/>
              <a:t>	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1827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88640"/>
                <a:ext cx="8305800" cy="1143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(2380)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decay branches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88640"/>
                <a:ext cx="8305800" cy="1143000"/>
              </a:xfrm>
              <a:blipFill rotWithShape="1">
                <a:blip r:embed="rId2"/>
                <a:stretch>
                  <a:fillRect b="-342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91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3060449"/>
                  </p:ext>
                </p:extLst>
              </p:nvPr>
            </p:nvGraphicFramePr>
            <p:xfrm>
              <a:off x="251520" y="1397000"/>
              <a:ext cx="8568952" cy="466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84476"/>
                    <a:gridCol w="4284476"/>
                  </a:tblGrid>
                  <a:tr h="371013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dirty="0" smtClean="0"/>
                            <a:t> decay channel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Branching ratio, %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3710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𝑝𝑛</m:t>
                                </m:r>
                              </m:oMath>
                            </m:oMathPara>
                          </a14:m>
                          <a:endParaRPr lang="ru-RU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>
                              <a:solidFill>
                                <a:srgbClr val="FF0000"/>
                              </a:solidFill>
                            </a:rPr>
                            <a:t>12(3)</a:t>
                          </a:r>
                          <a:endParaRPr lang="ru-RU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10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>
                              <a:solidFill>
                                <a:srgbClr val="FF0000"/>
                              </a:solidFill>
                            </a:rPr>
                            <a:t>14(1)</a:t>
                          </a:r>
                          <a:endParaRPr lang="ru-RU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10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23(2)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3710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𝑝𝑛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30(5)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3710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𝑝𝑛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12(2)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3710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𝑝𝑝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6(1)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3710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𝑛𝑛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6(1)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3710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𝑁𝑁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0(10)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4890623"/>
                  </p:ext>
                </p:extLst>
              </p:nvPr>
            </p:nvGraphicFramePr>
            <p:xfrm>
              <a:off x="251520" y="1397000"/>
              <a:ext cx="8568952" cy="466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84476"/>
                    <a:gridCol w="4284476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588" r="-100000" b="-8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Branching ratio, %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10588" r="-100000" b="-7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>
                              <a:solidFill>
                                <a:srgbClr val="FF0000"/>
                              </a:solidFill>
                            </a:rPr>
                            <a:t>12(3)</a:t>
                          </a:r>
                          <a:endParaRPr lang="ru-RU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10588" r="-100000" b="-6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>
                              <a:solidFill>
                                <a:srgbClr val="FF0000"/>
                              </a:solidFill>
                            </a:rPr>
                            <a:t>14(1)</a:t>
                          </a:r>
                          <a:endParaRPr lang="ru-RU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10588" r="-100000" b="-5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23(2)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410588" r="-100000" b="-4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30(5)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510588" r="-100000" b="-3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12(2)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610588" r="-100000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6(1)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710588" r="-100000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6(1)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810588" r="-100000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dirty="0" smtClean="0"/>
                            <a:t>0(10)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1619672" y="6426359"/>
            <a:ext cx="327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 </a:t>
            </a:r>
            <a:r>
              <a:rPr lang="de-DE" b="1" dirty="0" err="1"/>
              <a:t>Eur.Phys.J</a:t>
            </a:r>
            <a:r>
              <a:rPr lang="de-DE" b="1" dirty="0"/>
              <a:t>. A51 (2015) 7, 87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62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23528" y="188640"/>
                <a:ext cx="83058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Conventional background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3528" y="188640"/>
                <a:ext cx="8305800" cy="1143000"/>
              </a:xfrm>
              <a:blipFill rotWithShape="1">
                <a:blip r:embed="rId2"/>
                <a:stretch>
                  <a:fillRect l="-4109" b="-310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92</a:t>
            </a:fld>
            <a:endParaRPr lang="en-US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600" y="1325618"/>
            <a:ext cx="4964932" cy="4695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6093296"/>
            <a:ext cx="5827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b="1" dirty="0" smtClean="0"/>
              <a:t>Fix</a:t>
            </a:r>
            <a:r>
              <a:rPr lang="en-US" b="1" dirty="0"/>
              <a:t>, H. </a:t>
            </a:r>
            <a:r>
              <a:rPr lang="en-US" b="1" dirty="0" err="1"/>
              <a:t>Arenhoevel</a:t>
            </a:r>
            <a:r>
              <a:rPr lang="en-US" b="1" dirty="0"/>
              <a:t>. </a:t>
            </a:r>
            <a:r>
              <a:rPr lang="en-US" dirty="0"/>
              <a:t>Eur. Phys. J. A 25, 115, (2005</a:t>
            </a:r>
            <a:r>
              <a:rPr lang="en-US" dirty="0" smtClean="0"/>
              <a:t>).</a:t>
            </a:r>
          </a:p>
          <a:p>
            <a:r>
              <a:rPr lang="de-DE" b="1" dirty="0" smtClean="0"/>
              <a:t>M. </a:t>
            </a:r>
            <a:r>
              <a:rPr lang="de-DE" b="1" dirty="0" err="1" smtClean="0"/>
              <a:t>Egorov</a:t>
            </a:r>
            <a:r>
              <a:rPr lang="de-DE" b="1" dirty="0" smtClean="0"/>
              <a:t>, A. Fix,</a:t>
            </a:r>
            <a:r>
              <a:rPr lang="de-DE" dirty="0" smtClean="0"/>
              <a:t> </a:t>
            </a:r>
            <a:r>
              <a:rPr lang="de-DE" dirty="0" err="1" smtClean="0"/>
              <a:t>Nucl.Phys</a:t>
            </a:r>
            <a:r>
              <a:rPr lang="de-DE" dirty="0"/>
              <a:t>. A933 (2015) 104-113</a:t>
            </a:r>
            <a:r>
              <a:rPr lang="en-US" dirty="0" smtClean="0"/>
              <a:t> 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436096" y="3068960"/>
            <a:ext cx="0" cy="19442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7503" y="1325618"/>
                <a:ext cx="457574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𝛾</m:t>
                      </m:r>
                      <m:r>
                        <a:rPr lang="en-US" sz="2800" i="1">
                          <a:latin typeface="Cambria Math"/>
                        </a:rPr>
                        <m:t>𝑑</m:t>
                      </m:r>
                      <m:r>
                        <a:rPr lang="en-US" sz="2800" i="1">
                          <a:latin typeface="Cambria Math"/>
                        </a:rPr>
                        <m:t>→</m:t>
                      </m:r>
                      <m:r>
                        <a:rPr lang="en-US" sz="2800" i="1">
                          <a:latin typeface="Cambria Math"/>
                        </a:rPr>
                        <m:t>𝑁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1520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→</m:t>
                      </m:r>
                      <m:r>
                        <a:rPr lang="en-US" sz="2800" i="1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𝜎</m:t>
                      </m:r>
                      <m:r>
                        <a:rPr lang="en-US" sz="2800" i="1"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latin typeface="Cambria Math"/>
                        </a:rPr>
                        <m:t>𝛾</m:t>
                      </m:r>
                      <m:r>
                        <a:rPr lang="en-US" sz="2800" i="1">
                          <a:latin typeface="Cambria Math"/>
                        </a:rPr>
                        <m:t>𝑑</m:t>
                      </m:r>
                      <m:r>
                        <a:rPr lang="en-US" sz="2800" i="1">
                          <a:latin typeface="Cambria Math"/>
                        </a:rPr>
                        <m:t>→</m:t>
                      </m:r>
                      <m:r>
                        <a:rPr lang="en-US" sz="2800" i="1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)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~10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𝑛𝑏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1325618"/>
                <a:ext cx="4575740" cy="9541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0" y="2803645"/>
            <a:ext cx="4355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Conventional background: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Known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Small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7503" y="4365104"/>
                <a:ext cx="3542636" cy="912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latin typeface="Cambria Math"/>
                                </a:rPr>
                                <m:t>𝛾</m:t>
                              </m:r>
                              <m:r>
                                <a:rPr lang="en-US" sz="240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400" i="1" smtClean="0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400" i="1" smtClean="0">
                                  <a:latin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𝛾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4365104"/>
                <a:ext cx="3542636" cy="9123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911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5496" y="44624"/>
                <a:ext cx="9073008" cy="1152128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Conventional background – </a:t>
                </a:r>
                <a:br>
                  <a:rPr lang="en-US" dirty="0" smtClean="0"/>
                </a:br>
                <a:r>
                  <a:rPr lang="en-US" dirty="0" smtClean="0"/>
                  <a:t>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𝜋𝜋</m:t>
                    </m:r>
                  </m:oMath>
                </a14:m>
                <a:r>
                  <a:rPr lang="en-US" dirty="0" smtClean="0"/>
                  <a:t> channels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496" y="44624"/>
                <a:ext cx="9073008" cy="1152128"/>
              </a:xfrm>
              <a:blipFill rotWithShape="1">
                <a:blip r:embed="rId2"/>
                <a:stretch>
                  <a:fillRect l="-3831" t="-33862" b="-306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93</a:t>
            </a:fld>
            <a:endParaRPr lang="en-US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09" y="2780928"/>
            <a:ext cx="3596704" cy="34016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6093296"/>
            <a:ext cx="5827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b="1" dirty="0" smtClean="0"/>
              <a:t>Fix</a:t>
            </a:r>
            <a:r>
              <a:rPr lang="en-US" b="1" dirty="0"/>
              <a:t>, H. </a:t>
            </a:r>
            <a:r>
              <a:rPr lang="en-US" b="1" dirty="0" err="1"/>
              <a:t>Arenhoevel</a:t>
            </a:r>
            <a:r>
              <a:rPr lang="en-US" b="1" dirty="0"/>
              <a:t>. </a:t>
            </a:r>
            <a:r>
              <a:rPr lang="en-US" dirty="0"/>
              <a:t>Eur. Phys. J. A 25, 115, (2005</a:t>
            </a:r>
            <a:r>
              <a:rPr lang="en-US" dirty="0" smtClean="0"/>
              <a:t>).</a:t>
            </a:r>
          </a:p>
          <a:p>
            <a:r>
              <a:rPr lang="de-DE" b="1" dirty="0" smtClean="0"/>
              <a:t>M. </a:t>
            </a:r>
            <a:r>
              <a:rPr lang="de-DE" b="1" dirty="0" err="1" smtClean="0"/>
              <a:t>Egorov</a:t>
            </a:r>
            <a:r>
              <a:rPr lang="de-DE" b="1" dirty="0" smtClean="0"/>
              <a:t>, A. Fix,</a:t>
            </a:r>
            <a:r>
              <a:rPr lang="de-DE" dirty="0" smtClean="0"/>
              <a:t> </a:t>
            </a:r>
            <a:r>
              <a:rPr lang="de-DE" dirty="0" err="1" smtClean="0"/>
              <a:t>Nucl.Phys</a:t>
            </a:r>
            <a:r>
              <a:rPr lang="de-DE" dirty="0"/>
              <a:t>. A933 (2015) 104-113</a:t>
            </a:r>
            <a:r>
              <a:rPr lang="en-US" dirty="0" smtClean="0"/>
              <a:t> 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372200" y="3509642"/>
            <a:ext cx="0" cy="19442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77223" y="1196752"/>
                <a:ext cx="36624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𝜎</m:t>
                      </m:r>
                      <m:r>
                        <a:rPr lang="en-US" sz="2800" i="1" smtClean="0">
                          <a:latin typeface="Cambria Math"/>
                        </a:rPr>
                        <m:t>(</m:t>
                      </m:r>
                      <m:r>
                        <a:rPr lang="en-US" sz="2800" i="1" smtClean="0">
                          <a:latin typeface="Cambria Math"/>
                        </a:rPr>
                        <m:t>𝛾</m:t>
                      </m:r>
                      <m:r>
                        <a:rPr lang="en-US" sz="2800" i="1" smtClean="0">
                          <a:latin typeface="Cambria Math"/>
                        </a:rPr>
                        <m:t>𝑑</m:t>
                      </m:r>
                      <m:r>
                        <a:rPr lang="en-US" sz="2800" i="1" smtClean="0">
                          <a:latin typeface="Cambria Math"/>
                        </a:rPr>
                        <m:t>→</m:t>
                      </m:r>
                      <m:r>
                        <a:rPr lang="en-US" sz="2800" i="1" smtClean="0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)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8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223" y="1196752"/>
                <a:ext cx="366247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44709" y="2107480"/>
                <a:ext cx="3949799" cy="8796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latin typeface="Cambria Math"/>
                                </a:rPr>
                                <m:t>𝛾</m:t>
                              </m:r>
                              <m:r>
                                <a:rPr lang="en-US" sz="240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400" i="1" smtClean="0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400" i="1" smtClean="0">
                                  <a:latin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𝛾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100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709" y="2107480"/>
                <a:ext cx="3949799" cy="8796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78275"/>
            <a:ext cx="3168352" cy="30803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8294" y="1196752"/>
                <a:ext cx="37790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𝜎</m:t>
                      </m:r>
                      <m:r>
                        <a:rPr lang="en-US" sz="2800" i="1" smtClean="0">
                          <a:latin typeface="Cambria Math"/>
                        </a:rPr>
                        <m:t>(</m:t>
                      </m:r>
                      <m:r>
                        <a:rPr lang="en-US" sz="2800" i="1" smtClean="0">
                          <a:latin typeface="Cambria Math"/>
                        </a:rPr>
                        <m:t>𝛾</m:t>
                      </m:r>
                      <m:r>
                        <a:rPr lang="en-US" sz="2800" i="1" smtClean="0">
                          <a:latin typeface="Cambria Math"/>
                        </a:rPr>
                        <m:t>𝑑</m:t>
                      </m:r>
                      <m:r>
                        <a:rPr lang="en-US" sz="2800" i="1" smtClean="0">
                          <a:latin typeface="Cambria Math"/>
                        </a:rPr>
                        <m:t>→</m:t>
                      </m:r>
                      <m:r>
                        <a:rPr lang="en-US" sz="2800" b="0" i="1" smtClean="0">
                          <a:latin typeface="Cambria Math"/>
                        </a:rPr>
                        <m:t>𝑝𝑛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)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8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94" y="1196752"/>
                <a:ext cx="3779048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/>
          <p:cNvCxnSpPr/>
          <p:nvPr/>
        </p:nvCxnSpPr>
        <p:spPr>
          <a:xfrm>
            <a:off x="2167657" y="3863090"/>
            <a:ext cx="0" cy="15841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2063816"/>
                <a:ext cx="4047903" cy="916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latin typeface="Cambria Math"/>
                                </a:rPr>
                                <m:t>𝛾</m:t>
                              </m:r>
                              <m:r>
                                <a:rPr lang="en-US" sz="240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400" i="1" smtClean="0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𝑝𝑛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𝛾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𝑝𝑛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100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63816"/>
                <a:ext cx="4047903" cy="91666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912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51520" y="116632"/>
                <a:ext cx="8305800" cy="11430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𝛾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𝑝𝑛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1520" y="116632"/>
                <a:ext cx="830580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E2CE5-0F34-440C-8C48-388A649AA15B}" type="slidenum">
              <a:rPr lang="en-US" smtClean="0"/>
              <a:pPr/>
              <a:t>94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512" y="2276872"/>
                <a:ext cx="51421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𝜎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𝛾</m:t>
                      </m:r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2380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r>
                        <a:rPr lang="en-US" sz="2800" b="0" i="1" smtClean="0">
                          <a:latin typeface="Cambria Math"/>
                        </a:rPr>
                        <m:t>𝑝𝑛</m:t>
                      </m:r>
                      <m:r>
                        <a:rPr lang="en-US" sz="2800" b="0" i="1" smtClean="0">
                          <a:latin typeface="Cambria Math"/>
                        </a:rPr>
                        <m:t>)~10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𝑛𝑏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276872"/>
                <a:ext cx="514217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788025" y="1393612"/>
            <a:ext cx="4355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Conventional background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81" y="2420888"/>
            <a:ext cx="3565602" cy="39412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12160" y="1916832"/>
                <a:ext cx="25761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𝜎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𝛾</m:t>
                      </m:r>
                      <m:r>
                        <a:rPr lang="en-US" sz="2400" b="0" i="1" smtClean="0">
                          <a:latin typeface="Cambria Math"/>
                        </a:rPr>
                        <m:t>𝑑</m:t>
                      </m:r>
                      <m:r>
                        <a:rPr lang="en-US" sz="2400" b="0" i="1" smtClean="0">
                          <a:latin typeface="Cambria Math"/>
                        </a:rPr>
                        <m:t>→</m:t>
                      </m:r>
                      <m:r>
                        <a:rPr lang="en-US" sz="2400" b="0" i="1" smtClean="0">
                          <a:latin typeface="Cambria Math"/>
                        </a:rPr>
                        <m:t>𝑝𝑛</m:t>
                      </m:r>
                      <m:r>
                        <a:rPr lang="en-US" sz="2400" b="0" i="1" smtClean="0">
                          <a:latin typeface="Cambria Math"/>
                        </a:rPr>
                        <m:t>)~8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𝑏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916832"/>
                <a:ext cx="2576154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>
            <a:off x="7812360" y="4077072"/>
            <a:ext cx="0" cy="19442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9512" y="3140968"/>
                <a:ext cx="4468018" cy="871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𝛾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𝑝𝑛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𝛾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2380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𝑝𝑛</m:t>
                              </m:r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~1000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140968"/>
                <a:ext cx="4468018" cy="87132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809028" y="4327461"/>
            <a:ext cx="1208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BUT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5517232"/>
            <a:ext cx="4649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Polarization observables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5976" y="6403041"/>
            <a:ext cx="408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Federico </a:t>
            </a:r>
            <a:r>
              <a:rPr lang="en-US" dirty="0" err="1" smtClean="0"/>
              <a:t>Ronchetti</a:t>
            </a:r>
            <a:r>
              <a:rPr lang="en-US" dirty="0" smtClean="0"/>
              <a:t> </a:t>
            </a:r>
            <a:r>
              <a:rPr lang="en-US" dirty="0" err="1" smtClean="0"/>
              <a:t>arXiv</a:t>
            </a:r>
            <a:r>
              <a:rPr lang="en-US" dirty="0" smtClean="0"/>
              <a:t> 1301.5886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1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637350"/>
          </a:xfrm>
        </p:spPr>
        <p:txBody>
          <a:bodyPr>
            <a:normAutofit fontScale="90000"/>
          </a:bodyPr>
          <a:lstStyle/>
          <a:p>
            <a:r>
              <a:rPr lang="en-US" dirty="0"/>
              <a:t>Kinematics</a:t>
            </a:r>
          </a:p>
        </p:txBody>
      </p:sp>
      <p:pic>
        <p:nvPicPr>
          <p:cNvPr id="834563" name="Picture 3" descr="800px-Wasa-setup-2d_100913_redu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28" y="2396105"/>
            <a:ext cx="7620000" cy="404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A617-0851-40B9-B003-9B011A2CCDE8}" type="slidenum">
              <a:rPr lang="en-US"/>
              <a:pPr/>
              <a:t>95</a:t>
            </a:fld>
            <a:endParaRPr lang="en-US"/>
          </a:p>
        </p:txBody>
      </p:sp>
      <p:sp>
        <p:nvSpPr>
          <p:cNvPr id="834564" name="Line 4"/>
          <p:cNvSpPr>
            <a:spLocks noChangeShapeType="1"/>
          </p:cNvSpPr>
          <p:nvPr/>
        </p:nvSpPr>
        <p:spPr bwMode="auto">
          <a:xfrm flipV="1">
            <a:off x="2152650" y="3895725"/>
            <a:ext cx="6264275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565" name="Text Box 5"/>
          <p:cNvSpPr txBox="1">
            <a:spLocks noChangeArrowheads="1"/>
          </p:cNvSpPr>
          <p:nvPr/>
        </p:nvSpPr>
        <p:spPr bwMode="auto">
          <a:xfrm>
            <a:off x="6924675" y="3308350"/>
            <a:ext cx="201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Proton spectator</a:t>
            </a:r>
          </a:p>
        </p:txBody>
      </p:sp>
      <p:sp>
        <p:nvSpPr>
          <p:cNvPr id="834566" name="Line 6"/>
          <p:cNvSpPr>
            <a:spLocks noChangeShapeType="1"/>
          </p:cNvSpPr>
          <p:nvPr/>
        </p:nvSpPr>
        <p:spPr bwMode="auto">
          <a:xfrm>
            <a:off x="2133600" y="4295775"/>
            <a:ext cx="422275" cy="10779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567" name="Text Box 7"/>
          <p:cNvSpPr txBox="1">
            <a:spLocks noChangeArrowheads="1"/>
          </p:cNvSpPr>
          <p:nvPr/>
        </p:nvSpPr>
        <p:spPr bwMode="auto">
          <a:xfrm>
            <a:off x="2124075" y="5300663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proton</a:t>
            </a:r>
          </a:p>
        </p:txBody>
      </p:sp>
      <p:sp>
        <p:nvSpPr>
          <p:cNvPr id="834568" name="Line 8"/>
          <p:cNvSpPr>
            <a:spLocks noChangeShapeType="1"/>
          </p:cNvSpPr>
          <p:nvPr/>
        </p:nvSpPr>
        <p:spPr bwMode="auto">
          <a:xfrm flipV="1">
            <a:off x="2124075" y="3716338"/>
            <a:ext cx="863600" cy="5762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569" name="Text Box 9"/>
          <p:cNvSpPr txBox="1">
            <a:spLocks noChangeArrowheads="1"/>
          </p:cNvSpPr>
          <p:nvPr/>
        </p:nvSpPr>
        <p:spPr bwMode="auto">
          <a:xfrm rot="1115464">
            <a:off x="2268538" y="3213100"/>
            <a:ext cx="103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neutron</a:t>
            </a:r>
          </a:p>
        </p:txBody>
      </p:sp>
      <p:grpSp>
        <p:nvGrpSpPr>
          <p:cNvPr id="834570" name="Group 10"/>
          <p:cNvGrpSpPr>
            <a:grpSpLocks/>
          </p:cNvGrpSpPr>
          <p:nvPr/>
        </p:nvGrpSpPr>
        <p:grpSpPr bwMode="auto">
          <a:xfrm>
            <a:off x="2640920" y="1504467"/>
            <a:ext cx="4163327" cy="411647"/>
            <a:chOff x="1497" y="1005"/>
            <a:chExt cx="1832" cy="404"/>
          </a:xfrm>
        </p:grpSpPr>
        <p:sp>
          <p:nvSpPr>
            <p:cNvPr id="834571" name="Text Box 11"/>
            <p:cNvSpPr txBox="1">
              <a:spLocks noChangeArrowheads="1"/>
            </p:cNvSpPr>
            <p:nvPr/>
          </p:nvSpPr>
          <p:spPr bwMode="auto">
            <a:xfrm>
              <a:off x="1497" y="1005"/>
              <a:ext cx="183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1" dirty="0" err="1"/>
                <a:t>dp</a:t>
              </a:r>
              <a:r>
                <a:rPr lang="en-US" sz="3600" b="1" dirty="0" err="1">
                  <a:sym typeface="Symbol" pitchFamily="18" charset="2"/>
                </a:rPr>
                <a:t>np</a:t>
              </a:r>
              <a:r>
                <a:rPr lang="en-US" sz="3600" b="1" dirty="0">
                  <a:sym typeface="Symbol" pitchFamily="18" charset="2"/>
                </a:rPr>
                <a:t> + </a:t>
              </a:r>
              <a:r>
                <a:rPr lang="en-US" sz="3600" b="1" dirty="0" err="1">
                  <a:sym typeface="Symbol" pitchFamily="18" charset="2"/>
                </a:rPr>
                <a:t>p</a:t>
              </a:r>
              <a:r>
                <a:rPr lang="en-US" sz="3600" b="1" baseline="-25000" dirty="0" err="1">
                  <a:sym typeface="Symbol" pitchFamily="18" charset="2"/>
                </a:rPr>
                <a:t>sp</a:t>
              </a:r>
              <a:endParaRPr lang="en-US" sz="3600" b="1" baseline="-25000" dirty="0">
                <a:sym typeface="Symbol" pitchFamily="18" charset="2"/>
              </a:endParaRPr>
            </a:p>
          </p:txBody>
        </p:sp>
        <p:sp>
          <p:nvSpPr>
            <p:cNvPr id="834572" name="Line 12"/>
            <p:cNvSpPr>
              <a:spLocks noChangeShapeType="1"/>
            </p:cNvSpPr>
            <p:nvPr/>
          </p:nvSpPr>
          <p:spPr bwMode="auto">
            <a:xfrm>
              <a:off x="1497" y="1005"/>
              <a:ext cx="1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97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11374</TotalTime>
  <Words>3936</Words>
  <Application>Microsoft Office PowerPoint</Application>
  <PresentationFormat>Экран (4:3)</PresentationFormat>
  <Paragraphs>905</Paragraphs>
  <Slides>95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95</vt:i4>
      </vt:variant>
    </vt:vector>
  </HeadingPairs>
  <TitlesOfParts>
    <vt:vector size="97" baseType="lpstr">
      <vt:lpstr>Поток</vt:lpstr>
      <vt:lpstr>Формула</vt:lpstr>
      <vt:lpstr>Hexaquarks  in hadro- and photo- induced reactions</vt:lpstr>
      <vt:lpstr>Quark systems</vt:lpstr>
      <vt:lpstr>Possible particles</vt:lpstr>
      <vt:lpstr>Deuteron to Deltaron</vt:lpstr>
      <vt:lpstr>d*(2380)</vt:lpstr>
      <vt:lpstr>Презентация PowerPoint</vt:lpstr>
      <vt:lpstr>Angular distribution in the peak</vt:lpstr>
      <vt:lpstr>Dibaryon hadronic decays</vt:lpstr>
      <vt:lpstr>Argand plot</vt:lpstr>
      <vt:lpstr>d^∗ (2380) decay branches</vt:lpstr>
      <vt:lpstr>d^∗ (2380) properties</vt:lpstr>
      <vt:lpstr>d^∗ (2380) properties</vt:lpstr>
      <vt:lpstr>Molecule vs Hexaquark</vt:lpstr>
      <vt:lpstr>Deuteron</vt:lpstr>
      <vt:lpstr>d^∗ (2380) - Deltaron?</vt:lpstr>
      <vt:lpstr>Deltaron: the width quest</vt:lpstr>
      <vt:lpstr>Deltaron: the width quest</vt:lpstr>
      <vt:lpstr>Deltaron: the with quest</vt:lpstr>
      <vt:lpstr>Hidden color concept</vt:lpstr>
      <vt:lpstr>Deltaron vs Hexaquark</vt:lpstr>
      <vt:lpstr>d* internal structure</vt:lpstr>
      <vt:lpstr>d^∗ (2380) best decay channels</vt:lpstr>
      <vt:lpstr>d^∗ (2380) photoproduction</vt:lpstr>
      <vt:lpstr>γd\ →d^∗→dπ^0 π^0</vt:lpstr>
      <vt:lpstr>Hexaquark vs molecule</vt:lpstr>
      <vt:lpstr>d^∗ (2380) electroproduction</vt:lpstr>
      <vt:lpstr>d^∗ (2380) electroproduction</vt:lpstr>
      <vt:lpstr>Dibaryons</vt:lpstr>
      <vt:lpstr>DLS puzzle</vt:lpstr>
      <vt:lpstr>DLS puzzle @ T_N=1.25 GeV</vt:lpstr>
      <vt:lpstr>The family of dibaryons</vt:lpstr>
      <vt:lpstr>Mirror dibaryon</vt:lpstr>
      <vt:lpstr>How many ways can you combine 6q?</vt:lpstr>
      <vt:lpstr>d* in Lattice</vt:lpstr>
      <vt:lpstr>NN vs ΔΔ</vt:lpstr>
      <vt:lpstr>How many ways can you combine 6q?</vt:lpstr>
      <vt:lpstr>Dibaryon Spectroscopy</vt:lpstr>
      <vt:lpstr>Strange dibaryon</vt:lpstr>
      <vt:lpstr>d*(2380) SU(3) multiplet</vt:lpstr>
      <vt:lpstr>Strange Dibaryon</vt:lpstr>
      <vt:lpstr>Reaction</vt:lpstr>
      <vt:lpstr>Reaction</vt:lpstr>
      <vt:lpstr>Search for the strange dibaryon</vt:lpstr>
      <vt:lpstr>Search for d* in high-energy experiments</vt:lpstr>
      <vt:lpstr>d^∗→dππ decay - expectations</vt:lpstr>
      <vt:lpstr>d^∗→dππ decay - reality</vt:lpstr>
      <vt:lpstr>Search for d^∗ (2380)</vt:lpstr>
      <vt:lpstr>Conclusion</vt:lpstr>
      <vt:lpstr>Points for discussion:</vt:lpstr>
      <vt:lpstr>Презентация PowerPoint</vt:lpstr>
      <vt:lpstr>d*(2380) internal structure</vt:lpstr>
      <vt:lpstr>d*(2380) internal structure</vt:lpstr>
      <vt:lpstr>d*(2380) internal structure and  the ABC effect </vt:lpstr>
      <vt:lpstr>Deltaron vs Hexaquark</vt:lpstr>
      <vt:lpstr>Theory</vt:lpstr>
      <vt:lpstr>Dibaryon in Skyrme model</vt:lpstr>
      <vt:lpstr>d* in Lattice</vt:lpstr>
      <vt:lpstr>d* in Lattice</vt:lpstr>
      <vt:lpstr>d^∗ (2380) in pn</vt:lpstr>
      <vt:lpstr>Expectations</vt:lpstr>
      <vt:lpstr>A_y energy dependence at 83°</vt:lpstr>
      <vt:lpstr>A_y energy dependence at 83°</vt:lpstr>
      <vt:lpstr>Dimensionless partial wave amplitudes</vt:lpstr>
      <vt:lpstr>Total pn cross-section</vt:lpstr>
      <vt:lpstr>Effect of d* on other pn observables</vt:lpstr>
      <vt:lpstr>Conventional background (π^0 π^0)</vt:lpstr>
      <vt:lpstr>Conventional background –  other ππ channels</vt:lpstr>
      <vt:lpstr>γd→d^∗→pn</vt:lpstr>
      <vt:lpstr>d*(2380) in photoproduction?</vt:lpstr>
      <vt:lpstr>Very Preliminary Results</vt:lpstr>
      <vt:lpstr>Very Preliminary Results,  sideband subtracted</vt:lpstr>
      <vt:lpstr>The benchmark measurement</vt:lpstr>
      <vt:lpstr>New Particle identification detector</vt:lpstr>
      <vt:lpstr>New Particle identification detector</vt:lpstr>
      <vt:lpstr>Polarimeter</vt:lpstr>
      <vt:lpstr>Experiment</vt:lpstr>
      <vt:lpstr>Experiment</vt:lpstr>
      <vt:lpstr>Structure of the resonance. Transition form factor</vt:lpstr>
      <vt:lpstr>The Roper resonance = Nσ molecule</vt:lpstr>
      <vt:lpstr>Mirror dibaryon</vt:lpstr>
      <vt:lpstr>NN vs ΔΔ</vt:lpstr>
      <vt:lpstr>How many ways can you combine 6q?</vt:lpstr>
      <vt:lpstr>Argand plots</vt:lpstr>
      <vt:lpstr>S-wave Δ-Δ only?</vt:lpstr>
      <vt:lpstr>S-wave Δ-Δ only?</vt:lpstr>
      <vt:lpstr>S-wave Δ-Δ only?</vt:lpstr>
      <vt:lpstr>Презентация PowerPoint</vt:lpstr>
      <vt:lpstr>pn  pn00</vt:lpstr>
      <vt:lpstr>Dibaryon non-fusion decays</vt:lpstr>
      <vt:lpstr>The decay modes of the dibaryon</vt:lpstr>
      <vt:lpstr>d^∗ (2380) decay branches</vt:lpstr>
      <vt:lpstr>Conventional background (π^0 π^0)</vt:lpstr>
      <vt:lpstr>Conventional background –  other ππ channels</vt:lpstr>
      <vt:lpstr>γd→d^∗→pn</vt:lpstr>
      <vt:lpstr>Kinematics</vt:lpstr>
    </vt:vector>
  </TitlesOfParts>
  <Company>Uni Tue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Two-pion program at WASA</dc:title>
  <dc:creator>PIT</dc:creator>
  <cp:lastModifiedBy>mabash</cp:lastModifiedBy>
  <cp:revision>835</cp:revision>
  <dcterms:created xsi:type="dcterms:W3CDTF">2005-12-14T10:51:54Z</dcterms:created>
  <dcterms:modified xsi:type="dcterms:W3CDTF">2016-09-26T09:17:13Z</dcterms:modified>
</cp:coreProperties>
</file>