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1" r:id="rId3"/>
    <p:sldId id="332" r:id="rId4"/>
    <p:sldId id="348" r:id="rId5"/>
    <p:sldId id="333" r:id="rId6"/>
    <p:sldId id="338" r:id="rId7"/>
    <p:sldId id="339" r:id="rId8"/>
    <p:sldId id="350" r:id="rId9"/>
    <p:sldId id="340" r:id="rId10"/>
    <p:sldId id="349" r:id="rId11"/>
    <p:sldId id="334" r:id="rId12"/>
    <p:sldId id="335" r:id="rId13"/>
    <p:sldId id="336" r:id="rId14"/>
    <p:sldId id="341" r:id="rId15"/>
    <p:sldId id="342" r:id="rId16"/>
    <p:sldId id="34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merus, Volker" initials="SV" lastIdx="1" clrIdx="0">
    <p:extLst>
      <p:ext uri="{19B8F6BF-5375-455C-9EA6-DF929625EA0E}">
        <p15:presenceInfo xmlns:p15="http://schemas.microsoft.com/office/powerpoint/2012/main" userId="S-1-5-21-3018955115-4118484798-3177128962-110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2D6"/>
    <a:srgbClr val="488E3E"/>
    <a:srgbClr val="FF6600"/>
    <a:srgbClr val="CC3399"/>
    <a:srgbClr val="FF0000"/>
    <a:srgbClr val="FF33CC"/>
    <a:srgbClr val="953735"/>
    <a:srgbClr val="FF7C80"/>
    <a:srgbClr val="36C2EE"/>
    <a:srgbClr val="AAD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88" autoAdjust="0"/>
    <p:restoredTop sz="99630" autoAdjust="0"/>
  </p:normalViewPr>
  <p:slideViewPr>
    <p:cSldViewPr>
      <p:cViewPr>
        <p:scale>
          <a:sx n="102" d="100"/>
          <a:sy n="102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27137-3E3A-4B1A-A4A0-F8F2C2493AA6}" type="datetimeFigureOut">
              <a:rPr lang="de-DE" smtClean="0"/>
              <a:t>12.04.2017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AE69-95F1-4741-89DA-5B6167CBD8B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3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0.png"/><Relationship Id="rId7" Type="http://schemas.openxmlformats.org/officeDocument/2006/relationships/image" Target="../media/image39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239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Paths into Multi-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Regge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egions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t3.gstatic.com/images?q=tbn:ANd9GcSCA8buPT5_NxkwnxFtnYon2ttMX0g-OWmcJpPnnq3f_sV8yv-J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318250" cy="1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0459" y="407676"/>
            <a:ext cx="3063341" cy="659124"/>
          </a:xfrm>
          <a:prstGeom prst="rect">
            <a:avLst/>
          </a:prstGeom>
          <a:solidFill>
            <a:srgbClr val="36A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4" descr="G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1" y="407675"/>
            <a:ext cx="2956459" cy="6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4658380"/>
            <a:ext cx="285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407EFA"/>
                </a:solidFill>
              </a:rPr>
              <a:t>Volker </a:t>
            </a:r>
            <a:r>
              <a:rPr lang="en-US" sz="2800" b="1" dirty="0" err="1" smtClean="0">
                <a:solidFill>
                  <a:srgbClr val="407EFA"/>
                </a:solidFill>
              </a:rPr>
              <a:t>Schomerus</a:t>
            </a:r>
            <a:endParaRPr lang="de-DE" sz="2800" b="1" dirty="0">
              <a:solidFill>
                <a:srgbClr val="407EF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54496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B050"/>
                </a:solidFill>
              </a:rPr>
              <a:t>Based on work with Till </a:t>
            </a:r>
            <a:r>
              <a:rPr lang="en-US" b="1" dirty="0" err="1" smtClean="0">
                <a:solidFill>
                  <a:srgbClr val="00B050"/>
                </a:solidFill>
              </a:rPr>
              <a:t>Bargheer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Vsevolod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Chestnov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[in progress] and with  J. Bartels,  J. </a:t>
            </a:r>
            <a:r>
              <a:rPr lang="en-US" b="1" i="1" dirty="0" err="1" smtClean="0">
                <a:solidFill>
                  <a:srgbClr val="00B050"/>
                </a:solidFill>
              </a:rPr>
              <a:t>Kotanski</a:t>
            </a:r>
            <a:r>
              <a:rPr lang="en-US" b="1" i="1" dirty="0" smtClean="0">
                <a:solidFill>
                  <a:srgbClr val="00B050"/>
                </a:solidFill>
              </a:rPr>
              <a:t>,  M. </a:t>
            </a:r>
            <a:r>
              <a:rPr lang="en-US" b="1" i="1" dirty="0" err="1" smtClean="0">
                <a:solidFill>
                  <a:srgbClr val="00B050"/>
                </a:solidFill>
              </a:rPr>
              <a:t>Sprenger</a:t>
            </a:r>
            <a:r>
              <a:rPr lang="en-US" b="1" i="1" dirty="0" smtClean="0">
                <a:solidFill>
                  <a:srgbClr val="00B050"/>
                </a:solidFill>
              </a:rPr>
              <a:t>.</a:t>
            </a:r>
            <a:endParaRPr lang="de-DE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886200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April 13, 2017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I.5 Beyond the Hexagon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7" descr="C:\Users\vschomer\Dropbox\regge_project\Ringberg\imJB.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8" t="53354" r="49482" b="-7035"/>
          <a:stretch/>
        </p:blipFill>
        <p:spPr bwMode="auto">
          <a:xfrm>
            <a:off x="762000" y="1758205"/>
            <a:ext cx="1822338" cy="7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vschomer\Dropbox\regge_project\Ringberg\imJB.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8" t="53354" r="49482" b="-7035"/>
          <a:stretch/>
        </p:blipFill>
        <p:spPr bwMode="auto">
          <a:xfrm>
            <a:off x="762000" y="4248132"/>
            <a:ext cx="1822338" cy="7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5522" y="4724400"/>
            <a:ext cx="136491" cy="216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eform 6"/>
          <p:cNvSpPr/>
          <p:nvPr/>
        </p:nvSpPr>
        <p:spPr>
          <a:xfrm>
            <a:off x="1702763" y="4191000"/>
            <a:ext cx="143343" cy="536149"/>
          </a:xfrm>
          <a:custGeom>
            <a:avLst/>
            <a:gdLst>
              <a:gd name="connsiteX0" fmla="*/ 0 w 143343"/>
              <a:gd name="connsiteY0" fmla="*/ 449011 h 536149"/>
              <a:gd name="connsiteX1" fmla="*/ 98473 w 143343"/>
              <a:gd name="connsiteY1" fmla="*/ 505282 h 536149"/>
              <a:gd name="connsiteX2" fmla="*/ 140677 w 143343"/>
              <a:gd name="connsiteY2" fmla="*/ 26980 h 536149"/>
              <a:gd name="connsiteX3" fmla="*/ 140677 w 143343"/>
              <a:gd name="connsiteY3" fmla="*/ 55116 h 53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43" h="536149">
                <a:moveTo>
                  <a:pt x="0" y="449011"/>
                </a:moveTo>
                <a:cubicBezTo>
                  <a:pt x="37513" y="512316"/>
                  <a:pt x="75027" y="575621"/>
                  <a:pt x="98473" y="505282"/>
                </a:cubicBezTo>
                <a:cubicBezTo>
                  <a:pt x="121919" y="434943"/>
                  <a:pt x="133643" y="102008"/>
                  <a:pt x="140677" y="26980"/>
                </a:cubicBezTo>
                <a:cubicBezTo>
                  <a:pt x="147711" y="-48048"/>
                  <a:pt x="138333" y="57461"/>
                  <a:pt x="140677" y="551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" y="4933890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𝝔</m:t>
                      </m:r>
                      <m:r>
                        <a:rPr lang="en-US" sz="20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=(− + −)</m:t>
                      </m:r>
                    </m:oMath>
                  </m:oMathPara>
                </a14:m>
                <a:endParaRPr lang="en-US" sz="2000" b="1" i="1" kern="1200" dirty="0">
                  <a:solidFill>
                    <a:srgbClr val="FF0000"/>
                  </a:solidFill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933890"/>
                <a:ext cx="21336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0" y="2495490"/>
                <a:ext cx="1828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𝝔</m:t>
                      </m:r>
                      <m:r>
                        <a:rPr lang="en-US" sz="20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=(− −−)</m:t>
                      </m:r>
                    </m:oMath>
                  </m:oMathPara>
                </a14:m>
                <a:endParaRPr lang="en-US" sz="2000" b="1" kern="1200" dirty="0">
                  <a:solidFill>
                    <a:srgbClr val="FF0000"/>
                  </a:solidFill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95490"/>
                <a:ext cx="1828800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676400"/>
            <a:ext cx="4600575" cy="794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216" y="2984148"/>
            <a:ext cx="4776788" cy="714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725" y="4267200"/>
            <a:ext cx="2962275" cy="800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3112" y="5616235"/>
            <a:ext cx="5729288" cy="4797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43600" y="40386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1200" dirty="0" smtClean="0">
                <a:solidFill>
                  <a:srgbClr val="CC3399"/>
                </a:solidFill>
                <a:latin typeface="+mn-lt"/>
                <a:ea typeface="+mn-ea"/>
                <a:cs typeface="+mn-cs"/>
              </a:rPr>
              <a:t>?</a:t>
            </a:r>
            <a:endParaRPr lang="en-US" sz="4800" b="1" kern="1200" dirty="0">
              <a:solidFill>
                <a:srgbClr val="CC339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1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II.1 The GKP String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371600"/>
            <a:ext cx="3124200" cy="2133600"/>
            <a:chOff x="381000" y="1219200"/>
            <a:chExt cx="3124200" cy="2133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35" t="22487" r="6304" b="20047"/>
            <a:stretch/>
          </p:blipFill>
          <p:spPr>
            <a:xfrm>
              <a:off x="533400" y="1371600"/>
              <a:ext cx="2743200" cy="1752600"/>
            </a:xfrm>
            <a:prstGeom prst="ellipse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1000" y="1219200"/>
              <a:ext cx="3124200" cy="2133600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066800" y="1828800"/>
              <a:ext cx="1600200" cy="762000"/>
            </a:xfrm>
            <a:prstGeom prst="straightConnector1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1295400" y="1828800"/>
              <a:ext cx="381000" cy="378594"/>
            </a:xfrm>
            <a:prstGeom prst="flowChartConnector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905000" y="2136006"/>
              <a:ext cx="381000" cy="378594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219200" y="2209800"/>
              <a:ext cx="304800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752600" y="2514600"/>
              <a:ext cx="342900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276600" y="1396425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Known 1-particle excitations X </a:t>
            </a:r>
            <a:endParaRPr lang="en-US" sz="3200" b="1" kern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343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442D6"/>
                </a:solidFill>
              </a:rPr>
              <a:t>Interact through </a:t>
            </a:r>
            <a:r>
              <a:rPr lang="en-US" sz="3200" b="1" dirty="0" err="1" smtClean="0">
                <a:solidFill>
                  <a:srgbClr val="1442D6"/>
                </a:solidFill>
              </a:rPr>
              <a:t>factorizable</a:t>
            </a:r>
            <a:r>
              <a:rPr lang="en-US" sz="3200" b="1" dirty="0" smtClean="0">
                <a:solidFill>
                  <a:srgbClr val="1442D6"/>
                </a:solidFill>
              </a:rPr>
              <a:t> scattering  </a:t>
            </a:r>
            <a:r>
              <a:rPr lang="en-US" sz="3200" b="1" dirty="0" smtClean="0">
                <a:solidFill>
                  <a:srgbClr val="1442D6"/>
                </a:solidFill>
                <a:sym typeface="Wingdings" panose="05000000000000000000" pitchFamily="2" charset="2"/>
              </a:rPr>
              <a:t>  S</a:t>
            </a:r>
            <a:r>
              <a:rPr lang="en-US" sz="3200" b="1" baseline="30000" dirty="0" smtClean="0">
                <a:solidFill>
                  <a:srgbClr val="1442D6"/>
                </a:solidFill>
                <a:sym typeface="Wingdings" panose="05000000000000000000" pitchFamily="2" charset="2"/>
              </a:rPr>
              <a:t>22</a:t>
            </a:r>
            <a:endParaRPr lang="en-US" sz="3200" b="1" kern="1200" dirty="0">
              <a:solidFill>
                <a:srgbClr val="1442D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743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</a:rPr>
              <a:t>ispersion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u</a:t>
            </a:r>
            <a:r>
              <a:rPr lang="en-US" sz="2400" b="1" dirty="0" smtClean="0">
                <a:solidFill>
                  <a:srgbClr val="FF0000"/>
                </a:solidFill>
              </a:rPr>
              <a:t> = rapidity 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27504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Helicity</a:t>
            </a:r>
          </a:p>
          <a:p>
            <a:pPr algn="ctr"/>
            <a:r>
              <a:rPr lang="en-US" sz="2400" b="1" kern="1200" dirty="0" smtClean="0">
                <a:solidFill>
                  <a:srgbClr val="FF0000"/>
                </a:solidFill>
              </a:rPr>
              <a:t>U(1) charge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36531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3399"/>
                </a:solidFill>
              </a:rPr>
              <a:t>Determined by BES equation</a:t>
            </a:r>
            <a:endParaRPr lang="en-US" sz="2400" b="1" kern="1200" dirty="0">
              <a:solidFill>
                <a:srgbClr val="CC33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3653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 [B. Basso]</a:t>
            </a:r>
            <a:endParaRPr lang="en-US" sz="2400" b="1" kern="1200" dirty="0">
              <a:solidFill>
                <a:srgbClr val="488E3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064768"/>
            <a:ext cx="4267200" cy="7546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61" y="5059467"/>
            <a:ext cx="8289439" cy="11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45720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II.2 Wilson loop OPE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27038"/>
            <a:ext cx="2246284" cy="3919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908249"/>
            <a:ext cx="8036293" cy="1035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0" y="1932413"/>
            <a:ext cx="4286250" cy="886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868187"/>
            <a:ext cx="1524000" cy="709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2872949"/>
            <a:ext cx="3614738" cy="826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3638578"/>
            <a:ext cx="3810000" cy="552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447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rgbClr val="1442D6"/>
                </a:solidFill>
                <a:latin typeface="+mn-lt"/>
                <a:ea typeface="+mn-ea"/>
                <a:cs typeface="+mn-cs"/>
              </a:rPr>
              <a:t>Introduce new variables, e.g. for n=6</a:t>
            </a:r>
            <a:endParaRPr lang="en-US" sz="2800" b="1" kern="1200" dirty="0">
              <a:solidFill>
                <a:srgbClr val="1442D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495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emainder can be computed from GKP string through </a:t>
            </a:r>
            <a:endParaRPr lang="en-US" sz="2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7720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</a:t>
            </a:r>
            <a:r>
              <a:rPr lang="en-US" sz="2000" b="1" kern="1200" dirty="0" smtClean="0">
                <a:solidFill>
                  <a:srgbClr val="FF0000"/>
                </a:solidFill>
              </a:rPr>
              <a:t>rom S</a:t>
            </a:r>
            <a:r>
              <a:rPr lang="en-US" sz="2000" b="1" kern="12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kern="1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2</a:t>
            </a:r>
            <a:endParaRPr lang="en-US" sz="2000" b="1" kern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5862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2400" b="1" kern="1200" dirty="0" err="1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Basso,Sever,Vieira</a:t>
            </a:r>
            <a:r>
              <a:rPr lang="en-US" sz="2400" b="1" kern="1200" dirty="0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]</a:t>
            </a:r>
            <a:endParaRPr lang="en-US" sz="2400" b="1" kern="1200" dirty="0">
              <a:solidFill>
                <a:srgbClr val="488E3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721" y="6248400"/>
            <a:ext cx="567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Sum over single particle content, integral over </a:t>
            </a:r>
            <a:r>
              <a:rPr lang="en-US" sz="1800" b="1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rapidities</a:t>
            </a:r>
            <a:endParaRPr lang="en-US" sz="18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05000"/>
            <a:ext cx="1031319" cy="602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II.3 Collinear limit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442D6"/>
                </a:solidFill>
              </a:rPr>
              <a:t>In collinear limit only single particle excitations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442D6"/>
                </a:solidFill>
              </a:rPr>
              <a:t>w</a:t>
            </a:r>
            <a:r>
              <a:rPr lang="en-US" sz="2800" b="1" dirty="0">
                <a:solidFill>
                  <a:srgbClr val="1442D6"/>
                </a:solidFill>
              </a:rPr>
              <a:t>.</a:t>
            </a:r>
            <a:r>
              <a:rPr lang="en-US" sz="2800" b="1" kern="1200" dirty="0" smtClean="0">
                <a:solidFill>
                  <a:srgbClr val="1442D6"/>
                </a:solidFill>
              </a:rPr>
              <a:t> </a:t>
            </a:r>
            <a:r>
              <a:rPr lang="en-US" sz="2800" b="1" kern="1200" dirty="0" smtClean="0">
                <a:solidFill>
                  <a:srgbClr val="1442D6"/>
                </a:solidFill>
              </a:rPr>
              <a:t>X = F</a:t>
            </a:r>
            <a:r>
              <a:rPr lang="en-US" sz="2800" b="1" kern="1200" baseline="30000" dirty="0" smtClean="0">
                <a:solidFill>
                  <a:srgbClr val="1442D6"/>
                </a:solidFill>
              </a:rPr>
              <a:t>±</a:t>
            </a:r>
            <a:r>
              <a:rPr lang="en-US" sz="2800" b="1" kern="1200" dirty="0" smtClean="0">
                <a:solidFill>
                  <a:srgbClr val="1442D6"/>
                </a:solidFill>
              </a:rPr>
              <a:t> contribute </a:t>
            </a:r>
            <a:r>
              <a:rPr lang="en-US" sz="2800" b="1" kern="1200" dirty="0" smtClean="0">
                <a:solidFill>
                  <a:srgbClr val="1442D6"/>
                </a:solidFill>
                <a:sym typeface="Wingdings" panose="05000000000000000000" pitchFamily="2" charset="2"/>
              </a:rPr>
              <a:t>        </a:t>
            </a:r>
            <a:r>
              <a:rPr lang="en-US" sz="2800" b="1" kern="1200" dirty="0" smtClean="0">
                <a:solidFill>
                  <a:srgbClr val="1442D6"/>
                </a:solidFill>
                <a:sym typeface="Wingdings" panose="05000000000000000000" pitchFamily="2" charset="2"/>
              </a:rPr>
              <a:t>    simple </a:t>
            </a:r>
            <a:r>
              <a:rPr lang="en-US" sz="2800" b="1" kern="1200" dirty="0" smtClean="0">
                <a:solidFill>
                  <a:srgbClr val="1442D6"/>
                </a:solidFill>
                <a:sym typeface="Wingdings" panose="05000000000000000000" pitchFamily="2" charset="2"/>
              </a:rPr>
              <a:t>to evaluate</a:t>
            </a:r>
            <a:endParaRPr lang="en-US" sz="2800" b="1" kern="1200" dirty="0">
              <a:solidFill>
                <a:srgbClr val="1442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5153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Possesses branch points where S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, 1+S</a:t>
            </a:r>
            <a:r>
              <a:rPr lang="en-US" sz="2800" b="1" baseline="30000" dirty="0" smtClean="0"/>
              <a:t>2  </a:t>
            </a:r>
            <a:r>
              <a:rPr lang="en-US" sz="2800" b="1" dirty="0" smtClean="0"/>
              <a:t>vanish</a:t>
            </a:r>
            <a:endParaRPr lang="en-US" sz="2800" b="1" kern="1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667000"/>
            <a:ext cx="69342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355069"/>
            <a:ext cx="7467600" cy="11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442D6"/>
                </a:solidFill>
              </a:rPr>
              <a:t>Fundamental group of complex S</a:t>
            </a:r>
            <a:r>
              <a:rPr lang="en-US" sz="2800" b="1" baseline="30000" dirty="0" smtClean="0">
                <a:solidFill>
                  <a:srgbClr val="1442D6"/>
                </a:solidFill>
              </a:rPr>
              <a:t>2</a:t>
            </a:r>
            <a:r>
              <a:rPr lang="en-US" sz="2800" b="1" dirty="0" smtClean="0">
                <a:solidFill>
                  <a:srgbClr val="1442D6"/>
                </a:solidFill>
              </a:rPr>
              <a:t> plane\{0,-1</a:t>
            </a:r>
            <a:r>
              <a:rPr lang="en-US" sz="2800" b="1" dirty="0" smtClean="0">
                <a:solidFill>
                  <a:srgbClr val="1442D6"/>
                </a:solidFill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442D6"/>
                </a:solidFill>
              </a:rPr>
              <a:t>g</a:t>
            </a:r>
            <a:r>
              <a:rPr lang="en-US" sz="2800" b="1" kern="1200" dirty="0" smtClean="0">
                <a:solidFill>
                  <a:srgbClr val="1442D6"/>
                </a:solidFill>
              </a:rPr>
              <a:t>enerated by </a:t>
            </a:r>
            <a:endParaRPr lang="en-US" sz="2800" b="1" kern="1200" dirty="0">
              <a:solidFill>
                <a:srgbClr val="1442D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945201"/>
            <a:ext cx="595927" cy="541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953000"/>
            <a:ext cx="552450" cy="578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5486400"/>
            <a:ext cx="5966087" cy="738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8200" y="1916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 smtClean="0">
                <a:solidFill>
                  <a:srgbClr val="1442D6"/>
                </a:solidFill>
                <a:latin typeface="+mn-lt"/>
                <a:ea typeface="+mn-ea"/>
                <a:cs typeface="+mn-cs"/>
              </a:rPr>
              <a:t>CL</a:t>
            </a:r>
            <a:endParaRPr lang="en-US" sz="1800" b="1" kern="1200" dirty="0">
              <a:solidFill>
                <a:srgbClr val="1442D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867400"/>
            <a:ext cx="2143125" cy="85725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524000" y="4627490"/>
            <a:ext cx="6553200" cy="1011310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II.4 Finding the Path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1519576"/>
            <a:ext cx="2943225" cy="918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90800"/>
            <a:ext cx="7162800" cy="992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810000"/>
            <a:ext cx="6934200" cy="705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24138"/>
          <a:stretch/>
        </p:blipFill>
        <p:spPr>
          <a:xfrm>
            <a:off x="2000250" y="4648200"/>
            <a:ext cx="546735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600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rgbClr val="1442D6"/>
                </a:solidFill>
                <a:latin typeface="+mn-lt"/>
                <a:ea typeface="+mn-ea"/>
                <a:cs typeface="+mn-cs"/>
              </a:rPr>
              <a:t>List all multiple discontinuities</a:t>
            </a:r>
            <a:endParaRPr lang="en-US" sz="2800" b="1" kern="1200" dirty="0">
              <a:solidFill>
                <a:srgbClr val="1442D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281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MRL</a:t>
            </a:r>
            <a:endParaRPr lang="en-US" sz="24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965089"/>
            <a:ext cx="457200" cy="37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2586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rgbClr val="CC3399"/>
                </a:solidFill>
                <a:latin typeface="+mn-lt"/>
                <a:ea typeface="+mn-ea"/>
                <a:cs typeface="+mn-cs"/>
              </a:rPr>
              <a:t>?</a:t>
            </a:r>
            <a:endParaRPr lang="en-US" sz="2400" b="1" kern="1200" dirty="0">
              <a:solidFill>
                <a:srgbClr val="CC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3581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 smtClean="0">
                <a:solidFill>
                  <a:srgbClr val="CC3399"/>
                </a:solidFill>
                <a:latin typeface="+mn-lt"/>
                <a:ea typeface="+mn-ea"/>
                <a:cs typeface="+mn-cs"/>
              </a:rPr>
              <a:t>?</a:t>
            </a:r>
            <a:endParaRPr lang="en-US" sz="3200" b="1" kern="1200" dirty="0">
              <a:solidFill>
                <a:srgbClr val="CC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95378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rgbClr val="1442D6"/>
                </a:solidFill>
                <a:latin typeface="+mn-lt"/>
                <a:ea typeface="+mn-ea"/>
                <a:cs typeface="+mn-cs"/>
              </a:rPr>
              <a:t>Hexagon: Equality holds for    </a:t>
            </a:r>
            <a:endParaRPr lang="en-US" sz="2800" b="1" kern="1200" dirty="0">
              <a:solidFill>
                <a:srgbClr val="1442D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57912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</a:t>
            </a:r>
            <a:r>
              <a:rPr lang="en-US" sz="2400" b="1" kern="1200" dirty="0" smtClean="0">
                <a:solidFill>
                  <a:srgbClr val="FF0000"/>
                </a:solidFill>
              </a:rPr>
              <a:t>nique in semigroup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7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066800"/>
            <a:ext cx="1171575" cy="691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II.5 Beyond the Hexagon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906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442D6"/>
                </a:solidFill>
              </a:rPr>
              <a:t>             possesses  branch  points  where  following functions vanish </a:t>
            </a:r>
          </a:p>
          <a:p>
            <a:pPr>
              <a:lnSpc>
                <a:spcPct val="150000"/>
              </a:lnSpc>
            </a:pPr>
            <a:endParaRPr lang="en-US" sz="2800" b="1" kern="1200" dirty="0">
              <a:solidFill>
                <a:srgbClr val="1442D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45" y="1783735"/>
            <a:ext cx="4829155" cy="502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4485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rgbClr val="1442D6"/>
                </a:solidFill>
                <a:latin typeface="+mn-lt"/>
                <a:ea typeface="+mn-ea"/>
                <a:cs typeface="+mn-cs"/>
              </a:rPr>
              <a:t>Fundamental group generated by five elements </a:t>
            </a:r>
            <a:endParaRPr lang="en-US" sz="2800" b="1" kern="1200" dirty="0">
              <a:solidFill>
                <a:srgbClr val="1442D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078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 smtClean="0">
                <a:solidFill>
                  <a:srgbClr val="1442D6"/>
                </a:solidFill>
                <a:latin typeface="+mn-lt"/>
                <a:ea typeface="+mn-ea"/>
                <a:cs typeface="+mn-cs"/>
              </a:rPr>
              <a:t>CL</a:t>
            </a:r>
            <a:endParaRPr lang="en-US" sz="1800" b="1" kern="1200" dirty="0">
              <a:solidFill>
                <a:srgbClr val="1442D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480242"/>
            <a:ext cx="7162800" cy="701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56" y="3048000"/>
            <a:ext cx="533400" cy="541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355" y="3095072"/>
            <a:ext cx="547324" cy="562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55" y="3048000"/>
            <a:ext cx="696920" cy="565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7355" y="3095625"/>
            <a:ext cx="685800" cy="522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7555" y="3048000"/>
            <a:ext cx="504845" cy="5889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552555" y="3124200"/>
                <a:ext cx="495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</m:sub>
                      </m:sSub>
                      <m:r>
                        <a:rPr lang="en-US" sz="20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       </m:t>
                      </m:r>
                      <m:sSub>
                        <m:sSubPr>
                          <m:ctrlP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𝟑𝟔</m:t>
                          </m:r>
                        </m:sub>
                      </m:sSub>
                      <m:r>
                        <a:rPr lang="en-US" sz="20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       </m:t>
                      </m:r>
                      <m:sSub>
                        <m:sSubPr>
                          <m:ctrlP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𝟏𝟓</m:t>
                          </m:r>
                        </m:sub>
                      </m:sSub>
                      <m:r>
                        <a:rPr lang="en-US" sz="20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</m:t>
                      </m:r>
                      <m:sSub>
                        <m:sSubPr>
                          <m:ctrlP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     </m:t>
                          </m:r>
                          <m: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𝟑𝟕</m:t>
                          </m:r>
                        </m:sub>
                      </m:sSub>
                      <m:r>
                        <a:rPr lang="en-US" sz="20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𝟐𝟔</m:t>
                          </m:r>
                        </m:sub>
                      </m:sSub>
                      <m:r>
                        <a:rPr lang="en-US" sz="20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</m:t>
                      </m:r>
                    </m:oMath>
                  </m:oMathPara>
                </a14:m>
                <a:endParaRPr lang="en-US" sz="2000" b="1" kern="1200" dirty="0">
                  <a:solidFill>
                    <a:srgbClr val="FF0000"/>
                  </a:solidFill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55" y="3124200"/>
                <a:ext cx="4953000" cy="400110"/>
              </a:xfrm>
              <a:prstGeom prst="rect">
                <a:avLst/>
              </a:prstGeom>
              <a:blipFill rotWithShape="0">
                <a:blip r:embed="rId10"/>
                <a:stretch>
                  <a:fillRect r="-39532"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85824" y="3962400"/>
            <a:ext cx="772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of R</a:t>
            </a:r>
            <a:r>
              <a:rPr lang="en-US" sz="2800" b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7(2)</a:t>
            </a:r>
            <a:r>
              <a:rPr lang="en-US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gives following continuation paths</a:t>
            </a:r>
            <a:endParaRPr lang="en-US" sz="2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44004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LLA</a:t>
            </a:r>
            <a:endParaRPr lang="en-US" sz="2000" b="1" kern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244405"/>
            <a:ext cx="7953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kern="1200" dirty="0" smtClean="0">
                <a:solidFill>
                  <a:schemeClr val="tx1"/>
                </a:solidFill>
              </a:rPr>
              <a:t>LLA </a:t>
            </a:r>
            <a:r>
              <a:rPr lang="en-US" sz="2800" b="1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the curve                cannot be built out of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ym typeface="Wingdings" panose="05000000000000000000" pitchFamily="2" charset="2"/>
              </a:rPr>
              <a:t>              alone, but needs either </a:t>
            </a:r>
            <a:r>
              <a:rPr lang="en-US" sz="2800" b="1" dirty="0" err="1" smtClean="0">
                <a:sym typeface="Wingdings" panose="05000000000000000000" pitchFamily="2" charset="2"/>
              </a:rPr>
              <a:t>nnn</a:t>
            </a:r>
            <a:r>
              <a:rPr lang="en-US" sz="2800" b="1" dirty="0" smtClean="0">
                <a:sym typeface="Wingdings" panose="05000000000000000000" pitchFamily="2" charset="2"/>
              </a:rPr>
              <a:t> or </a:t>
            </a:r>
            <a:endParaRPr lang="en-US" sz="2800" b="1" kern="12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1547" y="5181600"/>
            <a:ext cx="1212853" cy="8565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38600" y="5486400"/>
            <a:ext cx="48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5943600"/>
            <a:ext cx="632558" cy="666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/>
          <a:srcRect t="20779" b="-1"/>
          <a:stretch/>
        </p:blipFill>
        <p:spPr>
          <a:xfrm>
            <a:off x="7953375" y="5486400"/>
            <a:ext cx="581025" cy="5136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/>
          <a:srcRect t="24603"/>
          <a:stretch/>
        </p:blipFill>
        <p:spPr>
          <a:xfrm>
            <a:off x="990600" y="6151034"/>
            <a:ext cx="533400" cy="4021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1077" y="6007791"/>
            <a:ext cx="632523" cy="7740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9138" y="6096000"/>
            <a:ext cx="493662" cy="5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4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/ Open problems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72619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kern="1200" dirty="0" smtClean="0">
                <a:solidFill>
                  <a:srgbClr val="1442D6"/>
                </a:solidFill>
              </a:rPr>
              <a:t>Push analysis of paths at weak coupling to higher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442D6"/>
                </a:solidFill>
              </a:rPr>
              <a:t>o</a:t>
            </a:r>
            <a:r>
              <a:rPr lang="en-US" sz="2800" b="1" dirty="0" smtClean="0">
                <a:solidFill>
                  <a:srgbClr val="1442D6"/>
                </a:solidFill>
              </a:rPr>
              <a:t>rders in loops and legs and higher orders in T.</a:t>
            </a:r>
            <a:endParaRPr lang="en-US" sz="2800" b="1" kern="1200" dirty="0">
              <a:solidFill>
                <a:srgbClr val="1442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667000"/>
            <a:ext cx="75438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</a:t>
            </a:r>
            <a:r>
              <a:rPr lang="en-US" sz="2800" b="1" kern="1200" dirty="0" smtClean="0"/>
              <a:t>dentify the relevant solution of the </a:t>
            </a:r>
            <a:r>
              <a:rPr lang="en-US" sz="2800" b="1" kern="1200" dirty="0" err="1" smtClean="0"/>
              <a:t>Regge</a:t>
            </a:r>
            <a:r>
              <a:rPr lang="en-US" sz="2800" b="1" kern="1200" dirty="0" smtClean="0"/>
              <a:t> Bethe Ansatz at strong coupling.</a:t>
            </a:r>
            <a:endParaRPr lang="en-US" sz="2800" b="1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711005"/>
            <a:ext cx="77724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1442D6"/>
                </a:solidFill>
              </a:rPr>
              <a:t>Repeat the analysis of </a:t>
            </a:r>
            <a:r>
              <a:rPr lang="en-US" sz="2800" b="1" dirty="0" smtClean="0">
                <a:solidFill>
                  <a:srgbClr val="488E3E"/>
                </a:solidFill>
              </a:rPr>
              <a:t>[Basso, Caron-</a:t>
            </a:r>
            <a:r>
              <a:rPr lang="en-US" sz="2800" b="1" dirty="0" err="1" smtClean="0">
                <a:solidFill>
                  <a:srgbClr val="488E3E"/>
                </a:solidFill>
              </a:rPr>
              <a:t>Huot</a:t>
            </a:r>
            <a:r>
              <a:rPr lang="en-US" sz="2800" b="1" dirty="0" smtClean="0">
                <a:solidFill>
                  <a:srgbClr val="488E3E"/>
                </a:solidFill>
              </a:rPr>
              <a:t>, Sever] </a:t>
            </a:r>
            <a:r>
              <a:rPr lang="en-US" sz="2800" b="1" dirty="0" smtClean="0">
                <a:solidFill>
                  <a:srgbClr val="1442D6"/>
                </a:solidFill>
              </a:rPr>
              <a:t>beyond hexagon. </a:t>
            </a:r>
            <a:endParaRPr lang="en-US" sz="2800" b="1" kern="1200" dirty="0">
              <a:solidFill>
                <a:srgbClr val="1442D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828800" y="4186535"/>
                <a:ext cx="556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𝝎</m:t>
                        </m:r>
                      </m:e>
                      <m:sub>
                        <m:r>
                          <a:rPr lang="en-US" sz="24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b>
                    </m:sSub>
                    <m:r>
                      <a:rPr lang="en-US" sz="2400" b="1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2400" b="1" kern="1200" dirty="0" smtClean="0">
                    <a:solidFill>
                      <a:srgbClr val="FF0000"/>
                    </a:solidFill>
                    <a:ea typeface="+mn-ea"/>
                    <a:cs typeface="+mn-cs"/>
                  </a:rPr>
                  <a:t>BFKL beyond leading log from octagon</a:t>
                </a:r>
                <a:endParaRPr lang="en-US" sz="2400" b="1" kern="1200" dirty="0">
                  <a:solidFill>
                    <a:srgbClr val="FF0000"/>
                  </a:solidFill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186535"/>
                <a:ext cx="5562600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526" r="-110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89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Epilogue: Gauge/String Correspondence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68579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Recall</a:t>
            </a:r>
            <a:r>
              <a:rPr lang="en-US" b="1" dirty="0" smtClean="0"/>
              <a:t>: Planar N=4 SYM is a classical string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2415619"/>
            <a:ext cx="50292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1442D6"/>
                </a:solidFill>
              </a:rPr>
              <a:t>Solution in terms of its flux tube = </a:t>
            </a:r>
            <a:r>
              <a:rPr lang="en-US" sz="2800" b="1" dirty="0" err="1" smtClean="0">
                <a:solidFill>
                  <a:srgbClr val="1442D6"/>
                </a:solidFill>
              </a:rPr>
              <a:t>integrable</a:t>
            </a:r>
            <a:r>
              <a:rPr lang="en-US" sz="2800" b="1" dirty="0" smtClean="0">
                <a:solidFill>
                  <a:srgbClr val="1442D6"/>
                </a:solidFill>
              </a:rPr>
              <a:t> GKP string</a:t>
            </a:r>
            <a:endParaRPr lang="en-US" sz="2800" b="1" kern="1200" dirty="0">
              <a:solidFill>
                <a:srgbClr val="1442D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5" t="22487" r="6304" b="20047"/>
          <a:stretch/>
        </p:blipFill>
        <p:spPr>
          <a:xfrm>
            <a:off x="457200" y="2514600"/>
            <a:ext cx="2743200" cy="1752600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419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kern="1200" dirty="0" smtClean="0">
                <a:solidFill>
                  <a:srgbClr val="1442D6"/>
                </a:solidFill>
              </a:rPr>
              <a:t>Wilson-loop  OPE</a:t>
            </a:r>
            <a:r>
              <a:rPr lang="en-US" sz="2800" b="1" kern="1200" dirty="0" smtClean="0">
                <a:solidFill>
                  <a:srgbClr val="1442D6"/>
                </a:solidFill>
              </a:rPr>
              <a:t>: </a:t>
            </a:r>
            <a:r>
              <a:rPr lang="en-US" sz="2800" b="1" dirty="0" smtClean="0">
                <a:solidFill>
                  <a:srgbClr val="1442D6"/>
                </a:solidFill>
              </a:rPr>
              <a:t>E</a:t>
            </a:r>
            <a:r>
              <a:rPr lang="en-US" sz="2800" b="1" kern="1200" dirty="0" smtClean="0">
                <a:solidFill>
                  <a:srgbClr val="1442D6"/>
                </a:solidFill>
              </a:rPr>
              <a:t>fficient formulas</a:t>
            </a:r>
            <a:r>
              <a:rPr lang="en-US" sz="2800" b="1" dirty="0" smtClean="0">
                <a:solidFill>
                  <a:srgbClr val="1442D6"/>
                </a:solidFill>
              </a:rPr>
              <a:t> in some kinematic regimes, e.g. collinear limit at weak coupling </a:t>
            </a:r>
            <a:endParaRPr lang="en-US" sz="2800" b="1" kern="1200" dirty="0">
              <a:solidFill>
                <a:srgbClr val="1442D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810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2400" b="1" kern="1200" dirty="0" err="1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Beisert</a:t>
            </a:r>
            <a:r>
              <a:rPr lang="en-US" sz="2400" b="1" kern="1200" dirty="0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, Eden, </a:t>
            </a:r>
            <a:r>
              <a:rPr lang="en-US" sz="2400" b="1" kern="1200" dirty="0" err="1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Staudacher</a:t>
            </a:r>
            <a:r>
              <a:rPr lang="en-US" sz="2400" b="1" kern="1200" dirty="0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]  [B. Basso]</a:t>
            </a:r>
            <a:endParaRPr lang="en-US" sz="2400" b="1" kern="1200" dirty="0">
              <a:solidFill>
                <a:srgbClr val="488E3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5791200"/>
            <a:ext cx="297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2400" b="1" kern="1200" dirty="0" err="1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Basso,Sever,Vieira</a:t>
            </a:r>
            <a:r>
              <a:rPr lang="en-US" sz="2400" b="1" kern="1200" dirty="0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]</a:t>
            </a:r>
            <a:endParaRPr lang="en-US" sz="2400" b="1" kern="1200" dirty="0">
              <a:solidFill>
                <a:srgbClr val="488E3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98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</a:t>
            </a:r>
            <a:r>
              <a:rPr lang="en-US" sz="24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enus zero</a:t>
            </a:r>
            <a:endParaRPr lang="en-US" sz="24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Intro: Multi-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Regge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Limit…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5052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smtClean="0"/>
              <a:t>Strong coupling</a:t>
            </a:r>
            <a:r>
              <a:rPr lang="en-US" sz="2800" b="1" dirty="0" smtClean="0"/>
              <a:t>:  Infrared  limit of </a:t>
            </a:r>
            <a:r>
              <a:rPr lang="en-US" sz="2800" b="1" dirty="0" err="1" smtClean="0"/>
              <a:t>integrable</a:t>
            </a:r>
            <a:r>
              <a:rPr lang="en-US" sz="2800" b="1" dirty="0" smtClean="0"/>
              <a:t> quantum system </a:t>
            </a:r>
            <a:r>
              <a:rPr lang="en-US" sz="2800" b="1" dirty="0" smtClean="0">
                <a:sym typeface="Wingdings" panose="05000000000000000000" pitchFamily="2" charset="2"/>
              </a:rPr>
              <a:t> MRL of finite remainder can be obtained by solving Bethe Ansatz equations </a:t>
            </a:r>
            <a:r>
              <a:rPr lang="en-US" sz="2400" b="1" dirty="0" smtClean="0">
                <a:solidFill>
                  <a:srgbClr val="488E3E"/>
                </a:solidFill>
              </a:rPr>
              <a:t>[</a:t>
            </a:r>
            <a:r>
              <a:rPr lang="en-US" sz="2400" b="1" dirty="0" err="1" smtClean="0">
                <a:solidFill>
                  <a:srgbClr val="488E3E"/>
                </a:solidFill>
              </a:rPr>
              <a:t>Bartels,VS,Sprenger</a:t>
            </a:r>
            <a:r>
              <a:rPr lang="en-US" sz="2400" b="1" dirty="0">
                <a:solidFill>
                  <a:srgbClr val="488E3E"/>
                </a:solidFill>
              </a:rPr>
              <a:t>]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endParaRPr lang="en-US" sz="2400" b="1" dirty="0" smtClean="0"/>
          </a:p>
        </p:txBody>
      </p:sp>
      <p:grpSp>
        <p:nvGrpSpPr>
          <p:cNvPr id="18" name="Group 17"/>
          <p:cNvGrpSpPr/>
          <p:nvPr/>
        </p:nvGrpSpPr>
        <p:grpSpPr>
          <a:xfrm flipH="1">
            <a:off x="4419600" y="1600200"/>
            <a:ext cx="4102100" cy="1752600"/>
            <a:chOff x="901700" y="2209800"/>
            <a:chExt cx="7327900" cy="2984821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2" r="27329" b="21535"/>
            <a:stretch/>
          </p:blipFill>
          <p:spPr bwMode="auto">
            <a:xfrm>
              <a:off x="5130800" y="2209800"/>
              <a:ext cx="3098800" cy="298482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33"/>
            <p:cNvSpPr/>
            <p:nvPr/>
          </p:nvSpPr>
          <p:spPr>
            <a:xfrm>
              <a:off x="901700" y="2349500"/>
              <a:ext cx="3581400" cy="2832100"/>
            </a:xfrm>
            <a:custGeom>
              <a:avLst/>
              <a:gdLst>
                <a:gd name="connsiteX0" fmla="*/ 0 w 3581400"/>
                <a:gd name="connsiteY0" fmla="*/ 0 h 2832100"/>
                <a:gd name="connsiteX1" fmla="*/ 1651000 w 3581400"/>
                <a:gd name="connsiteY1" fmla="*/ 2832100 h 2832100"/>
                <a:gd name="connsiteX2" fmla="*/ 1651000 w 3581400"/>
                <a:gd name="connsiteY2" fmla="*/ 2832100 h 2832100"/>
                <a:gd name="connsiteX3" fmla="*/ 3581400 w 3581400"/>
                <a:gd name="connsiteY3" fmla="*/ 38100 h 2832100"/>
                <a:gd name="connsiteX4" fmla="*/ 1828800 w 3581400"/>
                <a:gd name="connsiteY4" fmla="*/ 1968500 h 2832100"/>
                <a:gd name="connsiteX5" fmla="*/ 1727200 w 3581400"/>
                <a:gd name="connsiteY5" fmla="*/ 1816100 h 2832100"/>
                <a:gd name="connsiteX6" fmla="*/ 1600200 w 3581400"/>
                <a:gd name="connsiteY6" fmla="*/ 2006600 h 2832100"/>
                <a:gd name="connsiteX7" fmla="*/ 1879600 w 3581400"/>
                <a:gd name="connsiteY7" fmla="*/ 1816100 h 2832100"/>
                <a:gd name="connsiteX8" fmla="*/ 0 w 3581400"/>
                <a:gd name="connsiteY8" fmla="*/ 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400" h="2832100">
                  <a:moveTo>
                    <a:pt x="0" y="0"/>
                  </a:moveTo>
                  <a:lnTo>
                    <a:pt x="1651000" y="2832100"/>
                  </a:lnTo>
                  <a:lnTo>
                    <a:pt x="1651000" y="2832100"/>
                  </a:lnTo>
                  <a:lnTo>
                    <a:pt x="3581400" y="38100"/>
                  </a:lnTo>
                  <a:lnTo>
                    <a:pt x="1828800" y="1968500"/>
                  </a:lnTo>
                  <a:lnTo>
                    <a:pt x="1727200" y="1816100"/>
                  </a:lnTo>
                  <a:lnTo>
                    <a:pt x="1600200" y="2006600"/>
                  </a:lnTo>
                  <a:lnTo>
                    <a:pt x="1879600" y="1816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2387600" y="3962400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" name="Straight Connector 35"/>
            <p:cNvCxnSpPr>
              <a:stCxn id="35" idx="0"/>
            </p:cNvCxnSpPr>
            <p:nvPr/>
          </p:nvCxnSpPr>
          <p:spPr>
            <a:xfrm flipV="1">
              <a:off x="2692400" y="2349500"/>
              <a:ext cx="3276600" cy="16129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692400" y="4584700"/>
              <a:ext cx="3810000" cy="5969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725103" y="1425019"/>
            <a:ext cx="3618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442D6"/>
                </a:solidFill>
              </a:rPr>
              <a:t>… typical kinematics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1442D6"/>
                </a:solidFill>
              </a:rPr>
              <a:t>at colliders</a:t>
            </a:r>
            <a:endParaRPr lang="en-US" sz="2800" b="1" kern="1200" dirty="0">
              <a:solidFill>
                <a:srgbClr val="1442D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905" y="5536525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1200" dirty="0" smtClean="0">
                <a:solidFill>
                  <a:srgbClr val="CC3399"/>
                </a:solidFill>
                <a:latin typeface="+mn-lt"/>
                <a:ea typeface="+mn-ea"/>
                <a:cs typeface="+mn-cs"/>
              </a:rPr>
              <a:t>If we knew which solution was relevant </a:t>
            </a:r>
          </a:p>
          <a:p>
            <a:pPr algn="ctr">
              <a:lnSpc>
                <a:spcPct val="150000"/>
              </a:lnSpc>
            </a:pPr>
            <a:r>
              <a:rPr lang="en-US" sz="2400" b="1" kern="1200" dirty="0" smtClean="0">
                <a:solidFill>
                  <a:srgbClr val="CC3399"/>
                </a:solidFill>
                <a:latin typeface="+mn-lt"/>
                <a:ea typeface="+mn-ea"/>
                <a:cs typeface="+mn-cs"/>
              </a:rPr>
              <a:t>MRL would be solved at strong coupling! </a:t>
            </a:r>
            <a:endParaRPr lang="en-US" sz="2400" b="1" kern="1200" dirty="0">
              <a:solidFill>
                <a:srgbClr val="CC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895600"/>
            <a:ext cx="237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b="1" kern="1200" dirty="0" smtClean="0">
                <a:solidFill>
                  <a:srgbClr val="FF0000"/>
                </a:solidFill>
              </a:rPr>
              <a:t> can be large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924" y="3583091"/>
            <a:ext cx="2114805" cy="5986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18" y="2390017"/>
            <a:ext cx="3926085" cy="1295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47" y="1580418"/>
            <a:ext cx="262375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847" y="1220619"/>
            <a:ext cx="486727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rgbClr val="1442D6"/>
                </a:solidFill>
                <a:latin typeface="+mn-lt"/>
                <a:ea typeface="+mn-ea"/>
                <a:cs typeface="+mn-cs"/>
              </a:rPr>
              <a:t>MRL</a:t>
            </a:r>
            <a:r>
              <a:rPr lang="el-GR" sz="2800" b="1" kern="1200" baseline="-25000" dirty="0" smtClean="0">
                <a:solidFill>
                  <a:srgbClr val="1442D6"/>
                </a:solidFill>
                <a:latin typeface="+mn-lt"/>
                <a:ea typeface="+mn-ea"/>
                <a:cs typeface="+mn-cs"/>
              </a:rPr>
              <a:t>ρ</a:t>
            </a:r>
            <a:r>
              <a:rPr lang="en-US" sz="2800" b="1" kern="1200" baseline="-25000" dirty="0" smtClean="0">
                <a:solidFill>
                  <a:srgbClr val="1442D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smtClean="0">
                <a:solidFill>
                  <a:srgbClr val="1442D6"/>
                </a:solidFill>
                <a:latin typeface="+mn-lt"/>
                <a:ea typeface="+mn-ea"/>
                <a:cs typeface="+mn-cs"/>
              </a:rPr>
              <a:t> is MRL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442D6"/>
                </a:solidFill>
              </a:rPr>
              <a:t>i</a:t>
            </a:r>
            <a:r>
              <a:rPr lang="en-US" sz="2800" b="1" dirty="0" smtClean="0">
                <a:solidFill>
                  <a:srgbClr val="1442D6"/>
                </a:solidFill>
              </a:rPr>
              <a:t>n Mandelstam region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6977"/>
          <a:stretch/>
        </p:blipFill>
        <p:spPr>
          <a:xfrm>
            <a:off x="2710248" y="1102717"/>
            <a:ext cx="3200400" cy="803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51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Intro: Analytical Structure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7454" y="2689141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MRL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1845549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MRL</a:t>
            </a:r>
            <a:r>
              <a:rPr lang="el-GR" sz="2400" b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057" y="1789145"/>
            <a:ext cx="1779391" cy="5744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4534970"/>
            <a:ext cx="4835612" cy="6397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54" y="5433062"/>
            <a:ext cx="8049073" cy="57765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816812" y="4624031"/>
            <a:ext cx="79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0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847" y="393883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BDS on main sheet in MR exact, i.e.</a:t>
            </a:r>
            <a:endParaRPr lang="en-US" sz="2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16442" y="6006684"/>
            <a:ext cx="249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88E3E"/>
                </a:solidFill>
              </a:rPr>
              <a:t>[</a:t>
            </a:r>
            <a:r>
              <a:rPr lang="en-US" sz="2400" b="1" dirty="0" err="1" smtClean="0">
                <a:solidFill>
                  <a:srgbClr val="488E3E"/>
                </a:solidFill>
              </a:rPr>
              <a:t>Goncharov</a:t>
            </a:r>
            <a:r>
              <a:rPr lang="en-US" sz="2400" b="1" dirty="0" smtClean="0">
                <a:solidFill>
                  <a:srgbClr val="488E3E"/>
                </a:solidFill>
              </a:rPr>
              <a:t> et al.]</a:t>
            </a:r>
            <a:endParaRPr lang="en-US" sz="2400" b="1" kern="1200" dirty="0">
              <a:solidFill>
                <a:srgbClr val="488E3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0" y="6052127"/>
            <a:ext cx="19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488E3E"/>
                </a:solidFill>
              </a:rPr>
              <a:t>[Bartels et al.]</a:t>
            </a:r>
            <a:endParaRPr lang="de-DE" sz="2400" b="1" dirty="0">
              <a:solidFill>
                <a:srgbClr val="488E3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10805" y="5317870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NLL</a:t>
            </a:r>
            <a:endParaRPr lang="en-US" sz="2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7773" y="5959073"/>
            <a:ext cx="923925" cy="2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3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Intro: Paths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Plan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53" y="1600200"/>
            <a:ext cx="7598247" cy="1151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295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MRL captures </a:t>
            </a:r>
            <a:r>
              <a:rPr lang="en-US" sz="2800" b="1" dirty="0" err="1" smtClean="0"/>
              <a:t>monodromies</a:t>
            </a:r>
            <a:r>
              <a:rPr lang="en-US" sz="2800" b="1" dirty="0" smtClean="0"/>
              <a:t> of finite remainder</a:t>
            </a:r>
            <a:endParaRPr lang="en-US" sz="2800" b="1" kern="1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295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      ? </a:t>
            </a:r>
            <a:endParaRPr lang="en-US" sz="2800" b="1" kern="1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2374" t="36127" r="51525"/>
          <a:stretch/>
        </p:blipFill>
        <p:spPr>
          <a:xfrm>
            <a:off x="2438400" y="2909888"/>
            <a:ext cx="388930" cy="671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2814935"/>
            <a:ext cx="474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b="1" kern="1200" dirty="0" smtClean="0">
                <a:solidFill>
                  <a:srgbClr val="FF0000"/>
                </a:solidFill>
              </a:rPr>
              <a:t>eed </a:t>
            </a:r>
            <a:r>
              <a:rPr lang="en-US" sz="2400" b="1" kern="1200" dirty="0" err="1" smtClean="0">
                <a:solidFill>
                  <a:srgbClr val="FF0000"/>
                </a:solidFill>
              </a:rPr>
              <a:t>homotopy</a:t>
            </a:r>
            <a:r>
              <a:rPr lang="en-US" sz="2400" b="1" kern="1200" dirty="0" smtClean="0">
                <a:solidFill>
                  <a:srgbClr val="FF0000"/>
                </a:solidFill>
              </a:rPr>
              <a:t> not just homology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902888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kern="1200" dirty="0" smtClean="0">
                <a:solidFill>
                  <a:srgbClr val="1442D6"/>
                </a:solidFill>
              </a:rPr>
              <a:t>I     MRL at strong coupling &amp; Bethe Ansatz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442D6"/>
                </a:solidFill>
              </a:rPr>
              <a:t>II    Continuation paths at weak coupling </a:t>
            </a:r>
          </a:p>
        </p:txBody>
      </p:sp>
    </p:spTree>
    <p:extLst>
      <p:ext uri="{BB962C8B-B14F-4D97-AF65-F5344CB8AC3E}">
        <p14:creationId xmlns:p14="http://schemas.microsoft.com/office/powerpoint/2010/main" val="154263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29200"/>
            <a:ext cx="1981200" cy="79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I.1 Minimal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 &amp; TBA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143000"/>
            <a:ext cx="435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[</a:t>
            </a:r>
            <a:r>
              <a:rPr lang="en-US" sz="2000" b="1" dirty="0" err="1" smtClean="0">
                <a:solidFill>
                  <a:srgbClr val="00B050"/>
                </a:solidFill>
              </a:rPr>
              <a:t>Alday,Gaiotto,Maldacena,Sever,Vieira</a:t>
            </a:r>
            <a:r>
              <a:rPr lang="en-US" sz="2000" b="1" dirty="0" smtClean="0">
                <a:solidFill>
                  <a:srgbClr val="00B050"/>
                </a:solidFill>
              </a:rPr>
              <a:t>]</a:t>
            </a:r>
            <a:endParaRPr lang="de-DE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213414"/>
            <a:ext cx="806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Solve                                   … for                                        to obtain</a:t>
            </a:r>
            <a:endParaRPr lang="de-DE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4684" y="2425005"/>
            <a:ext cx="81446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1442D6"/>
                </a:solidFill>
              </a:rPr>
              <a:t>R</a:t>
            </a:r>
            <a:r>
              <a:rPr lang="en-US" sz="2800" b="1" dirty="0" smtClean="0">
                <a:solidFill>
                  <a:srgbClr val="1442D6"/>
                </a:solidFill>
              </a:rPr>
              <a:t> = energy of 1D </a:t>
            </a:r>
            <a:r>
              <a:rPr lang="en-US" sz="2800" b="1" dirty="0" err="1" smtClean="0">
                <a:solidFill>
                  <a:srgbClr val="1442D6"/>
                </a:solidFill>
              </a:rPr>
              <a:t>multiparticle</a:t>
            </a:r>
            <a:r>
              <a:rPr lang="en-US" sz="2800" b="1" dirty="0" smtClean="0">
                <a:solidFill>
                  <a:srgbClr val="1442D6"/>
                </a:solidFill>
              </a:rPr>
              <a:t> quantum system  with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442D6"/>
                </a:solidFill>
              </a:rPr>
              <a:t>3n-15 parameters (</a:t>
            </a:r>
            <a:r>
              <a:rPr lang="en-US" sz="2800" b="1" i="1" dirty="0" smtClean="0">
                <a:solidFill>
                  <a:srgbClr val="1442D6"/>
                </a:solidFill>
              </a:rPr>
              <a:t>m</a:t>
            </a:r>
            <a:r>
              <a:rPr lang="en-US" sz="2800" b="1" dirty="0" smtClean="0">
                <a:solidFill>
                  <a:srgbClr val="1442D6"/>
                </a:solidFill>
              </a:rPr>
              <a:t>,</a:t>
            </a:r>
            <a:r>
              <a:rPr lang="el-GR" sz="2800" b="1" dirty="0" smtClean="0">
                <a:solidFill>
                  <a:srgbClr val="1442D6"/>
                </a:solidFill>
              </a:rPr>
              <a:t>μ</a:t>
            </a:r>
            <a:r>
              <a:rPr lang="en-US" sz="2800" b="1" dirty="0" smtClean="0">
                <a:solidFill>
                  <a:srgbClr val="1442D6"/>
                </a:solidFill>
              </a:rPr>
              <a:t>) &amp; </a:t>
            </a:r>
            <a:r>
              <a:rPr lang="en-US" sz="2800" b="1" dirty="0" err="1" smtClean="0">
                <a:solidFill>
                  <a:srgbClr val="1442D6"/>
                </a:solidFill>
              </a:rPr>
              <a:t>integrable</a:t>
            </a:r>
            <a:r>
              <a:rPr lang="en-US" sz="2800" b="1" dirty="0" smtClean="0">
                <a:solidFill>
                  <a:srgbClr val="1442D6"/>
                </a:solidFill>
              </a:rPr>
              <a:t> interaction S</a:t>
            </a:r>
            <a:r>
              <a:rPr lang="en-US" sz="2800" b="1" baseline="30000" dirty="0" smtClean="0">
                <a:solidFill>
                  <a:srgbClr val="1442D6"/>
                </a:solidFill>
              </a:rPr>
              <a:t>2→2</a:t>
            </a:r>
            <a:endParaRPr lang="en-US" sz="2800" b="1" dirty="0" smtClean="0">
              <a:solidFill>
                <a:srgbClr val="1442D6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4495800" cy="6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24000" y="4562182"/>
            <a:ext cx="97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442D6"/>
                </a:solidFill>
              </a:rPr>
              <a:t>Energy:</a:t>
            </a:r>
            <a:endParaRPr lang="de-DE" sz="2000" b="1" dirty="0">
              <a:solidFill>
                <a:srgbClr val="1442D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0689" y="5946533"/>
            <a:ext cx="133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Theorem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48" y="5252584"/>
            <a:ext cx="2564252" cy="42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828800" y="1752600"/>
            <a:ext cx="6704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b="1" dirty="0" smtClean="0"/>
              <a:t>amplitude = area of minimal surface in AdS</a:t>
            </a:r>
            <a:r>
              <a:rPr lang="en-US" sz="2800" b="1" baseline="-25000" dirty="0" smtClean="0"/>
              <a:t>5</a:t>
            </a:r>
            <a:endParaRPr lang="de-DE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577" y="3817636"/>
            <a:ext cx="6201623" cy="754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811" y="5823014"/>
            <a:ext cx="3740189" cy="708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1928" t="18599" b="25603"/>
          <a:stretch/>
        </p:blipFill>
        <p:spPr>
          <a:xfrm>
            <a:off x="609600" y="914400"/>
            <a:ext cx="1356511" cy="15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8" y="276255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I.2 MRL is 1D Infrared Limit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2470" y="1219200"/>
            <a:ext cx="3404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[</a:t>
            </a:r>
            <a:r>
              <a:rPr lang="en-US" sz="2000" b="1" dirty="0" err="1" smtClean="0">
                <a:solidFill>
                  <a:srgbClr val="00B050"/>
                </a:solidFill>
              </a:rPr>
              <a:t>Bartels,Kotanski,Sprenger,VS</a:t>
            </a:r>
            <a:r>
              <a:rPr lang="en-US" sz="2000" b="1" dirty="0" smtClean="0">
                <a:solidFill>
                  <a:srgbClr val="00B050"/>
                </a:solidFill>
              </a:rPr>
              <a:t>]</a:t>
            </a:r>
            <a:endParaRPr lang="de-DE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793" y="1610500"/>
            <a:ext cx="764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MRL corresponds to limit of large masses </a:t>
            </a:r>
            <a:r>
              <a:rPr lang="en-US" sz="2800" b="1" i="1" dirty="0" smtClean="0"/>
              <a:t>m</a:t>
            </a:r>
            <a:r>
              <a:rPr lang="en-US" sz="2800" b="1" i="1" dirty="0" smtClean="0">
                <a:sym typeface="Wingdings" panose="05000000000000000000" pitchFamily="2" charset="2"/>
              </a:rPr>
              <a:t> ∞</a:t>
            </a:r>
            <a:r>
              <a:rPr lang="en-US" sz="2800" b="1" dirty="0" smtClean="0"/>
              <a:t> </a:t>
            </a:r>
            <a:endParaRPr lang="de-DE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9635" y="3048000"/>
            <a:ext cx="74736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442D6"/>
                </a:solidFill>
              </a:rPr>
              <a:t>To reach MRL</a:t>
            </a:r>
            <a:r>
              <a:rPr lang="el-GR" sz="2800" b="1" baseline="-25000" dirty="0" smtClean="0">
                <a:solidFill>
                  <a:srgbClr val="1442D6"/>
                </a:solidFill>
              </a:rPr>
              <a:t>ρ</a:t>
            </a:r>
            <a:r>
              <a:rPr lang="en-US" sz="2800" b="1" baseline="-25000" dirty="0" smtClean="0">
                <a:solidFill>
                  <a:srgbClr val="1442D6"/>
                </a:solidFill>
              </a:rPr>
              <a:t> </a:t>
            </a:r>
            <a:r>
              <a:rPr lang="en-US" sz="2800" b="1" dirty="0" smtClean="0">
                <a:solidFill>
                  <a:srgbClr val="1442D6"/>
                </a:solidFill>
              </a:rPr>
              <a:t>we must continue m(</a:t>
            </a:r>
            <a:r>
              <a:rPr lang="en-US" sz="2800" b="1" dirty="0" err="1" smtClean="0">
                <a:solidFill>
                  <a:srgbClr val="1442D6"/>
                </a:solidFill>
              </a:rPr>
              <a:t>u,w</a:t>
            </a:r>
            <a:r>
              <a:rPr lang="en-US" sz="2800" b="1" dirty="0" smtClean="0">
                <a:solidFill>
                  <a:srgbClr val="1442D6"/>
                </a:solidFill>
              </a:rPr>
              <a:t>),(</a:t>
            </a:r>
            <a:r>
              <a:rPr lang="en-US" sz="2800" b="1" dirty="0" err="1" smtClean="0">
                <a:solidFill>
                  <a:srgbClr val="1442D6"/>
                </a:solidFill>
              </a:rPr>
              <a:t>u,v</a:t>
            </a:r>
            <a:r>
              <a:rPr lang="en-US" sz="2800" b="1" dirty="0" smtClean="0">
                <a:solidFill>
                  <a:srgbClr val="1442D6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442D6"/>
                </a:solidFill>
              </a:rPr>
              <a:t>During this process,  excitations are produced  in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1442D6"/>
                </a:solidFill>
              </a:rPr>
              <a:t>the 1D system by mechanism of    </a:t>
            </a:r>
            <a:endParaRPr lang="de-DE" sz="2800" b="1" dirty="0">
              <a:solidFill>
                <a:srgbClr val="1442D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7824" y="4419600"/>
            <a:ext cx="213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[</a:t>
            </a:r>
            <a:r>
              <a:rPr lang="en-US" sz="2800" b="1" dirty="0" err="1" smtClean="0">
                <a:solidFill>
                  <a:srgbClr val="00B050"/>
                </a:solidFill>
              </a:rPr>
              <a:t>Dorey,Tateo</a:t>
            </a:r>
            <a:r>
              <a:rPr lang="en-US" sz="2400" b="1" dirty="0" smtClean="0">
                <a:solidFill>
                  <a:srgbClr val="00B050"/>
                </a:solidFill>
              </a:rPr>
              <a:t>]</a:t>
            </a:r>
            <a:endParaRPr lang="de-DE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0882" y="2510135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→</a:t>
            </a:r>
            <a:endParaRPr lang="de-DE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48670" y="5562600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→</a:t>
            </a:r>
            <a:endParaRPr lang="de-DE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59906" y="5124271"/>
            <a:ext cx="2099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θ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  Bethe roots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f  excitations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94" y="3150724"/>
            <a:ext cx="2415876" cy="52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70" y="2362200"/>
            <a:ext cx="5460836" cy="743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070" y="5334000"/>
            <a:ext cx="3857625" cy="12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I.3 Multi-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Regge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Bethe Ansatz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676400"/>
            <a:ext cx="6081712" cy="13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91866"/>
            <a:ext cx="1816894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3352800"/>
            <a:ext cx="4586288" cy="118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43" y="3548399"/>
            <a:ext cx="1192157" cy="71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709" y="1066800"/>
            <a:ext cx="800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442D6"/>
                </a:solidFill>
              </a:rPr>
              <a:t>In MRL: TBA → BA for </a:t>
            </a:r>
            <a:r>
              <a:rPr lang="en-US" sz="2800" b="1" dirty="0" err="1" smtClean="0">
                <a:solidFill>
                  <a:srgbClr val="1442D6"/>
                </a:solidFill>
              </a:rPr>
              <a:t>rapidities</a:t>
            </a:r>
            <a:r>
              <a:rPr lang="en-US" sz="2800" b="1" dirty="0" smtClean="0">
                <a:solidFill>
                  <a:srgbClr val="1442D6"/>
                </a:solidFill>
              </a:rPr>
              <a:t> </a:t>
            </a:r>
            <a:r>
              <a:rPr lang="el-GR" sz="2800" b="1" dirty="0" smtClean="0">
                <a:solidFill>
                  <a:srgbClr val="1442D6"/>
                </a:solidFill>
              </a:rPr>
              <a:t>θ</a:t>
            </a:r>
            <a:r>
              <a:rPr lang="en-US" sz="2800" b="1" dirty="0" smtClean="0">
                <a:solidFill>
                  <a:srgbClr val="1442D6"/>
                </a:solidFill>
              </a:rPr>
              <a:t> of bare excitations</a:t>
            </a:r>
            <a:endParaRPr lang="de-DE" sz="2800" b="1" dirty="0">
              <a:solidFill>
                <a:srgbClr val="1442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449" y="2819400"/>
            <a:ext cx="8110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442D6"/>
                </a:solidFill>
              </a:rPr>
              <a:t>From solution of  BA  equations  compute the energy </a:t>
            </a:r>
            <a:endParaRPr lang="de-DE" sz="2800" b="1" dirty="0">
              <a:solidFill>
                <a:srgbClr val="1442D6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67501"/>
            <a:ext cx="2895600" cy="91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" y="4800600"/>
            <a:ext cx="799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Solve                                           for                             &amp; </a:t>
            </a:r>
            <a:r>
              <a:rPr lang="en-US" sz="2400" b="1" u="sng" dirty="0" smtClean="0"/>
              <a:t>compute  </a:t>
            </a:r>
            <a:r>
              <a:rPr lang="en-US" sz="2400" b="1" i="1" u="sng" dirty="0" smtClean="0"/>
              <a:t>R</a:t>
            </a:r>
            <a:r>
              <a:rPr lang="en-US" sz="2400" b="1" u="sng" dirty="0" smtClean="0"/>
              <a:t> </a:t>
            </a:r>
            <a:endParaRPr lang="de-DE" sz="2400" b="1" u="sng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5" r="3106"/>
          <a:stretch/>
        </p:blipFill>
        <p:spPr bwMode="auto">
          <a:xfrm>
            <a:off x="4818363" y="4872300"/>
            <a:ext cx="1752600" cy="40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44180"/>
            <a:ext cx="6483050" cy="8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8028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112A2"/>
                </a:solidFill>
              </a:rPr>
              <a:t>with</a:t>
            </a:r>
            <a:endParaRPr lang="de-DE" b="1" dirty="0">
              <a:solidFill>
                <a:srgbClr val="3112A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2858"/>
          <a:stretch/>
        </p:blipFill>
        <p:spPr bwMode="auto">
          <a:xfrm>
            <a:off x="609600" y="1544053"/>
            <a:ext cx="27432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r="67059"/>
          <a:stretch/>
        </p:blipFill>
        <p:spPr>
          <a:xfrm>
            <a:off x="1676400" y="3419695"/>
            <a:ext cx="1270730" cy="12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98" y="299222"/>
            <a:ext cx="8474302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I.4 Strong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oupling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esults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/>
          <a:stretch/>
        </p:blipFill>
        <p:spPr bwMode="auto">
          <a:xfrm>
            <a:off x="3048000" y="2229622"/>
            <a:ext cx="3276600" cy="9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34669" y="266700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909419" y="3352800"/>
            <a:ext cx="1224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</a:t>
            </a:r>
            <a:r>
              <a:rPr lang="en-US" sz="2800" b="1" dirty="0" smtClean="0"/>
              <a:t>here</a:t>
            </a:r>
            <a:r>
              <a:rPr lang="en-US" sz="3200" b="1" dirty="0" smtClean="0"/>
              <a:t> </a:t>
            </a:r>
            <a:endParaRPr lang="de-DE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610380"/>
            <a:ext cx="775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For n=6 gluons: Pair of 1D excitations gives in IRL   </a:t>
            </a:r>
            <a:endParaRPr lang="de-D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47747" y="2590730"/>
            <a:ext cx="188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88E3E"/>
                </a:solidFill>
              </a:rPr>
              <a:t>[Bartels, </a:t>
            </a:r>
          </a:p>
          <a:p>
            <a:pPr algn="ctr"/>
            <a:r>
              <a:rPr lang="en-US" sz="2400" b="1" dirty="0" err="1" smtClean="0">
                <a:solidFill>
                  <a:srgbClr val="488E3E"/>
                </a:solidFill>
              </a:rPr>
              <a:t>Sprenger</a:t>
            </a:r>
            <a:r>
              <a:rPr lang="en-US" sz="2400" b="1" dirty="0" smtClean="0">
                <a:solidFill>
                  <a:srgbClr val="488E3E"/>
                </a:solidFill>
              </a:rPr>
              <a:t>, VS]</a:t>
            </a:r>
            <a:endParaRPr lang="de-DE" sz="2400" b="1" dirty="0">
              <a:solidFill>
                <a:srgbClr val="488E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114800"/>
            <a:ext cx="4489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Same curve as in 2-loop analysis </a:t>
            </a:r>
            <a:endParaRPr lang="en-US" sz="24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362200"/>
            <a:ext cx="1905000" cy="92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202" y="4136137"/>
            <a:ext cx="1874598" cy="588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4724400"/>
                <a:ext cx="8686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1442D6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800" b="1" i="1" baseline="30000" smtClean="0">
                        <a:solidFill>
                          <a:srgbClr val="1442D6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2800" b="1" i="1" smtClean="0">
                        <a:solidFill>
                          <a:srgbClr val="1442D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1442D6"/>
                    </a:solidFill>
                  </a:rPr>
                  <a:t>i</a:t>
                </a:r>
                <a:r>
                  <a:rPr lang="en-US" sz="2800" b="1" kern="1200" dirty="0" smtClean="0">
                    <a:solidFill>
                      <a:srgbClr val="1442D6"/>
                    </a:solidFill>
                    <a:latin typeface="+mn-lt"/>
                    <a:ea typeface="+mn-ea"/>
                    <a:cs typeface="+mn-cs"/>
                  </a:rPr>
                  <a:t>s indeed the strong coupling limit of the BFKL eigenvalues </a:t>
                </a:r>
                <a14:m>
                  <m:oMath xmlns:m="http://schemas.openxmlformats.org/officeDocument/2006/math">
                    <m:r>
                      <a:rPr lang="en-US" sz="2800" b="1" i="1" kern="1200" smtClean="0">
                        <a:solidFill>
                          <a:srgbClr val="1442D6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𝝎</m:t>
                    </m:r>
                    <m:r>
                      <a:rPr lang="en-US" sz="2800" b="1" i="1" kern="1200" smtClean="0">
                        <a:solidFill>
                          <a:srgbClr val="1442D6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lang="en-US" sz="2800" b="1" i="1" kern="1200" smtClean="0">
                        <a:solidFill>
                          <a:srgbClr val="1442D6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𝝂</m:t>
                    </m:r>
                    <m:r>
                      <a:rPr lang="en-US" sz="2800" b="1" i="1" kern="1200" smtClean="0">
                        <a:solidFill>
                          <a:srgbClr val="1442D6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lang="en-US" sz="2800" b="1" i="1" kern="1200" smtClean="0">
                        <a:solidFill>
                          <a:srgbClr val="1442D6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lang="en-US" sz="2800" b="1" i="1" kern="1200" smtClean="0">
                        <a:solidFill>
                          <a:srgbClr val="1442D6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en-US" sz="2800" b="1" kern="1200" dirty="0">
                  <a:solidFill>
                    <a:srgbClr val="1442D6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24400"/>
                <a:ext cx="8686800" cy="1384995"/>
              </a:xfrm>
              <a:prstGeom prst="rect">
                <a:avLst/>
              </a:prstGeom>
              <a:blipFill rotWithShape="0">
                <a:blip r:embed="rId6"/>
                <a:stretch>
                  <a:fillRect l="-1404" b="-7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986375" y="5562600"/>
            <a:ext cx="34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2400" b="1" kern="1200" dirty="0" err="1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Basso,Caron-Huot,Sever</a:t>
            </a:r>
            <a:r>
              <a:rPr lang="en-US" sz="2400" b="1" kern="1200" dirty="0" smtClean="0">
                <a:solidFill>
                  <a:srgbClr val="488E3E"/>
                </a:solidFill>
                <a:latin typeface="+mn-lt"/>
                <a:ea typeface="+mn-ea"/>
                <a:cs typeface="+mn-cs"/>
              </a:rPr>
              <a:t>]</a:t>
            </a:r>
            <a:endParaRPr lang="en-US" sz="2400" b="1" kern="1200" dirty="0">
              <a:solidFill>
                <a:srgbClr val="488E3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Wingdings</vt:lpstr>
      <vt:lpstr>Office Theme</vt:lpstr>
      <vt:lpstr>Paths into Multi-Regge Regions</vt:lpstr>
      <vt:lpstr>Epilogue: Gauge/String Correspondence</vt:lpstr>
      <vt:lpstr>Intro: Multi-Regge Limit…</vt:lpstr>
      <vt:lpstr>Intro: Analytical Structure</vt:lpstr>
      <vt:lpstr>Intro: Paths &amp; Plan</vt:lpstr>
      <vt:lpstr>I.1 Minimal Area &amp; TBA </vt:lpstr>
      <vt:lpstr>I.2 MRL is 1D Infrared Limit</vt:lpstr>
      <vt:lpstr>I.3 Multi-Regge Bethe Ansatz</vt:lpstr>
      <vt:lpstr>I.4 Strong Coupling Results </vt:lpstr>
      <vt:lpstr>I.5 Beyond the Hexagon</vt:lpstr>
      <vt:lpstr>II.1 The GKP String</vt:lpstr>
      <vt:lpstr>PowerPoint Presentation</vt:lpstr>
      <vt:lpstr>II.3 Collinear limit</vt:lpstr>
      <vt:lpstr>II.4 Finding the Path</vt:lpstr>
      <vt:lpstr>II.5 Beyond the Hexagon</vt:lpstr>
      <vt:lpstr>Conclusions / Open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Schomerus, Volker</dc:creator>
  <cp:lastModifiedBy>Schomerus, Volker</cp:lastModifiedBy>
  <cp:revision>303</cp:revision>
  <dcterms:created xsi:type="dcterms:W3CDTF">2006-08-16T00:00:00Z</dcterms:created>
  <dcterms:modified xsi:type="dcterms:W3CDTF">2017-04-13T09:58:26Z</dcterms:modified>
</cp:coreProperties>
</file>