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53" r:id="rId2"/>
    <p:sldId id="968" r:id="rId3"/>
    <p:sldId id="969" r:id="rId4"/>
    <p:sldId id="954" r:id="rId5"/>
    <p:sldId id="970" r:id="rId6"/>
    <p:sldId id="972" r:id="rId7"/>
    <p:sldId id="1004" r:id="rId8"/>
    <p:sldId id="974" r:id="rId9"/>
    <p:sldId id="979" r:id="rId10"/>
    <p:sldId id="1005" r:id="rId11"/>
    <p:sldId id="977" r:id="rId12"/>
    <p:sldId id="981" r:id="rId13"/>
    <p:sldId id="959" r:id="rId14"/>
    <p:sldId id="1003" r:id="rId15"/>
    <p:sldId id="1015" r:id="rId16"/>
    <p:sldId id="1012" r:id="rId17"/>
    <p:sldId id="955" r:id="rId18"/>
    <p:sldId id="999" r:id="rId19"/>
    <p:sldId id="1000" r:id="rId20"/>
    <p:sldId id="1014" r:id="rId21"/>
    <p:sldId id="987" r:id="rId22"/>
    <p:sldId id="988" r:id="rId23"/>
    <p:sldId id="989" r:id="rId24"/>
    <p:sldId id="1001" r:id="rId25"/>
    <p:sldId id="958" r:id="rId26"/>
    <p:sldId id="1007" r:id="rId27"/>
    <p:sldId id="1008" r:id="rId28"/>
    <p:sldId id="1009" r:id="rId29"/>
    <p:sldId id="1010" r:id="rId30"/>
    <p:sldId id="1011" r:id="rId31"/>
    <p:sldId id="965" r:id="rId32"/>
    <p:sldId id="962" r:id="rId3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00"/>
    <a:srgbClr val="0000FF"/>
    <a:srgbClr val="FFFFFF"/>
    <a:srgbClr val="003399"/>
    <a:srgbClr val="E6E6E6"/>
    <a:srgbClr val="0070C0"/>
    <a:srgbClr val="4D8357"/>
    <a:srgbClr val="0058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9" autoAdjust="0"/>
    <p:restoredTop sz="95262" autoAdjust="0"/>
  </p:normalViewPr>
  <p:slideViewPr>
    <p:cSldViewPr>
      <p:cViewPr varScale="1">
        <p:scale>
          <a:sx n="81" d="100"/>
          <a:sy n="81" d="100"/>
        </p:scale>
        <p:origin x="91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069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23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919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73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64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289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406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515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796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03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13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156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9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91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45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2AD2-DAF6-4583-9B5F-10F6A4CCD7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17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1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58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45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98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59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21" Type="http://schemas.openxmlformats.org/officeDocument/2006/relationships/image" Target="../media/image67.png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17" Type="http://schemas.openxmlformats.org/officeDocument/2006/relationships/image" Target="../media/image54.png"/><Relationship Id="rId25" Type="http://schemas.openxmlformats.org/officeDocument/2006/relationships/image" Target="../media/image63.png"/><Relationship Id="rId2" Type="http://schemas.openxmlformats.org/officeDocument/2006/relationships/image" Target="../media/image45.png"/><Relationship Id="rId16" Type="http://schemas.openxmlformats.org/officeDocument/2006/relationships/image" Target="../media/image53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8.png"/><Relationship Id="rId24" Type="http://schemas.openxmlformats.org/officeDocument/2006/relationships/image" Target="../media/image620.png"/><Relationship Id="rId5" Type="http://schemas.openxmlformats.org/officeDocument/2006/relationships/image" Target="../media/image48.png"/><Relationship Id="rId15" Type="http://schemas.openxmlformats.org/officeDocument/2006/relationships/image" Target="../media/image52.png"/><Relationship Id="rId23" Type="http://schemas.openxmlformats.org/officeDocument/2006/relationships/image" Target="../media/image69.png"/><Relationship Id="rId10" Type="http://schemas.openxmlformats.org/officeDocument/2006/relationships/image" Target="../media/image57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Relationship Id="rId14" Type="http://schemas.openxmlformats.org/officeDocument/2006/relationships/image" Target="../media/image51.png"/><Relationship Id="rId22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479376" y="2496875"/>
            <a:ext cx="11316048" cy="10298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rgbClr val="C00000"/>
                </a:solidFill>
              </a:rPr>
              <a:t>Beam optics design for the CEPC collider ring</a:t>
            </a:r>
            <a:endParaRPr lang="zh-CN" altLang="en-US" sz="44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551701" y="3931971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Yiwei 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Wang, Bin Wang, Yuan Zhang, Sha Bai, Jiyuan Zhai, Yuanyuan Wei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for the CEPC Accelerator Physics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3-6 July </a:t>
            </a:r>
            <a:r>
              <a:rPr lang="en-US" altLang="zh-CN" dirty="0">
                <a:solidFill>
                  <a:schemeClr val="bg1"/>
                </a:solidFill>
              </a:rPr>
              <a:t>2023, University of Edinburgh</a:t>
            </a:r>
            <a:r>
              <a:rPr lang="en-US" altLang="zh-CN" dirty="0" smtClean="0">
                <a:solidFill>
                  <a:schemeClr val="bg1"/>
                </a:solidFill>
              </a:rPr>
              <a:t>, </a:t>
            </a:r>
            <a:r>
              <a:rPr lang="en-US" altLang="zh-CN" dirty="0">
                <a:solidFill>
                  <a:schemeClr val="bg1"/>
                </a:solidFill>
              </a:rPr>
              <a:t>The 2023 international workshop on the </a:t>
            </a:r>
            <a:r>
              <a:rPr lang="en-US" altLang="zh-CN" dirty="0" smtClean="0">
                <a:solidFill>
                  <a:schemeClr val="bg1"/>
                </a:solidFill>
              </a:rPr>
              <a:t>CEPC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3034" y="66696"/>
            <a:ext cx="10793152" cy="888185"/>
          </a:xfrm>
        </p:spPr>
        <p:txBody>
          <a:bodyPr>
            <a:noAutofit/>
          </a:bodyPr>
          <a:lstStyle/>
          <a:p>
            <a:pPr marL="0" lvl="1" algn="ctr"/>
            <a:r>
              <a:rPr lang="en-US" altLang="zh-CN" sz="3200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of ARC aberration for Higgs/ttbar modes</a:t>
            </a:r>
            <a:endParaRPr lang="en-US" altLang="zh-CN" sz="32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3669" y="1246900"/>
            <a:ext cx="11445385" cy="2470234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–I sextupole pairs scheme for Higgs &amp; ttbar modes 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small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chromaticity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esp. for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horizontal plane 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chromaticity for the vertical plane generated in the ARC region are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corrected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IR knobs.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767305" y="3957388"/>
            <a:ext cx="4114800" cy="2424526"/>
            <a:chOff x="795659" y="605831"/>
            <a:chExt cx="2937517" cy="179045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5659" y="605831"/>
              <a:ext cx="2937517" cy="179045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044901" y="845660"/>
              <a:ext cx="1206582" cy="355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Q’’=9, </a:t>
              </a:r>
              <a:r>
                <a:rPr lang="zh-CN" altLang="en-US" sz="1100" b="1" dirty="0"/>
                <a:t>145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27" y="3947863"/>
            <a:ext cx="4409704" cy="240446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872961" y="3618908"/>
            <a:ext cx="5439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 with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–I sextupole 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pairs, </a:t>
            </a:r>
            <a:r>
              <a:rPr lang="en-US" altLang="zh-CN" sz="1400" dirty="0" smtClean="0"/>
              <a:t>T</a:t>
            </a:r>
            <a:r>
              <a:rPr lang="en-US" altLang="zh-CN" sz="1400" dirty="0"/>
              <a:t>. Bian, PhD thesis </a:t>
            </a:r>
            <a:r>
              <a:rPr lang="en-US" altLang="zh-CN" sz="1400" dirty="0" smtClean="0"/>
              <a:t>2018, IHEP </a:t>
            </a:r>
            <a:endParaRPr lang="en-US" altLang="zh-CN" sz="1400" dirty="0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FE426D26-5394-4A70-B5C5-50FFB626539D}"/>
              </a:ext>
            </a:extLst>
          </p:cNvPr>
          <p:cNvGrpSpPr/>
          <p:nvPr/>
        </p:nvGrpSpPr>
        <p:grpSpPr>
          <a:xfrm>
            <a:off x="594546" y="2654704"/>
            <a:ext cx="11263631" cy="1027115"/>
            <a:chOff x="57150" y="4695825"/>
            <a:chExt cx="12058650" cy="1027115"/>
          </a:xfrm>
        </p:grpSpPr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9316E0E9-8D6C-4486-9F4D-8FC0959DA8F3}"/>
                </a:ext>
              </a:extLst>
            </p:cNvPr>
            <p:cNvCxnSpPr/>
            <p:nvPr/>
          </p:nvCxnSpPr>
          <p:spPr>
            <a:xfrm>
              <a:off x="133350" y="4981576"/>
              <a:ext cx="11982450" cy="1904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箭头连接符 137">
              <a:extLst>
                <a:ext uri="{FF2B5EF4-FFF2-40B4-BE49-F238E27FC236}">
                  <a16:creationId xmlns:a16="http://schemas.microsoft.com/office/drawing/2014/main" id="{9FD4CB15-20FF-434C-8065-12DFE0FAD316}"/>
                </a:ext>
              </a:extLst>
            </p:cNvPr>
            <p:cNvCxnSpPr/>
            <p:nvPr/>
          </p:nvCxnSpPr>
          <p:spPr>
            <a:xfrm>
              <a:off x="209550" y="4695825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>
              <a:extLst>
                <a:ext uri="{FF2B5EF4-FFF2-40B4-BE49-F238E27FC236}">
                  <a16:creationId xmlns:a16="http://schemas.microsoft.com/office/drawing/2014/main" id="{F0D4CD04-581D-4A30-B705-A3A4280F2D7C}"/>
                </a:ext>
              </a:extLst>
            </p:cNvPr>
            <p:cNvCxnSpPr/>
            <p:nvPr/>
          </p:nvCxnSpPr>
          <p:spPr>
            <a:xfrm>
              <a:off x="723900" y="4695825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箭头连接符 139">
              <a:extLst>
                <a:ext uri="{FF2B5EF4-FFF2-40B4-BE49-F238E27FC236}">
                  <a16:creationId xmlns:a16="http://schemas.microsoft.com/office/drawing/2014/main" id="{CD78F2D8-E7BE-474B-8496-639E0997F3A6}"/>
                </a:ext>
              </a:extLst>
            </p:cNvPr>
            <p:cNvCxnSpPr/>
            <p:nvPr/>
          </p:nvCxnSpPr>
          <p:spPr>
            <a:xfrm>
              <a:off x="1228725" y="4705350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>
              <a:extLst>
                <a:ext uri="{FF2B5EF4-FFF2-40B4-BE49-F238E27FC236}">
                  <a16:creationId xmlns:a16="http://schemas.microsoft.com/office/drawing/2014/main" id="{EECF8E20-65F1-47ED-998E-69EE22C9C009}"/>
                </a:ext>
              </a:extLst>
            </p:cNvPr>
            <p:cNvCxnSpPr/>
            <p:nvPr/>
          </p:nvCxnSpPr>
          <p:spPr>
            <a:xfrm>
              <a:off x="1743075" y="4705350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箭头连接符 141">
              <a:extLst>
                <a:ext uri="{FF2B5EF4-FFF2-40B4-BE49-F238E27FC236}">
                  <a16:creationId xmlns:a16="http://schemas.microsoft.com/office/drawing/2014/main" id="{8BF4E3DD-AC11-4953-A635-797A26E47125}"/>
                </a:ext>
              </a:extLst>
            </p:cNvPr>
            <p:cNvCxnSpPr/>
            <p:nvPr/>
          </p:nvCxnSpPr>
          <p:spPr>
            <a:xfrm>
              <a:off x="2266950" y="4705350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箭头连接符 142">
              <a:extLst>
                <a:ext uri="{FF2B5EF4-FFF2-40B4-BE49-F238E27FC236}">
                  <a16:creationId xmlns:a16="http://schemas.microsoft.com/office/drawing/2014/main" id="{6E6C35D4-4EFD-484C-988D-45BDC4FF687F}"/>
                </a:ext>
              </a:extLst>
            </p:cNvPr>
            <p:cNvCxnSpPr/>
            <p:nvPr/>
          </p:nvCxnSpPr>
          <p:spPr>
            <a:xfrm>
              <a:off x="2781300" y="4705350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箭头连接符 143">
              <a:extLst>
                <a:ext uri="{FF2B5EF4-FFF2-40B4-BE49-F238E27FC236}">
                  <a16:creationId xmlns:a16="http://schemas.microsoft.com/office/drawing/2014/main" id="{9B3455B7-2323-437F-8332-70913AD2C7A6}"/>
                </a:ext>
              </a:extLst>
            </p:cNvPr>
            <p:cNvCxnSpPr/>
            <p:nvPr/>
          </p:nvCxnSpPr>
          <p:spPr>
            <a:xfrm>
              <a:off x="3286125" y="4714875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箭头连接符 144">
              <a:extLst>
                <a:ext uri="{FF2B5EF4-FFF2-40B4-BE49-F238E27FC236}">
                  <a16:creationId xmlns:a16="http://schemas.microsoft.com/office/drawing/2014/main" id="{568EF3E1-A749-4F7B-A26D-0FF9C5DCA72F}"/>
                </a:ext>
              </a:extLst>
            </p:cNvPr>
            <p:cNvCxnSpPr/>
            <p:nvPr/>
          </p:nvCxnSpPr>
          <p:spPr>
            <a:xfrm>
              <a:off x="3800475" y="4714875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箭头连接符 145">
              <a:extLst>
                <a:ext uri="{FF2B5EF4-FFF2-40B4-BE49-F238E27FC236}">
                  <a16:creationId xmlns:a16="http://schemas.microsoft.com/office/drawing/2014/main" id="{A799A3C9-FDBD-4F83-8ADD-EC5EF3EE00E4}"/>
                </a:ext>
              </a:extLst>
            </p:cNvPr>
            <p:cNvCxnSpPr/>
            <p:nvPr/>
          </p:nvCxnSpPr>
          <p:spPr>
            <a:xfrm>
              <a:off x="4295775" y="4714875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箭头连接符 146">
              <a:extLst>
                <a:ext uri="{FF2B5EF4-FFF2-40B4-BE49-F238E27FC236}">
                  <a16:creationId xmlns:a16="http://schemas.microsoft.com/office/drawing/2014/main" id="{C4A283CA-FE42-4352-9F16-232BB50805A1}"/>
                </a:ext>
              </a:extLst>
            </p:cNvPr>
            <p:cNvCxnSpPr/>
            <p:nvPr/>
          </p:nvCxnSpPr>
          <p:spPr>
            <a:xfrm>
              <a:off x="4810125" y="4714875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箭头连接符 147">
              <a:extLst>
                <a:ext uri="{FF2B5EF4-FFF2-40B4-BE49-F238E27FC236}">
                  <a16:creationId xmlns:a16="http://schemas.microsoft.com/office/drawing/2014/main" id="{600241C6-33BC-49D7-98FC-84E1E77D6FB7}"/>
                </a:ext>
              </a:extLst>
            </p:cNvPr>
            <p:cNvCxnSpPr/>
            <p:nvPr/>
          </p:nvCxnSpPr>
          <p:spPr>
            <a:xfrm>
              <a:off x="5314950" y="4724400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148">
              <a:extLst>
                <a:ext uri="{FF2B5EF4-FFF2-40B4-BE49-F238E27FC236}">
                  <a16:creationId xmlns:a16="http://schemas.microsoft.com/office/drawing/2014/main" id="{6AA0B8D3-915D-4438-940F-ECDBEE12CCB2}"/>
                </a:ext>
              </a:extLst>
            </p:cNvPr>
            <p:cNvCxnSpPr/>
            <p:nvPr/>
          </p:nvCxnSpPr>
          <p:spPr>
            <a:xfrm>
              <a:off x="5829300" y="4724400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箭头连接符 149">
              <a:extLst>
                <a:ext uri="{FF2B5EF4-FFF2-40B4-BE49-F238E27FC236}">
                  <a16:creationId xmlns:a16="http://schemas.microsoft.com/office/drawing/2014/main" id="{717F10C3-C104-4AE5-BD42-75F99189BFF6}"/>
                </a:ext>
              </a:extLst>
            </p:cNvPr>
            <p:cNvCxnSpPr/>
            <p:nvPr/>
          </p:nvCxnSpPr>
          <p:spPr>
            <a:xfrm>
              <a:off x="6353175" y="4724400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箭头连接符 150">
              <a:extLst>
                <a:ext uri="{FF2B5EF4-FFF2-40B4-BE49-F238E27FC236}">
                  <a16:creationId xmlns:a16="http://schemas.microsoft.com/office/drawing/2014/main" id="{FCAB457B-FA03-42AA-BE1B-615DDB4F1602}"/>
                </a:ext>
              </a:extLst>
            </p:cNvPr>
            <p:cNvCxnSpPr/>
            <p:nvPr/>
          </p:nvCxnSpPr>
          <p:spPr>
            <a:xfrm>
              <a:off x="6867525" y="4724400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箭头连接符 151">
              <a:extLst>
                <a:ext uri="{FF2B5EF4-FFF2-40B4-BE49-F238E27FC236}">
                  <a16:creationId xmlns:a16="http://schemas.microsoft.com/office/drawing/2014/main" id="{CB688651-85AA-4C3D-BE37-93DAEE5A1F52}"/>
                </a:ext>
              </a:extLst>
            </p:cNvPr>
            <p:cNvCxnSpPr/>
            <p:nvPr/>
          </p:nvCxnSpPr>
          <p:spPr>
            <a:xfrm>
              <a:off x="7372350" y="4733925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箭头连接符 152">
              <a:extLst>
                <a:ext uri="{FF2B5EF4-FFF2-40B4-BE49-F238E27FC236}">
                  <a16:creationId xmlns:a16="http://schemas.microsoft.com/office/drawing/2014/main" id="{7C474A5F-AADF-45AC-93BA-FB17412C0254}"/>
                </a:ext>
              </a:extLst>
            </p:cNvPr>
            <p:cNvCxnSpPr/>
            <p:nvPr/>
          </p:nvCxnSpPr>
          <p:spPr>
            <a:xfrm>
              <a:off x="7886700" y="4733925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箭头连接符 153">
              <a:extLst>
                <a:ext uri="{FF2B5EF4-FFF2-40B4-BE49-F238E27FC236}">
                  <a16:creationId xmlns:a16="http://schemas.microsoft.com/office/drawing/2014/main" id="{0A6F7A5C-3440-4704-A5E1-CF303264147C}"/>
                </a:ext>
              </a:extLst>
            </p:cNvPr>
            <p:cNvCxnSpPr/>
            <p:nvPr/>
          </p:nvCxnSpPr>
          <p:spPr>
            <a:xfrm>
              <a:off x="8391525" y="4733925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箭头连接符 154">
              <a:extLst>
                <a:ext uri="{FF2B5EF4-FFF2-40B4-BE49-F238E27FC236}">
                  <a16:creationId xmlns:a16="http://schemas.microsoft.com/office/drawing/2014/main" id="{5833DBD4-2357-4D57-9384-C662AA41D624}"/>
                </a:ext>
              </a:extLst>
            </p:cNvPr>
            <p:cNvCxnSpPr/>
            <p:nvPr/>
          </p:nvCxnSpPr>
          <p:spPr>
            <a:xfrm>
              <a:off x="8896350" y="4743450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箭头连接符 155">
              <a:extLst>
                <a:ext uri="{FF2B5EF4-FFF2-40B4-BE49-F238E27FC236}">
                  <a16:creationId xmlns:a16="http://schemas.microsoft.com/office/drawing/2014/main" id="{A55ADC62-BFC5-46DA-B6A4-8FFFBA9179A2}"/>
                </a:ext>
              </a:extLst>
            </p:cNvPr>
            <p:cNvCxnSpPr/>
            <p:nvPr/>
          </p:nvCxnSpPr>
          <p:spPr>
            <a:xfrm>
              <a:off x="9410700" y="4743450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箭头连接符 156">
              <a:extLst>
                <a:ext uri="{FF2B5EF4-FFF2-40B4-BE49-F238E27FC236}">
                  <a16:creationId xmlns:a16="http://schemas.microsoft.com/office/drawing/2014/main" id="{B8E9FE6F-9FB3-48A5-AF12-DD013F6970A3}"/>
                </a:ext>
              </a:extLst>
            </p:cNvPr>
            <p:cNvCxnSpPr/>
            <p:nvPr/>
          </p:nvCxnSpPr>
          <p:spPr>
            <a:xfrm>
              <a:off x="9934575" y="4743450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箭头连接符 157">
              <a:extLst>
                <a:ext uri="{FF2B5EF4-FFF2-40B4-BE49-F238E27FC236}">
                  <a16:creationId xmlns:a16="http://schemas.microsoft.com/office/drawing/2014/main" id="{32F60648-D039-4F60-B442-FD4B2173EFF1}"/>
                </a:ext>
              </a:extLst>
            </p:cNvPr>
            <p:cNvCxnSpPr/>
            <p:nvPr/>
          </p:nvCxnSpPr>
          <p:spPr>
            <a:xfrm>
              <a:off x="10448925" y="4743450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箭头连接符 158">
              <a:extLst>
                <a:ext uri="{FF2B5EF4-FFF2-40B4-BE49-F238E27FC236}">
                  <a16:creationId xmlns:a16="http://schemas.microsoft.com/office/drawing/2014/main" id="{213087BE-4CCE-46D6-A4E5-9A51146FE869}"/>
                </a:ext>
              </a:extLst>
            </p:cNvPr>
            <p:cNvCxnSpPr/>
            <p:nvPr/>
          </p:nvCxnSpPr>
          <p:spPr>
            <a:xfrm>
              <a:off x="10953750" y="4752975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箭头连接符 159">
              <a:extLst>
                <a:ext uri="{FF2B5EF4-FFF2-40B4-BE49-F238E27FC236}">
                  <a16:creationId xmlns:a16="http://schemas.microsoft.com/office/drawing/2014/main" id="{9564B72F-0D99-42C1-944C-1C27ADFDFC49}"/>
                </a:ext>
              </a:extLst>
            </p:cNvPr>
            <p:cNvCxnSpPr/>
            <p:nvPr/>
          </p:nvCxnSpPr>
          <p:spPr>
            <a:xfrm>
              <a:off x="11468100" y="4752975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A61EA21F-849D-4F5C-A2D3-B7CB232962B9}"/>
                </a:ext>
              </a:extLst>
            </p:cNvPr>
            <p:cNvCxnSpPr/>
            <p:nvPr/>
          </p:nvCxnSpPr>
          <p:spPr>
            <a:xfrm>
              <a:off x="457200" y="4733925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B3F88C2E-779A-47A0-B012-30EDEC2D3824}"/>
                </a:ext>
              </a:extLst>
            </p:cNvPr>
            <p:cNvCxnSpPr/>
            <p:nvPr/>
          </p:nvCxnSpPr>
          <p:spPr>
            <a:xfrm>
              <a:off x="971550" y="474345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3D023C86-8D29-4413-8E39-4350B4D978F0}"/>
                </a:ext>
              </a:extLst>
            </p:cNvPr>
            <p:cNvCxnSpPr/>
            <p:nvPr/>
          </p:nvCxnSpPr>
          <p:spPr>
            <a:xfrm>
              <a:off x="1485900" y="4733925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69DB648D-B3E1-40E0-B861-C3DF1A7AF2EE}"/>
                </a:ext>
              </a:extLst>
            </p:cNvPr>
            <p:cNvCxnSpPr/>
            <p:nvPr/>
          </p:nvCxnSpPr>
          <p:spPr>
            <a:xfrm>
              <a:off x="2000250" y="474345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4AF2ECB3-8C9C-438D-A64F-3BF3280A6973}"/>
                </a:ext>
              </a:extLst>
            </p:cNvPr>
            <p:cNvCxnSpPr/>
            <p:nvPr/>
          </p:nvCxnSpPr>
          <p:spPr>
            <a:xfrm>
              <a:off x="2495550" y="474345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606C9FBD-BD87-42E6-8433-5536AF219AE7}"/>
                </a:ext>
              </a:extLst>
            </p:cNvPr>
            <p:cNvCxnSpPr/>
            <p:nvPr/>
          </p:nvCxnSpPr>
          <p:spPr>
            <a:xfrm>
              <a:off x="3009900" y="4752975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0378FA21-664C-4A58-99E2-D2D75DDCDD9E}"/>
                </a:ext>
              </a:extLst>
            </p:cNvPr>
            <p:cNvCxnSpPr/>
            <p:nvPr/>
          </p:nvCxnSpPr>
          <p:spPr>
            <a:xfrm>
              <a:off x="3524250" y="474345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092A7746-52FA-4D88-9064-E51ADED3E0B3}"/>
                </a:ext>
              </a:extLst>
            </p:cNvPr>
            <p:cNvCxnSpPr/>
            <p:nvPr/>
          </p:nvCxnSpPr>
          <p:spPr>
            <a:xfrm>
              <a:off x="4038600" y="4752975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422151AC-C2A9-4262-A21C-94537E13A132}"/>
                </a:ext>
              </a:extLst>
            </p:cNvPr>
            <p:cNvCxnSpPr/>
            <p:nvPr/>
          </p:nvCxnSpPr>
          <p:spPr>
            <a:xfrm>
              <a:off x="4543425" y="474345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008064EE-5011-4F7E-B0C5-2271907586BA}"/>
                </a:ext>
              </a:extLst>
            </p:cNvPr>
            <p:cNvCxnSpPr/>
            <p:nvPr/>
          </p:nvCxnSpPr>
          <p:spPr>
            <a:xfrm>
              <a:off x="5057775" y="4752975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B826FBAA-7852-47C4-B15E-92F40F5D8770}"/>
                </a:ext>
              </a:extLst>
            </p:cNvPr>
            <p:cNvCxnSpPr/>
            <p:nvPr/>
          </p:nvCxnSpPr>
          <p:spPr>
            <a:xfrm>
              <a:off x="5572125" y="474345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D6264A5D-B23A-410D-98A9-0737436E2A6E}"/>
                </a:ext>
              </a:extLst>
            </p:cNvPr>
            <p:cNvCxnSpPr/>
            <p:nvPr/>
          </p:nvCxnSpPr>
          <p:spPr>
            <a:xfrm>
              <a:off x="6086475" y="4752975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548ABFDF-3728-4CB7-AC98-780C40E9C8AE}"/>
                </a:ext>
              </a:extLst>
            </p:cNvPr>
            <p:cNvCxnSpPr/>
            <p:nvPr/>
          </p:nvCxnSpPr>
          <p:spPr>
            <a:xfrm>
              <a:off x="6581775" y="4752975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2A5772DF-48DD-4CDB-96F5-5208A6BCD393}"/>
                </a:ext>
              </a:extLst>
            </p:cNvPr>
            <p:cNvCxnSpPr/>
            <p:nvPr/>
          </p:nvCxnSpPr>
          <p:spPr>
            <a:xfrm>
              <a:off x="7096125" y="476250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95749D43-D906-4804-B6BC-50572F05223D}"/>
                </a:ext>
              </a:extLst>
            </p:cNvPr>
            <p:cNvCxnSpPr/>
            <p:nvPr/>
          </p:nvCxnSpPr>
          <p:spPr>
            <a:xfrm>
              <a:off x="7610475" y="4752975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E056CC15-203E-45CF-8FF0-949D726A4F4E}"/>
                </a:ext>
              </a:extLst>
            </p:cNvPr>
            <p:cNvCxnSpPr/>
            <p:nvPr/>
          </p:nvCxnSpPr>
          <p:spPr>
            <a:xfrm>
              <a:off x="8124825" y="476250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A458492A-39AF-4C8A-9E10-9E98B94D4B1F}"/>
                </a:ext>
              </a:extLst>
            </p:cNvPr>
            <p:cNvCxnSpPr/>
            <p:nvPr/>
          </p:nvCxnSpPr>
          <p:spPr>
            <a:xfrm>
              <a:off x="8648700" y="4752975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C9F512E9-6438-4BD1-946D-7717A8BC9423}"/>
                </a:ext>
              </a:extLst>
            </p:cNvPr>
            <p:cNvCxnSpPr/>
            <p:nvPr/>
          </p:nvCxnSpPr>
          <p:spPr>
            <a:xfrm>
              <a:off x="9163050" y="476250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7A7F551A-8F53-4524-B9FD-18AC8B2B0CC9}"/>
                </a:ext>
              </a:extLst>
            </p:cNvPr>
            <p:cNvCxnSpPr/>
            <p:nvPr/>
          </p:nvCxnSpPr>
          <p:spPr>
            <a:xfrm>
              <a:off x="9677400" y="4752975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BD395F16-AF01-48DF-895D-89BBECA94EEE}"/>
                </a:ext>
              </a:extLst>
            </p:cNvPr>
            <p:cNvCxnSpPr/>
            <p:nvPr/>
          </p:nvCxnSpPr>
          <p:spPr>
            <a:xfrm>
              <a:off x="10191750" y="476250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8C71E7C5-63A5-49B7-A875-2007E879124E}"/>
                </a:ext>
              </a:extLst>
            </p:cNvPr>
            <p:cNvCxnSpPr/>
            <p:nvPr/>
          </p:nvCxnSpPr>
          <p:spPr>
            <a:xfrm>
              <a:off x="10687050" y="476250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F89412D6-7FBB-4C2F-9507-7704FE7373AB}"/>
                </a:ext>
              </a:extLst>
            </p:cNvPr>
            <p:cNvCxnSpPr/>
            <p:nvPr/>
          </p:nvCxnSpPr>
          <p:spPr>
            <a:xfrm>
              <a:off x="11201400" y="4772025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文本框 182">
              <a:extLst>
                <a:ext uri="{FF2B5EF4-FFF2-40B4-BE49-F238E27FC236}">
                  <a16:creationId xmlns:a16="http://schemas.microsoft.com/office/drawing/2014/main" id="{C6CDB78E-5C0F-4985-AE97-B786E7C806F7}"/>
                </a:ext>
              </a:extLst>
            </p:cNvPr>
            <p:cNvSpPr txBox="1"/>
            <p:nvPr/>
          </p:nvSpPr>
          <p:spPr>
            <a:xfrm>
              <a:off x="57150" y="5257800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SF</a:t>
              </a:r>
            </a:p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1A</a:t>
              </a:r>
              <a:endParaRPr lang="zh-CN" alt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E960B5FF-C323-4ED7-B8FD-DF3CDE8F636F}"/>
                </a:ext>
              </a:extLst>
            </p:cNvPr>
            <p:cNvSpPr txBox="1"/>
            <p:nvPr/>
          </p:nvSpPr>
          <p:spPr>
            <a:xfrm>
              <a:off x="1080033" y="5276850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SF</a:t>
              </a:r>
            </a:p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1B</a:t>
              </a:r>
              <a:endParaRPr lang="zh-CN" alt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6345ED79-61D0-47AF-A6A8-1F962F30A598}"/>
                </a:ext>
              </a:extLst>
            </p:cNvPr>
            <p:cNvSpPr txBox="1"/>
            <p:nvPr/>
          </p:nvSpPr>
          <p:spPr>
            <a:xfrm>
              <a:off x="1575332" y="5276851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SF</a:t>
              </a:r>
            </a:p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2A</a:t>
              </a:r>
              <a:endParaRPr lang="zh-CN" alt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8209504A-0920-4530-96CB-81ACFCC2C1AC}"/>
                </a:ext>
              </a:extLst>
            </p:cNvPr>
            <p:cNvSpPr txBox="1"/>
            <p:nvPr/>
          </p:nvSpPr>
          <p:spPr>
            <a:xfrm>
              <a:off x="2615666" y="5279396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SF</a:t>
              </a:r>
            </a:p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2B</a:t>
              </a:r>
              <a:endParaRPr lang="zh-CN" alt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7" name="文本框 186">
              <a:extLst>
                <a:ext uri="{FF2B5EF4-FFF2-40B4-BE49-F238E27FC236}">
                  <a16:creationId xmlns:a16="http://schemas.microsoft.com/office/drawing/2014/main" id="{1236AAA9-F751-4383-AD78-73B7AA7AEA9A}"/>
                </a:ext>
              </a:extLst>
            </p:cNvPr>
            <p:cNvSpPr txBox="1"/>
            <p:nvPr/>
          </p:nvSpPr>
          <p:spPr>
            <a:xfrm>
              <a:off x="3143250" y="5279395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SF3A</a:t>
              </a:r>
              <a:endParaRPr lang="zh-CN" alt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8" name="文本框 187">
              <a:extLst>
                <a:ext uri="{FF2B5EF4-FFF2-40B4-BE49-F238E27FC236}">
                  <a16:creationId xmlns:a16="http://schemas.microsoft.com/office/drawing/2014/main" id="{A7EFC654-58D7-43F0-94C8-4B8CC426BB4D}"/>
                </a:ext>
              </a:extLst>
            </p:cNvPr>
            <p:cNvSpPr txBox="1"/>
            <p:nvPr/>
          </p:nvSpPr>
          <p:spPr>
            <a:xfrm>
              <a:off x="4100512" y="5279396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SF</a:t>
              </a:r>
            </a:p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3B</a:t>
              </a:r>
              <a:endParaRPr lang="zh-CN" alt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9" name="文本框 188">
              <a:extLst>
                <a:ext uri="{FF2B5EF4-FFF2-40B4-BE49-F238E27FC236}">
                  <a16:creationId xmlns:a16="http://schemas.microsoft.com/office/drawing/2014/main" id="{981EF53C-BA49-472F-B2DD-9A8BFFBFA2DB}"/>
                </a:ext>
              </a:extLst>
            </p:cNvPr>
            <p:cNvSpPr txBox="1"/>
            <p:nvPr/>
          </p:nvSpPr>
          <p:spPr>
            <a:xfrm>
              <a:off x="4675721" y="5279395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SF</a:t>
              </a:r>
            </a:p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4A</a:t>
              </a:r>
              <a:endParaRPr lang="zh-CN" alt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0" name="文本框 189">
              <a:extLst>
                <a:ext uri="{FF2B5EF4-FFF2-40B4-BE49-F238E27FC236}">
                  <a16:creationId xmlns:a16="http://schemas.microsoft.com/office/drawing/2014/main" id="{5F713328-0FD2-4EC8-9E08-7706A5588518}"/>
                </a:ext>
              </a:extLst>
            </p:cNvPr>
            <p:cNvSpPr txBox="1"/>
            <p:nvPr/>
          </p:nvSpPr>
          <p:spPr>
            <a:xfrm>
              <a:off x="5632983" y="5269871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SF</a:t>
              </a:r>
            </a:p>
            <a:p>
              <a:r>
                <a:rPr lang="en-US" altLang="zh-CN" sz="1100" b="1" dirty="0">
                  <a:solidFill>
                    <a:schemeClr val="accent1">
                      <a:lumMod val="75000"/>
                    </a:schemeClr>
                  </a:solidFill>
                </a:rPr>
                <a:t>4B</a:t>
              </a:r>
              <a:endParaRPr lang="zh-CN" alt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91" name="直接箭头连接符 190">
              <a:extLst>
                <a:ext uri="{FF2B5EF4-FFF2-40B4-BE49-F238E27FC236}">
                  <a16:creationId xmlns:a16="http://schemas.microsoft.com/office/drawing/2014/main" id="{C3E2BF55-F746-4E01-8A18-AE3684E24234}"/>
                </a:ext>
              </a:extLst>
            </p:cNvPr>
            <p:cNvCxnSpPr/>
            <p:nvPr/>
          </p:nvCxnSpPr>
          <p:spPr>
            <a:xfrm>
              <a:off x="11991975" y="4752975"/>
              <a:ext cx="0" cy="5048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AF54AA08-FCAF-42DC-8069-2841FA05C1A3}"/>
                </a:ext>
              </a:extLst>
            </p:cNvPr>
            <p:cNvCxnSpPr/>
            <p:nvPr/>
          </p:nvCxnSpPr>
          <p:spPr>
            <a:xfrm>
              <a:off x="11725275" y="4772025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文本框 192">
              <a:extLst>
                <a:ext uri="{FF2B5EF4-FFF2-40B4-BE49-F238E27FC236}">
                  <a16:creationId xmlns:a16="http://schemas.microsoft.com/office/drawing/2014/main" id="{5D5C8AFB-6067-4289-84C5-80F1836120B1}"/>
                </a:ext>
              </a:extLst>
            </p:cNvPr>
            <p:cNvSpPr txBox="1"/>
            <p:nvPr/>
          </p:nvSpPr>
          <p:spPr>
            <a:xfrm>
              <a:off x="5933104" y="5270457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/>
                <a:t>SD</a:t>
              </a:r>
            </a:p>
            <a:p>
              <a:r>
                <a:rPr lang="en-US" altLang="zh-CN" sz="1100" b="1" dirty="0"/>
                <a:t>1A</a:t>
              </a:r>
              <a:endParaRPr lang="zh-CN" altLang="en-US" sz="1100" b="1" dirty="0"/>
            </a:p>
          </p:txBody>
        </p:sp>
        <p:sp>
          <p:nvSpPr>
            <p:cNvPr id="194" name="文本框 193">
              <a:extLst>
                <a:ext uri="{FF2B5EF4-FFF2-40B4-BE49-F238E27FC236}">
                  <a16:creationId xmlns:a16="http://schemas.microsoft.com/office/drawing/2014/main" id="{569161C4-C2FF-42CB-83A2-F93DA66ACA7A}"/>
                </a:ext>
              </a:extLst>
            </p:cNvPr>
            <p:cNvSpPr txBox="1"/>
            <p:nvPr/>
          </p:nvSpPr>
          <p:spPr>
            <a:xfrm>
              <a:off x="6955987" y="5289507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/>
                <a:t>SD</a:t>
              </a:r>
            </a:p>
            <a:p>
              <a:r>
                <a:rPr lang="en-US" altLang="zh-CN" sz="1100" b="1" dirty="0"/>
                <a:t>1B</a:t>
              </a:r>
              <a:endParaRPr lang="zh-CN" altLang="en-US" sz="1100" b="1" dirty="0"/>
            </a:p>
          </p:txBody>
        </p:sp>
        <p:sp>
          <p:nvSpPr>
            <p:cNvPr id="195" name="文本框 194">
              <a:extLst>
                <a:ext uri="{FF2B5EF4-FFF2-40B4-BE49-F238E27FC236}">
                  <a16:creationId xmlns:a16="http://schemas.microsoft.com/office/drawing/2014/main" id="{9C4EF9B5-6C20-47E1-8EB5-5CEDEF605DD3}"/>
                </a:ext>
              </a:extLst>
            </p:cNvPr>
            <p:cNvSpPr txBox="1"/>
            <p:nvPr/>
          </p:nvSpPr>
          <p:spPr>
            <a:xfrm>
              <a:off x="7451286" y="5289508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/>
                <a:t>SD</a:t>
              </a:r>
            </a:p>
            <a:p>
              <a:r>
                <a:rPr lang="en-US" altLang="zh-CN" sz="1100" b="1" dirty="0"/>
                <a:t>2A</a:t>
              </a:r>
              <a:endParaRPr lang="zh-CN" altLang="en-US" sz="1100" b="1" dirty="0"/>
            </a:p>
          </p:txBody>
        </p:sp>
        <p:sp>
          <p:nvSpPr>
            <p:cNvPr id="196" name="文本框 195">
              <a:extLst>
                <a:ext uri="{FF2B5EF4-FFF2-40B4-BE49-F238E27FC236}">
                  <a16:creationId xmlns:a16="http://schemas.microsoft.com/office/drawing/2014/main" id="{D0354CF2-23C7-483C-9FCD-A4D712D35C00}"/>
                </a:ext>
              </a:extLst>
            </p:cNvPr>
            <p:cNvSpPr txBox="1"/>
            <p:nvPr/>
          </p:nvSpPr>
          <p:spPr>
            <a:xfrm>
              <a:off x="8491620" y="5292053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/>
                <a:t>SD</a:t>
              </a:r>
            </a:p>
            <a:p>
              <a:r>
                <a:rPr lang="en-US" altLang="zh-CN" sz="1100" b="1" dirty="0"/>
                <a:t>2B</a:t>
              </a:r>
              <a:endParaRPr lang="zh-CN" altLang="en-US" sz="1100" b="1" dirty="0"/>
            </a:p>
          </p:txBody>
        </p:sp>
        <p:sp>
          <p:nvSpPr>
            <p:cNvPr id="197" name="文本框 196">
              <a:extLst>
                <a:ext uri="{FF2B5EF4-FFF2-40B4-BE49-F238E27FC236}">
                  <a16:creationId xmlns:a16="http://schemas.microsoft.com/office/drawing/2014/main" id="{D2C8DC55-AE83-4F26-A36F-4BB988668077}"/>
                </a:ext>
              </a:extLst>
            </p:cNvPr>
            <p:cNvSpPr txBox="1"/>
            <p:nvPr/>
          </p:nvSpPr>
          <p:spPr>
            <a:xfrm>
              <a:off x="9019204" y="5292052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/>
                <a:t>SD3A</a:t>
              </a:r>
              <a:endParaRPr lang="zh-CN" altLang="en-US" sz="1100" b="1" dirty="0"/>
            </a:p>
          </p:txBody>
        </p:sp>
        <p:sp>
          <p:nvSpPr>
            <p:cNvPr id="198" name="文本框 197">
              <a:extLst>
                <a:ext uri="{FF2B5EF4-FFF2-40B4-BE49-F238E27FC236}">
                  <a16:creationId xmlns:a16="http://schemas.microsoft.com/office/drawing/2014/main" id="{A3B9BCE9-3FC1-498F-B884-4EAD77C20963}"/>
                </a:ext>
              </a:extLst>
            </p:cNvPr>
            <p:cNvSpPr txBox="1"/>
            <p:nvPr/>
          </p:nvSpPr>
          <p:spPr>
            <a:xfrm>
              <a:off x="9976466" y="5292053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/>
                <a:t>SD</a:t>
              </a:r>
            </a:p>
            <a:p>
              <a:r>
                <a:rPr lang="en-US" altLang="zh-CN" sz="1100" b="1" dirty="0"/>
                <a:t>3B</a:t>
              </a:r>
              <a:endParaRPr lang="zh-CN" altLang="en-US" sz="1100" b="1" dirty="0"/>
            </a:p>
          </p:txBody>
        </p:sp>
        <p:sp>
          <p:nvSpPr>
            <p:cNvPr id="199" name="文本框 198">
              <a:extLst>
                <a:ext uri="{FF2B5EF4-FFF2-40B4-BE49-F238E27FC236}">
                  <a16:creationId xmlns:a16="http://schemas.microsoft.com/office/drawing/2014/main" id="{C2C396AE-1EF4-4680-A004-D7B802F98A0B}"/>
                </a:ext>
              </a:extLst>
            </p:cNvPr>
            <p:cNvSpPr txBox="1"/>
            <p:nvPr/>
          </p:nvSpPr>
          <p:spPr>
            <a:xfrm>
              <a:off x="10551675" y="5292052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/>
                <a:t>SD</a:t>
              </a:r>
            </a:p>
            <a:p>
              <a:r>
                <a:rPr lang="en-US" altLang="zh-CN" sz="1100" b="1" dirty="0"/>
                <a:t>4A</a:t>
              </a:r>
              <a:endParaRPr lang="zh-CN" altLang="en-US" sz="1100" b="1" dirty="0"/>
            </a:p>
          </p:txBody>
        </p:sp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id="{F951B543-F526-45E1-B3D7-97528692DF72}"/>
                </a:ext>
              </a:extLst>
            </p:cNvPr>
            <p:cNvSpPr txBox="1"/>
            <p:nvPr/>
          </p:nvSpPr>
          <p:spPr>
            <a:xfrm>
              <a:off x="11508937" y="5282528"/>
              <a:ext cx="3905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/>
                <a:t>SD</a:t>
              </a:r>
            </a:p>
            <a:p>
              <a:r>
                <a:rPr lang="en-US" altLang="zh-CN" sz="1100" b="1" dirty="0"/>
                <a:t>4B</a:t>
              </a:r>
              <a:endParaRPr lang="zh-CN" altLang="en-US" sz="1100" b="1" dirty="0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9259" y="1124744"/>
            <a:ext cx="11020232" cy="14024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sextupoles for Higgs &amp; ttbar mode allowed to select –I sextupole pairs for W &amp;Z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Cancellation of main aberration has period of 23*3 cells. Give a good start point for the dynamic aperture optimization.</a:t>
            </a:r>
          </a:p>
          <a:p>
            <a:pPr lvl="1"/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灯片编号占位符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839416" y="2639855"/>
            <a:ext cx="10598968" cy="2013281"/>
            <a:chOff x="66675" y="2272604"/>
            <a:chExt cx="12058650" cy="2013281"/>
          </a:xfrm>
        </p:grpSpPr>
        <p:grpSp>
          <p:nvGrpSpPr>
            <p:cNvPr id="4" name="组合 3"/>
            <p:cNvGrpSpPr/>
            <p:nvPr/>
          </p:nvGrpSpPr>
          <p:grpSpPr>
            <a:xfrm>
              <a:off x="66675" y="2272604"/>
              <a:ext cx="12058650" cy="1027115"/>
              <a:chOff x="57150" y="4695825"/>
              <a:chExt cx="12058650" cy="1027115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33350" y="4981576"/>
                <a:ext cx="11982450" cy="1904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/>
              <p:cNvCxnSpPr/>
              <p:nvPr/>
            </p:nvCxnSpPr>
            <p:spPr>
              <a:xfrm>
                <a:off x="209550" y="46958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>
                <a:off x="723900" y="46958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>
                <a:off x="1228725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>
                <a:off x="1743075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/>
              <p:cNvCxnSpPr/>
              <p:nvPr/>
            </p:nvCxnSpPr>
            <p:spPr>
              <a:xfrm>
                <a:off x="2266950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/>
              <p:nvPr/>
            </p:nvCxnSpPr>
            <p:spPr>
              <a:xfrm>
                <a:off x="2781300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328612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>
                <a:off x="380047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>
                <a:off x="429577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>
                <a:off x="481012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>
                <a:off x="5314950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5829300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6353175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6867525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7372350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886700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8391525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>
              <a:xfrm>
                <a:off x="8896350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9410700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9934575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>
                <a:off x="10448925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>
                <a:off x="10953750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11468100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57200" y="47339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9715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485900" y="47339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0002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4955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0099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35242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40386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4543425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50577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572125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60864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5817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7096125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6104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8124825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6487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91630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6774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101917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06870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11201400" y="47720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57150" y="5257800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1A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080033" y="5276850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1B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575332" y="5276851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2A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615666" y="5279396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2B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3143250" y="5279395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SF3A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100512" y="5279396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3B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4675721" y="5279395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4A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5632983" y="5269871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4B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9" name="直接箭头连接符 58"/>
              <p:cNvCxnSpPr/>
              <p:nvPr/>
            </p:nvCxnSpPr>
            <p:spPr>
              <a:xfrm>
                <a:off x="11991975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1725275" y="47720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/>
              <p:cNvSpPr txBox="1"/>
              <p:nvPr/>
            </p:nvSpPr>
            <p:spPr>
              <a:xfrm>
                <a:off x="5933104" y="5270457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1A</a:t>
                </a:r>
                <a:endParaRPr lang="zh-CN" altLang="en-US" sz="1100" b="1" dirty="0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6955987" y="5289507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1B</a:t>
                </a:r>
                <a:endParaRPr lang="zh-CN" altLang="en-US" sz="1100" b="1" dirty="0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7451286" y="5289508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2A</a:t>
                </a:r>
                <a:endParaRPr lang="zh-CN" altLang="en-US" sz="1100" b="1" dirty="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8491620" y="5292053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2B</a:t>
                </a:r>
                <a:endParaRPr lang="zh-CN" altLang="en-US" sz="1100" b="1" dirty="0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9019204" y="5292052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SD3A</a:t>
                </a:r>
                <a:endParaRPr lang="zh-CN" altLang="en-US" sz="1100" b="1" dirty="0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9976466" y="5292053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3B</a:t>
                </a:r>
                <a:endParaRPr lang="zh-CN" altLang="en-US" sz="1100" b="1" dirty="0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0551675" y="5292052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4A</a:t>
                </a:r>
                <a:endParaRPr lang="zh-CN" altLang="en-US" sz="1100" b="1" dirty="0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1508937" y="5282528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4B</a:t>
                </a:r>
                <a:endParaRPr lang="zh-CN" altLang="en-US" sz="1100" b="1" dirty="0"/>
              </a:p>
            </p:txBody>
          </p:sp>
        </p:grpSp>
        <p:cxnSp>
          <p:nvCxnSpPr>
            <p:cNvPr id="74" name="直接连接符 73"/>
            <p:cNvCxnSpPr/>
            <p:nvPr/>
          </p:nvCxnSpPr>
          <p:spPr>
            <a:xfrm flipV="1">
              <a:off x="230408" y="3419453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1780120" y="4273700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1214287" y="3866861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2766549" y="3420506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3328849" y="3459398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4288448" y="3498287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3310982" y="3832512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4276881" y="3865095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4290547" y="4244516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6071001" y="3420508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7620713" y="4274755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7054880" y="3867916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8607142" y="3421561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169442" y="3460453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10129041" y="3499342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151575" y="3833567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10117474" y="3866150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10131140" y="4245571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857250" y="3414167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3352800" y="3423692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6705600" y="3414167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9201150" y="3423692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标题 1"/>
          <p:cNvSpPr txBox="1">
            <a:spLocks/>
          </p:cNvSpPr>
          <p:nvPr/>
        </p:nvSpPr>
        <p:spPr>
          <a:xfrm>
            <a:off x="859495" y="62025"/>
            <a:ext cx="10559996" cy="888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of ARC aberration </a:t>
            </a:r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W/Z</a:t>
            </a:r>
            <a:endParaRPr lang="en-US" altLang="zh-C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页脚占位符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p:sp>
        <p:nvSpPr>
          <p:cNvPr id="73" name="日期占位符 72">
            <a:extLst>
              <a:ext uri="{FF2B5EF4-FFF2-40B4-BE49-F238E27FC236}">
                <a16:creationId xmlns:a16="http://schemas.microsoft.com/office/drawing/2014/main" id="{26DEFBC4-65C2-4CB0-B900-CF53D4D8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867114" y="4875929"/>
            <a:ext cx="10485470" cy="1539460"/>
            <a:chOff x="526043" y="4875929"/>
            <a:chExt cx="10485470" cy="1539460"/>
          </a:xfrm>
        </p:grpSpPr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043" y="4875929"/>
              <a:ext cx="2492844" cy="1505399"/>
            </a:xfrm>
            <a:prstGeom prst="rect">
              <a:avLst/>
            </a:prstGeom>
          </p:spPr>
        </p:pic>
        <p:sp>
          <p:nvSpPr>
            <p:cNvPr id="101" name="矩形 100"/>
            <p:cNvSpPr/>
            <p:nvPr/>
          </p:nvSpPr>
          <p:spPr>
            <a:xfrm>
              <a:off x="1275599" y="5055190"/>
              <a:ext cx="10286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dQ vs. dp/p</a:t>
              </a:r>
              <a:endParaRPr lang="zh-CN" altLang="en-US" sz="1400" dirty="0"/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0604" y="4882653"/>
              <a:ext cx="2472199" cy="1498675"/>
            </a:xfrm>
            <a:prstGeom prst="rect">
              <a:avLst/>
            </a:prstGeom>
          </p:spPr>
        </p:pic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0217" y="4899153"/>
              <a:ext cx="2552689" cy="1516236"/>
            </a:xfrm>
            <a:prstGeom prst="rect">
              <a:avLst/>
            </a:prstGeom>
          </p:spPr>
        </p:pic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10358" y="4926491"/>
              <a:ext cx="2501155" cy="1475893"/>
            </a:xfrm>
            <a:prstGeom prst="rect">
              <a:avLst/>
            </a:prstGeom>
          </p:spPr>
        </p:pic>
        <p:sp>
          <p:nvSpPr>
            <p:cNvPr id="109" name="矩形 108"/>
            <p:cNvSpPr/>
            <p:nvPr/>
          </p:nvSpPr>
          <p:spPr>
            <a:xfrm>
              <a:off x="3381853" y="5002902"/>
              <a:ext cx="188285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/>
                <a:t>Cancellation of</a:t>
              </a:r>
              <a:endParaRPr lang="zh-CN" altLang="en-US" sz="1400" dirty="0"/>
            </a:p>
            <a:p>
              <a:r>
                <a:rPr lang="en-US" altLang="zh-CN" sz="1400" dirty="0"/>
                <a:t>b</a:t>
              </a:r>
              <a:r>
                <a:rPr lang="en-US" altLang="zh-CN" sz="1400" dirty="0" smtClean="0"/>
                <a:t>eta distortion due to energy deviation</a:t>
              </a:r>
              <a:endParaRPr lang="zh-CN" altLang="en-US" sz="1400" dirty="0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5981566" y="4987747"/>
              <a:ext cx="188285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/>
                <a:t>Cancellation of</a:t>
              </a:r>
              <a:endParaRPr lang="zh-CN" altLang="en-US" sz="1400" dirty="0"/>
            </a:p>
            <a:p>
              <a:r>
                <a:rPr lang="en-US" altLang="zh-CN" sz="1400" dirty="0"/>
                <a:t>d</a:t>
              </a:r>
              <a:r>
                <a:rPr lang="en-US" altLang="zh-CN" sz="1400" dirty="0" smtClean="0"/>
                <a:t>ispersion distortion due to energy deviation</a:t>
              </a:r>
              <a:endParaRPr lang="zh-CN" altLang="en-US" sz="1400" dirty="0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8868176" y="4998033"/>
              <a:ext cx="188285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/>
                <a:t>Cancellation of</a:t>
              </a:r>
              <a:endParaRPr lang="zh-CN" altLang="en-US" sz="1400" dirty="0"/>
            </a:p>
            <a:p>
              <a:r>
                <a:rPr lang="en-US" altLang="zh-CN" sz="1400" dirty="0" smtClean="0"/>
                <a:t>3</a:t>
              </a:r>
              <a:r>
                <a:rPr lang="en-US" altLang="zh-CN" sz="1400" baseline="30000" dirty="0" smtClean="0"/>
                <a:t>rd</a:t>
              </a:r>
              <a:r>
                <a:rPr lang="en-US" altLang="zh-CN" sz="1400" dirty="0" smtClean="0"/>
                <a:t> RDT due to energy deviation</a:t>
              </a:r>
              <a:endParaRPr lang="zh-CN" altLang="en-US" sz="1400" dirty="0"/>
            </a:p>
          </p:txBody>
        </p:sp>
      </p:grpSp>
      <p:sp>
        <p:nvSpPr>
          <p:cNvPr id="112" name="矩形 111"/>
          <p:cNvSpPr/>
          <p:nvPr/>
        </p:nvSpPr>
        <p:spPr>
          <a:xfrm>
            <a:off x="1331685" y="5603387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 {4,3}+{3,4}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34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191344" y="70934"/>
            <a:ext cx="11449272" cy="821377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Lattice design of the CEPC half ring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12</a:t>
            </a:fld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142651" y="1209675"/>
            <a:ext cx="9421926" cy="5214329"/>
            <a:chOff x="1142651" y="889635"/>
            <a:chExt cx="9421926" cy="521432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7401" y="3600051"/>
              <a:ext cx="4545838" cy="250391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651" y="889635"/>
              <a:ext cx="4456400" cy="2541757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763953" y="1168159"/>
              <a:ext cx="39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ttbar: εx=1.4nm, </a:t>
              </a:r>
              <a:r>
                <a:rPr lang="el-GR" altLang="zh-CN" dirty="0"/>
                <a:t>β</a:t>
              </a:r>
              <a:r>
                <a:rPr lang="en-US" altLang="zh-CN" dirty="0"/>
                <a:t>=1.04m/2.7mm</a:t>
              </a:r>
              <a:endParaRPr lang="zh-CN" altLang="en-US" dirty="0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9547" y="889636"/>
              <a:ext cx="4362710" cy="2458029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6553109" y="1168159"/>
              <a:ext cx="39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Higgs: εx=0.64nm, </a:t>
              </a:r>
              <a:r>
                <a:rPr lang="el-GR" altLang="zh-CN" dirty="0"/>
                <a:t>β</a:t>
              </a:r>
              <a:r>
                <a:rPr lang="en-US" altLang="zh-CN" dirty="0"/>
                <a:t>=0.30m/1mm</a:t>
              </a:r>
              <a:endParaRPr lang="zh-CN" altLang="en-US" dirty="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8792" y="3622911"/>
              <a:ext cx="4439319" cy="2481053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1877832" y="3802649"/>
              <a:ext cx="3722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W: εx=0.87nm, </a:t>
              </a:r>
              <a:r>
                <a:rPr lang="el-GR" altLang="zh-CN" dirty="0"/>
                <a:t>β</a:t>
              </a:r>
              <a:r>
                <a:rPr lang="en-US" altLang="zh-CN" dirty="0"/>
                <a:t>=0.21m/1mm</a:t>
              </a:r>
              <a:endParaRPr lang="zh-CN" altLang="en-US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14447" y="3779789"/>
              <a:ext cx="39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Z: εx=0.27nm, </a:t>
              </a:r>
              <a:r>
                <a:rPr lang="el-GR" altLang="zh-CN" dirty="0"/>
                <a:t>β</a:t>
              </a:r>
              <a:r>
                <a:rPr lang="en-US" altLang="zh-CN" dirty="0"/>
                <a:t>=0.13m/0.9mm</a:t>
              </a:r>
              <a:endParaRPr lang="zh-CN" altLang="en-US" dirty="0"/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78DBDC-156B-43E6-8445-5B01F588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Vertical emittance generated by solenoid field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2649036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detector solenoid are compensated locally with anti-solenoids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3T for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𝑡𝑡 ̅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/Higgs/W, 2T for the Z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cancel the ∫Bzdz between the IP and the faces of the final quadrupole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exists a transverse fringe field esp. at the fringe of anti-solenoid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emittance increases due to the fringe field of the anti-solenoid combined with the horizontal crossing angle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solenoid field induced vertical emittance fulfill the parameter list.  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2F6CF78E-D136-4FC8-9836-DB05D1321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632001"/>
              </p:ext>
            </p:extLst>
          </p:nvPr>
        </p:nvGraphicFramePr>
        <p:xfrm>
          <a:off x="1038394" y="4289648"/>
          <a:ext cx="583264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282">
                  <a:extLst>
                    <a:ext uri="{9D8B030D-6E8A-4147-A177-3AD203B41FA5}">
                      <a16:colId xmlns:a16="http://schemas.microsoft.com/office/drawing/2014/main" val="2220488623"/>
                    </a:ext>
                  </a:extLst>
                </a:gridCol>
                <a:gridCol w="869894">
                  <a:extLst>
                    <a:ext uri="{9D8B030D-6E8A-4147-A177-3AD203B41FA5}">
                      <a16:colId xmlns:a16="http://schemas.microsoft.com/office/drawing/2014/main" val="2581183096"/>
                    </a:ext>
                  </a:extLst>
                </a:gridCol>
                <a:gridCol w="894346">
                  <a:extLst>
                    <a:ext uri="{9D8B030D-6E8A-4147-A177-3AD203B41FA5}">
                      <a16:colId xmlns:a16="http://schemas.microsoft.com/office/drawing/2014/main" val="480690670"/>
                    </a:ext>
                  </a:extLst>
                </a:gridCol>
                <a:gridCol w="939063">
                  <a:extLst>
                    <a:ext uri="{9D8B030D-6E8A-4147-A177-3AD203B41FA5}">
                      <a16:colId xmlns:a16="http://schemas.microsoft.com/office/drawing/2014/main" val="3057591647"/>
                    </a:ext>
                  </a:extLst>
                </a:gridCol>
                <a:gridCol w="939063">
                  <a:extLst>
                    <a:ext uri="{9D8B030D-6E8A-4147-A177-3AD203B41FA5}">
                      <a16:colId xmlns:a16="http://schemas.microsoft.com/office/drawing/2014/main" val="1115497872"/>
                    </a:ext>
                  </a:extLst>
                </a:gridCol>
              </a:tblGrid>
              <a:tr h="509199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ttbar</a:t>
                      </a:r>
                    </a:p>
                    <a:p>
                      <a:pPr algn="ctr"/>
                      <a:r>
                        <a:rPr lang="en-US" altLang="zh-CN" dirty="0" smtClean="0"/>
                        <a:t>3T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Higgs</a:t>
                      </a:r>
                      <a:endParaRPr lang="zh-CN" altLang="en-US" dirty="0"/>
                    </a:p>
                    <a:p>
                      <a:pPr algn="ctr"/>
                      <a:r>
                        <a:rPr lang="en-US" altLang="zh-CN" dirty="0" smtClean="0"/>
                        <a:t>3T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</a:t>
                      </a:r>
                    </a:p>
                    <a:p>
                      <a:pPr algn="ctr"/>
                      <a:r>
                        <a:rPr lang="en-US" altLang="zh-CN" dirty="0" smtClean="0"/>
                        <a:t>3T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</a:t>
                      </a:r>
                    </a:p>
                    <a:p>
                      <a:pPr algn="ctr"/>
                      <a:r>
                        <a:rPr lang="en-US" altLang="zh-CN" dirty="0" smtClean="0"/>
                        <a:t>2T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372838"/>
                  </a:ext>
                </a:extLst>
              </a:tr>
              <a:tr h="290971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EmitY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nominal (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pm)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4.7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1.3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1.7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1.4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47096"/>
                  </a:ext>
                </a:extLst>
              </a:tr>
              <a:tr h="290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EmitY 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(pm) 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0.04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0.41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1.35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1.07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282004"/>
                  </a:ext>
                </a:extLst>
              </a:tr>
            </a:tbl>
          </a:graphicData>
        </a:graphic>
      </p:graphicFrame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7149006" y="4011602"/>
            <a:ext cx="3771530" cy="236972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299836" y="3664444"/>
            <a:ext cx="3539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dirty="0" smtClean="0"/>
              <a:t>IR optics with solenoid for Higgs energy</a:t>
            </a:r>
            <a:endParaRPr lang="zh-CN" altLang="en-US" sz="1600" b="1" dirty="0"/>
          </a:p>
        </p:txBody>
      </p:sp>
      <p:sp>
        <p:nvSpPr>
          <p:cNvPr id="9" name="矩形 8"/>
          <p:cNvSpPr/>
          <p:nvPr/>
        </p:nvSpPr>
        <p:spPr>
          <a:xfrm>
            <a:off x="2046506" y="3845788"/>
            <a:ext cx="3957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dirty="0" smtClean="0"/>
              <a:t>Vertical emittance due to the solenoid field</a:t>
            </a:r>
            <a:endParaRPr lang="zh-CN" altLang="en-US" sz="1600" b="1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6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Energy sawtooth effects and correction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30159" y="3017972"/>
            <a:ext cx="4349448" cy="2807888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023992" y="2996952"/>
            <a:ext cx="4554540" cy="2807888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17830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two RF stations, the energy sawtooth is around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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0.4 %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H and 1.3 % @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orbit distortion in CEPC collider ring is around 1 mm and becomes 1um after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tapering*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magnet strength with beam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energy.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equire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adjusting range of magnets strength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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2.5%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trim coil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5023" y="6184675"/>
            <a:ext cx="5158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*Ref: </a:t>
            </a:r>
            <a:r>
              <a:rPr lang="en-US" altLang="zh-CN" sz="1200" dirty="0"/>
              <a:t>CEPC CDR, arXiv:1809.00285, </a:t>
            </a:r>
            <a:r>
              <a:rPr lang="en-US" altLang="zh-CN" sz="1200" dirty="0" smtClean="0"/>
              <a:t>2018</a:t>
            </a:r>
            <a:endParaRPr lang="zh-CN" altLang="en-US" sz="1200" dirty="0"/>
          </a:p>
        </p:txBody>
      </p:sp>
      <p:sp>
        <p:nvSpPr>
          <p:cNvPr id="18" name="右箭头 17"/>
          <p:cNvSpPr/>
          <p:nvPr/>
        </p:nvSpPr>
        <p:spPr>
          <a:xfrm>
            <a:off x="5663952" y="4077072"/>
            <a:ext cx="21602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10522" y="57938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Higgs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184232" y="57938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Higgs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26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5"/>
            <a:ext cx="7886700" cy="765778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Dynamic aperture requirement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264352" y="637396"/>
            <a:ext cx="3179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by Y. Zhang, X. H. Cui, Y. W. Wang</a:t>
            </a:r>
            <a:endParaRPr lang="zh-CN" altLang="en-US" sz="16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39416" y="2204864"/>
              <a:ext cx="10948884" cy="31779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04411">
                      <a:extLst>
                        <a:ext uri="{9D8B030D-6E8A-4147-A177-3AD203B41FA5}">
                          <a16:colId xmlns:a16="http://schemas.microsoft.com/office/drawing/2014/main" val="1838936193"/>
                        </a:ext>
                      </a:extLst>
                    </a:gridCol>
                    <a:gridCol w="1972638">
                      <a:extLst>
                        <a:ext uri="{9D8B030D-6E8A-4147-A177-3AD203B41FA5}">
                          <a16:colId xmlns:a16="http://schemas.microsoft.com/office/drawing/2014/main" val="4224557666"/>
                        </a:ext>
                      </a:extLst>
                    </a:gridCol>
                    <a:gridCol w="2054832">
                      <a:extLst>
                        <a:ext uri="{9D8B030D-6E8A-4147-A177-3AD203B41FA5}">
                          <a16:colId xmlns:a16="http://schemas.microsoft.com/office/drawing/2014/main" val="542674080"/>
                        </a:ext>
                      </a:extLst>
                    </a:gridCol>
                    <a:gridCol w="1952090">
                      <a:extLst>
                        <a:ext uri="{9D8B030D-6E8A-4147-A177-3AD203B41FA5}">
                          <a16:colId xmlns:a16="http://schemas.microsoft.com/office/drawing/2014/main" val="3589964933"/>
                        </a:ext>
                      </a:extLst>
                    </a:gridCol>
                    <a:gridCol w="1864913">
                      <a:extLst>
                        <a:ext uri="{9D8B030D-6E8A-4147-A177-3AD203B41FA5}">
                          <a16:colId xmlns:a16="http://schemas.microsoft.com/office/drawing/2014/main" val="390926669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663356"/>
                      </a:ext>
                    </a:extLst>
                  </a:tr>
                  <a:tr h="29918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 Emittance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collider/booster [nm]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/ 2.83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 1.26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87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 0.56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oMath>
                          </a14:m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/ 0.19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8217953"/>
                      </a:ext>
                    </a:extLst>
                  </a:tr>
                  <a:tr h="29918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 requirement from injection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0" kern="120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kern="120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600" b="0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 axis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acceptance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[%]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552911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lifetime (mainly 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bhabha</a:t>
                          </a:r>
                          <a:r>
                            <a:rPr lang="en-US" altLang="zh-CN" sz="1600" b="0" u="none" strike="noStrike" kern="120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beamstrahlung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[min]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079219"/>
                  </p:ext>
                </p:extLst>
              </p:nvPr>
            </p:nvGraphicFramePr>
            <p:xfrm>
              <a:off x="839416" y="2204864"/>
              <a:ext cx="10948884" cy="31779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04411">
                      <a:extLst>
                        <a:ext uri="{9D8B030D-6E8A-4147-A177-3AD203B41FA5}">
                          <a16:colId xmlns:a16="http://schemas.microsoft.com/office/drawing/2014/main" val="1838936193"/>
                        </a:ext>
                      </a:extLst>
                    </a:gridCol>
                    <a:gridCol w="1972638">
                      <a:extLst>
                        <a:ext uri="{9D8B030D-6E8A-4147-A177-3AD203B41FA5}">
                          <a16:colId xmlns:a16="http://schemas.microsoft.com/office/drawing/2014/main" val="4224557666"/>
                        </a:ext>
                      </a:extLst>
                    </a:gridCol>
                    <a:gridCol w="2054832">
                      <a:extLst>
                        <a:ext uri="{9D8B030D-6E8A-4147-A177-3AD203B41FA5}">
                          <a16:colId xmlns:a16="http://schemas.microsoft.com/office/drawing/2014/main" val="542674080"/>
                        </a:ext>
                      </a:extLst>
                    </a:gridCol>
                    <a:gridCol w="1952090">
                      <a:extLst>
                        <a:ext uri="{9D8B030D-6E8A-4147-A177-3AD203B41FA5}">
                          <a16:colId xmlns:a16="http://schemas.microsoft.com/office/drawing/2014/main" val="3589964933"/>
                        </a:ext>
                      </a:extLst>
                    </a:gridCol>
                    <a:gridCol w="1864913">
                      <a:extLst>
                        <a:ext uri="{9D8B030D-6E8A-4147-A177-3AD203B41FA5}">
                          <a16:colId xmlns:a16="http://schemas.microsoft.com/office/drawing/2014/main" val="390926669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66335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 Emittance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collider/booster [nm]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8204" t="-60000" r="-299690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46746" t="-60000" r="-186391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66250" t="-60000" r="-96875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87582" t="-60000" r="-1307" b="-4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217953"/>
                      </a:ext>
                    </a:extLst>
                  </a:tr>
                  <a:tr h="110528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 requirement from injection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8204" t="-83516" r="-299690" b="-1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46746" t="-83516" r="-186391" b="-1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66250" t="-83516" r="-96875" b="-1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87582" t="-83516" r="-1307" b="-1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acceptance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[%]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55291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lifetime (mainly 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bhabha</a:t>
                          </a:r>
                          <a:r>
                            <a:rPr lang="en-US" altLang="zh-CN" sz="1600" b="0" u="none" strike="noStrike" kern="120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beamstrahlung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altLang="zh-CN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[min]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内容占位符 1"/>
          <p:cNvSpPr>
            <a:spLocks noGrp="1"/>
          </p:cNvSpPr>
          <p:nvPr>
            <p:ph idx="1"/>
          </p:nvPr>
        </p:nvSpPr>
        <p:spPr>
          <a:xfrm>
            <a:off x="417492" y="1200999"/>
            <a:ext cx="11164908" cy="136390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dynamic aperture requirement comes from the horizontal injection parameters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beam lifetime for the top-up injection.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609600" y="125922"/>
            <a:ext cx="10879454" cy="76577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Dynamic aperture </a:t>
            </a:r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requirement (cont.)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C2C1E4-6435-470F-BF1C-FAD98966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85862"/>
            <a:ext cx="11164908" cy="1207034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dynamic aperture requirement comes from the horizontal injection parameters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beam lifetime for the top-up injection.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9137839"/>
                  </p:ext>
                </p:extLst>
              </p:nvPr>
            </p:nvGraphicFramePr>
            <p:xfrm>
              <a:off x="609600" y="2564904"/>
              <a:ext cx="11319048" cy="14636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8048">
                      <a:extLst>
                        <a:ext uri="{9D8B030D-6E8A-4147-A177-3AD203B41FA5}">
                          <a16:colId xmlns:a16="http://schemas.microsoft.com/office/drawing/2014/main" val="2350593610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3369499111"/>
                        </a:ext>
                      </a:extLst>
                    </a:gridCol>
                    <a:gridCol w="2369183">
                      <a:extLst>
                        <a:ext uri="{9D8B030D-6E8A-4147-A177-3AD203B41FA5}">
                          <a16:colId xmlns:a16="http://schemas.microsoft.com/office/drawing/2014/main" val="1305737256"/>
                        </a:ext>
                      </a:extLst>
                    </a:gridCol>
                    <a:gridCol w="2167321">
                      <a:extLst>
                        <a:ext uri="{9D8B030D-6E8A-4147-A177-3AD203B41FA5}">
                          <a16:colId xmlns:a16="http://schemas.microsoft.com/office/drawing/2014/main" val="1284960759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3921459005"/>
                        </a:ext>
                      </a:extLst>
                    </a:gridCol>
                  </a:tblGrid>
                  <a:tr h="48789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DA requirement</a:t>
                          </a:r>
                          <a:endParaRPr lang="zh-CN" altLang="en-US" sz="1800" b="1" kern="1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800" b="1" kern="1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800" b="1" kern="1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800" b="1" kern="1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800" b="1" kern="1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755589"/>
                      </a:ext>
                    </a:extLst>
                  </a:tr>
                  <a:tr h="487892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on-axis injection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8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>
                                    <a:rPr lang="zh-CN" altLang="en-US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8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8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1.6%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789928"/>
                      </a:ext>
                    </a:extLst>
                  </a:tr>
                  <a:tr h="487892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off-axis injection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800" b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b="0" i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CN" sz="18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16</m:t>
                                  </m:r>
                                  <m:r>
                                    <a:rPr lang="zh-CN" altLang="en-US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8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2.0%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8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13.</m:t>
                                  </m:r>
                                  <m:r>
                                    <a:rPr lang="en-US" altLang="zh-CN" sz="18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zh-CN" altLang="en-US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8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sSub>
                                <m:sSubPr>
                                  <m:ctrlPr>
                                    <a:rPr lang="en-US" altLang="zh-CN" sz="18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8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1.6%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800" b="0" i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8.</m:t>
                                  </m:r>
                                  <m:r>
                                    <a:rPr lang="en-US" altLang="zh-CN" sz="1800" b="0" i="0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zh-CN" altLang="en-US" sz="18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8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sSub>
                                <m:sSubPr>
                                  <m:ctrlPr>
                                    <a:rPr lang="en-US" altLang="zh-CN" sz="18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8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1.2%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800" b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800" b="0" i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sz="18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8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8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18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CN" sz="18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8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1.0%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60315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9137839"/>
                  </p:ext>
                </p:extLst>
              </p:nvPr>
            </p:nvGraphicFramePr>
            <p:xfrm>
              <a:off x="609600" y="2564904"/>
              <a:ext cx="11319048" cy="14636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8048">
                      <a:extLst>
                        <a:ext uri="{9D8B030D-6E8A-4147-A177-3AD203B41FA5}">
                          <a16:colId xmlns:a16="http://schemas.microsoft.com/office/drawing/2014/main" val="2350593610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3369499111"/>
                        </a:ext>
                      </a:extLst>
                    </a:gridCol>
                    <a:gridCol w="2369183">
                      <a:extLst>
                        <a:ext uri="{9D8B030D-6E8A-4147-A177-3AD203B41FA5}">
                          <a16:colId xmlns:a16="http://schemas.microsoft.com/office/drawing/2014/main" val="1305737256"/>
                        </a:ext>
                      </a:extLst>
                    </a:gridCol>
                    <a:gridCol w="2167321">
                      <a:extLst>
                        <a:ext uri="{9D8B030D-6E8A-4147-A177-3AD203B41FA5}">
                          <a16:colId xmlns:a16="http://schemas.microsoft.com/office/drawing/2014/main" val="1284960759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3921459005"/>
                        </a:ext>
                      </a:extLst>
                    </a:gridCol>
                  </a:tblGrid>
                  <a:tr h="48789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DA requirement</a:t>
                          </a:r>
                          <a:endParaRPr lang="zh-CN" altLang="en-US" sz="1800" b="1" kern="1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800" b="1" kern="1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800" b="1" kern="1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800" b="1" kern="1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800" b="1" kern="1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755589"/>
                      </a:ext>
                    </a:extLst>
                  </a:tr>
                  <a:tr h="487892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on-axis injection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3041" t="-104938" r="-187113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789928"/>
                      </a:ext>
                    </a:extLst>
                  </a:tr>
                  <a:tr h="487892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off-axis injection</a:t>
                          </a:r>
                          <a:endParaRPr lang="zh-CN" altLang="en-US" sz="18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4087" t="-207500" r="-303542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3041" t="-207500" r="-187113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19382" t="-207500" r="-103933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7923" t="-207500" r="-1093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60315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29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Dynamic aperture @ Higgs and ttbar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1384" y="1124744"/>
            <a:ext cx="10972800" cy="1529846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to get DA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errors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turns for one transvers damping time, with 4 initial phases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case optimized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sextupoles + 8 IR sextupoles +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multipoles + 8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advances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tbar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sextupoles + 8 IR sextupoles + 4 multipoles + 8 phase advances</a:t>
            </a:r>
          </a:p>
          <a:p>
            <a:endParaRPr lang="zh-CN" altLang="en-US" dirty="0"/>
          </a:p>
        </p:txBody>
      </p:sp>
      <p:graphicFrame>
        <p:nvGraphicFramePr>
          <p:cNvPr id="6" name="内容占位符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438951"/>
              </p:ext>
            </p:extLst>
          </p:nvPr>
        </p:nvGraphicFramePr>
        <p:xfrm>
          <a:off x="1048211" y="2493401"/>
          <a:ext cx="1495025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25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2492896"/>
            <a:ext cx="3074486" cy="1897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2492896"/>
            <a:ext cx="3096343" cy="19277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480376" y="514790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408368" y="3140968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663" y="4518953"/>
            <a:ext cx="3032097" cy="193438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866" y="4483396"/>
            <a:ext cx="3113038" cy="1969940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9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Dynamic aperture @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Z </a:t>
            </a:r>
            <a:r>
              <a:rPr lang="en-US" altLang="zh-CN" sz="3200" b="1" dirty="0">
                <a:solidFill>
                  <a:srgbClr val="C00000"/>
                </a:solidFill>
              </a:rPr>
              <a:t>and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W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1529846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to get DA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errors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turns for one transvers damping time, with 4 initial phases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case optimized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sextupoles + 8 IR sextupoles +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multipoles + 8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advances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tbar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sextupoles + 8 IR sextupoles + 4 multipoles + 8 phase advances</a:t>
            </a:r>
          </a:p>
          <a:p>
            <a:endParaRPr lang="zh-CN" altLang="en-US" dirty="0"/>
          </a:p>
        </p:txBody>
      </p:sp>
      <p:graphicFrame>
        <p:nvGraphicFramePr>
          <p:cNvPr id="6" name="内容占位符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279347"/>
              </p:ext>
            </p:extLst>
          </p:nvPr>
        </p:nvGraphicFramePr>
        <p:xfrm>
          <a:off x="1048211" y="2493401"/>
          <a:ext cx="1495025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25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9603202" y="5121222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603202" y="3114145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195" y="2410339"/>
            <a:ext cx="3029790" cy="2146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615" y="2441393"/>
            <a:ext cx="3086787" cy="2122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809" y="4556614"/>
            <a:ext cx="2953167" cy="18903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615" y="4587035"/>
            <a:ext cx="2993729" cy="1859948"/>
          </a:xfrm>
          <a:prstGeom prst="rect">
            <a:avLst/>
          </a:prstGeom>
        </p:spPr>
      </p:pic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2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705300" y="70935"/>
            <a:ext cx="10503268" cy="837786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Solenoid effect on Dynamic </a:t>
            </a:r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aperture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2" name="内容占位符 2"/>
          <p:cNvSpPr>
            <a:spLocks noGrp="1"/>
          </p:cNvSpPr>
          <p:nvPr>
            <p:ph idx="1"/>
          </p:nvPr>
        </p:nvSpPr>
        <p:spPr>
          <a:xfrm>
            <a:off x="732254" y="1161401"/>
            <a:ext cx="11063506" cy="1229205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anti-solenoid cancel the ∫Bzdz between the IP and the faces of the final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wiss function distortion due to solenoid field was corrected with final quadrupoles.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solenoid effect on the dynamic aperture is small.</a:t>
            </a:r>
          </a:p>
        </p:txBody>
      </p:sp>
      <p:graphicFrame>
        <p:nvGraphicFramePr>
          <p:cNvPr id="21" name="内容占位符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0660"/>
              </p:ext>
            </p:extLst>
          </p:nvPr>
        </p:nvGraphicFramePr>
        <p:xfrm>
          <a:off x="1175203" y="2373208"/>
          <a:ext cx="1608429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</a:t>
                      </a:r>
                      <a:r>
                        <a:rPr lang="en-US" altLang="zh-CN" sz="1400" b="1" kern="12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tracking</a:t>
                      </a:r>
                      <a:endParaRPr lang="zh-CN" altLang="en-US" sz="1400" b="1" kern="12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sextupole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Solenoid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185605"/>
                  </a:ext>
                </a:extLst>
              </a:tr>
            </a:tbl>
          </a:graphicData>
        </a:graphic>
      </p:graphicFrame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FD284A-9D97-4FB8-8C7D-F427DE78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071664" y="2348880"/>
            <a:ext cx="7645548" cy="3959323"/>
            <a:chOff x="3431704" y="2509372"/>
            <a:chExt cx="7645548" cy="395932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0056" y="4456818"/>
              <a:ext cx="2990316" cy="192451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1704" y="4437112"/>
              <a:ext cx="3088704" cy="203158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1704" y="2509372"/>
              <a:ext cx="3074486" cy="189747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8048" y="2509372"/>
              <a:ext cx="3096343" cy="192774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962827" y="3032440"/>
              <a:ext cx="1114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Higgs without solenoid</a:t>
              </a: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9602787" y="4796916"/>
            <a:ext cx="1114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with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80376" y="1091732"/>
            <a:ext cx="231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Ander Ma, Yingshun Zhu et 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29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010" y="71951"/>
            <a:ext cx="10515600" cy="692754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Overall design requirement of </a:t>
            </a:r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CEPC </a:t>
            </a: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collider ring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740688" y="1249621"/>
            <a:ext cx="10727412" cy="1311803"/>
          </a:xfrm>
        </p:spPr>
        <p:txBody>
          <a:bodyPr>
            <a:no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power per beam 30 MW (50 MW upgradable), 100 km, 2 interaction points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mode hold the 1st priority and compatible with the ttbar/W/Z modes.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SPPC: circumference,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length, two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machines share the most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tunnels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7017944" y="2606377"/>
            <a:ext cx="4258666" cy="3675006"/>
            <a:chOff x="7017944" y="2606377"/>
            <a:chExt cx="4258666" cy="367500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3FA768-514E-4CD0-AE8D-84678421D43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017944" y="2920201"/>
              <a:ext cx="4258666" cy="3361182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92CC108-355F-4D61-B0AB-068D405ED226}"/>
                </a:ext>
              </a:extLst>
            </p:cNvPr>
            <p:cNvSpPr txBox="1"/>
            <p:nvPr/>
          </p:nvSpPr>
          <p:spPr>
            <a:xfrm>
              <a:off x="7928225" y="2606377"/>
              <a:ext cx="29683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/>
                <a:t>Tunnel in the arc regions</a:t>
              </a:r>
              <a:endParaRPr lang="zh-CN" altLang="en-US" sz="16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9134" y="2599567"/>
            <a:ext cx="5935066" cy="3763133"/>
            <a:chOff x="999134" y="2599567"/>
            <a:chExt cx="5935066" cy="376313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34A3342-AC2E-4115-8929-02360B9868EB}"/>
                </a:ext>
              </a:extLst>
            </p:cNvPr>
            <p:cNvGrpSpPr/>
            <p:nvPr/>
          </p:nvGrpSpPr>
          <p:grpSpPr>
            <a:xfrm>
              <a:off x="999134" y="2947585"/>
              <a:ext cx="5935066" cy="3415115"/>
              <a:chOff x="999134" y="2795185"/>
              <a:chExt cx="5935066" cy="3415115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A7CF7E98-04C4-4F68-B792-657190078545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92" t="12288" r="6214" b="13672"/>
              <a:stretch/>
            </p:blipFill>
            <p:spPr bwMode="auto">
              <a:xfrm>
                <a:off x="999134" y="2795185"/>
                <a:ext cx="5935066" cy="34151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D19E0B-90C1-4379-93C4-0C54DFE166C2}"/>
                  </a:ext>
                </a:extLst>
              </p:cNvPr>
              <p:cNvSpPr txBox="1"/>
              <p:nvPr/>
            </p:nvSpPr>
            <p:spPr>
              <a:xfrm>
                <a:off x="3829050" y="4401513"/>
                <a:ext cx="2095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CC9900"/>
                    </a:solidFill>
                  </a:rPr>
                  <a:t>CEPC detectors</a:t>
                </a:r>
                <a:endParaRPr lang="zh-CN" altLang="en-US" b="1" dirty="0">
                  <a:solidFill>
                    <a:srgbClr val="CC9900"/>
                  </a:solidFill>
                </a:endParaRPr>
              </a:p>
            </p:txBody>
          </p:sp>
          <p:cxnSp>
            <p:nvCxnSpPr>
              <p:cNvPr id="7" name="直接箭头连接符 6">
                <a:extLst>
                  <a:ext uri="{FF2B5EF4-FFF2-40B4-BE49-F238E27FC236}">
                    <a16:creationId xmlns:a16="http://schemas.microsoft.com/office/drawing/2014/main" id="{AD1D750C-A557-4BEF-ACCE-978599E50A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62475" y="3333750"/>
                <a:ext cx="95252" cy="971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7EEF41BF-F088-4F41-93EA-6414387E96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5700" y="4827032"/>
                <a:ext cx="742951" cy="10308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C709730-7BBF-47FA-BA0C-9A7ED4B451B8}"/>
                </a:ext>
              </a:extLst>
            </p:cNvPr>
            <p:cNvSpPr txBox="1"/>
            <p:nvPr/>
          </p:nvSpPr>
          <p:spPr>
            <a:xfrm>
              <a:off x="3221198" y="2599567"/>
              <a:ext cx="23927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CEPC+SPPC complex</a:t>
              </a:r>
              <a:endParaRPr lang="zh-CN" altLang="en-US" sz="1600" b="1" dirty="0"/>
            </a:p>
          </p:txBody>
        </p:sp>
      </p:grpSp>
      <p:sp>
        <p:nvSpPr>
          <p:cNvPr id="27" name="日期占位符 26">
            <a:extLst>
              <a:ext uri="{FF2B5EF4-FFF2-40B4-BE49-F238E27FC236}">
                <a16:creationId xmlns:a16="http://schemas.microsoft.com/office/drawing/2014/main" id="{ED4D9F2D-A608-4263-A7B5-D254CE80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3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Beam lifetime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of lattice + beam beam+Beamstrahlung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032114" y="1208246"/>
                <a:ext cx="10441160" cy="15726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8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beam lifetime including both beam-beam and lattice are optimized with large number of nonlinear knobs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with algorithm of  multi-objective differential evolution (MODE)#</a:t>
                </a:r>
                <a:endParaRPr lang="en-US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-342900"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 check of beam lifetime with bare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+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beam (weak-strong)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beamstrahlung fulfill the requirements of the H/W/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modes.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lifetime study of Z mode is on the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way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14" y="1208246"/>
                <a:ext cx="10441160" cy="1572682"/>
              </a:xfrm>
              <a:prstGeom prst="rect">
                <a:avLst/>
              </a:prstGeom>
              <a:blipFill>
                <a:blip r:embed="rId3"/>
                <a:stretch>
                  <a:fillRect l="-234" t="-1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1415480" y="5400550"/>
            <a:ext cx="6230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#J</a:t>
            </a:r>
            <a:r>
              <a:rPr lang="en-US" altLang="zh-CN" sz="1400" dirty="0"/>
              <a:t>. Wu, Y. Zhang, Q. Qin, Y. Wang, C. Yu, D. Zhou, NIMA 959 (2020) 163517.</a:t>
            </a:r>
          </a:p>
          <a:p>
            <a:r>
              <a:rPr lang="en-US" altLang="zh-CN" sz="1400" dirty="0"/>
              <a:t>J. Wu, Y. Zhang, Q. Qin, doi:10.18429/JACoW-IPAC2019-MOPGW051, IPAC19.</a:t>
            </a:r>
          </a:p>
          <a:p>
            <a:r>
              <a:rPr lang="en-US" altLang="zh-CN" sz="1400" dirty="0"/>
              <a:t>Y. Zhang et al, doi:10.18429/JACoW-eeFACT2018-TUYBA04, eeFACT2018</a:t>
            </a:r>
            <a:r>
              <a:rPr lang="en-US" altLang="zh-CN" sz="1400" dirty="0" smtClean="0"/>
              <a:t>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80176" y="6206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 Zhang, Y. Wang, D. Wang, H. Geng, Z. Duan</a:t>
            </a:r>
            <a:endParaRPr lang="zh-CN" altLang="en-US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/>
          </p:nvPr>
        </p:nvGraphicFramePr>
        <p:xfrm>
          <a:off x="1415480" y="2775113"/>
          <a:ext cx="9985786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819">
                  <a:extLst>
                    <a:ext uri="{9D8B030D-6E8A-4147-A177-3AD203B41FA5}">
                      <a16:colId xmlns:a16="http://schemas.microsoft.com/office/drawing/2014/main" val="1694028077"/>
                    </a:ext>
                  </a:extLst>
                </a:gridCol>
                <a:gridCol w="1464232">
                  <a:extLst>
                    <a:ext uri="{9D8B030D-6E8A-4147-A177-3AD203B41FA5}">
                      <a16:colId xmlns:a16="http://schemas.microsoft.com/office/drawing/2014/main" val="239353393"/>
                    </a:ext>
                  </a:extLst>
                </a:gridCol>
                <a:gridCol w="1757078">
                  <a:extLst>
                    <a:ext uri="{9D8B030D-6E8A-4147-A177-3AD203B41FA5}">
                      <a16:colId xmlns:a16="http://schemas.microsoft.com/office/drawing/2014/main" val="473335029"/>
                    </a:ext>
                  </a:extLst>
                </a:gridCol>
                <a:gridCol w="1610657">
                  <a:extLst>
                    <a:ext uri="{9D8B030D-6E8A-4147-A177-3AD203B41FA5}">
                      <a16:colId xmlns:a16="http://schemas.microsoft.com/office/drawing/2014/main" val="1539240222"/>
                    </a:ext>
                  </a:extLst>
                </a:gridCol>
              </a:tblGrid>
              <a:tr h="154928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04922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lifetime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top-up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injection</a:t>
                      </a:r>
                      <a:r>
                        <a:rPr lang="en-US" altLang="zh-CN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[min]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22902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Bhabha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lifetime [min]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629298"/>
                  </a:ext>
                </a:extLst>
              </a:tr>
              <a:tr h="550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Required lattice + beambeam + beamstrahlung beam lifetime [</a:t>
                      </a:r>
                      <a:r>
                        <a:rPr lang="en-US" altLang="zh-CN" sz="1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min]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364402"/>
                  </a:ext>
                </a:extLst>
              </a:tr>
              <a:tr h="210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Simulated lattice + beambeam + beamstrahlung beam lifetime [min]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11918"/>
                  </a:ext>
                </a:extLst>
              </a:tr>
              <a:tr h="210277">
                <a:tc>
                  <a:txBody>
                    <a:bodyPr/>
                    <a:lstStyle/>
                    <a:p>
                      <a:pPr lvl="0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Crab sextupole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strength [%]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69794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8931" y="89727"/>
            <a:ext cx="10515600" cy="746985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Correction scheme for magnets errors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92427"/>
            <a:ext cx="10829082" cy="51639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the closed orbit distortion</a:t>
            </a:r>
          </a:p>
          <a:p>
            <a:pPr marL="754380" lvl="1" algn="just"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 the closed orbit distortion (COD) with sextupoles off  is made firstly.</a:t>
            </a:r>
          </a:p>
          <a:p>
            <a:pPr marL="754380" lvl="1" algn="just"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on the sextupoles and perform COD correction again. </a:t>
            </a:r>
          </a:p>
          <a:p>
            <a:pPr marL="754380" lvl="1" algn="just"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Orbit correction is applied using orbit response matrix and SVD method.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dispersion free steering (DFS): orbit manipulation by knob correctors.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Beta-beating correction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ct val="0"/>
              </a:spcBef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Correct the beta functions with sextupoles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turned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ased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 AT LOCO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correction</a:t>
            </a:r>
          </a:p>
          <a:p>
            <a:pPr lvl="1"/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Both coupling and vertical dispersion are controlled.</a:t>
            </a:r>
          </a:p>
          <a:p>
            <a:pPr lvl="1"/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Using the trim coils of the sextupoles, which providing skew-quadrupole field, to perform emittance tuning for CEPC.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8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91634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Error assumption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931" y="1268760"/>
            <a:ext cx="10515600" cy="18002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assumption of 100 um transverse misalignments</a:t>
            </a:r>
          </a:p>
          <a:p>
            <a:pPr marL="240030" algn="just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BPMs placed at each quadrupoles </a:t>
            </a:r>
          </a:p>
          <a:p>
            <a:pPr marL="240030" algn="just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H/V correctors placed beside focusing/defocusing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quadrupoles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752184" y="3374196"/>
            <a:ext cx="3936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*assume beam-based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techniques to reach rms offsets in the order 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the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large beta* 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quadrupole coils in the sextupoles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10um is possible  as O(BPM resolution)=1um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4360026-0A54-4856-BD74-73EEF7578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08701"/>
              </p:ext>
            </p:extLst>
          </p:nvPr>
        </p:nvGraphicFramePr>
        <p:xfrm>
          <a:off x="1055440" y="3456161"/>
          <a:ext cx="6330917" cy="160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en-GB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kumimoji="0" lang="zh-CN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kumimoji="0" lang="zh-CN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0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9066" y="144828"/>
            <a:ext cx="10515600" cy="746985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 of Higgs and Z lattice functions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23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99163" y="1381156"/>
            <a:ext cx="5686855" cy="5072180"/>
            <a:chOff x="1867033" y="1340768"/>
            <a:chExt cx="8549447" cy="5072180"/>
          </a:xfrm>
        </p:grpSpPr>
        <p:grpSp>
          <p:nvGrpSpPr>
            <p:cNvPr id="3" name="组合 2"/>
            <p:cNvGrpSpPr/>
            <p:nvPr/>
          </p:nvGrpSpPr>
          <p:grpSpPr>
            <a:xfrm>
              <a:off x="2071302" y="1340768"/>
              <a:ext cx="7992889" cy="5072180"/>
              <a:chOff x="1847528" y="1124744"/>
              <a:chExt cx="7992889" cy="5072180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BC7D29FD-9227-46CF-AA9A-7D0989660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7528" y="1124744"/>
                <a:ext cx="3766154" cy="1440000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38E1C32-16A4-444B-BDFC-FCDD01061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5764" y="1124744"/>
                <a:ext cx="3766154" cy="1440000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578D3B2A-55C0-4258-9EB4-016E93AAF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7528" y="2779684"/>
                <a:ext cx="3766154" cy="1440000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9EDDDF29-50EB-4962-8A0F-3963370EF2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5764" y="2764803"/>
                <a:ext cx="3766154" cy="1440000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37A3E703-444B-4D44-ABAC-2914E9684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7528" y="4540900"/>
                <a:ext cx="3766154" cy="1440000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D5CA9357-60EA-4899-BDD1-28A9AB5A2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4263" y="4540900"/>
                <a:ext cx="3766154" cy="1440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Прямоугольник 2">
                    <a:extLst>
                      <a:ext uri="{FF2B5EF4-FFF2-40B4-BE49-F238E27FC236}">
                        <a16:creationId xmlns:a16="http://schemas.microsoft.com/office/drawing/2014/main" id="{94D6DC05-A50E-48B3-9149-26C80EE147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1032" y="4133983"/>
                    <a:ext cx="3247640" cy="4698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∆</m:t>
                            </m:r>
                            <m:r>
                              <a:rPr lang="en-US" altLang="ru-RU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ru-RU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en-US" altLang="ru-RU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altLang="ru-RU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𝑟𝑚𝑠</m:t>
                            </m:r>
                          </m:sub>
                        </m:sSub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oMath>
                    </a14:m>
                    <a:r>
                      <a:rPr lang="en-US" altLang="ru-RU" sz="1200" dirty="0">
                        <a:solidFill>
                          <a:schemeClr val="tx1"/>
                        </a:solidFill>
                        <a:latin typeface="Rockwell" panose="02060603020205020403" pitchFamily="18" charset="0"/>
                        <a:sym typeface="Symbol" panose="05050102010706020507" pitchFamily="18" charset="2"/>
                      </a:rPr>
                      <a:t> decreased from </a:t>
                    </a:r>
                    <a:r>
                      <a:rPr lang="en-US" altLang="ru-RU" sz="1200" dirty="0">
                        <a:latin typeface="Rockwell" panose="02060603020205020403" pitchFamily="18" charset="0"/>
                        <a:sym typeface="Symbol" panose="05050102010706020507" pitchFamily="18" charset="2"/>
                      </a:rPr>
                      <a:t>23.1 </a:t>
                    </a:r>
                    <a:r>
                      <a:rPr lang="en-US" altLang="ru-RU" sz="1200" dirty="0">
                        <a:solidFill>
                          <a:schemeClr val="tx1"/>
                        </a:solidFill>
                        <a:latin typeface="Rockwell" panose="02060603020205020403" pitchFamily="18" charset="0"/>
                        <a:sym typeface="Symbol" panose="05050102010706020507" pitchFamily="18" charset="2"/>
                      </a:rPr>
                      <a:t>mm to </a:t>
                    </a:r>
                    <a:r>
                      <a:rPr lang="en-US" altLang="ru-RU" sz="1200" dirty="0">
                        <a:latin typeface="Rockwell" panose="02060603020205020403" pitchFamily="18" charset="0"/>
                        <a:sym typeface="Symbol" panose="05050102010706020507" pitchFamily="18" charset="2"/>
                      </a:rPr>
                      <a:t>1.8 </a:t>
                    </a:r>
                    <a:r>
                      <a:rPr lang="en-US" altLang="ru-RU" sz="1200" dirty="0">
                        <a:solidFill>
                          <a:schemeClr val="tx1"/>
                        </a:solidFill>
                        <a:latin typeface="Rockwell" panose="02060603020205020403" pitchFamily="18" charset="0"/>
                        <a:sym typeface="Symbol" panose="05050102010706020507" pitchFamily="18" charset="2"/>
                      </a:rPr>
                      <a:t>mm</a:t>
                    </a:r>
                  </a:p>
                </p:txBody>
              </p:sp>
            </mc:Choice>
            <mc:Fallback xmlns="">
              <p:sp>
                <p:nvSpPr>
                  <p:cNvPr id="15" name="Прямоугольник 2">
                    <a:extLst>
                      <a:ext uri="{FF2B5EF4-FFF2-40B4-BE49-F238E27FC236}">
                        <a16:creationId xmlns:a16="http://schemas.microsoft.com/office/drawing/2014/main" id="{94D6DC05-A50E-48B3-9149-26C80EE147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81032" y="4133983"/>
                    <a:ext cx="3247640" cy="4698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299" b="-1039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Прямоугольник 2">
                    <a:extLst>
                      <a:ext uri="{FF2B5EF4-FFF2-40B4-BE49-F238E27FC236}">
                        <a16:creationId xmlns:a16="http://schemas.microsoft.com/office/drawing/2014/main" id="{843A1BAA-A1B1-46DB-A1CB-F8ACB48E96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0996" y="4151338"/>
                    <a:ext cx="3281353" cy="4762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ru-RU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∆</m:t>
                            </m:r>
                            <m:r>
                              <a:rPr lang="en-US" altLang="ru-RU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ru-RU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  <m:r>
                              <a:rPr lang="en-US" altLang="ru-RU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altLang="ru-RU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𝑟𝑚𝑠</m:t>
                            </m:r>
                          </m:sub>
                        </m:sSub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oMath>
                    </a14:m>
                    <a:r>
                      <a:rPr lang="en-US" altLang="ru-RU" sz="1200" dirty="0">
                        <a:solidFill>
                          <a:schemeClr val="tx1"/>
                        </a:solidFill>
                        <a:latin typeface="Rockwell" panose="02060603020205020403" pitchFamily="18" charset="0"/>
                        <a:sym typeface="Symbol" panose="05050102010706020507" pitchFamily="18" charset="2"/>
                      </a:rPr>
                      <a:t> decreased from 31.9 mm to </a:t>
                    </a:r>
                    <a:r>
                      <a:rPr lang="en-US" altLang="ru-RU" sz="1200" dirty="0">
                        <a:latin typeface="Rockwell" panose="02060603020205020403" pitchFamily="18" charset="0"/>
                        <a:sym typeface="Symbol" panose="05050102010706020507" pitchFamily="18" charset="2"/>
                      </a:rPr>
                      <a:t>0.9 </a:t>
                    </a:r>
                    <a:r>
                      <a:rPr lang="en-US" altLang="ru-RU" sz="1200" dirty="0">
                        <a:solidFill>
                          <a:schemeClr val="tx1"/>
                        </a:solidFill>
                        <a:latin typeface="Rockwell" panose="02060603020205020403" pitchFamily="18" charset="0"/>
                        <a:sym typeface="Symbol" panose="05050102010706020507" pitchFamily="18" charset="2"/>
                      </a:rPr>
                      <a:t>mm</a:t>
                    </a:r>
                  </a:p>
                </p:txBody>
              </p:sp>
            </mc:Choice>
            <mc:Fallback xmlns="">
              <p:sp>
                <p:nvSpPr>
                  <p:cNvPr id="16" name="Прямоугольник 2">
                    <a:extLst>
                      <a:ext uri="{FF2B5EF4-FFF2-40B4-BE49-F238E27FC236}">
                        <a16:creationId xmlns:a16="http://schemas.microsoft.com/office/drawing/2014/main" id="{843A1BAA-A1B1-46DB-A1CB-F8ACB48E96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60996" y="4151338"/>
                    <a:ext cx="3281353" cy="47628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8861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矩形 16">
                    <a:extLst>
                      <a:ext uri="{FF2B5EF4-FFF2-40B4-BE49-F238E27FC236}">
                        <a16:creationId xmlns:a16="http://schemas.microsoft.com/office/drawing/2014/main" id="{2C50D9C2-D6A0-4E65-A8A8-1F64684D3550}"/>
                      </a:ext>
                    </a:extLst>
                  </p:cNvPr>
                  <p:cNvSpPr/>
                  <p:nvPr/>
                </p:nvSpPr>
                <p:spPr>
                  <a:xfrm>
                    <a:off x="2194000" y="5911718"/>
                    <a:ext cx="3189787" cy="285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ru-RU" sz="1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∆</m:t>
                            </m:r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𝛽</m:t>
                            </m:r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/</m:t>
                            </m:r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𝑟𝑚𝑠</m:t>
                            </m:r>
                          </m:sub>
                        </m:sSub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 </m:t>
                        </m:r>
                      </m:oMath>
                    </a14:m>
                    <a:r>
                      <a:rPr lang="en-US" altLang="ru-RU" sz="1200" dirty="0">
                        <a:latin typeface="Rockwell" panose="02060603020205020403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 decreased from 5.2% to 1.0%</a:t>
                    </a:r>
                  </a:p>
                </p:txBody>
              </p:sp>
            </mc:Choice>
            <mc:Fallback xmlns="">
              <p:sp>
                <p:nvSpPr>
                  <p:cNvPr id="17" name="矩形 16">
                    <a:extLst>
                      <a:ext uri="{FF2B5EF4-FFF2-40B4-BE49-F238E27FC236}">
                        <a16:creationId xmlns:a16="http://schemas.microsoft.com/office/drawing/2014/main" id="{2C50D9C2-D6A0-4E65-A8A8-1F64684D35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4000" y="5911718"/>
                    <a:ext cx="3189787" cy="28520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2128" b="-12766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E0395123-BF03-472F-84FA-EBF12EDEB0A6}"/>
                      </a:ext>
                    </a:extLst>
                  </p:cNvPr>
                  <p:cNvSpPr/>
                  <p:nvPr/>
                </p:nvSpPr>
                <p:spPr>
                  <a:xfrm>
                    <a:off x="6264304" y="5875629"/>
                    <a:ext cx="3189787" cy="294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ru-RU" sz="1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∆</m:t>
                            </m:r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𝛽</m:t>
                            </m:r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/</m:t>
                            </m:r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ru-RU" sz="12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y</m:t>
                            </m:r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en-US" altLang="ru-RU" sz="120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𝑟𝑚𝑠</m:t>
                            </m:r>
                          </m:sub>
                        </m:sSub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 </m:t>
                        </m:r>
                      </m:oMath>
                    </a14:m>
                    <a:r>
                      <a:rPr lang="en-US" altLang="ru-RU" sz="1200" dirty="0">
                        <a:latin typeface="Rockwell" panose="02060603020205020403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 decreased from 83.2% to 2.8%</a:t>
                    </a:r>
                  </a:p>
                </p:txBody>
              </p:sp>
            </mc:Choice>
            <mc:Fallback xmlns="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E0395123-BF03-472F-84FA-EBF12EDEB0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4304" y="5875629"/>
                    <a:ext cx="3189787" cy="29405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2083" b="-10417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2">
                  <a:extLst>
                    <a:ext uri="{FF2B5EF4-FFF2-40B4-BE49-F238E27FC236}">
                      <a16:creationId xmlns:a16="http://schemas.microsoft.com/office/drawing/2014/main" id="{94D6DC05-A50E-48B3-9149-26C80EE14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7033" y="2708920"/>
                  <a:ext cx="4228967" cy="285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14:m>
                    <m:oMath xmlns:m="http://schemas.openxmlformats.org/officeDocument/2006/math">
                      <m:r>
                        <a:rPr lang="en-US" altLang="ru-RU" sz="12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∆</m:t>
                      </m:r>
                      <m:r>
                        <a:rPr lang="en-US" altLang="ru-RU" sz="1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altLang="ru-RU" sz="1200" dirty="0" smtClean="0">
                      <a:solidFill>
                        <a:schemeClr val="tx1"/>
                      </a:solidFill>
                      <a:latin typeface="Rockwell" panose="02060603020205020403" pitchFamily="18" charset="0"/>
                      <a:sym typeface="Symbol" panose="05050102010706020507" pitchFamily="18" charset="2"/>
                    </a:rPr>
                    <a:t> decreased to </a:t>
                  </a:r>
                  <a:r>
                    <a:rPr lang="en-US" altLang="zh-CN" sz="1200" dirty="0" smtClean="0">
                      <a:solidFill>
                        <a:schemeClr val="tx1"/>
                      </a:solidFill>
                      <a:latin typeface="Rockwell" panose="02060603020205020403" pitchFamily="18" charset="0"/>
                      <a:sym typeface="Symbol" panose="05050102010706020507" pitchFamily="18" charset="2"/>
                    </a:rPr>
                    <a:t>max </a:t>
                  </a:r>
                  <a:r>
                    <a:rPr lang="en-US" altLang="ru-RU" sz="1200" dirty="0" smtClean="0">
                      <a:solidFill>
                        <a:schemeClr val="tx1"/>
                      </a:solidFill>
                      <a:latin typeface="Rockwell" panose="02060603020205020403" pitchFamily="18" charset="0"/>
                      <a:sym typeface="Symbol" panose="05050102010706020507" pitchFamily="18" charset="2"/>
                    </a:rPr>
                    <a:t>50um</a:t>
                  </a:r>
                  <a:endParaRPr lang="en-US" altLang="ru-RU" sz="12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20" name="Прямоугольник 2">
                  <a:extLst>
                    <a:ext uri="{FF2B5EF4-FFF2-40B4-BE49-F238E27FC236}">
                      <a16:creationId xmlns:a16="http://schemas.microsoft.com/office/drawing/2014/main" id="{94D6DC05-A50E-48B3-9149-26C80EE147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67033" y="2708920"/>
                  <a:ext cx="4228967" cy="285206"/>
                </a:xfrm>
                <a:prstGeom prst="rect">
                  <a:avLst/>
                </a:prstGeom>
                <a:blipFill>
                  <a:blip r:embed="rId12"/>
                  <a:stretch>
                    <a:fillRect b="-127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">
                  <a:extLst>
                    <a:ext uri="{FF2B5EF4-FFF2-40B4-BE49-F238E27FC236}">
                      <a16:creationId xmlns:a16="http://schemas.microsoft.com/office/drawing/2014/main" id="{94D6DC05-A50E-48B3-9149-26C80EE14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7513" y="2708920"/>
                  <a:ext cx="4228967" cy="285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14:m>
                    <m:oMath xmlns:m="http://schemas.openxmlformats.org/officeDocument/2006/math">
                      <m:r>
                        <a:rPr lang="en-US" altLang="ru-RU" sz="12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altLang="ru-RU" sz="12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Y</m:t>
                      </m:r>
                    </m:oMath>
                  </a14:m>
                  <a:r>
                    <a:rPr lang="en-US" altLang="ru-RU" sz="1200" dirty="0" smtClean="0">
                      <a:solidFill>
                        <a:schemeClr val="tx1"/>
                      </a:solidFill>
                      <a:latin typeface="Rockwell" panose="02060603020205020403" pitchFamily="18" charset="0"/>
                      <a:sym typeface="Symbol" panose="05050102010706020507" pitchFamily="18" charset="2"/>
                    </a:rPr>
                    <a:t> decreased to </a:t>
                  </a:r>
                  <a:r>
                    <a:rPr lang="en-US" altLang="zh-CN" sz="1200" dirty="0">
                      <a:latin typeface="Rockwell" panose="02060603020205020403" pitchFamily="18" charset="0"/>
                      <a:sym typeface="Symbol" panose="05050102010706020507" pitchFamily="18" charset="2"/>
                    </a:rPr>
                    <a:t>max</a:t>
                  </a:r>
                  <a:r>
                    <a:rPr lang="en-US" altLang="ru-RU" sz="1200" dirty="0" smtClean="0">
                      <a:solidFill>
                        <a:schemeClr val="tx1"/>
                      </a:solidFill>
                      <a:latin typeface="Rockwell" panose="02060603020205020403" pitchFamily="18" charset="0"/>
                      <a:sym typeface="Symbol" panose="05050102010706020507" pitchFamily="18" charset="2"/>
                    </a:rPr>
                    <a:t> 50um</a:t>
                  </a:r>
                  <a:endParaRPr lang="en-US" altLang="ru-RU" sz="12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21" name="Прямоугольник 2">
                  <a:extLst>
                    <a:ext uri="{FF2B5EF4-FFF2-40B4-BE49-F238E27FC236}">
                      <a16:creationId xmlns:a16="http://schemas.microsoft.com/office/drawing/2014/main" id="{94D6DC05-A50E-48B3-9149-26C80EE147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87513" y="2708920"/>
                  <a:ext cx="4228967" cy="285206"/>
                </a:xfrm>
                <a:prstGeom prst="rect">
                  <a:avLst/>
                </a:prstGeom>
                <a:blipFill>
                  <a:blip r:embed="rId13"/>
                  <a:stretch>
                    <a:fillRect b="-127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/>
          <p:cNvGrpSpPr/>
          <p:nvPr/>
        </p:nvGrpSpPr>
        <p:grpSpPr>
          <a:xfrm>
            <a:off x="5953638" y="1453281"/>
            <a:ext cx="5958262" cy="5000055"/>
            <a:chOff x="533872" y="1474665"/>
            <a:chExt cx="7805805" cy="5000055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DC57854-6722-40D3-83D3-83D51BA00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3872" y="1474665"/>
              <a:ext cx="3766153" cy="144000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B0AF8309-74A9-4AB9-9DE0-D24326AF8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73524" y="1474665"/>
              <a:ext cx="3766153" cy="1440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A787E80-1ED4-46F1-8376-7D421AEB9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33873" y="3149584"/>
              <a:ext cx="3766154" cy="1440000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EAE0FE4-E273-493C-8D86-349F35159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572000" y="3149584"/>
              <a:ext cx="3766154" cy="1440000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B4FA20A-3DD3-4943-938B-3668C5C18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3872" y="4859201"/>
              <a:ext cx="3766153" cy="1440000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FD1CC2E-9823-4CA4-B013-BB9A35632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572000" y="4859201"/>
              <a:ext cx="3766153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угольник 2">
                  <a:extLst>
                    <a:ext uri="{FF2B5EF4-FFF2-40B4-BE49-F238E27FC236}">
                      <a16:creationId xmlns:a16="http://schemas.microsoft.com/office/drawing/2014/main" id="{3921C26B-F56B-4BFB-9B0D-01EF0424F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2059" y="4477994"/>
                  <a:ext cx="2641416" cy="469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∆</m:t>
                          </m:r>
                          <m:r>
                            <a:rPr lang="en-US" altLang="ru-R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𝐷</m:t>
                          </m:r>
                        </m:e>
                        <m:sub>
                          <m:r>
                            <a:rPr lang="en-US" altLang="ru-R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ru-R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ru-R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𝑟𝑚𝑠</m:t>
                          </m:r>
                        </m:sub>
                      </m:sSub>
                      <m:r>
                        <a:rPr lang="en-US" altLang="ru-RU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altLang="ru-RU" sz="1200" dirty="0">
                      <a:solidFill>
                        <a:schemeClr val="tx1"/>
                      </a:solidFill>
                      <a:latin typeface="Rockwell" panose="02060603020205020403" pitchFamily="18" charset="0"/>
                      <a:sym typeface="Symbol" panose="05050102010706020507" pitchFamily="18" charset="2"/>
                    </a:rPr>
                    <a:t> decreased from </a:t>
                  </a:r>
                  <a:r>
                    <a:rPr lang="en-US" altLang="ru-RU" sz="1200" dirty="0">
                      <a:latin typeface="Rockwell" panose="02060603020205020403" pitchFamily="18" charset="0"/>
                      <a:sym typeface="Symbol" panose="05050102010706020507" pitchFamily="18" charset="2"/>
                    </a:rPr>
                    <a:t>23.1 </a:t>
                  </a:r>
                  <a:r>
                    <a:rPr lang="en-US" altLang="ru-RU" sz="1200" dirty="0">
                      <a:solidFill>
                        <a:schemeClr val="tx1"/>
                      </a:solidFill>
                      <a:latin typeface="Rockwell" panose="02060603020205020403" pitchFamily="18" charset="0"/>
                      <a:sym typeface="Symbol" panose="05050102010706020507" pitchFamily="18" charset="2"/>
                    </a:rPr>
                    <a:t>mm to </a:t>
                  </a:r>
                  <a:r>
                    <a:rPr lang="en-US" altLang="ru-RU" sz="1200" dirty="0">
                      <a:latin typeface="Rockwell" panose="02060603020205020403" pitchFamily="18" charset="0"/>
                      <a:sym typeface="Symbol" panose="05050102010706020507" pitchFamily="18" charset="2"/>
                    </a:rPr>
                    <a:t>1.8 </a:t>
                  </a:r>
                  <a:r>
                    <a:rPr lang="en-US" altLang="ru-RU" sz="1200" dirty="0">
                      <a:solidFill>
                        <a:schemeClr val="tx1"/>
                      </a:solidFill>
                      <a:latin typeface="Rockwell" panose="02060603020205020403" pitchFamily="18" charset="0"/>
                      <a:sym typeface="Symbol" panose="05050102010706020507" pitchFamily="18" charset="2"/>
                    </a:rPr>
                    <a:t>mm</a:t>
                  </a:r>
                </a:p>
              </p:txBody>
            </p:sp>
          </mc:Choice>
          <mc:Fallback xmlns="">
            <p:sp>
              <p:nvSpPr>
                <p:cNvPr id="29" name="Прямоугольник 2">
                  <a:extLst>
                    <a:ext uri="{FF2B5EF4-FFF2-40B4-BE49-F238E27FC236}">
                      <a16:creationId xmlns:a16="http://schemas.microsoft.com/office/drawing/2014/main" id="{3921C26B-F56B-4BFB-9B0D-01EF0424F7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92059" y="4477994"/>
                  <a:ext cx="2641416" cy="469872"/>
                </a:xfrm>
                <a:prstGeom prst="rect">
                  <a:avLst/>
                </a:prstGeom>
                <a:blipFill>
                  <a:blip r:embed="rId20"/>
                  <a:stretch>
                    <a:fillRect t="-1299" b="-1039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Прямоугольник 2">
                  <a:extLst>
                    <a:ext uri="{FF2B5EF4-FFF2-40B4-BE49-F238E27FC236}">
                      <a16:creationId xmlns:a16="http://schemas.microsoft.com/office/drawing/2014/main" id="{0931B111-E4B0-428A-9CD6-57279D982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1484" y="4495351"/>
                  <a:ext cx="2634117" cy="476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∆</m:t>
                          </m:r>
                          <m:r>
                            <a:rPr lang="en-US" altLang="ru-R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𝐷</m:t>
                          </m:r>
                        </m:e>
                        <m:sub>
                          <m:r>
                            <a:rPr lang="en-US" altLang="ru-R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  <m:r>
                            <a:rPr lang="en-US" altLang="ru-R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ru-R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𝑟𝑚𝑠</m:t>
                          </m:r>
                        </m:sub>
                      </m:sSub>
                      <m:r>
                        <a:rPr lang="en-US" altLang="ru-RU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altLang="ru-RU" sz="1200" dirty="0">
                      <a:solidFill>
                        <a:schemeClr val="tx1"/>
                      </a:solidFill>
                      <a:latin typeface="Rockwell" panose="02060603020205020403" pitchFamily="18" charset="0"/>
                      <a:sym typeface="Symbol" panose="05050102010706020507" pitchFamily="18" charset="2"/>
                    </a:rPr>
                    <a:t> decreased from 31.9 mm to </a:t>
                  </a:r>
                  <a:r>
                    <a:rPr lang="en-US" altLang="ru-RU" sz="1200" dirty="0">
                      <a:latin typeface="Rockwell" panose="02060603020205020403" pitchFamily="18" charset="0"/>
                      <a:sym typeface="Symbol" panose="05050102010706020507" pitchFamily="18" charset="2"/>
                    </a:rPr>
                    <a:t>0.9 </a:t>
                  </a:r>
                  <a:r>
                    <a:rPr lang="en-US" altLang="ru-RU" sz="1200" dirty="0">
                      <a:solidFill>
                        <a:schemeClr val="tx1"/>
                      </a:solidFill>
                      <a:latin typeface="Rockwell" panose="02060603020205020403" pitchFamily="18" charset="0"/>
                      <a:sym typeface="Symbol" panose="05050102010706020507" pitchFamily="18" charset="2"/>
                    </a:rPr>
                    <a:t>mm</a:t>
                  </a:r>
                </a:p>
              </p:txBody>
            </p:sp>
          </mc:Choice>
          <mc:Fallback xmlns="">
            <p:sp>
              <p:nvSpPr>
                <p:cNvPr id="30" name="Прямоугольник 2">
                  <a:extLst>
                    <a:ext uri="{FF2B5EF4-FFF2-40B4-BE49-F238E27FC236}">
                      <a16:creationId xmlns:a16="http://schemas.microsoft.com/office/drawing/2014/main" id="{0931B111-E4B0-428A-9CD6-57279D9825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61484" y="4495351"/>
                  <a:ext cx="2634117" cy="476284"/>
                </a:xfrm>
                <a:prstGeom prst="rect">
                  <a:avLst/>
                </a:prstGeom>
                <a:blipFill>
                  <a:blip r:embed="rId21"/>
                  <a:stretch>
                    <a:fillRect t="-1282" b="-102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3B8C45D7-C412-475D-9AC4-FBF136282CAB}"/>
                    </a:ext>
                  </a:extLst>
                </p:cNvPr>
                <p:cNvSpPr/>
                <p:nvPr/>
              </p:nvSpPr>
              <p:spPr>
                <a:xfrm>
                  <a:off x="946277" y="6189514"/>
                  <a:ext cx="3189787" cy="285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∆</m:t>
                          </m:r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𝛽</m:t>
                          </m:r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𝑟𝑚𝑠</m:t>
                          </m:r>
                        </m:sub>
                      </m:sSub>
                      <m:r>
                        <a:rPr lang="en-US" altLang="ru-RU" sz="120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altLang="ru-RU" sz="1200" dirty="0">
                      <a:latin typeface="Rockwell" panose="02060603020205020403" pitchFamily="18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decreased from 7.5% to 2.0%</a:t>
                  </a: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3B8C45D7-C412-475D-9AC4-FBF136282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277" y="6189514"/>
                  <a:ext cx="3189787" cy="285206"/>
                </a:xfrm>
                <a:prstGeom prst="rect">
                  <a:avLst/>
                </a:prstGeom>
                <a:blipFill>
                  <a:blip r:embed="rId22"/>
                  <a:stretch>
                    <a:fillRect t="-2174" r="-750" b="-8478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6F4F26FA-2060-449F-AB0B-64C94FF7DC0C}"/>
                    </a:ext>
                  </a:extLst>
                </p:cNvPr>
                <p:cNvSpPr/>
                <p:nvPr/>
              </p:nvSpPr>
              <p:spPr>
                <a:xfrm>
                  <a:off x="5016581" y="6153425"/>
                  <a:ext cx="3189787" cy="294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sz="1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∆</m:t>
                          </m:r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𝛽</m:t>
                          </m:r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ru-RU" sz="1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y</m:t>
                          </m:r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ru-RU" sz="120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𝑟𝑚𝑠</m:t>
                          </m:r>
                        </m:sub>
                      </m:sSub>
                      <m:r>
                        <a:rPr lang="en-US" altLang="ru-RU" sz="120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altLang="ru-RU" sz="1200" dirty="0">
                      <a:latin typeface="Rockwell" panose="02060603020205020403" pitchFamily="18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 decreased from 148.8% to 3.0%</a:t>
                  </a:r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6F4F26FA-2060-449F-AB0B-64C94FF7D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6581" y="6153425"/>
                  <a:ext cx="3189787" cy="294055"/>
                </a:xfrm>
                <a:prstGeom prst="rect">
                  <a:avLst/>
                </a:prstGeom>
                <a:blipFill>
                  <a:blip r:embed="rId23"/>
                  <a:stretch>
                    <a:fillRect t="-2083" b="-791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2">
                <a:extLst>
                  <a:ext uri="{FF2B5EF4-FFF2-40B4-BE49-F238E27FC236}">
                    <a16:creationId xmlns:a16="http://schemas.microsoft.com/office/drawing/2014/main" id="{94D6DC05-A50E-48B3-9149-26C80EE14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2780928"/>
                <a:ext cx="2812991" cy="285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ru-RU" sz="120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en-US" altLang="ru-RU" sz="1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altLang="ru-RU" sz="1200" dirty="0" smtClean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 decreased to </a:t>
                </a:r>
                <a:r>
                  <a:rPr lang="en-US" altLang="zh-CN" sz="1200" dirty="0">
                    <a:latin typeface="Rockwell" panose="02060603020205020403" pitchFamily="18" charset="0"/>
                    <a:sym typeface="Symbol" panose="05050102010706020507" pitchFamily="18" charset="2"/>
                  </a:rPr>
                  <a:t>max</a:t>
                </a:r>
                <a:r>
                  <a:rPr lang="en-US" altLang="ru-RU" sz="1200" dirty="0" smtClean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 50um</a:t>
                </a:r>
                <a:endParaRPr lang="en-US" altLang="ru-RU" sz="1200" dirty="0">
                  <a:solidFill>
                    <a:schemeClr val="tx1"/>
                  </a:solidFill>
                  <a:latin typeface="Rockwell" panose="02060603020205020403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4" name="Прямоугольник 2">
                <a:extLst>
                  <a:ext uri="{FF2B5EF4-FFF2-40B4-BE49-F238E27FC236}">
                    <a16:creationId xmlns:a16="http://schemas.microsoft.com/office/drawing/2014/main" id="{94D6DC05-A50E-48B3-9149-26C80EE14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2780928"/>
                <a:ext cx="2812991" cy="285206"/>
              </a:xfrm>
              <a:prstGeom prst="rect">
                <a:avLst/>
              </a:prstGeom>
              <a:blipFill>
                <a:blip r:embed="rId24"/>
                <a:stretch>
                  <a:fillRect b="-1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2">
                <a:extLst>
                  <a:ext uri="{FF2B5EF4-FFF2-40B4-BE49-F238E27FC236}">
                    <a16:creationId xmlns:a16="http://schemas.microsoft.com/office/drawing/2014/main" id="{94D6DC05-A50E-48B3-9149-26C80EE14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69864" y="2780928"/>
                <a:ext cx="2812991" cy="285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ru-RU" sz="120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ru-RU" sz="1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Y</m:t>
                    </m:r>
                  </m:oMath>
                </a14:m>
                <a:r>
                  <a:rPr lang="en-US" altLang="ru-RU" sz="1200" dirty="0" smtClean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 decreased to </a:t>
                </a:r>
                <a:r>
                  <a:rPr lang="en-US" altLang="zh-CN" sz="1200" dirty="0">
                    <a:latin typeface="Rockwell" panose="02060603020205020403" pitchFamily="18" charset="0"/>
                    <a:sym typeface="Symbol" panose="05050102010706020507" pitchFamily="18" charset="2"/>
                  </a:rPr>
                  <a:t>max</a:t>
                </a:r>
                <a:r>
                  <a:rPr lang="en-US" altLang="ru-RU" sz="1200" dirty="0" smtClean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 50um</a:t>
                </a:r>
                <a:endParaRPr lang="en-US" altLang="ru-RU" sz="1200" dirty="0">
                  <a:solidFill>
                    <a:schemeClr val="tx1"/>
                  </a:solidFill>
                  <a:latin typeface="Rockwell" panose="02060603020205020403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5" name="Прямоугольник 2">
                <a:extLst>
                  <a:ext uri="{FF2B5EF4-FFF2-40B4-BE49-F238E27FC236}">
                    <a16:creationId xmlns:a16="http://schemas.microsoft.com/office/drawing/2014/main" id="{94D6DC05-A50E-48B3-9149-26C80EE14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69864" y="2780928"/>
                <a:ext cx="2812991" cy="285206"/>
              </a:xfrm>
              <a:prstGeom prst="rect">
                <a:avLst/>
              </a:prstGeom>
              <a:blipFill>
                <a:blip r:embed="rId25"/>
                <a:stretch>
                  <a:fillRect b="-1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内容占位符 2"/>
          <p:cNvSpPr txBox="1">
            <a:spLocks/>
          </p:cNvSpPr>
          <p:nvPr/>
        </p:nvSpPr>
        <p:spPr>
          <a:xfrm>
            <a:off x="124838" y="1008829"/>
            <a:ext cx="12307866" cy="475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RMS orbit, dispersion and beta-beating of the whole ring are controlled after the global corrections.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4448" y="6208315"/>
            <a:ext cx="767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Higgs</a:t>
            </a:r>
            <a:endParaRPr lang="zh-CN" altLang="en-US" sz="2000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8816266" y="6226041"/>
            <a:ext cx="456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Z</a:t>
            </a:r>
            <a:endParaRPr lang="zh-CN" altLang="en-US" sz="2000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45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8596" y="71950"/>
            <a:ext cx="10515600" cy="92075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Orbit and optics after corrections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2733311" y="2640152"/>
              <a:ext cx="6747110" cy="2523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1860">
                      <a:extLst>
                        <a:ext uri="{9D8B030D-6E8A-4147-A177-3AD203B41FA5}">
                          <a16:colId xmlns:a16="http://schemas.microsoft.com/office/drawing/2014/main" val="3314381898"/>
                        </a:ext>
                      </a:extLst>
                    </a:gridCol>
                    <a:gridCol w="1195691">
                      <a:extLst>
                        <a:ext uri="{9D8B030D-6E8A-4147-A177-3AD203B41FA5}">
                          <a16:colId xmlns:a16="http://schemas.microsoft.com/office/drawing/2014/main" val="3284940422"/>
                        </a:ext>
                      </a:extLst>
                    </a:gridCol>
                    <a:gridCol w="1264015">
                      <a:extLst>
                        <a:ext uri="{9D8B030D-6E8A-4147-A177-3AD203B41FA5}">
                          <a16:colId xmlns:a16="http://schemas.microsoft.com/office/drawing/2014/main" val="2721217674"/>
                        </a:ext>
                      </a:extLst>
                    </a:gridCol>
                    <a:gridCol w="1264015">
                      <a:extLst>
                        <a:ext uri="{9D8B030D-6E8A-4147-A177-3AD203B41FA5}">
                          <a16:colId xmlns:a16="http://schemas.microsoft.com/office/drawing/2014/main" val="2612538541"/>
                        </a:ext>
                      </a:extLst>
                    </a:gridCol>
                    <a:gridCol w="1161529">
                      <a:extLst>
                        <a:ext uri="{9D8B030D-6E8A-4147-A177-3AD203B41FA5}">
                          <a16:colId xmlns:a16="http://schemas.microsoft.com/office/drawing/2014/main" val="2027478288"/>
                        </a:ext>
                      </a:extLst>
                    </a:gridCol>
                  </a:tblGrid>
                  <a:tr h="6307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2740150587"/>
                      </a:ext>
                    </a:extLst>
                  </a:tr>
                  <a:tr h="63079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Orbit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</m:oMath>
                          </a14:m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3652075822"/>
                      </a:ext>
                    </a:extLst>
                  </a:tr>
                  <a:tr h="63079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Dispersion (mm)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1.8/0.9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2.8/1.4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2.7/1.8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0.6/0.3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868155241"/>
                      </a:ext>
                    </a:extLst>
                  </a:tr>
                  <a:tr h="63079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Beta-beating (%)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1.0/2.8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2.0/3.0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0.5/2.5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1.1/1.2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2784981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23912742"/>
                  </p:ext>
                </p:extLst>
              </p:nvPr>
            </p:nvGraphicFramePr>
            <p:xfrm>
              <a:off x="2733311" y="2640152"/>
              <a:ext cx="6747110" cy="2523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1860">
                      <a:extLst>
                        <a:ext uri="{9D8B030D-6E8A-4147-A177-3AD203B41FA5}">
                          <a16:colId xmlns:a16="http://schemas.microsoft.com/office/drawing/2014/main" val="3314381898"/>
                        </a:ext>
                      </a:extLst>
                    </a:gridCol>
                    <a:gridCol w="1195691">
                      <a:extLst>
                        <a:ext uri="{9D8B030D-6E8A-4147-A177-3AD203B41FA5}">
                          <a16:colId xmlns:a16="http://schemas.microsoft.com/office/drawing/2014/main" val="3284940422"/>
                        </a:ext>
                      </a:extLst>
                    </a:gridCol>
                    <a:gridCol w="1264015">
                      <a:extLst>
                        <a:ext uri="{9D8B030D-6E8A-4147-A177-3AD203B41FA5}">
                          <a16:colId xmlns:a16="http://schemas.microsoft.com/office/drawing/2014/main" val="2721217674"/>
                        </a:ext>
                      </a:extLst>
                    </a:gridCol>
                    <a:gridCol w="1264015">
                      <a:extLst>
                        <a:ext uri="{9D8B030D-6E8A-4147-A177-3AD203B41FA5}">
                          <a16:colId xmlns:a16="http://schemas.microsoft.com/office/drawing/2014/main" val="2612538541"/>
                        </a:ext>
                      </a:extLst>
                    </a:gridCol>
                    <a:gridCol w="1161529">
                      <a:extLst>
                        <a:ext uri="{9D8B030D-6E8A-4147-A177-3AD203B41FA5}">
                          <a16:colId xmlns:a16="http://schemas.microsoft.com/office/drawing/2014/main" val="2027478288"/>
                        </a:ext>
                      </a:extLst>
                    </a:gridCol>
                  </a:tblGrid>
                  <a:tr h="6307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205" marR="47205" marT="23602" marB="23602">
                        <a:blipFill>
                          <a:blip r:embed="rId2"/>
                          <a:stretch>
                            <a:fillRect l="-480628" t="-8654" r="-2094" b="-300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0150587"/>
                      </a:ext>
                    </a:extLst>
                  </a:tr>
                  <a:tr h="63079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205" marR="47205" marT="23602" marB="23602">
                        <a:blipFill>
                          <a:blip r:embed="rId2"/>
                          <a:stretch>
                            <a:fillRect l="-327" t="-108654" r="-263399" b="-2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3652075822"/>
                      </a:ext>
                    </a:extLst>
                  </a:tr>
                  <a:tr h="63079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Dispersion (mm)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1.8/0.9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2.8/1.4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2.7/1.8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0.6/0.3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868155241"/>
                      </a:ext>
                    </a:extLst>
                  </a:tr>
                  <a:tr h="63079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Beta-beating (%)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1.0/2.8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2.0/3.0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0.5/2.5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1.1/1.2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2784981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58931" y="1268759"/>
            <a:ext cx="10515600" cy="1080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RMS orbit, dispersion and beta-beating of the whole ring for the Higgs/Z/W/ttbar modes are controlled after the global corrections.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068960"/>
            <a:ext cx="2805793" cy="20162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Emittance and dynamic aperture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with </a:t>
            </a:r>
            <a:r>
              <a:rPr lang="en-US" altLang="zh-CN" sz="3200" b="1" dirty="0">
                <a:solidFill>
                  <a:srgbClr val="C00000"/>
                </a:solidFill>
              </a:rPr>
              <a:t>error @ Higgs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4983122"/>
                <a:ext cx="11075192" cy="1720626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emittance coupling fulfill the requirement (&lt;0.2%)</a:t>
                </a:r>
                <a:endParaRPr lang="en-US" altLang="zh-CN" sz="1600" dirty="0"/>
              </a:p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of 100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seeds with errors are corrected. </a:t>
                </a:r>
              </a:p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90% lattice seeds with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correction fulfill the requirement of on axis top-up injection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zh-CN" alt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6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1.6%.</a:t>
                </a:r>
              </a:p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Correction with more errors and the IP tuning are undergoing.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4983122"/>
                <a:ext cx="11075192" cy="1720626"/>
              </a:xfrm>
              <a:blipFill>
                <a:blip r:embed="rId4"/>
                <a:stretch>
                  <a:fillRect l="-55" t="-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内容占位符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127598"/>
              </p:ext>
            </p:extLst>
          </p:nvPr>
        </p:nvGraphicFramePr>
        <p:xfrm>
          <a:off x="8112224" y="1238057"/>
          <a:ext cx="1608429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34360026-0A54-4856-BD74-73EEF7578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71156"/>
              </p:ext>
            </p:extLst>
          </p:nvPr>
        </p:nvGraphicFramePr>
        <p:xfrm>
          <a:off x="7104112" y="4774951"/>
          <a:ext cx="4373242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6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8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2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en-GB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kumimoji="0" lang="zh-CN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kumimoji="0" lang="zh-CN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911424" y="1119493"/>
            <a:ext cx="7200800" cy="3912274"/>
            <a:chOff x="911424" y="1114861"/>
            <a:chExt cx="7200800" cy="3912274"/>
          </a:xfrm>
        </p:grpSpPr>
        <p:sp>
          <p:nvSpPr>
            <p:cNvPr id="31" name="内容占位符 2">
              <a:extLst>
                <a:ext uri="{FF2B5EF4-FFF2-40B4-BE49-F238E27FC236}">
                  <a16:creationId xmlns:a16="http://schemas.microsoft.com/office/drawing/2014/main" id="{FDF9F705-16B6-4F8B-88D5-40ECE8162CD0}"/>
                </a:ext>
              </a:extLst>
            </p:cNvPr>
            <p:cNvSpPr txBox="1">
              <a:spLocks/>
            </p:cNvSpPr>
            <p:nvPr/>
          </p:nvSpPr>
          <p:spPr>
            <a:xfrm>
              <a:off x="6600056" y="1196752"/>
              <a:ext cx="1512168" cy="1869546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/>
                <a:t>—w/o error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>
                  <a:solidFill>
                    <a:srgbClr val="FFC000"/>
                  </a:solidFill>
                </a:rPr>
                <a:t>—mean value 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>
                  <a:solidFill>
                    <a:srgbClr val="00B050"/>
                  </a:solidFill>
                </a:rPr>
                <a:t>—statistic errors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>
                  <a:solidFill>
                    <a:srgbClr val="0000FF"/>
                  </a:solidFill>
                </a:rPr>
                <a:t>—seeds</a:t>
              </a:r>
              <a:endParaRPr lang="en-US" altLang="zh-CN" sz="1400" b="1" dirty="0">
                <a:solidFill>
                  <a:srgbClr val="00B05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>
                  <a:solidFill>
                    <a:srgbClr val="FF0000"/>
                  </a:solidFill>
                </a:rPr>
                <a:t>—requirement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zh-CN" sz="1400" b="1" dirty="0">
                <a:solidFill>
                  <a:srgbClr val="00B050"/>
                </a:solidFill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24" y="1114927"/>
              <a:ext cx="2715544" cy="195137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520" y="3291281"/>
              <a:ext cx="1667108" cy="78115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736" y="2996952"/>
              <a:ext cx="2825220" cy="2030183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736" y="1114861"/>
              <a:ext cx="2825220" cy="1954099"/>
            </a:xfrm>
            <a:prstGeom prst="rect">
              <a:avLst/>
            </a:prstGeom>
          </p:spPr>
        </p:pic>
        <p:cxnSp>
          <p:nvCxnSpPr>
            <p:cNvPr id="36" name="直接箭头连接符 35"/>
            <p:cNvCxnSpPr/>
            <p:nvPr/>
          </p:nvCxnSpPr>
          <p:spPr>
            <a:xfrm flipV="1">
              <a:off x="5231904" y="2128224"/>
              <a:ext cx="0" cy="6163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5231904" y="3596446"/>
              <a:ext cx="0" cy="10566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V="1">
              <a:off x="4242689" y="4677724"/>
              <a:ext cx="1908090" cy="284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 flipV="1">
              <a:off x="4259918" y="2744566"/>
              <a:ext cx="1908090" cy="284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900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45" y="3108326"/>
            <a:ext cx="2665691" cy="19155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Emittance and dynamic aperture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with </a:t>
            </a:r>
            <a:r>
              <a:rPr lang="en-US" altLang="zh-CN" sz="3200" b="1" dirty="0">
                <a:solidFill>
                  <a:srgbClr val="C00000"/>
                </a:solidFill>
              </a:rPr>
              <a:t>error @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Z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5087845"/>
                <a:ext cx="10369152" cy="1552843"/>
              </a:xfrm>
            </p:spPr>
            <p:txBody>
              <a:bodyPr>
                <a:normAutofit fontScale="85000" lnSpcReduction="20000"/>
              </a:bodyPr>
              <a:lstStyle/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emittance coupling fulfill the requirement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(&lt;0.5%)</a:t>
                </a:r>
                <a:endParaRPr lang="en-US" altLang="zh-CN" sz="2000" dirty="0"/>
              </a:p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of 100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seeds with errors are corrected. 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94% lattice seeds with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correction fulfill the requirement of off axis top-up injection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11</m:t>
                        </m:r>
                        <m:r>
                          <a:rPr lang="zh-CN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23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1.0%.</a:t>
                </a:r>
              </a:p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Correction with more errors and the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tuning are undergoing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5087845"/>
                <a:ext cx="10369152" cy="1552843"/>
              </a:xfrm>
              <a:blipFill>
                <a:blip r:embed="rId4"/>
                <a:stretch>
                  <a:fillRect l="-59" t="-2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内容占位符 2"/>
          <p:cNvGraphicFramePr>
            <a:graphicFrameLocks/>
          </p:cNvGraphicFramePr>
          <p:nvPr>
            <p:extLst/>
          </p:nvPr>
        </p:nvGraphicFramePr>
        <p:xfrm>
          <a:off x="8112224" y="1268760"/>
          <a:ext cx="1608429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34360026-0A54-4856-BD74-73EEF7578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07296"/>
              </p:ext>
            </p:extLst>
          </p:nvPr>
        </p:nvGraphicFramePr>
        <p:xfrm>
          <a:off x="7046648" y="4725144"/>
          <a:ext cx="4373242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6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8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2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en-GB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kumimoji="0" lang="zh-CN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kumimoji="0" lang="zh-CN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052860" y="1111886"/>
            <a:ext cx="6987356" cy="3911986"/>
            <a:chOff x="1052860" y="1111886"/>
            <a:chExt cx="6987356" cy="391198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860" y="1111886"/>
              <a:ext cx="2663587" cy="191403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52" y="3322611"/>
              <a:ext cx="1473477" cy="68245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760" y="1181164"/>
              <a:ext cx="2627074" cy="188779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145" y="3108326"/>
              <a:ext cx="2665690" cy="1915546"/>
            </a:xfrm>
            <a:prstGeom prst="rect">
              <a:avLst/>
            </a:prstGeom>
          </p:spPr>
        </p:pic>
        <p:sp>
          <p:nvSpPr>
            <p:cNvPr id="25" name="内容占位符 2">
              <a:extLst>
                <a:ext uri="{FF2B5EF4-FFF2-40B4-BE49-F238E27FC236}">
                  <a16:creationId xmlns:a16="http://schemas.microsoft.com/office/drawing/2014/main" id="{FDF9F705-16B6-4F8B-88D5-40ECE8162CD0}"/>
                </a:ext>
              </a:extLst>
            </p:cNvPr>
            <p:cNvSpPr txBox="1">
              <a:spLocks/>
            </p:cNvSpPr>
            <p:nvPr/>
          </p:nvSpPr>
          <p:spPr>
            <a:xfrm>
              <a:off x="6528048" y="1196752"/>
              <a:ext cx="1512168" cy="1869546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/>
                <a:t>—w/o error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>
                  <a:solidFill>
                    <a:srgbClr val="FFC000"/>
                  </a:solidFill>
                </a:rPr>
                <a:t>—mean value 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>
                  <a:solidFill>
                    <a:srgbClr val="00B050"/>
                  </a:solidFill>
                </a:rPr>
                <a:t>—statistic errors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>
                  <a:solidFill>
                    <a:srgbClr val="0000FF"/>
                  </a:solidFill>
                </a:rPr>
                <a:t>—seeds</a:t>
              </a:r>
              <a:endParaRPr lang="en-US" altLang="zh-CN" sz="1400" b="1" dirty="0">
                <a:solidFill>
                  <a:srgbClr val="00B05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>
                  <a:solidFill>
                    <a:srgbClr val="FF0000"/>
                  </a:solidFill>
                </a:rPr>
                <a:t>—requirement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zh-CN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V="1">
              <a:off x="5303912" y="3861048"/>
              <a:ext cx="0" cy="864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4439816" y="4725143"/>
              <a:ext cx="1728192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H="1" flipV="1">
              <a:off x="5303912" y="1988840"/>
              <a:ext cx="2" cy="7619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4439816" y="2750829"/>
              <a:ext cx="1728192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23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140968"/>
            <a:ext cx="2747170" cy="19044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>
                <a:solidFill>
                  <a:srgbClr val="C00000"/>
                </a:solidFill>
              </a:rPr>
              <a:t>Emittance and dynamic aperture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with </a:t>
            </a:r>
            <a:r>
              <a:rPr lang="en-US" altLang="zh-CN" sz="3200" b="1" dirty="0">
                <a:solidFill>
                  <a:srgbClr val="C00000"/>
                </a:solidFill>
              </a:rPr>
              <a:t>error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@ ttbar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5087846"/>
                <a:ext cx="10297144" cy="1437498"/>
              </a:xfrm>
            </p:spPr>
            <p:txBody>
              <a:bodyPr>
                <a:normAutofit fontScale="85000" lnSpcReduction="20000"/>
              </a:bodyPr>
              <a:lstStyle/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emittance coupling fulfill the requirement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(&lt;0.34%)</a:t>
                </a:r>
                <a:endParaRPr lang="en-US" altLang="zh-CN" sz="2000" dirty="0"/>
              </a:p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of 100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seeds with errors are corrected. 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90% lattice seeds with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correction fulfill the requirement of off-axis top-up injection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zh-CN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16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.0%.</a:t>
                </a:r>
              </a:p>
              <a:p>
                <a:pPr marL="342900" lvl="1" indent="-342900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Correction with more errors and the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tuning are undergoing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5087846"/>
                <a:ext cx="10297144" cy="1437498"/>
              </a:xfrm>
              <a:blipFill>
                <a:blip r:embed="rId4"/>
                <a:stretch>
                  <a:fillRect l="-59" t="-2979" b="-5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内容占位符 2"/>
          <p:cNvGraphicFramePr>
            <a:graphicFrameLocks/>
          </p:cNvGraphicFramePr>
          <p:nvPr>
            <p:extLst/>
          </p:nvPr>
        </p:nvGraphicFramePr>
        <p:xfrm>
          <a:off x="8112224" y="1268760"/>
          <a:ext cx="1608429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34360026-0A54-4856-BD74-73EEF757835E}"/>
              </a:ext>
            </a:extLst>
          </p:cNvPr>
          <p:cNvGraphicFramePr>
            <a:graphicFrameLocks noGrp="1"/>
          </p:cNvGraphicFramePr>
          <p:nvPr/>
        </p:nvGraphicFramePr>
        <p:xfrm>
          <a:off x="7046648" y="4890864"/>
          <a:ext cx="4373242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6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8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2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en-GB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kumimoji="0" lang="zh-CN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kumimoji="0" lang="zh-CN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42714" y="1214795"/>
            <a:ext cx="7341518" cy="3919096"/>
            <a:chOff x="842714" y="1214795"/>
            <a:chExt cx="7341518" cy="391909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022" y="1226924"/>
              <a:ext cx="2763808" cy="198605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398" y="3140968"/>
              <a:ext cx="2773368" cy="199292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14" y="1214795"/>
              <a:ext cx="2743873" cy="197172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483" y="3284983"/>
              <a:ext cx="1559222" cy="720081"/>
            </a:xfrm>
            <a:prstGeom prst="rect">
              <a:avLst/>
            </a:prstGeom>
          </p:spPr>
        </p:pic>
        <p:sp>
          <p:nvSpPr>
            <p:cNvPr id="22" name="内容占位符 2">
              <a:extLst>
                <a:ext uri="{FF2B5EF4-FFF2-40B4-BE49-F238E27FC236}">
                  <a16:creationId xmlns:a16="http://schemas.microsoft.com/office/drawing/2014/main" id="{FDF9F705-16B6-4F8B-88D5-40ECE8162CD0}"/>
                </a:ext>
              </a:extLst>
            </p:cNvPr>
            <p:cNvSpPr txBox="1">
              <a:spLocks/>
            </p:cNvSpPr>
            <p:nvPr/>
          </p:nvSpPr>
          <p:spPr>
            <a:xfrm>
              <a:off x="6672064" y="1340768"/>
              <a:ext cx="1512168" cy="1869546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/>
                <a:t>—w/o error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>
                  <a:solidFill>
                    <a:srgbClr val="FFC000"/>
                  </a:solidFill>
                </a:rPr>
                <a:t>—mean value 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>
                  <a:solidFill>
                    <a:srgbClr val="00B050"/>
                  </a:solidFill>
                </a:rPr>
                <a:t>—statistic errors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>
                  <a:solidFill>
                    <a:srgbClr val="0000FF"/>
                  </a:solidFill>
                </a:rPr>
                <a:t>—seeds</a:t>
              </a:r>
              <a:endParaRPr lang="en-US" altLang="zh-CN" sz="1400" b="1" dirty="0">
                <a:solidFill>
                  <a:srgbClr val="00B050"/>
                </a:solidFill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b="1" dirty="0">
                  <a:solidFill>
                    <a:srgbClr val="FF0000"/>
                  </a:solidFill>
                </a:rPr>
                <a:t>—requirement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zh-CN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H="1" flipV="1">
              <a:off x="5375920" y="1772816"/>
              <a:ext cx="2" cy="1122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4295800" y="2894850"/>
              <a:ext cx="21602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H="1" flipV="1">
              <a:off x="5375622" y="4428338"/>
              <a:ext cx="300" cy="3688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4295800" y="4797152"/>
              <a:ext cx="21602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90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5070490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tradeoff between the collider lattice, MDI, booster to get a more adequate machine design and further improve the dynamic aperture for the bare machine.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the more realistic lattice with polarization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systems, energy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systems,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interaction region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realistic finite length fringe field and so 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to the engineering design, trade off the accelerator physics requirements and the technology to establish parameters for future engineering.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Preliminary EDR </a:t>
            </a:r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plans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06" y="5085184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short term plans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5723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5070490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global corrections and emittance tuning with errors.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more static errors including effect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BPM errors and multi-field errors,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range alignment errors and the beam-based alignment for the main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 et al.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on the dynamic error effects and possible feedback, including the injection jitter, the power source jitter, the ground motion with realistic data from the candidate sites.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20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Preliminary EDR </a:t>
            </a:r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plans (cont.)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06" y="5085184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short term plans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608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318" y="125509"/>
            <a:ext cx="11805346" cy="739657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Lattice design </a:t>
            </a:r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requirement of the </a:t>
            </a: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CEPC collider ring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55364" y="5901396"/>
            <a:ext cx="4177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Ref: CEPC CDR, arXiv:1809.00285, 2018;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Oide, arXiv:1610.07170; </a:t>
            </a:r>
            <a:r>
              <a:rPr lang="en-US" altLang="zh-CN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Zobov et al, Phys. Rev. Lett. 104, 174801(2010); 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838199" y="1176161"/>
            <a:ext cx="6858965" cy="47252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Basically 2 folded symmetry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interaction regions @ IP1 and 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IP3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 waist collision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ocal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chromaticity correction for the interaction region</a:t>
            </a:r>
          </a:p>
          <a:p>
            <a:pPr>
              <a:lnSpc>
                <a:spcPct val="100000"/>
              </a:lnSpc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acceleration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@ IP2 and IP4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hared cavities for two beam @ ttbar, Higgs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switching between compatible modes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arc sections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aperture dipole and quadrupole magnets</a:t>
            </a:r>
          </a:p>
          <a:p>
            <a:pPr>
              <a:lnSpc>
                <a:spcPct val="100000"/>
              </a:lnSpc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straight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on/off axis injection regions for different modes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dumping, gamma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polarized beam*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487618" y="6379009"/>
            <a:ext cx="5040560" cy="354977"/>
          </a:xfrm>
        </p:spPr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21121BD0-9FB7-437A-96D3-AAE4D067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788692" y="1222887"/>
            <a:ext cx="5403308" cy="4632341"/>
            <a:chOff x="6611711" y="1164867"/>
            <a:chExt cx="5403308" cy="4632341"/>
          </a:xfrm>
        </p:grpSpPr>
        <p:pic>
          <p:nvPicPr>
            <p:cNvPr id="17" name="图片 16" descr="C:\Users\Yiwei\Desktop\CEPC及SPPC机器示意图-20230427\CEPC机器示意图-俯视-20230427-png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8" t="9651" r="14508" b="10286"/>
            <a:stretch/>
          </p:blipFill>
          <p:spPr bwMode="auto">
            <a:xfrm>
              <a:off x="6611711" y="1164867"/>
              <a:ext cx="5403308" cy="46323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6810356" y="1628702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SS4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701379" y="168604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</a:t>
              </a:r>
              <a:r>
                <a:rPr lang="en-US" altLang="zh-CN" dirty="0" smtClean="0"/>
                <a:t>S1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466991" y="5218706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</a:t>
              </a:r>
              <a:r>
                <a:rPr lang="en-US" altLang="zh-CN" dirty="0" smtClean="0"/>
                <a:t>S2</a:t>
              </a:r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12286" y="512565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</a:t>
              </a:r>
              <a:r>
                <a:rPr lang="en-US" altLang="zh-CN" dirty="0" smtClean="0"/>
                <a:t>S3</a:t>
              </a:r>
              <a:endParaRPr lang="zh-CN" altLang="en-US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8772461" y="6038858"/>
            <a:ext cx="1982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SS: short straight section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303912" y="5669869"/>
            <a:ext cx="2692895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1200" dirty="0">
                <a:solidFill>
                  <a:srgbClr val="0D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of CEPC Polarization studies, </a:t>
            </a:r>
            <a:r>
              <a:rPr lang="en-US" altLang="zh-CN" sz="1200" dirty="0" smtClean="0">
                <a:solidFill>
                  <a:srgbClr val="0D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 DUAN,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July,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5070490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tracking simulations with a realistic lattice and strong-strong beam-beam interaction, to study the effects of machine errors on the beam-beam performance and the interplay with the luminosity-tuning knobs.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the detailed procedures for the first turn injection, tuning, operation, different modes switching et al. Establish the tools and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wares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tuning and operation.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Preliminary EDR </a:t>
            </a:r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plans </a:t>
            </a:r>
            <a:r>
              <a:rPr lang="en-US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06" y="5085184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short term plans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1960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CEPC collider ring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 fulfill the requirements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parameters list, geometry and key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hardware. 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Dynamic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aperture w/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errors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H/Z/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>
                        <a:latin typeface="Cambria Math" panose="02040503050406030204" pitchFamily="18" charset="0"/>
                      </a:rPr>
                      <m:t>t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 b="0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modes achieve the requirements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top-up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injection. DA study of W mode is on the way. </a:t>
                </a:r>
              </a:p>
              <a:p>
                <a:pPr marL="742950" lvl="2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Correction with more errors and the IR tuning are undergoing.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 of beam lifetime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bare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+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beam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beamstrahlung fulfill the requirements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H/W/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>
                        <a:latin typeface="Cambria Math" panose="02040503050406030204" pitchFamily="18" charset="0"/>
                      </a:rPr>
                      <m:t>t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modes.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lifetime study of Z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 is on the way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Preliminary EDR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plans are proposed.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9" r="-1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6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200" b="1" dirty="0" smtClean="0">
                <a:solidFill>
                  <a:srgbClr val="C00000"/>
                </a:solidFill>
              </a:rPr>
              <a:t>CEPC Design Parameters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2FA795AC-825D-4B20-809C-B809D0585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5935836"/>
                  </p:ext>
                </p:extLst>
              </p:nvPr>
            </p:nvGraphicFramePr>
            <p:xfrm>
              <a:off x="2023409" y="1176596"/>
              <a:ext cx="7744999" cy="52047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89051">
                      <a:extLst>
                        <a:ext uri="{9D8B030D-6E8A-4147-A177-3AD203B41FA5}">
                          <a16:colId xmlns:a16="http://schemas.microsoft.com/office/drawing/2014/main" val="3130724924"/>
                        </a:ext>
                      </a:extLst>
                    </a:gridCol>
                    <a:gridCol w="1184967">
                      <a:extLst>
                        <a:ext uri="{9D8B030D-6E8A-4147-A177-3AD203B41FA5}">
                          <a16:colId xmlns:a16="http://schemas.microsoft.com/office/drawing/2014/main" val="1384768707"/>
                        </a:ext>
                      </a:extLst>
                    </a:gridCol>
                    <a:gridCol w="1184038">
                      <a:extLst>
                        <a:ext uri="{9D8B030D-6E8A-4147-A177-3AD203B41FA5}">
                          <a16:colId xmlns:a16="http://schemas.microsoft.com/office/drawing/2014/main" val="2215860670"/>
                        </a:ext>
                      </a:extLst>
                    </a:gridCol>
                    <a:gridCol w="1205397">
                      <a:extLst>
                        <a:ext uri="{9D8B030D-6E8A-4147-A177-3AD203B41FA5}">
                          <a16:colId xmlns:a16="http://schemas.microsoft.com/office/drawing/2014/main" val="2160745236"/>
                        </a:ext>
                      </a:extLst>
                    </a:gridCol>
                    <a:gridCol w="1281546">
                      <a:extLst>
                        <a:ext uri="{9D8B030D-6E8A-4147-A177-3AD203B41FA5}">
                          <a16:colId xmlns:a16="http://schemas.microsoft.com/office/drawing/2014/main" val="1529580387"/>
                        </a:ext>
                      </a:extLst>
                    </a:gridCol>
                  </a:tblGrid>
                  <a:tr h="142832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3973983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844132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GB" sz="1000" b="1" i="0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00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.0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369306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  power per beam (MW)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000" b="1" i="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924279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388881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179081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7378111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54874"/>
                      </a:ext>
                    </a:extLst>
                  </a:tr>
                  <a:tr h="19776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3280040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24.23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8819071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0525379"/>
                      </a:ext>
                    </a:extLst>
                  </a:tr>
                  <a:tr h="28008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591 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 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(18% gap)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257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4524 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0469167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983858"/>
                      </a:ext>
                    </a:extLst>
                  </a:tr>
                  <a:tr h="134188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803.5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84.1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6343106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559549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0117342"/>
                      </a:ext>
                    </a:extLst>
                  </a:tr>
                  <a:tr h="195354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2.7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152513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 (nm/pm)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/1.4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/4.7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820879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317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/317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985743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2635593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2.5/8.7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260502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0941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</a:t>
                          </a:r>
                          <a:r>
                            <a:rPr lang="en-GB" sz="1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400228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0.004/0.127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095449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903090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173018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3588452"/>
                      </a:ext>
                    </a:extLst>
                  </a:tr>
                  <a:tr h="195354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</a:t>
                          </a:r>
                          <a:r>
                            <a:rPr lang="en-GB" sz="10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Bhabha/beamstrahlung)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(min)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39/40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82/2800</a:t>
                          </a:r>
                          <a:endParaRPr lang="zh-CN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60/700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81/23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3713214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(min)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6996293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670191"/>
                      </a:ext>
                    </a:extLst>
                  </a:tr>
                  <a:tr h="14363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376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2FA795AC-825D-4B20-809C-B809D0585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5935836"/>
                  </p:ext>
                </p:extLst>
              </p:nvPr>
            </p:nvGraphicFramePr>
            <p:xfrm>
              <a:off x="2023409" y="1176596"/>
              <a:ext cx="7744999" cy="52047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889051">
                      <a:extLst>
                        <a:ext uri="{9D8B030D-6E8A-4147-A177-3AD203B41FA5}">
                          <a16:colId xmlns:a16="http://schemas.microsoft.com/office/drawing/2014/main" val="3130724924"/>
                        </a:ext>
                      </a:extLst>
                    </a:gridCol>
                    <a:gridCol w="1184967">
                      <a:extLst>
                        <a:ext uri="{9D8B030D-6E8A-4147-A177-3AD203B41FA5}">
                          <a16:colId xmlns:a16="http://schemas.microsoft.com/office/drawing/2014/main" val="1384768707"/>
                        </a:ext>
                      </a:extLst>
                    </a:gridCol>
                    <a:gridCol w="1184038">
                      <a:extLst>
                        <a:ext uri="{9D8B030D-6E8A-4147-A177-3AD203B41FA5}">
                          <a16:colId xmlns:a16="http://schemas.microsoft.com/office/drawing/2014/main" val="2215860670"/>
                        </a:ext>
                      </a:extLst>
                    </a:gridCol>
                    <a:gridCol w="1205397">
                      <a:extLst>
                        <a:ext uri="{9D8B030D-6E8A-4147-A177-3AD203B41FA5}">
                          <a16:colId xmlns:a16="http://schemas.microsoft.com/office/drawing/2014/main" val="2160745236"/>
                        </a:ext>
                      </a:extLst>
                    </a:gridCol>
                    <a:gridCol w="1281546">
                      <a:extLst>
                        <a:ext uri="{9D8B030D-6E8A-4147-A177-3AD203B41FA5}">
                          <a16:colId xmlns:a16="http://schemas.microsoft.com/office/drawing/2014/main" val="1529580387"/>
                        </a:ext>
                      </a:extLst>
                    </a:gridCol>
                  </a:tblGrid>
                  <a:tr h="158601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</a:rPr>
                            <a:t> 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Higgs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W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6190" t="-23077" r="-952" b="-323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973983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Number of IPs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844132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Circumference (km)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r>
                            <a:rPr lang="en-GB" sz="1000" b="1" i="0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00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.0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4369306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SR   power per beam (MW)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i="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30</a:t>
                          </a:r>
                          <a:endParaRPr lang="zh-CN" sz="1000" b="1" i="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924279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Half crossing angle at IP (mrad)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388881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Bending radius (km)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179081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(GeV)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45.5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7378111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loss per turn (GeV)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0.357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8054874"/>
                      </a:ext>
                    </a:extLst>
                  </a:tr>
                  <a:tr h="19776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Damping time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z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(ms)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44.6/44.6/22.3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816/816/408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150/150/75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13.2/13.2/6.6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3280040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Piwinski angle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4.88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24.23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5.98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8819071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number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268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11934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1297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0525379"/>
                      </a:ext>
                    </a:extLst>
                  </a:tr>
                  <a:tr h="311001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spacing (ns)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591 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23 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(18% gap)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257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4524 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(53% gap)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0469167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population (10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1.35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1983858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current (mA)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803.5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84.1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3.3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6343106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Phase advance of arc FODO (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90</a:t>
                          </a:r>
                          <a:endParaRPr lang="zh-CN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559549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Momentum compaction (10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-5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0117342"/>
                      </a:ext>
                    </a:extLst>
                  </a:tr>
                  <a:tr h="195354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 functions at IP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b="1" i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*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(m/mm)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0.3/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0.13/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0.21/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1.04/</a:t>
                          </a:r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2.7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152513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Emittance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 (nm/pm)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0.64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0.27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/1.4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0.87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1.4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/4.7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820879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Betatron tune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317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/317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317/317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445/445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985743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size at IP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s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(um/nm)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14/36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6/35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13/42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39/113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2635593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Bunch length (natural/total) (mm)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2.3/4.1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2.5/8.7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2.5/4.9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2.2/2.9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4260502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spread (natural/total) (%)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0.10/0.17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0.04/0.13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0.07/0.14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0.15/0.20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750941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Energy acceptance (DA/RF) (%)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1.6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/2.2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 smtClea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1.0</a:t>
                          </a:r>
                          <a:r>
                            <a:rPr lang="en-GB" sz="1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/1.7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1.2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2.0</a:t>
                          </a:r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/2.6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5400228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Beam-beam parameters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x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/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x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y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0.015/0.11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0.004/0.127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0.012/0.113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0.071/0.1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30095449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voltage (GV)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2.2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5903090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RF frequency (MHz)</a:t>
                          </a:r>
                          <a:endParaRPr lang="zh-CN" sz="10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650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SG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173018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Longitudinal tune </a:t>
                          </a:r>
                          <a:r>
                            <a:rPr lang="en-GB" sz="1000" b="1" i="1" dirty="0">
                              <a:solidFill>
                                <a:srgbClr val="000000"/>
                              </a:solidFill>
                              <a:effectLst/>
                              <a:latin typeface="Symbol" panose="05050102010706020507" pitchFamily="18" charset="2"/>
                              <a:ea typeface="Symbol" panose="05050102010706020507" pitchFamily="18" charset="2"/>
                              <a:cs typeface="Symbol" panose="05050102010706020507" pitchFamily="18" charset="2"/>
                            </a:rPr>
                            <a:t>n</a:t>
                          </a:r>
                          <a:r>
                            <a:rPr lang="en-GB" sz="1000" b="1" i="1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0.049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0.035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0.062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0.078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43588452"/>
                      </a:ext>
                    </a:extLst>
                  </a:tr>
                  <a:tr h="195354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</a:t>
                          </a:r>
                          <a:r>
                            <a:rPr lang="en-GB" sz="10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Bhabha/beamstrahlung)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(min)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39/40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82/2800</a:t>
                          </a:r>
                          <a:endParaRPr lang="zh-CN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60/700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81/23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3713214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Beam lifetime (min)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80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55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18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6996293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Hourglass Factor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zh-CN" sz="10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0.89</a:t>
                          </a:r>
                          <a:endParaRPr lang="zh-CN" sz="10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670191"/>
                      </a:ext>
                    </a:extLst>
                  </a:tr>
                  <a:tr h="159487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Luminosity per IP (10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34</a:t>
                          </a:r>
                          <a:r>
                            <a:rPr lang="en-GB" sz="1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cm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–2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s</a:t>
                          </a:r>
                          <a:r>
                            <a:rPr lang="en-GB" sz="1000" b="1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–1</a:t>
                          </a:r>
                          <a:r>
                            <a:rPr lang="en-GB" sz="10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)</a:t>
                          </a:r>
                          <a:endParaRPr lang="zh-CN" sz="10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5.0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115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16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zh-CN" sz="1000" b="1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78376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矩形 1"/>
          <p:cNvSpPr/>
          <p:nvPr/>
        </p:nvSpPr>
        <p:spPr>
          <a:xfrm>
            <a:off x="9886936" y="2798071"/>
            <a:ext cx="2232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-</a:t>
            </a:r>
            <a:r>
              <a:rPr lang="zh-CN" altLang="en-US" sz="1600" dirty="0" smtClean="0"/>
              <a:t>𝛽</a:t>
            </a:r>
            <a:r>
              <a:rPr lang="en-US" altLang="zh-CN" sz="1600" dirty="0" smtClean="0"/>
              <a:t>y</a:t>
            </a:r>
            <a:r>
              <a:rPr lang="zh-CN" altLang="en-US" sz="1600" dirty="0" smtClean="0"/>
              <a:t>∗ </a:t>
            </a:r>
            <a:r>
              <a:rPr lang="en-US" altLang="zh-CN" sz="1600" dirty="0" smtClean="0"/>
              <a:t>and </a:t>
            </a:r>
            <a:r>
              <a:rPr lang="en-US" altLang="zh-CN" sz="1600" dirty="0"/>
              <a:t>emittance </a:t>
            </a:r>
            <a:r>
              <a:rPr lang="en-US" altLang="zh-CN" sz="1600" dirty="0" smtClean="0"/>
              <a:t>chosen for luminosity</a:t>
            </a:r>
          </a:p>
          <a:p>
            <a:r>
              <a:rPr lang="en-US" altLang="zh-CN" sz="1600" dirty="0" smtClean="0"/>
              <a:t>-adequate Ne for the luminosity and achievable energy acceptance for lattice design</a:t>
            </a:r>
            <a:endParaRPr lang="zh-CN" altLang="en-US" sz="1600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057878" y="44624"/>
            <a:ext cx="8229600" cy="880820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Final quadrupoles </a:t>
            </a:r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all modes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7297310"/>
                  </p:ext>
                </p:extLst>
              </p:nvPr>
            </p:nvGraphicFramePr>
            <p:xfrm>
              <a:off x="5875104" y="2539676"/>
              <a:ext cx="5528080" cy="2833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99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788681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48746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247960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Quadrupole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L [m]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Distance from IP [m]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Strength [T/m]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479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Higgs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W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Z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47960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Q1AIRU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-141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-141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-94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-110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47960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Q1BIRU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3.19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-56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47960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Q2IRU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4.7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-51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+95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47960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Q3IRU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7.2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+40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47960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Q1AIRD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-1.9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-142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-95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-110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47960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Q1BIRD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-3.19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-64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47960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Q2IRD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-4.7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-47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+96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47960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Q3IRD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-7.2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+40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7297310"/>
                  </p:ext>
                </p:extLst>
              </p:nvPr>
            </p:nvGraphicFramePr>
            <p:xfrm>
              <a:off x="5875104" y="2539676"/>
              <a:ext cx="5528080" cy="2833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999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788681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48746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591513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598816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283354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Quadrupole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L [m]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Distance from IP [m]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Strength [T/m]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8335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9995" marR="69995" marT="34997" marB="34997" anchor="ctr">
                        <a:blipFill>
                          <a:blip r:embed="rId3"/>
                          <a:stretch>
                            <a:fillRect l="-534021" t="-108696" r="-307216" b="-83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Higgs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W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Z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Q1AIRU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-141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-141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-94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-110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Q1BIRU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3.19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-56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Q2IRU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4.7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-51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+95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Q3IRU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7.2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+40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Q1AIRD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-1.9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-142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-142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-95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-110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Q1BIRD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-3.19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-64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-85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Q2IRD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-4.7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-47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+96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Q3IRD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-7.2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+40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zh-CN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4B3AB1DD-1093-435E-915A-2D4F7DF95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18426"/>
              </p:ext>
            </p:extLst>
          </p:nvPr>
        </p:nvGraphicFramePr>
        <p:xfrm>
          <a:off x="969759" y="5356056"/>
          <a:ext cx="4114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591">
                  <a:extLst>
                    <a:ext uri="{9D8B030D-6E8A-4147-A177-3AD203B41FA5}">
                      <a16:colId xmlns:a16="http://schemas.microsoft.com/office/drawing/2014/main" val="2026968635"/>
                    </a:ext>
                  </a:extLst>
                </a:gridCol>
                <a:gridCol w="1379049">
                  <a:extLst>
                    <a:ext uri="{9D8B030D-6E8A-4147-A177-3AD203B41FA5}">
                      <a16:colId xmlns:a16="http://schemas.microsoft.com/office/drawing/2014/main" val="2457192394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252367208"/>
                    </a:ext>
                  </a:extLst>
                </a:gridCol>
              </a:tblGrid>
              <a:tr h="147753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21090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409886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W/H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Q1A+Q1B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498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Q1A+Q1B+Q2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quad Q3A and Q3B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95598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85C3AD2-653A-41B1-A950-FFA08F3C3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90251"/>
              </p:ext>
            </p:extLst>
          </p:nvPr>
        </p:nvGraphicFramePr>
        <p:xfrm>
          <a:off x="5853695" y="5499420"/>
          <a:ext cx="5570898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303">
                  <a:extLst>
                    <a:ext uri="{9D8B030D-6E8A-4147-A177-3AD203B41FA5}">
                      <a16:colId xmlns:a16="http://schemas.microsoft.com/office/drawing/2014/main" val="178700796"/>
                    </a:ext>
                  </a:extLst>
                </a:gridCol>
                <a:gridCol w="837984">
                  <a:extLst>
                    <a:ext uri="{9D8B030D-6E8A-4147-A177-3AD203B41FA5}">
                      <a16:colId xmlns:a16="http://schemas.microsoft.com/office/drawing/2014/main" val="1239104050"/>
                    </a:ext>
                  </a:extLst>
                </a:gridCol>
                <a:gridCol w="922266">
                  <a:extLst>
                    <a:ext uri="{9D8B030D-6E8A-4147-A177-3AD203B41FA5}">
                      <a16:colId xmlns:a16="http://schemas.microsoft.com/office/drawing/2014/main" val="417228599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40215036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69068152"/>
                    </a:ext>
                  </a:extLst>
                </a:gridCol>
                <a:gridCol w="760168">
                  <a:extLst>
                    <a:ext uri="{9D8B030D-6E8A-4147-A177-3AD203B41FA5}">
                      <a16:colId xmlns:a16="http://schemas.microsoft.com/office/drawing/2014/main" val="1993124623"/>
                    </a:ext>
                  </a:extLst>
                </a:gridCol>
                <a:gridCol w="752001">
                  <a:extLst>
                    <a:ext uri="{9D8B030D-6E8A-4147-A177-3AD203B41FA5}">
                      <a16:colId xmlns:a16="http://schemas.microsoft.com/office/drawing/2014/main" val="2730954199"/>
                    </a:ext>
                  </a:extLst>
                </a:gridCol>
              </a:tblGrid>
              <a:tr h="417814">
                <a:tc>
                  <a:txBody>
                    <a:bodyPr/>
                    <a:lstStyle/>
                    <a:p>
                      <a:pPr marR="16510" indent="304800" algn="ctr"/>
                      <a:r>
                        <a:rPr lang="en-GB" sz="1400" dirty="0">
                          <a:effectLst/>
                        </a:rPr>
                        <a:t> 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L* </a:t>
                      </a:r>
                      <a:endParaRPr lang="en-GB" sz="1400" dirty="0" smtClean="0">
                        <a:effectLst/>
                      </a:endParaRPr>
                    </a:p>
                    <a:p>
                      <a:pPr marR="16510" algn="ctr"/>
                      <a:r>
                        <a:rPr lang="en-GB" sz="1400" dirty="0" smtClean="0">
                          <a:effectLst/>
                        </a:rPr>
                        <a:t>[m]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LQ1 </a:t>
                      </a:r>
                      <a:endParaRPr lang="en-GB" sz="1400" dirty="0" smtClean="0">
                        <a:effectLst/>
                      </a:endParaRPr>
                    </a:p>
                    <a:p>
                      <a:pPr marR="16510" algn="ctr"/>
                      <a:r>
                        <a:rPr lang="en-GB" sz="1400" dirty="0" smtClean="0">
                          <a:effectLst/>
                        </a:rPr>
                        <a:t>[m]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 smtClean="0">
                          <a:effectLst/>
                        </a:rPr>
                        <a:t>LQ2 </a:t>
                      </a:r>
                    </a:p>
                    <a:p>
                      <a:pPr marR="16510" algn="ctr"/>
                      <a:r>
                        <a:rPr lang="en-GB" sz="1400" dirty="0" smtClean="0">
                          <a:effectLst/>
                        </a:rPr>
                        <a:t>[m]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 smtClean="0">
                          <a:effectLst/>
                        </a:rPr>
                        <a:t>GQ1 [T/m</a:t>
                      </a:r>
                      <a:r>
                        <a:rPr lang="en-GB" sz="1400" dirty="0">
                          <a:effectLst/>
                        </a:rPr>
                        <a:t>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GQ2 [T/m]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d 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[m]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994686"/>
                  </a:ext>
                </a:extLst>
              </a:tr>
              <a:tr h="208907">
                <a:tc>
                  <a:txBody>
                    <a:bodyPr/>
                    <a:lstStyle/>
                    <a:p>
                      <a:pPr marR="16510"/>
                      <a:r>
                        <a:rPr lang="en-GB" sz="1400" dirty="0">
                          <a:effectLst/>
                        </a:rPr>
                        <a:t>CDR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2.2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-136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111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0.3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6183241"/>
                  </a:ext>
                </a:extLst>
              </a:tr>
              <a:tr h="208907">
                <a:tc>
                  <a:txBody>
                    <a:bodyPr/>
                    <a:lstStyle/>
                    <a:p>
                      <a:pPr marR="16510"/>
                      <a:r>
                        <a:rPr lang="en-GB" sz="1400" dirty="0">
                          <a:effectLst/>
                        </a:rPr>
                        <a:t>TDR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1.9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 smtClean="0">
                          <a:effectLst/>
                        </a:rPr>
                        <a:t>1.22/1.22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-141</a:t>
                      </a:r>
                      <a:r>
                        <a:rPr lang="en-GB" sz="1400" dirty="0" smtClean="0">
                          <a:effectLst/>
                        </a:rPr>
                        <a:t>/-</a:t>
                      </a:r>
                      <a:r>
                        <a:rPr lang="en-GB" sz="1400" dirty="0">
                          <a:effectLst/>
                        </a:rPr>
                        <a:t>85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+95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0.3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9985572"/>
                  </a:ext>
                </a:extLst>
              </a:tr>
            </a:tbl>
          </a:graphicData>
        </a:graphic>
      </p:graphicFrame>
      <p:grpSp>
        <p:nvGrpSpPr>
          <p:cNvPr id="43" name="组合 42">
            <a:extLst>
              <a:ext uri="{FF2B5EF4-FFF2-40B4-BE49-F238E27FC236}">
                <a16:creationId xmlns:a16="http://schemas.microsoft.com/office/drawing/2014/main" id="{8D2E78DA-0F07-41CF-998D-5492A222A5DB}"/>
              </a:ext>
            </a:extLst>
          </p:cNvPr>
          <p:cNvGrpSpPr/>
          <p:nvPr/>
        </p:nvGrpSpPr>
        <p:grpSpPr>
          <a:xfrm>
            <a:off x="623392" y="2605583"/>
            <a:ext cx="4674154" cy="2623617"/>
            <a:chOff x="558358" y="1604011"/>
            <a:chExt cx="6047022" cy="3922832"/>
          </a:xfrm>
          <a:solidFill>
            <a:schemeClr val="bg1"/>
          </a:solidFill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C17B8716-479B-464A-BF3C-3DA247AD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358" y="1604011"/>
              <a:ext cx="6047022" cy="36576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4A36058-543D-42E7-BCFD-81899D816D06}"/>
                </a:ext>
              </a:extLst>
            </p:cNvPr>
            <p:cNvSpPr/>
            <p:nvPr/>
          </p:nvSpPr>
          <p:spPr>
            <a:xfrm>
              <a:off x="2903601" y="5292091"/>
              <a:ext cx="577402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Q1AIRU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72142DA-03B9-4C29-8FB9-0A91FB7EC660}"/>
                </a:ext>
              </a:extLst>
            </p:cNvPr>
            <p:cNvSpPr/>
            <p:nvPr/>
          </p:nvSpPr>
          <p:spPr>
            <a:xfrm>
              <a:off x="2382841" y="5295878"/>
              <a:ext cx="572593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Q1BIRU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214C4F9-D74B-4AB8-BCC0-0AB2B9B625F4}"/>
                </a:ext>
              </a:extLst>
            </p:cNvPr>
            <p:cNvSpPr/>
            <p:nvPr/>
          </p:nvSpPr>
          <p:spPr>
            <a:xfrm>
              <a:off x="1964924" y="5292091"/>
              <a:ext cx="503664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Q2IRU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5505DC6F-C0CD-4CFE-90D6-BC7EF5F5EDA7}"/>
                </a:ext>
              </a:extLst>
            </p:cNvPr>
            <p:cNvSpPr/>
            <p:nvPr/>
          </p:nvSpPr>
          <p:spPr>
            <a:xfrm>
              <a:off x="1390233" y="5303522"/>
              <a:ext cx="577402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Q3AIRU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FD035425-2007-4B93-B38B-F6CB0170B98C}"/>
                </a:ext>
              </a:extLst>
            </p:cNvPr>
            <p:cNvSpPr/>
            <p:nvPr/>
          </p:nvSpPr>
          <p:spPr>
            <a:xfrm>
              <a:off x="837501" y="5311399"/>
              <a:ext cx="572593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Q3BIRU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3C536509-CCF3-4232-B621-635A6A2CC291}"/>
                </a:ext>
              </a:extLst>
            </p:cNvPr>
            <p:cNvSpPr/>
            <p:nvPr/>
          </p:nvSpPr>
          <p:spPr>
            <a:xfrm>
              <a:off x="3800185" y="5292091"/>
              <a:ext cx="577402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Q1AIRD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8533A800-06BE-4C77-AAC0-B63123FECCCF}"/>
                </a:ext>
              </a:extLst>
            </p:cNvPr>
            <p:cNvSpPr/>
            <p:nvPr/>
          </p:nvSpPr>
          <p:spPr>
            <a:xfrm>
              <a:off x="4329083" y="5292091"/>
              <a:ext cx="572593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Q1BIRD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E6B4EB3-8820-42E6-B383-DC91204C2FDD}"/>
                </a:ext>
              </a:extLst>
            </p:cNvPr>
            <p:cNvSpPr/>
            <p:nvPr/>
          </p:nvSpPr>
          <p:spPr>
            <a:xfrm>
              <a:off x="4837358" y="5288282"/>
              <a:ext cx="503664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Q2IRD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8ADC2000-AECB-41B8-8BE9-D946141E77E6}"/>
                </a:ext>
              </a:extLst>
            </p:cNvPr>
            <p:cNvSpPr/>
            <p:nvPr/>
          </p:nvSpPr>
          <p:spPr>
            <a:xfrm>
              <a:off x="5325113" y="5288260"/>
              <a:ext cx="577402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Q3AIRD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2CC44741-2C81-490C-B024-55F5923894FE}"/>
                </a:ext>
              </a:extLst>
            </p:cNvPr>
            <p:cNvSpPr/>
            <p:nvPr/>
          </p:nvSpPr>
          <p:spPr>
            <a:xfrm>
              <a:off x="5859404" y="5288240"/>
              <a:ext cx="572593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Q3BIRD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30" name="内容占位符 2"/>
          <p:cNvSpPr>
            <a:spLocks noGrp="1"/>
          </p:cNvSpPr>
          <p:nvPr>
            <p:ph idx="1"/>
          </p:nvPr>
        </p:nvSpPr>
        <p:spPr>
          <a:xfrm>
            <a:off x="453486" y="1085977"/>
            <a:ext cx="10827090" cy="12315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keep the 1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priority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of other modes doesn’t exceeded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 of Higgs mode.</a:t>
            </a:r>
          </a:p>
          <a:p>
            <a:r>
              <a:rPr lang="ru-RU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near the IP are chosen based on a trade-off between the beam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</a:t>
            </a:r>
            <a:r>
              <a:rPr lang="ru-RU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ru-RU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machine detector </a:t>
            </a:r>
            <a:r>
              <a:rPr lang="ru-RU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6964" y="987165"/>
            <a:ext cx="10001493" cy="417768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 waist collision, local chromaticity correction, asymmetric interaction region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0601"/>
            <a:ext cx="10374826" cy="880820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2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Lattice design of the interaction region</a:t>
            </a:r>
            <a:endParaRPr lang="en-US" altLang="zh-CN" sz="3200" b="1" kern="1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pic>
        <p:nvPicPr>
          <p:cNvPr id="43" name="图片 42" descr="C:\Users\Yiwei\Desktop\图片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9633"/>
            <a:ext cx="5146040" cy="33915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6090971" y="1851789"/>
            <a:ext cx="54092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 to 3rd order chromaticity is corrected with pairs of main sextupoles, phase tuning and additional sextupoles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Main </a:t>
            </a:r>
            <a:r>
              <a:rPr lang="en-GB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resonance </a:t>
            </a: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driving terms (RDT) due to sextupoles in 3</a:t>
            </a:r>
            <a:r>
              <a:rPr lang="en-GB" altLang="zh-CN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rd</a:t>
            </a: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4</a:t>
            </a:r>
            <a:r>
              <a:rPr lang="en-GB" altLang="zh-CN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order Lie operators are </a:t>
            </a:r>
            <a:r>
              <a:rPr lang="en-GB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cancelled</a:t>
            </a: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tune shift due to the finite length of the main sextupoles is corrected with additional weak sextupoles.</a:t>
            </a:r>
            <a:endParaRPr lang="zh-CN" altLang="en-US" dirty="0"/>
          </a:p>
        </p:txBody>
      </p:sp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903957" y="4963373"/>
            <a:ext cx="5014525" cy="14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D4E21C6E-97FF-465A-97A6-DCFF5B8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41" y="197463"/>
            <a:ext cx="10093728" cy="592254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RF region Layout*</a:t>
            </a:r>
            <a:endParaRPr lang="zh-CN" altLang="en-US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017878" y="1277225"/>
            <a:ext cx="5482328" cy="4463784"/>
            <a:chOff x="6017878" y="1625950"/>
            <a:chExt cx="5482328" cy="4463784"/>
          </a:xfrm>
        </p:grpSpPr>
        <p:grpSp>
          <p:nvGrpSpPr>
            <p:cNvPr id="14" name="组合 13"/>
            <p:cNvGrpSpPr/>
            <p:nvPr/>
          </p:nvGrpSpPr>
          <p:grpSpPr>
            <a:xfrm>
              <a:off x="6017878" y="1625950"/>
              <a:ext cx="5482328" cy="4463784"/>
              <a:chOff x="3445736" y="752890"/>
              <a:chExt cx="5482328" cy="4463784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564406" y="752890"/>
                <a:ext cx="3409951" cy="231775"/>
                <a:chOff x="4564406" y="752890"/>
                <a:chExt cx="3409951" cy="231775"/>
              </a:xfrm>
            </p:grpSpPr>
            <p:sp>
              <p:nvSpPr>
                <p:cNvPr id="170" name="Rectangle 84"/>
                <p:cNvSpPr>
                  <a:spLocks noChangeArrowheads="1"/>
                </p:cNvSpPr>
                <p:nvPr/>
              </p:nvSpPr>
              <p:spPr bwMode="auto">
                <a:xfrm>
                  <a:off x="4564406" y="752890"/>
                  <a:ext cx="620713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Stage 1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" name="Rectangle 85"/>
                <p:cNvSpPr>
                  <a:spLocks noChangeArrowheads="1"/>
                </p:cNvSpPr>
                <p:nvPr/>
              </p:nvSpPr>
              <p:spPr bwMode="auto">
                <a:xfrm>
                  <a:off x="5086694" y="759240"/>
                  <a:ext cx="184150" cy="20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：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" name="Rectangle 86"/>
                <p:cNvSpPr>
                  <a:spLocks noChangeArrowheads="1"/>
                </p:cNvSpPr>
                <p:nvPr/>
              </p:nvSpPr>
              <p:spPr bwMode="auto">
                <a:xfrm>
                  <a:off x="5256556" y="752890"/>
                  <a:ext cx="120650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 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" name="Rectangle 87"/>
                <p:cNvSpPr>
                  <a:spLocks noChangeArrowheads="1"/>
                </p:cNvSpPr>
                <p:nvPr/>
              </p:nvSpPr>
              <p:spPr bwMode="auto">
                <a:xfrm>
                  <a:off x="5299419" y="752890"/>
                  <a:ext cx="725488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H/W/LL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" name="Rectangle 88"/>
                <p:cNvSpPr>
                  <a:spLocks noChangeArrowheads="1"/>
                </p:cNvSpPr>
                <p:nvPr/>
              </p:nvSpPr>
              <p:spPr bwMode="auto">
                <a:xfrm>
                  <a:off x="5920131" y="752890"/>
                  <a:ext cx="133350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-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" name="Rectangle 89"/>
                <p:cNvSpPr>
                  <a:spLocks noChangeArrowheads="1"/>
                </p:cNvSpPr>
                <p:nvPr/>
              </p:nvSpPr>
              <p:spPr bwMode="auto">
                <a:xfrm>
                  <a:off x="5975694" y="752890"/>
                  <a:ext cx="882650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Z (and HL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" name="Rectangle 90"/>
                <p:cNvSpPr>
                  <a:spLocks noChangeArrowheads="1"/>
                </p:cNvSpPr>
                <p:nvPr/>
              </p:nvSpPr>
              <p:spPr bwMode="auto">
                <a:xfrm>
                  <a:off x="6747219" y="752890"/>
                  <a:ext cx="134938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-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" name="Rectangle 91"/>
                <p:cNvSpPr>
                  <a:spLocks noChangeArrowheads="1"/>
                </p:cNvSpPr>
                <p:nvPr/>
              </p:nvSpPr>
              <p:spPr bwMode="auto">
                <a:xfrm>
                  <a:off x="6804369" y="752890"/>
                  <a:ext cx="1169988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H/W upgrade)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831106" y="2051921"/>
                <a:ext cx="2867025" cy="231775"/>
                <a:chOff x="4831106" y="2051921"/>
                <a:chExt cx="2867025" cy="231775"/>
              </a:xfrm>
            </p:grpSpPr>
            <p:sp>
              <p:nvSpPr>
                <p:cNvPr id="162" name="Rectangle 92"/>
                <p:cNvSpPr>
                  <a:spLocks noChangeArrowheads="1"/>
                </p:cNvSpPr>
                <p:nvPr/>
              </p:nvSpPr>
              <p:spPr bwMode="auto">
                <a:xfrm>
                  <a:off x="4831106" y="2051921"/>
                  <a:ext cx="620713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Stage 2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" name="Rectangle 93"/>
                <p:cNvSpPr>
                  <a:spLocks noChangeArrowheads="1"/>
                </p:cNvSpPr>
                <p:nvPr/>
              </p:nvSpPr>
              <p:spPr bwMode="auto">
                <a:xfrm>
                  <a:off x="5351806" y="2058271"/>
                  <a:ext cx="184150" cy="20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：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" name="Rectangle 94"/>
                <p:cNvSpPr>
                  <a:spLocks noChangeArrowheads="1"/>
                </p:cNvSpPr>
                <p:nvPr/>
              </p:nvSpPr>
              <p:spPr bwMode="auto">
                <a:xfrm>
                  <a:off x="5523256" y="2051921"/>
                  <a:ext cx="119063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 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" name="Rectangle 95"/>
                <p:cNvSpPr>
                  <a:spLocks noChangeArrowheads="1"/>
                </p:cNvSpPr>
                <p:nvPr/>
              </p:nvSpPr>
              <p:spPr bwMode="auto">
                <a:xfrm>
                  <a:off x="5564531" y="2051921"/>
                  <a:ext cx="331788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HL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" name="Rectangle 96"/>
                <p:cNvSpPr>
                  <a:spLocks noChangeArrowheads="1"/>
                </p:cNvSpPr>
                <p:nvPr/>
              </p:nvSpPr>
              <p:spPr bwMode="auto">
                <a:xfrm>
                  <a:off x="5809006" y="2051921"/>
                  <a:ext cx="134938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-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" name="Rectangle 97"/>
                <p:cNvSpPr>
                  <a:spLocks noChangeArrowheads="1"/>
                </p:cNvSpPr>
                <p:nvPr/>
              </p:nvSpPr>
              <p:spPr bwMode="auto">
                <a:xfrm>
                  <a:off x="5866156" y="2051921"/>
                  <a:ext cx="958850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H/W/Z (HL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" name="Rectangle 98"/>
                <p:cNvSpPr>
                  <a:spLocks noChangeArrowheads="1"/>
                </p:cNvSpPr>
                <p:nvPr/>
              </p:nvSpPr>
              <p:spPr bwMode="auto">
                <a:xfrm>
                  <a:off x="6717056" y="2051921"/>
                  <a:ext cx="133350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-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" name="Rectangle 99"/>
                <p:cNvSpPr>
                  <a:spLocks noChangeArrowheads="1"/>
                </p:cNvSpPr>
                <p:nvPr/>
              </p:nvSpPr>
              <p:spPr bwMode="auto">
                <a:xfrm>
                  <a:off x="6774206" y="2051921"/>
                  <a:ext cx="923925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Z upgrade)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4675531" y="3303562"/>
                <a:ext cx="3198813" cy="233363"/>
                <a:chOff x="4675531" y="3303562"/>
                <a:chExt cx="3198813" cy="233363"/>
              </a:xfrm>
            </p:grpSpPr>
            <p:sp>
              <p:nvSpPr>
                <p:cNvPr id="155" name="Rectangle 177"/>
                <p:cNvSpPr>
                  <a:spLocks noChangeArrowheads="1"/>
                </p:cNvSpPr>
                <p:nvPr/>
              </p:nvSpPr>
              <p:spPr bwMode="auto">
                <a:xfrm>
                  <a:off x="4675531" y="3303562"/>
                  <a:ext cx="620713" cy="233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Stage 3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" name="Rectangle 178"/>
                <p:cNvSpPr>
                  <a:spLocks noChangeArrowheads="1"/>
                </p:cNvSpPr>
                <p:nvPr/>
              </p:nvSpPr>
              <p:spPr bwMode="auto">
                <a:xfrm>
                  <a:off x="5197819" y="3309912"/>
                  <a:ext cx="184150" cy="204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：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" name="Rectangle 179"/>
                <p:cNvSpPr>
                  <a:spLocks noChangeArrowheads="1"/>
                </p:cNvSpPr>
                <p:nvPr/>
              </p:nvSpPr>
              <p:spPr bwMode="auto">
                <a:xfrm>
                  <a:off x="5367681" y="3303562"/>
                  <a:ext cx="331788" cy="233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HL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" name="Rectangle 180"/>
                <p:cNvSpPr>
                  <a:spLocks noChangeArrowheads="1"/>
                </p:cNvSpPr>
                <p:nvPr/>
              </p:nvSpPr>
              <p:spPr bwMode="auto">
                <a:xfrm>
                  <a:off x="5612156" y="3303562"/>
                  <a:ext cx="134938" cy="233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-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" name="Rectangle 181"/>
                <p:cNvSpPr>
                  <a:spLocks noChangeArrowheads="1"/>
                </p:cNvSpPr>
                <p:nvPr/>
              </p:nvSpPr>
              <p:spPr bwMode="auto">
                <a:xfrm>
                  <a:off x="5669306" y="3303562"/>
                  <a:ext cx="1524000" cy="233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H/W/Z/ttbar (ttbar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" name="Rectangle 182"/>
                <p:cNvSpPr>
                  <a:spLocks noChangeArrowheads="1"/>
                </p:cNvSpPr>
                <p:nvPr/>
              </p:nvSpPr>
              <p:spPr bwMode="auto">
                <a:xfrm>
                  <a:off x="7056781" y="3303562"/>
                  <a:ext cx="133350" cy="233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-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" name="Rectangle 183"/>
                <p:cNvSpPr>
                  <a:spLocks noChangeArrowheads="1"/>
                </p:cNvSpPr>
                <p:nvPr/>
              </p:nvSpPr>
              <p:spPr bwMode="auto">
                <a:xfrm>
                  <a:off x="7112344" y="3303562"/>
                  <a:ext cx="762000" cy="233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upgrade)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4627906" y="4615011"/>
                <a:ext cx="452438" cy="2667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4627906" y="4615011"/>
                <a:ext cx="452438" cy="266700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4813644" y="4678511"/>
                <a:ext cx="133350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4354856" y="4929336"/>
                <a:ext cx="577850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650 MHz 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4880319" y="4929336"/>
                <a:ext cx="85725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-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4918419" y="4929336"/>
                <a:ext cx="536575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cell cavity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4443756" y="5064274"/>
                <a:ext cx="915988" cy="149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 cavities in 1 CM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6067769" y="4615011"/>
                <a:ext cx="452438" cy="266700"/>
              </a:xfrm>
              <a:prstGeom prst="rect">
                <a:avLst/>
              </a:prstGeom>
              <a:solidFill>
                <a:srgbClr val="B7D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6067769" y="4615011"/>
                <a:ext cx="452438" cy="266700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6259856" y="4678511"/>
                <a:ext cx="119063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Z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5804244" y="4935686"/>
                <a:ext cx="579438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650 MHz 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6331294" y="4935686"/>
                <a:ext cx="84138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-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6367806" y="4935686"/>
                <a:ext cx="536575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cell cavity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5928069" y="5069036"/>
                <a:ext cx="846138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 cavity in 1 CM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7506044" y="4615011"/>
                <a:ext cx="454025" cy="266700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7506044" y="4615011"/>
                <a:ext cx="454025" cy="266700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7613994" y="4678511"/>
                <a:ext cx="296863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ttbar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7240931" y="4929336"/>
                <a:ext cx="579438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650 MHz 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7767981" y="4929336"/>
                <a:ext cx="84138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-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7806081" y="4929336"/>
                <a:ext cx="534988" cy="14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cell cavity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25"/>
              <p:cNvSpPr>
                <a:spLocks noChangeArrowheads="1"/>
              </p:cNvSpPr>
              <p:nvPr/>
            </p:nvSpPr>
            <p:spPr bwMode="auto">
              <a:xfrm>
                <a:off x="7331419" y="5064274"/>
                <a:ext cx="915988" cy="149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4 cavities in 1 CM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3445736" y="3692902"/>
                <a:ext cx="5479213" cy="842816"/>
                <a:chOff x="5466280" y="4844063"/>
                <a:chExt cx="5479213" cy="842816"/>
              </a:xfrm>
            </p:grpSpPr>
            <p:sp>
              <p:nvSpPr>
                <p:cNvPr id="111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8458665" y="5245197"/>
                  <a:ext cx="652127" cy="5216"/>
                </a:xfrm>
                <a:prstGeom prst="line">
                  <a:avLst/>
                </a:prstGeom>
                <a:noFill/>
                <a:ln w="14288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7262879" y="5251451"/>
                  <a:ext cx="685733" cy="744"/>
                </a:xfrm>
                <a:prstGeom prst="line">
                  <a:avLst/>
                </a:prstGeom>
                <a:noFill/>
                <a:ln w="14288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9126667" y="5046663"/>
                  <a:ext cx="325438" cy="198534"/>
                </a:xfrm>
                <a:prstGeom prst="line">
                  <a:avLst/>
                </a:prstGeom>
                <a:noFill/>
                <a:ln w="14288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6066354" y="5046663"/>
                  <a:ext cx="704325" cy="43542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Line 195"/>
                <p:cNvSpPr>
                  <a:spLocks noChangeShapeType="1"/>
                </p:cNvSpPr>
                <p:nvPr/>
              </p:nvSpPr>
              <p:spPr bwMode="auto">
                <a:xfrm>
                  <a:off x="7480300" y="5046664"/>
                  <a:ext cx="974725" cy="420454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7480299" y="5040313"/>
                  <a:ext cx="455613" cy="635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" name="Line 197"/>
                <p:cNvSpPr>
                  <a:spLocks noChangeShapeType="1"/>
                </p:cNvSpPr>
                <p:nvPr/>
              </p:nvSpPr>
              <p:spPr bwMode="auto">
                <a:xfrm flipH="1">
                  <a:off x="8435975" y="5046663"/>
                  <a:ext cx="482600" cy="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Rectangle 198"/>
                <p:cNvSpPr>
                  <a:spLocks noChangeArrowheads="1"/>
                </p:cNvSpPr>
                <p:nvPr/>
              </p:nvSpPr>
              <p:spPr bwMode="auto">
                <a:xfrm>
                  <a:off x="7948613" y="4913313"/>
                  <a:ext cx="493712" cy="266700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Rectangle 199"/>
                <p:cNvSpPr>
                  <a:spLocks noChangeArrowheads="1"/>
                </p:cNvSpPr>
                <p:nvPr/>
              </p:nvSpPr>
              <p:spPr bwMode="auto">
                <a:xfrm>
                  <a:off x="7950201" y="4913313"/>
                  <a:ext cx="485774" cy="266700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Rectangle 200"/>
                <p:cNvSpPr>
                  <a:spLocks noChangeArrowheads="1"/>
                </p:cNvSpPr>
                <p:nvPr/>
              </p:nvSpPr>
              <p:spPr bwMode="auto">
                <a:xfrm>
                  <a:off x="8039100" y="4962526"/>
                  <a:ext cx="403225" cy="211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ttbar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" name="Freeform 202"/>
                <p:cNvSpPr>
                  <a:spLocks/>
                </p:cNvSpPr>
                <p:nvPr/>
              </p:nvSpPr>
              <p:spPr bwMode="auto">
                <a:xfrm>
                  <a:off x="5466280" y="5451759"/>
                  <a:ext cx="123825" cy="82550"/>
                </a:xfrm>
                <a:custGeom>
                  <a:avLst/>
                  <a:gdLst>
                    <a:gd name="T0" fmla="*/ 78 w 78"/>
                    <a:gd name="T1" fmla="*/ 52 h 52"/>
                    <a:gd name="T2" fmla="*/ 0 w 78"/>
                    <a:gd name="T3" fmla="*/ 26 h 52"/>
                    <a:gd name="T4" fmla="*/ 78 w 78"/>
                    <a:gd name="T5" fmla="*/ 0 h 52"/>
                    <a:gd name="T6" fmla="*/ 78 w 78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78" y="52"/>
                      </a:moveTo>
                      <a:lnTo>
                        <a:pt x="0" y="26"/>
                      </a:lnTo>
                      <a:lnTo>
                        <a:pt x="78" y="0"/>
                      </a:lnTo>
                      <a:lnTo>
                        <a:pt x="78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Line 203"/>
                <p:cNvSpPr>
                  <a:spLocks noChangeShapeType="1"/>
                </p:cNvSpPr>
                <p:nvPr/>
              </p:nvSpPr>
              <p:spPr bwMode="auto">
                <a:xfrm>
                  <a:off x="9628188" y="5046662"/>
                  <a:ext cx="639763" cy="435420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9245600" y="5046663"/>
                  <a:ext cx="212725" cy="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" name="Freeform 208"/>
                <p:cNvSpPr>
                  <a:spLocks/>
                </p:cNvSpPr>
                <p:nvPr/>
              </p:nvSpPr>
              <p:spPr bwMode="auto">
                <a:xfrm>
                  <a:off x="9132888" y="5005388"/>
                  <a:ext cx="123825" cy="82550"/>
                </a:xfrm>
                <a:custGeom>
                  <a:avLst/>
                  <a:gdLst>
                    <a:gd name="T0" fmla="*/ 78 w 78"/>
                    <a:gd name="T1" fmla="*/ 52 h 52"/>
                    <a:gd name="T2" fmla="*/ 0 w 78"/>
                    <a:gd name="T3" fmla="*/ 26 h 52"/>
                    <a:gd name="T4" fmla="*/ 78 w 78"/>
                    <a:gd name="T5" fmla="*/ 0 h 52"/>
                    <a:gd name="T6" fmla="*/ 78 w 78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78" y="52"/>
                      </a:moveTo>
                      <a:lnTo>
                        <a:pt x="0" y="26"/>
                      </a:lnTo>
                      <a:lnTo>
                        <a:pt x="78" y="0"/>
                      </a:lnTo>
                      <a:lnTo>
                        <a:pt x="78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Rectangle 209"/>
                <p:cNvSpPr>
                  <a:spLocks noChangeArrowheads="1"/>
                </p:cNvSpPr>
                <p:nvPr/>
              </p:nvSpPr>
              <p:spPr bwMode="auto">
                <a:xfrm>
                  <a:off x="5616275" y="5531304"/>
                  <a:ext cx="522287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9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Inner Ring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" name="Rectangle 210"/>
                <p:cNvSpPr>
                  <a:spLocks noChangeArrowheads="1"/>
                </p:cNvSpPr>
                <p:nvPr/>
              </p:nvSpPr>
              <p:spPr bwMode="auto">
                <a:xfrm>
                  <a:off x="5633852" y="4844063"/>
                  <a:ext cx="542925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9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Outer Ring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" name="Rectangle 211"/>
                <p:cNvSpPr>
                  <a:spLocks noChangeArrowheads="1"/>
                </p:cNvSpPr>
                <p:nvPr/>
              </p:nvSpPr>
              <p:spPr bwMode="auto">
                <a:xfrm>
                  <a:off x="7265988" y="4913313"/>
                  <a:ext cx="214312" cy="2667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Rectangle 212"/>
                <p:cNvSpPr>
                  <a:spLocks noChangeArrowheads="1"/>
                </p:cNvSpPr>
                <p:nvPr/>
              </p:nvSpPr>
              <p:spPr bwMode="auto">
                <a:xfrm>
                  <a:off x="7265988" y="4913313"/>
                  <a:ext cx="214312" cy="266700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Rectangle 213"/>
                <p:cNvSpPr>
                  <a:spLocks noChangeArrowheads="1"/>
                </p:cNvSpPr>
                <p:nvPr/>
              </p:nvSpPr>
              <p:spPr bwMode="auto">
                <a:xfrm>
                  <a:off x="7312025" y="4962524"/>
                  <a:ext cx="215900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" name="Line 214"/>
                <p:cNvSpPr>
                  <a:spLocks noChangeShapeType="1"/>
                </p:cNvSpPr>
                <p:nvPr/>
              </p:nvSpPr>
              <p:spPr bwMode="auto">
                <a:xfrm flipH="1">
                  <a:off x="10306050" y="5046663"/>
                  <a:ext cx="612775" cy="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9742488" y="5046663"/>
                  <a:ext cx="552450" cy="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" name="Freeform 216"/>
                <p:cNvSpPr>
                  <a:spLocks/>
                </p:cNvSpPr>
                <p:nvPr/>
              </p:nvSpPr>
              <p:spPr bwMode="auto">
                <a:xfrm>
                  <a:off x="9628188" y="5005388"/>
                  <a:ext cx="123825" cy="82550"/>
                </a:xfrm>
                <a:custGeom>
                  <a:avLst/>
                  <a:gdLst>
                    <a:gd name="T0" fmla="*/ 78 w 78"/>
                    <a:gd name="T1" fmla="*/ 52 h 52"/>
                    <a:gd name="T2" fmla="*/ 0 w 78"/>
                    <a:gd name="T3" fmla="*/ 26 h 52"/>
                    <a:gd name="T4" fmla="*/ 78 w 78"/>
                    <a:gd name="T5" fmla="*/ 0 h 52"/>
                    <a:gd name="T6" fmla="*/ 78 w 78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78" y="52"/>
                      </a:moveTo>
                      <a:lnTo>
                        <a:pt x="0" y="26"/>
                      </a:lnTo>
                      <a:lnTo>
                        <a:pt x="78" y="0"/>
                      </a:lnTo>
                      <a:lnTo>
                        <a:pt x="78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" name="Line 217"/>
                <p:cNvSpPr>
                  <a:spLocks noChangeShapeType="1"/>
                </p:cNvSpPr>
                <p:nvPr/>
              </p:nvSpPr>
              <p:spPr bwMode="auto">
                <a:xfrm>
                  <a:off x="9329738" y="5046663"/>
                  <a:ext cx="14287" cy="0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" name="Freeform 218"/>
                <p:cNvSpPr>
                  <a:spLocks/>
                </p:cNvSpPr>
                <p:nvPr/>
              </p:nvSpPr>
              <p:spPr bwMode="auto">
                <a:xfrm>
                  <a:off x="9334500" y="5005388"/>
                  <a:ext cx="123825" cy="82550"/>
                </a:xfrm>
                <a:custGeom>
                  <a:avLst/>
                  <a:gdLst>
                    <a:gd name="T0" fmla="*/ 0 w 78"/>
                    <a:gd name="T1" fmla="*/ 0 h 52"/>
                    <a:gd name="T2" fmla="*/ 78 w 78"/>
                    <a:gd name="T3" fmla="*/ 26 h 52"/>
                    <a:gd name="T4" fmla="*/ 0 w 78"/>
                    <a:gd name="T5" fmla="*/ 52 h 52"/>
                    <a:gd name="T6" fmla="*/ 0 w 78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0" y="0"/>
                      </a:moveTo>
                      <a:lnTo>
                        <a:pt x="78" y="26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Line 219"/>
                <p:cNvSpPr>
                  <a:spLocks noChangeShapeType="1"/>
                </p:cNvSpPr>
                <p:nvPr/>
              </p:nvSpPr>
              <p:spPr bwMode="auto">
                <a:xfrm flipH="1" flipV="1">
                  <a:off x="8459787" y="5467118"/>
                  <a:ext cx="2355850" cy="14964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7940674" y="5046662"/>
                  <a:ext cx="977897" cy="41676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5547941" y="5463422"/>
                  <a:ext cx="2386702" cy="27282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" name="Rectangle 224"/>
                <p:cNvSpPr>
                  <a:spLocks noChangeArrowheads="1"/>
                </p:cNvSpPr>
                <p:nvPr/>
              </p:nvSpPr>
              <p:spPr bwMode="auto">
                <a:xfrm>
                  <a:off x="8918575" y="4913313"/>
                  <a:ext cx="214312" cy="2667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Rectangle 225"/>
                <p:cNvSpPr>
                  <a:spLocks noChangeArrowheads="1"/>
                </p:cNvSpPr>
                <p:nvPr/>
              </p:nvSpPr>
              <p:spPr bwMode="auto">
                <a:xfrm>
                  <a:off x="8918575" y="4913313"/>
                  <a:ext cx="214312" cy="266700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Rectangle 226"/>
                <p:cNvSpPr>
                  <a:spLocks noChangeArrowheads="1"/>
                </p:cNvSpPr>
                <p:nvPr/>
              </p:nvSpPr>
              <p:spPr bwMode="auto">
                <a:xfrm>
                  <a:off x="8966201" y="4960821"/>
                  <a:ext cx="182562" cy="211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7054850" y="5046663"/>
                  <a:ext cx="211137" cy="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Freeform 228"/>
                <p:cNvSpPr>
                  <a:spLocks/>
                </p:cNvSpPr>
                <p:nvPr/>
              </p:nvSpPr>
              <p:spPr bwMode="auto">
                <a:xfrm>
                  <a:off x="6940550" y="5005388"/>
                  <a:ext cx="123825" cy="82550"/>
                </a:xfrm>
                <a:custGeom>
                  <a:avLst/>
                  <a:gdLst>
                    <a:gd name="T0" fmla="*/ 78 w 78"/>
                    <a:gd name="T1" fmla="*/ 52 h 52"/>
                    <a:gd name="T2" fmla="*/ 0 w 78"/>
                    <a:gd name="T3" fmla="*/ 26 h 52"/>
                    <a:gd name="T4" fmla="*/ 78 w 78"/>
                    <a:gd name="T5" fmla="*/ 0 h 52"/>
                    <a:gd name="T6" fmla="*/ 78 w 78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78" y="52"/>
                      </a:moveTo>
                      <a:lnTo>
                        <a:pt x="0" y="26"/>
                      </a:lnTo>
                      <a:lnTo>
                        <a:pt x="78" y="0"/>
                      </a:lnTo>
                      <a:lnTo>
                        <a:pt x="78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" name="Line 229"/>
                <p:cNvSpPr>
                  <a:spLocks noChangeShapeType="1"/>
                </p:cNvSpPr>
                <p:nvPr/>
              </p:nvSpPr>
              <p:spPr bwMode="auto">
                <a:xfrm>
                  <a:off x="7143750" y="5046663"/>
                  <a:ext cx="9525" cy="0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" name="Freeform 230"/>
                <p:cNvSpPr>
                  <a:spLocks/>
                </p:cNvSpPr>
                <p:nvPr/>
              </p:nvSpPr>
              <p:spPr bwMode="auto">
                <a:xfrm>
                  <a:off x="7142163" y="5005388"/>
                  <a:ext cx="123825" cy="82550"/>
                </a:xfrm>
                <a:custGeom>
                  <a:avLst/>
                  <a:gdLst>
                    <a:gd name="T0" fmla="*/ 0 w 78"/>
                    <a:gd name="T1" fmla="*/ 0 h 52"/>
                    <a:gd name="T2" fmla="*/ 78 w 78"/>
                    <a:gd name="T3" fmla="*/ 26 h 52"/>
                    <a:gd name="T4" fmla="*/ 0 w 78"/>
                    <a:gd name="T5" fmla="*/ 52 h 52"/>
                    <a:gd name="T6" fmla="*/ 0 w 78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0" y="0"/>
                      </a:moveTo>
                      <a:lnTo>
                        <a:pt x="78" y="26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" name="Line 231"/>
                <p:cNvSpPr>
                  <a:spLocks noChangeShapeType="1"/>
                </p:cNvSpPr>
                <p:nvPr/>
              </p:nvSpPr>
              <p:spPr bwMode="auto">
                <a:xfrm>
                  <a:off x="5495925" y="5046663"/>
                  <a:ext cx="1160462" cy="0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" name="Freeform 232"/>
                <p:cNvSpPr>
                  <a:spLocks/>
                </p:cNvSpPr>
                <p:nvPr/>
              </p:nvSpPr>
              <p:spPr bwMode="auto">
                <a:xfrm>
                  <a:off x="6646863" y="5005388"/>
                  <a:ext cx="123825" cy="82550"/>
                </a:xfrm>
                <a:custGeom>
                  <a:avLst/>
                  <a:gdLst>
                    <a:gd name="T0" fmla="*/ 0 w 78"/>
                    <a:gd name="T1" fmla="*/ 0 h 52"/>
                    <a:gd name="T2" fmla="*/ 78 w 78"/>
                    <a:gd name="T3" fmla="*/ 26 h 52"/>
                    <a:gd name="T4" fmla="*/ 0 w 78"/>
                    <a:gd name="T5" fmla="*/ 52 h 52"/>
                    <a:gd name="T6" fmla="*/ 0 w 78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0" y="0"/>
                      </a:moveTo>
                      <a:lnTo>
                        <a:pt x="78" y="26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7" name="Line 233"/>
                <p:cNvSpPr>
                  <a:spLocks noChangeShapeType="1"/>
                </p:cNvSpPr>
                <p:nvPr/>
              </p:nvSpPr>
              <p:spPr bwMode="auto">
                <a:xfrm>
                  <a:off x="6940550" y="5046662"/>
                  <a:ext cx="327025" cy="205533"/>
                </a:xfrm>
                <a:prstGeom prst="line">
                  <a:avLst/>
                </a:prstGeom>
                <a:noFill/>
                <a:ln w="14288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8" name="Rectangle 234"/>
                <p:cNvSpPr>
                  <a:spLocks noChangeArrowheads="1"/>
                </p:cNvSpPr>
                <p:nvPr/>
              </p:nvSpPr>
              <p:spPr bwMode="auto">
                <a:xfrm>
                  <a:off x="6770688" y="4913313"/>
                  <a:ext cx="169862" cy="266700"/>
                </a:xfrm>
                <a:prstGeom prst="rect">
                  <a:avLst/>
                </a:prstGeom>
                <a:solidFill>
                  <a:srgbClr val="B7D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9" name="Rectangle 235"/>
                <p:cNvSpPr>
                  <a:spLocks noChangeArrowheads="1"/>
                </p:cNvSpPr>
                <p:nvPr/>
              </p:nvSpPr>
              <p:spPr bwMode="auto">
                <a:xfrm>
                  <a:off x="6770688" y="4913313"/>
                  <a:ext cx="169862" cy="266700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0" name="Rectangle 236"/>
                <p:cNvSpPr>
                  <a:spLocks noChangeArrowheads="1"/>
                </p:cNvSpPr>
                <p:nvPr/>
              </p:nvSpPr>
              <p:spPr bwMode="auto">
                <a:xfrm>
                  <a:off x="6817375" y="4962525"/>
                  <a:ext cx="163512" cy="211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Z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" name="Rectangle 237"/>
                <p:cNvSpPr>
                  <a:spLocks noChangeArrowheads="1"/>
                </p:cNvSpPr>
                <p:nvPr/>
              </p:nvSpPr>
              <p:spPr bwMode="auto">
                <a:xfrm>
                  <a:off x="9458325" y="4913313"/>
                  <a:ext cx="169862" cy="266700"/>
                </a:xfrm>
                <a:prstGeom prst="rect">
                  <a:avLst/>
                </a:prstGeom>
                <a:solidFill>
                  <a:srgbClr val="B7D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2" name="Rectangle 238"/>
                <p:cNvSpPr>
                  <a:spLocks noChangeArrowheads="1"/>
                </p:cNvSpPr>
                <p:nvPr/>
              </p:nvSpPr>
              <p:spPr bwMode="auto">
                <a:xfrm>
                  <a:off x="9458325" y="4913313"/>
                  <a:ext cx="169862" cy="266700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" name="Rectangle 239"/>
                <p:cNvSpPr>
                  <a:spLocks noChangeArrowheads="1"/>
                </p:cNvSpPr>
                <p:nvPr/>
              </p:nvSpPr>
              <p:spPr bwMode="auto">
                <a:xfrm>
                  <a:off x="9506684" y="4960821"/>
                  <a:ext cx="161925" cy="211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Z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" name="Freeform 117"/>
                <p:cNvSpPr>
                  <a:spLocks/>
                </p:cNvSpPr>
                <p:nvPr/>
              </p:nvSpPr>
              <p:spPr bwMode="auto">
                <a:xfrm>
                  <a:off x="10821668" y="5439253"/>
                  <a:ext cx="123825" cy="82550"/>
                </a:xfrm>
                <a:custGeom>
                  <a:avLst/>
                  <a:gdLst>
                    <a:gd name="T0" fmla="*/ 0 w 78"/>
                    <a:gd name="T1" fmla="*/ 0 h 52"/>
                    <a:gd name="T2" fmla="*/ 78 w 78"/>
                    <a:gd name="T3" fmla="*/ 26 h 52"/>
                    <a:gd name="T4" fmla="*/ 0 w 78"/>
                    <a:gd name="T5" fmla="*/ 52 h 52"/>
                    <a:gd name="T6" fmla="*/ 0 w 78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0" y="0"/>
                      </a:moveTo>
                      <a:lnTo>
                        <a:pt x="78" y="26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3445736" y="1074118"/>
                <a:ext cx="5479213" cy="842816"/>
                <a:chOff x="5466280" y="4844063"/>
                <a:chExt cx="5479213" cy="842816"/>
              </a:xfrm>
            </p:grpSpPr>
            <p:sp>
              <p:nvSpPr>
                <p:cNvPr id="82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6066354" y="5046663"/>
                  <a:ext cx="704325" cy="43542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Line 195"/>
                <p:cNvSpPr>
                  <a:spLocks noChangeShapeType="1"/>
                </p:cNvSpPr>
                <p:nvPr/>
              </p:nvSpPr>
              <p:spPr bwMode="auto">
                <a:xfrm>
                  <a:off x="7480300" y="5046664"/>
                  <a:ext cx="974725" cy="420454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7489824" y="5038699"/>
                  <a:ext cx="1411290" cy="7963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Freeform 202"/>
                <p:cNvSpPr>
                  <a:spLocks/>
                </p:cNvSpPr>
                <p:nvPr/>
              </p:nvSpPr>
              <p:spPr bwMode="auto">
                <a:xfrm>
                  <a:off x="5466280" y="5451759"/>
                  <a:ext cx="123825" cy="82550"/>
                </a:xfrm>
                <a:custGeom>
                  <a:avLst/>
                  <a:gdLst>
                    <a:gd name="T0" fmla="*/ 78 w 78"/>
                    <a:gd name="T1" fmla="*/ 52 h 52"/>
                    <a:gd name="T2" fmla="*/ 0 w 78"/>
                    <a:gd name="T3" fmla="*/ 26 h 52"/>
                    <a:gd name="T4" fmla="*/ 78 w 78"/>
                    <a:gd name="T5" fmla="*/ 0 h 52"/>
                    <a:gd name="T6" fmla="*/ 78 w 78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78" y="52"/>
                      </a:moveTo>
                      <a:lnTo>
                        <a:pt x="0" y="26"/>
                      </a:lnTo>
                      <a:lnTo>
                        <a:pt x="78" y="0"/>
                      </a:lnTo>
                      <a:lnTo>
                        <a:pt x="78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Line 203"/>
                <p:cNvSpPr>
                  <a:spLocks noChangeShapeType="1"/>
                </p:cNvSpPr>
                <p:nvPr/>
              </p:nvSpPr>
              <p:spPr bwMode="auto">
                <a:xfrm>
                  <a:off x="9628188" y="5046662"/>
                  <a:ext cx="639763" cy="435420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Line 207"/>
                <p:cNvSpPr>
                  <a:spLocks noChangeShapeType="1"/>
                </p:cNvSpPr>
                <p:nvPr/>
              </p:nvSpPr>
              <p:spPr bwMode="auto">
                <a:xfrm flipH="1" flipV="1">
                  <a:off x="9247187" y="5037147"/>
                  <a:ext cx="249970" cy="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Freeform 208"/>
                <p:cNvSpPr>
                  <a:spLocks/>
                </p:cNvSpPr>
                <p:nvPr/>
              </p:nvSpPr>
              <p:spPr bwMode="auto">
                <a:xfrm>
                  <a:off x="9132888" y="4999038"/>
                  <a:ext cx="123825" cy="82550"/>
                </a:xfrm>
                <a:custGeom>
                  <a:avLst/>
                  <a:gdLst>
                    <a:gd name="T0" fmla="*/ 78 w 78"/>
                    <a:gd name="T1" fmla="*/ 52 h 52"/>
                    <a:gd name="T2" fmla="*/ 0 w 78"/>
                    <a:gd name="T3" fmla="*/ 26 h 52"/>
                    <a:gd name="T4" fmla="*/ 78 w 78"/>
                    <a:gd name="T5" fmla="*/ 0 h 52"/>
                    <a:gd name="T6" fmla="*/ 78 w 78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78" y="52"/>
                      </a:moveTo>
                      <a:lnTo>
                        <a:pt x="0" y="26"/>
                      </a:lnTo>
                      <a:lnTo>
                        <a:pt x="78" y="0"/>
                      </a:lnTo>
                      <a:lnTo>
                        <a:pt x="78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Rectangle 209"/>
                <p:cNvSpPr>
                  <a:spLocks noChangeArrowheads="1"/>
                </p:cNvSpPr>
                <p:nvPr/>
              </p:nvSpPr>
              <p:spPr bwMode="auto">
                <a:xfrm>
                  <a:off x="5616275" y="5531304"/>
                  <a:ext cx="522287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9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Inner Ring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" name="Rectangle 210"/>
                <p:cNvSpPr>
                  <a:spLocks noChangeArrowheads="1"/>
                </p:cNvSpPr>
                <p:nvPr/>
              </p:nvSpPr>
              <p:spPr bwMode="auto">
                <a:xfrm>
                  <a:off x="5633852" y="4844063"/>
                  <a:ext cx="542925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9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Outer Ring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Rectangle 211"/>
                <p:cNvSpPr>
                  <a:spLocks noChangeArrowheads="1"/>
                </p:cNvSpPr>
                <p:nvPr/>
              </p:nvSpPr>
              <p:spPr bwMode="auto">
                <a:xfrm>
                  <a:off x="7265988" y="4913313"/>
                  <a:ext cx="214312" cy="2667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Rectangle 212"/>
                <p:cNvSpPr>
                  <a:spLocks noChangeArrowheads="1"/>
                </p:cNvSpPr>
                <p:nvPr/>
              </p:nvSpPr>
              <p:spPr bwMode="auto">
                <a:xfrm>
                  <a:off x="7265988" y="4913313"/>
                  <a:ext cx="214312" cy="266700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Rectangle 213"/>
                <p:cNvSpPr>
                  <a:spLocks noChangeArrowheads="1"/>
                </p:cNvSpPr>
                <p:nvPr/>
              </p:nvSpPr>
              <p:spPr bwMode="auto">
                <a:xfrm>
                  <a:off x="7312025" y="4962524"/>
                  <a:ext cx="215900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" name="Line 214"/>
                <p:cNvSpPr>
                  <a:spLocks noChangeShapeType="1"/>
                </p:cNvSpPr>
                <p:nvPr/>
              </p:nvSpPr>
              <p:spPr bwMode="auto">
                <a:xfrm flipH="1">
                  <a:off x="10306050" y="5046663"/>
                  <a:ext cx="612775" cy="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9742488" y="5046663"/>
                  <a:ext cx="552450" cy="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Freeform 216"/>
                <p:cNvSpPr>
                  <a:spLocks/>
                </p:cNvSpPr>
                <p:nvPr/>
              </p:nvSpPr>
              <p:spPr bwMode="auto">
                <a:xfrm>
                  <a:off x="9628188" y="5005388"/>
                  <a:ext cx="123825" cy="82550"/>
                </a:xfrm>
                <a:custGeom>
                  <a:avLst/>
                  <a:gdLst>
                    <a:gd name="T0" fmla="*/ 78 w 78"/>
                    <a:gd name="T1" fmla="*/ 52 h 52"/>
                    <a:gd name="T2" fmla="*/ 0 w 78"/>
                    <a:gd name="T3" fmla="*/ 26 h 52"/>
                    <a:gd name="T4" fmla="*/ 78 w 78"/>
                    <a:gd name="T5" fmla="*/ 0 h 52"/>
                    <a:gd name="T6" fmla="*/ 78 w 78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78" y="52"/>
                      </a:moveTo>
                      <a:lnTo>
                        <a:pt x="0" y="26"/>
                      </a:lnTo>
                      <a:lnTo>
                        <a:pt x="78" y="0"/>
                      </a:lnTo>
                      <a:lnTo>
                        <a:pt x="78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Freeform 218"/>
                <p:cNvSpPr>
                  <a:spLocks/>
                </p:cNvSpPr>
                <p:nvPr/>
              </p:nvSpPr>
              <p:spPr bwMode="auto">
                <a:xfrm>
                  <a:off x="9508672" y="4999038"/>
                  <a:ext cx="123825" cy="82550"/>
                </a:xfrm>
                <a:custGeom>
                  <a:avLst/>
                  <a:gdLst>
                    <a:gd name="T0" fmla="*/ 0 w 78"/>
                    <a:gd name="T1" fmla="*/ 0 h 52"/>
                    <a:gd name="T2" fmla="*/ 78 w 78"/>
                    <a:gd name="T3" fmla="*/ 26 h 52"/>
                    <a:gd name="T4" fmla="*/ 0 w 78"/>
                    <a:gd name="T5" fmla="*/ 52 h 52"/>
                    <a:gd name="T6" fmla="*/ 0 w 78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0" y="0"/>
                      </a:moveTo>
                      <a:lnTo>
                        <a:pt x="78" y="26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Line 219"/>
                <p:cNvSpPr>
                  <a:spLocks noChangeShapeType="1"/>
                </p:cNvSpPr>
                <p:nvPr/>
              </p:nvSpPr>
              <p:spPr bwMode="auto">
                <a:xfrm flipH="1" flipV="1">
                  <a:off x="8459787" y="5467118"/>
                  <a:ext cx="2355850" cy="14964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7943789" y="5046661"/>
                  <a:ext cx="974782" cy="422228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5547941" y="5471588"/>
                  <a:ext cx="2386702" cy="19116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" name="Rectangle 224"/>
                <p:cNvSpPr>
                  <a:spLocks noChangeArrowheads="1"/>
                </p:cNvSpPr>
                <p:nvPr/>
              </p:nvSpPr>
              <p:spPr bwMode="auto">
                <a:xfrm>
                  <a:off x="8918575" y="4913313"/>
                  <a:ext cx="214312" cy="2667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" name="Rectangle 225"/>
                <p:cNvSpPr>
                  <a:spLocks noChangeArrowheads="1"/>
                </p:cNvSpPr>
                <p:nvPr/>
              </p:nvSpPr>
              <p:spPr bwMode="auto">
                <a:xfrm>
                  <a:off x="8918575" y="4913313"/>
                  <a:ext cx="214312" cy="266700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Rectangle 226"/>
                <p:cNvSpPr>
                  <a:spLocks noChangeArrowheads="1"/>
                </p:cNvSpPr>
                <p:nvPr/>
              </p:nvSpPr>
              <p:spPr bwMode="auto">
                <a:xfrm>
                  <a:off x="8966201" y="4960821"/>
                  <a:ext cx="182562" cy="211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" name="Line 227"/>
                <p:cNvSpPr>
                  <a:spLocks noChangeShapeType="1"/>
                </p:cNvSpPr>
                <p:nvPr/>
              </p:nvSpPr>
              <p:spPr bwMode="auto">
                <a:xfrm flipH="1" flipV="1">
                  <a:off x="6880671" y="5046185"/>
                  <a:ext cx="385314" cy="478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Freeform 228"/>
                <p:cNvSpPr>
                  <a:spLocks/>
                </p:cNvSpPr>
                <p:nvPr/>
              </p:nvSpPr>
              <p:spPr bwMode="auto">
                <a:xfrm>
                  <a:off x="6766380" y="5005388"/>
                  <a:ext cx="123825" cy="82550"/>
                </a:xfrm>
                <a:custGeom>
                  <a:avLst/>
                  <a:gdLst>
                    <a:gd name="T0" fmla="*/ 78 w 78"/>
                    <a:gd name="T1" fmla="*/ 52 h 52"/>
                    <a:gd name="T2" fmla="*/ 0 w 78"/>
                    <a:gd name="T3" fmla="*/ 26 h 52"/>
                    <a:gd name="T4" fmla="*/ 78 w 78"/>
                    <a:gd name="T5" fmla="*/ 0 h 52"/>
                    <a:gd name="T6" fmla="*/ 78 w 78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78" y="52"/>
                      </a:moveTo>
                      <a:lnTo>
                        <a:pt x="0" y="26"/>
                      </a:lnTo>
                      <a:lnTo>
                        <a:pt x="78" y="0"/>
                      </a:lnTo>
                      <a:lnTo>
                        <a:pt x="78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Line 229"/>
                <p:cNvSpPr>
                  <a:spLocks noChangeShapeType="1"/>
                </p:cNvSpPr>
                <p:nvPr/>
              </p:nvSpPr>
              <p:spPr bwMode="auto">
                <a:xfrm>
                  <a:off x="7143750" y="5046663"/>
                  <a:ext cx="9525" cy="0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Freeform 230"/>
                <p:cNvSpPr>
                  <a:spLocks/>
                </p:cNvSpPr>
                <p:nvPr/>
              </p:nvSpPr>
              <p:spPr bwMode="auto">
                <a:xfrm>
                  <a:off x="7142163" y="5005388"/>
                  <a:ext cx="123825" cy="82550"/>
                </a:xfrm>
                <a:custGeom>
                  <a:avLst/>
                  <a:gdLst>
                    <a:gd name="T0" fmla="*/ 0 w 78"/>
                    <a:gd name="T1" fmla="*/ 0 h 52"/>
                    <a:gd name="T2" fmla="*/ 78 w 78"/>
                    <a:gd name="T3" fmla="*/ 26 h 52"/>
                    <a:gd name="T4" fmla="*/ 0 w 78"/>
                    <a:gd name="T5" fmla="*/ 52 h 52"/>
                    <a:gd name="T6" fmla="*/ 0 w 78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0" y="0"/>
                      </a:moveTo>
                      <a:lnTo>
                        <a:pt x="78" y="26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Line 231"/>
                <p:cNvSpPr>
                  <a:spLocks noChangeShapeType="1"/>
                </p:cNvSpPr>
                <p:nvPr/>
              </p:nvSpPr>
              <p:spPr bwMode="auto">
                <a:xfrm>
                  <a:off x="5495925" y="5046663"/>
                  <a:ext cx="1160462" cy="0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Freeform 232"/>
                <p:cNvSpPr>
                  <a:spLocks/>
                </p:cNvSpPr>
                <p:nvPr/>
              </p:nvSpPr>
              <p:spPr bwMode="auto">
                <a:xfrm>
                  <a:off x="6646863" y="5005388"/>
                  <a:ext cx="123825" cy="82550"/>
                </a:xfrm>
                <a:custGeom>
                  <a:avLst/>
                  <a:gdLst>
                    <a:gd name="T0" fmla="*/ 0 w 78"/>
                    <a:gd name="T1" fmla="*/ 0 h 52"/>
                    <a:gd name="T2" fmla="*/ 78 w 78"/>
                    <a:gd name="T3" fmla="*/ 26 h 52"/>
                    <a:gd name="T4" fmla="*/ 0 w 78"/>
                    <a:gd name="T5" fmla="*/ 52 h 52"/>
                    <a:gd name="T6" fmla="*/ 0 w 78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0" y="0"/>
                      </a:moveTo>
                      <a:lnTo>
                        <a:pt x="78" y="26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Freeform 117"/>
                <p:cNvSpPr>
                  <a:spLocks/>
                </p:cNvSpPr>
                <p:nvPr/>
              </p:nvSpPr>
              <p:spPr bwMode="auto">
                <a:xfrm>
                  <a:off x="10821668" y="5439253"/>
                  <a:ext cx="123825" cy="82550"/>
                </a:xfrm>
                <a:custGeom>
                  <a:avLst/>
                  <a:gdLst>
                    <a:gd name="T0" fmla="*/ 0 w 78"/>
                    <a:gd name="T1" fmla="*/ 0 h 52"/>
                    <a:gd name="T2" fmla="*/ 78 w 78"/>
                    <a:gd name="T3" fmla="*/ 26 h 52"/>
                    <a:gd name="T4" fmla="*/ 0 w 78"/>
                    <a:gd name="T5" fmla="*/ 52 h 52"/>
                    <a:gd name="T6" fmla="*/ 0 w 78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0" y="0"/>
                      </a:moveTo>
                      <a:lnTo>
                        <a:pt x="78" y="26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3448851" y="2395944"/>
                <a:ext cx="5479213" cy="842816"/>
                <a:chOff x="5466280" y="4844063"/>
                <a:chExt cx="5479213" cy="842816"/>
              </a:xfrm>
            </p:grpSpPr>
            <p:sp>
              <p:nvSpPr>
                <p:cNvPr id="42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8467855" y="5245197"/>
                  <a:ext cx="649158" cy="0"/>
                </a:xfrm>
                <a:prstGeom prst="line">
                  <a:avLst/>
                </a:prstGeom>
                <a:noFill/>
                <a:ln w="14288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7262879" y="5251451"/>
                  <a:ext cx="685733" cy="744"/>
                </a:xfrm>
                <a:prstGeom prst="line">
                  <a:avLst/>
                </a:prstGeom>
                <a:noFill/>
                <a:ln w="14288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9126667" y="5046663"/>
                  <a:ext cx="325438" cy="198534"/>
                </a:xfrm>
                <a:prstGeom prst="line">
                  <a:avLst/>
                </a:prstGeom>
                <a:noFill/>
                <a:ln w="14288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6066354" y="5046663"/>
                  <a:ext cx="704325" cy="43542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Line 195"/>
                <p:cNvSpPr>
                  <a:spLocks noChangeShapeType="1"/>
                </p:cNvSpPr>
                <p:nvPr/>
              </p:nvSpPr>
              <p:spPr bwMode="auto">
                <a:xfrm>
                  <a:off x="7480300" y="5046664"/>
                  <a:ext cx="974725" cy="420454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7480298" y="5033227"/>
                  <a:ext cx="1435101" cy="13436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Freeform 202"/>
                <p:cNvSpPr>
                  <a:spLocks/>
                </p:cNvSpPr>
                <p:nvPr/>
              </p:nvSpPr>
              <p:spPr bwMode="auto">
                <a:xfrm>
                  <a:off x="5466280" y="5451759"/>
                  <a:ext cx="123825" cy="82550"/>
                </a:xfrm>
                <a:custGeom>
                  <a:avLst/>
                  <a:gdLst>
                    <a:gd name="T0" fmla="*/ 78 w 78"/>
                    <a:gd name="T1" fmla="*/ 52 h 52"/>
                    <a:gd name="T2" fmla="*/ 0 w 78"/>
                    <a:gd name="T3" fmla="*/ 26 h 52"/>
                    <a:gd name="T4" fmla="*/ 78 w 78"/>
                    <a:gd name="T5" fmla="*/ 0 h 52"/>
                    <a:gd name="T6" fmla="*/ 78 w 78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78" y="52"/>
                      </a:moveTo>
                      <a:lnTo>
                        <a:pt x="0" y="26"/>
                      </a:lnTo>
                      <a:lnTo>
                        <a:pt x="78" y="0"/>
                      </a:lnTo>
                      <a:lnTo>
                        <a:pt x="78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Line 203"/>
                <p:cNvSpPr>
                  <a:spLocks noChangeShapeType="1"/>
                </p:cNvSpPr>
                <p:nvPr/>
              </p:nvSpPr>
              <p:spPr bwMode="auto">
                <a:xfrm>
                  <a:off x="9628188" y="5046662"/>
                  <a:ext cx="639763" cy="435420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9245600" y="5046663"/>
                  <a:ext cx="212725" cy="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Freeform 208"/>
                <p:cNvSpPr>
                  <a:spLocks/>
                </p:cNvSpPr>
                <p:nvPr/>
              </p:nvSpPr>
              <p:spPr bwMode="auto">
                <a:xfrm>
                  <a:off x="9132888" y="5005388"/>
                  <a:ext cx="123825" cy="82550"/>
                </a:xfrm>
                <a:custGeom>
                  <a:avLst/>
                  <a:gdLst>
                    <a:gd name="T0" fmla="*/ 78 w 78"/>
                    <a:gd name="T1" fmla="*/ 52 h 52"/>
                    <a:gd name="T2" fmla="*/ 0 w 78"/>
                    <a:gd name="T3" fmla="*/ 26 h 52"/>
                    <a:gd name="T4" fmla="*/ 78 w 78"/>
                    <a:gd name="T5" fmla="*/ 0 h 52"/>
                    <a:gd name="T6" fmla="*/ 78 w 78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78" y="52"/>
                      </a:moveTo>
                      <a:lnTo>
                        <a:pt x="0" y="26"/>
                      </a:lnTo>
                      <a:lnTo>
                        <a:pt x="78" y="0"/>
                      </a:lnTo>
                      <a:lnTo>
                        <a:pt x="78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Rectangle 209"/>
                <p:cNvSpPr>
                  <a:spLocks noChangeArrowheads="1"/>
                </p:cNvSpPr>
                <p:nvPr/>
              </p:nvSpPr>
              <p:spPr bwMode="auto">
                <a:xfrm>
                  <a:off x="5616275" y="5531304"/>
                  <a:ext cx="522287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9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Inner Ring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" name="Rectangle 210"/>
                <p:cNvSpPr>
                  <a:spLocks noChangeArrowheads="1"/>
                </p:cNvSpPr>
                <p:nvPr/>
              </p:nvSpPr>
              <p:spPr bwMode="auto">
                <a:xfrm>
                  <a:off x="5633852" y="4844063"/>
                  <a:ext cx="542925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9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Outer Ring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" name="Rectangle 211"/>
                <p:cNvSpPr>
                  <a:spLocks noChangeArrowheads="1"/>
                </p:cNvSpPr>
                <p:nvPr/>
              </p:nvSpPr>
              <p:spPr bwMode="auto">
                <a:xfrm>
                  <a:off x="7265988" y="4913313"/>
                  <a:ext cx="214312" cy="2667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Rectangle 212"/>
                <p:cNvSpPr>
                  <a:spLocks noChangeArrowheads="1"/>
                </p:cNvSpPr>
                <p:nvPr/>
              </p:nvSpPr>
              <p:spPr bwMode="auto">
                <a:xfrm>
                  <a:off x="7265988" y="4913313"/>
                  <a:ext cx="214312" cy="266700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Rectangle 213"/>
                <p:cNvSpPr>
                  <a:spLocks noChangeArrowheads="1"/>
                </p:cNvSpPr>
                <p:nvPr/>
              </p:nvSpPr>
              <p:spPr bwMode="auto">
                <a:xfrm>
                  <a:off x="7312025" y="4962524"/>
                  <a:ext cx="215900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" name="Line 214"/>
                <p:cNvSpPr>
                  <a:spLocks noChangeShapeType="1"/>
                </p:cNvSpPr>
                <p:nvPr/>
              </p:nvSpPr>
              <p:spPr bwMode="auto">
                <a:xfrm flipH="1">
                  <a:off x="10306050" y="5046663"/>
                  <a:ext cx="612775" cy="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9742488" y="5046663"/>
                  <a:ext cx="552450" cy="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16"/>
                <p:cNvSpPr>
                  <a:spLocks/>
                </p:cNvSpPr>
                <p:nvPr/>
              </p:nvSpPr>
              <p:spPr bwMode="auto">
                <a:xfrm>
                  <a:off x="9628188" y="5005388"/>
                  <a:ext cx="123825" cy="82550"/>
                </a:xfrm>
                <a:custGeom>
                  <a:avLst/>
                  <a:gdLst>
                    <a:gd name="T0" fmla="*/ 78 w 78"/>
                    <a:gd name="T1" fmla="*/ 52 h 52"/>
                    <a:gd name="T2" fmla="*/ 0 w 78"/>
                    <a:gd name="T3" fmla="*/ 26 h 52"/>
                    <a:gd name="T4" fmla="*/ 78 w 78"/>
                    <a:gd name="T5" fmla="*/ 0 h 52"/>
                    <a:gd name="T6" fmla="*/ 78 w 78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78" y="52"/>
                      </a:moveTo>
                      <a:lnTo>
                        <a:pt x="0" y="26"/>
                      </a:lnTo>
                      <a:lnTo>
                        <a:pt x="78" y="0"/>
                      </a:lnTo>
                      <a:lnTo>
                        <a:pt x="78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Line 217"/>
                <p:cNvSpPr>
                  <a:spLocks noChangeShapeType="1"/>
                </p:cNvSpPr>
                <p:nvPr/>
              </p:nvSpPr>
              <p:spPr bwMode="auto">
                <a:xfrm>
                  <a:off x="9329738" y="5046663"/>
                  <a:ext cx="14287" cy="0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218"/>
                <p:cNvSpPr>
                  <a:spLocks/>
                </p:cNvSpPr>
                <p:nvPr/>
              </p:nvSpPr>
              <p:spPr bwMode="auto">
                <a:xfrm>
                  <a:off x="9334500" y="5005388"/>
                  <a:ext cx="123825" cy="82550"/>
                </a:xfrm>
                <a:custGeom>
                  <a:avLst/>
                  <a:gdLst>
                    <a:gd name="T0" fmla="*/ 0 w 78"/>
                    <a:gd name="T1" fmla="*/ 0 h 52"/>
                    <a:gd name="T2" fmla="*/ 78 w 78"/>
                    <a:gd name="T3" fmla="*/ 26 h 52"/>
                    <a:gd name="T4" fmla="*/ 0 w 78"/>
                    <a:gd name="T5" fmla="*/ 52 h 52"/>
                    <a:gd name="T6" fmla="*/ 0 w 78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0" y="0"/>
                      </a:moveTo>
                      <a:lnTo>
                        <a:pt x="78" y="26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Line 219"/>
                <p:cNvSpPr>
                  <a:spLocks noChangeShapeType="1"/>
                </p:cNvSpPr>
                <p:nvPr/>
              </p:nvSpPr>
              <p:spPr bwMode="auto">
                <a:xfrm flipH="1" flipV="1">
                  <a:off x="8459787" y="5467118"/>
                  <a:ext cx="2355850" cy="14964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7940674" y="5046662"/>
                  <a:ext cx="977897" cy="41676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5547941" y="5463422"/>
                  <a:ext cx="2386702" cy="27282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Rectangle 224"/>
                <p:cNvSpPr>
                  <a:spLocks noChangeArrowheads="1"/>
                </p:cNvSpPr>
                <p:nvPr/>
              </p:nvSpPr>
              <p:spPr bwMode="auto">
                <a:xfrm>
                  <a:off x="8918575" y="4913313"/>
                  <a:ext cx="214312" cy="2667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Rectangle 225"/>
                <p:cNvSpPr>
                  <a:spLocks noChangeArrowheads="1"/>
                </p:cNvSpPr>
                <p:nvPr/>
              </p:nvSpPr>
              <p:spPr bwMode="auto">
                <a:xfrm>
                  <a:off x="8918575" y="4913313"/>
                  <a:ext cx="214312" cy="266700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Rectangle 226"/>
                <p:cNvSpPr>
                  <a:spLocks noChangeArrowheads="1"/>
                </p:cNvSpPr>
                <p:nvPr/>
              </p:nvSpPr>
              <p:spPr bwMode="auto">
                <a:xfrm>
                  <a:off x="8966201" y="4960821"/>
                  <a:ext cx="182562" cy="211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7054850" y="5046663"/>
                  <a:ext cx="211137" cy="0"/>
                </a:xfrm>
                <a:prstGeom prst="line">
                  <a:avLst/>
                </a:prstGeom>
                <a:noFill/>
                <a:ln w="14288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Freeform 228"/>
                <p:cNvSpPr>
                  <a:spLocks/>
                </p:cNvSpPr>
                <p:nvPr/>
              </p:nvSpPr>
              <p:spPr bwMode="auto">
                <a:xfrm>
                  <a:off x="6940550" y="5005388"/>
                  <a:ext cx="123825" cy="82550"/>
                </a:xfrm>
                <a:custGeom>
                  <a:avLst/>
                  <a:gdLst>
                    <a:gd name="T0" fmla="*/ 78 w 78"/>
                    <a:gd name="T1" fmla="*/ 52 h 52"/>
                    <a:gd name="T2" fmla="*/ 0 w 78"/>
                    <a:gd name="T3" fmla="*/ 26 h 52"/>
                    <a:gd name="T4" fmla="*/ 78 w 78"/>
                    <a:gd name="T5" fmla="*/ 0 h 52"/>
                    <a:gd name="T6" fmla="*/ 78 w 78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78" y="52"/>
                      </a:moveTo>
                      <a:lnTo>
                        <a:pt x="0" y="26"/>
                      </a:lnTo>
                      <a:lnTo>
                        <a:pt x="78" y="0"/>
                      </a:lnTo>
                      <a:lnTo>
                        <a:pt x="78" y="5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Line 229"/>
                <p:cNvSpPr>
                  <a:spLocks noChangeShapeType="1"/>
                </p:cNvSpPr>
                <p:nvPr/>
              </p:nvSpPr>
              <p:spPr bwMode="auto">
                <a:xfrm>
                  <a:off x="7143750" y="5046663"/>
                  <a:ext cx="9525" cy="0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Freeform 230"/>
                <p:cNvSpPr>
                  <a:spLocks/>
                </p:cNvSpPr>
                <p:nvPr/>
              </p:nvSpPr>
              <p:spPr bwMode="auto">
                <a:xfrm>
                  <a:off x="7142163" y="5005388"/>
                  <a:ext cx="123825" cy="82550"/>
                </a:xfrm>
                <a:custGeom>
                  <a:avLst/>
                  <a:gdLst>
                    <a:gd name="T0" fmla="*/ 0 w 78"/>
                    <a:gd name="T1" fmla="*/ 0 h 52"/>
                    <a:gd name="T2" fmla="*/ 78 w 78"/>
                    <a:gd name="T3" fmla="*/ 26 h 52"/>
                    <a:gd name="T4" fmla="*/ 0 w 78"/>
                    <a:gd name="T5" fmla="*/ 52 h 52"/>
                    <a:gd name="T6" fmla="*/ 0 w 78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0" y="0"/>
                      </a:moveTo>
                      <a:lnTo>
                        <a:pt x="78" y="26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Line 231"/>
                <p:cNvSpPr>
                  <a:spLocks noChangeShapeType="1"/>
                </p:cNvSpPr>
                <p:nvPr/>
              </p:nvSpPr>
              <p:spPr bwMode="auto">
                <a:xfrm>
                  <a:off x="5495925" y="5046663"/>
                  <a:ext cx="1160462" cy="0"/>
                </a:xfrm>
                <a:prstGeom prst="line">
                  <a:avLst/>
                </a:prstGeom>
                <a:noFill/>
                <a:ln w="14288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Freeform 232"/>
                <p:cNvSpPr>
                  <a:spLocks/>
                </p:cNvSpPr>
                <p:nvPr/>
              </p:nvSpPr>
              <p:spPr bwMode="auto">
                <a:xfrm>
                  <a:off x="6646863" y="5005388"/>
                  <a:ext cx="123825" cy="82550"/>
                </a:xfrm>
                <a:custGeom>
                  <a:avLst/>
                  <a:gdLst>
                    <a:gd name="T0" fmla="*/ 0 w 78"/>
                    <a:gd name="T1" fmla="*/ 0 h 52"/>
                    <a:gd name="T2" fmla="*/ 78 w 78"/>
                    <a:gd name="T3" fmla="*/ 26 h 52"/>
                    <a:gd name="T4" fmla="*/ 0 w 78"/>
                    <a:gd name="T5" fmla="*/ 52 h 52"/>
                    <a:gd name="T6" fmla="*/ 0 w 78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0" y="0"/>
                      </a:moveTo>
                      <a:lnTo>
                        <a:pt x="78" y="26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Line 233"/>
                <p:cNvSpPr>
                  <a:spLocks noChangeShapeType="1"/>
                </p:cNvSpPr>
                <p:nvPr/>
              </p:nvSpPr>
              <p:spPr bwMode="auto">
                <a:xfrm>
                  <a:off x="6940550" y="5046662"/>
                  <a:ext cx="327025" cy="205533"/>
                </a:xfrm>
                <a:prstGeom prst="line">
                  <a:avLst/>
                </a:prstGeom>
                <a:noFill/>
                <a:ln w="14288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Rectangle 234"/>
                <p:cNvSpPr>
                  <a:spLocks noChangeArrowheads="1"/>
                </p:cNvSpPr>
                <p:nvPr/>
              </p:nvSpPr>
              <p:spPr bwMode="auto">
                <a:xfrm>
                  <a:off x="6770688" y="4913313"/>
                  <a:ext cx="169862" cy="266700"/>
                </a:xfrm>
                <a:prstGeom prst="rect">
                  <a:avLst/>
                </a:prstGeom>
                <a:solidFill>
                  <a:srgbClr val="B7D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Rectangle 235"/>
                <p:cNvSpPr>
                  <a:spLocks noChangeArrowheads="1"/>
                </p:cNvSpPr>
                <p:nvPr/>
              </p:nvSpPr>
              <p:spPr bwMode="auto">
                <a:xfrm>
                  <a:off x="6770688" y="4913313"/>
                  <a:ext cx="169862" cy="266700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Rectangle 236"/>
                <p:cNvSpPr>
                  <a:spLocks noChangeArrowheads="1"/>
                </p:cNvSpPr>
                <p:nvPr/>
              </p:nvSpPr>
              <p:spPr bwMode="auto">
                <a:xfrm>
                  <a:off x="6817375" y="4962525"/>
                  <a:ext cx="163512" cy="211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Z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" name="Rectangle 237"/>
                <p:cNvSpPr>
                  <a:spLocks noChangeArrowheads="1"/>
                </p:cNvSpPr>
                <p:nvPr/>
              </p:nvSpPr>
              <p:spPr bwMode="auto">
                <a:xfrm>
                  <a:off x="9458325" y="4913313"/>
                  <a:ext cx="169862" cy="266700"/>
                </a:xfrm>
                <a:prstGeom prst="rect">
                  <a:avLst/>
                </a:prstGeom>
                <a:solidFill>
                  <a:srgbClr val="B7D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Rectangle 238"/>
                <p:cNvSpPr>
                  <a:spLocks noChangeArrowheads="1"/>
                </p:cNvSpPr>
                <p:nvPr/>
              </p:nvSpPr>
              <p:spPr bwMode="auto">
                <a:xfrm>
                  <a:off x="9458325" y="4913313"/>
                  <a:ext cx="169862" cy="266700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Rectangle 239"/>
                <p:cNvSpPr>
                  <a:spLocks noChangeArrowheads="1"/>
                </p:cNvSpPr>
                <p:nvPr/>
              </p:nvSpPr>
              <p:spPr bwMode="auto">
                <a:xfrm>
                  <a:off x="9506684" y="4960821"/>
                  <a:ext cx="161925" cy="211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Z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" name="Freeform 117"/>
                <p:cNvSpPr>
                  <a:spLocks/>
                </p:cNvSpPr>
                <p:nvPr/>
              </p:nvSpPr>
              <p:spPr bwMode="auto">
                <a:xfrm>
                  <a:off x="10821668" y="5439253"/>
                  <a:ext cx="123825" cy="82550"/>
                </a:xfrm>
                <a:custGeom>
                  <a:avLst/>
                  <a:gdLst>
                    <a:gd name="T0" fmla="*/ 0 w 78"/>
                    <a:gd name="T1" fmla="*/ 0 h 52"/>
                    <a:gd name="T2" fmla="*/ 78 w 78"/>
                    <a:gd name="T3" fmla="*/ 26 h 52"/>
                    <a:gd name="T4" fmla="*/ 0 w 78"/>
                    <a:gd name="T5" fmla="*/ 52 h 52"/>
                    <a:gd name="T6" fmla="*/ 0 w 78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52">
                      <a:moveTo>
                        <a:pt x="0" y="0"/>
                      </a:moveTo>
                      <a:lnTo>
                        <a:pt x="78" y="26"/>
                      </a:lnTo>
                      <a:lnTo>
                        <a:pt x="0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cxnSp>
          <p:nvCxnSpPr>
            <p:cNvPr id="5" name="直接连接符 4"/>
            <p:cNvCxnSpPr/>
            <p:nvPr/>
          </p:nvCxnSpPr>
          <p:spPr>
            <a:xfrm>
              <a:off x="8483402" y="4963844"/>
              <a:ext cx="536327" cy="15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页脚占位符 18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F0FCA913-D197-4F6F-A2FA-9613FE75BE6D}"/>
              </a:ext>
            </a:extLst>
          </p:cNvPr>
          <p:cNvSpPr txBox="1"/>
          <p:nvPr/>
        </p:nvSpPr>
        <p:spPr>
          <a:xfrm>
            <a:off x="664315" y="1253045"/>
            <a:ext cx="531324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of the Higgs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and switching between different modes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cavities for two beam @ Higgs,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ttbar; Bunches filled in each half rings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cavities; bunches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filled in each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 rings for the W and Z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the performance and flexibility of future circular electron positron collider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5" name="表格 184">
            <a:extLst>
              <a:ext uri="{FF2B5EF4-FFF2-40B4-BE49-F238E27FC236}">
                <a16:creationId xmlns:a16="http://schemas.microsoft.com/office/drawing/2014/main" id="{77FBDEC7-0B0A-491F-9399-A8DD6FF93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875268"/>
              </p:ext>
            </p:extLst>
          </p:nvPr>
        </p:nvGraphicFramePr>
        <p:xfrm>
          <a:off x="884999" y="4378562"/>
          <a:ext cx="478662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6431">
                  <a:extLst>
                    <a:ext uri="{9D8B030D-6E8A-4147-A177-3AD203B41FA5}">
                      <a16:colId xmlns:a16="http://schemas.microsoft.com/office/drawing/2014/main" val="1508834245"/>
                    </a:ext>
                  </a:extLst>
                </a:gridCol>
                <a:gridCol w="760288">
                  <a:extLst>
                    <a:ext uri="{9D8B030D-6E8A-4147-A177-3AD203B41FA5}">
                      <a16:colId xmlns:a16="http://schemas.microsoft.com/office/drawing/2014/main" val="1611971472"/>
                    </a:ext>
                  </a:extLst>
                </a:gridCol>
                <a:gridCol w="1099335">
                  <a:extLst>
                    <a:ext uri="{9D8B030D-6E8A-4147-A177-3AD203B41FA5}">
                      <a16:colId xmlns:a16="http://schemas.microsoft.com/office/drawing/2014/main" val="33869243"/>
                    </a:ext>
                  </a:extLst>
                </a:gridCol>
                <a:gridCol w="739739">
                  <a:extLst>
                    <a:ext uri="{9D8B030D-6E8A-4147-A177-3AD203B41FA5}">
                      <a16:colId xmlns:a16="http://schemas.microsoft.com/office/drawing/2014/main" val="4287992331"/>
                    </a:ext>
                  </a:extLst>
                </a:gridCol>
                <a:gridCol w="780836">
                  <a:extLst>
                    <a:ext uri="{9D8B030D-6E8A-4147-A177-3AD203B41FA5}">
                      <a16:colId xmlns:a16="http://schemas.microsoft.com/office/drawing/2014/main" val="1879960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Luminosity/IP</a:t>
                      </a:r>
                    </a:p>
                    <a:p>
                      <a:pPr algn="ctr"/>
                      <a:r>
                        <a:rPr lang="en-US" altLang="zh-CN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[10^34/cm^2/s]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260620"/>
                  </a:ext>
                </a:extLst>
              </a:tr>
              <a:tr h="1704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</a:t>
                      </a:r>
                      <a:r>
                        <a:rPr lang="en-US" altLang="zh-CN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5/8.3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(10MW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16/26.7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037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2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5/8.3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115/192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16/26.7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6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3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5/8.3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115/192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16/26.7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0.5/0.83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026593"/>
                  </a:ext>
                </a:extLst>
              </a:tr>
            </a:tbl>
          </a:graphicData>
        </a:graphic>
      </p:graphicFrame>
      <p:sp>
        <p:nvSpPr>
          <p:cNvPr id="186" name="文本框 185">
            <a:extLst>
              <a:ext uri="{FF2B5EF4-FFF2-40B4-BE49-F238E27FC236}">
                <a16:creationId xmlns:a16="http://schemas.microsoft.com/office/drawing/2014/main" id="{3880FBD3-82B1-448A-8E11-1FCD0BA58D2A}"/>
              </a:ext>
            </a:extLst>
          </p:cNvPr>
          <p:cNvSpPr txBox="1"/>
          <p:nvPr/>
        </p:nvSpPr>
        <p:spPr>
          <a:xfrm>
            <a:off x="824143" y="3985372"/>
            <a:ext cx="5495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luminosity at different stages with SR power for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30/50MW per beam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179" name="文本框 178"/>
          <p:cNvSpPr txBox="1"/>
          <p:nvPr/>
        </p:nvSpPr>
        <p:spPr>
          <a:xfrm>
            <a:off x="9077813" y="217126"/>
            <a:ext cx="2692895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1200" dirty="0">
                <a:solidFill>
                  <a:srgbClr val="0D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SRF system designs for collider, boosters and upgrade </a:t>
            </a:r>
            <a:r>
              <a:rPr lang="en-US" altLang="zh-CN" sz="1200" dirty="0" smtClean="0">
                <a:solidFill>
                  <a:srgbClr val="0D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plan, Jiyuan ZHAI,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July,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6964" y="1124744"/>
            <a:ext cx="10873652" cy="9378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MS Mincho" panose="02020609040205080304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ea typeface="MS Mincho" panose="02020609040205080304"/>
              </a:rPr>
              <a:t>lattice was </a:t>
            </a:r>
            <a:r>
              <a:rPr lang="en-US" altLang="zh-CN" sz="2000" dirty="0" smtClean="0">
                <a:latin typeface="Times New Roman" panose="02020603050405020304" pitchFamily="18" charset="0"/>
                <a:ea typeface="MS Mincho" panose="02020609040205080304"/>
              </a:rPr>
              <a:t>designed to satisfy the RF system design for different energies.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ea typeface="MS Mincho" panose="02020609040205080304"/>
              </a:rPr>
              <a:t>bypass and </a:t>
            </a:r>
            <a:r>
              <a:rPr lang="en-US" altLang="zh-CN" sz="2000" dirty="0">
                <a:latin typeface="Times New Roman" panose="02020603050405020304" pitchFamily="18" charset="0"/>
                <a:ea typeface="MS Mincho" panose="02020609040205080304"/>
              </a:rPr>
              <a:t>section length </a:t>
            </a:r>
            <a:r>
              <a:rPr lang="en-US" altLang="zh-CN" sz="2000" dirty="0" smtClean="0">
                <a:latin typeface="Times New Roman" panose="02020603050405020304" pitchFamily="18" charset="0"/>
                <a:ea typeface="MS Mincho" panose="02020609040205080304"/>
              </a:rPr>
              <a:t>for </a:t>
            </a:r>
            <a:r>
              <a:rPr lang="en-US" altLang="zh-CN" sz="2000" dirty="0">
                <a:latin typeface="Times New Roman" panose="02020603050405020304" pitchFamily="18" charset="0"/>
                <a:ea typeface="MS Mincho" panose="02020609040205080304"/>
              </a:rPr>
              <a:t>different </a:t>
            </a:r>
            <a:r>
              <a:rPr lang="en-US" altLang="zh-CN" sz="2000" dirty="0" smtClean="0">
                <a:latin typeface="Times New Roman" panose="02020603050405020304" pitchFamily="18" charset="0"/>
                <a:ea typeface="MS Mincho" panose="02020609040205080304"/>
              </a:rPr>
              <a:t>RF stages, small </a:t>
            </a:r>
            <a:r>
              <a:rPr lang="en-US" altLang="zh-CN" sz="2000" dirty="0">
                <a:latin typeface="Times New Roman" panose="02020603050405020304" pitchFamily="18" charset="0"/>
                <a:ea typeface="MS Mincho" panose="02020609040205080304"/>
              </a:rPr>
              <a:t>average beta </a:t>
            </a:r>
            <a:r>
              <a:rPr lang="en-US" altLang="zh-CN" sz="2000" dirty="0" smtClean="0">
                <a:latin typeface="Times New Roman" panose="02020603050405020304" pitchFamily="18" charset="0"/>
                <a:ea typeface="MS Mincho" panose="02020609040205080304"/>
              </a:rPr>
              <a:t>functions to </a:t>
            </a:r>
            <a:r>
              <a:rPr lang="en-US" altLang="zh-CN" sz="2000" dirty="0">
                <a:latin typeface="Times New Roman" panose="02020603050405020304" pitchFamily="18" charset="0"/>
                <a:ea typeface="MS Mincho" panose="02020609040205080304"/>
              </a:rPr>
              <a:t>reduce the multi-bunch </a:t>
            </a:r>
            <a:r>
              <a:rPr lang="en-US" altLang="zh-CN" sz="2000" dirty="0" smtClean="0">
                <a:latin typeface="Times New Roman" panose="02020603050405020304" pitchFamily="18" charset="0"/>
                <a:ea typeface="MS Mincho" panose="02020609040205080304"/>
              </a:rPr>
              <a:t>instability</a:t>
            </a:r>
            <a:endParaRPr lang="en-US" altLang="zh-CN" sz="2000" dirty="0">
              <a:latin typeface="Times New Roman" panose="02020603050405020304" pitchFamily="18" charset="0"/>
              <a:ea typeface="MS Mincho" panose="02020609040205080304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0601"/>
            <a:ext cx="10374826" cy="880820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Lattice design of the RF region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199456" y="2276872"/>
            <a:ext cx="8523932" cy="4144998"/>
            <a:chOff x="1193973" y="1702971"/>
            <a:chExt cx="9143827" cy="4924841"/>
          </a:xfrm>
        </p:grpSpPr>
        <p:pic>
          <p:nvPicPr>
            <p:cNvPr id="13" name="图片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702300" y="4159955"/>
              <a:ext cx="4635500" cy="2467857"/>
            </a:xfrm>
            <a:prstGeom prst="rect">
              <a:avLst/>
            </a:prstGeom>
          </p:spPr>
        </p:pic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94004" y="1709116"/>
              <a:ext cx="4355895" cy="2361939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637641" y="1773189"/>
              <a:ext cx="19431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600" b="1" dirty="0"/>
                <a:t>Higgs at stage 1</a:t>
              </a:r>
              <a:r>
                <a:rPr lang="en-US" altLang="zh-CN" sz="1600" b="1" dirty="0"/>
                <a:t>/</a:t>
              </a:r>
              <a:r>
                <a:rPr lang="en-GB" altLang="zh-CN" sz="1600" b="1" dirty="0"/>
                <a:t>2 </a:t>
              </a:r>
            </a:p>
            <a:p>
              <a:r>
                <a:rPr lang="en-GB" altLang="zh-CN" sz="1600" b="1" dirty="0"/>
                <a:t>ttbar at stage 3</a:t>
              </a:r>
              <a:endParaRPr lang="zh-CN" altLang="en-US" sz="1600" b="1" dirty="0"/>
            </a:p>
          </p:txBody>
        </p:sp>
        <p:pic>
          <p:nvPicPr>
            <p:cNvPr id="17" name="图片 1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012936" y="1702971"/>
              <a:ext cx="4197863" cy="2368084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7265052" y="1798588"/>
              <a:ext cx="18020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600" b="1" dirty="0"/>
                <a:t>W at stage 1/2/3 </a:t>
              </a:r>
            </a:p>
            <a:p>
              <a:r>
                <a:rPr lang="en-GB" altLang="zh-CN" sz="1600" b="1" dirty="0"/>
                <a:t>Z at stage 1</a:t>
              </a:r>
              <a:endParaRPr lang="zh-CN" altLang="en-US" sz="1600" b="1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893357" y="2735538"/>
              <a:ext cx="1390404" cy="9142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100" b="1" dirty="0"/>
                <a:t>Esep= 2.0 MV/m </a:t>
              </a:r>
            </a:p>
            <a:p>
              <a:r>
                <a:rPr lang="en-US" altLang="zh-CN" sz="1100" b="1" dirty="0"/>
                <a:t>Lsep= 4 m</a:t>
              </a:r>
              <a:r>
                <a:rPr lang="en-US" altLang="zh-CN" sz="1100" b="1" dirty="0">
                  <a:sym typeface="Symbol"/>
                </a:rPr>
                <a:t></a:t>
              </a:r>
              <a:r>
                <a:rPr lang="en-US" altLang="zh-CN" sz="1100" b="1" dirty="0"/>
                <a:t>10</a:t>
              </a:r>
            </a:p>
            <a:p>
              <a:r>
                <a:rPr lang="en-US" altLang="zh-CN" sz="1100" b="1" dirty="0">
                  <a:sym typeface="Symbol"/>
                </a:rPr>
                <a:t>x= </a:t>
              </a:r>
              <a:r>
                <a:rPr lang="en-US" altLang="zh-CN" sz="1100" b="1" dirty="0"/>
                <a:t>10 cm at entrance of quad</a:t>
              </a:r>
              <a:endParaRPr lang="zh-CN" altLang="en-US" sz="1100" b="1" dirty="0"/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4283762" y="3553835"/>
              <a:ext cx="193464" cy="2942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93973" y="4172655"/>
              <a:ext cx="4368628" cy="2359025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2848761" y="4251263"/>
              <a:ext cx="14686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600" b="1" dirty="0"/>
                <a:t>Z at stage 2/3</a:t>
              </a:r>
              <a:endParaRPr lang="zh-CN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3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0601"/>
            <a:ext cx="10374826" cy="880820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200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</a:t>
            </a:r>
            <a:r>
              <a:rPr lang="en-US" altLang="zh-CN" sz="32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ARC region</a:t>
            </a:r>
            <a:endParaRPr lang="en-US" altLang="zh-CN" sz="3200" b="1" kern="1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The 2023 international workshop on the CEPC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63352" y="1141845"/>
            <a:ext cx="11881320" cy="28632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cell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large filling factor. </a:t>
            </a:r>
            <a:endParaRPr lang="en-GB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90/90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degrees’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advances for the Higgs and ttbar modes due to the emittance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nonlinearity cancelation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60/60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degrees’ phase advances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modes to fulfil the collective instability requirement.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suppress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impedance induced instability at Z mode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tune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considering beam-beam effect and impedance consistently at W and Z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0.35m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opposite polarity between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beams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fulfill the requirement technical design of the twin-aperture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dipoles and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quadrupoles.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6314" y="3978828"/>
            <a:ext cx="4961614" cy="2373720"/>
            <a:chOff x="129674" y="3653225"/>
            <a:chExt cx="8849224" cy="2783130"/>
          </a:xfrm>
        </p:grpSpPr>
        <p:pic>
          <p:nvPicPr>
            <p:cNvPr id="23" name="图片 2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640304" y="3653225"/>
              <a:ext cx="4338594" cy="2771132"/>
            </a:xfrm>
            <a:prstGeom prst="rect">
              <a:avLst/>
            </a:prstGeom>
          </p:spPr>
        </p:pic>
        <p:pic>
          <p:nvPicPr>
            <p:cNvPr id="24" name="图片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674" y="3653225"/>
              <a:ext cx="4310033" cy="278313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68728" y="4367746"/>
              <a:ext cx="3035573" cy="75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Higgs/ttbar</a:t>
              </a:r>
            </a:p>
            <a:p>
              <a:r>
                <a:rPr lang="en-US" altLang="zh-CN" dirty="0" smtClean="0"/>
                <a:t>90/90 degree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08011" y="4367746"/>
              <a:ext cx="3443338" cy="75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W/Z </a:t>
              </a:r>
            </a:p>
            <a:p>
              <a:r>
                <a:rPr lang="en-US" altLang="zh-CN" dirty="0" smtClean="0"/>
                <a:t>60/60 degree</a:t>
              </a:r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63984" y="3995119"/>
            <a:ext cx="5968996" cy="2495023"/>
            <a:chOff x="1428750" y="1447800"/>
            <a:chExt cx="10420350" cy="4991073"/>
          </a:xfrm>
        </p:grpSpPr>
        <p:grpSp>
          <p:nvGrpSpPr>
            <p:cNvPr id="13" name="组合 12"/>
            <p:cNvGrpSpPr/>
            <p:nvPr/>
          </p:nvGrpSpPr>
          <p:grpSpPr>
            <a:xfrm>
              <a:off x="1428750" y="1447800"/>
              <a:ext cx="10420350" cy="3609975"/>
              <a:chOff x="1123950" y="1562100"/>
              <a:chExt cx="7448550" cy="2586037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3950" y="2714625"/>
                <a:ext cx="7410450" cy="10668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9675" y="3852862"/>
                <a:ext cx="7362825" cy="295275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8725" y="1562100"/>
                <a:ext cx="7296150" cy="1123950"/>
              </a:xfrm>
              <a:prstGeom prst="rect">
                <a:avLst/>
              </a:prstGeom>
            </p:spPr>
          </p:pic>
        </p:grpSp>
        <p:sp>
          <p:nvSpPr>
            <p:cNvPr id="16" name="文本框 15"/>
            <p:cNvSpPr txBox="1"/>
            <p:nvPr/>
          </p:nvSpPr>
          <p:spPr>
            <a:xfrm>
              <a:off x="1548678" y="5145945"/>
              <a:ext cx="8274457" cy="12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Dual aperture </a:t>
              </a:r>
              <a:r>
                <a:rPr lang="en-US" altLang="zh-CN" dirty="0"/>
                <a:t>q</a:t>
              </a:r>
              <a:r>
                <a:rPr lang="en-US" altLang="zh-CN" dirty="0" smtClean="0"/>
                <a:t>uadrupole and </a:t>
              </a:r>
              <a:r>
                <a:rPr lang="en-US" altLang="zh-CN" dirty="0"/>
                <a:t>b</a:t>
              </a:r>
              <a:r>
                <a:rPr lang="en-US" altLang="zh-CN" dirty="0" smtClean="0"/>
                <a:t>end with opposite polarity in two ring</a:t>
              </a:r>
              <a:endParaRPr lang="zh-CN" altLang="en-US" dirty="0"/>
            </a:p>
          </p:txBody>
        </p:sp>
      </p:grpSp>
      <p:cxnSp>
        <p:nvCxnSpPr>
          <p:cNvPr id="10" name="直接箭头连接符 9"/>
          <p:cNvCxnSpPr/>
          <p:nvPr/>
        </p:nvCxnSpPr>
        <p:spPr>
          <a:xfrm>
            <a:off x="11352584" y="4221088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1345697" y="4435907"/>
            <a:ext cx="71169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0.35m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368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31376</TotalTime>
  <Words>3544</Words>
  <Application>Microsoft Office PowerPoint</Application>
  <PresentationFormat>宽屏</PresentationFormat>
  <Paragraphs>994</Paragraphs>
  <Slides>32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MS Mincho</vt:lpstr>
      <vt:lpstr>等线</vt:lpstr>
      <vt:lpstr>宋体</vt:lpstr>
      <vt:lpstr>微软雅黑</vt:lpstr>
      <vt:lpstr>Arial</vt:lpstr>
      <vt:lpstr>Arial Black</vt:lpstr>
      <vt:lpstr>Calibri</vt:lpstr>
      <vt:lpstr>Cambria Math</vt:lpstr>
      <vt:lpstr>Rockwell</vt:lpstr>
      <vt:lpstr>Symbol</vt:lpstr>
      <vt:lpstr>Times New Roman</vt:lpstr>
      <vt:lpstr>Wingdings</vt:lpstr>
      <vt:lpstr>Office 主题</vt:lpstr>
      <vt:lpstr>PowerPoint 演示文稿</vt:lpstr>
      <vt:lpstr>Overall design requirement of the CEPC collider ring</vt:lpstr>
      <vt:lpstr>Lattice design requirement of the CEPC collider ring</vt:lpstr>
      <vt:lpstr>PowerPoint 演示文稿</vt:lpstr>
      <vt:lpstr>Final quadrupoles for all modes</vt:lpstr>
      <vt:lpstr>Lattice design of the interaction region</vt:lpstr>
      <vt:lpstr>RF region Layout*</vt:lpstr>
      <vt:lpstr>Lattice design of the RF region</vt:lpstr>
      <vt:lpstr>Lattice design of the ARC region</vt:lpstr>
      <vt:lpstr>Optimization of ARC aberration for Higgs/ttbar modes</vt:lpstr>
      <vt:lpstr>PowerPoint 演示文稿</vt:lpstr>
      <vt:lpstr>Lattice design of the CEPC half ring</vt:lpstr>
      <vt:lpstr>PowerPoint 演示文稿</vt:lpstr>
      <vt:lpstr>PowerPoint 演示文稿</vt:lpstr>
      <vt:lpstr>Dynamic aperture requirement</vt:lpstr>
      <vt:lpstr>Dynamic aperture requirement (cont.)</vt:lpstr>
      <vt:lpstr>PowerPoint 演示文稿</vt:lpstr>
      <vt:lpstr>PowerPoint 演示文稿</vt:lpstr>
      <vt:lpstr>Solenoid effect on Dynamic aperture</vt:lpstr>
      <vt:lpstr>PowerPoint 演示文稿</vt:lpstr>
      <vt:lpstr>Correction scheme for magnets errors</vt:lpstr>
      <vt:lpstr>Error assumption</vt:lpstr>
      <vt:lpstr>Result of Higgs and Z lattice functions</vt:lpstr>
      <vt:lpstr>Orbit and optics after corrections</vt:lpstr>
      <vt:lpstr>PowerPoint 演示文稿</vt:lpstr>
      <vt:lpstr>PowerPoint 演示文稿</vt:lpstr>
      <vt:lpstr>PowerPoint 演示文稿</vt:lpstr>
      <vt:lpstr>Preliminary EDR plans</vt:lpstr>
      <vt:lpstr>Preliminary EDR plans (cont.)</vt:lpstr>
      <vt:lpstr>Preliminary EDR plans (cont.)</vt:lpstr>
      <vt:lpstr>Summary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webuser</cp:lastModifiedBy>
  <cp:revision>3739</cp:revision>
  <cp:lastPrinted>2022-11-06T05:19:21Z</cp:lastPrinted>
  <dcterms:created xsi:type="dcterms:W3CDTF">2012-09-04T11:33:36Z</dcterms:created>
  <dcterms:modified xsi:type="dcterms:W3CDTF">2023-07-03T14:02:35Z</dcterms:modified>
</cp:coreProperties>
</file>