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3" r:id="rId1"/>
    <p:sldMasterId id="2147483689" r:id="rId2"/>
  </p:sldMasterIdLst>
  <p:notesMasterIdLst>
    <p:notesMasterId r:id="rId34"/>
  </p:notesMasterIdLst>
  <p:handoutMasterIdLst>
    <p:handoutMasterId r:id="rId35"/>
  </p:handoutMasterIdLst>
  <p:sldIdLst>
    <p:sldId id="256" r:id="rId3"/>
    <p:sldId id="1759" r:id="rId4"/>
    <p:sldId id="2019" r:id="rId5"/>
    <p:sldId id="2025" r:id="rId6"/>
    <p:sldId id="2024" r:id="rId7"/>
    <p:sldId id="2018" r:id="rId8"/>
    <p:sldId id="2009" r:id="rId9"/>
    <p:sldId id="2023" r:id="rId10"/>
    <p:sldId id="2026" r:id="rId11"/>
    <p:sldId id="2036" r:id="rId12"/>
    <p:sldId id="2027" r:id="rId13"/>
    <p:sldId id="1969" r:id="rId14"/>
    <p:sldId id="1989" r:id="rId15"/>
    <p:sldId id="2029" r:id="rId16"/>
    <p:sldId id="2039" r:id="rId17"/>
    <p:sldId id="2040" r:id="rId18"/>
    <p:sldId id="2042" r:id="rId19"/>
    <p:sldId id="2044" r:id="rId20"/>
    <p:sldId id="2045" r:id="rId21"/>
    <p:sldId id="2046" r:id="rId22"/>
    <p:sldId id="278" r:id="rId23"/>
    <p:sldId id="259" r:id="rId24"/>
    <p:sldId id="279" r:id="rId25"/>
    <p:sldId id="260" r:id="rId26"/>
    <p:sldId id="262" r:id="rId27"/>
    <p:sldId id="283" r:id="rId28"/>
    <p:sldId id="285" r:id="rId29"/>
    <p:sldId id="286" r:id="rId30"/>
    <p:sldId id="264" r:id="rId31"/>
    <p:sldId id="289" r:id="rId32"/>
    <p:sldId id="2047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31C83A8-4A90-2F4C-8A61-251FB332805A}">
          <p14:sldIdLst>
            <p14:sldId id="256"/>
            <p14:sldId id="1759"/>
            <p14:sldId id="2019"/>
            <p14:sldId id="2025"/>
            <p14:sldId id="2024"/>
            <p14:sldId id="2018"/>
            <p14:sldId id="2009"/>
            <p14:sldId id="2023"/>
            <p14:sldId id="2026"/>
            <p14:sldId id="2036"/>
            <p14:sldId id="2027"/>
            <p14:sldId id="1969"/>
            <p14:sldId id="1989"/>
            <p14:sldId id="2029"/>
            <p14:sldId id="2039"/>
            <p14:sldId id="2040"/>
            <p14:sldId id="2042"/>
            <p14:sldId id="2044"/>
            <p14:sldId id="2045"/>
            <p14:sldId id="2046"/>
            <p14:sldId id="278"/>
            <p14:sldId id="259"/>
            <p14:sldId id="279"/>
            <p14:sldId id="260"/>
            <p14:sldId id="262"/>
            <p14:sldId id="283"/>
            <p14:sldId id="285"/>
            <p14:sldId id="286"/>
            <p14:sldId id="264"/>
            <p14:sldId id="289"/>
            <p14:sldId id="2047"/>
          </p14:sldIdLst>
        </p14:section>
        <p14:section name="Untitled Section" id="{7580621C-DC13-FB43-B5CC-0AC9A05901B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46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1026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695" userDrawn="1">
          <p15:clr>
            <a:srgbClr val="A4A3A4"/>
          </p15:clr>
        </p15:guide>
        <p15:guide id="7" pos="698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RAT Isabelle" initials="PI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577"/>
    <a:srgbClr val="FFFFCC"/>
    <a:srgbClr val="51A026"/>
    <a:srgbClr val="AF007C"/>
    <a:srgbClr val="4AB151"/>
    <a:srgbClr val="0000FF"/>
    <a:srgbClr val="1429FA"/>
    <a:srgbClr val="ED7703"/>
    <a:srgbClr val="F2F2F2"/>
    <a:srgbClr val="C3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0" autoAdjust="0"/>
    <p:restoredTop sz="96670" autoAdjust="0"/>
  </p:normalViewPr>
  <p:slideViewPr>
    <p:cSldViewPr showGuides="1">
      <p:cViewPr varScale="1">
        <p:scale>
          <a:sx n="99" d="100"/>
          <a:sy n="99" d="100"/>
        </p:scale>
        <p:origin x="102" y="288"/>
      </p:cViewPr>
      <p:guideLst>
        <p:guide orient="horz" pos="2160"/>
        <p:guide orient="horz" pos="346"/>
        <p:guide orient="horz" pos="3974"/>
        <p:guide orient="horz" pos="1026"/>
        <p:guide pos="3840"/>
        <p:guide pos="695"/>
        <p:guide pos="6985"/>
      </p:guideLst>
    </p:cSldViewPr>
  </p:slideViewPr>
  <p:outlineViewPr>
    <p:cViewPr>
      <p:scale>
        <a:sx n="33" d="100"/>
        <a:sy n="33" d="100"/>
      </p:scale>
      <p:origin x="0" y="-7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453A9-2717-AA4F-815A-292CD94D0432}" type="datetimeFigureOut">
              <a:rPr lang="en-US" smtClean="0"/>
              <a:pPr/>
              <a:t>7/3/2023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DF195-CAF6-9240-87FA-88F33FF690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377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03/07/2023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84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864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75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7631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173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285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5331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410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007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6308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8799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912" y="6196868"/>
            <a:ext cx="3034088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6"/>
            <a:ext cx="2631445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1" y="3646170"/>
            <a:ext cx="10653183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1" y="2755012"/>
            <a:ext cx="10678583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791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ESRF COLOUR PALETTE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 Optics tuning for future circular colliders l 26th June 2023 l S.Liuzzo et al.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2334965" y="1016733"/>
            <a:ext cx="7073403" cy="4780955"/>
            <a:chOff x="977503" y="761588"/>
            <a:chExt cx="6421177" cy="4780955"/>
          </a:xfrm>
        </p:grpSpPr>
        <p:sp>
          <p:nvSpPr>
            <p:cNvPr id="6" name="Oval 5"/>
            <p:cNvSpPr/>
            <p:nvPr/>
          </p:nvSpPr>
          <p:spPr>
            <a:xfrm>
              <a:off x="2803893" y="1812730"/>
              <a:ext cx="2628292" cy="26282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7" name="Oval 6"/>
            <p:cNvSpPr/>
            <p:nvPr/>
          </p:nvSpPr>
          <p:spPr>
            <a:xfrm>
              <a:off x="4175956" y="1016392"/>
              <a:ext cx="576404" cy="576404"/>
            </a:xfrm>
            <a:prstGeom prst="ellipse">
              <a:avLst/>
            </a:prstGeom>
            <a:solidFill>
              <a:srgbClr val="ED7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5003708" y="1393465"/>
              <a:ext cx="576404" cy="576404"/>
            </a:xfrm>
            <a:prstGeom prst="ellipse">
              <a:avLst/>
            </a:prstGeom>
            <a:solidFill>
              <a:srgbClr val="F4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5507764" y="1980062"/>
              <a:ext cx="576404" cy="57640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0" name="Oval 9"/>
            <p:cNvSpPr/>
            <p:nvPr/>
          </p:nvSpPr>
          <p:spPr>
            <a:xfrm>
              <a:off x="5688124" y="2740535"/>
              <a:ext cx="576404" cy="576404"/>
            </a:xfrm>
            <a:prstGeom prst="ellipse">
              <a:avLst/>
            </a:prstGeom>
            <a:solidFill>
              <a:srgbClr val="51A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1" name="Oval 10"/>
            <p:cNvSpPr/>
            <p:nvPr/>
          </p:nvSpPr>
          <p:spPr>
            <a:xfrm>
              <a:off x="5580282" y="3501008"/>
              <a:ext cx="576404" cy="576404"/>
            </a:xfrm>
            <a:prstGeom prst="ellipse">
              <a:avLst/>
            </a:prstGeom>
            <a:solidFill>
              <a:srgbClr val="009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2" name="Oval 11"/>
            <p:cNvSpPr/>
            <p:nvPr/>
          </p:nvSpPr>
          <p:spPr>
            <a:xfrm>
              <a:off x="5148064" y="4169035"/>
              <a:ext cx="576404" cy="576404"/>
            </a:xfrm>
            <a:prstGeom prst="ellipse">
              <a:avLst/>
            </a:prstGeom>
            <a:solidFill>
              <a:srgbClr val="AF00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3" name="Oval 12"/>
            <p:cNvSpPr/>
            <p:nvPr/>
          </p:nvSpPr>
          <p:spPr>
            <a:xfrm>
              <a:off x="2367594" y="1709154"/>
              <a:ext cx="576404" cy="576404"/>
            </a:xfrm>
            <a:prstGeom prst="ellipse">
              <a:avLst/>
            </a:prstGeom>
            <a:solidFill>
              <a:srgbClr val="13257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4" name="Oval 13"/>
            <p:cNvSpPr/>
            <p:nvPr/>
          </p:nvSpPr>
          <p:spPr>
            <a:xfrm>
              <a:off x="2079392" y="2433493"/>
              <a:ext cx="576404" cy="576404"/>
            </a:xfrm>
            <a:prstGeom prst="ellipse">
              <a:avLst/>
            </a:prstGeom>
            <a:solidFill>
              <a:srgbClr val="13257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5" name="Oval 14"/>
            <p:cNvSpPr/>
            <p:nvPr/>
          </p:nvSpPr>
          <p:spPr>
            <a:xfrm>
              <a:off x="3491370" y="4689140"/>
              <a:ext cx="576404" cy="576404"/>
            </a:xfrm>
            <a:prstGeom prst="ellipse">
              <a:avLst/>
            </a:prstGeom>
            <a:solidFill>
              <a:srgbClr val="B7B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6" name="Oval 15"/>
            <p:cNvSpPr/>
            <p:nvPr/>
          </p:nvSpPr>
          <p:spPr>
            <a:xfrm>
              <a:off x="2706262" y="4329100"/>
              <a:ext cx="576404" cy="576404"/>
            </a:xfrm>
            <a:prstGeom prst="ellipse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7" name="Oval 16"/>
            <p:cNvSpPr/>
            <p:nvPr/>
          </p:nvSpPr>
          <p:spPr>
            <a:xfrm>
              <a:off x="2113415" y="3746995"/>
              <a:ext cx="576404" cy="576404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45461" y="3053707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</a:rPr>
                <a:t>R019G037B119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39537" y="761588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R237G119B003</a:t>
              </a:r>
              <a:endParaRPr lang="en-GB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73712" y="116293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R244G163B000</a:t>
              </a:r>
              <a:endParaRPr lang="en-GB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95966" y="1756869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R255G221B000</a:t>
              </a:r>
              <a:endParaRPr lang="en-GB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84168" y="257054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R081G160B038</a:t>
              </a:r>
              <a:endParaRPr lang="en-GB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84168" y="3409385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R000G152B212</a:t>
              </a:r>
              <a:endParaRPr lang="en-GB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77172" y="4159448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R175G000B124</a:t>
              </a:r>
              <a:endParaRPr lang="en-GB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12568" y="1497250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ESRF </a:t>
              </a:r>
              <a:r>
                <a:rPr lang="fr-FR" sz="1200" dirty="0" err="1"/>
                <a:t>blue</a:t>
              </a:r>
              <a:r>
                <a:rPr lang="fr-FR" sz="1200" dirty="0"/>
                <a:t> 75%</a:t>
              </a:r>
              <a:endParaRPr lang="en-GB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77503" y="227946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ESRF </a:t>
              </a:r>
              <a:r>
                <a:rPr lang="fr-FR" sz="1200" dirty="0" err="1"/>
                <a:t>blue</a:t>
              </a:r>
              <a:r>
                <a:rPr lang="fr-FR" sz="1200" dirty="0"/>
                <a:t> 50%</a:t>
              </a:r>
              <a:endParaRPr lang="en-GB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78263" y="5265544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R183G185B186</a:t>
              </a:r>
              <a:endParaRPr lang="en-GB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68154" y="4899336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R209G210B212</a:t>
              </a:r>
              <a:endParaRPr lang="en-GB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38010" y="431192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R244G244B244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15018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543674"/>
            <a:ext cx="7432437" cy="314326"/>
          </a:xfrm>
        </p:spPr>
        <p:txBody>
          <a:bodyPr/>
          <a:lstStyle/>
          <a:p>
            <a:r>
              <a:rPr lang="nl-NL" b="1"/>
              <a:t>X. Huang (SLAC)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304800" y="1252728"/>
            <a:ext cx="11275563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 sz="2400"/>
            </a:lvl2pPr>
            <a:lvl3pPr>
              <a:buClr>
                <a:srgbClr val="981E32"/>
              </a:buClr>
              <a:defRPr sz="180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0722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543674"/>
            <a:ext cx="4486037" cy="314326"/>
          </a:xfrm>
        </p:spPr>
        <p:txBody>
          <a:bodyPr/>
          <a:lstStyle/>
          <a:p>
            <a:r>
              <a:rPr lang="nl-NL" b="1"/>
              <a:t>X. Huang (SLAC)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861984" y="1723840"/>
            <a:ext cx="3256453" cy="222421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861984" y="4094034"/>
            <a:ext cx="3256453" cy="222421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323939" y="1723840"/>
            <a:ext cx="3256453" cy="459441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594785" y="1670050"/>
            <a:ext cx="4017433" cy="464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63057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543674"/>
            <a:ext cx="4689237" cy="314326"/>
          </a:xfrm>
        </p:spPr>
        <p:txBody>
          <a:bodyPr/>
          <a:lstStyle/>
          <a:p>
            <a:r>
              <a:rPr lang="nl-NL" b="1"/>
              <a:t>X. Huang (SLAC)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8009467" y="1670050"/>
            <a:ext cx="3556000" cy="46482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594784" y="1670050"/>
            <a:ext cx="7313083" cy="464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0730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FOR APPLYING IMAGE BACKGROUNDTO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8235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4" descr="logo_couv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55440" y="1484784"/>
            <a:ext cx="9061347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0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969600" y="126000"/>
            <a:ext cx="109824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4468800" y="1098000"/>
            <a:ext cx="7483200" cy="4563248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969600" y="1098000"/>
            <a:ext cx="3432000" cy="4563248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l Optics tuning for future circular colliders l 26th June 2023 l S.Liuzzo et al.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3182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970251" y="764704"/>
            <a:ext cx="10982400" cy="5400000"/>
          </a:xfrm>
        </p:spPr>
        <p:txBody>
          <a:bodyPr/>
          <a:lstStyle>
            <a:lvl1pPr>
              <a:defRPr baseline="0"/>
            </a:lvl1pPr>
            <a:lvl2pPr>
              <a:defRPr>
                <a:solidFill>
                  <a:schemeClr val="tx1"/>
                </a:solidFill>
              </a:defRPr>
            </a:lvl2pPr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l Optics tuning for future circular colliders l 26th June 2023 l S.Liuzzo et al.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117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 Optics tuning for future circular colliders l 26th June 2023 l S.Liuzzo et al.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2919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3965" y="1667866"/>
            <a:ext cx="10813225" cy="4650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3963" y="6543674"/>
            <a:ext cx="4486037" cy="31432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5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b="1"/>
              <a:t>X. Huang (SLAC)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05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49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1600" b="0" kern="1200" baseline="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defTabSz="914400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>
          <a:schemeClr val="tx1"/>
        </a:buClr>
        <a:buSzPct val="100000"/>
        <a:buFont typeface="Arial" pitchFamily="34" charset="0"/>
        <a:buChar char="•"/>
        <a:defRPr sz="16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2pPr>
      <a:lvl3pPr marL="504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6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828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•"/>
        <a:defRPr sz="16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6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ogo_tex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52000" y="6210000"/>
            <a:ext cx="2634592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fr-FR" dirty="0"/>
              <a:t>CLICK TO MODIFY THE STYLE OF THE 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69600" y="764704"/>
            <a:ext cx="10982400" cy="54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modify</a:t>
            </a:r>
            <a:r>
              <a:rPr lang="fr-FR" dirty="0"/>
              <a:t> </a:t>
            </a:r>
            <a:r>
              <a:rPr lang="fr-FR" dirty="0" err="1"/>
              <a:t>attributes</a:t>
            </a:r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959429" y="6483350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l Optics tuning for future circular colliders l 26th June 2023 l S.Liuzzo et al.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39350" y="6483438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40000" y="126000"/>
            <a:ext cx="6624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0" name="Image 8" descr="logo_texte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9552000" y="6210000"/>
            <a:ext cx="2634592" cy="64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40000" y="126000"/>
            <a:ext cx="6624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297740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 baseline="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Clr>
          <a:schemeClr val="accent6"/>
        </a:buClr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>
          <p15:clr>
            <a:srgbClr val="F26B43"/>
          </p15:clr>
        </p15:guide>
        <p15:guide id="2" pos="151">
          <p15:clr>
            <a:srgbClr val="F26B43"/>
          </p15:clr>
        </p15:guide>
        <p15:guide id="3" orient="horz" pos="482">
          <p15:clr>
            <a:srgbClr val="F26B43"/>
          </p15:clr>
        </p15:guide>
        <p15:guide id="4" pos="604">
          <p15:clr>
            <a:srgbClr val="F26B43"/>
          </p15:clr>
        </p15:guide>
        <p15:guide id="5" pos="75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tiff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271464" y="548680"/>
            <a:ext cx="9649072" cy="1008608"/>
          </a:xfrm>
          <a:noFill/>
        </p:spPr>
        <p:txBody>
          <a:bodyPr/>
          <a:lstStyle/>
          <a:p>
            <a:pPr algn="ctr"/>
            <a:r>
              <a:rPr lang="en-US" sz="2800" dirty="0">
                <a:solidFill>
                  <a:srgbClr val="132577"/>
                </a:solidFill>
              </a:rPr>
              <a:t>FCC local chromatic compensation lattice </a:t>
            </a:r>
            <a:endParaRPr lang="en-CA" sz="2800" dirty="0">
              <a:solidFill>
                <a:srgbClr val="132577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742951" y="2852936"/>
            <a:ext cx="10653183" cy="1008608"/>
          </a:xfrm>
        </p:spPr>
        <p:txBody>
          <a:bodyPr/>
          <a:lstStyle/>
          <a:p>
            <a:pPr algn="ctr"/>
            <a:r>
              <a:rPr lang="en-CA" sz="2400" dirty="0">
                <a:solidFill>
                  <a:schemeClr val="bg2"/>
                </a:solidFill>
              </a:rPr>
              <a:t>Pantaleo Raimondi</a:t>
            </a:r>
          </a:p>
          <a:p>
            <a:pPr algn="ctr"/>
            <a:r>
              <a:rPr lang="en-CA" sz="2400" dirty="0">
                <a:solidFill>
                  <a:schemeClr val="bg2"/>
                </a:solidFill>
              </a:rPr>
              <a:t>SLAC National Accelerator Laboratory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098420" y="1844824"/>
            <a:ext cx="8008937" cy="763334"/>
          </a:xfrm>
        </p:spPr>
        <p:txBody>
          <a:bodyPr/>
          <a:lstStyle/>
          <a:p>
            <a:pPr algn="ctr"/>
            <a:r>
              <a:rPr lang="en-CA" sz="2400" dirty="0">
                <a:solidFill>
                  <a:srgbClr val="C00000"/>
                </a:solidFill>
              </a:rPr>
              <a:t>CEPC workshop</a:t>
            </a:r>
          </a:p>
          <a:p>
            <a:pPr algn="ctr"/>
            <a:r>
              <a:rPr lang="en-CA" sz="2400" dirty="0">
                <a:solidFill>
                  <a:srgbClr val="C00000"/>
                </a:solidFill>
              </a:rPr>
              <a:t>Edinburgh, July 3</a:t>
            </a:r>
            <a:r>
              <a:rPr lang="en-CA" sz="2400" baseline="30000" dirty="0">
                <a:solidFill>
                  <a:srgbClr val="C00000"/>
                </a:solidFill>
              </a:rPr>
              <a:t>rd</a:t>
            </a:r>
            <a:r>
              <a:rPr lang="en-CA" sz="2400" dirty="0">
                <a:solidFill>
                  <a:srgbClr val="C00000"/>
                </a:solidFill>
              </a:rPr>
              <a:t>,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48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A4001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A9A4A-E6C4-A8A6-2E4C-1AAE2C8034A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06463" y="1448710"/>
            <a:ext cx="7056784" cy="442856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en-US" sz="1200" dirty="0">
                <a:solidFill>
                  <a:srgbClr val="132577"/>
                </a:solidFill>
              </a:rPr>
              <a:t>ARC quads are pairs ~1.2m long with gradients around 12T/m @ttbar</a:t>
            </a:r>
          </a:p>
          <a:p>
            <a:r>
              <a:rPr lang="en-US" sz="1200" dirty="0">
                <a:solidFill>
                  <a:srgbClr val="132577"/>
                </a:solidFill>
              </a:rPr>
              <a:t>Quads are not paired between the two rings</a:t>
            </a:r>
          </a:p>
          <a:p>
            <a:r>
              <a:rPr lang="en-US" sz="1200" dirty="0">
                <a:solidFill>
                  <a:srgbClr val="132577"/>
                </a:solidFill>
              </a:rPr>
              <a:t>Total number of ARC quads ~250*20=5000 per ring, ~10000 total</a:t>
            </a:r>
          </a:p>
          <a:p>
            <a:r>
              <a:rPr lang="en-US" sz="1200" dirty="0">
                <a:solidFill>
                  <a:srgbClr val="132577"/>
                </a:solidFill>
              </a:rPr>
              <a:t>It would be interesting to see if it is possible to conceive a quad that needs 1-2Kw@ttbar</a:t>
            </a:r>
          </a:p>
          <a:p>
            <a:r>
              <a:rPr lang="en-US" sz="1200" dirty="0">
                <a:solidFill>
                  <a:srgbClr val="132577"/>
                </a:solidFill>
              </a:rPr>
              <a:t>(ESRF HG-quad, 0.49m long, G=90T/m, bore radius~12.5mm, needs~1.5Kw, APS HG-quads are even more efficient)</a:t>
            </a:r>
          </a:p>
          <a:p>
            <a:r>
              <a:rPr lang="en-US" sz="1200" dirty="0">
                <a:solidFill>
                  <a:srgbClr val="132577"/>
                </a:solidFill>
              </a:rPr>
              <a:t>If a power efficient design is found, the QDs can be twice shorter =&gt; twice less =&gt; 7500 quads total</a:t>
            </a:r>
          </a:p>
          <a:p>
            <a:endParaRPr lang="en-US" sz="1200" dirty="0">
              <a:solidFill>
                <a:srgbClr val="132577"/>
              </a:solidFill>
            </a:endParaRPr>
          </a:p>
          <a:p>
            <a:r>
              <a:rPr lang="en-US" sz="1200" dirty="0">
                <a:solidFill>
                  <a:srgbClr val="132577"/>
                </a:solidFill>
              </a:rPr>
              <a:t>ARC </a:t>
            </a:r>
            <a:r>
              <a:rPr lang="en-US" sz="1200" dirty="0" err="1">
                <a:solidFill>
                  <a:srgbClr val="132577"/>
                </a:solidFill>
              </a:rPr>
              <a:t>sextupoles</a:t>
            </a:r>
            <a:r>
              <a:rPr lang="en-US" sz="1200" dirty="0">
                <a:solidFill>
                  <a:srgbClr val="132577"/>
                </a:solidFill>
              </a:rPr>
              <a:t> (at the moment) have all the same strength, apart the “matching section” ones</a:t>
            </a:r>
          </a:p>
          <a:p>
            <a:r>
              <a:rPr lang="en-US" sz="1200" dirty="0" err="1">
                <a:solidFill>
                  <a:srgbClr val="132577"/>
                </a:solidFill>
              </a:rPr>
              <a:t>Sextupoles</a:t>
            </a:r>
            <a:r>
              <a:rPr lang="en-US" sz="1200" dirty="0">
                <a:solidFill>
                  <a:srgbClr val="132577"/>
                </a:solidFill>
              </a:rPr>
              <a:t> sit in between two quads</a:t>
            </a:r>
          </a:p>
          <a:p>
            <a:r>
              <a:rPr lang="en-US" sz="1200" dirty="0">
                <a:solidFill>
                  <a:srgbClr val="132577"/>
                </a:solidFill>
              </a:rPr>
              <a:t>SFs are 0.38m long       Ks~0.146 @Z       Ks~0.685 @ttbar</a:t>
            </a:r>
          </a:p>
          <a:p>
            <a:r>
              <a:rPr lang="en-US" sz="1200" dirty="0">
                <a:solidFill>
                  <a:srgbClr val="132577"/>
                </a:solidFill>
              </a:rPr>
              <a:t>SDs are 0.77m long      Ks~-0.125             Ks~-0.70</a:t>
            </a:r>
          </a:p>
          <a:p>
            <a:r>
              <a:rPr lang="en-US" sz="1200" dirty="0">
                <a:solidFill>
                  <a:srgbClr val="132577"/>
                </a:solidFill>
              </a:rPr>
              <a:t>Total number of ARC </a:t>
            </a:r>
            <a:r>
              <a:rPr lang="en-US" sz="1200" dirty="0" err="1">
                <a:solidFill>
                  <a:srgbClr val="132577"/>
                </a:solidFill>
              </a:rPr>
              <a:t>sextupoles</a:t>
            </a:r>
            <a:r>
              <a:rPr lang="en-US" sz="1200" dirty="0">
                <a:solidFill>
                  <a:srgbClr val="132577"/>
                </a:solidFill>
              </a:rPr>
              <a:t> ~250*4=1000 per ring ~2000 total</a:t>
            </a:r>
          </a:p>
          <a:p>
            <a:r>
              <a:rPr lang="en-US" sz="1200" dirty="0" err="1">
                <a:solidFill>
                  <a:srgbClr val="132577"/>
                </a:solidFill>
              </a:rPr>
              <a:t>Sextupoles</a:t>
            </a:r>
            <a:r>
              <a:rPr lang="en-US" sz="1200" dirty="0">
                <a:solidFill>
                  <a:srgbClr val="132577"/>
                </a:solidFill>
              </a:rPr>
              <a:t> total power consumption is a very small fraction </a:t>
            </a:r>
            <a:r>
              <a:rPr lang="en-US" sz="1200" dirty="0" err="1">
                <a:solidFill>
                  <a:srgbClr val="132577"/>
                </a:solidFill>
              </a:rPr>
              <a:t>wrt</a:t>
            </a:r>
            <a:r>
              <a:rPr lang="en-US" sz="1200" dirty="0">
                <a:solidFill>
                  <a:srgbClr val="132577"/>
                </a:solidFill>
              </a:rPr>
              <a:t> to quads</a:t>
            </a:r>
          </a:p>
          <a:p>
            <a:endParaRPr lang="en-US" sz="1200" dirty="0">
              <a:solidFill>
                <a:srgbClr val="132577"/>
              </a:solidFill>
            </a:endParaRPr>
          </a:p>
          <a:p>
            <a:r>
              <a:rPr lang="en-US" sz="1200" dirty="0"/>
              <a:t>In order to minimize synchrotron radiation, one of</a:t>
            </a:r>
          </a:p>
          <a:p>
            <a:r>
              <a:rPr lang="en-US" sz="1200" dirty="0"/>
              <a:t>the two quads could be offset by ~2-4mm =&gt;~3% less U0 </a:t>
            </a:r>
          </a:p>
          <a:p>
            <a:endParaRPr lang="en-US" sz="1400" dirty="0">
              <a:solidFill>
                <a:srgbClr val="132577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051D2B-BD05-3568-031A-670FAE4892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8B7332-B0E3-A1C8-8DAF-0F3F6559E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29" y="332656"/>
            <a:ext cx="10804760" cy="549468"/>
          </a:xfrm>
        </p:spPr>
        <p:txBody>
          <a:bodyPr/>
          <a:lstStyle/>
          <a:p>
            <a:r>
              <a:rPr lang="en-US" dirty="0"/>
              <a:t>ARC half cell layout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EFA73F-48C7-DDBA-DD92-D4B7524A8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133428"/>
            <a:ext cx="4320480" cy="36690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9AF972-F1E2-59A0-94A9-D776C848277E}"/>
              </a:ext>
            </a:extLst>
          </p:cNvPr>
          <p:cNvSpPr txBox="1"/>
          <p:nvPr/>
        </p:nvSpPr>
        <p:spPr>
          <a:xfrm>
            <a:off x="1919536" y="310612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Half Cell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1710C38-428C-7485-FEB3-19CFA28F119F}"/>
              </a:ext>
            </a:extLst>
          </p:cNvPr>
          <p:cNvCxnSpPr>
            <a:cxnSpLocks/>
          </p:cNvCxnSpPr>
          <p:nvPr/>
        </p:nvCxnSpPr>
        <p:spPr>
          <a:xfrm flipH="1" flipV="1">
            <a:off x="2666536" y="1448710"/>
            <a:ext cx="2133320" cy="2026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CAE0AF5-C1A7-45D9-51F0-C29937011E3B}"/>
              </a:ext>
            </a:extLst>
          </p:cNvPr>
          <p:cNvSpPr txBox="1"/>
          <p:nvPr/>
        </p:nvSpPr>
        <p:spPr>
          <a:xfrm>
            <a:off x="1415480" y="6067280"/>
            <a:ext cx="8847550" cy="707886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With HTS, the quads dipole field can be superimposed to all the ARC quads.</a:t>
            </a:r>
          </a:p>
          <a:p>
            <a:r>
              <a:rPr lang="en-US" sz="2000" dirty="0">
                <a:solidFill>
                  <a:srgbClr val="002060"/>
                </a:solidFill>
              </a:rPr>
              <a:t>In this case the ARC dipole filling ratio will be &gt; 0.99 for all modes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5564D2-E884-56B9-1C6E-86F9DAD37653}"/>
              </a:ext>
            </a:extLst>
          </p:cNvPr>
          <p:cNvSpPr txBox="1"/>
          <p:nvPr/>
        </p:nvSpPr>
        <p:spPr>
          <a:xfrm>
            <a:off x="287303" y="4999060"/>
            <a:ext cx="4608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Optimal complement of corrector and </a:t>
            </a:r>
            <a:r>
              <a:rPr lang="en-US" dirty="0" err="1"/>
              <a:t>bpms</a:t>
            </a:r>
            <a:endParaRPr lang="en-US" dirty="0"/>
          </a:p>
          <a:p>
            <a:r>
              <a:rPr lang="en-US" dirty="0"/>
              <a:t>might be smaller </a:t>
            </a:r>
            <a:r>
              <a:rPr lang="en-US" dirty="0" err="1"/>
              <a:t>wrt</a:t>
            </a:r>
            <a:r>
              <a:rPr lang="en-US" dirty="0"/>
              <a:t> baseline</a:t>
            </a:r>
          </a:p>
        </p:txBody>
      </p:sp>
    </p:spTree>
    <p:extLst>
      <p:ext uri="{BB962C8B-B14F-4D97-AF65-F5344CB8AC3E}">
        <p14:creationId xmlns:p14="http://schemas.microsoft.com/office/powerpoint/2010/main" val="383767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48336A-311C-9B12-B1A7-2D8037378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7" y="1192615"/>
            <a:ext cx="6687675" cy="51887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051D2B-BD05-3568-031A-670FAE4892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8B7332-B0E3-A1C8-8DAF-0F3F6559E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29" y="332656"/>
            <a:ext cx="10804760" cy="549468"/>
          </a:xfrm>
        </p:spPr>
        <p:txBody>
          <a:bodyPr/>
          <a:lstStyle/>
          <a:p>
            <a:r>
              <a:rPr lang="en-US" dirty="0"/>
              <a:t>Final Focus: NLC FF =&gt; LCC FF for Circular colliders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2E75F3-BC5E-4984-8DE6-8C158F72FDC8}"/>
              </a:ext>
            </a:extLst>
          </p:cNvPr>
          <p:cNvCxnSpPr>
            <a:cxnSpLocks/>
          </p:cNvCxnSpPr>
          <p:nvPr/>
        </p:nvCxnSpPr>
        <p:spPr>
          <a:xfrm>
            <a:off x="3937551" y="4581128"/>
            <a:ext cx="93431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151930-3934-B5B4-A9BA-551E69E720D4}"/>
              </a:ext>
            </a:extLst>
          </p:cNvPr>
          <p:cNvCxnSpPr>
            <a:cxnSpLocks/>
          </p:cNvCxnSpPr>
          <p:nvPr/>
        </p:nvCxnSpPr>
        <p:spPr>
          <a:xfrm>
            <a:off x="1982644" y="2708920"/>
            <a:ext cx="94500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4018371-6164-78D3-2F26-4EC44B0B944C}"/>
              </a:ext>
            </a:extLst>
          </p:cNvPr>
          <p:cNvSpPr txBox="1"/>
          <p:nvPr/>
        </p:nvSpPr>
        <p:spPr>
          <a:xfrm>
            <a:off x="3937551" y="416571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CCX -I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B4E1F4-7FC2-FB72-830A-B8828DBAE833}"/>
              </a:ext>
            </a:extLst>
          </p:cNvPr>
          <p:cNvSpPr txBox="1"/>
          <p:nvPr/>
        </p:nvSpPr>
        <p:spPr>
          <a:xfrm>
            <a:off x="1982644" y="2780928"/>
            <a:ext cx="872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CCY -I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6BC03B-3AF7-8F5D-B86C-22C988967025}"/>
              </a:ext>
            </a:extLst>
          </p:cNvPr>
          <p:cNvSpPr txBox="1"/>
          <p:nvPr/>
        </p:nvSpPr>
        <p:spPr>
          <a:xfrm>
            <a:off x="7176120" y="2161887"/>
            <a:ext cx="485261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FF system has built 5 tuning knobs that</a:t>
            </a:r>
          </a:p>
          <a:p>
            <a:r>
              <a:rPr lang="en-US" dirty="0"/>
              <a:t>make it a quasi-fifth order achromat and</a:t>
            </a:r>
          </a:p>
          <a:p>
            <a:r>
              <a:rPr lang="en-US" dirty="0"/>
              <a:t>produce very little detuning</a:t>
            </a:r>
          </a:p>
          <a:p>
            <a:endParaRPr lang="en-US" dirty="0"/>
          </a:p>
          <a:p>
            <a:r>
              <a:rPr lang="en-US" dirty="0"/>
              <a:t>1) Main </a:t>
            </a:r>
            <a:r>
              <a:rPr lang="en-US" dirty="0" err="1"/>
              <a:t>Sextupoles</a:t>
            </a:r>
            <a:r>
              <a:rPr lang="en-US" dirty="0"/>
              <a:t> </a:t>
            </a:r>
            <a:r>
              <a:rPr lang="en-US" dirty="0" err="1"/>
              <a:t>SDy</a:t>
            </a:r>
            <a:r>
              <a:rPr lang="en-US" dirty="0"/>
              <a:t> and </a:t>
            </a:r>
            <a:r>
              <a:rPr lang="en-US" dirty="0" err="1"/>
              <a:t>SFx</a:t>
            </a:r>
            <a:endParaRPr lang="en-US" dirty="0"/>
          </a:p>
          <a:p>
            <a:r>
              <a:rPr lang="en-US" dirty="0"/>
              <a:t>2) </a:t>
            </a:r>
            <a:r>
              <a:rPr lang="en-US" dirty="0" err="1"/>
              <a:t>SDy&amp;SDx</a:t>
            </a:r>
            <a:r>
              <a:rPr lang="en-US" dirty="0"/>
              <a:t> phase advance </a:t>
            </a:r>
            <a:r>
              <a:rPr lang="en-US" dirty="0" err="1"/>
              <a:t>wrt</a:t>
            </a:r>
            <a:r>
              <a:rPr lang="en-US" dirty="0"/>
              <a:t> IP</a:t>
            </a:r>
          </a:p>
          <a:p>
            <a:r>
              <a:rPr lang="en-US" dirty="0"/>
              <a:t>3) IP-phase </a:t>
            </a:r>
            <a:r>
              <a:rPr lang="en-US" dirty="0" err="1"/>
              <a:t>sextupoles</a:t>
            </a:r>
            <a:r>
              <a:rPr lang="en-US" dirty="0"/>
              <a:t> SDM and SFM</a:t>
            </a:r>
          </a:p>
          <a:p>
            <a:r>
              <a:rPr lang="en-US" dirty="0"/>
              <a:t>4) </a:t>
            </a:r>
            <a:r>
              <a:rPr lang="en-US" dirty="0" err="1"/>
              <a:t>Etaxp</a:t>
            </a:r>
            <a:r>
              <a:rPr lang="en-US" dirty="0"/>
              <a:t>@ CCSY and CCSX</a:t>
            </a:r>
          </a:p>
          <a:p>
            <a:r>
              <a:rPr lang="en-US" dirty="0"/>
              <a:t>5) </a:t>
            </a:r>
            <a:r>
              <a:rPr lang="en-US" dirty="0" err="1"/>
              <a:t>Decapole</a:t>
            </a:r>
            <a:r>
              <a:rPr lang="en-US" dirty="0"/>
              <a:t> y (&amp;x) (fifth order chromaticity)</a:t>
            </a:r>
          </a:p>
          <a:p>
            <a:endParaRPr lang="en-US" dirty="0"/>
          </a:p>
          <a:p>
            <a:r>
              <a:rPr lang="en-US" dirty="0"/>
              <a:t>6) Phase advance between –I </a:t>
            </a:r>
            <a:r>
              <a:rPr lang="en-US" dirty="0" err="1"/>
              <a:t>sextupole</a:t>
            </a:r>
            <a:r>
              <a:rPr lang="en-US" dirty="0"/>
              <a:t> pairs</a:t>
            </a:r>
          </a:p>
          <a:p>
            <a:r>
              <a:rPr lang="en-US" dirty="0"/>
              <a:t>(for detuning)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91102B-CC24-71C1-5161-8D76FDED5097}"/>
              </a:ext>
            </a:extLst>
          </p:cNvPr>
          <p:cNvSpPr txBox="1"/>
          <p:nvPr/>
        </p:nvSpPr>
        <p:spPr>
          <a:xfrm>
            <a:off x="2591163" y="6450319"/>
            <a:ext cx="2514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 nearly image points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AA687F7-C962-99A0-0E59-F876B23981CC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1703512" y="5733256"/>
            <a:ext cx="2144887" cy="717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53A8F7D-13A8-6A5B-EB84-8192079EBB5A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2591163" y="5733256"/>
            <a:ext cx="1257236" cy="717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D1B8640-9D84-6EFB-2BFC-193F2D69444C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3575720" y="5733256"/>
            <a:ext cx="272679" cy="717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6CA47C7-EBB6-C0F5-7946-C9A9EDB9C4F0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3848399" y="5733256"/>
            <a:ext cx="527733" cy="717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7C136C1-7F35-0DE8-C314-FD98ADDD81C7}"/>
              </a:ext>
            </a:extLst>
          </p:cNvPr>
          <p:cNvSpPr txBox="1"/>
          <p:nvPr/>
        </p:nvSpPr>
        <p:spPr>
          <a:xfrm>
            <a:off x="1127448" y="4778431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IP-phase </a:t>
            </a:r>
          </a:p>
          <a:p>
            <a:r>
              <a:rPr lang="en-US" sz="1400" dirty="0"/>
              <a:t>SDM sext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85018E-5F49-C12D-9138-F55E126801C6}"/>
              </a:ext>
            </a:extLst>
          </p:cNvPr>
          <p:cNvSpPr txBox="1"/>
          <p:nvPr/>
        </p:nvSpPr>
        <p:spPr>
          <a:xfrm>
            <a:off x="3105078" y="4840704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IP-phase</a:t>
            </a:r>
          </a:p>
          <a:p>
            <a:r>
              <a:rPr lang="en-US" sz="1400" dirty="0"/>
              <a:t>SFM sext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ABAF66B-BE58-8C58-59E6-9D7BF1371847}"/>
              </a:ext>
            </a:extLst>
          </p:cNvPr>
          <p:cNvCxnSpPr>
            <a:cxnSpLocks/>
          </p:cNvCxnSpPr>
          <p:nvPr/>
        </p:nvCxnSpPr>
        <p:spPr>
          <a:xfrm>
            <a:off x="1559496" y="5301651"/>
            <a:ext cx="0" cy="287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B13021F-8A22-D796-3E9E-09C2F0A514D7}"/>
              </a:ext>
            </a:extLst>
          </p:cNvPr>
          <p:cNvCxnSpPr>
            <a:cxnSpLocks/>
          </p:cNvCxnSpPr>
          <p:nvPr/>
        </p:nvCxnSpPr>
        <p:spPr>
          <a:xfrm flipH="1">
            <a:off x="3575720" y="5301208"/>
            <a:ext cx="72008" cy="225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A775A3B-90A7-24AD-D1D7-1CCFA1AC25DA}"/>
              </a:ext>
            </a:extLst>
          </p:cNvPr>
          <p:cNvSpPr txBox="1"/>
          <p:nvPr/>
        </p:nvSpPr>
        <p:spPr>
          <a:xfrm>
            <a:off x="5433131" y="3789040"/>
            <a:ext cx="950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Crab</a:t>
            </a:r>
          </a:p>
          <a:p>
            <a:r>
              <a:rPr lang="en-US" sz="1400" dirty="0" err="1"/>
              <a:t>sextupole</a:t>
            </a:r>
            <a:endParaRPr lang="en-US" sz="1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76AA74-0B04-3117-A89D-AA32998005E4}"/>
              </a:ext>
            </a:extLst>
          </p:cNvPr>
          <p:cNvSpPr txBox="1"/>
          <p:nvPr/>
        </p:nvSpPr>
        <p:spPr>
          <a:xfrm>
            <a:off x="984781" y="3212174"/>
            <a:ext cx="1104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Dmuy~0.25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87EF1E0-FD4F-FA43-3660-8210837A1AA6}"/>
              </a:ext>
            </a:extLst>
          </p:cNvPr>
          <p:cNvCxnSpPr>
            <a:cxnSpLocks/>
          </p:cNvCxnSpPr>
          <p:nvPr/>
        </p:nvCxnSpPr>
        <p:spPr>
          <a:xfrm>
            <a:off x="984781" y="3140526"/>
            <a:ext cx="99786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BB8996C9-B93B-5657-E0F5-5EC24D2DD030}"/>
              </a:ext>
            </a:extLst>
          </p:cNvPr>
          <p:cNvSpPr txBox="1"/>
          <p:nvPr/>
        </p:nvSpPr>
        <p:spPr>
          <a:xfrm>
            <a:off x="2326914" y="3933056"/>
            <a:ext cx="1104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Dmux~0.25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B478D33-39CD-889E-59A5-6B8366C35AEA}"/>
              </a:ext>
            </a:extLst>
          </p:cNvPr>
          <p:cNvCxnSpPr>
            <a:cxnSpLocks/>
          </p:cNvCxnSpPr>
          <p:nvPr/>
        </p:nvCxnSpPr>
        <p:spPr>
          <a:xfrm>
            <a:off x="984781" y="4208902"/>
            <a:ext cx="295277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A4B9504-0B46-983E-BFD6-D68845A7FEA6}"/>
              </a:ext>
            </a:extLst>
          </p:cNvPr>
          <p:cNvSpPr txBox="1"/>
          <p:nvPr/>
        </p:nvSpPr>
        <p:spPr>
          <a:xfrm>
            <a:off x="1173437" y="6074132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IP-phase </a:t>
            </a:r>
          </a:p>
          <a:p>
            <a:r>
              <a:rPr lang="en-US" sz="1400" dirty="0" err="1"/>
              <a:t>DECy</a:t>
            </a:r>
            <a:endParaRPr lang="en-US" sz="1400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89A40C2-E917-CF41-DE32-A094CACF4380}"/>
              </a:ext>
            </a:extLst>
          </p:cNvPr>
          <p:cNvCxnSpPr>
            <a:cxnSpLocks/>
          </p:cNvCxnSpPr>
          <p:nvPr/>
        </p:nvCxnSpPr>
        <p:spPr>
          <a:xfrm flipV="1">
            <a:off x="1520664" y="5824871"/>
            <a:ext cx="34382" cy="266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276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051D2B-BD05-3568-031A-670FAE4892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8B7332-B0E3-A1C8-8DAF-0F3F6559E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29" y="332656"/>
            <a:ext cx="10804760" cy="549468"/>
          </a:xfrm>
        </p:spPr>
        <p:txBody>
          <a:bodyPr/>
          <a:lstStyle/>
          <a:p>
            <a:r>
              <a:rPr lang="en-US" dirty="0"/>
              <a:t>Final Focus with up to Fifth Order Chromatic Correction v_23c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6BC03B-3AF7-8F5D-B86C-22C988967025}"/>
              </a:ext>
            </a:extLst>
          </p:cNvPr>
          <p:cNvSpPr txBox="1"/>
          <p:nvPr/>
        </p:nvSpPr>
        <p:spPr>
          <a:xfrm>
            <a:off x="2076163" y="4840063"/>
            <a:ext cx="4190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Final Focus can be made linear very effectively, by local compensating or not creating high order aberrations.</a:t>
            </a:r>
          </a:p>
          <a:p>
            <a:r>
              <a:rPr lang="en-US" dirty="0"/>
              <a:t>~95% of the job is done with optimized linear matching and 3 </a:t>
            </a:r>
            <a:r>
              <a:rPr lang="en-US" dirty="0" err="1"/>
              <a:t>sextupoles</a:t>
            </a:r>
            <a:r>
              <a:rPr lang="en-US" dirty="0"/>
              <a:t>/plane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55E55-A9D4-784E-2C69-8391F8D6F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87" y="1331385"/>
            <a:ext cx="3952948" cy="3080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5FA2C3-D640-6FCE-C0D3-8E0077BF9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535" y="1412775"/>
            <a:ext cx="3856468" cy="29181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B65B10-DF6A-5F85-4DEF-93E2E78B0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280" y="1556792"/>
            <a:ext cx="2595355" cy="489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24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051D2B-BD05-3568-031A-670FAE4892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8B7332-B0E3-A1C8-8DAF-0F3F6559E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28" y="332656"/>
            <a:ext cx="11326219" cy="549468"/>
          </a:xfrm>
        </p:spPr>
        <p:txBody>
          <a:bodyPr/>
          <a:lstStyle/>
          <a:p>
            <a:r>
              <a:rPr lang="en-US" dirty="0"/>
              <a:t>Final Focus and Long Straight section are “transparently” inserted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A5A417-4052-4DAD-05A3-C2F74A4EF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980728"/>
            <a:ext cx="5239481" cy="3324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96928A-4930-0323-4264-09308F07D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960" y="1101027"/>
            <a:ext cx="3096344" cy="57185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67E163-0846-7C96-43AF-E4EC09FA6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336" y="1154919"/>
            <a:ext cx="3001997" cy="56646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4A108D-656F-C76A-5C85-668336B4B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424" y="4301906"/>
            <a:ext cx="3789297" cy="255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49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4D13B6-F470-9366-BC24-0FB6951234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D31314-4611-D9FB-DFB7-266167B9E0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b="1"/>
              <a:t>X. Huang (SLAC)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8E2762-5992-4B65-5C5C-B158541AF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 layout                                                                    v_61a (Z mode)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2678F-DC05-8933-F5FF-EF25C68D3C40}"/>
              </a:ext>
            </a:extLst>
          </p:cNvPr>
          <p:cNvSpPr txBox="1"/>
          <p:nvPr/>
        </p:nvSpPr>
        <p:spPr>
          <a:xfrm>
            <a:off x="5951984" y="1241472"/>
            <a:ext cx="56460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V_61a layout is Left-Right symmetric</a:t>
            </a:r>
          </a:p>
          <a:p>
            <a:endParaRPr lang="en-US" dirty="0"/>
          </a:p>
          <a:p>
            <a:r>
              <a:rPr lang="en-US" dirty="0"/>
              <a:t>Dipoles have all the same (ARC) sign, on the left are ~ 3 times weaker </a:t>
            </a:r>
            <a:r>
              <a:rPr lang="en-US" dirty="0" err="1"/>
              <a:t>wrt</a:t>
            </a:r>
            <a:r>
              <a:rPr lang="en-US" dirty="0"/>
              <a:t> right to make up for the X-angle.</a:t>
            </a:r>
          </a:p>
          <a:p>
            <a:endParaRPr lang="en-US" dirty="0"/>
          </a:p>
          <a:p>
            <a:r>
              <a:rPr lang="en-US" dirty="0"/>
              <a:t>FF has a net bend angle of about 85mrad, this</a:t>
            </a:r>
          </a:p>
          <a:p>
            <a:r>
              <a:rPr lang="en-US" dirty="0"/>
              <a:t>value is </a:t>
            </a:r>
            <a:r>
              <a:rPr lang="en-US" dirty="0" err="1"/>
              <a:t>optimzed</a:t>
            </a:r>
            <a:r>
              <a:rPr lang="en-US" dirty="0"/>
              <a:t> based on the overall layout constraints</a:t>
            </a:r>
          </a:p>
          <a:p>
            <a:endParaRPr lang="en-US" dirty="0"/>
          </a:p>
          <a:p>
            <a:r>
              <a:rPr lang="en-US" dirty="0"/>
              <a:t>Last two arc dipole bending angles (~+/-10%) are used to match the layout and two rings separation.</a:t>
            </a:r>
          </a:p>
          <a:p>
            <a:endParaRPr lang="en-US" dirty="0"/>
          </a:p>
          <a:p>
            <a:r>
              <a:rPr lang="en-US" dirty="0"/>
              <a:t>Last two arcs </a:t>
            </a:r>
            <a:r>
              <a:rPr lang="en-US" dirty="0" err="1"/>
              <a:t>sextupoles</a:t>
            </a:r>
            <a:r>
              <a:rPr lang="en-US" dirty="0"/>
              <a:t> are also used (~20% max modulation) to compensate for the </a:t>
            </a:r>
          </a:p>
          <a:p>
            <a:r>
              <a:rPr lang="en-US" dirty="0"/>
              <a:t>resulting high order dispersion asymmetry and the residual aberrations leaking outside the FF (mostly high order dispersion due to the dipole asymmetry)</a:t>
            </a:r>
          </a:p>
          <a:p>
            <a:endParaRPr lang="en-US" dirty="0"/>
          </a:p>
          <a:p>
            <a:r>
              <a:rPr lang="en-US" dirty="0"/>
              <a:t>Dipoles complement is optimized based on SR requirement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DB3AC4-DCCC-277F-400D-8BC8C5E9D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484784"/>
            <a:ext cx="5725324" cy="45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54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C2E1BF-ED95-C159-FA8A-B74B640237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261F3-52C7-9015-602B-DA5630E7A02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800" y="1468752"/>
            <a:ext cx="11275563" cy="484056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32577"/>
                </a:solidFill>
              </a:rPr>
              <a:t>FF </a:t>
            </a:r>
            <a:r>
              <a:rPr lang="en-US" sz="1800" dirty="0" err="1">
                <a:solidFill>
                  <a:srgbClr val="132577"/>
                </a:solidFill>
              </a:rPr>
              <a:t>sextupoles</a:t>
            </a:r>
            <a:r>
              <a:rPr lang="en-US" sz="1800" dirty="0">
                <a:solidFill>
                  <a:srgbClr val="132577"/>
                </a:solidFill>
              </a:rPr>
              <a:t> strength driven by the low-beta chromaticity (given)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32577"/>
                </a:solidFill>
              </a:rPr>
              <a:t>Bigger betas at </a:t>
            </a:r>
            <a:r>
              <a:rPr lang="en-US" sz="1800" dirty="0" err="1">
                <a:solidFill>
                  <a:srgbClr val="132577"/>
                </a:solidFill>
              </a:rPr>
              <a:t>sextupoles</a:t>
            </a:r>
            <a:r>
              <a:rPr lang="en-US" sz="1800" dirty="0">
                <a:solidFill>
                  <a:srgbClr val="132577"/>
                </a:solidFill>
              </a:rPr>
              <a:t> do reduce the </a:t>
            </a:r>
            <a:r>
              <a:rPr lang="en-US" sz="1800" dirty="0" err="1">
                <a:solidFill>
                  <a:srgbClr val="132577"/>
                </a:solidFill>
              </a:rPr>
              <a:t>sextupole</a:t>
            </a:r>
            <a:r>
              <a:rPr lang="en-US" sz="1800" dirty="0">
                <a:solidFill>
                  <a:srgbClr val="132577"/>
                </a:solidFill>
              </a:rPr>
              <a:t> strength but have little effect on error 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32577"/>
                </a:solidFill>
              </a:rPr>
              <a:t>Larger dispersion at </a:t>
            </a:r>
            <a:r>
              <a:rPr lang="en-US" sz="1800" dirty="0" err="1">
                <a:solidFill>
                  <a:srgbClr val="132577"/>
                </a:solidFill>
              </a:rPr>
              <a:t>sextupoles</a:t>
            </a:r>
            <a:r>
              <a:rPr lang="en-US" sz="1800" dirty="0">
                <a:solidFill>
                  <a:srgbClr val="132577"/>
                </a:solidFill>
              </a:rPr>
              <a:t> reduces their strength as well and </a:t>
            </a:r>
            <a:r>
              <a:rPr lang="en-US" sz="1800" dirty="0" err="1">
                <a:solidFill>
                  <a:srgbClr val="132577"/>
                </a:solidFill>
              </a:rPr>
              <a:t>consequentely</a:t>
            </a:r>
            <a:r>
              <a:rPr lang="en-US" sz="1800" dirty="0">
                <a:solidFill>
                  <a:srgbClr val="132577"/>
                </a:solidFill>
              </a:rPr>
              <a:t>:</a:t>
            </a:r>
          </a:p>
          <a:p>
            <a:r>
              <a:rPr lang="en-US" sz="1800" dirty="0">
                <a:solidFill>
                  <a:srgbClr val="132577"/>
                </a:solidFill>
              </a:rPr>
              <a:t>     - inversely decreases the waist shift (</a:t>
            </a:r>
            <a:r>
              <a:rPr lang="en-US" sz="1800" dirty="0" err="1">
                <a:solidFill>
                  <a:srgbClr val="132577"/>
                </a:solidFill>
              </a:rPr>
              <a:t>betatron</a:t>
            </a:r>
            <a:r>
              <a:rPr lang="en-US" sz="1800" dirty="0">
                <a:solidFill>
                  <a:srgbClr val="132577"/>
                </a:solidFill>
              </a:rPr>
              <a:t> mismatch) due to horizontal orbit error</a:t>
            </a:r>
          </a:p>
          <a:p>
            <a:r>
              <a:rPr lang="en-US" sz="1800" dirty="0">
                <a:solidFill>
                  <a:srgbClr val="132577"/>
                </a:solidFill>
              </a:rPr>
              <a:t>     - inversely decreases the coupling due to vertical orbit error</a:t>
            </a:r>
          </a:p>
          <a:p>
            <a:r>
              <a:rPr lang="en-US" sz="1800" dirty="0">
                <a:solidFill>
                  <a:srgbClr val="132577"/>
                </a:solidFill>
              </a:rPr>
              <a:t>     - inversely^2 (or more) decreases the residual non-linear geometric (and some chromatic) aberrations</a:t>
            </a:r>
          </a:p>
          <a:p>
            <a:r>
              <a:rPr lang="en-US" sz="1800" dirty="0">
                <a:solidFill>
                  <a:srgbClr val="132577"/>
                </a:solidFill>
              </a:rPr>
              <a:t>     - the dispersion mismatch due to orbit errors is not affected</a:t>
            </a:r>
          </a:p>
          <a:p>
            <a:endParaRPr lang="en-US" sz="1800" dirty="0">
              <a:solidFill>
                <a:srgbClr val="132577"/>
              </a:solidFill>
            </a:endParaRPr>
          </a:p>
          <a:p>
            <a:r>
              <a:rPr lang="en-US" sz="1800" dirty="0">
                <a:solidFill>
                  <a:srgbClr val="132577"/>
                </a:solidFill>
              </a:rPr>
              <a:t>Larger dispersion is in general beneficial (if can be created without generating dispersion-related aberrations and keeping the SR in check)</a:t>
            </a:r>
          </a:p>
          <a:p>
            <a:r>
              <a:rPr lang="en-US" sz="1800" dirty="0">
                <a:solidFill>
                  <a:srgbClr val="132577"/>
                </a:solidFill>
              </a:rPr>
              <a:t>Given the left-right dispersion ratio~3, the Left-FF SDs sensitivities dominate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D67B0C-ED3B-FCD2-B41F-C7B3C20E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 </a:t>
            </a:r>
            <a:r>
              <a:rPr lang="en-US" dirty="0" err="1"/>
              <a:t>sextupoles</a:t>
            </a:r>
            <a:r>
              <a:rPr lang="en-US" dirty="0"/>
              <a:t> effect on DA&amp;MA and mismatch</a:t>
            </a:r>
          </a:p>
        </p:txBody>
      </p:sp>
    </p:spTree>
    <p:extLst>
      <p:ext uri="{BB962C8B-B14F-4D97-AF65-F5344CB8AC3E}">
        <p14:creationId xmlns:p14="http://schemas.microsoft.com/office/powerpoint/2010/main" val="2212837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4D13B6-F470-9366-BC24-0FB6951234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8E2762-5992-4B65-5C5C-B158541AF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 asymmetric layout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2678F-DC05-8933-F5FF-EF25C68D3C40}"/>
              </a:ext>
            </a:extLst>
          </p:cNvPr>
          <p:cNvSpPr txBox="1"/>
          <p:nvPr/>
        </p:nvSpPr>
        <p:spPr>
          <a:xfrm>
            <a:off x="6094127" y="1772816"/>
            <a:ext cx="604076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32577"/>
                </a:solidFill>
              </a:rPr>
              <a:t>Asymmetric layout (a-la-CEPC/</a:t>
            </a:r>
            <a:r>
              <a:rPr lang="en-US" dirty="0" err="1">
                <a:solidFill>
                  <a:srgbClr val="132577"/>
                </a:solidFill>
              </a:rPr>
              <a:t>FCC_baseline</a:t>
            </a:r>
            <a:r>
              <a:rPr lang="en-US" dirty="0">
                <a:solidFill>
                  <a:srgbClr val="132577"/>
                </a:solidFill>
              </a:rPr>
              <a:t>) </a:t>
            </a:r>
          </a:p>
          <a:p>
            <a:endParaRPr lang="en-US" dirty="0">
              <a:solidFill>
                <a:srgbClr val="132577"/>
              </a:solidFill>
            </a:endParaRPr>
          </a:p>
          <a:p>
            <a:r>
              <a:rPr lang="en-US" dirty="0">
                <a:solidFill>
                  <a:srgbClr val="132577"/>
                </a:solidFill>
              </a:rPr>
              <a:t>Left:   </a:t>
            </a:r>
            <a:r>
              <a:rPr lang="en-US" dirty="0" err="1">
                <a:solidFill>
                  <a:srgbClr val="132577"/>
                </a:solidFill>
              </a:rPr>
              <a:t>CCSx</a:t>
            </a:r>
            <a:r>
              <a:rPr lang="en-US" dirty="0">
                <a:solidFill>
                  <a:srgbClr val="132577"/>
                </a:solidFill>
              </a:rPr>
              <a:t> shorter,  and stronger dipoles</a:t>
            </a:r>
          </a:p>
          <a:p>
            <a:r>
              <a:rPr lang="en-US" dirty="0">
                <a:solidFill>
                  <a:srgbClr val="132577"/>
                </a:solidFill>
              </a:rPr>
              <a:t>          </a:t>
            </a:r>
            <a:r>
              <a:rPr lang="en-US" dirty="0" err="1">
                <a:solidFill>
                  <a:srgbClr val="132577"/>
                </a:solidFill>
              </a:rPr>
              <a:t>CCSy</a:t>
            </a:r>
            <a:r>
              <a:rPr lang="en-US" dirty="0">
                <a:solidFill>
                  <a:srgbClr val="132577"/>
                </a:solidFill>
              </a:rPr>
              <a:t> longer,   dipole field unchanged</a:t>
            </a:r>
          </a:p>
          <a:p>
            <a:r>
              <a:rPr lang="en-US" dirty="0">
                <a:solidFill>
                  <a:srgbClr val="132577"/>
                </a:solidFill>
              </a:rPr>
              <a:t>Right: </a:t>
            </a:r>
            <a:r>
              <a:rPr lang="en-US" dirty="0" err="1">
                <a:solidFill>
                  <a:srgbClr val="132577"/>
                </a:solidFill>
              </a:rPr>
              <a:t>CCSy</a:t>
            </a:r>
            <a:r>
              <a:rPr lang="en-US" dirty="0">
                <a:solidFill>
                  <a:srgbClr val="132577"/>
                </a:solidFill>
              </a:rPr>
              <a:t> shorter, stronger dipoles</a:t>
            </a:r>
          </a:p>
          <a:p>
            <a:r>
              <a:rPr lang="en-US" dirty="0">
                <a:solidFill>
                  <a:srgbClr val="132577"/>
                </a:solidFill>
              </a:rPr>
              <a:t>          </a:t>
            </a:r>
            <a:r>
              <a:rPr lang="en-US" dirty="0" err="1">
                <a:solidFill>
                  <a:srgbClr val="132577"/>
                </a:solidFill>
              </a:rPr>
              <a:t>CCSx</a:t>
            </a:r>
            <a:r>
              <a:rPr lang="en-US" dirty="0">
                <a:solidFill>
                  <a:srgbClr val="132577"/>
                </a:solidFill>
              </a:rPr>
              <a:t> longer, weaker dipoles </a:t>
            </a:r>
          </a:p>
          <a:p>
            <a:endParaRPr lang="en-US" dirty="0">
              <a:solidFill>
                <a:srgbClr val="132577"/>
              </a:solidFill>
            </a:endParaRPr>
          </a:p>
          <a:p>
            <a:r>
              <a:rPr lang="en-US" dirty="0">
                <a:solidFill>
                  <a:srgbClr val="132577"/>
                </a:solidFill>
              </a:rPr>
              <a:t>It is possible to make the whole </a:t>
            </a:r>
            <a:r>
              <a:rPr lang="en-US" dirty="0" err="1">
                <a:solidFill>
                  <a:srgbClr val="132577"/>
                </a:solidFill>
              </a:rPr>
              <a:t>AsymmFF</a:t>
            </a:r>
            <a:r>
              <a:rPr lang="en-US" dirty="0">
                <a:solidFill>
                  <a:srgbClr val="132577"/>
                </a:solidFill>
              </a:rPr>
              <a:t>  entrance-exit optically symmetric up to the:</a:t>
            </a:r>
          </a:p>
          <a:p>
            <a:r>
              <a:rPr lang="en-US" dirty="0">
                <a:solidFill>
                  <a:srgbClr val="132577"/>
                </a:solidFill>
              </a:rPr>
              <a:t> - fifth order (chromatically)</a:t>
            </a:r>
          </a:p>
          <a:p>
            <a:r>
              <a:rPr lang="en-US" dirty="0">
                <a:solidFill>
                  <a:srgbClr val="132577"/>
                </a:solidFill>
              </a:rPr>
              <a:t> - fourth order (geometrically)</a:t>
            </a:r>
          </a:p>
          <a:p>
            <a:endParaRPr lang="en-US" dirty="0">
              <a:solidFill>
                <a:srgbClr val="132577"/>
              </a:solidFill>
            </a:endParaRPr>
          </a:p>
          <a:p>
            <a:r>
              <a:rPr lang="en-US" dirty="0">
                <a:solidFill>
                  <a:srgbClr val="132577"/>
                </a:solidFill>
              </a:rPr>
              <a:t>The layout shown has a +-25% CCS length modulation.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A77B66-375C-9649-A94B-CE90DC265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567472"/>
            <a:ext cx="5782482" cy="46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12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4D13B6-F470-9366-BC24-0FB6951234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8E2762-5992-4B65-5C5C-B158541AF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 asymmetric layout                                                        v_65a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1626B1-4C73-1B85-F18D-32A3C3CC2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124743"/>
            <a:ext cx="3343772" cy="2808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66570F-9535-E03B-FB0C-440008FDD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64" y="4059910"/>
            <a:ext cx="3240360" cy="26211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24560A-C704-2267-5D4B-EE30E5518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736" y="1178993"/>
            <a:ext cx="3240361" cy="2682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22C80D-6D0C-CA61-0C8A-F69072713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735" y="4041896"/>
            <a:ext cx="3240361" cy="26274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8F030A-108D-D81D-EC89-0702AF19D328}"/>
              </a:ext>
            </a:extLst>
          </p:cNvPr>
          <p:cNvSpPr txBox="1"/>
          <p:nvPr/>
        </p:nvSpPr>
        <p:spPr>
          <a:xfrm>
            <a:off x="1026113" y="3748388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Symmetric (v_61a)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F36CC0-CEB4-1EFB-7571-EE7BCFA1E921}"/>
              </a:ext>
            </a:extLst>
          </p:cNvPr>
          <p:cNvSpPr txBox="1"/>
          <p:nvPr/>
        </p:nvSpPr>
        <p:spPr>
          <a:xfrm>
            <a:off x="3892300" y="3788585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Asymmetric (v_65a)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885640-B5E9-5DEF-88D0-B6A1E22D5DCE}"/>
              </a:ext>
            </a:extLst>
          </p:cNvPr>
          <p:cNvSpPr txBox="1"/>
          <p:nvPr/>
        </p:nvSpPr>
        <p:spPr>
          <a:xfrm>
            <a:off x="7176120" y="1628800"/>
            <a:ext cx="441665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FFL Y-</a:t>
            </a:r>
            <a:r>
              <a:rPr lang="en-US" dirty="0" err="1"/>
              <a:t>sextupoles</a:t>
            </a:r>
            <a:r>
              <a:rPr lang="en-US" dirty="0"/>
              <a:t> are 2 times weaker</a:t>
            </a:r>
          </a:p>
          <a:p>
            <a:r>
              <a:rPr lang="en-US" dirty="0"/>
              <a:t>(K2Ls very similar on both FF sides)</a:t>
            </a:r>
          </a:p>
          <a:p>
            <a:r>
              <a:rPr lang="en-US" dirty="0"/>
              <a:t>because 65% larger dispersion and 25% </a:t>
            </a:r>
          </a:p>
          <a:p>
            <a:r>
              <a:rPr lang="en-US" dirty="0"/>
              <a:t>larger </a:t>
            </a:r>
            <a:r>
              <a:rPr lang="en-US" dirty="0" err="1"/>
              <a:t>betay</a:t>
            </a:r>
            <a:endParaRPr lang="en-US" dirty="0"/>
          </a:p>
          <a:p>
            <a:r>
              <a:rPr lang="en-US" dirty="0"/>
              <a:t>Tolerances should be relaxed accordingly</a:t>
            </a:r>
          </a:p>
          <a:p>
            <a:endParaRPr lang="en-US" dirty="0"/>
          </a:p>
          <a:p>
            <a:r>
              <a:rPr lang="en-US" dirty="0"/>
              <a:t>FFL </a:t>
            </a:r>
            <a:r>
              <a:rPr lang="en-US" dirty="0" err="1"/>
              <a:t>decapole</a:t>
            </a:r>
            <a:r>
              <a:rPr lang="en-US" dirty="0"/>
              <a:t> is 3 times weaker as well</a:t>
            </a:r>
          </a:p>
          <a:p>
            <a:endParaRPr lang="en-US" dirty="0"/>
          </a:p>
          <a:p>
            <a:r>
              <a:rPr lang="en-US" dirty="0"/>
              <a:t>In general all </a:t>
            </a:r>
            <a:r>
              <a:rPr lang="en-US" dirty="0" err="1"/>
              <a:t>sextupoles</a:t>
            </a:r>
            <a:r>
              <a:rPr lang="en-US" dirty="0"/>
              <a:t> are weaker and </a:t>
            </a:r>
          </a:p>
          <a:p>
            <a:r>
              <a:rPr lang="en-US" dirty="0"/>
              <a:t>more left-right symmetric</a:t>
            </a:r>
          </a:p>
          <a:p>
            <a:endParaRPr lang="en-US" dirty="0"/>
          </a:p>
          <a:p>
            <a:r>
              <a:rPr lang="en-US" dirty="0"/>
              <a:t>DA/MA larger </a:t>
            </a:r>
            <a:r>
              <a:rPr lang="en-US" dirty="0" err="1"/>
              <a:t>wrt</a:t>
            </a:r>
            <a:r>
              <a:rPr lang="en-US" dirty="0"/>
              <a:t> symmetric case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2625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4D13B6-F470-9366-BC24-0FB6951234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8E2762-5992-4B65-5C5C-B158541AF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dynamics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885640-B5E9-5DEF-88D0-B6A1E22D5DCE}"/>
              </a:ext>
            </a:extLst>
          </p:cNvPr>
          <p:cNvSpPr txBox="1"/>
          <p:nvPr/>
        </p:nvSpPr>
        <p:spPr>
          <a:xfrm>
            <a:off x="335360" y="5384488"/>
            <a:ext cx="1051316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path lengthening vs amplitude reduces the DA shrinking from 4D to 6D</a:t>
            </a:r>
          </a:p>
          <a:p>
            <a:r>
              <a:rPr lang="en-US" dirty="0"/>
              <a:t>Transverse linearity is improved, now tracking is completely linear for offset beam as well</a:t>
            </a:r>
          </a:p>
          <a:p>
            <a:r>
              <a:rPr lang="en-US" dirty="0"/>
              <a:t>Off momentum transverse DA  almost doubled, this also should reduce the 4D to 6D DA shrinkage</a:t>
            </a:r>
          </a:p>
          <a:p>
            <a:endParaRPr lang="en-US" dirty="0"/>
          </a:p>
          <a:p>
            <a:r>
              <a:rPr lang="en-US" sz="1400" dirty="0">
                <a:solidFill>
                  <a:srgbClr val="132577"/>
                </a:solidFill>
              </a:rPr>
              <a:t>*Off momentum tracking shown is done with mad8, not accurate for high chromaticity rings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64880-5DC8-F954-1F87-A32382514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57" y="1250072"/>
            <a:ext cx="2089970" cy="3895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A3D3EA-BBB1-EAB5-C989-0B08D62A9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1124744"/>
            <a:ext cx="2152474" cy="4030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9CB3BD-9CCB-6704-61D3-74D854ABF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327" y="1128815"/>
            <a:ext cx="2082121" cy="4016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233AD-862D-0204-6AF8-79108ADCC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056" y="1236875"/>
            <a:ext cx="2063736" cy="39203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8F030A-108D-D81D-EC89-0702AF19D328}"/>
              </a:ext>
            </a:extLst>
          </p:cNvPr>
          <p:cNvSpPr txBox="1"/>
          <p:nvPr/>
        </p:nvSpPr>
        <p:spPr>
          <a:xfrm>
            <a:off x="1850576" y="3059668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Symmetric (v_61a)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F36CC0-CEB4-1EFB-7571-EE7BCFA1E921}"/>
              </a:ext>
            </a:extLst>
          </p:cNvPr>
          <p:cNvSpPr txBox="1"/>
          <p:nvPr/>
        </p:nvSpPr>
        <p:spPr>
          <a:xfrm>
            <a:off x="7464152" y="3065617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Asymmetric (v_65a)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501E5EA-1A10-C5D2-3D2E-03A95890D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879" y="1262074"/>
            <a:ext cx="2039370" cy="38951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EEDB85-7E06-0340-2BBF-2788918911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3128" y="1196752"/>
            <a:ext cx="2063552" cy="385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85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4D13B6-F470-9366-BC24-0FB6951234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8E2762-5992-4B65-5C5C-B158541AF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Crab </a:t>
            </a:r>
            <a:r>
              <a:rPr lang="en-US" dirty="0" err="1"/>
              <a:t>sextupoles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6EDD62-4138-296D-9C32-D77DFCB1C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091695"/>
            <a:ext cx="1886578" cy="5445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8F030A-108D-D81D-EC89-0702AF19D328}"/>
              </a:ext>
            </a:extLst>
          </p:cNvPr>
          <p:cNvSpPr txBox="1"/>
          <p:nvPr/>
        </p:nvSpPr>
        <p:spPr>
          <a:xfrm>
            <a:off x="343111" y="4623626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Symmetric (v_61a)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3680AA-3B67-0B66-E271-51F689489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113" y="1106258"/>
            <a:ext cx="1886577" cy="54335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F36CC0-CEB4-1EFB-7571-EE7BCFA1E921}"/>
              </a:ext>
            </a:extLst>
          </p:cNvPr>
          <p:cNvSpPr txBox="1"/>
          <p:nvPr/>
        </p:nvSpPr>
        <p:spPr>
          <a:xfrm>
            <a:off x="2783632" y="462362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Asymmetric (v_65a)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79599C-C2F8-816B-C673-153DDB6127E0}"/>
              </a:ext>
            </a:extLst>
          </p:cNvPr>
          <p:cNvSpPr txBox="1"/>
          <p:nvPr/>
        </p:nvSpPr>
        <p:spPr>
          <a:xfrm>
            <a:off x="4943872" y="1484784"/>
            <a:ext cx="6902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order to reduce the impact of CS on BW, betas have to be as constant as possible.</a:t>
            </a:r>
          </a:p>
          <a:p>
            <a:r>
              <a:rPr lang="en-US" dirty="0"/>
              <a:t>High order dispersion should be small and equal on the two CSs.</a:t>
            </a:r>
          </a:p>
          <a:p>
            <a:r>
              <a:rPr lang="en-US" dirty="0"/>
              <a:t>For v_65a there is no change in the BW for CS on/off</a:t>
            </a:r>
          </a:p>
          <a:p>
            <a:endParaRPr lang="en-US" dirty="0"/>
          </a:p>
          <a:p>
            <a:r>
              <a:rPr lang="en-US" dirty="0"/>
              <a:t>(v_61a dynamic </a:t>
            </a:r>
            <a:r>
              <a:rPr lang="en-US" dirty="0" err="1"/>
              <a:t>betay</a:t>
            </a:r>
            <a:r>
              <a:rPr lang="en-US" dirty="0"/>
              <a:t> is flatter because the last two arc </a:t>
            </a:r>
            <a:r>
              <a:rPr lang="en-US" dirty="0" err="1"/>
              <a:t>sextupoles</a:t>
            </a:r>
            <a:r>
              <a:rPr lang="en-US" dirty="0"/>
              <a:t> optimization)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Higher </a:t>
            </a:r>
            <a:r>
              <a:rPr lang="en-US" dirty="0" err="1"/>
              <a:t>betax@CS</a:t>
            </a:r>
            <a:r>
              <a:rPr lang="en-US" dirty="0"/>
              <a:t> might be beneficial to reduce sensitivities</a:t>
            </a:r>
          </a:p>
        </p:txBody>
      </p:sp>
    </p:spTree>
    <p:extLst>
      <p:ext uri="{BB962C8B-B14F-4D97-AF65-F5344CB8AC3E}">
        <p14:creationId xmlns:p14="http://schemas.microsoft.com/office/powerpoint/2010/main" val="1303827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136561" y="6318251"/>
            <a:ext cx="710216" cy="539750"/>
          </a:xfrm>
        </p:spPr>
        <p:txBody>
          <a:bodyPr/>
          <a:lstStyle/>
          <a:p>
            <a:r>
              <a:rPr lang="en-US" noProof="0" dirty="0"/>
              <a:t>Page </a:t>
            </a:r>
            <a:fld id="{733122C9-A0B9-462F-8757-0847AD287B63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solidFill>
            <a:schemeClr val="bg1"/>
          </a:solidFill>
          <a:ln>
            <a:solidFill>
              <a:schemeClr val="tx2"/>
            </a:solidFill>
          </a:ln>
        </p:spPr>
        <p:txBody>
          <a:bodyPr/>
          <a:lstStyle/>
          <a:p>
            <a:endParaRPr lang="en-US" sz="2600" dirty="0">
              <a:solidFill>
                <a:srgbClr val="132577"/>
              </a:solidFill>
            </a:endParaRPr>
          </a:p>
          <a:p>
            <a:pPr marL="457200" indent="-457200">
              <a:buFont typeface="Wingdings" charset="2"/>
              <a:buChar char="Ø"/>
            </a:pPr>
            <a:r>
              <a:rPr lang="en-US" sz="2600" dirty="0">
                <a:solidFill>
                  <a:srgbClr val="132577"/>
                </a:solidFill>
              </a:rPr>
              <a:t>HFD ARC lattice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600" dirty="0">
                <a:solidFill>
                  <a:srgbClr val="132577"/>
                </a:solidFill>
              </a:rPr>
              <a:t>Local chromatic compensation Final Focus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600" b="0" dirty="0">
                <a:solidFill>
                  <a:srgbClr val="132577"/>
                </a:solidFill>
              </a:rPr>
              <a:t>Performances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44777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37ABB4-7180-1710-B902-0F8EF4589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803" y="1195273"/>
            <a:ext cx="2540413" cy="46116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2F84F1-90C3-8C02-945C-98C4E97FF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455" y="1228601"/>
            <a:ext cx="2540414" cy="4509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2B3457-E04E-D64C-2A91-617BBD434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73" y="1161059"/>
            <a:ext cx="2568028" cy="46442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4D13B6-F470-9366-BC24-0FB6951234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8E2762-5992-4B65-5C5C-B158541AF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29091"/>
            <a:ext cx="10804760" cy="753033"/>
          </a:xfrm>
        </p:spPr>
        <p:txBody>
          <a:bodyPr/>
          <a:lstStyle/>
          <a:p>
            <a:r>
              <a:rPr lang="en-US" dirty="0"/>
              <a:t>Detuning from Crab </a:t>
            </a:r>
            <a:r>
              <a:rPr lang="en-US" dirty="0" err="1"/>
              <a:t>sextupoles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8F030A-108D-D81D-EC89-0702AF19D328}"/>
              </a:ext>
            </a:extLst>
          </p:cNvPr>
          <p:cNvSpPr txBox="1"/>
          <p:nvPr/>
        </p:nvSpPr>
        <p:spPr>
          <a:xfrm>
            <a:off x="1775520" y="3288372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Symmetric (v_61a)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79599C-C2F8-816B-C673-153DDB6127E0}"/>
              </a:ext>
            </a:extLst>
          </p:cNvPr>
          <p:cNvSpPr txBox="1"/>
          <p:nvPr/>
        </p:nvSpPr>
        <p:spPr>
          <a:xfrm>
            <a:off x="445161" y="5866939"/>
            <a:ext cx="10976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Detuning from crab </a:t>
            </a:r>
            <a:r>
              <a:rPr lang="en-US" dirty="0" err="1"/>
              <a:t>sextupoles</a:t>
            </a:r>
            <a:r>
              <a:rPr lang="en-US" dirty="0"/>
              <a:t> further reduced.</a:t>
            </a:r>
          </a:p>
          <a:p>
            <a:r>
              <a:rPr lang="en-US" dirty="0"/>
              <a:t>X-Y detuning (v_65a) almost entirely due to </a:t>
            </a:r>
            <a:r>
              <a:rPr lang="en-US" dirty="0" err="1"/>
              <a:t>IP_phase_SFs</a:t>
            </a:r>
            <a:r>
              <a:rPr lang="en-US" dirty="0"/>
              <a:t>, it might be further improved</a:t>
            </a:r>
          </a:p>
          <a:p>
            <a:r>
              <a:rPr lang="en-US" dirty="0"/>
              <a:t>DA shrinkage due to CS is reduced as well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8CC633-DF01-45DB-61C1-0960781CE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5454" y="1130850"/>
            <a:ext cx="2568028" cy="45850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F36CC0-CEB4-1EFB-7571-EE7BCFA1E921}"/>
              </a:ext>
            </a:extLst>
          </p:cNvPr>
          <p:cNvSpPr txBox="1"/>
          <p:nvPr/>
        </p:nvSpPr>
        <p:spPr>
          <a:xfrm>
            <a:off x="7560169" y="3298495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Asymmetric (v_65a)</a:t>
            </a:r>
          </a:p>
        </p:txBody>
      </p:sp>
    </p:spTree>
    <p:extLst>
      <p:ext uri="{BB962C8B-B14F-4D97-AF65-F5344CB8AC3E}">
        <p14:creationId xmlns:p14="http://schemas.microsoft.com/office/powerpoint/2010/main" val="259178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54870-1B94-554D-939E-A1EDCE5CB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dispersion sensitivity for baseline, HFD @ Z, Ttbar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340EF-3D29-CC42-8806-3644FA86D2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fr-FR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9EF58-8AF2-5A4D-8087-B10672D402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 Optics tuning for future circular colliders l 26th June 2023 l S.Liuzzo et al.</a:t>
            </a:r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28DE5F-83E6-AC46-AB65-8AA3F0CC5636}"/>
              </a:ext>
            </a:extLst>
          </p:cNvPr>
          <p:cNvGrpSpPr/>
          <p:nvPr/>
        </p:nvGrpSpPr>
        <p:grpSpPr>
          <a:xfrm>
            <a:off x="984949" y="777652"/>
            <a:ext cx="10638909" cy="5601772"/>
            <a:chOff x="-2654258" y="945889"/>
            <a:chExt cx="8062701" cy="42453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427F94-7150-2D4E-BE69-0EEE2396F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4258" y="945889"/>
              <a:ext cx="1927870" cy="20295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D80276-AE28-104F-A124-22626B3F7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555" y="968573"/>
              <a:ext cx="1909995" cy="202045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A1E1E5A-68F9-514A-AA3D-39259B4D3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96" y="3174971"/>
              <a:ext cx="1878126" cy="201622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32DD17A-DE6A-9745-A044-20D3A7FED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709" y="3170762"/>
              <a:ext cx="1896734" cy="202043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8AED2BA-9BC3-6540-A278-FCED7AC9AD1A}"/>
              </a:ext>
            </a:extLst>
          </p:cNvPr>
          <p:cNvSpPr txBox="1"/>
          <p:nvPr/>
        </p:nvSpPr>
        <p:spPr>
          <a:xfrm>
            <a:off x="7568884" y="1798777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 Z</a:t>
            </a: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676E7DF5-21AC-9A4F-B785-9E2C7840FC76}"/>
              </a:ext>
            </a:extLst>
          </p:cNvPr>
          <p:cNvSpPr/>
          <p:nvPr/>
        </p:nvSpPr>
        <p:spPr>
          <a:xfrm rot="16200000">
            <a:off x="7067161" y="1814250"/>
            <a:ext cx="442484" cy="381452"/>
          </a:xfrm>
          <a:prstGeom prst="triangl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38C1B2-F60B-7C45-A36A-9A04B627BE5D}"/>
              </a:ext>
            </a:extLst>
          </p:cNvPr>
          <p:cNvSpPr txBox="1"/>
          <p:nvPr/>
        </p:nvSpPr>
        <p:spPr>
          <a:xfrm>
            <a:off x="4369343" y="4809546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 ttbar</a:t>
            </a: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BBC5BC76-24FD-2049-A8B2-34A373D711CA}"/>
              </a:ext>
            </a:extLst>
          </p:cNvPr>
          <p:cNvSpPr/>
          <p:nvPr/>
        </p:nvSpPr>
        <p:spPr>
          <a:xfrm rot="16200000" flipV="1">
            <a:off x="5301759" y="4808714"/>
            <a:ext cx="474021" cy="339535"/>
          </a:xfrm>
          <a:prstGeom prst="triangl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3149A9-8AA5-DD4B-A131-0262B57FAFEA}"/>
              </a:ext>
            </a:extLst>
          </p:cNvPr>
          <p:cNvSpPr txBox="1"/>
          <p:nvPr/>
        </p:nvSpPr>
        <p:spPr>
          <a:xfrm>
            <a:off x="1358874" y="1124744"/>
            <a:ext cx="503664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820B35-AA87-B648-8786-EF46835EEDCF}"/>
              </a:ext>
            </a:extLst>
          </p:cNvPr>
          <p:cNvSpPr txBox="1"/>
          <p:nvPr/>
        </p:nvSpPr>
        <p:spPr>
          <a:xfrm>
            <a:off x="5415879" y="2758875"/>
            <a:ext cx="752129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HFD61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5E437D-0DB7-B749-9693-E02C5652041B}"/>
              </a:ext>
            </a:extLst>
          </p:cNvPr>
          <p:cNvSpPr txBox="1"/>
          <p:nvPr/>
        </p:nvSpPr>
        <p:spPr>
          <a:xfrm>
            <a:off x="6647507" y="4077072"/>
            <a:ext cx="503664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071F75-A814-4044-B0A5-F9822D7B92B2}"/>
              </a:ext>
            </a:extLst>
          </p:cNvPr>
          <p:cNvSpPr txBox="1"/>
          <p:nvPr/>
        </p:nvSpPr>
        <p:spPr>
          <a:xfrm>
            <a:off x="10704512" y="5633123"/>
            <a:ext cx="752129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HFD61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9FBCD35-F373-BF40-B939-7D723A931CA2}"/>
              </a:ext>
            </a:extLst>
          </p:cNvPr>
          <p:cNvCxnSpPr>
            <a:cxnSpLocks/>
          </p:cNvCxnSpPr>
          <p:nvPr/>
        </p:nvCxnSpPr>
        <p:spPr>
          <a:xfrm>
            <a:off x="5951984" y="5445224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AD8124-1D8B-CC4A-B61C-980334BDCA17}"/>
              </a:ext>
            </a:extLst>
          </p:cNvPr>
          <p:cNvCxnSpPr>
            <a:cxnSpLocks/>
          </p:cNvCxnSpPr>
          <p:nvPr/>
        </p:nvCxnSpPr>
        <p:spPr>
          <a:xfrm>
            <a:off x="8832304" y="4293096"/>
            <a:ext cx="63287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D65F56D-108F-F948-9B8A-FFA6A83B5FC0}"/>
              </a:ext>
            </a:extLst>
          </p:cNvPr>
          <p:cNvCxnSpPr>
            <a:cxnSpLocks/>
          </p:cNvCxnSpPr>
          <p:nvPr/>
        </p:nvCxnSpPr>
        <p:spPr>
          <a:xfrm flipV="1">
            <a:off x="6600056" y="6059579"/>
            <a:ext cx="0" cy="6396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D5E94BF-CD3F-9E47-AD9B-A0C084AE5D49}"/>
              </a:ext>
            </a:extLst>
          </p:cNvPr>
          <p:cNvCxnSpPr>
            <a:cxnSpLocks/>
          </p:cNvCxnSpPr>
          <p:nvPr/>
        </p:nvCxnSpPr>
        <p:spPr>
          <a:xfrm flipV="1">
            <a:off x="9840416" y="6140293"/>
            <a:ext cx="0" cy="6396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3442FDC-35EF-4A44-831F-C629A5C0F252}"/>
              </a:ext>
            </a:extLst>
          </p:cNvPr>
          <p:cNvCxnSpPr>
            <a:cxnSpLocks/>
          </p:cNvCxnSpPr>
          <p:nvPr/>
        </p:nvCxnSpPr>
        <p:spPr>
          <a:xfrm>
            <a:off x="710802" y="2841371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E3F472F-6595-E747-90CB-AB21FF668F82}"/>
              </a:ext>
            </a:extLst>
          </p:cNvPr>
          <p:cNvCxnSpPr>
            <a:cxnSpLocks/>
          </p:cNvCxnSpPr>
          <p:nvPr/>
        </p:nvCxnSpPr>
        <p:spPr>
          <a:xfrm flipV="1">
            <a:off x="1358874" y="3212976"/>
            <a:ext cx="0" cy="6396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74CBE17-0B41-774B-854E-385600557902}"/>
              </a:ext>
            </a:extLst>
          </p:cNvPr>
          <p:cNvCxnSpPr>
            <a:cxnSpLocks/>
          </p:cNvCxnSpPr>
          <p:nvPr/>
        </p:nvCxnSpPr>
        <p:spPr>
          <a:xfrm>
            <a:off x="3528815" y="756656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29F693D-D94E-2C48-A596-93574D5135D3}"/>
              </a:ext>
            </a:extLst>
          </p:cNvPr>
          <p:cNvCxnSpPr>
            <a:cxnSpLocks/>
          </p:cNvCxnSpPr>
          <p:nvPr/>
        </p:nvCxnSpPr>
        <p:spPr>
          <a:xfrm flipV="1">
            <a:off x="5231904" y="3153770"/>
            <a:ext cx="0" cy="6396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578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3333C-0499-DB49-A4CB-63D9C48AD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table of error sensitivity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4F1A1-8A9B-8848-AEF4-9978D17971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fr-FR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CC62C-A75D-7347-BD7F-4E29310E6B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 Optics tuning for future circular colliders l 26th June 2023 l S.Liuzzo et al.</a:t>
            </a:r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73D55D-7E7F-0C45-A3CD-D55D0BFC74A4}"/>
              </a:ext>
            </a:extLst>
          </p:cNvPr>
          <p:cNvSpPr txBox="1"/>
          <p:nvPr/>
        </p:nvSpPr>
        <p:spPr>
          <a:xfrm>
            <a:off x="8293562" y="211762"/>
            <a:ext cx="825867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DA5BD7-0E7E-BC42-B44D-3BAFD4D91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"/>
          <a:stretch/>
        </p:blipFill>
        <p:spPr>
          <a:xfrm>
            <a:off x="5045354" y="908719"/>
            <a:ext cx="6787793" cy="511805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2E551B-C327-FB42-8002-4E98AC1D47FC}"/>
              </a:ext>
            </a:extLst>
          </p:cNvPr>
          <p:cNvSpPr/>
          <p:nvPr/>
        </p:nvSpPr>
        <p:spPr>
          <a:xfrm>
            <a:off x="5391250" y="598952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R.Tomas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al., Progress of the FCC-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tuning working group WEPLO23, IPAC2023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88D9BE-CDDF-594C-B5AD-B72ED19617A3}"/>
              </a:ext>
            </a:extLst>
          </p:cNvPr>
          <p:cNvSpPr txBox="1"/>
          <p:nvPr/>
        </p:nvSpPr>
        <p:spPr>
          <a:xfrm>
            <a:off x="165091" y="1668864"/>
            <a:ext cx="460478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ARC’s quadrupoles:  q[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][0-9]*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ARC’s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sextupoles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   s[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HFD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-51 (or 61)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ARC’s quadrupoles: QF[246]A*, QD[135]A*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ARC’s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sextupoles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  S[FD]1*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288C36-535B-EA40-BD00-D6B4AC144480}"/>
              </a:ext>
            </a:extLst>
          </p:cNvPr>
          <p:cNvSpPr/>
          <p:nvPr/>
        </p:nvSpPr>
        <p:spPr>
          <a:xfrm>
            <a:off x="6744072" y="2708920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94801F-CFC5-2143-9161-C9CF8A2D6755}"/>
              </a:ext>
            </a:extLst>
          </p:cNvPr>
          <p:cNvSpPr/>
          <p:nvPr/>
        </p:nvSpPr>
        <p:spPr>
          <a:xfrm>
            <a:off x="7415592" y="2708920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13BD0E-5B32-CC43-8B06-906B64602DC3}"/>
              </a:ext>
            </a:extLst>
          </p:cNvPr>
          <p:cNvSpPr/>
          <p:nvPr/>
        </p:nvSpPr>
        <p:spPr>
          <a:xfrm>
            <a:off x="8207680" y="2708920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B6D987-F177-9B41-AC15-6D8659B05E90}"/>
              </a:ext>
            </a:extLst>
          </p:cNvPr>
          <p:cNvSpPr/>
          <p:nvPr/>
        </p:nvSpPr>
        <p:spPr>
          <a:xfrm>
            <a:off x="9120336" y="2708920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718524-7836-5845-B2D5-39CED9A088C1}"/>
              </a:ext>
            </a:extLst>
          </p:cNvPr>
          <p:cNvSpPr/>
          <p:nvPr/>
        </p:nvSpPr>
        <p:spPr>
          <a:xfrm>
            <a:off x="10079888" y="2708920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3662E1-C859-C34D-8EF6-7EAB07888169}"/>
              </a:ext>
            </a:extLst>
          </p:cNvPr>
          <p:cNvSpPr/>
          <p:nvPr/>
        </p:nvSpPr>
        <p:spPr>
          <a:xfrm>
            <a:off x="11015992" y="2708920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D9D0CA-78DF-314D-A6C5-67BAC570A2F3}"/>
              </a:ext>
            </a:extLst>
          </p:cNvPr>
          <p:cNvSpPr/>
          <p:nvPr/>
        </p:nvSpPr>
        <p:spPr>
          <a:xfrm>
            <a:off x="10056440" y="3501008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92D547-98C3-C349-9A36-4144A2F451F2}"/>
              </a:ext>
            </a:extLst>
          </p:cNvPr>
          <p:cNvSpPr/>
          <p:nvPr/>
        </p:nvSpPr>
        <p:spPr>
          <a:xfrm>
            <a:off x="11015992" y="3501008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82DE4C-DE6F-7044-BF58-3E0129C8F179}"/>
              </a:ext>
            </a:extLst>
          </p:cNvPr>
          <p:cNvSpPr/>
          <p:nvPr/>
        </p:nvSpPr>
        <p:spPr>
          <a:xfrm>
            <a:off x="9192344" y="3501008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7B77419-FD7B-6245-B0F4-232468964BFE}"/>
              </a:ext>
            </a:extLst>
          </p:cNvPr>
          <p:cNvSpPr/>
          <p:nvPr/>
        </p:nvSpPr>
        <p:spPr>
          <a:xfrm>
            <a:off x="8256240" y="3501008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FFE95F-4F9B-EF43-A07B-3CD69B877D1D}"/>
              </a:ext>
            </a:extLst>
          </p:cNvPr>
          <p:cNvSpPr/>
          <p:nvPr/>
        </p:nvSpPr>
        <p:spPr>
          <a:xfrm>
            <a:off x="7487600" y="3501008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01D779-B76D-DA42-A6CB-6F8DE55CCAD0}"/>
              </a:ext>
            </a:extLst>
          </p:cNvPr>
          <p:cNvSpPr/>
          <p:nvPr/>
        </p:nvSpPr>
        <p:spPr>
          <a:xfrm>
            <a:off x="6744072" y="3501008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32A2C7-9FCF-9F4F-AC9E-849C4CFC9073}"/>
              </a:ext>
            </a:extLst>
          </p:cNvPr>
          <p:cNvSpPr/>
          <p:nvPr/>
        </p:nvSpPr>
        <p:spPr>
          <a:xfrm>
            <a:off x="6695512" y="4725144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E0093E-D541-CE4B-9D7C-D9C738387660}"/>
              </a:ext>
            </a:extLst>
          </p:cNvPr>
          <p:cNvSpPr/>
          <p:nvPr/>
        </p:nvSpPr>
        <p:spPr>
          <a:xfrm>
            <a:off x="7464152" y="4365104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E48342-6BDF-9D40-9483-EB2CA8BA4ADF}"/>
              </a:ext>
            </a:extLst>
          </p:cNvPr>
          <p:cNvSpPr/>
          <p:nvPr/>
        </p:nvSpPr>
        <p:spPr>
          <a:xfrm>
            <a:off x="9143784" y="4725144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4AAC44-2AEC-244F-984C-8E54059B059A}"/>
              </a:ext>
            </a:extLst>
          </p:cNvPr>
          <p:cNvSpPr/>
          <p:nvPr/>
        </p:nvSpPr>
        <p:spPr>
          <a:xfrm>
            <a:off x="8207680" y="4725144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C2F4DA-AFA4-D84C-B994-3701C91A9AF1}"/>
              </a:ext>
            </a:extLst>
          </p:cNvPr>
          <p:cNvSpPr/>
          <p:nvPr/>
        </p:nvSpPr>
        <p:spPr>
          <a:xfrm>
            <a:off x="10079888" y="4725144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1A4978D-362A-FF45-993A-0CFEA2780407}"/>
              </a:ext>
            </a:extLst>
          </p:cNvPr>
          <p:cNvSpPr/>
          <p:nvPr/>
        </p:nvSpPr>
        <p:spPr>
          <a:xfrm>
            <a:off x="10007880" y="5445224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9739855-EAA5-714C-B091-598414A20F02}"/>
              </a:ext>
            </a:extLst>
          </p:cNvPr>
          <p:cNvSpPr/>
          <p:nvPr/>
        </p:nvSpPr>
        <p:spPr>
          <a:xfrm>
            <a:off x="9143784" y="5445224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FF0FE0-628B-BB46-B3FC-122793BC1286}"/>
              </a:ext>
            </a:extLst>
          </p:cNvPr>
          <p:cNvSpPr/>
          <p:nvPr/>
        </p:nvSpPr>
        <p:spPr>
          <a:xfrm>
            <a:off x="8207680" y="5445224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081670-A6CD-C748-98A4-43776B9E1AC5}"/>
              </a:ext>
            </a:extLst>
          </p:cNvPr>
          <p:cNvSpPr/>
          <p:nvPr/>
        </p:nvSpPr>
        <p:spPr>
          <a:xfrm>
            <a:off x="6767520" y="5445224"/>
            <a:ext cx="408600" cy="360040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517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37">
            <a:extLst>
              <a:ext uri="{FF2B5EF4-FFF2-40B4-BE49-F238E27FC236}">
                <a16:creationId xmlns:a16="http://schemas.microsoft.com/office/drawing/2014/main" id="{1D86AA21-21C9-D84D-9476-499EEF9A4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69" y="1268760"/>
            <a:ext cx="8168763" cy="424743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99A317-44E1-DB4A-ACBC-9230DDDEA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sensitivity to ARC errors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C25D6-BE44-7844-8AE7-D91F15C0A0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fr-FR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50F88-67E7-3D44-857A-4FC446834E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 Optics tuning for future circular colliders l 26th June 2023 l S.Liuzzo et al.</a:t>
            </a:r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A3C58E-785C-B340-A6F4-52C6244533AC}"/>
              </a:ext>
            </a:extLst>
          </p:cNvPr>
          <p:cNvSpPr/>
          <p:nvPr/>
        </p:nvSpPr>
        <p:spPr>
          <a:xfrm>
            <a:off x="6052200" y="2852936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6727D5-A9FD-A047-A6CC-790412A4983C}"/>
              </a:ext>
            </a:extLst>
          </p:cNvPr>
          <p:cNvSpPr/>
          <p:nvPr/>
        </p:nvSpPr>
        <p:spPr>
          <a:xfrm>
            <a:off x="6888088" y="2887147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55C5DC-6387-F545-9137-9635D14A98AC}"/>
              </a:ext>
            </a:extLst>
          </p:cNvPr>
          <p:cNvSpPr/>
          <p:nvPr/>
        </p:nvSpPr>
        <p:spPr>
          <a:xfrm>
            <a:off x="7694447" y="2852936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5488AA-3093-114E-92EF-47B2845764AD}"/>
              </a:ext>
            </a:extLst>
          </p:cNvPr>
          <p:cNvSpPr/>
          <p:nvPr/>
        </p:nvSpPr>
        <p:spPr>
          <a:xfrm>
            <a:off x="8219676" y="2867434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9FEF8F-1C1B-ED44-AA8C-5263CA5F8C3C}"/>
              </a:ext>
            </a:extLst>
          </p:cNvPr>
          <p:cNvSpPr/>
          <p:nvPr/>
        </p:nvSpPr>
        <p:spPr>
          <a:xfrm>
            <a:off x="8930110" y="2845401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735E61-635A-2B42-8EA0-F84D8F8415DA}"/>
              </a:ext>
            </a:extLst>
          </p:cNvPr>
          <p:cNvSpPr/>
          <p:nvPr/>
        </p:nvSpPr>
        <p:spPr>
          <a:xfrm>
            <a:off x="9671628" y="2872077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E9DBE8-C603-9A48-817F-017CAEE05B4D}"/>
              </a:ext>
            </a:extLst>
          </p:cNvPr>
          <p:cNvSpPr/>
          <p:nvPr/>
        </p:nvSpPr>
        <p:spPr>
          <a:xfrm>
            <a:off x="10393958" y="2869755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DBAE1D-E66F-1F47-877D-F97D251C3331}"/>
              </a:ext>
            </a:extLst>
          </p:cNvPr>
          <p:cNvSpPr/>
          <p:nvPr/>
        </p:nvSpPr>
        <p:spPr>
          <a:xfrm>
            <a:off x="11169096" y="2845401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9BB518-A94C-E54A-BD7E-973E7A09921C}"/>
              </a:ext>
            </a:extLst>
          </p:cNvPr>
          <p:cNvSpPr/>
          <p:nvPr/>
        </p:nvSpPr>
        <p:spPr>
          <a:xfrm>
            <a:off x="6052200" y="3501008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829978-84A6-D842-A7E6-6B549117F788}"/>
              </a:ext>
            </a:extLst>
          </p:cNvPr>
          <p:cNvSpPr/>
          <p:nvPr/>
        </p:nvSpPr>
        <p:spPr>
          <a:xfrm>
            <a:off x="6888088" y="3501008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8A784F-25AB-1A4D-89A5-A8BEC04FD4EB}"/>
              </a:ext>
            </a:extLst>
          </p:cNvPr>
          <p:cNvSpPr/>
          <p:nvPr/>
        </p:nvSpPr>
        <p:spPr>
          <a:xfrm>
            <a:off x="7694447" y="3501008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5F415A-02AC-F34F-802E-85B59563C257}"/>
              </a:ext>
            </a:extLst>
          </p:cNvPr>
          <p:cNvSpPr/>
          <p:nvPr/>
        </p:nvSpPr>
        <p:spPr>
          <a:xfrm>
            <a:off x="8296506" y="3455203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84194B-38FE-5244-976B-8948982F93E7}"/>
              </a:ext>
            </a:extLst>
          </p:cNvPr>
          <p:cNvSpPr/>
          <p:nvPr/>
        </p:nvSpPr>
        <p:spPr>
          <a:xfrm>
            <a:off x="8898565" y="3501008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C3DEF3-9E88-3443-8CDF-E7F806E64B88}"/>
              </a:ext>
            </a:extLst>
          </p:cNvPr>
          <p:cNvSpPr/>
          <p:nvPr/>
        </p:nvSpPr>
        <p:spPr>
          <a:xfrm>
            <a:off x="9671628" y="3478212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E794542-8A11-E14D-A01C-37994F3C42EC}"/>
              </a:ext>
            </a:extLst>
          </p:cNvPr>
          <p:cNvSpPr/>
          <p:nvPr/>
        </p:nvSpPr>
        <p:spPr>
          <a:xfrm>
            <a:off x="10393770" y="3501008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E6CE889-9934-D245-A59A-BA44FE8D24BA}"/>
              </a:ext>
            </a:extLst>
          </p:cNvPr>
          <p:cNvSpPr/>
          <p:nvPr/>
        </p:nvSpPr>
        <p:spPr>
          <a:xfrm>
            <a:off x="11166833" y="3455203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B419FC-3C5C-214F-BC12-222D1F898D68}"/>
              </a:ext>
            </a:extLst>
          </p:cNvPr>
          <p:cNvSpPr/>
          <p:nvPr/>
        </p:nvSpPr>
        <p:spPr>
          <a:xfrm>
            <a:off x="7678253" y="4512022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A6ABEB-3361-C94D-99E6-B429C7833C4B}"/>
              </a:ext>
            </a:extLst>
          </p:cNvPr>
          <p:cNvSpPr/>
          <p:nvPr/>
        </p:nvSpPr>
        <p:spPr>
          <a:xfrm>
            <a:off x="8279688" y="4509120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2EDBE2-37AB-0246-992C-CF2642441415}"/>
              </a:ext>
            </a:extLst>
          </p:cNvPr>
          <p:cNvSpPr/>
          <p:nvPr/>
        </p:nvSpPr>
        <p:spPr>
          <a:xfrm>
            <a:off x="8930110" y="4509880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229AD35-89CA-8E41-B9E6-6585D947342A}"/>
              </a:ext>
            </a:extLst>
          </p:cNvPr>
          <p:cNvSpPr/>
          <p:nvPr/>
        </p:nvSpPr>
        <p:spPr>
          <a:xfrm>
            <a:off x="9658523" y="4509120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7063B8-3F81-C547-98B5-B499E76B7DE1}"/>
              </a:ext>
            </a:extLst>
          </p:cNvPr>
          <p:cNvSpPr/>
          <p:nvPr/>
        </p:nvSpPr>
        <p:spPr>
          <a:xfrm>
            <a:off x="10374890" y="4509120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A88BA2-2424-0040-923B-2B8805D1B5C5}"/>
              </a:ext>
            </a:extLst>
          </p:cNvPr>
          <p:cNvSpPr/>
          <p:nvPr/>
        </p:nvSpPr>
        <p:spPr>
          <a:xfrm>
            <a:off x="11109408" y="4494050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AB62B0-17C8-6F4D-97A7-DD183E23FB96}"/>
              </a:ext>
            </a:extLst>
          </p:cNvPr>
          <p:cNvSpPr/>
          <p:nvPr/>
        </p:nvSpPr>
        <p:spPr>
          <a:xfrm>
            <a:off x="7678253" y="5083072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1C8DC-F82C-F743-97E7-013D27D69DAA}"/>
              </a:ext>
            </a:extLst>
          </p:cNvPr>
          <p:cNvSpPr/>
          <p:nvPr/>
        </p:nvSpPr>
        <p:spPr>
          <a:xfrm>
            <a:off x="8279688" y="5080170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29167E-BB0B-ED48-8028-19FF1BD1FC76}"/>
              </a:ext>
            </a:extLst>
          </p:cNvPr>
          <p:cNvSpPr/>
          <p:nvPr/>
        </p:nvSpPr>
        <p:spPr>
          <a:xfrm>
            <a:off x="8930110" y="5080930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134B2F1-A46E-CD44-8430-EE33FD8B71ED}"/>
              </a:ext>
            </a:extLst>
          </p:cNvPr>
          <p:cNvSpPr/>
          <p:nvPr/>
        </p:nvSpPr>
        <p:spPr>
          <a:xfrm>
            <a:off x="9658523" y="5080170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2968130-9E6B-964A-BF62-FD6B5541DFE0}"/>
              </a:ext>
            </a:extLst>
          </p:cNvPr>
          <p:cNvSpPr/>
          <p:nvPr/>
        </p:nvSpPr>
        <p:spPr>
          <a:xfrm>
            <a:off x="10374890" y="5080170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73C6D55-03FC-0640-821F-79A58B8F3409}"/>
              </a:ext>
            </a:extLst>
          </p:cNvPr>
          <p:cNvSpPr/>
          <p:nvPr/>
        </p:nvSpPr>
        <p:spPr>
          <a:xfrm>
            <a:off x="11109408" y="5065100"/>
            <a:ext cx="408600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3BDCB9-D93C-3942-BAF1-99699DC64A9A}"/>
              </a:ext>
            </a:extLst>
          </p:cNvPr>
          <p:cNvSpPr txBox="1"/>
          <p:nvPr/>
        </p:nvSpPr>
        <p:spPr>
          <a:xfrm>
            <a:off x="850507" y="1278751"/>
            <a:ext cx="22585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HFD61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A02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less sensitive to errors in the ARCS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than the baseline lattice for for all parameters studied.</a:t>
            </a:r>
          </a:p>
        </p:txBody>
      </p:sp>
    </p:spTree>
    <p:extLst>
      <p:ext uri="{BB962C8B-B14F-4D97-AF65-F5344CB8AC3E}">
        <p14:creationId xmlns:p14="http://schemas.microsoft.com/office/powerpoint/2010/main" val="444319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BBF9B-A6FB-E949-B978-2A32713C4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 and lattice properties after commissioning-like correction : V22@Z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EC5B1-DEE4-6C43-92AC-AFC5E593BF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fr-FR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0483A-B5E3-0648-9A8B-1D7DE30A9A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 Optics tuning for future circular colliders l 26th June 2023 l S.Liuzzo et al.</a:t>
            </a:r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00112C-3A1D-E242-A40A-9BFD2CF82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91" y="1412254"/>
            <a:ext cx="2771652" cy="2074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110E7-6264-AE4A-8994-EF2AA8286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86" y="1399600"/>
            <a:ext cx="2771652" cy="20763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2279A1-1D00-B943-8C70-AC663AD0C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25" y="3463935"/>
            <a:ext cx="2764905" cy="20492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1B549E-D96C-1D48-8AB4-2BC9849EA5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3486279"/>
            <a:ext cx="2764905" cy="20548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B27E2A8-B52B-6E4F-BE0E-FD835B2DC6F9}"/>
              </a:ext>
            </a:extLst>
          </p:cNvPr>
          <p:cNvSpPr/>
          <p:nvPr/>
        </p:nvSpPr>
        <p:spPr>
          <a:xfrm>
            <a:off x="794764" y="5747548"/>
            <a:ext cx="5468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S.Liuzzo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al.,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Commissioning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simulations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tools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on python Accelerator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Toolbox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MOPA142, IPAC2023, IOP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0F9D2-4BF9-8549-8C45-F1F5A3F0C6E3}"/>
              </a:ext>
            </a:extLst>
          </p:cNvPr>
          <p:cNvSpPr/>
          <p:nvPr/>
        </p:nvSpPr>
        <p:spPr>
          <a:xfrm>
            <a:off x="6651517" y="5813332"/>
            <a:ext cx="5159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R.Tomas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al., Progress of the FCC-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tuning working group WEPLO23, IPAC2023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65E889-92E6-A94A-A1DD-FDBCF4AED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6739" y="738146"/>
            <a:ext cx="609018" cy="6673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46ED06-CA78-D54A-9F21-3BE3B4C3ADC1}"/>
              </a:ext>
            </a:extLst>
          </p:cNvPr>
          <p:cNvSpPr txBox="1"/>
          <p:nvPr/>
        </p:nvSpPr>
        <p:spPr>
          <a:xfrm>
            <a:off x="11221320" y="866482"/>
            <a:ext cx="70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pyAT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150FC7-5843-E848-89AB-BAD33ECCA8BE}"/>
              </a:ext>
            </a:extLst>
          </p:cNvPr>
          <p:cNvSpPr/>
          <p:nvPr/>
        </p:nvSpPr>
        <p:spPr>
          <a:xfrm>
            <a:off x="989424" y="6807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 BPMS: 1856		# normal quad: 1496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 correctors: 1856	# skew quad: 632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C5BDFD-8B4C-D84B-826D-E984B5DA9F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4" r="8617"/>
          <a:stretch/>
        </p:blipFill>
        <p:spPr>
          <a:xfrm>
            <a:off x="6516350" y="1433864"/>
            <a:ext cx="5389224" cy="4020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609CC-CBB8-B54D-9C0F-301C582B8D0D}"/>
              </a:ext>
            </a:extLst>
          </p:cNvPr>
          <p:cNvSpPr txBox="1"/>
          <p:nvPr/>
        </p:nvSpPr>
        <p:spPr>
          <a:xfrm>
            <a:off x="11064552" y="1646444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 IP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DDAD11-9183-E942-8B36-40819E950850}"/>
              </a:ext>
            </a:extLst>
          </p:cNvPr>
          <p:cNvSpPr txBox="1"/>
          <p:nvPr/>
        </p:nvSpPr>
        <p:spPr>
          <a:xfrm>
            <a:off x="6567635" y="2635177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~36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3F9F0F-D531-DB4E-A8DA-F55D1E2BF8F4}"/>
              </a:ext>
            </a:extLst>
          </p:cNvPr>
          <p:cNvSpPr txBox="1"/>
          <p:nvPr/>
        </p:nvSpPr>
        <p:spPr>
          <a:xfrm>
            <a:off x="7118106" y="521633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141199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48AD-0CCA-0742-A7EB-AEAE7A8CD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simulations for HFD-61@Z  :           location of BPM and correctors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741B7-DD99-944D-9DD8-5138190FEF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fr-FR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F9EFF-ABEF-B941-A1E4-43DE6EBB3A0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 Optics tuning for future circular colliders l 26th June 2023 l S.Liuzzo et al.</a:t>
            </a:r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16D25D-E51A-494D-95B1-F60E63AEE54F}"/>
              </a:ext>
            </a:extLst>
          </p:cNvPr>
          <p:cNvSpPr txBox="1"/>
          <p:nvPr/>
        </p:nvSpPr>
        <p:spPr>
          <a:xfrm>
            <a:off x="1271464" y="1224726"/>
            <a:ext cx="989726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 2 BPMs per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sextupole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@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sextupole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1 between 2 consecutive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sextupoles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1732 BPM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H/V corrector at every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sextupole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1064 correctors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 corrector per BPM will also be analyzed (1732 BPM / 1732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and 1 BPM/COR per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sextupole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(1064 BPM / 1064 COR)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Normal and skew quad at every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sextupole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1064 Norm/Skew quad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6B54D6-50E4-7E41-8EE1-429FB834D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77"/>
          <a:stretch/>
        </p:blipFill>
        <p:spPr>
          <a:xfrm>
            <a:off x="0" y="2692219"/>
            <a:ext cx="12192000" cy="1088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E46094-68EF-DB45-B820-5E6E6A643A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91" b="2490"/>
          <a:stretch/>
        </p:blipFill>
        <p:spPr>
          <a:xfrm>
            <a:off x="0" y="3867426"/>
            <a:ext cx="11856640" cy="1009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A76BA1-CF77-6343-9253-6E2F067F24CC}"/>
              </a:ext>
            </a:extLst>
          </p:cNvPr>
          <p:cNvSpPr txBox="1"/>
          <p:nvPr/>
        </p:nvSpPr>
        <p:spPr>
          <a:xfrm>
            <a:off x="699258" y="2635970"/>
            <a:ext cx="67197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2CBE1B-BACA-8F49-84EC-A7D3582538F2}"/>
              </a:ext>
            </a:extLst>
          </p:cNvPr>
          <p:cNvSpPr txBox="1"/>
          <p:nvPr/>
        </p:nvSpPr>
        <p:spPr>
          <a:xfrm>
            <a:off x="15343" y="3833507"/>
            <a:ext cx="13773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Final Focus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EC8CDF-70C4-4844-BE89-D7B469E4CC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96"/>
          <a:stretch/>
        </p:blipFill>
        <p:spPr>
          <a:xfrm>
            <a:off x="790017" y="5176036"/>
            <a:ext cx="11066624" cy="11332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EBF673-C383-EF4F-929E-4088D02A9289}"/>
              </a:ext>
            </a:extLst>
          </p:cNvPr>
          <p:cNvSpPr txBox="1"/>
          <p:nvPr/>
        </p:nvSpPr>
        <p:spPr>
          <a:xfrm>
            <a:off x="412888" y="5176036"/>
            <a:ext cx="979755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E617C6-EBF2-544E-BEF2-0C5F6FC417D1}"/>
              </a:ext>
            </a:extLst>
          </p:cNvPr>
          <p:cNvSpPr txBox="1"/>
          <p:nvPr/>
        </p:nvSpPr>
        <p:spPr>
          <a:xfrm>
            <a:off x="1462511" y="779084"/>
            <a:ext cx="9845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ASSUMPTION (as for EBS):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SEXTUPOLES ARE THE MAIN SOURCE OF OPTICS ERRORS</a:t>
            </a: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057B1575-30D8-9A47-9FF8-C5F7003DEFD3}"/>
              </a:ext>
            </a:extLst>
          </p:cNvPr>
          <p:cNvSpPr/>
          <p:nvPr/>
        </p:nvSpPr>
        <p:spPr>
          <a:xfrm>
            <a:off x="5750668" y="4994156"/>
            <a:ext cx="288032" cy="216713"/>
          </a:xfrm>
          <a:prstGeom prst="triangl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D51077-714F-B749-AEA9-C116F64C3219}"/>
              </a:ext>
            </a:extLst>
          </p:cNvPr>
          <p:cNvSpPr txBox="1"/>
          <p:nvPr/>
        </p:nvSpPr>
        <p:spPr>
          <a:xfrm>
            <a:off x="6023992" y="4917846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BPM</a:t>
            </a:r>
          </a:p>
        </p:txBody>
      </p:sp>
    </p:spTree>
    <p:extLst>
      <p:ext uri="{BB962C8B-B14F-4D97-AF65-F5344CB8AC3E}">
        <p14:creationId xmlns:p14="http://schemas.microsoft.com/office/powerpoint/2010/main" val="4069778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6675-D7E4-3145-811A-35F314BD9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 and lattice properties after commissioning-like correction: HFD61@Z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BEB9C7-9E89-654A-A412-E8DF176483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fr-FR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87532-1C27-044B-BA15-53BD718746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 Optics tuning for future circular colliders l 26th June 2023 l S.Liuzzo et al.</a:t>
            </a:r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A8062C-E2C0-0542-B6CC-EE8C99EC40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50" y="1136899"/>
            <a:ext cx="3411616" cy="2540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8C13F0-E2BD-A643-9CF0-B15D60C5B9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815" y="2967032"/>
            <a:ext cx="4337539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F0416D-E9E9-9C43-ADC3-800349C795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1136898"/>
            <a:ext cx="3384554" cy="2540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C3B1E5-8D37-AF43-B333-AECED6E51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59" y="3740400"/>
            <a:ext cx="3584539" cy="2568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E3854A-6610-0D4C-B856-19897075D8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76" y="3813300"/>
            <a:ext cx="3465061" cy="24954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034B95-4B20-8A42-A098-E4690242E0F0}"/>
              </a:ext>
            </a:extLst>
          </p:cNvPr>
          <p:cNvSpPr txBox="1"/>
          <p:nvPr/>
        </p:nvSpPr>
        <p:spPr>
          <a:xfrm>
            <a:off x="8023262" y="1489704"/>
            <a:ext cx="3911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parameters are well corrected and correctors strengths are small.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seems possible to increase the errors set in the lattice ARCS.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37AB86-A334-5244-ABE3-DBA7ECF0F98D}"/>
              </a:ext>
            </a:extLst>
          </p:cNvPr>
          <p:cNvSpPr txBox="1"/>
          <p:nvPr/>
        </p:nvSpPr>
        <p:spPr>
          <a:xfrm>
            <a:off x="937270" y="618239"/>
            <a:ext cx="4179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RF ON, Radiation ON, Tapering ON, Sext ON, Oct ON, 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CrabSext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OFF, Fringe fields OFF, Solenoid OFF, Spin OFF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F19D1D-7007-4B46-A930-95499101FEAC}"/>
              </a:ext>
            </a:extLst>
          </p:cNvPr>
          <p:cNvSpPr txBox="1"/>
          <p:nvPr/>
        </p:nvSpPr>
        <p:spPr>
          <a:xfrm>
            <a:off x="9135519" y="692145"/>
            <a:ext cx="2799527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alignment errors in ARCS’s quad. and sext. </a:t>
            </a:r>
          </a:p>
        </p:txBody>
      </p:sp>
    </p:spTree>
    <p:extLst>
      <p:ext uri="{BB962C8B-B14F-4D97-AF65-F5344CB8AC3E}">
        <p14:creationId xmlns:p14="http://schemas.microsoft.com/office/powerpoint/2010/main" val="3577149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6675-D7E4-3145-811A-35F314BD9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 and lattice properties after commissioning-like correction: HFD61@Z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BEB9C7-9E89-654A-A412-E8DF176483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fr-FR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87532-1C27-044B-BA15-53BD718746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 Optics tuning for future circular colliders l 26th June 2023 l S.Liuzzo et al.</a:t>
            </a:r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F19D1D-7007-4B46-A930-95499101FEAC}"/>
              </a:ext>
            </a:extLst>
          </p:cNvPr>
          <p:cNvSpPr txBox="1"/>
          <p:nvPr/>
        </p:nvSpPr>
        <p:spPr>
          <a:xfrm>
            <a:off x="9135519" y="692145"/>
            <a:ext cx="2799527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alignment errors in ARCS’s quad. and sext.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4265CD-95E9-E140-B090-F3CEBE015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82" y="3906446"/>
            <a:ext cx="3746500" cy="2755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BD8857-2337-CF48-BB9A-4AF186670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2" y="1069775"/>
            <a:ext cx="3797300" cy="279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C33E23-B5B4-D64C-A988-A249EBC0B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3508881"/>
            <a:ext cx="3848407" cy="31161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99A122-01D8-584A-BED6-678967D81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82" y="1074346"/>
            <a:ext cx="3733800" cy="2832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8BA5750-2B25-0F40-A05E-F1D375F7D0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3863775"/>
            <a:ext cx="3708400" cy="2806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FE0E36-AA91-F041-B88A-42870F3D4246}"/>
              </a:ext>
            </a:extLst>
          </p:cNvPr>
          <p:cNvSpPr txBox="1"/>
          <p:nvPr/>
        </p:nvSpPr>
        <p:spPr>
          <a:xfrm>
            <a:off x="937270" y="618239"/>
            <a:ext cx="4179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RF ON, Radiation ON, Tapering ON, Sext ON, Oct ON, 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CrabSext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OFF, Fringe fields OFF, Solenoid OFF, Spin OFF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615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6675-D7E4-3145-811A-35F314BD9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 and lattice properties after commissioning-like correction: HFD61@Z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BEB9C7-9E89-654A-A412-E8DF176483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fr-FR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87532-1C27-044B-BA15-53BD718746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 Optics tuning for future circular colliders l 26th June 2023 l S.Liuzzo et al.</a:t>
            </a:r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F19D1D-7007-4B46-A930-95499101FEAC}"/>
              </a:ext>
            </a:extLst>
          </p:cNvPr>
          <p:cNvSpPr txBox="1"/>
          <p:nvPr/>
        </p:nvSpPr>
        <p:spPr>
          <a:xfrm>
            <a:off x="9135519" y="692145"/>
            <a:ext cx="2799527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70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alignment errors in ARCS’s quad. and sext.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603948-B24E-A942-8259-479223119529}"/>
              </a:ext>
            </a:extLst>
          </p:cNvPr>
          <p:cNvGrpSpPr/>
          <p:nvPr/>
        </p:nvGrpSpPr>
        <p:grpSpPr>
          <a:xfrm>
            <a:off x="582388" y="1193250"/>
            <a:ext cx="7097788" cy="5329830"/>
            <a:chOff x="582388" y="1193250"/>
            <a:chExt cx="5941320" cy="44614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151A31-2396-194E-A239-2DBE3CEC9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0808" y="3432172"/>
              <a:ext cx="2870200" cy="2222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EC1413-67D6-EE4D-9D9B-18C34D22E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88" y="1200074"/>
              <a:ext cx="2921000" cy="21971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B46B67-5579-804F-9E4E-0FFE2647B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0808" y="1193250"/>
              <a:ext cx="2882900" cy="21971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2AE41F-FFB7-F141-9AAB-B3A359F57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88" y="3397174"/>
              <a:ext cx="2844800" cy="22098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1FB881E-D36C-3C4E-9458-CA0CAE4C7C01}"/>
              </a:ext>
            </a:extLst>
          </p:cNvPr>
          <p:cNvSpPr txBox="1"/>
          <p:nvPr/>
        </p:nvSpPr>
        <p:spPr>
          <a:xfrm>
            <a:off x="1418744" y="1184062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failed seeds over 50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F1B113-CBFA-B045-BC97-1600ABC0C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4" y="3238175"/>
            <a:ext cx="3720412" cy="29594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30E653-9D47-9C4C-96F7-EFAEEFC4B240}"/>
              </a:ext>
            </a:extLst>
          </p:cNvPr>
          <p:cNvSpPr txBox="1"/>
          <p:nvPr/>
        </p:nvSpPr>
        <p:spPr>
          <a:xfrm>
            <a:off x="937270" y="618239"/>
            <a:ext cx="4179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RF ON, Radiation ON, Tapering ON, Sext ON, Oct ON, 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CrabSext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OFF, Fringe fields OFF, Solenoid OFF, Spin OFF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E8CE3-1183-B446-A275-C7AE1B7D51C0}"/>
              </a:ext>
            </a:extLst>
          </p:cNvPr>
          <p:cNvSpPr txBox="1"/>
          <p:nvPr/>
        </p:nvSpPr>
        <p:spPr>
          <a:xfrm>
            <a:off x="8055862" y="1494859"/>
            <a:ext cx="38159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is stored with &gt; 500um closed orbit.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300um BPM offsets are probably tolerable to store the beam. (To be checked)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for Synchrotron light sources, beam can be stored with BPM offsets (c.o.d. ~ (300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+ 500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and as a second stage standard BBA (based on closed orbit) takes place.</a:t>
            </a:r>
          </a:p>
        </p:txBody>
      </p:sp>
    </p:spTree>
    <p:extLst>
      <p:ext uri="{BB962C8B-B14F-4D97-AF65-F5344CB8AC3E}">
        <p14:creationId xmlns:p14="http://schemas.microsoft.com/office/powerpoint/2010/main" val="3744504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BDD8B-3423-E242-9429-23EE9EE3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simulations comparison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15105-8AF5-A543-967B-0105A62C5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832" y="1414092"/>
            <a:ext cx="3541573" cy="3959840"/>
          </a:xfrm>
        </p:spPr>
        <p:txBody>
          <a:bodyPr/>
          <a:lstStyle/>
          <a:p>
            <a:r>
              <a:rPr lang="en-US" dirty="0"/>
              <a:t>Only errors in ARCS</a:t>
            </a:r>
          </a:p>
          <a:p>
            <a:r>
              <a:rPr lang="en-US" dirty="0"/>
              <a:t>Gaussian errors, no truncation.</a:t>
            </a:r>
          </a:p>
          <a:p>
            <a:r>
              <a:rPr lang="en-US" dirty="0"/>
              <a:t>NO ERRORS in Final Focus.</a:t>
            </a:r>
          </a:p>
          <a:p>
            <a:r>
              <a:rPr lang="en-US" dirty="0"/>
              <a:t>RF ON</a:t>
            </a:r>
          </a:p>
          <a:p>
            <a:r>
              <a:rPr lang="en-US" dirty="0"/>
              <a:t>Radiation ON</a:t>
            </a:r>
          </a:p>
          <a:p>
            <a:r>
              <a:rPr lang="en-US" dirty="0"/>
              <a:t>Tapering</a:t>
            </a:r>
          </a:p>
          <a:p>
            <a:r>
              <a:rPr lang="en-US" dirty="0"/>
              <a:t>Identical correction procedure</a:t>
            </a:r>
          </a:p>
          <a:p>
            <a:r>
              <a:rPr lang="en-US" dirty="0"/>
              <a:t>Identical correction parameters (eigenvectors, weights,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  <a:p>
            <a:r>
              <a:rPr lang="en-US" dirty="0"/>
              <a:t>Average over 50 seeds of standard deviations of parameters along the ring.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95B0C-576F-8E41-AF79-3B480C5216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fr-FR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CDDCE-CF9B-1F4E-AA01-58EE7010BD5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 Optics tuning for future circular colliders l 26th June 2023 l S.Liuzzo et al.</a:t>
            </a:r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70112C-EFFB-F04C-8A83-B3CBFF79FC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3"/>
          <a:stretch/>
        </p:blipFill>
        <p:spPr>
          <a:xfrm>
            <a:off x="4483284" y="907558"/>
            <a:ext cx="7468716" cy="5037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DB27B8-B644-6D48-A83C-907EE6180910}"/>
              </a:ext>
            </a:extLst>
          </p:cNvPr>
          <p:cNvSpPr txBox="1"/>
          <p:nvPr/>
        </p:nvSpPr>
        <p:spPr>
          <a:xfrm>
            <a:off x="10128448" y="472514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4A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failed seeds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B432E7-5AF4-F143-AB69-88C3BF89DFAA}"/>
              </a:ext>
            </a:extLst>
          </p:cNvPr>
          <p:cNvSpPr txBox="1"/>
          <p:nvPr/>
        </p:nvSpPr>
        <p:spPr>
          <a:xfrm>
            <a:off x="959429" y="833780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Summary of above plots:</a:t>
            </a:r>
          </a:p>
        </p:txBody>
      </p:sp>
    </p:spTree>
    <p:extLst>
      <p:ext uri="{BB962C8B-B14F-4D97-AF65-F5344CB8AC3E}">
        <p14:creationId xmlns:p14="http://schemas.microsoft.com/office/powerpoint/2010/main" val="3325017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2183F3-CD6C-782A-EF30-87B1B1762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45" y="1196752"/>
            <a:ext cx="5557931" cy="46926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051D2B-BD05-3568-031A-670FAE4892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8B7332-B0E3-A1C8-8DAF-0F3F6559E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29" y="332656"/>
            <a:ext cx="10804760" cy="549468"/>
          </a:xfrm>
        </p:spPr>
        <p:txBody>
          <a:bodyPr/>
          <a:lstStyle/>
          <a:p>
            <a:r>
              <a:rPr lang="en-US" dirty="0"/>
              <a:t>Hybrid </a:t>
            </a:r>
            <a:r>
              <a:rPr lang="en-US" dirty="0" err="1"/>
              <a:t>FoDo</a:t>
            </a:r>
            <a:r>
              <a:rPr lang="en-US" dirty="0"/>
              <a:t> lattice: the evolution of the FODO9090 (ttbar case)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2E75F3-BC5E-4984-8DE6-8C158F72FDC8}"/>
              </a:ext>
            </a:extLst>
          </p:cNvPr>
          <p:cNvCxnSpPr>
            <a:cxnSpLocks/>
          </p:cNvCxnSpPr>
          <p:nvPr/>
        </p:nvCxnSpPr>
        <p:spPr>
          <a:xfrm>
            <a:off x="1631504" y="2740164"/>
            <a:ext cx="88768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151930-3934-B5B4-A9BA-551E69E720D4}"/>
              </a:ext>
            </a:extLst>
          </p:cNvPr>
          <p:cNvCxnSpPr>
            <a:cxnSpLocks/>
          </p:cNvCxnSpPr>
          <p:nvPr/>
        </p:nvCxnSpPr>
        <p:spPr>
          <a:xfrm>
            <a:off x="2711624" y="2741395"/>
            <a:ext cx="86409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4018371-6164-78D3-2F26-4EC44B0B944C}"/>
              </a:ext>
            </a:extLst>
          </p:cNvPr>
          <p:cNvSpPr txBox="1"/>
          <p:nvPr/>
        </p:nvSpPr>
        <p:spPr>
          <a:xfrm>
            <a:off x="1701906" y="269962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~-</a:t>
            </a:r>
            <a:r>
              <a:rPr lang="en-US" dirty="0" err="1"/>
              <a:t>Ix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B4E1F4-7FC2-FB72-830A-B8828DBAE833}"/>
              </a:ext>
            </a:extLst>
          </p:cNvPr>
          <p:cNvSpPr txBox="1"/>
          <p:nvPr/>
        </p:nvSpPr>
        <p:spPr>
          <a:xfrm>
            <a:off x="2783632" y="2699628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~-</a:t>
            </a:r>
            <a:r>
              <a:rPr lang="en-US" dirty="0" err="1"/>
              <a:t>Iy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6753B3-0964-9CB8-56F5-0EAFA2D9B222}"/>
              </a:ext>
            </a:extLst>
          </p:cNvPr>
          <p:cNvSpPr txBox="1"/>
          <p:nvPr/>
        </p:nvSpPr>
        <p:spPr>
          <a:xfrm>
            <a:off x="6433828" y="1412776"/>
            <a:ext cx="581441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cells are displayed</a:t>
            </a:r>
          </a:p>
          <a:p>
            <a:endParaRPr lang="en-US" dirty="0"/>
          </a:p>
          <a:p>
            <a:r>
              <a:rPr lang="en-US" dirty="0"/>
              <a:t>One cell is built with the following matching constraints: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Mux =&gt; minimize emittance</a:t>
            </a:r>
          </a:p>
          <a:p>
            <a:r>
              <a:rPr lang="en-US" dirty="0" err="1"/>
              <a:t>Muy</a:t>
            </a:r>
            <a:r>
              <a:rPr lang="en-US" dirty="0"/>
              <a:t> =&gt; minimize Y chromaticity</a:t>
            </a:r>
          </a:p>
          <a:p>
            <a:r>
              <a:rPr lang="en-US" dirty="0" err="1"/>
              <a:t>Dmux</a:t>
            </a:r>
            <a:r>
              <a:rPr lang="en-US" dirty="0"/>
              <a:t> between SFs =&gt; zero X-detuning</a:t>
            </a:r>
          </a:p>
          <a:p>
            <a:r>
              <a:rPr lang="en-US" dirty="0" err="1"/>
              <a:t>Dmuy</a:t>
            </a:r>
            <a:r>
              <a:rPr lang="en-US" dirty="0"/>
              <a:t> between SFs =&gt; zero XY-detuning</a:t>
            </a:r>
          </a:p>
          <a:p>
            <a:r>
              <a:rPr lang="en-US" dirty="0" err="1"/>
              <a:t>Dmuy</a:t>
            </a:r>
            <a:r>
              <a:rPr lang="en-US" dirty="0"/>
              <a:t> between SDs =&gt; zero Y-detuning</a:t>
            </a:r>
          </a:p>
          <a:p>
            <a:r>
              <a:rPr lang="en-US" dirty="0" err="1"/>
              <a:t>Betay</a:t>
            </a:r>
            <a:r>
              <a:rPr lang="en-US" dirty="0"/>
              <a:t> @ SD =&gt; zero second order y chromaticity</a:t>
            </a:r>
          </a:p>
          <a:p>
            <a:r>
              <a:rPr lang="en-US" dirty="0" err="1"/>
              <a:t>Betax</a:t>
            </a:r>
            <a:r>
              <a:rPr lang="en-US" dirty="0"/>
              <a:t> @ SF =&gt; zero second order x chromaticity</a:t>
            </a:r>
          </a:p>
          <a:p>
            <a:endParaRPr lang="en-US" dirty="0"/>
          </a:p>
          <a:p>
            <a:r>
              <a:rPr lang="en-US" dirty="0"/>
              <a:t>One “cell” consists of 10 dipoles and 10 quadrupoles</a:t>
            </a:r>
          </a:p>
          <a:p>
            <a:r>
              <a:rPr lang="en-US" dirty="0"/>
              <a:t>6 quadrupoles (remaining 4 quads are paired) are </a:t>
            </a:r>
          </a:p>
          <a:p>
            <a:r>
              <a:rPr lang="en-US" dirty="0"/>
              <a:t>varied to match the constraints</a:t>
            </a:r>
          </a:p>
          <a:p>
            <a:r>
              <a:rPr lang="en-US" dirty="0"/>
              <a:t>plus the relative length of the dipoles in between the </a:t>
            </a:r>
          </a:p>
          <a:p>
            <a:r>
              <a:rPr lang="en-US" dirty="0" err="1"/>
              <a:t>sextupoles</a:t>
            </a:r>
            <a:r>
              <a:rPr lang="en-US" dirty="0"/>
              <a:t> pairs</a:t>
            </a:r>
          </a:p>
          <a:p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6046BF4-DDBA-FF3D-BEAC-DFDE368DDE12}"/>
              </a:ext>
            </a:extLst>
          </p:cNvPr>
          <p:cNvCxnSpPr>
            <a:cxnSpLocks/>
          </p:cNvCxnSpPr>
          <p:nvPr/>
        </p:nvCxnSpPr>
        <p:spPr>
          <a:xfrm flipH="1" flipV="1">
            <a:off x="3359696" y="5157192"/>
            <a:ext cx="2952330" cy="386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235873-5FD1-C703-6220-D7C65F264713}"/>
              </a:ext>
            </a:extLst>
          </p:cNvPr>
          <p:cNvCxnSpPr/>
          <p:nvPr/>
        </p:nvCxnSpPr>
        <p:spPr>
          <a:xfrm>
            <a:off x="1055440" y="5163429"/>
            <a:ext cx="208823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39A64B5-ED2D-1AB6-A80A-07611275F3CF}"/>
              </a:ext>
            </a:extLst>
          </p:cNvPr>
          <p:cNvCxnSpPr>
            <a:cxnSpLocks/>
          </p:cNvCxnSpPr>
          <p:nvPr/>
        </p:nvCxnSpPr>
        <p:spPr>
          <a:xfrm flipH="1" flipV="1">
            <a:off x="5375920" y="1484784"/>
            <a:ext cx="1057908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2544EFF-88C8-75F7-B5BE-74CDFE927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29" y="5445229"/>
            <a:ext cx="3153309" cy="14401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9BACA8-05DE-39ED-59E2-5F0E5DCFC809}"/>
              </a:ext>
            </a:extLst>
          </p:cNvPr>
          <p:cNvSpPr txBox="1"/>
          <p:nvPr/>
        </p:nvSpPr>
        <p:spPr>
          <a:xfrm>
            <a:off x="3575720" y="6275688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Fodo9090</a:t>
            </a:r>
          </a:p>
        </p:txBody>
      </p:sp>
    </p:spTree>
    <p:extLst>
      <p:ext uri="{BB962C8B-B14F-4D97-AF65-F5344CB8AC3E}">
        <p14:creationId xmlns:p14="http://schemas.microsoft.com/office/powerpoint/2010/main" val="3905801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3246ED-8615-3940-A963-00BADA553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34" y="3592964"/>
            <a:ext cx="3730491" cy="28778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B5920C-2D51-A649-AF11-AD98DCCE3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77" y="875061"/>
            <a:ext cx="3594100" cy="279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4D4133-9B02-7447-BC9D-FAB40D0F4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565" y="3751693"/>
            <a:ext cx="3619500" cy="276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D4AC47-27B3-D443-80DC-2EAEF2D27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aperture with errors: 6D tracking, tapering, ARC errors and corrections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FA434-E47D-9749-9F67-8048276509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fr-FR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00F7E-E0C0-E247-9044-BEDB08FD48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 Optics tuning for future circular colliders l 26th June 2023 l S.Liuzzo et al.</a:t>
            </a:r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EAC611-6573-5E4D-AFF2-C4F3D4A78FF1}"/>
              </a:ext>
            </a:extLst>
          </p:cNvPr>
          <p:cNvSpPr txBox="1"/>
          <p:nvPr/>
        </p:nvSpPr>
        <p:spPr>
          <a:xfrm>
            <a:off x="8117204" y="598062"/>
            <a:ext cx="3095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 for the 50 error seeds of previous slide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4157B1-66BA-4748-8D55-9DC108813EE1}"/>
              </a:ext>
            </a:extLst>
          </p:cNvPr>
          <p:cNvSpPr txBox="1"/>
          <p:nvPr/>
        </p:nvSpPr>
        <p:spPr>
          <a:xfrm>
            <a:off x="8976320" y="992238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V22-Z-10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608727-2CCD-E549-B27E-D9F746B59E36}"/>
              </a:ext>
            </a:extLst>
          </p:cNvPr>
          <p:cNvSpPr txBox="1"/>
          <p:nvPr/>
        </p:nvSpPr>
        <p:spPr>
          <a:xfrm>
            <a:off x="8688288" y="5816774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HFD61-Z-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A93E6E-B499-1C4D-9E7D-C6C7455D6D8C}"/>
              </a:ext>
            </a:extLst>
          </p:cNvPr>
          <p:cNvSpPr txBox="1"/>
          <p:nvPr/>
        </p:nvSpPr>
        <p:spPr>
          <a:xfrm>
            <a:off x="969600" y="920044"/>
            <a:ext cx="195804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RADIATION has a severe effect on Dynamic Aperture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DA8600-5DE5-F642-8505-FD8E511EB123}"/>
              </a:ext>
            </a:extLst>
          </p:cNvPr>
          <p:cNvSpPr txBox="1"/>
          <p:nvPr/>
        </p:nvSpPr>
        <p:spPr>
          <a:xfrm>
            <a:off x="978217" y="2288567"/>
            <a:ext cx="1958048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Errors further reduce Dynamic Aperture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9BA168F-D745-5B46-9FD5-E160A7FCA4D2}"/>
              </a:ext>
            </a:extLst>
          </p:cNvPr>
          <p:cNvCxnSpPr>
            <a:cxnSpLocks/>
          </p:cNvCxnSpPr>
          <p:nvPr/>
        </p:nvCxnSpPr>
        <p:spPr>
          <a:xfrm flipV="1">
            <a:off x="5951984" y="5048250"/>
            <a:ext cx="2664296" cy="9531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770749A-891A-9C40-93D6-3ED965535064}"/>
              </a:ext>
            </a:extLst>
          </p:cNvPr>
          <p:cNvSpPr txBox="1"/>
          <p:nvPr/>
        </p:nvSpPr>
        <p:spPr>
          <a:xfrm>
            <a:off x="2957962" y="3823616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590F1E-6577-6A46-90A9-71CA7C114ACA}"/>
              </a:ext>
            </a:extLst>
          </p:cNvPr>
          <p:cNvSpPr txBox="1"/>
          <p:nvPr/>
        </p:nvSpPr>
        <p:spPr>
          <a:xfrm>
            <a:off x="2831123" y="5091194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~150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1B0151-167F-2A46-B9AD-C5A45D93A344}"/>
              </a:ext>
            </a:extLst>
          </p:cNvPr>
          <p:cNvSpPr txBox="1"/>
          <p:nvPr/>
        </p:nvSpPr>
        <p:spPr>
          <a:xfrm>
            <a:off x="2959363" y="5707435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~50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21AC75-E5DE-7349-9DCD-6A49FEDC736B}"/>
              </a:ext>
            </a:extLst>
          </p:cNvPr>
          <p:cNvSpPr txBox="1"/>
          <p:nvPr/>
        </p:nvSpPr>
        <p:spPr>
          <a:xfrm>
            <a:off x="3675658" y="6265921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~50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46C5ED-821A-5B4B-8775-5B050B00BF60}"/>
              </a:ext>
            </a:extLst>
          </p:cNvPr>
          <p:cNvSpPr txBox="1"/>
          <p:nvPr/>
        </p:nvSpPr>
        <p:spPr>
          <a:xfrm>
            <a:off x="6551212" y="6267522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~50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4DF2FBA-45DF-D442-89FC-3D40D31B8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05" y="753380"/>
            <a:ext cx="3632200" cy="2819400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A251670-C3C5-5F46-8E18-6C29A3783B4C}"/>
              </a:ext>
            </a:extLst>
          </p:cNvPr>
          <p:cNvCxnSpPr>
            <a:cxnSpLocks/>
          </p:cNvCxnSpPr>
          <p:nvPr/>
        </p:nvCxnSpPr>
        <p:spPr>
          <a:xfrm flipV="1">
            <a:off x="5699956" y="2258378"/>
            <a:ext cx="2664296" cy="9531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A0F994B-146A-9C40-BA97-C46F6992219F}"/>
              </a:ext>
            </a:extLst>
          </p:cNvPr>
          <p:cNvSpPr txBox="1"/>
          <p:nvPr/>
        </p:nvSpPr>
        <p:spPr>
          <a:xfrm rot="20182220">
            <a:off x="6157513" y="2565565"/>
            <a:ext cx="78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errors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860B878-7E6C-6F4D-8624-20E4E6D4AA5D}"/>
              </a:ext>
            </a:extLst>
          </p:cNvPr>
          <p:cNvSpPr txBox="1"/>
          <p:nvPr/>
        </p:nvSpPr>
        <p:spPr>
          <a:xfrm rot="20182220">
            <a:off x="6030793" y="5450834"/>
            <a:ext cx="78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errors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8BD1711-5A53-E14B-BEDF-5F3A807C234F}"/>
              </a:ext>
            </a:extLst>
          </p:cNvPr>
          <p:cNvSpPr txBox="1"/>
          <p:nvPr/>
        </p:nvSpPr>
        <p:spPr>
          <a:xfrm>
            <a:off x="407368" y="3419789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radiation HFD~=V22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114730-76C6-D94B-94A8-7B347B8C4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912" y="550505"/>
            <a:ext cx="3606800" cy="280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88B645-FE27-7C46-BF2D-D95016FA11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289" y="3419789"/>
            <a:ext cx="36576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84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136561" y="6318251"/>
            <a:ext cx="710216" cy="5397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Page </a:t>
            </a:r>
            <a:fld id="{733122C9-A0B9-462F-8757-0847AD287B6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304800" y="1252729"/>
            <a:ext cx="11275563" cy="4264504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400" dirty="0">
                <a:solidFill>
                  <a:srgbClr val="132577"/>
                </a:solidFill>
              </a:rPr>
              <a:t>HFD lattice has a very large DA&amp;MA and very high filling ratio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400" b="0" dirty="0">
                <a:solidFill>
                  <a:srgbClr val="132577"/>
                </a:solidFill>
              </a:rPr>
              <a:t>Transparency conditions allow the insertion of any kind of Straight </a:t>
            </a:r>
            <a:r>
              <a:rPr lang="en-US" sz="2400" dirty="0">
                <a:solidFill>
                  <a:srgbClr val="132577"/>
                </a:solidFill>
              </a:rPr>
              <a:t>S</a:t>
            </a:r>
            <a:r>
              <a:rPr lang="en-US" sz="2400" b="0" dirty="0">
                <a:solidFill>
                  <a:srgbClr val="132577"/>
                </a:solidFill>
              </a:rPr>
              <a:t>ection with negligible impact on DA&amp;MA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400" b="0" dirty="0">
                <a:solidFill>
                  <a:srgbClr val="132577"/>
                </a:solidFill>
              </a:rPr>
              <a:t>LCCFF is a very powerful telescope with very efficient built-in compensation </a:t>
            </a:r>
            <a:r>
              <a:rPr lang="en-US" sz="2400" dirty="0">
                <a:solidFill>
                  <a:srgbClr val="132577"/>
                </a:solidFill>
              </a:rPr>
              <a:t>of high order aberrations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400" b="0" dirty="0">
                <a:solidFill>
                  <a:srgbClr val="132577"/>
                </a:solidFill>
              </a:rPr>
              <a:t>Dipole filling ratio </a:t>
            </a:r>
            <a:r>
              <a:rPr lang="en-US" sz="2400" dirty="0">
                <a:solidFill>
                  <a:srgbClr val="132577"/>
                </a:solidFill>
              </a:rPr>
              <a:t>can be made asymptotically close to 1!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400" b="0" dirty="0">
                <a:solidFill>
                  <a:srgbClr val="132577"/>
                </a:solidFill>
              </a:rPr>
              <a:t>HFD&amp;LCCFF could ameliorate/alleviate many of the requirements on hardware and power consumption.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400" dirty="0">
                <a:solidFill>
                  <a:srgbClr val="132577"/>
                </a:solidFill>
              </a:rPr>
              <a:t>Machine tuning and ramp-up time could benefit as well</a:t>
            </a:r>
            <a:endParaRPr lang="en-US" sz="2400" b="0" dirty="0">
              <a:solidFill>
                <a:srgbClr val="132577"/>
              </a:solidFill>
            </a:endParaRPr>
          </a:p>
          <a:p>
            <a:endParaRPr lang="en-US" sz="2400" b="0" dirty="0">
              <a:solidFill>
                <a:srgbClr val="132577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Conclusions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C862E-107D-59DB-E67F-13FD0E20AB5E}"/>
              </a:ext>
            </a:extLst>
          </p:cNvPr>
          <p:cNvSpPr txBox="1"/>
          <p:nvPr/>
        </p:nvSpPr>
        <p:spPr>
          <a:xfrm>
            <a:off x="2063552" y="5748563"/>
            <a:ext cx="9174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Please refer to S. Liuzzo,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M.Hofer</a:t>
            </a:r>
            <a:r>
              <a:rPr lang="en-US" dirty="0">
                <a:solidFill>
                  <a:srgbClr val="A4001D"/>
                </a:solidFill>
                <a:latin typeface="Arial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D.Shatilov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detailed machine performances studies</a:t>
            </a:r>
          </a:p>
        </p:txBody>
      </p:sp>
    </p:spTree>
    <p:extLst>
      <p:ext uri="{BB962C8B-B14F-4D97-AF65-F5344CB8AC3E}">
        <p14:creationId xmlns:p14="http://schemas.microsoft.com/office/powerpoint/2010/main" val="2650630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99F585-717F-8A52-1B0B-D8004FCE3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1284896"/>
            <a:ext cx="5544616" cy="359938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051D2B-BD05-3568-031A-670FAE4892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8B7332-B0E3-A1C8-8DAF-0F3F6559E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29" y="332656"/>
            <a:ext cx="10804760" cy="549468"/>
          </a:xfrm>
        </p:spPr>
        <p:txBody>
          <a:bodyPr/>
          <a:lstStyle/>
          <a:p>
            <a:r>
              <a:rPr lang="en-US" dirty="0"/>
              <a:t>HFD lattice matching routine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2E75F3-BC5E-4984-8DE6-8C158F72FDC8}"/>
              </a:ext>
            </a:extLst>
          </p:cNvPr>
          <p:cNvCxnSpPr>
            <a:cxnSpLocks/>
          </p:cNvCxnSpPr>
          <p:nvPr/>
        </p:nvCxnSpPr>
        <p:spPr>
          <a:xfrm>
            <a:off x="1419452" y="2186166"/>
            <a:ext cx="72529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151930-3934-B5B4-A9BA-551E69E720D4}"/>
              </a:ext>
            </a:extLst>
          </p:cNvPr>
          <p:cNvCxnSpPr>
            <a:cxnSpLocks/>
          </p:cNvCxnSpPr>
          <p:nvPr/>
        </p:nvCxnSpPr>
        <p:spPr>
          <a:xfrm>
            <a:off x="2387588" y="2186166"/>
            <a:ext cx="68407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4018371-6164-78D3-2F26-4EC44B0B944C}"/>
              </a:ext>
            </a:extLst>
          </p:cNvPr>
          <p:cNvSpPr txBox="1"/>
          <p:nvPr/>
        </p:nvSpPr>
        <p:spPr>
          <a:xfrm>
            <a:off x="1561526" y="2370832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~-</a:t>
            </a:r>
            <a:r>
              <a:rPr lang="en-US" dirty="0" err="1"/>
              <a:t>Ix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B4E1F4-7FC2-FB72-830A-B8828DBAE833}"/>
              </a:ext>
            </a:extLst>
          </p:cNvPr>
          <p:cNvSpPr txBox="1"/>
          <p:nvPr/>
        </p:nvSpPr>
        <p:spPr>
          <a:xfrm>
            <a:off x="2495600" y="2370832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~-</a:t>
            </a:r>
            <a:r>
              <a:rPr lang="en-US" dirty="0" err="1"/>
              <a:t>Iy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D7ABF-A798-9073-7252-8599E339E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932" y="882124"/>
            <a:ext cx="6268325" cy="5763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B5ADC8-4C5A-ABDB-E0E1-F8F94CA41B0E}"/>
              </a:ext>
            </a:extLst>
          </p:cNvPr>
          <p:cNvSpPr txBox="1"/>
          <p:nvPr/>
        </p:nvSpPr>
        <p:spPr>
          <a:xfrm>
            <a:off x="767408" y="5229200"/>
            <a:ext cx="3749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routine generates a linear and</a:t>
            </a:r>
          </a:p>
          <a:p>
            <a:r>
              <a:rPr lang="en-US" dirty="0"/>
              <a:t>second order achromatic lattice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F420A6-037D-A7DE-A5DF-32827BD825F6}"/>
              </a:ext>
            </a:extLst>
          </p:cNvPr>
          <p:cNvSpPr/>
          <p:nvPr/>
        </p:nvSpPr>
        <p:spPr>
          <a:xfrm>
            <a:off x="5696932" y="3212976"/>
            <a:ext cx="614984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1958C6-4E38-789D-1101-1E9CE76D4468}"/>
              </a:ext>
            </a:extLst>
          </p:cNvPr>
          <p:cNvSpPr/>
          <p:nvPr/>
        </p:nvSpPr>
        <p:spPr>
          <a:xfrm>
            <a:off x="5484310" y="4565032"/>
            <a:ext cx="614984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F93C7F-8CFC-9C67-A863-D1AECA7DE629}"/>
              </a:ext>
            </a:extLst>
          </p:cNvPr>
          <p:cNvSpPr/>
          <p:nvPr/>
        </p:nvSpPr>
        <p:spPr>
          <a:xfrm>
            <a:off x="9547402" y="4390131"/>
            <a:ext cx="208675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659ED-F032-7D3B-0617-B7DD774E746A}"/>
              </a:ext>
            </a:extLst>
          </p:cNvPr>
          <p:cNvSpPr/>
          <p:nvPr/>
        </p:nvSpPr>
        <p:spPr>
          <a:xfrm>
            <a:off x="5663952" y="1804084"/>
            <a:ext cx="4824536" cy="279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E651DC-32AC-B0AF-547A-F7EE9A5DA179}"/>
              </a:ext>
            </a:extLst>
          </p:cNvPr>
          <p:cNvSpPr/>
          <p:nvPr/>
        </p:nvSpPr>
        <p:spPr>
          <a:xfrm>
            <a:off x="5505956" y="5377700"/>
            <a:ext cx="6149844" cy="1115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6B3A41-71EF-180B-71C0-1A49C448AADA}"/>
              </a:ext>
            </a:extLst>
          </p:cNvPr>
          <p:cNvSpPr/>
          <p:nvPr/>
        </p:nvSpPr>
        <p:spPr>
          <a:xfrm>
            <a:off x="5752653" y="1261512"/>
            <a:ext cx="4824536" cy="279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96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051D2B-BD05-3568-031A-670FAE4892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8B7332-B0E3-A1C8-8DAF-0F3F6559E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29" y="332656"/>
            <a:ext cx="10804760" cy="549468"/>
          </a:xfrm>
        </p:spPr>
        <p:txBody>
          <a:bodyPr/>
          <a:lstStyle/>
          <a:p>
            <a:r>
              <a:rPr lang="en-US" dirty="0"/>
              <a:t>HFD + Straight Section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8B433F-3CBB-5266-E7A6-E2B7EE2F2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9" y="1196752"/>
            <a:ext cx="4701807" cy="33866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3E169B-D611-673B-5FC4-BFBC2DD76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960" y="1196752"/>
            <a:ext cx="4763666" cy="33866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BC0B6D-9E07-E9F6-9625-1F15D209168C}"/>
              </a:ext>
            </a:extLst>
          </p:cNvPr>
          <p:cNvSpPr txBox="1"/>
          <p:nvPr/>
        </p:nvSpPr>
        <p:spPr>
          <a:xfrm>
            <a:off x="983432" y="5085184"/>
            <a:ext cx="9559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Matching with </a:t>
            </a:r>
            <a:r>
              <a:rPr lang="en-US" dirty="0" err="1"/>
              <a:t>Transpareny</a:t>
            </a:r>
            <a:r>
              <a:rPr lang="en-US" dirty="0"/>
              <a:t> Conditions guarantees the periodicity of the chromatic functions.</a:t>
            </a:r>
          </a:p>
          <a:p>
            <a:r>
              <a:rPr lang="en-US" dirty="0"/>
              <a:t>They remain periodic with </a:t>
            </a:r>
            <a:r>
              <a:rPr lang="en-US" dirty="0" err="1"/>
              <a:t>sextupoles</a:t>
            </a:r>
            <a:r>
              <a:rPr lang="en-US" dirty="0"/>
              <a:t> OFF and ON</a:t>
            </a:r>
          </a:p>
          <a:p>
            <a:r>
              <a:rPr lang="en-US" dirty="0"/>
              <a:t>No </a:t>
            </a:r>
            <a:r>
              <a:rPr lang="en-US" dirty="0" err="1"/>
              <a:t>sextupole</a:t>
            </a:r>
            <a:r>
              <a:rPr lang="en-US" dirty="0"/>
              <a:t> families are needed to restore chromatic properties up to the third order</a:t>
            </a:r>
          </a:p>
        </p:txBody>
      </p:sp>
    </p:spTree>
    <p:extLst>
      <p:ext uri="{BB962C8B-B14F-4D97-AF65-F5344CB8AC3E}">
        <p14:creationId xmlns:p14="http://schemas.microsoft.com/office/powerpoint/2010/main" val="234960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D348ED-ED7E-1BD4-E525-5CB97CBD42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5702DC-360C-83FC-6A39-8827E5DDB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ARCs+LSs+FFDS</a:t>
            </a:r>
            <a:r>
              <a:rPr lang="en-US" dirty="0"/>
              <a:t>  (no Final focus)  dynamic properties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33B303-46C4-7BE6-0C6D-A51BAEAC7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37" y="1355613"/>
            <a:ext cx="2949517" cy="522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BFD1B-896E-A162-49F2-7278CAC09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56" y="1340768"/>
            <a:ext cx="2955145" cy="5229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49A9DD-6C90-5C73-9178-1D131619B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976" y="1340768"/>
            <a:ext cx="2944924" cy="5229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2E2218-C230-A3C5-F238-A918385D1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328" y="1355612"/>
            <a:ext cx="2911598" cy="51423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DA9792-70C8-D2EB-E84B-70857BCA9C8D}"/>
              </a:ext>
            </a:extLst>
          </p:cNvPr>
          <p:cNvSpPr txBox="1"/>
          <p:nvPr/>
        </p:nvSpPr>
        <p:spPr>
          <a:xfrm>
            <a:off x="2639616" y="3789040"/>
            <a:ext cx="663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betax</a:t>
            </a:r>
            <a:r>
              <a:rPr lang="en-US" dirty="0"/>
              <a:t>= 30m    </a:t>
            </a:r>
            <a:r>
              <a:rPr lang="en-US" dirty="0" err="1"/>
              <a:t>betay</a:t>
            </a:r>
            <a:r>
              <a:rPr lang="en-US" dirty="0"/>
              <a:t> = 1450m  (FF entrance, crab sext location)</a:t>
            </a:r>
          </a:p>
        </p:txBody>
      </p:sp>
    </p:spTree>
    <p:extLst>
      <p:ext uri="{BB962C8B-B14F-4D97-AF65-F5344CB8AC3E}">
        <p14:creationId xmlns:p14="http://schemas.microsoft.com/office/powerpoint/2010/main" val="1876952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051D2B-BD05-3568-031A-670FAE4892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8B7332-B0E3-A1C8-8DAF-0F3F6559E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29" y="332656"/>
            <a:ext cx="10804760" cy="549468"/>
          </a:xfrm>
        </p:spPr>
        <p:txBody>
          <a:bodyPr/>
          <a:lstStyle/>
          <a:p>
            <a:r>
              <a:rPr lang="en-US" dirty="0"/>
              <a:t>HFD Energy Acceptance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A2EDB2-F6BF-16BB-0EF9-ED344560D9CF}"/>
              </a:ext>
            </a:extLst>
          </p:cNvPr>
          <p:cNvSpPr txBox="1"/>
          <p:nvPr/>
        </p:nvSpPr>
        <p:spPr>
          <a:xfrm>
            <a:off x="5807967" y="2413337"/>
            <a:ext cx="59766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ARC+LSS has zero second order chromaticity in both planes, only third and higher orders remain.</a:t>
            </a:r>
          </a:p>
          <a:p>
            <a:endParaRPr lang="en-US" dirty="0"/>
          </a:p>
          <a:p>
            <a:r>
              <a:rPr lang="en-US" dirty="0"/>
              <a:t>In principle paired-</a:t>
            </a:r>
            <a:r>
              <a:rPr lang="en-US" dirty="0" err="1"/>
              <a:t>decapoles</a:t>
            </a:r>
            <a:r>
              <a:rPr lang="en-US" dirty="0"/>
              <a:t> placed at the </a:t>
            </a:r>
            <a:r>
              <a:rPr lang="en-US" dirty="0" err="1"/>
              <a:t>sextupole</a:t>
            </a:r>
            <a:r>
              <a:rPr lang="en-US" dirty="0"/>
              <a:t> locations can remove the third order chromaticity (not needed for FCC) as well</a:t>
            </a:r>
          </a:p>
          <a:p>
            <a:endParaRPr lang="en-US" dirty="0"/>
          </a:p>
          <a:p>
            <a:r>
              <a:rPr lang="en-US" dirty="0"/>
              <a:t>These properties can be maintained for a very large number of cells.</a:t>
            </a:r>
          </a:p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BD12BC-4F34-BE87-22E8-8FC99A23E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484784"/>
            <a:ext cx="5307511" cy="470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58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4EE0D0-76EA-9403-21C9-F60DDC4E3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36" y="1124745"/>
            <a:ext cx="4012974" cy="31763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051D2B-BD05-3568-031A-670FAE4892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8B7332-B0E3-A1C8-8DAF-0F3F6559E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798" y="197181"/>
            <a:ext cx="11073016" cy="549468"/>
          </a:xfrm>
        </p:spPr>
        <p:txBody>
          <a:bodyPr/>
          <a:lstStyle/>
          <a:p>
            <a:r>
              <a:rPr lang="en-US" dirty="0"/>
              <a:t>HFD lattice optimization: (short) HFD4545  for Z   (Long FODO9090 Baseline)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2E75F3-BC5E-4984-8DE6-8C158F72FDC8}"/>
              </a:ext>
            </a:extLst>
          </p:cNvPr>
          <p:cNvCxnSpPr>
            <a:cxnSpLocks/>
          </p:cNvCxnSpPr>
          <p:nvPr/>
        </p:nvCxnSpPr>
        <p:spPr>
          <a:xfrm>
            <a:off x="1559496" y="2121311"/>
            <a:ext cx="7920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151930-3934-B5B4-A9BA-551E69E720D4}"/>
              </a:ext>
            </a:extLst>
          </p:cNvPr>
          <p:cNvCxnSpPr>
            <a:cxnSpLocks/>
          </p:cNvCxnSpPr>
          <p:nvPr/>
        </p:nvCxnSpPr>
        <p:spPr>
          <a:xfrm>
            <a:off x="2211184" y="2356302"/>
            <a:ext cx="78847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4018371-6164-78D3-2F26-4EC44B0B944C}"/>
              </a:ext>
            </a:extLst>
          </p:cNvPr>
          <p:cNvSpPr txBox="1"/>
          <p:nvPr/>
        </p:nvSpPr>
        <p:spPr>
          <a:xfrm>
            <a:off x="335196" y="238453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quasi -</a:t>
            </a:r>
            <a:r>
              <a:rPr lang="en-US" dirty="0" err="1"/>
              <a:t>Ix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B4E1F4-7FC2-FB72-830A-B8828DBAE833}"/>
              </a:ext>
            </a:extLst>
          </p:cNvPr>
          <p:cNvSpPr txBox="1"/>
          <p:nvPr/>
        </p:nvSpPr>
        <p:spPr>
          <a:xfrm>
            <a:off x="3335403" y="2516885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quasi -</a:t>
            </a:r>
            <a:r>
              <a:rPr lang="en-US" dirty="0" err="1"/>
              <a:t>Iy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A2EDB2-F6BF-16BB-0EF9-ED344560D9CF}"/>
              </a:ext>
            </a:extLst>
          </p:cNvPr>
          <p:cNvSpPr txBox="1"/>
          <p:nvPr/>
        </p:nvSpPr>
        <p:spPr>
          <a:xfrm>
            <a:off x="4177761" y="1988840"/>
            <a:ext cx="79495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32577"/>
                </a:solidFill>
              </a:rPr>
              <a:t>The trick of canceling the linear detuning by adjusting the phase between</a:t>
            </a:r>
          </a:p>
          <a:p>
            <a:r>
              <a:rPr lang="en-US" dirty="0">
                <a:solidFill>
                  <a:srgbClr val="132577"/>
                </a:solidFill>
              </a:rPr>
              <a:t>the </a:t>
            </a:r>
            <a:r>
              <a:rPr lang="en-US" dirty="0" err="1">
                <a:solidFill>
                  <a:srgbClr val="132577"/>
                </a:solidFill>
              </a:rPr>
              <a:t>sextupole</a:t>
            </a:r>
            <a:r>
              <a:rPr lang="en-US" dirty="0">
                <a:solidFill>
                  <a:srgbClr val="132577"/>
                </a:solidFill>
              </a:rPr>
              <a:t> pairs can be applied for any given Cell phase advance.</a:t>
            </a:r>
          </a:p>
          <a:p>
            <a:r>
              <a:rPr lang="en-US" dirty="0">
                <a:solidFill>
                  <a:srgbClr val="132577"/>
                </a:solidFill>
              </a:rPr>
              <a:t>It works better (less linear detuning as starting with and residual non-linear </a:t>
            </a:r>
          </a:p>
          <a:p>
            <a:r>
              <a:rPr lang="en-US" dirty="0">
                <a:solidFill>
                  <a:srgbClr val="132577"/>
                </a:solidFill>
              </a:rPr>
              <a:t>detuning ) if the fractional  X-cell phase advances is around pi/2</a:t>
            </a:r>
          </a:p>
          <a:p>
            <a:endParaRPr lang="en-US" dirty="0">
              <a:solidFill>
                <a:srgbClr val="132577"/>
              </a:solidFill>
            </a:endParaRPr>
          </a:p>
          <a:p>
            <a:r>
              <a:rPr lang="en-US" dirty="0">
                <a:solidFill>
                  <a:srgbClr val="132577"/>
                </a:solidFill>
              </a:rPr>
              <a:t>The cell has been optimized around:</a:t>
            </a:r>
          </a:p>
          <a:p>
            <a:r>
              <a:rPr lang="en-US" dirty="0" err="1">
                <a:solidFill>
                  <a:srgbClr val="132577"/>
                </a:solidFill>
              </a:rPr>
              <a:t>mux_C</a:t>
            </a:r>
            <a:r>
              <a:rPr lang="en-US" dirty="0">
                <a:solidFill>
                  <a:srgbClr val="132577"/>
                </a:solidFill>
              </a:rPr>
              <a:t> = 1.235     </a:t>
            </a:r>
            <a:r>
              <a:rPr lang="en-US" dirty="0" err="1">
                <a:solidFill>
                  <a:srgbClr val="132577"/>
                </a:solidFill>
              </a:rPr>
              <a:t>muy_C</a:t>
            </a:r>
            <a:r>
              <a:rPr lang="en-US" dirty="0">
                <a:solidFill>
                  <a:srgbClr val="132577"/>
                </a:solidFill>
              </a:rPr>
              <a:t> = 1.251 (~45deg/plane between consecutive QFs)</a:t>
            </a:r>
          </a:p>
          <a:p>
            <a:endParaRPr lang="en-US" dirty="0">
              <a:solidFill>
                <a:srgbClr val="132577"/>
              </a:solidFill>
            </a:endParaRPr>
          </a:p>
          <a:p>
            <a:r>
              <a:rPr lang="en-US" dirty="0">
                <a:solidFill>
                  <a:srgbClr val="132577"/>
                </a:solidFill>
              </a:rPr>
              <a:t>The matching routine is the one shown on the previous slide.</a:t>
            </a:r>
          </a:p>
          <a:p>
            <a:endParaRPr lang="en-US" dirty="0">
              <a:solidFill>
                <a:srgbClr val="132577"/>
              </a:solidFill>
            </a:endParaRPr>
          </a:p>
          <a:p>
            <a:r>
              <a:rPr lang="en-US" dirty="0">
                <a:solidFill>
                  <a:srgbClr val="132577"/>
                </a:solidFill>
              </a:rPr>
              <a:t>The </a:t>
            </a:r>
            <a:r>
              <a:rPr lang="en-US" dirty="0" err="1">
                <a:solidFill>
                  <a:srgbClr val="132577"/>
                </a:solidFill>
              </a:rPr>
              <a:t>sextupoles</a:t>
            </a:r>
            <a:r>
              <a:rPr lang="en-US" dirty="0">
                <a:solidFill>
                  <a:srgbClr val="132577"/>
                </a:solidFill>
              </a:rPr>
              <a:t> become very weak, Ks about 5 times weaker </a:t>
            </a:r>
            <a:r>
              <a:rPr lang="en-US" dirty="0" err="1">
                <a:solidFill>
                  <a:srgbClr val="132577"/>
                </a:solidFill>
              </a:rPr>
              <a:t>wrt</a:t>
            </a:r>
            <a:r>
              <a:rPr lang="en-US" dirty="0">
                <a:solidFill>
                  <a:srgbClr val="132577"/>
                </a:solidFill>
              </a:rPr>
              <a:t> to ttbar</a:t>
            </a:r>
          </a:p>
          <a:p>
            <a:r>
              <a:rPr lang="en-US" dirty="0">
                <a:solidFill>
                  <a:srgbClr val="132577"/>
                </a:solidFill>
              </a:rPr>
              <a:t>optics, no detuning is visible up to 100sigmas </a:t>
            </a:r>
          </a:p>
          <a:p>
            <a:r>
              <a:rPr lang="en-US" dirty="0">
                <a:solidFill>
                  <a:srgbClr val="132577"/>
                </a:solidFill>
              </a:rPr>
              <a:t>The DA/MA is extremely large, possibly larger </a:t>
            </a:r>
            <a:r>
              <a:rPr lang="en-US" dirty="0" err="1">
                <a:solidFill>
                  <a:srgbClr val="132577"/>
                </a:solidFill>
              </a:rPr>
              <a:t>wrt</a:t>
            </a:r>
            <a:r>
              <a:rPr lang="en-US" dirty="0">
                <a:solidFill>
                  <a:srgbClr val="132577"/>
                </a:solidFill>
              </a:rPr>
              <a:t> to HFD9090</a:t>
            </a:r>
          </a:p>
          <a:p>
            <a:r>
              <a:rPr lang="en-US" dirty="0">
                <a:solidFill>
                  <a:srgbClr val="132577"/>
                </a:solidFill>
              </a:rPr>
              <a:t>A small second order chromaticity remains to keep </a:t>
            </a:r>
            <a:r>
              <a:rPr lang="en-US" dirty="0" err="1">
                <a:solidFill>
                  <a:srgbClr val="132577"/>
                </a:solidFill>
              </a:rPr>
              <a:t>betax</a:t>
            </a:r>
            <a:r>
              <a:rPr lang="en-US" dirty="0">
                <a:solidFill>
                  <a:srgbClr val="132577"/>
                </a:solidFill>
              </a:rPr>
              <a:t> below 170m.</a:t>
            </a:r>
          </a:p>
          <a:p>
            <a:endParaRPr lang="en-US" dirty="0">
              <a:solidFill>
                <a:srgbClr val="132577"/>
              </a:solidFill>
            </a:endParaRPr>
          </a:p>
          <a:p>
            <a:r>
              <a:rPr lang="en-US" dirty="0">
                <a:solidFill>
                  <a:srgbClr val="132577"/>
                </a:solidFill>
              </a:rPr>
              <a:t>Natural chromaticity is much lower </a:t>
            </a:r>
            <a:r>
              <a:rPr lang="en-US" dirty="0" err="1">
                <a:solidFill>
                  <a:srgbClr val="132577"/>
                </a:solidFill>
              </a:rPr>
              <a:t>wrt</a:t>
            </a:r>
            <a:r>
              <a:rPr lang="en-US" dirty="0">
                <a:solidFill>
                  <a:srgbClr val="132577"/>
                </a:solidFill>
              </a:rPr>
              <a:t> LONG FODO9090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F7F49A0-1D8E-E492-16AC-B415BD21A9FB}"/>
              </a:ext>
            </a:extLst>
          </p:cNvPr>
          <p:cNvCxnSpPr>
            <a:cxnSpLocks/>
          </p:cNvCxnSpPr>
          <p:nvPr/>
        </p:nvCxnSpPr>
        <p:spPr>
          <a:xfrm flipV="1">
            <a:off x="1213830" y="2177813"/>
            <a:ext cx="663543" cy="303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09C0B72-F80B-9C81-4EE1-49DA51F00435}"/>
              </a:ext>
            </a:extLst>
          </p:cNvPr>
          <p:cNvCxnSpPr/>
          <p:nvPr/>
        </p:nvCxnSpPr>
        <p:spPr>
          <a:xfrm flipH="1" flipV="1">
            <a:off x="2634652" y="2401926"/>
            <a:ext cx="736475" cy="334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03766B44-2406-02CD-C4B3-F2A56D2C3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13" y="4353661"/>
            <a:ext cx="3209716" cy="24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76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43B4788-394E-B43D-9407-B6967F117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756" y="1347597"/>
            <a:ext cx="2914005" cy="50856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FBE3AB-EE61-3CF8-708C-02E5312F5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994" y="1443307"/>
            <a:ext cx="2877137" cy="49899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D348ED-ED7E-1BD4-E525-5CB97CBD42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5702DC-360C-83FC-6A39-8827E5DDB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 ARCs dynamic properties                           v_51a1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CBFD1B-896E-A162-49F2-7278CAC09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1" y="1204056"/>
            <a:ext cx="2955145" cy="5229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DA9792-70C8-D2EB-E84B-70857BCA9C8D}"/>
              </a:ext>
            </a:extLst>
          </p:cNvPr>
          <p:cNvSpPr txBox="1"/>
          <p:nvPr/>
        </p:nvSpPr>
        <p:spPr>
          <a:xfrm>
            <a:off x="911424" y="3707740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betax</a:t>
            </a:r>
            <a:r>
              <a:rPr lang="en-US" dirty="0"/>
              <a:t>= 45m    </a:t>
            </a:r>
            <a:r>
              <a:rPr lang="en-US" dirty="0" err="1"/>
              <a:t>betay</a:t>
            </a:r>
            <a:r>
              <a:rPr lang="en-US" dirty="0"/>
              <a:t> = 100m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F746CB-4D72-15F5-0E7E-41817B9B9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180" y="4013839"/>
            <a:ext cx="2787023" cy="24951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5891A7-7CEB-2154-B11F-5D92402C5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3818" y="1347597"/>
            <a:ext cx="2942838" cy="22279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42CAAE7-4575-5AD7-454F-D9078110C11C}"/>
              </a:ext>
            </a:extLst>
          </p:cNvPr>
          <p:cNvSpPr txBox="1"/>
          <p:nvPr/>
        </p:nvSpPr>
        <p:spPr>
          <a:xfrm>
            <a:off x="4392414" y="3707740"/>
            <a:ext cx="622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HFD4545 dynamic properties are </a:t>
            </a:r>
            <a:r>
              <a:rPr lang="en-US" dirty="0" err="1"/>
              <a:t>comaparble</a:t>
            </a:r>
            <a:r>
              <a:rPr lang="en-US" dirty="0"/>
              <a:t> to HFD9090 </a:t>
            </a:r>
          </a:p>
        </p:txBody>
      </p:sp>
    </p:spTree>
    <p:extLst>
      <p:ext uri="{BB962C8B-B14F-4D97-AF65-F5344CB8AC3E}">
        <p14:creationId xmlns:p14="http://schemas.microsoft.com/office/powerpoint/2010/main" val="2708434789"/>
      </p:ext>
    </p:extLst>
  </p:cSld>
  <p:clrMapOvr>
    <a:masterClrMapping/>
  </p:clrMapOvr>
</p:sld>
</file>

<file path=ppt/theme/theme1.xml><?xml version="1.0" encoding="utf-8"?>
<a:theme xmlns:a="http://schemas.openxmlformats.org/drawingml/2006/main" name="SLAC_Template_PowerPoint">
  <a:themeElements>
    <a:clrScheme name="Custom 4">
      <a:dk1>
        <a:srgbClr val="A4001D"/>
      </a:dk1>
      <a:lt1>
        <a:sysClr val="window" lastClr="FFFFFF"/>
      </a:lt1>
      <a:dk2>
        <a:srgbClr val="E17000"/>
      </a:dk2>
      <a:lt2>
        <a:srgbClr val="000000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template_pac.potx" id="{78792833-1B82-458F-BF8C-413FED1E0338}" vid="{2777D9AC-1853-4B0F-A5C0-F0D5C5969F69}"/>
    </a:ext>
  </a:extLst>
</a:theme>
</file>

<file path=ppt/theme/theme2.xml><?xml version="1.0" encoding="utf-8"?>
<a:theme xmlns:a="http://schemas.openxmlformats.org/drawingml/2006/main" name="ESRF-default">
  <a:themeElements>
    <a:clrScheme name="ESRF-LightBlue">
      <a:dk1>
        <a:sysClr val="windowText" lastClr="000000"/>
      </a:dk1>
      <a:lt1>
        <a:sysClr val="window" lastClr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arge" id="{B15BCB97-A8FD-D541-8A4F-8B7C02A4B762}" vid="{1D0DB679-6EAB-7647-A91B-77781071ADD7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3641</TotalTime>
  <Words>2531</Words>
  <Application>Microsoft Office PowerPoint</Application>
  <PresentationFormat>Widescreen</PresentationFormat>
  <Paragraphs>349</Paragraphs>
  <Slides>31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ITCOfficinaSans LT Book</vt:lpstr>
      <vt:lpstr>Symbol</vt:lpstr>
      <vt:lpstr>Wingdings</vt:lpstr>
      <vt:lpstr>SLAC_Template_PowerPoint</vt:lpstr>
      <vt:lpstr>ESRF-default</vt:lpstr>
      <vt:lpstr>FCC local chromatic compensation lattice </vt:lpstr>
      <vt:lpstr>Outline</vt:lpstr>
      <vt:lpstr>Hybrid FoDo lattice: the evolution of the FODO9090 (ttbar case)</vt:lpstr>
      <vt:lpstr>HFD lattice matching routine</vt:lpstr>
      <vt:lpstr>HFD + Straight Section</vt:lpstr>
      <vt:lpstr>ARCs+LSs+FFDS  (no Final focus)  dynamic properties</vt:lpstr>
      <vt:lpstr>HFD Energy Acceptance</vt:lpstr>
      <vt:lpstr>HFD lattice optimization: (short) HFD4545  for Z   (Long FODO9090 Baseline)</vt:lpstr>
      <vt:lpstr>Z ARCs dynamic properties                           v_51a1</vt:lpstr>
      <vt:lpstr>ARC half cell layout</vt:lpstr>
      <vt:lpstr>Final Focus: NLC FF =&gt; LCC FF for Circular colliders</vt:lpstr>
      <vt:lpstr>Final Focus with up to Fifth Order Chromatic Correction v_23c</vt:lpstr>
      <vt:lpstr>Final Focus and Long Straight section are “transparently” inserted</vt:lpstr>
      <vt:lpstr>FF layout                                                                    v_61a (Z mode)</vt:lpstr>
      <vt:lpstr>FF sextupoles effect on DA&amp;MA and mismatch</vt:lpstr>
      <vt:lpstr>FF asymmetric layout</vt:lpstr>
      <vt:lpstr>FF asymmetric layout                                                        v_65a</vt:lpstr>
      <vt:lpstr>Beam dynamics</vt:lpstr>
      <vt:lpstr>Crab sextupoles</vt:lpstr>
      <vt:lpstr>Detuning from Crab sextupoles</vt:lpstr>
      <vt:lpstr>Comparison of dispersion sensitivity for baseline, HFD @ Z, Ttbar</vt:lpstr>
      <vt:lpstr>Summary table of error sensitivity</vt:lpstr>
      <vt:lpstr>Summary sensitivity to ARC errors</vt:lpstr>
      <vt:lpstr>DA and lattice properties after commissioning-like correction : V22@Z</vt:lpstr>
      <vt:lpstr>Commissioning simulations for HFD-61@Z  :           location of BPM and correctors</vt:lpstr>
      <vt:lpstr>DA and lattice properties after commissioning-like correction: HFD61@Z </vt:lpstr>
      <vt:lpstr>DA and lattice properties after commissioning-like correction: HFD61@Z </vt:lpstr>
      <vt:lpstr>DA and lattice properties after commissioning-like correction: HFD61@Z </vt:lpstr>
      <vt:lpstr>Commissioning simulations comparison table</vt:lpstr>
      <vt:lpstr>Dynamic aperture with errors: 6D tracking, tapering, ARC errors and corrections</vt:lpstr>
      <vt:lpstr>Conclusions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DEMESSIEUX Laura</dc:creator>
  <cp:lastModifiedBy>Sandra Manzinali</cp:lastModifiedBy>
  <cp:revision>1985</cp:revision>
  <cp:lastPrinted>2020-03-29T14:00:08Z</cp:lastPrinted>
  <dcterms:created xsi:type="dcterms:W3CDTF">2015-04-08T05:55:09Z</dcterms:created>
  <dcterms:modified xsi:type="dcterms:W3CDTF">2023-07-03T12:54:41Z</dcterms:modified>
</cp:coreProperties>
</file>