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953" r:id="rId2"/>
    <p:sldId id="907" r:id="rId3"/>
    <p:sldId id="257" r:id="rId4"/>
    <p:sldId id="2248" r:id="rId5"/>
    <p:sldId id="262" r:id="rId6"/>
    <p:sldId id="263" r:id="rId7"/>
    <p:sldId id="2245" r:id="rId8"/>
    <p:sldId id="2249" r:id="rId9"/>
    <p:sldId id="2250" r:id="rId10"/>
    <p:sldId id="2251" r:id="rId11"/>
    <p:sldId id="2246" r:id="rId12"/>
    <p:sldId id="2256" r:id="rId13"/>
    <p:sldId id="2276" r:id="rId14"/>
    <p:sldId id="2259" r:id="rId15"/>
    <p:sldId id="2280" r:id="rId16"/>
    <p:sldId id="2243" r:id="rId17"/>
    <p:sldId id="2277" r:id="rId18"/>
    <p:sldId id="418" r:id="rId19"/>
    <p:sldId id="2261" r:id="rId20"/>
    <p:sldId id="2283" r:id="rId21"/>
    <p:sldId id="2284" r:id="rId22"/>
    <p:sldId id="2281" r:id="rId23"/>
    <p:sldId id="2252" r:id="rId24"/>
    <p:sldId id="2275" r:id="rId25"/>
    <p:sldId id="2282" r:id="rId26"/>
    <p:sldId id="2273" r:id="rId27"/>
    <p:sldId id="2274" r:id="rId28"/>
    <p:sldId id="2247" r:id="rId29"/>
    <p:sldId id="2241" r:id="rId30"/>
    <p:sldId id="2285" r:id="rId31"/>
    <p:sldId id="2278" r:id="rId32"/>
    <p:sldId id="2128" r:id="rId33"/>
    <p:sldId id="2253" r:id="rId34"/>
    <p:sldId id="2264" r:id="rId35"/>
    <p:sldId id="2265" r:id="rId36"/>
    <p:sldId id="264" r:id="rId37"/>
    <p:sldId id="2267" r:id="rId38"/>
    <p:sldId id="1970" r:id="rId3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7686A4"/>
    <a:srgbClr val="3A383B"/>
    <a:srgbClr val="4D8357"/>
    <a:srgbClr val="00B0F0"/>
    <a:srgbClr val="F79646"/>
    <a:srgbClr val="FFFFFF"/>
    <a:srgbClr val="0000FF"/>
    <a:srgbClr val="00339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68" autoAdjust="0"/>
    <p:restoredTop sz="96385" autoAdjust="0"/>
  </p:normalViewPr>
  <p:slideViewPr>
    <p:cSldViewPr>
      <p:cViewPr varScale="1">
        <p:scale>
          <a:sx n="87" d="100"/>
          <a:sy n="87" d="100"/>
        </p:scale>
        <p:origin x="787" y="53"/>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2023-7-4</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2023-7-4</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15</a:t>
            </a:fld>
            <a:endParaRPr lang="zh-CN" altLang="en-US"/>
          </a:p>
        </p:txBody>
      </p:sp>
    </p:spTree>
    <p:extLst>
      <p:ext uri="{BB962C8B-B14F-4D97-AF65-F5344CB8AC3E}">
        <p14:creationId xmlns:p14="http://schemas.microsoft.com/office/powerpoint/2010/main" val="365468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22</a:t>
            </a:fld>
            <a:endParaRPr lang="zh-CN" altLang="en-US"/>
          </a:p>
        </p:txBody>
      </p:sp>
    </p:spTree>
    <p:extLst>
      <p:ext uri="{BB962C8B-B14F-4D97-AF65-F5344CB8AC3E}">
        <p14:creationId xmlns:p14="http://schemas.microsoft.com/office/powerpoint/2010/main" val="155427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25</a:t>
            </a:fld>
            <a:endParaRPr lang="zh-CN" altLang="en-US"/>
          </a:p>
        </p:txBody>
      </p:sp>
    </p:spTree>
    <p:extLst>
      <p:ext uri="{BB962C8B-B14F-4D97-AF65-F5344CB8AC3E}">
        <p14:creationId xmlns:p14="http://schemas.microsoft.com/office/powerpoint/2010/main" val="353049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2023-7-4</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cs typeface="Arial" panose="020B0604020202020204" pitchFamily="34" charset="0"/>
              </a:defRPr>
            </a:lvl1pPr>
            <a:lvl2pPr>
              <a:defRPr sz="2400" baseline="0">
                <a:latin typeface="Arial" panose="020B0604020202020204" pitchFamily="34" charset="0"/>
                <a:ea typeface="微软雅黑" pitchFamily="34" charset="-122"/>
                <a:cs typeface="Arial" panose="020B0604020202020204" pitchFamily="34" charset="0"/>
              </a:defRPr>
            </a:lvl2pPr>
            <a:lvl3pPr>
              <a:defRPr baseline="0">
                <a:cs typeface="Arial" panose="020B0604020202020204" pitchFamily="34" charset="0"/>
              </a:defRPr>
            </a:lvl3pPr>
            <a:lvl4pPr>
              <a:defRPr baseline="0">
                <a:cs typeface="Arial" panose="020B0604020202020204" pitchFamily="34" charset="0"/>
              </a:defRPr>
            </a:lvl4pPr>
            <a:lvl5pPr>
              <a:defRPr baseline="0">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CAB315D-5845-4E10-96EE-900B6420E4E9}" type="datetime1">
              <a:rPr lang="zh-CN" altLang="en-US" smtClean="0"/>
              <a:pPr/>
              <a:t>2023-7-4</a:t>
            </a:fld>
            <a:endParaRPr lang="zh-CN" altLang="en-US"/>
          </a:p>
        </p:txBody>
      </p:sp>
      <p:sp>
        <p:nvSpPr>
          <p:cNvPr id="2" name="标题 1"/>
          <p:cNvSpPr>
            <a:spLocks noGrp="1"/>
          </p:cNvSpPr>
          <p:nvPr>
            <p:ph type="title"/>
          </p:nvPr>
        </p:nvSpPr>
        <p:spPr>
          <a:xfrm>
            <a:off x="0" y="142852"/>
            <a:ext cx="12192000" cy="725470"/>
          </a:xfrm>
        </p:spPr>
        <p:txBody>
          <a:bodyPr>
            <a:normAutofit/>
          </a:bodyPr>
          <a:lstStyle>
            <a:lvl1pPr algn="ctr">
              <a:defRPr sz="3200" b="1" baseline="0">
                <a:solidFill>
                  <a:srgbClr val="C00000"/>
                </a:solidFill>
                <a:effectLst/>
                <a:latin typeface="Arial" panose="020B0604020202020204" pitchFamily="34" charset="0"/>
                <a:ea typeface="微软雅黑" pitchFamily="34" charset="-122"/>
                <a:cs typeface="Arial" panose="020B0604020202020204" pitchFamily="34" charset="0"/>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cs typeface="Arial" panose="020B0604020202020204" pitchFamily="34" charset="0"/>
            </a:endParaRPr>
          </a:p>
        </p:txBody>
      </p:sp>
      <p:sp>
        <p:nvSpPr>
          <p:cNvPr id="5" name="页脚占位符 4"/>
          <p:cNvSpPr>
            <a:spLocks noGrp="1"/>
          </p:cNvSpPr>
          <p:nvPr>
            <p:ph type="ftr" sz="quarter" idx="11"/>
          </p:nvPr>
        </p:nvSpPr>
        <p:spPr>
          <a:xfrm>
            <a:off x="3586586" y="6386391"/>
            <a:ext cx="5040560" cy="354977"/>
          </a:xfrm>
        </p:spPr>
        <p:txBody>
          <a:bodyPr/>
          <a:lstStyle>
            <a:lvl1pPr>
              <a:defRPr>
                <a:latin typeface="Arial" panose="020B0604020202020204" pitchFamily="34" charset="0"/>
                <a:cs typeface="Arial" panose="020B0604020202020204" pitchFamily="34" charset="0"/>
              </a:defRPr>
            </a:lvl1pPr>
          </a:lstStyle>
          <a:p>
            <a:r>
              <a:rPr lang="en-US" altLang="zh-CN"/>
              <a:t>CEPC Accelerator TDR International Review</a:t>
            </a:r>
            <a:endParaRPr lang="zh-CN" altLang="en-US" dirty="0"/>
          </a:p>
        </p:txBody>
      </p:sp>
      <p:sp>
        <p:nvSpPr>
          <p:cNvPr id="6" name="灯片编号占位符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2023-7-4</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2023-7-4</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2023-7-4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2023 International Workshop on Circular Electron Positron Collider (European Edition)">
            <a:extLst>
              <a:ext uri="{FF2B5EF4-FFF2-40B4-BE49-F238E27FC236}">
                <a16:creationId xmlns:a16="http://schemas.microsoft.com/office/drawing/2014/main" id="{A88E1A1F-72BC-4A8B-AB24-4D0030654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0" y="12224"/>
            <a:ext cx="12216680" cy="3704808"/>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3"/>
          <p:cNvSpPr txBox="1">
            <a:spLocks/>
          </p:cNvSpPr>
          <p:nvPr/>
        </p:nvSpPr>
        <p:spPr>
          <a:xfrm>
            <a:off x="-24680" y="1426252"/>
            <a:ext cx="12207432" cy="2075680"/>
          </a:xfrm>
          <a:prstGeom prst="rect">
            <a:avLst/>
          </a:prstGeom>
          <a:solidFill>
            <a:schemeClr val="dk1">
              <a:alpha val="30000"/>
            </a:schemeClr>
          </a:soli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pPr>
              <a:lnSpc>
                <a:spcPct val="100000"/>
              </a:lnSpc>
            </a:pPr>
            <a:r>
              <a:rPr lang="en-US" altLang="zh-CN" sz="4400" dirty="0">
                <a:solidFill>
                  <a:schemeClr val="bg1"/>
                </a:solidFill>
                <a:latin typeface="Arial" panose="020B0604020202020204" pitchFamily="34" charset="0"/>
                <a:cs typeface="Arial" panose="020B0604020202020204" pitchFamily="34" charset="0"/>
              </a:rPr>
              <a:t>CEPC SRF System Design</a:t>
            </a:r>
          </a:p>
          <a:p>
            <a:pPr>
              <a:lnSpc>
                <a:spcPct val="100000"/>
              </a:lnSpc>
            </a:pPr>
            <a:r>
              <a:rPr lang="en-US" altLang="zh-CN" sz="4400" dirty="0">
                <a:solidFill>
                  <a:schemeClr val="bg1"/>
                </a:solidFill>
                <a:latin typeface="Arial" panose="020B0604020202020204" pitchFamily="34" charset="0"/>
                <a:cs typeface="Arial" panose="020B0604020202020204" pitchFamily="34" charset="0"/>
              </a:rPr>
              <a:t>and Upgrade Plan</a:t>
            </a:r>
            <a:endParaRPr lang="zh-CN" altLang="en-US" sz="4400" dirty="0">
              <a:solidFill>
                <a:schemeClr val="bg1"/>
              </a:solidFill>
              <a:latin typeface="Arial" panose="020B0604020202020204" pitchFamily="34" charset="0"/>
              <a:cs typeface="Arial" panose="020B0604020202020204" pitchFamily="34" charset="0"/>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0" y="4049777"/>
            <a:ext cx="12192000" cy="2646878"/>
          </a:xfrm>
          <a:prstGeom prst="rect">
            <a:avLst/>
          </a:prstGeom>
          <a:noFill/>
        </p:spPr>
        <p:txBody>
          <a:bodyPr wrap="square" rtlCol="0">
            <a:spAutoFit/>
          </a:bodyPr>
          <a:lstStyle/>
          <a:p>
            <a:pPr algn="ctr"/>
            <a:r>
              <a:rPr lang="en-US" altLang="zh-CN" sz="2800" dirty="0">
                <a:latin typeface="Arial" panose="020B0604020202020204" pitchFamily="34" charset="0"/>
                <a:ea typeface="微软雅黑" panose="020B0503020204020204" pitchFamily="34" charset="-122"/>
                <a:cs typeface="Arial" panose="020B0604020202020204" pitchFamily="34" charset="0"/>
              </a:rPr>
              <a:t>Jiyuan Zhai</a:t>
            </a:r>
          </a:p>
          <a:p>
            <a:pPr algn="ctr"/>
            <a:endParaRPr lang="en-US" altLang="zh-CN" sz="2800" dirty="0">
              <a:latin typeface="Arial" panose="020B0604020202020204" pitchFamily="34" charset="0"/>
              <a:ea typeface="微软雅黑" panose="020B0503020204020204" pitchFamily="34" charset="-122"/>
              <a:cs typeface="Arial" panose="020B0604020202020204" pitchFamily="34" charset="0"/>
            </a:endParaRPr>
          </a:p>
          <a:p>
            <a:pPr algn="ctr"/>
            <a:endParaRPr lang="en-US" altLang="zh-CN" sz="2800" dirty="0">
              <a:latin typeface="Arial" panose="020B0604020202020204" pitchFamily="34" charset="0"/>
              <a:ea typeface="微软雅黑" panose="020B0503020204020204" pitchFamily="34" charset="-122"/>
              <a:cs typeface="Arial" panose="020B0604020202020204" pitchFamily="34" charset="0"/>
            </a:endParaRPr>
          </a:p>
          <a:p>
            <a:pPr algn="ctr"/>
            <a:endParaRPr lang="en-US" altLang="zh-CN" sz="2800" dirty="0">
              <a:latin typeface="Arial" panose="020B0604020202020204" pitchFamily="34" charset="0"/>
              <a:ea typeface="微软雅黑" panose="020B0503020204020204" pitchFamily="34" charset="-122"/>
              <a:cs typeface="Arial" panose="020B0604020202020204" pitchFamily="34" charset="0"/>
            </a:endParaRPr>
          </a:p>
          <a:p>
            <a:pPr algn="ctr"/>
            <a:r>
              <a:rPr lang="en-US" altLang="zh-CN" b="0" i="0" u="none" strike="noStrike" dirty="0">
                <a:effectLst/>
                <a:latin typeface="Roboto" panose="02000000000000000000" pitchFamily="2" charset="0"/>
              </a:rPr>
              <a:t>International Workshop on Circular</a:t>
            </a:r>
          </a:p>
          <a:p>
            <a:pPr algn="ctr"/>
            <a:r>
              <a:rPr lang="en-US" altLang="zh-CN" b="0" i="0" u="none" strike="noStrike" dirty="0">
                <a:effectLst/>
                <a:latin typeface="Roboto" panose="02000000000000000000" pitchFamily="2" charset="0"/>
              </a:rPr>
              <a:t>Electron Positron Collider (European Edition)</a:t>
            </a:r>
            <a:r>
              <a:rPr lang="en-US" altLang="zh-CN" dirty="0">
                <a:latin typeface="Arial" panose="020B0604020202020204" pitchFamily="34" charset="0"/>
                <a:ea typeface="微软雅黑" panose="020B0503020204020204" pitchFamily="34" charset="-122"/>
                <a:cs typeface="Arial" panose="020B0604020202020204" pitchFamily="34" charset="0"/>
              </a:rPr>
              <a:t> </a:t>
            </a:r>
          </a:p>
          <a:p>
            <a:pPr algn="ctr"/>
            <a:r>
              <a:rPr lang="en-US" altLang="zh-CN" dirty="0">
                <a:latin typeface="Arial" panose="020B0604020202020204" pitchFamily="34" charset="0"/>
                <a:ea typeface="微软雅黑" panose="020B0503020204020204" pitchFamily="34" charset="-122"/>
                <a:cs typeface="Arial" panose="020B0604020202020204" pitchFamily="34" charset="0"/>
              </a:rPr>
              <a:t>Edinburgh, UK, 3-6 July, 2023</a:t>
            </a:r>
          </a:p>
        </p:txBody>
      </p:sp>
      <p:pic>
        <p:nvPicPr>
          <p:cNvPr id="11"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816" y="4797152"/>
            <a:ext cx="3222563" cy="610360"/>
          </a:xfrm>
          <a:prstGeom prst="rect">
            <a:avLst/>
          </a:prstGeom>
        </p:spPr>
      </p:pic>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B3796CB-700F-4593-8BC1-22807C0BD8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262" y="1124744"/>
            <a:ext cx="9365475" cy="4799806"/>
          </a:xfrm>
          <a:prstGeom prst="rect">
            <a:avLst/>
          </a:prstGeom>
        </p:spPr>
      </p:pic>
      <p:sp>
        <p:nvSpPr>
          <p:cNvPr id="2" name="标题 1">
            <a:extLst>
              <a:ext uri="{FF2B5EF4-FFF2-40B4-BE49-F238E27FC236}">
                <a16:creationId xmlns:a16="http://schemas.microsoft.com/office/drawing/2014/main" id="{A22A837D-B5A7-4DEF-80C6-51ED41C53B62}"/>
              </a:ext>
            </a:extLst>
          </p:cNvPr>
          <p:cNvSpPr>
            <a:spLocks noGrp="1"/>
          </p:cNvSpPr>
          <p:nvPr>
            <p:ph type="title"/>
          </p:nvPr>
        </p:nvSpPr>
        <p:spPr>
          <a:xfrm>
            <a:off x="0" y="0"/>
            <a:ext cx="12192000" cy="933451"/>
          </a:xfrm>
        </p:spPr>
        <p:txBody>
          <a:bodyPr/>
          <a:lstStyle/>
          <a:p>
            <a:r>
              <a:rPr lang="en-US" altLang="zh-CN" dirty="0"/>
              <a:t>Booster RF Tunnel Cross Section</a:t>
            </a:r>
            <a:endParaRPr lang="zh-CN" altLang="en-US" dirty="0"/>
          </a:p>
        </p:txBody>
      </p:sp>
      <p:sp>
        <p:nvSpPr>
          <p:cNvPr id="4" name="灯片编号占位符 3">
            <a:extLst>
              <a:ext uri="{FF2B5EF4-FFF2-40B4-BE49-F238E27FC236}">
                <a16:creationId xmlns:a16="http://schemas.microsoft.com/office/drawing/2014/main" id="{722CF3B3-39B2-41FC-B303-B52CFA769B90}"/>
              </a:ext>
            </a:extLst>
          </p:cNvPr>
          <p:cNvSpPr>
            <a:spLocks noGrp="1"/>
          </p:cNvSpPr>
          <p:nvPr>
            <p:ph type="sldNum" sz="quarter" idx="12"/>
          </p:nvPr>
        </p:nvSpPr>
        <p:spPr/>
        <p:txBody>
          <a:bodyPr/>
          <a:lstStyle/>
          <a:p>
            <a:fld id="{D81A5892-4DC8-4C24-8E36-6364759EFE91}" type="slidenum">
              <a:rPr lang="zh-CN" altLang="en-US" smtClean="0"/>
              <a:t>10</a:t>
            </a:fld>
            <a:endParaRPr lang="zh-CN" altLang="en-US"/>
          </a:p>
        </p:txBody>
      </p:sp>
      <p:sp>
        <p:nvSpPr>
          <p:cNvPr id="9" name="文本框 8">
            <a:extLst>
              <a:ext uri="{FF2B5EF4-FFF2-40B4-BE49-F238E27FC236}">
                <a16:creationId xmlns:a16="http://schemas.microsoft.com/office/drawing/2014/main" id="{ACC91FEB-B5D2-4304-99B3-5A09EAD089DB}"/>
              </a:ext>
            </a:extLst>
          </p:cNvPr>
          <p:cNvSpPr txBox="1"/>
          <p:nvPr/>
        </p:nvSpPr>
        <p:spPr>
          <a:xfrm>
            <a:off x="257427" y="5847402"/>
            <a:ext cx="11934573" cy="646331"/>
          </a:xfrm>
          <a:prstGeom prst="rect">
            <a:avLst/>
          </a:prstGeom>
          <a:noFill/>
        </p:spPr>
        <p:txBody>
          <a:bodyPr wrap="square">
            <a:spAutoFit/>
          </a:bodyPr>
          <a:lstStyle>
            <a:defPPr>
              <a:defRPr lang="zh-CN"/>
            </a:defPPr>
            <a:lvl1pPr>
              <a:defRPr>
                <a:effectLst/>
                <a:latin typeface="Arial" panose="020B0604020202020204" pitchFamily="34" charset="0"/>
                <a:ea typeface="Times New Roman" panose="02020603050405020304" pitchFamily="18" charset="0"/>
                <a:cs typeface="Arial" panose="020B0604020202020204" pitchFamily="34" charset="0"/>
              </a:defRPr>
            </a:lvl1pPr>
          </a:lstStyle>
          <a:p>
            <a:r>
              <a:rPr lang="en-GB" altLang="zh-CN" dirty="0"/>
              <a:t>1.3 GHz cryomodules hung from ceiling at a different beamline height and in between collider cryomodule sections. Cavities operate in fast voltage ramp mode.</a:t>
            </a:r>
            <a:endParaRPr lang="zh-CN" altLang="en-US" dirty="0"/>
          </a:p>
        </p:txBody>
      </p:sp>
    </p:spTree>
    <p:extLst>
      <p:ext uri="{BB962C8B-B14F-4D97-AF65-F5344CB8AC3E}">
        <p14:creationId xmlns:p14="http://schemas.microsoft.com/office/powerpoint/2010/main" val="123939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CE0F05-46A2-4036-818D-AB80FD901D5C}"/>
              </a:ext>
            </a:extLst>
          </p:cNvPr>
          <p:cNvSpPr>
            <a:spLocks noGrp="1"/>
          </p:cNvSpPr>
          <p:nvPr>
            <p:ph type="title"/>
          </p:nvPr>
        </p:nvSpPr>
        <p:spPr>
          <a:xfrm>
            <a:off x="0" y="1"/>
            <a:ext cx="12192000" cy="908719"/>
          </a:xfrm>
        </p:spPr>
        <p:txBody>
          <a:bodyPr/>
          <a:lstStyle/>
          <a:p>
            <a:r>
              <a:rPr lang="en-US" altLang="zh-CN" dirty="0"/>
              <a:t>RF Bypass Scheme</a:t>
            </a:r>
            <a:endParaRPr lang="zh-CN" altLang="en-US" dirty="0"/>
          </a:p>
        </p:txBody>
      </p:sp>
      <p:sp>
        <p:nvSpPr>
          <p:cNvPr id="4" name="灯片编号占位符 3">
            <a:extLst>
              <a:ext uri="{FF2B5EF4-FFF2-40B4-BE49-F238E27FC236}">
                <a16:creationId xmlns:a16="http://schemas.microsoft.com/office/drawing/2014/main" id="{A3A3C33D-AC7E-4413-8921-66346FC8017D}"/>
              </a:ext>
            </a:extLst>
          </p:cNvPr>
          <p:cNvSpPr>
            <a:spLocks noGrp="1"/>
          </p:cNvSpPr>
          <p:nvPr>
            <p:ph type="sldNum" sz="quarter" idx="12"/>
          </p:nvPr>
        </p:nvSpPr>
        <p:spPr/>
        <p:txBody>
          <a:bodyPr/>
          <a:lstStyle/>
          <a:p>
            <a:fld id="{D81A5892-4DC8-4C24-8E36-6364759EFE91}" type="slidenum">
              <a:rPr lang="zh-CN" altLang="en-US" smtClean="0"/>
              <a:t>11</a:t>
            </a:fld>
            <a:endParaRPr lang="zh-CN" altLang="en-US" dirty="0"/>
          </a:p>
        </p:txBody>
      </p:sp>
      <p:sp>
        <p:nvSpPr>
          <p:cNvPr id="10" name="文本框 9">
            <a:extLst>
              <a:ext uri="{FF2B5EF4-FFF2-40B4-BE49-F238E27FC236}">
                <a16:creationId xmlns:a16="http://schemas.microsoft.com/office/drawing/2014/main" id="{5CF1EA8D-C3ED-4525-AF30-79B6D2C00AC5}"/>
              </a:ext>
            </a:extLst>
          </p:cNvPr>
          <p:cNvSpPr txBox="1"/>
          <p:nvPr/>
        </p:nvSpPr>
        <p:spPr>
          <a:xfrm>
            <a:off x="299720" y="3840402"/>
            <a:ext cx="11714480" cy="2545080"/>
          </a:xfrm>
          <a:prstGeom prst="rect">
            <a:avLst/>
          </a:prstGeom>
        </p:spPr>
        <p:txBody>
          <a:bodyPr vert="horz" lIns="91440" tIns="45720" rIns="91440" bIns="45720" rtlCol="0">
            <a:noAutofit/>
          </a:bodyPr>
          <a:lstStyle>
            <a:lvl1pPr marL="228600" indent="-228600">
              <a:lnSpc>
                <a:spcPct val="100000"/>
              </a:lnSpc>
              <a:spcBef>
                <a:spcPts val="600"/>
              </a:spcBef>
              <a:buFont typeface="Arial" panose="020B0604020202020204" pitchFamily="34" charset="0"/>
              <a:buChar char="•"/>
              <a:defRPr sz="2000" b="1">
                <a:latin typeface="Arial" panose="020B0604020202020204" pitchFamily="34" charset="0"/>
                <a:cs typeface="Arial" panose="020B0604020202020204" pitchFamily="34" charset="0"/>
              </a:defRPr>
            </a:lvl1pPr>
            <a:lvl2pPr marL="685800" lvl="1" indent="-228600">
              <a:lnSpc>
                <a:spcPct val="100000"/>
              </a:lnSpc>
              <a:spcBef>
                <a:spcPts val="6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lvl="2" indent="-228600">
              <a:lnSpc>
                <a:spcPct val="100000"/>
              </a:lnSpc>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lnSpc>
                <a:spcPct val="100000"/>
              </a:lnSpc>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ltLang="zh-CN" sz="1800" b="0" dirty="0"/>
              <a:t>Lower current cavities in the centre of an RF section, higher current cavities on the two sides</a:t>
            </a:r>
            <a:r>
              <a:rPr lang="en-US" altLang="zh-CN" sz="1800" b="0" dirty="0"/>
              <a:t>.</a:t>
            </a:r>
            <a:endParaRPr lang="en-GB" altLang="zh-CN" sz="1800" b="0" dirty="0"/>
          </a:p>
          <a:p>
            <a:r>
              <a:rPr lang="en-GB" altLang="zh-CN" sz="1800" b="0" dirty="0"/>
              <a:t>Higher current beam can bypass the lower current cavities without causing HOM power and beam instability issues, and the lower current beam can go through cavities of the two rings for the collider and use the RF voltage of higher current cavities. </a:t>
            </a:r>
            <a:endParaRPr lang="en-US" altLang="zh-CN" sz="1800" b="0" dirty="0"/>
          </a:p>
          <a:p>
            <a:r>
              <a:rPr lang="en-US" altLang="zh-CN" sz="1800" b="0" dirty="0"/>
              <a:t>Bypass lines are in the inner side of cryomodules. Note the collider is a single ring in the RF section.</a:t>
            </a:r>
          </a:p>
          <a:p>
            <a:r>
              <a:rPr lang="en-US" altLang="zh-CN" sz="1800" b="0" dirty="0"/>
              <a:t>Avoid SR shining towards the RF cavities. Always deflect the outgoing beam. Need additional SR light shielding: collider ttbar cavities bypass for H operation in ttbar stage, booster H cavities bypass for Z operation, ttbar cavities bypass for H operation.</a:t>
            </a:r>
            <a:endParaRPr lang="zh-CN" altLang="en-US" sz="1800" b="0" dirty="0"/>
          </a:p>
        </p:txBody>
      </p:sp>
      <p:pic>
        <p:nvPicPr>
          <p:cNvPr id="6" name="图片 5">
            <a:extLst>
              <a:ext uri="{FF2B5EF4-FFF2-40B4-BE49-F238E27FC236}">
                <a16:creationId xmlns:a16="http://schemas.microsoft.com/office/drawing/2014/main" id="{2A3533C2-2090-4580-B991-708655AEA4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51550" y="1837348"/>
            <a:ext cx="5962650" cy="1667061"/>
          </a:xfrm>
          <a:prstGeom prst="rect">
            <a:avLst/>
          </a:prstGeom>
        </p:spPr>
      </p:pic>
      <p:pic>
        <p:nvPicPr>
          <p:cNvPr id="9" name="图片 8">
            <a:extLst>
              <a:ext uri="{FF2B5EF4-FFF2-40B4-BE49-F238E27FC236}">
                <a16:creationId xmlns:a16="http://schemas.microsoft.com/office/drawing/2014/main" id="{77DE6F5A-5B15-4D1B-AEF0-0DA4CF8F9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040" y="1936195"/>
            <a:ext cx="5801897" cy="1381132"/>
          </a:xfrm>
          <a:prstGeom prst="rect">
            <a:avLst/>
          </a:prstGeom>
        </p:spPr>
      </p:pic>
    </p:spTree>
    <p:extLst>
      <p:ext uri="{BB962C8B-B14F-4D97-AF65-F5344CB8AC3E}">
        <p14:creationId xmlns:p14="http://schemas.microsoft.com/office/powerpoint/2010/main" val="221900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F729395-9444-43BD-91A0-8B4D761F701B}"/>
                  </a:ext>
                </a:extLst>
              </p:cNvPr>
              <p:cNvSpPr>
                <a:spLocks noGrp="1"/>
              </p:cNvSpPr>
              <p:nvPr>
                <p:ph idx="1"/>
              </p:nvPr>
            </p:nvSpPr>
            <p:spPr>
              <a:xfrm>
                <a:off x="323039" y="5269703"/>
                <a:ext cx="11663583" cy="1366838"/>
              </a:xfrm>
            </p:spPr>
            <p:txBody>
              <a:bodyPr>
                <a:normAutofit fontScale="85000" lnSpcReduction="10000"/>
              </a:bodyPr>
              <a:lstStyle/>
              <a:p>
                <a:r>
                  <a:rPr lang="en-GB" altLang="zh-CN" sz="1800" dirty="0">
                    <a:effectLst/>
                    <a:ea typeface="Times New Roman" panose="02020603050405020304" pitchFamily="18" charset="0"/>
                  </a:rPr>
                  <a:t>The electron or positron beams will go through all the RF cavities for </a:t>
                </a:r>
                <a14:m>
                  <m:oMath xmlns:m="http://schemas.openxmlformats.org/officeDocument/2006/math">
                    <m:r>
                      <a:rPr lang="en-GB" altLang="zh-CN" sz="1800" i="1">
                        <a:effectLst/>
                        <a:latin typeface="Cambria Math" panose="02040503050406030204" pitchFamily="18" charset="0"/>
                        <a:ea typeface="Times New Roman" panose="02020603050405020304" pitchFamily="18" charset="0"/>
                      </a:rPr>
                      <m:t>𝑡</m:t>
                    </m:r>
                    <m:acc>
                      <m:accPr>
                        <m:chr m:val="̅"/>
                        <m:ctrlPr>
                          <a:rPr lang="zh-CN" altLang="zh-CN" sz="1800" i="1">
                            <a:effectLst/>
                            <a:latin typeface="Cambria Math" panose="02040503050406030204" pitchFamily="18" charset="0"/>
                            <a:ea typeface="Cambria Math" panose="02040503050406030204" pitchFamily="18" charset="0"/>
                          </a:rPr>
                        </m:ctrlPr>
                      </m:accPr>
                      <m:e>
                        <m:r>
                          <a:rPr lang="en-GB" altLang="zh-CN" sz="1800" i="1">
                            <a:effectLst/>
                            <a:latin typeface="Cambria Math" panose="02040503050406030204" pitchFamily="18" charset="0"/>
                            <a:ea typeface="Times New Roman" panose="02020603050405020304" pitchFamily="18" charset="0"/>
                          </a:rPr>
                          <m:t>𝑡</m:t>
                        </m:r>
                      </m:e>
                    </m:acc>
                  </m:oMath>
                </a14:m>
                <a:r>
                  <a:rPr lang="en-GB" altLang="zh-CN" sz="1800" dirty="0">
                    <a:effectLst/>
                    <a:ea typeface="Times New Roman" panose="02020603050405020304" pitchFamily="18" charset="0"/>
                  </a:rPr>
                  <a:t> and Higgs operation. Less than half of the buckets will be filled to avoid collisions in the RF section.</a:t>
                </a:r>
              </a:p>
              <a:p>
                <a:r>
                  <a:rPr lang="en-GB" altLang="zh-CN" sz="1800" dirty="0">
                    <a:effectLst/>
                    <a:ea typeface="Times New Roman" panose="02020603050405020304" pitchFamily="18" charset="0"/>
                  </a:rPr>
                  <a:t>When operating at W and low luminosity Z, part of the Higgs cavities will be used, and the electron or positron beams will go through only half of the cavities in an RF section. W/Z bunches will be quasi-uniformly distributed in two rings.</a:t>
                </a:r>
                <a:endParaRPr lang="zh-CN" altLang="zh-CN" sz="1800" dirty="0">
                  <a:effectLst/>
                  <a:ea typeface="MS Mincho" panose="02020609040205080304" pitchFamily="49" charset="-128"/>
                </a:endParaRP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2F729395-9444-43BD-91A0-8B4D761F701B}"/>
                  </a:ext>
                </a:extLst>
              </p:cNvPr>
              <p:cNvSpPr>
                <a:spLocks noGrp="1" noRot="1" noChangeAspect="1" noMove="1" noResize="1" noEditPoints="1" noAdjustHandles="1" noChangeArrowheads="1" noChangeShapeType="1" noTextEdit="1"/>
              </p:cNvSpPr>
              <p:nvPr>
                <p:ph idx="1"/>
              </p:nvPr>
            </p:nvSpPr>
            <p:spPr>
              <a:xfrm>
                <a:off x="323039" y="5269703"/>
                <a:ext cx="11663583" cy="1366838"/>
              </a:xfrm>
              <a:blipFill>
                <a:blip r:embed="rId2"/>
                <a:stretch>
                  <a:fillRect t="-88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AAD305F-397C-46E6-BD8B-FCEB3D9530BB}"/>
              </a:ext>
            </a:extLst>
          </p:cNvPr>
          <p:cNvSpPr>
            <a:spLocks noGrp="1"/>
          </p:cNvSpPr>
          <p:nvPr>
            <p:ph type="sldNum" sz="quarter" idx="12"/>
          </p:nvPr>
        </p:nvSpPr>
        <p:spPr/>
        <p:txBody>
          <a:bodyPr/>
          <a:lstStyle/>
          <a:p>
            <a:fld id="{D81A5892-4DC8-4C24-8E36-6364759EFE91}" type="slidenum">
              <a:rPr lang="zh-CN" altLang="en-US" smtClean="0"/>
              <a:t>12</a:t>
            </a:fld>
            <a:endParaRPr lang="zh-CN" altLang="en-US"/>
          </a:p>
        </p:txBody>
      </p:sp>
      <p:sp>
        <p:nvSpPr>
          <p:cNvPr id="9" name="标题 1">
            <a:extLst>
              <a:ext uri="{FF2B5EF4-FFF2-40B4-BE49-F238E27FC236}">
                <a16:creationId xmlns:a16="http://schemas.microsoft.com/office/drawing/2014/main" id="{050A1FC6-D728-4A01-98A1-9379DE8BF8EB}"/>
              </a:ext>
            </a:extLst>
          </p:cNvPr>
          <p:cNvSpPr>
            <a:spLocks noGrp="1"/>
          </p:cNvSpPr>
          <p:nvPr>
            <p:ph type="title"/>
          </p:nvPr>
        </p:nvSpPr>
        <p:spPr>
          <a:xfrm>
            <a:off x="0" y="1"/>
            <a:ext cx="12192000" cy="908719"/>
          </a:xfrm>
        </p:spPr>
        <p:txBody>
          <a:bodyPr/>
          <a:lstStyle/>
          <a:p>
            <a:r>
              <a:rPr lang="en-US" altLang="zh-CN" dirty="0"/>
              <a:t>RF Bypass Scheme</a:t>
            </a:r>
            <a:endParaRPr lang="zh-CN" altLang="en-US" dirty="0"/>
          </a:p>
        </p:txBody>
      </p:sp>
      <p:pic>
        <p:nvPicPr>
          <p:cNvPr id="5" name="图片 4">
            <a:extLst>
              <a:ext uri="{FF2B5EF4-FFF2-40B4-BE49-F238E27FC236}">
                <a16:creationId xmlns:a16="http://schemas.microsoft.com/office/drawing/2014/main" id="{CC08BB00-A03C-482C-93CE-C3FDAA46F1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37" y="1710287"/>
            <a:ext cx="6074229" cy="3325659"/>
          </a:xfrm>
          <a:prstGeom prst="rect">
            <a:avLst/>
          </a:prstGeom>
        </p:spPr>
      </p:pic>
      <p:sp>
        <p:nvSpPr>
          <p:cNvPr id="6" name="文本框 5">
            <a:extLst>
              <a:ext uri="{FF2B5EF4-FFF2-40B4-BE49-F238E27FC236}">
                <a16:creationId xmlns:a16="http://schemas.microsoft.com/office/drawing/2014/main" id="{84FDFD71-7830-4272-8408-42DDF2D5A058}"/>
              </a:ext>
            </a:extLst>
          </p:cNvPr>
          <p:cNvSpPr txBox="1"/>
          <p:nvPr/>
        </p:nvSpPr>
        <p:spPr>
          <a:xfrm>
            <a:off x="4428424" y="1281474"/>
            <a:ext cx="3452812" cy="338554"/>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Stage 1: 30/50 MW H/W, ~ 10 MW Z </a:t>
            </a:r>
            <a:endParaRPr lang="zh-CN" altLang="en-US" sz="1600" b="1"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A8AAE50E-F5E6-43FB-A350-44714A7949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416"/>
          <a:stretch/>
        </p:blipFill>
        <p:spPr>
          <a:xfrm>
            <a:off x="6312024" y="1646143"/>
            <a:ext cx="5731662" cy="3506682"/>
          </a:xfrm>
          <a:prstGeom prst="rect">
            <a:avLst/>
          </a:prstGeom>
        </p:spPr>
      </p:pic>
    </p:spTree>
    <p:extLst>
      <p:ext uri="{BB962C8B-B14F-4D97-AF65-F5344CB8AC3E}">
        <p14:creationId xmlns:p14="http://schemas.microsoft.com/office/powerpoint/2010/main" val="175198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0B58C-4057-4D1E-B7E7-606D4DD75AB5}"/>
              </a:ext>
            </a:extLst>
          </p:cNvPr>
          <p:cNvSpPr>
            <a:spLocks noGrp="1"/>
          </p:cNvSpPr>
          <p:nvPr>
            <p:ph type="title"/>
          </p:nvPr>
        </p:nvSpPr>
        <p:spPr>
          <a:xfrm>
            <a:off x="0" y="0"/>
            <a:ext cx="12192000" cy="928791"/>
          </a:xfrm>
        </p:spPr>
        <p:txBody>
          <a:bodyPr/>
          <a:lstStyle/>
          <a:p>
            <a:r>
              <a:rPr lang="en-US" altLang="zh-CN" dirty="0"/>
              <a:t>RF Bypass Scheme</a:t>
            </a:r>
            <a:endParaRPr lang="zh-CN" altLang="en-US" dirty="0"/>
          </a:p>
        </p:txBody>
      </p:sp>
      <p:sp>
        <p:nvSpPr>
          <p:cNvPr id="4" name="灯片编号占位符 3">
            <a:extLst>
              <a:ext uri="{FF2B5EF4-FFF2-40B4-BE49-F238E27FC236}">
                <a16:creationId xmlns:a16="http://schemas.microsoft.com/office/drawing/2014/main" id="{C2C3DED6-2D16-40A3-9B43-FE55DC992AF0}"/>
              </a:ext>
            </a:extLst>
          </p:cNvPr>
          <p:cNvSpPr>
            <a:spLocks noGrp="1"/>
          </p:cNvSpPr>
          <p:nvPr>
            <p:ph type="sldNum" sz="quarter" idx="12"/>
          </p:nvPr>
        </p:nvSpPr>
        <p:spPr/>
        <p:txBody>
          <a:bodyPr/>
          <a:lstStyle/>
          <a:p>
            <a:fld id="{D81A5892-4DC8-4C24-8E36-6364759EFE91}" type="slidenum">
              <a:rPr lang="zh-CN" altLang="en-US" smtClean="0"/>
              <a:t>13</a:t>
            </a:fld>
            <a:endParaRPr lang="zh-CN" altLang="en-US"/>
          </a:p>
        </p:txBody>
      </p:sp>
      <p:pic>
        <p:nvPicPr>
          <p:cNvPr id="9" name="图片 8">
            <a:extLst>
              <a:ext uri="{FF2B5EF4-FFF2-40B4-BE49-F238E27FC236}">
                <a16:creationId xmlns:a16="http://schemas.microsoft.com/office/drawing/2014/main" id="{5268A330-92F3-48B1-AC70-7DF0E9CC7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72" y="2001837"/>
            <a:ext cx="6039287" cy="4282739"/>
          </a:xfrm>
          <a:prstGeom prst="rect">
            <a:avLst/>
          </a:prstGeom>
        </p:spPr>
      </p:pic>
      <p:sp>
        <p:nvSpPr>
          <p:cNvPr id="10" name="文本框 9">
            <a:extLst>
              <a:ext uri="{FF2B5EF4-FFF2-40B4-BE49-F238E27FC236}">
                <a16:creationId xmlns:a16="http://schemas.microsoft.com/office/drawing/2014/main" id="{E9031483-504F-49AF-A97B-2C8AB3B9DB91}"/>
              </a:ext>
            </a:extLst>
          </p:cNvPr>
          <p:cNvSpPr txBox="1"/>
          <p:nvPr/>
        </p:nvSpPr>
        <p:spPr>
          <a:xfrm>
            <a:off x="5003765" y="1462088"/>
            <a:ext cx="2566988" cy="338554"/>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Stage 2: 30/50 MW H/W/Z </a:t>
            </a:r>
            <a:endParaRPr lang="zh-CN" altLang="en-US" sz="1600" b="1"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DA31DC04-795E-4C0D-834B-11E19EE819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416"/>
          <a:stretch/>
        </p:blipFill>
        <p:spPr>
          <a:xfrm>
            <a:off x="6325360" y="1889230"/>
            <a:ext cx="5731662" cy="3506682"/>
          </a:xfrm>
          <a:prstGeom prst="rect">
            <a:avLst/>
          </a:prstGeom>
        </p:spPr>
      </p:pic>
    </p:spTree>
    <p:extLst>
      <p:ext uri="{BB962C8B-B14F-4D97-AF65-F5344CB8AC3E}">
        <p14:creationId xmlns:p14="http://schemas.microsoft.com/office/powerpoint/2010/main" val="54409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83C1A07-FA73-4689-9EF9-BFA08C8CB62C}"/>
              </a:ext>
            </a:extLst>
          </p:cNvPr>
          <p:cNvSpPr>
            <a:spLocks noGrp="1"/>
          </p:cNvSpPr>
          <p:nvPr>
            <p:ph type="sldNum" sz="quarter" idx="12"/>
          </p:nvPr>
        </p:nvSpPr>
        <p:spPr/>
        <p:txBody>
          <a:bodyPr/>
          <a:lstStyle/>
          <a:p>
            <a:fld id="{D81A5892-4DC8-4C24-8E36-6364759EFE91}" type="slidenum">
              <a:rPr lang="zh-CN" altLang="en-US" smtClean="0"/>
              <a:t>14</a:t>
            </a:fld>
            <a:endParaRPr lang="zh-CN" altLang="en-US"/>
          </a:p>
        </p:txBody>
      </p:sp>
      <p:sp>
        <p:nvSpPr>
          <p:cNvPr id="7" name="标题 1">
            <a:extLst>
              <a:ext uri="{FF2B5EF4-FFF2-40B4-BE49-F238E27FC236}">
                <a16:creationId xmlns:a16="http://schemas.microsoft.com/office/drawing/2014/main" id="{C24BAA1D-4F7E-4F63-8281-F511D8822F36}"/>
              </a:ext>
            </a:extLst>
          </p:cNvPr>
          <p:cNvSpPr>
            <a:spLocks noGrp="1"/>
          </p:cNvSpPr>
          <p:nvPr>
            <p:ph type="title"/>
          </p:nvPr>
        </p:nvSpPr>
        <p:spPr>
          <a:xfrm>
            <a:off x="0" y="1"/>
            <a:ext cx="12192000" cy="908720"/>
          </a:xfrm>
        </p:spPr>
        <p:txBody>
          <a:bodyPr/>
          <a:lstStyle/>
          <a:p>
            <a:r>
              <a:rPr lang="en-US" altLang="zh-CN" dirty="0"/>
              <a:t>RF Bypass Scheme</a:t>
            </a:r>
            <a:endParaRPr lang="zh-CN" altLang="en-US" dirty="0"/>
          </a:p>
        </p:txBody>
      </p:sp>
      <p:pic>
        <p:nvPicPr>
          <p:cNvPr id="2" name="图片 1">
            <a:extLst>
              <a:ext uri="{FF2B5EF4-FFF2-40B4-BE49-F238E27FC236}">
                <a16:creationId xmlns:a16="http://schemas.microsoft.com/office/drawing/2014/main" id="{B0505473-02E1-4FF4-ACEF-12CDDB73C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59" y="1521865"/>
            <a:ext cx="5772740" cy="5066022"/>
          </a:xfrm>
          <a:prstGeom prst="rect">
            <a:avLst/>
          </a:prstGeom>
        </p:spPr>
      </p:pic>
      <p:sp>
        <p:nvSpPr>
          <p:cNvPr id="8" name="文本框 7">
            <a:extLst>
              <a:ext uri="{FF2B5EF4-FFF2-40B4-BE49-F238E27FC236}">
                <a16:creationId xmlns:a16="http://schemas.microsoft.com/office/drawing/2014/main" id="{B95543D0-0257-4262-82CF-0BD0BBFD9EEE}"/>
              </a:ext>
            </a:extLst>
          </p:cNvPr>
          <p:cNvSpPr txBox="1"/>
          <p:nvPr/>
        </p:nvSpPr>
        <p:spPr>
          <a:xfrm>
            <a:off x="4564856" y="1154935"/>
            <a:ext cx="3062287" cy="338554"/>
          </a:xfrm>
          <a:prstGeom prst="rect">
            <a:avLst/>
          </a:prstGeom>
          <a:noFill/>
        </p:spPr>
        <p:txBody>
          <a:bodyPr wrap="square" rtlCol="0">
            <a:spAutoFit/>
          </a:bodyPr>
          <a:lstStyle/>
          <a:p>
            <a:r>
              <a:rPr lang="en-US" altLang="zh-CN" sz="1600" b="1" dirty="0">
                <a:latin typeface="Times New Roman" panose="02020603050405020304" pitchFamily="18" charset="0"/>
                <a:cs typeface="Times New Roman" panose="02020603050405020304" pitchFamily="18" charset="0"/>
              </a:rPr>
              <a:t>Stage 3: 30/50 MW ttbar/H/W/Z </a:t>
            </a:r>
            <a:endParaRPr lang="zh-CN" altLang="en-US" sz="1600"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A12A916A-56B1-443B-B75A-169688CFB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492" y="1493489"/>
            <a:ext cx="5900508" cy="4267200"/>
          </a:xfrm>
          <a:prstGeom prst="rect">
            <a:avLst/>
          </a:prstGeom>
        </p:spPr>
      </p:pic>
    </p:spTree>
    <p:extLst>
      <p:ext uri="{BB962C8B-B14F-4D97-AF65-F5344CB8AC3E}">
        <p14:creationId xmlns:p14="http://schemas.microsoft.com/office/powerpoint/2010/main" val="386823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37792" y="340502"/>
            <a:ext cx="7916416" cy="1036506"/>
          </a:xfrm>
        </p:spPr>
        <p:txBody>
          <a:bodyPr vert="horz" lIns="91440" tIns="45720" rIns="91440" bIns="45720" rtlCol="0" anchor="ctr">
            <a:normAutofit/>
          </a:bodyPr>
          <a:lstStyle/>
          <a:p>
            <a:r>
              <a:rPr lang="en-US" altLang="zh-CN" sz="4000" dirty="0">
                <a:solidFill>
                  <a:srgbClr val="C00000"/>
                </a:solidFill>
                <a:effectLst/>
                <a:latin typeface="Arial" panose="020B0604020202020204" pitchFamily="34" charset="0"/>
                <a:cs typeface="Arial" panose="020B0604020202020204" pitchFamily="34" charset="0"/>
              </a:rPr>
              <a:t>Content</a:t>
            </a:r>
            <a:endParaRPr lang="zh-CN" altLang="en-US" sz="4000" dirty="0">
              <a:solidFill>
                <a:srgbClr val="C00000"/>
              </a:solidFill>
              <a:effectLst/>
              <a:latin typeface="Arial" panose="020B0604020202020204" pitchFamily="34" charset="0"/>
              <a:cs typeface="Arial" panose="020B0604020202020204" pitchFamily="34" charset="0"/>
            </a:endParaRPr>
          </a:p>
        </p:txBody>
      </p:sp>
      <p:sp>
        <p:nvSpPr>
          <p:cNvPr id="7" name="内容占位符 2"/>
          <p:cNvSpPr txBox="1">
            <a:spLocks/>
          </p:cNvSpPr>
          <p:nvPr/>
        </p:nvSpPr>
        <p:spPr>
          <a:xfrm>
            <a:off x="479376" y="1628800"/>
            <a:ext cx="10434554" cy="453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SRF system overview and layout</a:t>
            </a:r>
          </a:p>
          <a:p>
            <a:pPr marL="514350" indent="-514350">
              <a:spcBef>
                <a:spcPts val="1200"/>
              </a:spcBef>
              <a:buFont typeface="+mj-lt"/>
              <a:buAutoNum type="arabicPeriod"/>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Collider SRF system design</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Booster SRF system design</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Power and energy upgrade plan</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Summary</a:t>
            </a:r>
          </a:p>
        </p:txBody>
      </p:sp>
      <p:sp>
        <p:nvSpPr>
          <p:cNvPr id="4" name="灯片编号占位符 3">
            <a:extLst>
              <a:ext uri="{FF2B5EF4-FFF2-40B4-BE49-F238E27FC236}">
                <a16:creationId xmlns:a16="http://schemas.microsoft.com/office/drawing/2014/main" id="{C024FAE7-6F75-4456-88EE-AEE12495C553}"/>
              </a:ext>
            </a:extLst>
          </p:cNvPr>
          <p:cNvSpPr>
            <a:spLocks noGrp="1"/>
          </p:cNvSpPr>
          <p:nvPr>
            <p:ph type="sldNum" sz="quarter" idx="12"/>
          </p:nvPr>
        </p:nvSpPr>
        <p:spPr>
          <a:xfrm>
            <a:off x="8737600" y="6356351"/>
            <a:ext cx="2844800" cy="365125"/>
          </a:xfrm>
        </p:spPr>
        <p:txBody>
          <a:bodyPr/>
          <a:lstStyle/>
          <a:p>
            <a:fld id="{D81A5892-4DC8-4C24-8E36-6364759EFE91}" type="slidenum">
              <a:rPr lang="zh-CN" altLang="en-US" smtClean="0"/>
              <a:t>15</a:t>
            </a:fld>
            <a:endParaRPr lang="zh-CN" altLang="en-US" dirty="0"/>
          </a:p>
        </p:txBody>
      </p:sp>
    </p:spTree>
    <p:extLst>
      <p:ext uri="{BB962C8B-B14F-4D97-AF65-F5344CB8AC3E}">
        <p14:creationId xmlns:p14="http://schemas.microsoft.com/office/powerpoint/2010/main" val="3904330186"/>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CDBCB4-9C1B-4FA5-A408-487AB2A04BD9}"/>
              </a:ext>
            </a:extLst>
          </p:cNvPr>
          <p:cNvSpPr>
            <a:spLocks noGrp="1"/>
          </p:cNvSpPr>
          <p:nvPr>
            <p:ph type="title"/>
          </p:nvPr>
        </p:nvSpPr>
        <p:spPr>
          <a:xfrm>
            <a:off x="0" y="18256"/>
            <a:ext cx="12192000" cy="890464"/>
          </a:xfrm>
        </p:spPr>
        <p:txBody>
          <a:bodyPr/>
          <a:lstStyle/>
          <a:p>
            <a:r>
              <a:rPr lang="en-US" altLang="zh-CN" dirty="0"/>
              <a:t>Collider 650 MHz SRF System Design</a:t>
            </a:r>
            <a:endParaRPr lang="zh-CN" altLang="en-US" dirty="0"/>
          </a:p>
        </p:txBody>
      </p:sp>
      <p:sp>
        <p:nvSpPr>
          <p:cNvPr id="3" name="内容占位符 2">
            <a:extLst>
              <a:ext uri="{FF2B5EF4-FFF2-40B4-BE49-F238E27FC236}">
                <a16:creationId xmlns:a16="http://schemas.microsoft.com/office/drawing/2014/main" id="{B3E790F0-7C58-4A7D-8EA1-33C2E1220DD5}"/>
              </a:ext>
            </a:extLst>
          </p:cNvPr>
          <p:cNvSpPr>
            <a:spLocks noGrp="1"/>
          </p:cNvSpPr>
          <p:nvPr>
            <p:ph idx="1"/>
          </p:nvPr>
        </p:nvSpPr>
        <p:spPr>
          <a:xfrm>
            <a:off x="442911" y="3989839"/>
            <a:ext cx="11396664" cy="2731635"/>
          </a:xfrm>
        </p:spPr>
        <p:txBody>
          <a:bodyPr>
            <a:normAutofit/>
          </a:bodyPr>
          <a:lstStyle/>
          <a:p>
            <a:r>
              <a:rPr lang="en-GB" altLang="zh-CN" sz="1800" dirty="0">
                <a:effectLst/>
                <a:ea typeface="Times New Roman" panose="02020603050405020304" pitchFamily="18" charset="0"/>
              </a:rPr>
              <a:t>The collider Higgs mode will require 30 MW SR power per beam and will use a 650 MHz RF system with 192 2-cell cavities. </a:t>
            </a:r>
          </a:p>
          <a:p>
            <a:r>
              <a:rPr lang="en-GB" altLang="zh-CN" sz="1800" dirty="0">
                <a:effectLst/>
                <a:ea typeface="Times New Roman" panose="02020603050405020304" pitchFamily="18" charset="0"/>
              </a:rPr>
              <a:t>Each of the 11 m-long collider cryomodules will contain six 650 MHz 2-cell cavities.</a:t>
            </a:r>
          </a:p>
          <a:p>
            <a:r>
              <a:rPr lang="en-GB" altLang="zh-CN" sz="1800" dirty="0">
                <a:effectLst/>
                <a:ea typeface="Times New Roman" panose="02020603050405020304" pitchFamily="18" charset="0"/>
              </a:rPr>
              <a:t>Each cavity will have two detachable coaxial HOM couplers mounted on the cavity beam pipe with a HOM power handling capacity of 1 kW. Additionally, each cryomodule will have two beamline HOM absorbers at room temperature outside the vacuum vessel with a HOM power handling capacity of 5 kW each.</a:t>
            </a:r>
          </a:p>
        </p:txBody>
      </p:sp>
      <p:sp>
        <p:nvSpPr>
          <p:cNvPr id="4" name="灯片编号占位符 3">
            <a:extLst>
              <a:ext uri="{FF2B5EF4-FFF2-40B4-BE49-F238E27FC236}">
                <a16:creationId xmlns:a16="http://schemas.microsoft.com/office/drawing/2014/main" id="{2FDEAFA8-2007-4B29-BC50-C59BD7E7F543}"/>
              </a:ext>
            </a:extLst>
          </p:cNvPr>
          <p:cNvSpPr>
            <a:spLocks noGrp="1"/>
          </p:cNvSpPr>
          <p:nvPr>
            <p:ph type="sldNum" sz="quarter" idx="12"/>
          </p:nvPr>
        </p:nvSpPr>
        <p:spPr/>
        <p:txBody>
          <a:bodyPr/>
          <a:lstStyle/>
          <a:p>
            <a:fld id="{D81A5892-4DC8-4C24-8E36-6364759EFE91}" type="slidenum">
              <a:rPr lang="zh-CN" altLang="en-US" smtClean="0"/>
              <a:t>16</a:t>
            </a:fld>
            <a:endParaRPr lang="zh-CN" altLang="en-US"/>
          </a:p>
        </p:txBody>
      </p:sp>
      <p:pic>
        <p:nvPicPr>
          <p:cNvPr id="8" name="内容占位符 3">
            <a:extLst>
              <a:ext uri="{FF2B5EF4-FFF2-40B4-BE49-F238E27FC236}">
                <a16:creationId xmlns:a16="http://schemas.microsoft.com/office/drawing/2014/main" id="{1E0A6B9B-C0DE-44FC-BB0C-83AC110C04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6564755" y="1677314"/>
            <a:ext cx="3530754" cy="1846726"/>
          </a:xfrm>
          <a:prstGeom prst="rect">
            <a:avLst/>
          </a:prstGeom>
          <a:ln w="28575">
            <a:noFill/>
          </a:ln>
        </p:spPr>
      </p:pic>
      <p:pic>
        <p:nvPicPr>
          <p:cNvPr id="9" name="图片 8">
            <a:extLst>
              <a:ext uri="{FF2B5EF4-FFF2-40B4-BE49-F238E27FC236}">
                <a16:creationId xmlns:a16="http://schemas.microsoft.com/office/drawing/2014/main" id="{66F9DC3B-015F-41E0-B89C-D7E911740F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0178" y="1677313"/>
            <a:ext cx="6300790" cy="1846726"/>
          </a:xfrm>
          <a:prstGeom prst="rect">
            <a:avLst/>
          </a:prstGeom>
          <a:ln w="28575">
            <a:noFill/>
          </a:ln>
        </p:spPr>
      </p:pic>
      <p:pic>
        <p:nvPicPr>
          <p:cNvPr id="10" name="内容占位符 3">
            <a:extLst>
              <a:ext uri="{FF2B5EF4-FFF2-40B4-BE49-F238E27FC236}">
                <a16:creationId xmlns:a16="http://schemas.microsoft.com/office/drawing/2014/main" id="{A44648E5-FEBF-413F-8F11-272D531DBC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9297" y="1677314"/>
            <a:ext cx="1660278" cy="1846726"/>
          </a:xfrm>
          <a:prstGeom prst="rect">
            <a:avLst/>
          </a:prstGeom>
          <a:ln w="28575">
            <a:noFill/>
          </a:ln>
        </p:spPr>
      </p:pic>
    </p:spTree>
    <p:extLst>
      <p:ext uri="{BB962C8B-B14F-4D97-AF65-F5344CB8AC3E}">
        <p14:creationId xmlns:p14="http://schemas.microsoft.com/office/powerpoint/2010/main" val="324055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E3155E-55D1-475A-A671-1E20D4B0DF24}"/>
              </a:ext>
            </a:extLst>
          </p:cNvPr>
          <p:cNvSpPr>
            <a:spLocks noGrp="1"/>
          </p:cNvSpPr>
          <p:nvPr>
            <p:ph type="title"/>
          </p:nvPr>
        </p:nvSpPr>
        <p:spPr>
          <a:xfrm>
            <a:off x="-24680" y="1"/>
            <a:ext cx="12216680" cy="908720"/>
          </a:xfrm>
        </p:spPr>
        <p:txBody>
          <a:bodyPr/>
          <a:lstStyle/>
          <a:p>
            <a:r>
              <a:rPr lang="en-US" altLang="zh-CN" dirty="0"/>
              <a:t>Collider 650 MHz SRF System Design</a:t>
            </a:r>
            <a:endParaRPr lang="zh-CN" altLang="en-US" dirty="0"/>
          </a:p>
        </p:txBody>
      </p:sp>
      <p:sp>
        <p:nvSpPr>
          <p:cNvPr id="4" name="灯片编号占位符 3">
            <a:extLst>
              <a:ext uri="{FF2B5EF4-FFF2-40B4-BE49-F238E27FC236}">
                <a16:creationId xmlns:a16="http://schemas.microsoft.com/office/drawing/2014/main" id="{E3E7DB3D-6FC2-444D-8486-2E8576B4E3F9}"/>
              </a:ext>
            </a:extLst>
          </p:cNvPr>
          <p:cNvSpPr>
            <a:spLocks noGrp="1"/>
          </p:cNvSpPr>
          <p:nvPr>
            <p:ph type="sldNum" sz="quarter" idx="12"/>
          </p:nvPr>
        </p:nvSpPr>
        <p:spPr/>
        <p:txBody>
          <a:bodyPr/>
          <a:lstStyle/>
          <a:p>
            <a:fld id="{D81A5892-4DC8-4C24-8E36-6364759EFE91}" type="slidenum">
              <a:rPr lang="zh-CN" altLang="en-US" smtClean="0"/>
              <a:t>17</a:t>
            </a:fld>
            <a:endParaRPr lang="zh-CN" altLang="en-US"/>
          </a:p>
        </p:txBody>
      </p:sp>
      <p:pic>
        <p:nvPicPr>
          <p:cNvPr id="6" name="图片 5">
            <a:extLst>
              <a:ext uri="{FF2B5EF4-FFF2-40B4-BE49-F238E27FC236}">
                <a16:creationId xmlns:a16="http://schemas.microsoft.com/office/drawing/2014/main" id="{151965FB-D567-45EE-BE70-C0EBFC4DA4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3762" y="1308965"/>
            <a:ext cx="2918198" cy="2019901"/>
          </a:xfrm>
          <a:prstGeom prst="rect">
            <a:avLst/>
          </a:prstGeom>
        </p:spPr>
      </p:pic>
      <p:pic>
        <p:nvPicPr>
          <p:cNvPr id="7" name="picture" descr="descript">
            <a:extLst>
              <a:ext uri="{FF2B5EF4-FFF2-40B4-BE49-F238E27FC236}">
                <a16:creationId xmlns:a16="http://schemas.microsoft.com/office/drawing/2014/main" id="{42DD627B-94D9-4E76-AB4D-39C5B2A80F95}"/>
              </a:ext>
            </a:extLst>
          </p:cNvPr>
          <p:cNvPicPr/>
          <p:nvPr/>
        </p:nvPicPr>
        <p:blipFill rotWithShape="1">
          <a:blip r:embed="rId3">
            <a:extLst>
              <a:ext uri="{28A0092B-C50C-407E-A947-70E740481C1C}">
                <a14:useLocalDpi xmlns:a14="http://schemas.microsoft.com/office/drawing/2010/main" val="0"/>
              </a:ext>
            </a:extLst>
          </a:blip>
          <a:srcRect/>
          <a:stretch/>
        </p:blipFill>
        <p:spPr>
          <a:xfrm>
            <a:off x="5211785" y="1107744"/>
            <a:ext cx="3525815" cy="1325563"/>
          </a:xfrm>
          <a:prstGeom prst="rect">
            <a:avLst/>
          </a:prstGeom>
        </p:spPr>
      </p:pic>
      <p:pic>
        <p:nvPicPr>
          <p:cNvPr id="11" name="picture" descr="descript">
            <a:extLst>
              <a:ext uri="{FF2B5EF4-FFF2-40B4-BE49-F238E27FC236}">
                <a16:creationId xmlns:a16="http://schemas.microsoft.com/office/drawing/2014/main" id="{DFCEFBF6-5AA2-4D7E-B54B-D3E360DE57E1}"/>
              </a:ext>
            </a:extLst>
          </p:cNvPr>
          <p:cNvPicPr/>
          <p:nvPr/>
        </p:nvPicPr>
        <p:blipFill rotWithShape="1">
          <a:blip r:embed="rId4">
            <a:extLst>
              <a:ext uri="{28A0092B-C50C-407E-A947-70E740481C1C}">
                <a14:useLocalDpi xmlns:a14="http://schemas.microsoft.com/office/drawing/2010/main" val="0"/>
              </a:ext>
            </a:extLst>
          </a:blip>
          <a:srcRect/>
          <a:stretch/>
        </p:blipFill>
        <p:spPr>
          <a:xfrm>
            <a:off x="4139955" y="3744875"/>
            <a:ext cx="4586648" cy="2244481"/>
          </a:xfrm>
          <a:prstGeom prst="rect">
            <a:avLst/>
          </a:prstGeom>
        </p:spPr>
      </p:pic>
      <p:pic>
        <p:nvPicPr>
          <p:cNvPr id="12" name="picture" descr="descript">
            <a:extLst>
              <a:ext uri="{FF2B5EF4-FFF2-40B4-BE49-F238E27FC236}">
                <a16:creationId xmlns:a16="http://schemas.microsoft.com/office/drawing/2014/main" id="{A18FD6AA-F056-4935-9FD3-F199A9E4851C}"/>
              </a:ext>
            </a:extLst>
          </p:cNvPr>
          <p:cNvPicPr/>
          <p:nvPr/>
        </p:nvPicPr>
        <p:blipFill rotWithShape="1">
          <a:blip r:embed="rId5" cstate="print">
            <a:extLst>
              <a:ext uri="{28A0092B-C50C-407E-A947-70E740481C1C}">
                <a14:useLocalDpi xmlns:a14="http://schemas.microsoft.com/office/drawing/2010/main" val="0"/>
              </a:ext>
            </a:extLst>
          </a:blip>
          <a:srcRect/>
          <a:stretch/>
        </p:blipFill>
        <p:spPr>
          <a:xfrm>
            <a:off x="8798800" y="3745038"/>
            <a:ext cx="3228121" cy="2341000"/>
          </a:xfrm>
          <a:prstGeom prst="rect">
            <a:avLst/>
          </a:prstGeom>
        </p:spPr>
      </p:pic>
      <p:pic>
        <p:nvPicPr>
          <p:cNvPr id="13" name="图片 12">
            <a:extLst>
              <a:ext uri="{FF2B5EF4-FFF2-40B4-BE49-F238E27FC236}">
                <a16:creationId xmlns:a16="http://schemas.microsoft.com/office/drawing/2014/main" id="{80981CBF-1E25-4FE6-980A-6EBFB02691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29" y="4007259"/>
            <a:ext cx="4215523" cy="2062480"/>
          </a:xfrm>
          <a:prstGeom prst="rect">
            <a:avLst/>
          </a:prstGeom>
        </p:spPr>
      </p:pic>
      <p:pic>
        <p:nvPicPr>
          <p:cNvPr id="14" name="图片 13">
            <a:extLst>
              <a:ext uri="{FF2B5EF4-FFF2-40B4-BE49-F238E27FC236}">
                <a16:creationId xmlns:a16="http://schemas.microsoft.com/office/drawing/2014/main" id="{3AB7D23E-53A7-4B65-8070-7FE1D1972E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263" y="1559124"/>
            <a:ext cx="4892325" cy="1841552"/>
          </a:xfrm>
          <a:prstGeom prst="rect">
            <a:avLst/>
          </a:prstGeom>
        </p:spPr>
      </p:pic>
      <p:pic>
        <p:nvPicPr>
          <p:cNvPr id="15" name="图片 14">
            <a:extLst>
              <a:ext uri="{FF2B5EF4-FFF2-40B4-BE49-F238E27FC236}">
                <a16:creationId xmlns:a16="http://schemas.microsoft.com/office/drawing/2014/main" id="{01447FC5-7F53-4B7F-AA04-472770E744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344750" y="2500666"/>
            <a:ext cx="3260770" cy="943188"/>
          </a:xfrm>
          <a:prstGeom prst="rect">
            <a:avLst/>
          </a:prstGeom>
        </p:spPr>
      </p:pic>
      <p:sp>
        <p:nvSpPr>
          <p:cNvPr id="3" name="文本框 2">
            <a:extLst>
              <a:ext uri="{FF2B5EF4-FFF2-40B4-BE49-F238E27FC236}">
                <a16:creationId xmlns:a16="http://schemas.microsoft.com/office/drawing/2014/main" id="{F92053B1-2422-4835-ACEE-E0DA59F50650}"/>
              </a:ext>
            </a:extLst>
          </p:cNvPr>
          <p:cNvSpPr txBox="1"/>
          <p:nvPr/>
        </p:nvSpPr>
        <p:spPr>
          <a:xfrm>
            <a:off x="1775520" y="6254015"/>
            <a:ext cx="9001000"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Design of the prototype 650 MHz test cryomodule with two 2-cell cavities.</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9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2192000" cy="908720"/>
          </a:xfrm>
        </p:spPr>
        <p:txBody>
          <a:bodyPr/>
          <a:lstStyle/>
          <a:p>
            <a:pPr algn="ctr"/>
            <a:r>
              <a:rPr lang="en-US" altLang="zh-CN" dirty="0">
                <a:latin typeface="Arial" panose="020B0604020202020204" pitchFamily="34" charset="0"/>
                <a:cs typeface="Arial" panose="020B0604020202020204" pitchFamily="34" charset="0"/>
              </a:rPr>
              <a:t>Beam Cavity Interaction</a:t>
            </a:r>
            <a:endParaRPr lang="zh-CN" altLang="en-US"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407368" y="1412776"/>
            <a:ext cx="11049001" cy="4732244"/>
          </a:xfrm>
        </p:spPr>
        <p:txBody>
          <a:bodyPr>
            <a:normAutofit/>
          </a:bodyPr>
          <a:lstStyle/>
          <a:p>
            <a:pPr>
              <a:lnSpc>
                <a:spcPct val="110000"/>
              </a:lnSpc>
              <a:spcAft>
                <a:spcPts val="0"/>
              </a:spcAft>
            </a:pPr>
            <a:r>
              <a:rPr lang="en-US" altLang="zh-CN" sz="2200" dirty="0">
                <a:latin typeface="Arial" panose="020B0604020202020204" pitchFamily="34" charset="0"/>
                <a:cs typeface="Arial" panose="020B0604020202020204" pitchFamily="34" charset="0"/>
              </a:rPr>
              <a:t>CEPC large ring features:</a:t>
            </a:r>
          </a:p>
          <a:p>
            <a:pPr marL="627047" lvl="1" indent="-266693" defTabSz="685783">
              <a:lnSpc>
                <a:spcPct val="100000"/>
              </a:lnSpc>
              <a:spcBef>
                <a:spcPts val="600"/>
              </a:spcBef>
              <a:buFontTx/>
              <a:buChar char="−"/>
            </a:pPr>
            <a:r>
              <a:rPr lang="en-US" altLang="zh-CN" sz="2000" dirty="0">
                <a:latin typeface="Arial" panose="020B0604020202020204" pitchFamily="34" charset="0"/>
                <a:ea typeface="微软雅黑" panose="020B0503020204020204" pitchFamily="34" charset="-122"/>
                <a:cs typeface="Arial" panose="020B0604020202020204" pitchFamily="34" charset="0"/>
              </a:rPr>
              <a:t>Large circumference and small revolution frequency (3 kHz, dense beam spectrum)</a:t>
            </a:r>
          </a:p>
          <a:p>
            <a:pPr marL="627047" lvl="1" indent="-266693" defTabSz="685783">
              <a:lnSpc>
                <a:spcPct val="100000"/>
              </a:lnSpc>
              <a:spcBef>
                <a:spcPts val="600"/>
              </a:spcBef>
              <a:buFontTx/>
              <a:buChar char="−"/>
            </a:pPr>
            <a:r>
              <a:rPr lang="en-US" altLang="zh-CN" sz="2000" dirty="0">
                <a:latin typeface="Arial" panose="020B0604020202020204" pitchFamily="34" charset="0"/>
                <a:ea typeface="微软雅黑" panose="020B0503020204020204" pitchFamily="34" charset="-122"/>
                <a:cs typeface="Arial" panose="020B0604020202020204" pitchFamily="34" charset="0"/>
              </a:rPr>
              <a:t>W and Z low energy and small radiation damping</a:t>
            </a:r>
          </a:p>
          <a:p>
            <a:pPr marL="627047" lvl="1" indent="-266693" defTabSz="685783">
              <a:lnSpc>
                <a:spcPct val="100000"/>
              </a:lnSpc>
              <a:spcBef>
                <a:spcPts val="600"/>
              </a:spcBef>
              <a:buFontTx/>
              <a:buChar char="−"/>
            </a:pPr>
            <a:r>
              <a:rPr lang="en-US" altLang="zh-CN" sz="2000" dirty="0">
                <a:latin typeface="Arial" panose="020B0604020202020204" pitchFamily="34" charset="0"/>
                <a:ea typeface="微软雅黑" panose="020B0503020204020204" pitchFamily="34" charset="-122"/>
                <a:cs typeface="Arial" panose="020B0604020202020204" pitchFamily="34" charset="0"/>
              </a:rPr>
              <a:t>Low injection energy of Booster</a:t>
            </a:r>
          </a:p>
          <a:p>
            <a:pPr>
              <a:spcBef>
                <a:spcPts val="1800"/>
              </a:spcBef>
              <a:spcAft>
                <a:spcPts val="0"/>
              </a:spcAft>
            </a:pPr>
            <a:r>
              <a:rPr lang="en-US" altLang="zh-CN" sz="2200" dirty="0"/>
              <a:t>Beam cavity interaction issues:</a:t>
            </a:r>
          </a:p>
          <a:p>
            <a:pPr marL="627047" lvl="1" indent="-266693" defTabSz="685783">
              <a:lnSpc>
                <a:spcPct val="100000"/>
              </a:lnSpc>
              <a:spcBef>
                <a:spcPts val="600"/>
              </a:spcBef>
              <a:buFontTx/>
              <a:buChar char="−"/>
            </a:pPr>
            <a:r>
              <a:rPr lang="en-US" altLang="zh-CN" sz="2000" dirty="0">
                <a:latin typeface="Arial" panose="020B0604020202020204" pitchFamily="34" charset="0"/>
                <a:ea typeface="微软雅黑" panose="020B0503020204020204" pitchFamily="34" charset="-122"/>
                <a:cs typeface="Arial" panose="020B0604020202020204" pitchFamily="34" charset="0"/>
              </a:rPr>
              <a:t>Transient beam loading of beam gaps for beam abort, ion-clearing or in bunch trains</a:t>
            </a:r>
          </a:p>
          <a:p>
            <a:pPr marL="627047" lvl="1" indent="-266693" defTabSz="685783">
              <a:lnSpc>
                <a:spcPct val="100000"/>
              </a:lnSpc>
              <a:spcBef>
                <a:spcPts val="600"/>
              </a:spcBef>
              <a:buFontTx/>
              <a:buChar char="−"/>
            </a:pPr>
            <a:r>
              <a:rPr lang="en-US" altLang="zh-CN" sz="2000" dirty="0">
                <a:latin typeface="Arial" panose="020B0604020202020204" pitchFamily="34" charset="0"/>
                <a:ea typeface="微软雅黑" panose="020B0503020204020204" pitchFamily="34" charset="-122"/>
                <a:cs typeface="Arial" panose="020B0604020202020204" pitchFamily="34" charset="0"/>
              </a:rPr>
              <a:t>Fundamental mode (FM) induced coupled bunch instabilities (CBI), due to large cavity detuning (low RF voltage and high current) and the parked cavities</a:t>
            </a:r>
          </a:p>
          <a:p>
            <a:pPr marL="627047" lvl="1" indent="-266693" defTabSz="685783">
              <a:lnSpc>
                <a:spcPct val="100000"/>
              </a:lnSpc>
              <a:spcBef>
                <a:spcPts val="600"/>
              </a:spcBef>
              <a:buFontTx/>
              <a:buChar char="−"/>
            </a:pPr>
            <a:r>
              <a:rPr lang="en-US" altLang="zh-CN" sz="2000" dirty="0">
                <a:latin typeface="Arial" panose="020B0604020202020204" pitchFamily="34" charset="0"/>
                <a:ea typeface="微软雅黑" panose="020B0503020204020204" pitchFamily="34" charset="-122"/>
                <a:cs typeface="Arial" panose="020B0604020202020204" pitchFamily="34" charset="0"/>
              </a:rPr>
              <a:t>Higher-order-modes (HOM) induced coupled bunch instabilities</a:t>
            </a:r>
          </a:p>
          <a:p>
            <a:pPr>
              <a:spcBef>
                <a:spcPts val="1800"/>
              </a:spcBef>
            </a:pPr>
            <a:r>
              <a:rPr lang="en-US" altLang="zh-CN" sz="2200" dirty="0"/>
              <a:t>Less cavities and cells are preferred to have high stored energy and low impedance.</a:t>
            </a:r>
          </a:p>
        </p:txBody>
      </p:sp>
      <p:sp>
        <p:nvSpPr>
          <p:cNvPr id="4" name="灯片编号占位符 3"/>
          <p:cNvSpPr>
            <a:spLocks noGrp="1"/>
          </p:cNvSpPr>
          <p:nvPr>
            <p:ph type="sldNum" sz="quarter" idx="12"/>
          </p:nvPr>
        </p:nvSpPr>
        <p:spPr/>
        <p:txBody>
          <a:bodyPr/>
          <a:lstStyle/>
          <a:p>
            <a:fld id="{672E488A-81DB-4A5F-B4BA-D0957D335647}" type="slidenum">
              <a:rPr lang="zh-CN" altLang="en-US" smtClean="0"/>
              <a:t>18</a:t>
            </a:fld>
            <a:endParaRPr lang="zh-CN" altLang="en-US"/>
          </a:p>
        </p:txBody>
      </p:sp>
    </p:spTree>
    <p:extLst>
      <p:ext uri="{BB962C8B-B14F-4D97-AF65-F5344CB8AC3E}">
        <p14:creationId xmlns:p14="http://schemas.microsoft.com/office/powerpoint/2010/main" val="133701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63F216-9F55-4C24-9EA3-8911D8FB74B9}"/>
              </a:ext>
            </a:extLst>
          </p:cNvPr>
          <p:cNvSpPr>
            <a:spLocks noGrp="1"/>
          </p:cNvSpPr>
          <p:nvPr>
            <p:ph type="title"/>
          </p:nvPr>
        </p:nvSpPr>
        <p:spPr>
          <a:xfrm>
            <a:off x="0" y="0"/>
            <a:ext cx="12192000" cy="908720"/>
          </a:xfrm>
        </p:spPr>
        <p:txBody>
          <a:bodyPr/>
          <a:lstStyle/>
          <a:p>
            <a:r>
              <a:rPr lang="en-US" altLang="zh-CN" dirty="0"/>
              <a:t>Z-pole Operation with Higgs 2-cell Cavities</a:t>
            </a:r>
            <a:endParaRPr lang="zh-CN" altLang="en-US" dirty="0"/>
          </a:p>
        </p:txBody>
      </p:sp>
      <p:sp>
        <p:nvSpPr>
          <p:cNvPr id="3" name="内容占位符 2">
            <a:extLst>
              <a:ext uri="{FF2B5EF4-FFF2-40B4-BE49-F238E27FC236}">
                <a16:creationId xmlns:a16="http://schemas.microsoft.com/office/drawing/2014/main" id="{2FC113B1-4CBB-4E3E-AAA8-103DB6533A43}"/>
              </a:ext>
            </a:extLst>
          </p:cNvPr>
          <p:cNvSpPr>
            <a:spLocks noGrp="1"/>
          </p:cNvSpPr>
          <p:nvPr>
            <p:ph idx="1"/>
          </p:nvPr>
        </p:nvSpPr>
        <p:spPr>
          <a:xfrm>
            <a:off x="266700" y="1412776"/>
            <a:ext cx="11087100" cy="5184576"/>
          </a:xfrm>
        </p:spPr>
        <p:txBody>
          <a:bodyPr>
            <a:normAutofit/>
          </a:bodyPr>
          <a:lstStyle/>
          <a:p>
            <a:pPr marL="514350" indent="-285750" algn="just">
              <a:spcBef>
                <a:spcPts val="1800"/>
              </a:spcBef>
            </a:pPr>
            <a:r>
              <a:rPr lang="en-GB" altLang="zh-CN" sz="1800" dirty="0">
                <a:effectLst/>
                <a:ea typeface="Times New Roman" panose="02020603050405020304" pitchFamily="18" charset="0"/>
              </a:rPr>
              <a:t>The HOM power limit per cavity and the fast-growing coupled-bunch instabilities (CBI) driven by both fundamental modes (FM) and higher-order modes (HOM) impedance of the RF cavities will determine to a large extent the highest beam current and luminosity obtainable in the Z mode. </a:t>
            </a:r>
            <a:endParaRPr lang="zh-CN" altLang="zh-CN" sz="1800" dirty="0">
              <a:effectLst/>
              <a:ea typeface="MS Mincho" panose="02020609040205080304" pitchFamily="49" charset="-128"/>
            </a:endParaRPr>
          </a:p>
          <a:p>
            <a:pPr marL="514350" indent="-285750" algn="just">
              <a:spcBef>
                <a:spcPts val="1800"/>
              </a:spcBef>
            </a:pPr>
            <a:r>
              <a:rPr lang="en-GB" altLang="zh-CN" sz="1800" dirty="0">
                <a:effectLst/>
                <a:ea typeface="Times New Roman" panose="02020603050405020304" pitchFamily="18" charset="0"/>
              </a:rPr>
              <a:t>Using Higgs 2-cell cavities, Z mode can only operate at low luminosity and low power (</a:t>
            </a:r>
            <a:r>
              <a:rPr lang="en-GB" altLang="zh-CN" sz="1800" dirty="0">
                <a:effectLst/>
                <a:ea typeface="宋体" panose="02010600030101010101" pitchFamily="2" charset="-122"/>
              </a:rPr>
              <a:t>up to about</a:t>
            </a:r>
            <a:r>
              <a:rPr lang="en-GB" altLang="zh-CN" sz="1800" dirty="0">
                <a:effectLst/>
                <a:ea typeface="Times New Roman" panose="02020603050405020304" pitchFamily="18" charset="0"/>
              </a:rPr>
              <a:t> 10 MW SR power per beam).</a:t>
            </a:r>
          </a:p>
          <a:p>
            <a:pPr marL="514350" indent="-285750" algn="just">
              <a:spcBef>
                <a:spcPts val="1800"/>
              </a:spcBef>
            </a:pPr>
            <a:r>
              <a:rPr lang="en-GB" altLang="zh-CN" sz="1800" dirty="0">
                <a:effectLst/>
                <a:ea typeface="Times New Roman" panose="02020603050405020304" pitchFamily="18" charset="0"/>
              </a:rPr>
              <a:t>The low luminosity Z mode will use 48 cavities per ring and park the other 48 cavities in the ring. </a:t>
            </a:r>
          </a:p>
          <a:p>
            <a:pPr marL="514350" indent="-285750" algn="just">
              <a:spcBef>
                <a:spcPts val="1800"/>
              </a:spcBef>
            </a:pPr>
            <a:r>
              <a:rPr lang="en-GB" altLang="zh-CN" sz="1800" dirty="0">
                <a:effectLst/>
                <a:ea typeface="Times New Roman" panose="02020603050405020304" pitchFamily="18" charset="0"/>
              </a:rPr>
              <a:t>However, the beam will go through all the 96 cavities and interact with the cavity impedance. Therefore, the parking cavities will be kept at 2 K to extract the HOM power.</a:t>
            </a:r>
          </a:p>
          <a:p>
            <a:pPr marL="514350" indent="-285750" algn="just">
              <a:spcBef>
                <a:spcPts val="1800"/>
              </a:spcBef>
            </a:pPr>
            <a:r>
              <a:rPr lang="en-GB" altLang="zh-CN" sz="1800" dirty="0">
                <a:effectLst/>
                <a:ea typeface="Times New Roman" panose="02020603050405020304" pitchFamily="18" charset="0"/>
              </a:rPr>
              <a:t>They will be symmetrically detuned to cancel FM impedance and adjust the variable input coupler to high loaded Q with a narrow bandwidth to avoid FM CBI.</a:t>
            </a:r>
            <a:endParaRPr lang="zh-CN" altLang="zh-CN" sz="1800" dirty="0">
              <a:effectLst/>
              <a:ea typeface="MS Mincho" panose="02020609040205080304" pitchFamily="49" charset="-128"/>
            </a:endParaRPr>
          </a:p>
          <a:p>
            <a:endParaRPr lang="zh-CN" altLang="en-US" dirty="0"/>
          </a:p>
        </p:txBody>
      </p:sp>
      <p:sp>
        <p:nvSpPr>
          <p:cNvPr id="4" name="灯片编号占位符 3">
            <a:extLst>
              <a:ext uri="{FF2B5EF4-FFF2-40B4-BE49-F238E27FC236}">
                <a16:creationId xmlns:a16="http://schemas.microsoft.com/office/drawing/2014/main" id="{0AA701AB-B848-460D-A6B2-6BC379FE3A79}"/>
              </a:ext>
            </a:extLst>
          </p:cNvPr>
          <p:cNvSpPr>
            <a:spLocks noGrp="1"/>
          </p:cNvSpPr>
          <p:nvPr>
            <p:ph type="sldNum" sz="quarter" idx="12"/>
          </p:nvPr>
        </p:nvSpPr>
        <p:spPr/>
        <p:txBody>
          <a:bodyPr/>
          <a:lstStyle/>
          <a:p>
            <a:fld id="{D81A5892-4DC8-4C24-8E36-6364759EFE91}" type="slidenum">
              <a:rPr lang="zh-CN" altLang="en-US" smtClean="0"/>
              <a:t>19</a:t>
            </a:fld>
            <a:endParaRPr lang="zh-CN" altLang="en-US"/>
          </a:p>
        </p:txBody>
      </p:sp>
    </p:spTree>
    <p:extLst>
      <p:ext uri="{BB962C8B-B14F-4D97-AF65-F5344CB8AC3E}">
        <p14:creationId xmlns:p14="http://schemas.microsoft.com/office/powerpoint/2010/main" val="289722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37792" y="340502"/>
            <a:ext cx="7916416" cy="1036506"/>
          </a:xfrm>
        </p:spPr>
        <p:txBody>
          <a:bodyPr vert="horz" lIns="91440" tIns="45720" rIns="91440" bIns="45720" rtlCol="0" anchor="ctr">
            <a:normAutofit/>
          </a:bodyPr>
          <a:lstStyle/>
          <a:p>
            <a:r>
              <a:rPr lang="en-US" altLang="zh-CN" sz="4000" dirty="0">
                <a:solidFill>
                  <a:srgbClr val="C00000"/>
                </a:solidFill>
                <a:effectLst/>
                <a:latin typeface="Arial" panose="020B0604020202020204" pitchFamily="34" charset="0"/>
                <a:cs typeface="Arial" panose="020B0604020202020204" pitchFamily="34" charset="0"/>
              </a:rPr>
              <a:t>Content</a:t>
            </a:r>
            <a:endParaRPr lang="zh-CN" altLang="en-US" sz="4000" dirty="0">
              <a:solidFill>
                <a:srgbClr val="C00000"/>
              </a:solidFill>
              <a:effectLst/>
              <a:latin typeface="Arial" panose="020B0604020202020204" pitchFamily="34" charset="0"/>
              <a:cs typeface="Arial" panose="020B0604020202020204" pitchFamily="34" charset="0"/>
            </a:endParaRPr>
          </a:p>
        </p:txBody>
      </p:sp>
      <p:sp>
        <p:nvSpPr>
          <p:cNvPr id="7" name="内容占位符 2"/>
          <p:cNvSpPr txBox="1">
            <a:spLocks/>
          </p:cNvSpPr>
          <p:nvPr/>
        </p:nvSpPr>
        <p:spPr>
          <a:xfrm>
            <a:off x="479376" y="1628800"/>
            <a:ext cx="10434554" cy="453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SRF system overview and layout</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Collider SRF system design</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Booster SRF system design</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Power and energy upgrade plan</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Summary</a:t>
            </a:r>
          </a:p>
        </p:txBody>
      </p:sp>
      <p:pic>
        <p:nvPicPr>
          <p:cNvPr id="4" name="Picture 1" descr="A picture containing circle, diagram, text, map&#10;&#10;Description automatically generated">
            <a:extLst>
              <a:ext uri="{FF2B5EF4-FFF2-40B4-BE49-F238E27FC236}">
                <a16:creationId xmlns:a16="http://schemas.microsoft.com/office/drawing/2014/main" id="{16DCCB5B-7699-478C-BDF9-E3030CD5B7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16" t="9117" r="20665" b="9752"/>
          <a:stretch/>
        </p:blipFill>
        <p:spPr>
          <a:xfrm>
            <a:off x="6960096" y="1650330"/>
            <a:ext cx="4295216" cy="4001061"/>
          </a:xfrm>
          <a:prstGeom prst="rect">
            <a:avLst/>
          </a:prstGeom>
        </p:spPr>
      </p:pic>
      <p:sp>
        <p:nvSpPr>
          <p:cNvPr id="5" name="灯片编号占位符 3">
            <a:extLst>
              <a:ext uri="{FF2B5EF4-FFF2-40B4-BE49-F238E27FC236}">
                <a16:creationId xmlns:a16="http://schemas.microsoft.com/office/drawing/2014/main" id="{12E106C8-1CA8-42ED-8781-3D1B0BD077FC}"/>
              </a:ext>
            </a:extLst>
          </p:cNvPr>
          <p:cNvSpPr>
            <a:spLocks noGrp="1"/>
          </p:cNvSpPr>
          <p:nvPr>
            <p:ph type="sldNum" sz="quarter" idx="12"/>
          </p:nvPr>
        </p:nvSpPr>
        <p:spPr>
          <a:xfrm>
            <a:off x="8737600" y="6356351"/>
            <a:ext cx="2844800" cy="365125"/>
          </a:xfrm>
        </p:spPr>
        <p:txBody>
          <a:bodyPr/>
          <a:lstStyle/>
          <a:p>
            <a:fld id="{D81A5892-4DC8-4C24-8E36-6364759EFE91}" type="slidenum">
              <a:rPr lang="zh-CN" altLang="en-US" smtClean="0"/>
              <a:t>2</a:t>
            </a:fld>
            <a:endParaRPr lang="zh-CN" altLang="en-US" dirty="0"/>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05E60E25-E3A2-45D7-9962-0A7D452C342D}"/>
              </a:ext>
            </a:extLst>
          </p:cNvPr>
          <p:cNvSpPr>
            <a:spLocks noGrp="1"/>
          </p:cNvSpPr>
          <p:nvPr>
            <p:ph type="sldNum" sz="quarter" idx="12"/>
          </p:nvPr>
        </p:nvSpPr>
        <p:spPr/>
        <p:txBody>
          <a:bodyPr/>
          <a:lstStyle/>
          <a:p>
            <a:fld id="{F15E9139-A00B-4B2A-98A6-095DC08F1345}" type="slidenum">
              <a:rPr lang="zh-CN" altLang="en-US" smtClean="0"/>
              <a:pPr/>
              <a:t>20</a:t>
            </a:fld>
            <a:endParaRPr lang="zh-CN" altLang="en-US"/>
          </a:p>
        </p:txBody>
      </p:sp>
      <p:sp>
        <p:nvSpPr>
          <p:cNvPr id="6" name="标题 1">
            <a:extLst>
              <a:ext uri="{FF2B5EF4-FFF2-40B4-BE49-F238E27FC236}">
                <a16:creationId xmlns:a16="http://schemas.microsoft.com/office/drawing/2014/main" id="{7FE83BF8-4CFB-467E-99E2-D0F2394CF1EF}"/>
              </a:ext>
            </a:extLst>
          </p:cNvPr>
          <p:cNvSpPr txBox="1">
            <a:spLocks/>
          </p:cNvSpPr>
          <p:nvPr/>
        </p:nvSpPr>
        <p:spPr>
          <a:xfrm>
            <a:off x="0" y="0"/>
            <a:ext cx="121920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baseline="0">
                <a:solidFill>
                  <a:srgbClr val="C00000"/>
                </a:solidFill>
                <a:effectLst/>
                <a:latin typeface="Arial" panose="020B0604020202020204" pitchFamily="34" charset="0"/>
                <a:ea typeface="微软雅黑" pitchFamily="34" charset="-122"/>
                <a:cs typeface="Arial" panose="020B0604020202020204" pitchFamily="34" charset="0"/>
              </a:defRPr>
            </a:lvl1pPr>
          </a:lstStyle>
          <a:p>
            <a:r>
              <a:rPr lang="en-US" altLang="zh-CN" dirty="0"/>
              <a:t>High Current 650 MHz Cavity for HL-Z mode</a:t>
            </a:r>
            <a:endParaRPr lang="zh-CN" altLang="en-US"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95EBA90-082D-4A2A-AF73-DD334BF38054}"/>
                  </a:ext>
                </a:extLst>
              </p:cNvPr>
              <p:cNvSpPr txBox="1"/>
              <p:nvPr/>
            </p:nvSpPr>
            <p:spPr>
              <a:xfrm>
                <a:off x="191344" y="1340768"/>
                <a:ext cx="6966569" cy="4708981"/>
              </a:xfrm>
              <a:prstGeom prst="rect">
                <a:avLst/>
              </a:prstGeom>
              <a:noFill/>
            </p:spPr>
            <p:txBody>
              <a:bodyPr wrap="square">
                <a:spAutoFit/>
              </a:bodyPr>
              <a:lstStyle/>
              <a:p>
                <a:pPr marL="285750" indent="-285750">
                  <a:spcBef>
                    <a:spcPts val="1200"/>
                  </a:spcBef>
                  <a:buFont typeface="Arial" panose="020B0604020202020204" pitchFamily="34" charset="0"/>
                  <a:buChar char="•"/>
                </a:pP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For high luminosity Z, i.e., 30 and 50 MW SR per beam, 30 and 50 KEKB / BEPCII type high current SRF-cavity cryomodules for each ring will be chosen as the baseline due to their excellent HOM damping.</a:t>
                </a:r>
              </a:p>
              <a:p>
                <a:pPr marL="285750" indent="-285750">
                  <a:spcBef>
                    <a:spcPts val="1200"/>
                  </a:spcBef>
                  <a:buFont typeface="Arial" panose="020B0604020202020204" pitchFamily="34" charset="0"/>
                  <a:buChar char="•"/>
                </a:pP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The high current beam will bypass the Higgs / </a:t>
                </a:r>
                <a14:m>
                  <m:oMath xmlns:m="http://schemas.openxmlformats.org/officeDocument/2006/math">
                    <m:r>
                      <a:rPr lang="en-GB" altLang="zh-CN" sz="1800" i="1">
                        <a:effectLst/>
                        <a:latin typeface="Cambria Math" panose="02040503050406030204" pitchFamily="18" charset="0"/>
                        <a:ea typeface="Times New Roman" panose="02020603050405020304" pitchFamily="18" charset="0"/>
                      </a:rPr>
                      <m:t>𝑡</m:t>
                    </m:r>
                    <m:acc>
                      <m:accPr>
                        <m:chr m:val="̅"/>
                        <m:ctrlPr>
                          <a:rPr lang="zh-CN" altLang="zh-CN" sz="1800" i="1">
                            <a:effectLst/>
                            <a:latin typeface="Cambria Math" panose="02040503050406030204" pitchFamily="18" charset="0"/>
                            <a:ea typeface="Cambria Math" panose="02040503050406030204" pitchFamily="18" charset="0"/>
                          </a:rPr>
                        </m:ctrlPr>
                      </m:accPr>
                      <m:e>
                        <m:r>
                          <a:rPr lang="en-GB" altLang="zh-CN" sz="1800" i="1">
                            <a:effectLst/>
                            <a:latin typeface="Cambria Math" panose="02040503050406030204" pitchFamily="18" charset="0"/>
                            <a:ea typeface="Times New Roman" panose="02020603050405020304" pitchFamily="18" charset="0"/>
                          </a:rPr>
                          <m:t>𝑡</m:t>
                        </m:r>
                      </m:e>
                    </m:acc>
                  </m:oMath>
                </a14:m>
                <a:r>
                  <a:rPr lang="en-GB" altLang="zh-CN" sz="1800" dirty="0">
                    <a:effectLst/>
                    <a:latin typeface="Arial" panose="020B0604020202020204" pitchFamily="34" charset="0"/>
                    <a:ea typeface="Times New Roman" panose="02020603050405020304" pitchFamily="18" charset="0"/>
                    <a:cs typeface="Arial" panose="020B0604020202020204" pitchFamily="34" charset="0"/>
                  </a:rPr>
                  <a:t> cavities. The cryomodule will have only one 1-cell cavity inside with HOM absorbers at room temperature. </a:t>
                </a:r>
              </a:p>
              <a:p>
                <a:pPr marL="285750" indent="-285750">
                  <a:spcBef>
                    <a:spcPts val="1200"/>
                  </a:spcBef>
                  <a:buFont typeface="Arial" panose="020B0604020202020204" pitchFamily="34" charset="0"/>
                  <a:buChar char="•"/>
                </a:pP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The cavity number is a balance between the input power and the stored energy per cavity for the sake of FM CBI and transient beam loading. Fewer cavities and cell numbers are preferred to have high stored energy and low impedance. The counter-phasing operation method (originated at </a:t>
                </a:r>
                <a:r>
                  <a:rPr lang="en-GB" altLang="zh-CN" dirty="0">
                    <a:latin typeface="Arial" panose="020B0604020202020204" pitchFamily="34" charset="0"/>
                    <a:ea typeface="Times New Roman" panose="02020603050405020304" pitchFamily="18" charset="0"/>
                    <a:cs typeface="Arial" panose="020B0604020202020204" pitchFamily="34" charset="0"/>
                  </a:rPr>
                  <a:t>KEKB) </a:t>
                </a: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could be used to further increase the cavity stored energy.</a:t>
                </a:r>
              </a:p>
              <a:p>
                <a:pPr marL="285750" indent="-285750">
                  <a:spcBef>
                    <a:spcPts val="1200"/>
                  </a:spcBef>
                  <a:buFont typeface="Arial" panose="020B0604020202020204" pitchFamily="34" charset="0"/>
                  <a:buChar char="•"/>
                </a:pP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A multi-1-cell-cavity cryomodule with deep HOM damping (CERN LHC type) will be developed as an alternative.</a:t>
                </a:r>
                <a:endParaRPr lang="zh-CN" altLang="zh-CN" sz="1800" dirty="0">
                  <a:effectLst/>
                  <a:latin typeface="Arial" panose="020B0604020202020204" pitchFamily="34" charset="0"/>
                  <a:ea typeface="MS Mincho" panose="02020609040205080304" pitchFamily="49" charset="-128"/>
                  <a:cs typeface="Arial" panose="020B0604020202020204" pitchFamily="34" charset="0"/>
                </a:endParaRPr>
              </a:p>
            </p:txBody>
          </p:sp>
        </mc:Choice>
        <mc:Fallback xmlns="">
          <p:sp>
            <p:nvSpPr>
              <p:cNvPr id="8" name="文本框 7">
                <a:extLst>
                  <a:ext uri="{FF2B5EF4-FFF2-40B4-BE49-F238E27FC236}">
                    <a16:creationId xmlns:a16="http://schemas.microsoft.com/office/drawing/2014/main" id="{495EBA90-082D-4A2A-AF73-DD334BF38054}"/>
                  </a:ext>
                </a:extLst>
              </p:cNvPr>
              <p:cNvSpPr txBox="1">
                <a:spLocks noRot="1" noChangeAspect="1" noMove="1" noResize="1" noEditPoints="1" noAdjustHandles="1" noChangeArrowheads="1" noChangeShapeType="1" noTextEdit="1"/>
              </p:cNvSpPr>
              <p:nvPr/>
            </p:nvSpPr>
            <p:spPr>
              <a:xfrm>
                <a:off x="191344" y="1340768"/>
                <a:ext cx="6966569" cy="4708981"/>
              </a:xfrm>
              <a:prstGeom prst="rect">
                <a:avLst/>
              </a:prstGeom>
              <a:blipFill>
                <a:blip r:embed="rId2"/>
                <a:stretch>
                  <a:fillRect l="-525" t="-777" r="-262" b="-1166"/>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08D02FF6-3C5E-4390-B446-5DD63A6C5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136" y="1988840"/>
            <a:ext cx="4392488" cy="3858044"/>
          </a:xfrm>
          <a:prstGeom prst="rect">
            <a:avLst/>
          </a:prstGeom>
        </p:spPr>
      </p:pic>
    </p:spTree>
    <p:extLst>
      <p:ext uri="{BB962C8B-B14F-4D97-AF65-F5344CB8AC3E}">
        <p14:creationId xmlns:p14="http://schemas.microsoft.com/office/powerpoint/2010/main" val="293243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DCF2A84D-AAD4-430A-BC7A-1C4E6B86F9F0}"/>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a:p>
        </p:txBody>
      </p:sp>
      <p:sp>
        <p:nvSpPr>
          <p:cNvPr id="6" name="标题 1">
            <a:extLst>
              <a:ext uri="{FF2B5EF4-FFF2-40B4-BE49-F238E27FC236}">
                <a16:creationId xmlns:a16="http://schemas.microsoft.com/office/drawing/2014/main" id="{4616374C-38A6-460D-8259-AFA6FBAFBF75}"/>
              </a:ext>
            </a:extLst>
          </p:cNvPr>
          <p:cNvSpPr txBox="1">
            <a:spLocks/>
          </p:cNvSpPr>
          <p:nvPr/>
        </p:nvSpPr>
        <p:spPr>
          <a:xfrm>
            <a:off x="0" y="0"/>
            <a:ext cx="121920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baseline="0">
                <a:solidFill>
                  <a:srgbClr val="C00000"/>
                </a:solidFill>
                <a:effectLst/>
                <a:latin typeface="Arial" panose="020B0604020202020204" pitchFamily="34" charset="0"/>
                <a:ea typeface="微软雅黑" pitchFamily="34" charset="-122"/>
                <a:cs typeface="Arial" panose="020B0604020202020204" pitchFamily="34" charset="0"/>
              </a:defRPr>
            </a:lvl1pPr>
          </a:lstStyle>
          <a:p>
            <a:r>
              <a:rPr lang="en-US" altLang="zh-CN" dirty="0"/>
              <a:t>High Current 650 MHz Cavity for HL-Z mode</a:t>
            </a:r>
            <a:endParaRPr lang="zh-CN" altLang="en-US" dirty="0"/>
          </a:p>
        </p:txBody>
      </p:sp>
      <p:pic>
        <p:nvPicPr>
          <p:cNvPr id="8" name="Picture 31">
            <a:extLst>
              <a:ext uri="{FF2B5EF4-FFF2-40B4-BE49-F238E27FC236}">
                <a16:creationId xmlns:a16="http://schemas.microsoft.com/office/drawing/2014/main" id="{A483A85D-AE57-4940-9D55-1B70153E2A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3741" y="3767269"/>
            <a:ext cx="3749393" cy="250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8">
            <a:extLst>
              <a:ext uri="{FF2B5EF4-FFF2-40B4-BE49-F238E27FC236}">
                <a16:creationId xmlns:a16="http://schemas.microsoft.com/office/drawing/2014/main" id="{7C2F3D64-7EDD-4B3A-A3F7-2C6C133220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8199" y="3767269"/>
            <a:ext cx="2755981" cy="2471606"/>
          </a:xfrm>
          <a:prstGeom prst="rect">
            <a:avLst/>
          </a:prstGeom>
        </p:spPr>
      </p:pic>
      <p:pic>
        <p:nvPicPr>
          <p:cNvPr id="10" name="内容占位符 9">
            <a:extLst>
              <a:ext uri="{FF2B5EF4-FFF2-40B4-BE49-F238E27FC236}">
                <a16:creationId xmlns:a16="http://schemas.microsoft.com/office/drawing/2014/main" id="{4D7373B8-7EBA-404F-ABF0-EA33CEA908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51980" y="3767269"/>
            <a:ext cx="2982811" cy="2471606"/>
          </a:xfrm>
          <a:prstGeom prst="rect">
            <a:avLst/>
          </a:prstGeom>
        </p:spPr>
      </p:pic>
      <p:sp>
        <p:nvSpPr>
          <p:cNvPr id="11" name="矩形 10">
            <a:extLst>
              <a:ext uri="{FF2B5EF4-FFF2-40B4-BE49-F238E27FC236}">
                <a16:creationId xmlns:a16="http://schemas.microsoft.com/office/drawing/2014/main" id="{50AD7652-C98A-42BB-BA11-8F1293AA6A9C}"/>
              </a:ext>
            </a:extLst>
          </p:cNvPr>
          <p:cNvSpPr/>
          <p:nvPr/>
        </p:nvSpPr>
        <p:spPr>
          <a:xfrm>
            <a:off x="474435" y="1433091"/>
            <a:ext cx="11117490" cy="1938992"/>
          </a:xfrm>
          <a:prstGeom prst="rect">
            <a:avLst/>
          </a:prstGeom>
        </p:spPr>
        <p:txBody>
          <a:bodyPr wrap="square">
            <a:spAutoFit/>
          </a:bodyPr>
          <a:lstStyle/>
          <a:p>
            <a:pPr marL="285750" indent="-285750">
              <a:spcBef>
                <a:spcPts val="1200"/>
              </a:spcBef>
              <a:buFont typeface="Arial" panose="020B0604020202020204" pitchFamily="34" charset="0"/>
              <a:buChar char="•"/>
            </a:pPr>
            <a:r>
              <a:rPr lang="en-US" altLang="zh-CN" dirty="0">
                <a:latin typeface="Arial" panose="020B0604020202020204" pitchFamily="34" charset="0"/>
                <a:cs typeface="Arial" panose="020B0604020202020204" pitchFamily="34" charset="0"/>
              </a:rPr>
              <a:t>Based on the successful construction and stable operation of BEPCII 500 MHz cavity system. Small batch production for HEPS and BEPCII-U (~ 5).</a:t>
            </a:r>
          </a:p>
          <a:p>
            <a:pPr marL="285750" indent="-285750">
              <a:spcBef>
                <a:spcPts val="1200"/>
              </a:spcBef>
              <a:buFont typeface="Arial" panose="020B0604020202020204" pitchFamily="34" charset="0"/>
              <a:buChar char="•"/>
            </a:pPr>
            <a:r>
              <a:rPr lang="en-US" altLang="zh-CN" dirty="0">
                <a:latin typeface="Arial" panose="020B0604020202020204" pitchFamily="34" charset="0"/>
                <a:cs typeface="Arial" panose="020B0604020202020204" pitchFamily="34" charset="0"/>
              </a:rPr>
              <a:t>Higher gradient (x3, 18 MV/m) and Q (x20, 2E10), 2 K operation</a:t>
            </a:r>
          </a:p>
          <a:p>
            <a:pPr marL="285750" indent="-285750">
              <a:spcBef>
                <a:spcPts val="1200"/>
              </a:spcBef>
              <a:buFont typeface="Arial" panose="020B0604020202020204" pitchFamily="34" charset="0"/>
              <a:buChar char="•"/>
            </a:pPr>
            <a:r>
              <a:rPr lang="en-US" altLang="zh-CN" dirty="0">
                <a:latin typeface="Arial" panose="020B0604020202020204" pitchFamily="34" charset="0"/>
                <a:cs typeface="Arial" panose="020B0604020202020204" pitchFamily="34" charset="0"/>
              </a:rPr>
              <a:t>Higher input power (x10, 1 MW per cavity, two couplers and two 600 kW klystrons as alternative).</a:t>
            </a:r>
          </a:p>
          <a:p>
            <a:pPr marL="285750" indent="-285750">
              <a:spcBef>
                <a:spcPts val="1200"/>
              </a:spcBef>
              <a:buFont typeface="Arial" panose="020B0604020202020204" pitchFamily="34" charset="0"/>
              <a:buChar char="•"/>
            </a:pPr>
            <a:r>
              <a:rPr lang="en-US" altLang="zh-CN" dirty="0">
                <a:latin typeface="Arial" panose="020B0604020202020204" pitchFamily="34" charset="0"/>
                <a:cs typeface="Arial" panose="020B0604020202020204" pitchFamily="34" charset="0"/>
              </a:rPr>
              <a:t>Deep HOM damping.</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776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37792" y="340502"/>
            <a:ext cx="7916416" cy="1036506"/>
          </a:xfrm>
        </p:spPr>
        <p:txBody>
          <a:bodyPr vert="horz" lIns="91440" tIns="45720" rIns="91440" bIns="45720" rtlCol="0" anchor="ctr">
            <a:normAutofit/>
          </a:bodyPr>
          <a:lstStyle/>
          <a:p>
            <a:r>
              <a:rPr lang="en-US" altLang="zh-CN" sz="4000" dirty="0">
                <a:solidFill>
                  <a:srgbClr val="C00000"/>
                </a:solidFill>
                <a:effectLst/>
                <a:latin typeface="Arial" panose="020B0604020202020204" pitchFamily="34" charset="0"/>
                <a:cs typeface="Arial" panose="020B0604020202020204" pitchFamily="34" charset="0"/>
              </a:rPr>
              <a:t>Content</a:t>
            </a:r>
            <a:endParaRPr lang="zh-CN" altLang="en-US" sz="4000" dirty="0">
              <a:solidFill>
                <a:srgbClr val="C00000"/>
              </a:solidFill>
              <a:effectLst/>
              <a:latin typeface="Arial" panose="020B0604020202020204" pitchFamily="34" charset="0"/>
              <a:cs typeface="Arial" panose="020B0604020202020204" pitchFamily="34" charset="0"/>
            </a:endParaRPr>
          </a:p>
        </p:txBody>
      </p:sp>
      <p:sp>
        <p:nvSpPr>
          <p:cNvPr id="7" name="内容占位符 2"/>
          <p:cNvSpPr txBox="1">
            <a:spLocks/>
          </p:cNvSpPr>
          <p:nvPr/>
        </p:nvSpPr>
        <p:spPr>
          <a:xfrm>
            <a:off x="479376" y="1628800"/>
            <a:ext cx="10434554" cy="453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SRF system overview and layout</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Collider SRF system design</a:t>
            </a:r>
          </a:p>
          <a:p>
            <a:pPr marL="514350" indent="-514350">
              <a:spcBef>
                <a:spcPts val="1200"/>
              </a:spcBef>
              <a:buFont typeface="+mj-lt"/>
              <a:buAutoNum type="arabicPeriod"/>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Booster SRF system design</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Power and energy upgrade plan</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Summary</a:t>
            </a:r>
          </a:p>
        </p:txBody>
      </p:sp>
      <p:sp>
        <p:nvSpPr>
          <p:cNvPr id="4" name="灯片编号占位符 3">
            <a:extLst>
              <a:ext uri="{FF2B5EF4-FFF2-40B4-BE49-F238E27FC236}">
                <a16:creationId xmlns:a16="http://schemas.microsoft.com/office/drawing/2014/main" id="{78392129-9D23-41B3-9559-CDB94ECFD8D8}"/>
              </a:ext>
            </a:extLst>
          </p:cNvPr>
          <p:cNvSpPr>
            <a:spLocks noGrp="1"/>
          </p:cNvSpPr>
          <p:nvPr>
            <p:ph type="sldNum" sz="quarter" idx="12"/>
          </p:nvPr>
        </p:nvSpPr>
        <p:spPr>
          <a:xfrm>
            <a:off x="8737600" y="6356351"/>
            <a:ext cx="2844800" cy="365125"/>
          </a:xfrm>
        </p:spPr>
        <p:txBody>
          <a:bodyPr/>
          <a:lstStyle/>
          <a:p>
            <a:fld id="{D81A5892-4DC8-4C24-8E36-6364759EFE91}" type="slidenum">
              <a:rPr lang="zh-CN" altLang="en-US" smtClean="0"/>
              <a:t>22</a:t>
            </a:fld>
            <a:endParaRPr lang="zh-CN" altLang="en-US" dirty="0"/>
          </a:p>
        </p:txBody>
      </p:sp>
    </p:spTree>
    <p:extLst>
      <p:ext uri="{BB962C8B-B14F-4D97-AF65-F5344CB8AC3E}">
        <p14:creationId xmlns:p14="http://schemas.microsoft.com/office/powerpoint/2010/main" val="609631093"/>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D033D69-D027-4891-ACC6-B75F6337AAB7}"/>
              </a:ext>
            </a:extLst>
          </p:cNvPr>
          <p:cNvSpPr>
            <a:spLocks noGrp="1"/>
          </p:cNvSpPr>
          <p:nvPr>
            <p:ph idx="1"/>
          </p:nvPr>
        </p:nvSpPr>
        <p:spPr>
          <a:xfrm>
            <a:off x="318629" y="1340768"/>
            <a:ext cx="7001507" cy="5380708"/>
          </a:xfrm>
        </p:spPr>
        <p:txBody>
          <a:bodyPr>
            <a:normAutofit/>
          </a:bodyPr>
          <a:lstStyle/>
          <a:p>
            <a:pPr algn="just"/>
            <a:r>
              <a:rPr lang="en-GB" altLang="zh-CN" sz="1800" dirty="0">
                <a:solidFill>
                  <a:srgbClr val="C00000"/>
                </a:solidFill>
                <a:effectLst/>
                <a:ea typeface="MS Mincho" panose="02020609040205080304" pitchFamily="49" charset="-128"/>
              </a:rPr>
              <a:t>TESLA/TTF/Euro-XFEL/ILC/LCLS-II/SHINE/S3FEL type </a:t>
            </a:r>
            <a:r>
              <a:rPr lang="en-GB" altLang="zh-CN" sz="1800" dirty="0">
                <a:solidFill>
                  <a:srgbClr val="C00000"/>
                </a:solidFill>
                <a:ea typeface="MS Mincho" panose="02020609040205080304" pitchFamily="49" charset="-128"/>
              </a:rPr>
              <a:t>1.3 GHz </a:t>
            </a:r>
            <a:r>
              <a:rPr lang="en-GB" altLang="zh-CN" sz="1800" dirty="0">
                <a:solidFill>
                  <a:srgbClr val="C00000"/>
                </a:solidFill>
                <a:effectLst/>
                <a:ea typeface="MS Mincho" panose="02020609040205080304" pitchFamily="49" charset="-128"/>
              </a:rPr>
              <a:t>cryomodule will be used for the Booster</a:t>
            </a:r>
            <a:r>
              <a:rPr lang="en-GB" altLang="zh-CN" sz="1800" dirty="0">
                <a:effectLst/>
                <a:ea typeface="MS Mincho" panose="02020609040205080304" pitchFamily="49" charset="-128"/>
              </a:rPr>
              <a:t>. Each of the 12-meter-long cryomodules contains eight 1.3 GHz 9-cell cavities, with each cavity having two welded HOM couplers on the cavity beam pipe. </a:t>
            </a:r>
            <a:r>
              <a:rPr lang="en-US" altLang="zh-CN" sz="1800" dirty="0">
                <a:effectLst/>
                <a:ea typeface="MS Mincho" panose="02020609040205080304" pitchFamily="49" charset="-128"/>
              </a:rPr>
              <a:t>No superconducting magnet </a:t>
            </a:r>
            <a:r>
              <a:rPr lang="en-US" altLang="zh-CN" sz="1800" dirty="0">
                <a:ea typeface="MS Mincho" panose="02020609040205080304" pitchFamily="49" charset="-128"/>
              </a:rPr>
              <a:t>in the module.</a:t>
            </a:r>
            <a:r>
              <a:rPr lang="en-GB" altLang="zh-CN" sz="1800" dirty="0">
                <a:effectLst/>
                <a:ea typeface="MS Mincho" panose="02020609040205080304" pitchFamily="49" charset="-128"/>
              </a:rPr>
              <a:t> </a:t>
            </a:r>
          </a:p>
          <a:p>
            <a:pPr algn="just"/>
            <a:r>
              <a:rPr lang="en-US" altLang="zh-CN" sz="1800" dirty="0"/>
              <a:t>For the distinct advantages of mid-T baking over N-doping, </a:t>
            </a:r>
            <a:r>
              <a:rPr lang="en-US" altLang="zh-CN" sz="1800" dirty="0">
                <a:solidFill>
                  <a:srgbClr val="C00000"/>
                </a:solidFill>
              </a:rPr>
              <a:t>IHEP made the world's first mid-T high Q 1.3 GHz 8x9-cell cryomodule and demonstrated excellent performance</a:t>
            </a:r>
            <a:r>
              <a:rPr lang="en-US" altLang="zh-CN" sz="1800" dirty="0"/>
              <a:t>. </a:t>
            </a:r>
          </a:p>
          <a:p>
            <a:pPr algn="just">
              <a:spcBef>
                <a:spcPts val="2400"/>
              </a:spcBef>
              <a:spcAft>
                <a:spcPts val="0"/>
              </a:spcAft>
            </a:pPr>
            <a:r>
              <a:rPr lang="en-GB" altLang="zh-CN" sz="1800" dirty="0">
                <a:effectLst/>
                <a:ea typeface="MS Mincho" panose="02020609040205080304" pitchFamily="49" charset="-128"/>
              </a:rPr>
              <a:t>Due to the high beam current and high HOM power per cavity in the </a:t>
            </a:r>
            <a:r>
              <a:rPr lang="en-GB" altLang="zh-CN" sz="1800" dirty="0">
                <a:solidFill>
                  <a:srgbClr val="C00000"/>
                </a:solidFill>
                <a:effectLst/>
                <a:ea typeface="MS Mincho" panose="02020609040205080304" pitchFamily="49" charset="-128"/>
              </a:rPr>
              <a:t>high luminosity Z mode </a:t>
            </a:r>
            <a:r>
              <a:rPr lang="en-GB" altLang="zh-CN" sz="1800" dirty="0">
                <a:effectLst/>
                <a:ea typeface="MS Mincho" panose="02020609040205080304" pitchFamily="49" charset="-128"/>
              </a:rPr>
              <a:t>(up to 30 mA for injection into the empty Collider ring), an </a:t>
            </a:r>
            <a:r>
              <a:rPr lang="en-GB" altLang="zh-CN" sz="1800" dirty="0">
                <a:solidFill>
                  <a:srgbClr val="C00000"/>
                </a:solidFill>
                <a:effectLst/>
                <a:ea typeface="MS Mincho" panose="02020609040205080304" pitchFamily="49" charset="-128"/>
              </a:rPr>
              <a:t>ERL-type 1.3 GHz cryomodule with a HOM absorber at 100 K between cavities</a:t>
            </a:r>
            <a:r>
              <a:rPr lang="en-GB" altLang="zh-CN" sz="1800" dirty="0">
                <a:effectLst/>
                <a:ea typeface="MS Mincho" panose="02020609040205080304" pitchFamily="49" charset="-128"/>
              </a:rPr>
              <a:t> will be used instead of the low current TESLA cavities for Higgs</a:t>
            </a:r>
            <a:r>
              <a:rPr lang="en-US" altLang="zh-CN" sz="1800" dirty="0">
                <a:ea typeface="MS Mincho" panose="02020609040205080304" pitchFamily="49" charset="-128"/>
              </a:rPr>
              <a:t>,</a:t>
            </a:r>
            <a:r>
              <a:rPr lang="zh-CN" altLang="en-US" sz="1800" dirty="0">
                <a:ea typeface="MS Mincho" panose="02020609040205080304" pitchFamily="49" charset="-128"/>
              </a:rPr>
              <a:t> </a:t>
            </a:r>
            <a:r>
              <a:rPr lang="en-GB" altLang="zh-CN" sz="1800" dirty="0">
                <a:effectLst/>
                <a:ea typeface="宋体" panose="02010600030101010101" pitchFamily="2" charset="-122"/>
              </a:rPr>
              <a:t>W</a:t>
            </a:r>
            <a:r>
              <a:rPr lang="en-GB" altLang="zh-CN" sz="1800" dirty="0">
                <a:effectLst/>
                <a:ea typeface="MS Mincho" panose="02020609040205080304" pitchFamily="49" charset="-128"/>
              </a:rPr>
              <a:t> and </a:t>
            </a:r>
            <a:r>
              <a:rPr lang="en-GB" altLang="zh-CN" sz="1800" i="1" dirty="0" err="1">
                <a:effectLst/>
                <a:ea typeface="MS Mincho" panose="02020609040205080304" pitchFamily="49" charset="-128"/>
              </a:rPr>
              <a:t>tt</a:t>
            </a:r>
            <a:r>
              <a:rPr lang="en-GB" altLang="zh-CN" sz="1800" i="1" dirty="0">
                <a:effectLst/>
                <a:ea typeface="MS Mincho" panose="02020609040205080304" pitchFamily="49" charset="-128"/>
              </a:rPr>
              <a:t>̄ </a:t>
            </a:r>
            <a:r>
              <a:rPr lang="en-GB" altLang="zh-CN" sz="1800" dirty="0">
                <a:effectLst/>
                <a:ea typeface="MS Mincho" panose="02020609040205080304" pitchFamily="49" charset="-128"/>
              </a:rPr>
              <a:t>mode. To reduce the impedance, the Z-mode beams will only go through Z-cavities and bypass the Higgs and </a:t>
            </a:r>
            <a:r>
              <a:rPr lang="en-GB" altLang="zh-CN" sz="1800" i="1" dirty="0" err="1">
                <a:effectLst/>
                <a:ea typeface="MS Mincho" panose="02020609040205080304" pitchFamily="49" charset="-128"/>
              </a:rPr>
              <a:t>tt</a:t>
            </a:r>
            <a:r>
              <a:rPr lang="en-GB" altLang="zh-CN" sz="1800" i="1" dirty="0">
                <a:effectLst/>
                <a:ea typeface="MS Mincho" panose="02020609040205080304" pitchFamily="49" charset="-128"/>
              </a:rPr>
              <a:t>̄ </a:t>
            </a:r>
            <a:r>
              <a:rPr lang="en-GB" altLang="zh-CN" sz="1800" dirty="0">
                <a:effectLst/>
                <a:ea typeface="MS Mincho" panose="02020609040205080304" pitchFamily="49" charset="-128"/>
              </a:rPr>
              <a:t>cavities.</a:t>
            </a:r>
            <a:endParaRPr lang="zh-CN" altLang="en-US" dirty="0"/>
          </a:p>
        </p:txBody>
      </p:sp>
      <p:sp>
        <p:nvSpPr>
          <p:cNvPr id="4" name="灯片编号占位符 3">
            <a:extLst>
              <a:ext uri="{FF2B5EF4-FFF2-40B4-BE49-F238E27FC236}">
                <a16:creationId xmlns:a16="http://schemas.microsoft.com/office/drawing/2014/main" id="{84B6998A-9273-4204-B594-DFD06DF8D309}"/>
              </a:ext>
            </a:extLst>
          </p:cNvPr>
          <p:cNvSpPr>
            <a:spLocks noGrp="1"/>
          </p:cNvSpPr>
          <p:nvPr>
            <p:ph type="sldNum" sz="quarter" idx="12"/>
          </p:nvPr>
        </p:nvSpPr>
        <p:spPr/>
        <p:txBody>
          <a:bodyPr/>
          <a:lstStyle/>
          <a:p>
            <a:fld id="{D81A5892-4DC8-4C24-8E36-6364759EFE91}" type="slidenum">
              <a:rPr lang="zh-CN" altLang="en-US" smtClean="0"/>
              <a:t>23</a:t>
            </a:fld>
            <a:endParaRPr lang="zh-CN" altLang="en-US"/>
          </a:p>
        </p:txBody>
      </p:sp>
      <p:sp>
        <p:nvSpPr>
          <p:cNvPr id="5" name="标题 1">
            <a:extLst>
              <a:ext uri="{FF2B5EF4-FFF2-40B4-BE49-F238E27FC236}">
                <a16:creationId xmlns:a16="http://schemas.microsoft.com/office/drawing/2014/main" id="{BCAEC057-8C08-455C-BB75-00F1255905AD}"/>
              </a:ext>
            </a:extLst>
          </p:cNvPr>
          <p:cNvSpPr>
            <a:spLocks noGrp="1"/>
          </p:cNvSpPr>
          <p:nvPr>
            <p:ph type="title"/>
          </p:nvPr>
        </p:nvSpPr>
        <p:spPr>
          <a:xfrm>
            <a:off x="0" y="18255"/>
            <a:ext cx="12192000" cy="890465"/>
          </a:xfrm>
        </p:spPr>
        <p:txBody>
          <a:bodyPr/>
          <a:lstStyle/>
          <a:p>
            <a:r>
              <a:rPr lang="en-US" altLang="zh-CN" dirty="0"/>
              <a:t>Booster RF Cavity and Cryomodule</a:t>
            </a:r>
            <a:endParaRPr lang="zh-CN" altLang="en-US" dirty="0"/>
          </a:p>
        </p:txBody>
      </p:sp>
      <p:pic>
        <p:nvPicPr>
          <p:cNvPr id="10" name="图片 9">
            <a:extLst>
              <a:ext uri="{FF2B5EF4-FFF2-40B4-BE49-F238E27FC236}">
                <a16:creationId xmlns:a16="http://schemas.microsoft.com/office/drawing/2014/main" id="{081E7B82-784F-4733-A61C-71E77FC6C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7118" y="4437112"/>
            <a:ext cx="2508327" cy="1722355"/>
          </a:xfrm>
          <a:prstGeom prst="rect">
            <a:avLst/>
          </a:prstGeom>
        </p:spPr>
      </p:pic>
      <p:pic>
        <p:nvPicPr>
          <p:cNvPr id="7" name="内容占位符 5">
            <a:extLst>
              <a:ext uri="{FF2B5EF4-FFF2-40B4-BE49-F238E27FC236}">
                <a16:creationId xmlns:a16="http://schemas.microsoft.com/office/drawing/2014/main" id="{B7D5DAA6-0542-469C-8250-749056BB41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54325" y="1844824"/>
            <a:ext cx="4018870" cy="2018897"/>
          </a:xfrm>
          <a:prstGeom prst="rect">
            <a:avLst/>
          </a:prstGeom>
        </p:spPr>
      </p:pic>
    </p:spTree>
    <p:extLst>
      <p:ext uri="{BB962C8B-B14F-4D97-AF65-F5344CB8AC3E}">
        <p14:creationId xmlns:p14="http://schemas.microsoft.com/office/powerpoint/2010/main" val="419313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07B798-4F4E-411B-9A9B-ED96A13DA1B5}"/>
              </a:ext>
            </a:extLst>
          </p:cNvPr>
          <p:cNvSpPr>
            <a:spLocks noGrp="1"/>
          </p:cNvSpPr>
          <p:nvPr>
            <p:ph type="title"/>
          </p:nvPr>
        </p:nvSpPr>
        <p:spPr>
          <a:xfrm>
            <a:off x="0" y="0"/>
            <a:ext cx="12191999" cy="908720"/>
          </a:xfrm>
        </p:spPr>
        <p:txBody>
          <a:bodyPr/>
          <a:lstStyle/>
          <a:p>
            <a:r>
              <a:rPr lang="en-US" altLang="zh-CN" dirty="0"/>
              <a:t>Booster Ramp and Duty Factors</a:t>
            </a:r>
            <a:endParaRPr lang="zh-CN" altLang="en-US" dirty="0"/>
          </a:p>
        </p:txBody>
      </p:sp>
      <p:sp>
        <p:nvSpPr>
          <p:cNvPr id="3" name="内容占位符 2">
            <a:extLst>
              <a:ext uri="{FF2B5EF4-FFF2-40B4-BE49-F238E27FC236}">
                <a16:creationId xmlns:a16="http://schemas.microsoft.com/office/drawing/2014/main" id="{8A6DA896-36F8-4732-B8FE-9D4E92EBF779}"/>
              </a:ext>
            </a:extLst>
          </p:cNvPr>
          <p:cNvSpPr>
            <a:spLocks noGrp="1"/>
          </p:cNvSpPr>
          <p:nvPr>
            <p:ph idx="1"/>
          </p:nvPr>
        </p:nvSpPr>
        <p:spPr>
          <a:xfrm>
            <a:off x="200025" y="1213422"/>
            <a:ext cx="11596687" cy="4963541"/>
          </a:xfrm>
        </p:spPr>
        <p:txBody>
          <a:bodyPr/>
          <a:lstStyle/>
          <a:p>
            <a:r>
              <a:rPr lang="en-GB" altLang="zh-CN" sz="1800" dirty="0">
                <a:effectLst/>
                <a:ea typeface="MS Mincho" panose="02020609040205080304" pitchFamily="49" charset="-128"/>
              </a:rPr>
              <a:t>Booster cavities operate in fast ramp mode, and the beam energy increases almost linearly with time. The total RF voltage must be increased during the energy ramp to keep the synchrotron tune constant.</a:t>
            </a:r>
          </a:p>
          <a:p>
            <a:r>
              <a:rPr lang="en-US" altLang="zh-CN" sz="1800" dirty="0">
                <a:ea typeface="MS Mincho" panose="02020609040205080304" pitchFamily="49" charset="-128"/>
              </a:rPr>
              <a:t>Cryogenic, RF power and HOM power duty factor change with the cavity voltage, Q0, ramp time, circulating and swapping bunch charge, bunch length, beam current, etc. Big</a:t>
            </a:r>
            <a:r>
              <a:rPr lang="zh-CN" altLang="en-US" sz="1800" dirty="0">
                <a:ea typeface="MS Mincho" panose="02020609040205080304" pitchFamily="49" charset="-128"/>
              </a:rPr>
              <a:t> </a:t>
            </a:r>
            <a:r>
              <a:rPr lang="en-US" altLang="zh-CN" sz="1800" dirty="0">
                <a:ea typeface="MS Mincho" panose="02020609040205080304" pitchFamily="49" charset="-128"/>
              </a:rPr>
              <a:t>impact</a:t>
            </a:r>
            <a:r>
              <a:rPr lang="zh-CN" altLang="en-US" sz="1800" dirty="0">
                <a:ea typeface="MS Mincho" panose="02020609040205080304" pitchFamily="49" charset="-128"/>
              </a:rPr>
              <a:t> </a:t>
            </a:r>
            <a:r>
              <a:rPr lang="en-US" altLang="zh-CN" sz="1800" dirty="0">
                <a:ea typeface="MS Mincho" panose="02020609040205080304" pitchFamily="49" charset="-128"/>
              </a:rPr>
              <a:t>on</a:t>
            </a:r>
            <a:r>
              <a:rPr lang="zh-CN" altLang="en-US" sz="1800" dirty="0">
                <a:ea typeface="MS Mincho" panose="02020609040205080304" pitchFamily="49" charset="-128"/>
              </a:rPr>
              <a:t> </a:t>
            </a:r>
            <a:r>
              <a:rPr lang="en-US" altLang="zh-CN" sz="1800" dirty="0">
                <a:ea typeface="MS Mincho" panose="02020609040205080304" pitchFamily="49" charset="-128"/>
              </a:rPr>
              <a:t>Higgs on-axis injection.</a:t>
            </a:r>
            <a:r>
              <a:rPr lang="zh-CN" altLang="en-US" sz="1800" dirty="0">
                <a:ea typeface="MS Mincho" panose="02020609040205080304" pitchFamily="49" charset="-128"/>
              </a:rPr>
              <a:t> </a:t>
            </a:r>
            <a:endParaRPr lang="zh-CN" altLang="en-US" dirty="0"/>
          </a:p>
        </p:txBody>
      </p:sp>
      <p:sp>
        <p:nvSpPr>
          <p:cNvPr id="4" name="灯片编号占位符 3">
            <a:extLst>
              <a:ext uri="{FF2B5EF4-FFF2-40B4-BE49-F238E27FC236}">
                <a16:creationId xmlns:a16="http://schemas.microsoft.com/office/drawing/2014/main" id="{89466A31-43B5-413A-B95A-59DD0EB0D0F1}"/>
              </a:ext>
            </a:extLst>
          </p:cNvPr>
          <p:cNvSpPr>
            <a:spLocks noGrp="1"/>
          </p:cNvSpPr>
          <p:nvPr>
            <p:ph type="sldNum" sz="quarter" idx="12"/>
          </p:nvPr>
        </p:nvSpPr>
        <p:spPr/>
        <p:txBody>
          <a:bodyPr/>
          <a:lstStyle/>
          <a:p>
            <a:fld id="{D81A5892-4DC8-4C24-8E36-6364759EFE91}" type="slidenum">
              <a:rPr lang="zh-CN" altLang="en-US" smtClean="0"/>
              <a:t>24</a:t>
            </a:fld>
            <a:endParaRPr lang="zh-CN" altLang="en-US" dirty="0"/>
          </a:p>
        </p:txBody>
      </p:sp>
      <p:pic>
        <p:nvPicPr>
          <p:cNvPr id="8" name="图片 7">
            <a:extLst>
              <a:ext uri="{FF2B5EF4-FFF2-40B4-BE49-F238E27FC236}">
                <a16:creationId xmlns:a16="http://schemas.microsoft.com/office/drawing/2014/main" id="{F76D4BC0-A65C-48BC-B5E0-03896D348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305" y="2949105"/>
            <a:ext cx="5561585" cy="3355652"/>
          </a:xfrm>
          <a:prstGeom prst="rect">
            <a:avLst/>
          </a:prstGeom>
        </p:spPr>
      </p:pic>
      <p:pic>
        <p:nvPicPr>
          <p:cNvPr id="9" name="图片 8">
            <a:extLst>
              <a:ext uri="{FF2B5EF4-FFF2-40B4-BE49-F238E27FC236}">
                <a16:creationId xmlns:a16="http://schemas.microsoft.com/office/drawing/2014/main" id="{1F101893-1064-4195-92AE-746666EE2E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2057" y="4875240"/>
            <a:ext cx="5160343" cy="1557311"/>
          </a:xfrm>
          <a:prstGeom prst="rect">
            <a:avLst/>
          </a:prstGeom>
        </p:spPr>
      </p:pic>
      <p:pic>
        <p:nvPicPr>
          <p:cNvPr id="10" name="图片 9">
            <a:extLst>
              <a:ext uri="{FF2B5EF4-FFF2-40B4-BE49-F238E27FC236}">
                <a16:creationId xmlns:a16="http://schemas.microsoft.com/office/drawing/2014/main" id="{C1D91F4E-834E-40E1-A869-F39874934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8128" y="2759525"/>
            <a:ext cx="3389896" cy="1995023"/>
          </a:xfrm>
          <a:prstGeom prst="rect">
            <a:avLst/>
          </a:prstGeom>
        </p:spPr>
      </p:pic>
    </p:spTree>
    <p:extLst>
      <p:ext uri="{BB962C8B-B14F-4D97-AF65-F5344CB8AC3E}">
        <p14:creationId xmlns:p14="http://schemas.microsoft.com/office/powerpoint/2010/main" val="3916038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37792" y="340502"/>
            <a:ext cx="7916416" cy="1036506"/>
          </a:xfrm>
        </p:spPr>
        <p:txBody>
          <a:bodyPr vert="horz" lIns="91440" tIns="45720" rIns="91440" bIns="45720" rtlCol="0" anchor="ctr">
            <a:normAutofit/>
          </a:bodyPr>
          <a:lstStyle/>
          <a:p>
            <a:r>
              <a:rPr lang="en-US" altLang="zh-CN" sz="4000" dirty="0">
                <a:solidFill>
                  <a:srgbClr val="C00000"/>
                </a:solidFill>
                <a:effectLst/>
                <a:latin typeface="Arial" panose="020B0604020202020204" pitchFamily="34" charset="0"/>
                <a:cs typeface="Arial" panose="020B0604020202020204" pitchFamily="34" charset="0"/>
              </a:rPr>
              <a:t>Content</a:t>
            </a:r>
            <a:endParaRPr lang="zh-CN" altLang="en-US" sz="4000" dirty="0">
              <a:solidFill>
                <a:srgbClr val="C00000"/>
              </a:solidFill>
              <a:effectLst/>
              <a:latin typeface="Arial" panose="020B0604020202020204" pitchFamily="34" charset="0"/>
              <a:cs typeface="Arial" panose="020B0604020202020204" pitchFamily="34" charset="0"/>
            </a:endParaRPr>
          </a:p>
        </p:txBody>
      </p:sp>
      <p:sp>
        <p:nvSpPr>
          <p:cNvPr id="7" name="内容占位符 2"/>
          <p:cNvSpPr txBox="1">
            <a:spLocks/>
          </p:cNvSpPr>
          <p:nvPr/>
        </p:nvSpPr>
        <p:spPr>
          <a:xfrm>
            <a:off x="479376" y="1628800"/>
            <a:ext cx="10434554" cy="453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SRF system overview and layout</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Collider SRF system design</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Booster SRF system design</a:t>
            </a:r>
          </a:p>
          <a:p>
            <a:pPr marL="514350" indent="-514350">
              <a:spcBef>
                <a:spcPts val="1200"/>
              </a:spcBef>
              <a:buFont typeface="+mj-lt"/>
              <a:buAutoNum type="arabicPeriod"/>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Power and energy upgrade plan</a:t>
            </a:r>
          </a:p>
          <a:p>
            <a:pPr marL="514350" indent="-514350">
              <a:spcBef>
                <a:spcPts val="1200"/>
              </a:spcBef>
              <a:buFont typeface="+mj-lt"/>
              <a:buAutoNum type="arabicPeriod"/>
            </a:pPr>
            <a:r>
              <a:rPr lang="en-US" altLang="zh-CN" sz="2400" dirty="0">
                <a:latin typeface="Arial" panose="020B0604020202020204" pitchFamily="34" charset="0"/>
                <a:ea typeface="微软雅黑" panose="020B0503020204020204" pitchFamily="34" charset="-122"/>
                <a:cs typeface="Arial" panose="020B0604020202020204" pitchFamily="34" charset="0"/>
              </a:rPr>
              <a:t>Summary</a:t>
            </a:r>
          </a:p>
        </p:txBody>
      </p:sp>
      <p:sp>
        <p:nvSpPr>
          <p:cNvPr id="4" name="灯片编号占位符 3">
            <a:extLst>
              <a:ext uri="{FF2B5EF4-FFF2-40B4-BE49-F238E27FC236}">
                <a16:creationId xmlns:a16="http://schemas.microsoft.com/office/drawing/2014/main" id="{91894963-4CB5-43D0-94A8-D21679E645F2}"/>
              </a:ext>
            </a:extLst>
          </p:cNvPr>
          <p:cNvSpPr>
            <a:spLocks noGrp="1"/>
          </p:cNvSpPr>
          <p:nvPr>
            <p:ph type="sldNum" sz="quarter" idx="12"/>
          </p:nvPr>
        </p:nvSpPr>
        <p:spPr>
          <a:xfrm>
            <a:off x="8737600" y="6356351"/>
            <a:ext cx="2844800" cy="365125"/>
          </a:xfrm>
        </p:spPr>
        <p:txBody>
          <a:bodyPr/>
          <a:lstStyle/>
          <a:p>
            <a:fld id="{D81A5892-4DC8-4C24-8E36-6364759EFE91}" type="slidenum">
              <a:rPr lang="zh-CN" altLang="en-US" smtClean="0"/>
              <a:t>25</a:t>
            </a:fld>
            <a:endParaRPr lang="zh-CN" altLang="en-US" dirty="0"/>
          </a:p>
        </p:txBody>
      </p:sp>
    </p:spTree>
    <p:extLst>
      <p:ext uri="{BB962C8B-B14F-4D97-AF65-F5344CB8AC3E}">
        <p14:creationId xmlns:p14="http://schemas.microsoft.com/office/powerpoint/2010/main" val="2615992707"/>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4F8A74E2-230E-4616-92B3-5D2A86469D29}"/>
              </a:ext>
            </a:extLst>
          </p:cNvPr>
          <p:cNvSpPr>
            <a:spLocks noGrp="1"/>
          </p:cNvSpPr>
          <p:nvPr>
            <p:ph type="title"/>
          </p:nvPr>
        </p:nvSpPr>
        <p:spPr>
          <a:xfrm>
            <a:off x="0" y="1"/>
            <a:ext cx="12192000" cy="908719"/>
          </a:xfrm>
        </p:spPr>
        <p:txBody>
          <a:bodyPr/>
          <a:lstStyle/>
          <a:p>
            <a:r>
              <a:rPr lang="en-US" altLang="zh-CN" dirty="0"/>
              <a:t>CEPC Power and Energy Upgrade Plan</a:t>
            </a:r>
            <a:endParaRPr lang="zh-CN" altLang="en-US" dirty="0"/>
          </a:p>
        </p:txBody>
      </p:sp>
      <p:sp>
        <p:nvSpPr>
          <p:cNvPr id="4" name="灯片编号占位符 3">
            <a:extLst>
              <a:ext uri="{FF2B5EF4-FFF2-40B4-BE49-F238E27FC236}">
                <a16:creationId xmlns:a16="http://schemas.microsoft.com/office/drawing/2014/main" id="{B4DA47D2-00AD-4565-8204-569773CD9DC4}"/>
              </a:ext>
            </a:extLst>
          </p:cNvPr>
          <p:cNvSpPr>
            <a:spLocks noGrp="1"/>
          </p:cNvSpPr>
          <p:nvPr>
            <p:ph type="sldNum" sz="quarter" idx="12"/>
          </p:nvPr>
        </p:nvSpPr>
        <p:spPr/>
        <p:txBody>
          <a:bodyPr/>
          <a:lstStyle/>
          <a:p>
            <a:fld id="{D81A5892-4DC8-4C24-8E36-6364759EFE91}" type="slidenum">
              <a:rPr lang="zh-CN" altLang="en-US" smtClean="0"/>
              <a:t>26</a:t>
            </a:fld>
            <a:endParaRPr lang="zh-CN" altLang="en-US"/>
          </a:p>
        </p:txBody>
      </p:sp>
      <p:graphicFrame>
        <p:nvGraphicFramePr>
          <p:cNvPr id="11" name="内容占位符 10">
            <a:extLst>
              <a:ext uri="{FF2B5EF4-FFF2-40B4-BE49-F238E27FC236}">
                <a16:creationId xmlns:a16="http://schemas.microsoft.com/office/drawing/2014/main" id="{784F5F7C-1B58-4155-A190-69A0627CC63F}"/>
              </a:ext>
            </a:extLst>
          </p:cNvPr>
          <p:cNvGraphicFramePr>
            <a:graphicFrameLocks noGrp="1"/>
          </p:cNvGraphicFramePr>
          <p:nvPr>
            <p:ph idx="1"/>
            <p:extLst>
              <p:ext uri="{D42A27DB-BD31-4B8C-83A1-F6EECF244321}">
                <p14:modId xmlns:p14="http://schemas.microsoft.com/office/powerpoint/2010/main" val="1366386735"/>
              </p:ext>
            </p:extLst>
          </p:nvPr>
        </p:nvGraphicFramePr>
        <p:xfrm>
          <a:off x="468878" y="1196752"/>
          <a:ext cx="11145520" cy="5374309"/>
        </p:xfrm>
        <a:graphic>
          <a:graphicData uri="http://schemas.openxmlformats.org/drawingml/2006/table">
            <a:tbl>
              <a:tblPr firstRow="1" firstCol="1" bandRow="1"/>
              <a:tblGrid>
                <a:gridCol w="2776901">
                  <a:extLst>
                    <a:ext uri="{9D8B030D-6E8A-4147-A177-3AD203B41FA5}">
                      <a16:colId xmlns:a16="http://schemas.microsoft.com/office/drawing/2014/main" val="612026279"/>
                    </a:ext>
                  </a:extLst>
                </a:gridCol>
                <a:gridCol w="707050">
                  <a:extLst>
                    <a:ext uri="{9D8B030D-6E8A-4147-A177-3AD203B41FA5}">
                      <a16:colId xmlns:a16="http://schemas.microsoft.com/office/drawing/2014/main" val="1648728365"/>
                    </a:ext>
                  </a:extLst>
                </a:gridCol>
                <a:gridCol w="718202">
                  <a:extLst>
                    <a:ext uri="{9D8B030D-6E8A-4147-A177-3AD203B41FA5}">
                      <a16:colId xmlns:a16="http://schemas.microsoft.com/office/drawing/2014/main" val="2654350477"/>
                    </a:ext>
                  </a:extLst>
                </a:gridCol>
                <a:gridCol w="736046">
                  <a:extLst>
                    <a:ext uri="{9D8B030D-6E8A-4147-A177-3AD203B41FA5}">
                      <a16:colId xmlns:a16="http://schemas.microsoft.com/office/drawing/2014/main" val="1456875848"/>
                    </a:ext>
                  </a:extLst>
                </a:gridCol>
                <a:gridCol w="820803">
                  <a:extLst>
                    <a:ext uri="{9D8B030D-6E8A-4147-A177-3AD203B41FA5}">
                      <a16:colId xmlns:a16="http://schemas.microsoft.com/office/drawing/2014/main" val="3069097201"/>
                    </a:ext>
                  </a:extLst>
                </a:gridCol>
                <a:gridCol w="818572">
                  <a:extLst>
                    <a:ext uri="{9D8B030D-6E8A-4147-A177-3AD203B41FA5}">
                      <a16:colId xmlns:a16="http://schemas.microsoft.com/office/drawing/2014/main" val="4108888010"/>
                    </a:ext>
                  </a:extLst>
                </a:gridCol>
                <a:gridCol w="798498">
                  <a:extLst>
                    <a:ext uri="{9D8B030D-6E8A-4147-A177-3AD203B41FA5}">
                      <a16:colId xmlns:a16="http://schemas.microsoft.com/office/drawing/2014/main" val="3462152030"/>
                    </a:ext>
                  </a:extLst>
                </a:gridCol>
                <a:gridCol w="968012">
                  <a:extLst>
                    <a:ext uri="{9D8B030D-6E8A-4147-A177-3AD203B41FA5}">
                      <a16:colId xmlns:a16="http://schemas.microsoft.com/office/drawing/2014/main" val="3998141885"/>
                    </a:ext>
                  </a:extLst>
                </a:gridCol>
                <a:gridCol w="807420">
                  <a:extLst>
                    <a:ext uri="{9D8B030D-6E8A-4147-A177-3AD203B41FA5}">
                      <a16:colId xmlns:a16="http://schemas.microsoft.com/office/drawing/2014/main" val="1982125582"/>
                    </a:ext>
                  </a:extLst>
                </a:gridCol>
                <a:gridCol w="912251">
                  <a:extLst>
                    <a:ext uri="{9D8B030D-6E8A-4147-A177-3AD203B41FA5}">
                      <a16:colId xmlns:a16="http://schemas.microsoft.com/office/drawing/2014/main" val="769374168"/>
                    </a:ext>
                  </a:extLst>
                </a:gridCol>
                <a:gridCol w="1081765">
                  <a:extLst>
                    <a:ext uri="{9D8B030D-6E8A-4147-A177-3AD203B41FA5}">
                      <a16:colId xmlns:a16="http://schemas.microsoft.com/office/drawing/2014/main" val="1904814566"/>
                    </a:ext>
                  </a:extLst>
                </a:gridCol>
              </a:tblGrid>
              <a:tr h="205037">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 </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Baseline</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Power Upgrade</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Energy Upgrade</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43847028"/>
                  </a:ext>
                </a:extLst>
              </a:tr>
              <a:tr h="205037">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 </a:t>
                      </a:r>
                      <a:endParaRPr lang="zh-CN" sz="2000">
                        <a:effectLst/>
                        <a:latin typeface="Times New Roman" panose="02020603050405020304" pitchFamily="18" charset="0"/>
                        <a:ea typeface="MS Mincho" panose="02020609040205080304" pitchFamily="49" charset="-128"/>
                      </a:endParaRPr>
                    </a:p>
                  </a:txBody>
                  <a:tcPr marL="61511" marR="61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Higgs</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W</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Z</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Higgs</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W</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Z</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n-US" sz="1400" b="1" i="1">
                          <a:solidFill>
                            <a:srgbClr val="000000"/>
                          </a:solidFill>
                          <a:effectLst/>
                          <a:latin typeface="Times New Roman" panose="02020603050405020304" pitchFamily="18" charset="0"/>
                          <a:ea typeface="宋体" panose="02010600030101010101" pitchFamily="2" charset="-122"/>
                        </a:rPr>
                        <a:t>tt̄</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60591087"/>
                  </a:ext>
                </a:extLst>
              </a:tr>
              <a:tr h="170864">
                <a:tc>
                  <a:txBody>
                    <a:bodyPr/>
                    <a:lstStyle/>
                    <a:p>
                      <a:pPr algn="just" fontAlgn="t"/>
                      <a:r>
                        <a:rPr lang="en-US" sz="1400">
                          <a:solidFill>
                            <a:srgbClr val="000000"/>
                          </a:solidFill>
                          <a:effectLst/>
                          <a:latin typeface="Times New Roman" panose="02020603050405020304" pitchFamily="18" charset="0"/>
                          <a:ea typeface="宋体" panose="02010600030101010101" pitchFamily="2" charset="-122"/>
                        </a:rPr>
                        <a:t>Collider SR power </a:t>
                      </a:r>
                      <a:r>
                        <a:rPr lang="en-GB" sz="1400">
                          <a:solidFill>
                            <a:srgbClr val="000000"/>
                          </a:solidFill>
                          <a:effectLst/>
                          <a:latin typeface="Times New Roman" panose="02020603050405020304" pitchFamily="18" charset="0"/>
                          <a:ea typeface="宋体" panose="02010600030101010101" pitchFamily="2" charset="-122"/>
                        </a:rPr>
                        <a:t>/ </a:t>
                      </a:r>
                      <a:r>
                        <a:rPr lang="en-US" sz="1400">
                          <a:solidFill>
                            <a:srgbClr val="000000"/>
                          </a:solidFill>
                          <a:effectLst/>
                          <a:latin typeface="Times New Roman" panose="02020603050405020304" pitchFamily="18" charset="0"/>
                          <a:ea typeface="宋体" panose="02010600030101010101" pitchFamily="2" charset="-122"/>
                        </a:rPr>
                        <a:t>beam [MW]</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30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50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30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50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993483533"/>
                  </a:ext>
                </a:extLst>
              </a:tr>
              <a:tr h="170864">
                <a:tc>
                  <a:txBody>
                    <a:bodyPr/>
                    <a:lstStyle/>
                    <a:p>
                      <a:pPr algn="just" fontAlgn="ctr"/>
                      <a:r>
                        <a:rPr lang="en-US" sz="1400">
                          <a:solidFill>
                            <a:srgbClr val="000000"/>
                          </a:solidFill>
                          <a:effectLst/>
                          <a:latin typeface="Times New Roman" panose="02020603050405020304" pitchFamily="18" charset="0"/>
                          <a:ea typeface="宋体" panose="02010600030101010101" pitchFamily="2" charset="-122"/>
                        </a:rPr>
                        <a:t>Beam energy [GeV]</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120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45.5</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120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45.5</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180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86557668"/>
                  </a:ext>
                </a:extLst>
              </a:tr>
              <a:tr h="170864">
                <a:tc>
                  <a:txBody>
                    <a:bodyPr/>
                    <a:lstStyle/>
                    <a:p>
                      <a:pPr algn="just" fontAlgn="ctr"/>
                      <a:r>
                        <a:rPr lang="en-US" sz="1400">
                          <a:solidFill>
                            <a:srgbClr val="000000"/>
                          </a:solidFill>
                          <a:effectLst/>
                          <a:latin typeface="Times New Roman" panose="02020603050405020304" pitchFamily="18" charset="0"/>
                          <a:ea typeface="宋体" panose="02010600030101010101" pitchFamily="2" charset="-122"/>
                        </a:rPr>
                        <a:t>Luminosity / IP [10</a:t>
                      </a:r>
                      <a:r>
                        <a:rPr lang="en-US" sz="1400" u="none" strike="noStrike" kern="100"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34</a:t>
                      </a:r>
                      <a:r>
                        <a:rPr lang="en-US" sz="1400" u="none" strike="noStrike"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cm</a:t>
                      </a:r>
                      <a:r>
                        <a:rPr lang="en-US" sz="1400" u="none" strike="noStrike" kern="100"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sz="1400" u="none" strike="noStrike"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sz="1400" u="none" strike="noStrike" kern="100" baseline="300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r>
                        <a:rPr lang="en-US" sz="1400" u="none" strike="noStrike"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5</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115</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8.3</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26.7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192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0.5</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sz="1400" dirty="0">
                          <a:solidFill>
                            <a:srgbClr val="000000"/>
                          </a:solidFill>
                          <a:effectLst/>
                          <a:latin typeface="Times New Roman" panose="02020603050405020304" pitchFamily="18" charset="0"/>
                          <a:ea typeface="宋体" panose="02010600030101010101" pitchFamily="2" charset="-122"/>
                        </a:rPr>
                        <a:t>0.8</a:t>
                      </a:r>
                      <a:endParaRPr lang="zh-CN" sz="2000"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697755763"/>
                  </a:ext>
                </a:extLst>
              </a:tr>
              <a:tr h="296164">
                <a:tc>
                  <a:txBody>
                    <a:bodyPr/>
                    <a:lstStyle/>
                    <a:p>
                      <a:pPr algn="just" fontAlgn="ctr"/>
                      <a:r>
                        <a:rPr lang="en-US" sz="1400" b="1" dirty="0">
                          <a:solidFill>
                            <a:srgbClr val="000000"/>
                          </a:solidFill>
                          <a:effectLst/>
                          <a:latin typeface="Times New Roman" panose="02020603050405020304" pitchFamily="18" charset="0"/>
                          <a:ea typeface="宋体" panose="02010600030101010101" pitchFamily="2" charset="-122"/>
                        </a:rPr>
                        <a:t>Collider 650 MHz </a:t>
                      </a:r>
                      <a:r>
                        <a:rPr lang="en-US" sz="1400" b="1" dirty="0" err="1">
                          <a:solidFill>
                            <a:srgbClr val="000000"/>
                          </a:solidFill>
                          <a:effectLst/>
                          <a:latin typeface="Times New Roman" panose="02020603050405020304" pitchFamily="18" charset="0"/>
                          <a:ea typeface="宋体" panose="02010600030101010101" pitchFamily="2" charset="-122"/>
                        </a:rPr>
                        <a:t>cavit</a:t>
                      </a:r>
                      <a:r>
                        <a:rPr lang="en-GB" sz="1400" b="1" dirty="0" err="1">
                          <a:solidFill>
                            <a:srgbClr val="000000"/>
                          </a:solidFill>
                          <a:effectLst/>
                          <a:latin typeface="Times New Roman" panose="02020603050405020304" pitchFamily="18" charset="0"/>
                          <a:ea typeface="宋体" panose="02010600030101010101" pitchFamily="2" charset="-122"/>
                        </a:rPr>
                        <a:t>ies</a:t>
                      </a:r>
                      <a:endParaRPr lang="zh-CN" sz="2000"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2-cell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1-cell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2-cell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1-cell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Add </a:t>
                      </a:r>
                      <a:br>
                        <a:rPr lang="en-US" sz="1400" b="1">
                          <a:solidFill>
                            <a:srgbClr val="000000"/>
                          </a:solidFill>
                          <a:effectLst/>
                          <a:latin typeface="Times New Roman" panose="02020603050405020304" pitchFamily="18" charset="0"/>
                          <a:ea typeface="宋体" panose="02010600030101010101" pitchFamily="2" charset="-122"/>
                        </a:rPr>
                      </a:br>
                      <a:r>
                        <a:rPr lang="en-US" sz="1400" b="1">
                          <a:solidFill>
                            <a:srgbClr val="000000"/>
                          </a:solidFill>
                          <a:effectLst/>
                          <a:latin typeface="Times New Roman" panose="02020603050405020304" pitchFamily="18" charset="0"/>
                          <a:ea typeface="宋体" panose="02010600030101010101" pitchFamily="2" charset="-122"/>
                        </a:rPr>
                        <a:t>5-cell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Existing</a:t>
                      </a:r>
                      <a:br>
                        <a:rPr lang="en-US" sz="1400" b="1">
                          <a:solidFill>
                            <a:srgbClr val="000000"/>
                          </a:solidFill>
                          <a:effectLst/>
                          <a:latin typeface="Times New Roman" panose="02020603050405020304" pitchFamily="18" charset="0"/>
                          <a:ea typeface="宋体" panose="02010600030101010101" pitchFamily="2" charset="-122"/>
                        </a:rPr>
                      </a:br>
                      <a:r>
                        <a:rPr lang="en-US" sz="1400" b="1">
                          <a:solidFill>
                            <a:srgbClr val="000000"/>
                          </a:solidFill>
                          <a:effectLst/>
                          <a:latin typeface="Times New Roman" panose="02020603050405020304" pitchFamily="18" charset="0"/>
                          <a:ea typeface="宋体" panose="02010600030101010101" pitchFamily="2" charset="-122"/>
                        </a:rPr>
                        <a:t>2-cell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Add</a:t>
                      </a:r>
                      <a:br>
                        <a:rPr lang="en-US" sz="1400" b="1">
                          <a:solidFill>
                            <a:srgbClr val="000000"/>
                          </a:solidFill>
                          <a:effectLst/>
                          <a:latin typeface="Times New Roman" panose="02020603050405020304" pitchFamily="18" charset="0"/>
                          <a:ea typeface="宋体" panose="02010600030101010101" pitchFamily="2" charset="-122"/>
                        </a:rPr>
                      </a:br>
                      <a:r>
                        <a:rPr lang="en-US" sz="1400" b="1">
                          <a:solidFill>
                            <a:srgbClr val="000000"/>
                          </a:solidFill>
                          <a:effectLst/>
                          <a:latin typeface="Times New Roman" panose="02020603050405020304" pitchFamily="18" charset="0"/>
                          <a:ea typeface="宋体" panose="02010600030101010101" pitchFamily="2" charset="-122"/>
                        </a:rPr>
                        <a:t>5-cell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Existing</a:t>
                      </a:r>
                      <a:br>
                        <a:rPr lang="en-US" sz="1400" b="1">
                          <a:solidFill>
                            <a:srgbClr val="000000"/>
                          </a:solidFill>
                          <a:effectLst/>
                          <a:latin typeface="Times New Roman" panose="02020603050405020304" pitchFamily="18" charset="0"/>
                          <a:ea typeface="宋体" panose="02010600030101010101" pitchFamily="2" charset="-122"/>
                        </a:rPr>
                      </a:br>
                      <a:r>
                        <a:rPr lang="en-US" sz="1400" b="1">
                          <a:solidFill>
                            <a:srgbClr val="000000"/>
                          </a:solidFill>
                          <a:effectLst/>
                          <a:latin typeface="Times New Roman" panose="02020603050405020304" pitchFamily="18" charset="0"/>
                          <a:ea typeface="宋体" panose="02010600030101010101" pitchFamily="2" charset="-122"/>
                        </a:rPr>
                        <a:t>2-cell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730246"/>
                  </a:ext>
                </a:extLst>
              </a:tr>
              <a:tr h="170864">
                <a:tc>
                  <a:txBody>
                    <a:bodyPr/>
                    <a:lstStyle/>
                    <a:p>
                      <a:pPr algn="just" fontAlgn="ctr"/>
                      <a:r>
                        <a:rPr lang="en-US" sz="1400">
                          <a:solidFill>
                            <a:srgbClr val="000000"/>
                          </a:solidFill>
                          <a:effectLst/>
                          <a:latin typeface="Times New Roman" panose="02020603050405020304" pitchFamily="18" charset="0"/>
                          <a:ea typeface="宋体" panose="02010600030101010101" pitchFamily="2" charset="-122"/>
                        </a:rPr>
                        <a:t>RF voltage [GV]</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2.2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0.7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0.12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2.2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0.7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0.1</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10 (6.1 + 3.9)</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10 (6.1 + 3.9)</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2551718114"/>
                  </a:ext>
                </a:extLst>
              </a:tr>
              <a:tr h="170864">
                <a:tc>
                  <a:txBody>
                    <a:bodyPr/>
                    <a:lstStyle/>
                    <a:p>
                      <a:pPr algn="just" fontAlgn="ctr"/>
                      <a:r>
                        <a:rPr lang="en-US" sz="1400">
                          <a:solidFill>
                            <a:srgbClr val="000000"/>
                          </a:solidFill>
                          <a:effectLst/>
                          <a:latin typeface="Times New Roman" panose="02020603050405020304" pitchFamily="18" charset="0"/>
                          <a:ea typeface="宋体" panose="02010600030101010101" pitchFamily="2" charset="-122"/>
                        </a:rPr>
                        <a:t>Beam current / ring [mA]</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16.7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84</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801</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27.8</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140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1345</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3.4</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5.6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629416334"/>
                  </a:ext>
                </a:extLst>
              </a:tr>
              <a:tr h="170864">
                <a:tc>
                  <a:txBody>
                    <a:bodyPr/>
                    <a:lstStyle/>
                    <a:p>
                      <a:pPr algn="just" fontAlgn="ctr"/>
                      <a:r>
                        <a:rPr lang="en-US" sz="1400">
                          <a:solidFill>
                            <a:srgbClr val="000000"/>
                          </a:solidFill>
                          <a:effectLst/>
                          <a:latin typeface="Times New Roman" panose="02020603050405020304" pitchFamily="18" charset="0"/>
                          <a:ea typeface="宋体" panose="02010600030101010101" pitchFamily="2" charset="-122"/>
                        </a:rPr>
                        <a:t>Cavity number</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192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96×2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30×2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336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168×2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50×2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192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336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192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dirty="0">
                          <a:solidFill>
                            <a:srgbClr val="000000"/>
                          </a:solidFill>
                          <a:effectLst/>
                          <a:latin typeface="Times New Roman" panose="02020603050405020304" pitchFamily="18" charset="0"/>
                          <a:ea typeface="宋体" panose="02010600030101010101" pitchFamily="2" charset="-122"/>
                        </a:rPr>
                        <a:t>336</a:t>
                      </a:r>
                      <a:endParaRPr lang="zh-CN" sz="2000"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587382"/>
                  </a:ext>
                </a:extLst>
              </a:tr>
              <a:tr h="170864">
                <a:tc>
                  <a:txBody>
                    <a:bodyPr/>
                    <a:lstStyle/>
                    <a:p>
                      <a:pPr algn="just" fontAlgn="ctr"/>
                      <a:r>
                        <a:rPr lang="en-US" sz="1400">
                          <a:solidFill>
                            <a:srgbClr val="000000"/>
                          </a:solidFill>
                          <a:effectLst/>
                          <a:latin typeface="Times New Roman" panose="02020603050405020304" pitchFamily="18" charset="0"/>
                          <a:ea typeface="宋体" panose="02010600030101010101" pitchFamily="2" charset="-122"/>
                        </a:rPr>
                        <a:t>Cryomodule number</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32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32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60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56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56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48</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56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48</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56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908384"/>
                  </a:ext>
                </a:extLst>
              </a:tr>
              <a:tr h="170864">
                <a:tc>
                  <a:txBody>
                    <a:bodyPr/>
                    <a:lstStyle/>
                    <a:p>
                      <a:pPr algn="just" fontAlgn="ctr"/>
                      <a:r>
                        <a:rPr lang="en-US" sz="1400">
                          <a:solidFill>
                            <a:srgbClr val="000000"/>
                          </a:solidFill>
                          <a:effectLst/>
                          <a:latin typeface="Times New Roman" panose="02020603050405020304" pitchFamily="18" charset="0"/>
                          <a:ea typeface="宋体" panose="02010600030101010101" pitchFamily="2" charset="-122"/>
                        </a:rPr>
                        <a:t>Klystron number</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60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dirty="0">
                          <a:solidFill>
                            <a:srgbClr val="000000"/>
                          </a:solidFill>
                          <a:effectLst/>
                          <a:latin typeface="Times New Roman" panose="02020603050405020304" pitchFamily="18" charset="0"/>
                          <a:ea typeface="宋体" panose="02010600030101010101" pitchFamily="2" charset="-122"/>
                        </a:rPr>
                        <a:t>168</a:t>
                      </a:r>
                      <a:endParaRPr lang="zh-CN" sz="2000"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168</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48</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168</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168</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143747"/>
                  </a:ext>
                </a:extLst>
              </a:tr>
              <a:tr h="170864">
                <a:tc>
                  <a:txBody>
                    <a:bodyPr/>
                    <a:lstStyle/>
                    <a:p>
                      <a:pPr algn="just" fontAlgn="ctr"/>
                      <a:r>
                        <a:rPr lang="en-US" sz="1400">
                          <a:solidFill>
                            <a:srgbClr val="000000"/>
                          </a:solidFill>
                          <a:effectLst/>
                          <a:latin typeface="Times New Roman" panose="02020603050405020304" pitchFamily="18" charset="0"/>
                          <a:ea typeface="宋体" panose="02010600030101010101" pitchFamily="2" charset="-122"/>
                        </a:rPr>
                        <a:t>Klystron power [kW]</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1200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dirty="0">
                          <a:solidFill>
                            <a:srgbClr val="000000"/>
                          </a:solidFill>
                          <a:effectLst/>
                          <a:latin typeface="Times New Roman" panose="02020603050405020304" pitchFamily="18" charset="0"/>
                          <a:ea typeface="宋体" panose="02010600030101010101" pitchFamily="2" charset="-122"/>
                        </a:rPr>
                        <a:t>800</a:t>
                      </a:r>
                      <a:endParaRPr lang="zh-CN" sz="2000"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1200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800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711907"/>
                  </a:ext>
                </a:extLst>
              </a:tr>
              <a:tr h="170864">
                <a:tc>
                  <a:txBody>
                    <a:bodyPr/>
                    <a:lstStyle/>
                    <a:p>
                      <a:pPr algn="just" fontAlgn="ctr"/>
                      <a:r>
                        <a:rPr lang="en-GB" sz="1400">
                          <a:solidFill>
                            <a:srgbClr val="000000"/>
                          </a:solidFill>
                          <a:effectLst/>
                          <a:latin typeface="Times New Roman" panose="02020603050405020304" pitchFamily="18" charset="0"/>
                          <a:ea typeface="宋体" panose="02010600030101010101" pitchFamily="2" charset="-122"/>
                        </a:rPr>
                        <a:t>Collider </a:t>
                      </a:r>
                      <a:r>
                        <a:rPr lang="en-US" sz="1400">
                          <a:solidFill>
                            <a:srgbClr val="000000"/>
                          </a:solidFill>
                          <a:effectLst/>
                          <a:latin typeface="Times New Roman" panose="02020603050405020304" pitchFamily="18" charset="0"/>
                          <a:ea typeface="宋体" panose="02010600030101010101" pitchFamily="2" charset="-122"/>
                        </a:rPr>
                        <a:t>4.5 K equiv. heat load [kW]</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44.4</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28.1</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15.2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41.9</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20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20.1</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128.3</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128.3</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3539078266"/>
                  </a:ext>
                </a:extLst>
              </a:tr>
              <a:tr h="273382">
                <a:tc>
                  <a:txBody>
                    <a:bodyPr/>
                    <a:lstStyle/>
                    <a:p>
                      <a:pPr algn="just" fontAlgn="ctr"/>
                      <a:r>
                        <a:rPr lang="en-US" sz="1400" b="1">
                          <a:solidFill>
                            <a:srgbClr val="000000"/>
                          </a:solidFill>
                          <a:effectLst/>
                          <a:latin typeface="Times New Roman" panose="02020603050405020304" pitchFamily="18" charset="0"/>
                          <a:ea typeface="宋体" panose="02010600030101010101" pitchFamily="2" charset="-122"/>
                        </a:rPr>
                        <a:t>Booster 1.3 GHz cavities</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9-cell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Add</a:t>
                      </a:r>
                      <a:br>
                        <a:rPr lang="en-US" sz="1400" b="1">
                          <a:solidFill>
                            <a:srgbClr val="000000"/>
                          </a:solidFill>
                          <a:effectLst/>
                          <a:latin typeface="Times New Roman" panose="02020603050405020304" pitchFamily="18" charset="0"/>
                          <a:ea typeface="宋体" panose="02010600030101010101" pitchFamily="2" charset="-122"/>
                        </a:rPr>
                      </a:br>
                      <a:r>
                        <a:rPr lang="en-US" sz="1400" b="1">
                          <a:solidFill>
                            <a:srgbClr val="000000"/>
                          </a:solidFill>
                          <a:effectLst/>
                          <a:latin typeface="Times New Roman" panose="02020603050405020304" pitchFamily="18" charset="0"/>
                          <a:ea typeface="宋体" panose="02010600030101010101" pitchFamily="2" charset="-122"/>
                        </a:rPr>
                        <a:t>9-cell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Existing</a:t>
                      </a:r>
                      <a:br>
                        <a:rPr lang="en-US" sz="1400" b="1">
                          <a:solidFill>
                            <a:srgbClr val="000000"/>
                          </a:solidFill>
                          <a:effectLst/>
                          <a:latin typeface="Times New Roman" panose="02020603050405020304" pitchFamily="18" charset="0"/>
                          <a:ea typeface="宋体" panose="02010600030101010101" pitchFamily="2" charset="-122"/>
                        </a:rPr>
                      </a:br>
                      <a:r>
                        <a:rPr lang="en-US" sz="1400" b="1">
                          <a:solidFill>
                            <a:srgbClr val="000000"/>
                          </a:solidFill>
                          <a:effectLst/>
                          <a:latin typeface="Times New Roman" panose="02020603050405020304" pitchFamily="18" charset="0"/>
                          <a:ea typeface="宋体" panose="02010600030101010101" pitchFamily="2" charset="-122"/>
                        </a:rPr>
                        <a:t>9-cell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Add</a:t>
                      </a:r>
                      <a:br>
                        <a:rPr lang="en-US" sz="1400" b="1">
                          <a:solidFill>
                            <a:srgbClr val="000000"/>
                          </a:solidFill>
                          <a:effectLst/>
                          <a:latin typeface="Times New Roman" panose="02020603050405020304" pitchFamily="18" charset="0"/>
                          <a:ea typeface="宋体" panose="02010600030101010101" pitchFamily="2" charset="-122"/>
                        </a:rPr>
                      </a:br>
                      <a:r>
                        <a:rPr lang="en-US" sz="1400" b="1">
                          <a:solidFill>
                            <a:srgbClr val="000000"/>
                          </a:solidFill>
                          <a:effectLst/>
                          <a:latin typeface="Times New Roman" panose="02020603050405020304" pitchFamily="18" charset="0"/>
                          <a:ea typeface="宋体" panose="02010600030101010101" pitchFamily="2" charset="-122"/>
                        </a:rPr>
                        <a:t>9-cell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a:solidFill>
                            <a:srgbClr val="000000"/>
                          </a:solidFill>
                          <a:effectLst/>
                          <a:latin typeface="Times New Roman" panose="02020603050405020304" pitchFamily="18" charset="0"/>
                          <a:ea typeface="宋体" panose="02010600030101010101" pitchFamily="2" charset="-122"/>
                        </a:rPr>
                        <a:t>Existing</a:t>
                      </a:r>
                      <a:br>
                        <a:rPr lang="en-US" sz="1400" b="1">
                          <a:solidFill>
                            <a:srgbClr val="000000"/>
                          </a:solidFill>
                          <a:effectLst/>
                          <a:latin typeface="Times New Roman" panose="02020603050405020304" pitchFamily="18" charset="0"/>
                          <a:ea typeface="宋体" panose="02010600030101010101" pitchFamily="2" charset="-122"/>
                        </a:rPr>
                      </a:br>
                      <a:r>
                        <a:rPr lang="en-US" sz="1400" b="1">
                          <a:solidFill>
                            <a:srgbClr val="000000"/>
                          </a:solidFill>
                          <a:effectLst/>
                          <a:latin typeface="Times New Roman" panose="02020603050405020304" pitchFamily="18" charset="0"/>
                          <a:ea typeface="宋体" panose="02010600030101010101" pitchFamily="2" charset="-122"/>
                        </a:rPr>
                        <a:t>9-cell</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864600"/>
                  </a:ext>
                </a:extLst>
              </a:tr>
              <a:tr h="170864">
                <a:tc>
                  <a:txBody>
                    <a:bodyPr/>
                    <a:lstStyle/>
                    <a:p>
                      <a:pPr algn="just" fontAlgn="ctr"/>
                      <a:r>
                        <a:rPr lang="en-US" sz="1400">
                          <a:solidFill>
                            <a:srgbClr val="1A1A1A"/>
                          </a:solidFill>
                          <a:effectLst/>
                          <a:latin typeface="Times New Roman" panose="02020603050405020304" pitchFamily="18" charset="0"/>
                          <a:ea typeface="宋体" panose="02010600030101010101" pitchFamily="2" charset="-122"/>
                        </a:rPr>
                        <a:t>Extraction RF voltage [GV]</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2.17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0.87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0.46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2.17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0.87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0.46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9.7 (7.53 + 2.17)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9.7 (7.53 + 2.17)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826270008"/>
                  </a:ext>
                </a:extLst>
              </a:tr>
              <a:tr h="170864">
                <a:tc>
                  <a:txBody>
                    <a:bodyPr/>
                    <a:lstStyle/>
                    <a:p>
                      <a:pPr algn="just" fontAlgn="ctr"/>
                      <a:r>
                        <a:rPr lang="en-US" sz="1400">
                          <a:solidFill>
                            <a:srgbClr val="1A1A1A"/>
                          </a:solidFill>
                          <a:effectLst/>
                          <a:latin typeface="Times New Roman" panose="02020603050405020304" pitchFamily="18" charset="0"/>
                          <a:ea typeface="宋体" panose="02010600030101010101" pitchFamily="2" charset="-122"/>
                        </a:rPr>
                        <a:t>Beam current [mA]</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1</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3.1</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16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1.4</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5.3</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30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0.12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0.19</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2794584873"/>
                  </a:ext>
                </a:extLst>
              </a:tr>
              <a:tr h="170864">
                <a:tc>
                  <a:txBody>
                    <a:bodyPr/>
                    <a:lstStyle/>
                    <a:p>
                      <a:pPr algn="just" fontAlgn="ctr"/>
                      <a:r>
                        <a:rPr lang="en-US" sz="1400">
                          <a:solidFill>
                            <a:srgbClr val="1A1A1A"/>
                          </a:solidFill>
                          <a:effectLst/>
                          <a:latin typeface="Times New Roman" panose="02020603050405020304" pitchFamily="18" charset="0"/>
                          <a:ea typeface="宋体" panose="02010600030101010101" pitchFamily="2" charset="-122"/>
                        </a:rPr>
                        <a:t>Cavity number</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32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dirty="0">
                          <a:solidFill>
                            <a:srgbClr val="1A1A1A"/>
                          </a:solidFill>
                          <a:effectLst/>
                          <a:latin typeface="Times New Roman" panose="02020603050405020304" pitchFamily="18" charset="0"/>
                          <a:ea typeface="宋体" panose="02010600030101010101" pitchFamily="2" charset="-122"/>
                        </a:rPr>
                        <a:t>32</a:t>
                      </a:r>
                      <a:endParaRPr lang="zh-CN" sz="2000"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256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256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324306"/>
                  </a:ext>
                </a:extLst>
              </a:tr>
              <a:tr h="170864">
                <a:tc>
                  <a:txBody>
                    <a:bodyPr/>
                    <a:lstStyle/>
                    <a:p>
                      <a:pPr algn="just" fontAlgn="ctr"/>
                      <a:r>
                        <a:rPr lang="en-US" sz="1400">
                          <a:solidFill>
                            <a:srgbClr val="000000"/>
                          </a:solidFill>
                          <a:effectLst/>
                          <a:latin typeface="Times New Roman" panose="02020603050405020304" pitchFamily="18" charset="0"/>
                          <a:ea typeface="宋体" panose="02010600030101010101" pitchFamily="2" charset="-122"/>
                        </a:rPr>
                        <a:t>Cryomodule number</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12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12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4</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12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12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4</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32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32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607810"/>
                  </a:ext>
                </a:extLst>
              </a:tr>
              <a:tr h="170864">
                <a:tc>
                  <a:txBody>
                    <a:bodyPr/>
                    <a:lstStyle/>
                    <a:p>
                      <a:pPr algn="just" fontAlgn="ctr"/>
                      <a:r>
                        <a:rPr lang="en-US" sz="1400">
                          <a:solidFill>
                            <a:srgbClr val="1A1A1A"/>
                          </a:solidFill>
                          <a:effectLst/>
                          <a:latin typeface="Times New Roman" panose="02020603050405020304" pitchFamily="18" charset="0"/>
                          <a:ea typeface="宋体" panose="02010600030101010101" pitchFamily="2" charset="-122"/>
                        </a:rPr>
                        <a:t>SSA number</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32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32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256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dirty="0">
                          <a:solidFill>
                            <a:srgbClr val="000000"/>
                          </a:solidFill>
                          <a:effectLst/>
                          <a:latin typeface="Times New Roman" panose="02020603050405020304" pitchFamily="18" charset="0"/>
                          <a:ea typeface="宋体" panose="02010600030101010101" pitchFamily="2" charset="-122"/>
                        </a:rPr>
                        <a:t>96</a:t>
                      </a:r>
                      <a:endParaRPr lang="zh-CN" sz="2000"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256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96</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121274"/>
                  </a:ext>
                </a:extLst>
              </a:tr>
              <a:tr h="170864">
                <a:tc>
                  <a:txBody>
                    <a:bodyPr/>
                    <a:lstStyle/>
                    <a:p>
                      <a:pPr algn="just" fontAlgn="ctr"/>
                      <a:r>
                        <a:rPr lang="en-US" sz="1400">
                          <a:solidFill>
                            <a:srgbClr val="1A1A1A"/>
                          </a:solidFill>
                          <a:effectLst/>
                          <a:latin typeface="Times New Roman" panose="02020603050405020304" pitchFamily="18" charset="0"/>
                          <a:ea typeface="宋体" panose="02010600030101010101" pitchFamily="2" charset="-122"/>
                        </a:rPr>
                        <a:t>SSA power [kW]</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25</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25</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25</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dirty="0">
                          <a:solidFill>
                            <a:srgbClr val="1A1A1A"/>
                          </a:solidFill>
                          <a:effectLst/>
                          <a:latin typeface="Times New Roman" panose="02020603050405020304" pitchFamily="18" charset="0"/>
                          <a:ea typeface="宋体" panose="02010600030101010101" pitchFamily="2" charset="-122"/>
                        </a:rPr>
                        <a:t>30</a:t>
                      </a:r>
                      <a:endParaRPr lang="zh-CN" sz="2000"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30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1A1A1A"/>
                          </a:solidFill>
                          <a:effectLst/>
                          <a:latin typeface="Times New Roman" panose="02020603050405020304" pitchFamily="18" charset="0"/>
                          <a:ea typeface="宋体" panose="02010600030101010101" pitchFamily="2" charset="-122"/>
                        </a:rPr>
                        <a:t>40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a:solidFill>
                            <a:srgbClr val="000000"/>
                          </a:solidFill>
                          <a:effectLst/>
                          <a:latin typeface="Times New Roman" panose="02020603050405020304" pitchFamily="18" charset="0"/>
                          <a:ea typeface="宋体" panose="02010600030101010101" pitchFamily="2" charset="-122"/>
                        </a:rPr>
                        <a:t>10</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933682"/>
                  </a:ext>
                </a:extLst>
              </a:tr>
              <a:tr h="170864">
                <a:tc>
                  <a:txBody>
                    <a:bodyPr/>
                    <a:lstStyle/>
                    <a:p>
                      <a:pPr algn="just" fontAlgn="ctr"/>
                      <a:r>
                        <a:rPr lang="en-GB" sz="1400">
                          <a:solidFill>
                            <a:srgbClr val="000000"/>
                          </a:solidFill>
                          <a:effectLst/>
                          <a:latin typeface="Times New Roman" panose="02020603050405020304" pitchFamily="18" charset="0"/>
                          <a:ea typeface="宋体" panose="02010600030101010101" pitchFamily="2" charset="-122"/>
                        </a:rPr>
                        <a:t>Booster </a:t>
                      </a:r>
                      <a:r>
                        <a:rPr lang="en-US" sz="1400">
                          <a:solidFill>
                            <a:srgbClr val="000000"/>
                          </a:solidFill>
                          <a:effectLst/>
                          <a:latin typeface="Times New Roman" panose="02020603050405020304" pitchFamily="18" charset="0"/>
                          <a:ea typeface="宋体" panose="02010600030101010101" pitchFamily="2" charset="-122"/>
                        </a:rPr>
                        <a:t>4.5 K equiv. heat load [kW]</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7.8</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3.1</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3.5</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8.1</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3.2</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3.7</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11.4</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r>
                        <a:rPr lang="en-GB" sz="1400" kern="100">
                          <a:solidFill>
                            <a:srgbClr val="000000"/>
                          </a:solidFill>
                          <a:effectLst/>
                          <a:latin typeface="Times New Roman" panose="02020603050405020304" pitchFamily="18" charset="0"/>
                          <a:ea typeface="宋体" panose="02010600030101010101" pitchFamily="2" charset="-122"/>
                        </a:rPr>
                        <a:t>11.4</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3684714695"/>
                  </a:ext>
                </a:extLst>
              </a:tr>
              <a:tr h="227819">
                <a:tc>
                  <a:txBody>
                    <a:bodyPr/>
                    <a:lstStyle/>
                    <a:p>
                      <a:pPr algn="just" fontAlgn="ctr"/>
                      <a:r>
                        <a:rPr lang="en-GB" sz="1400" b="1">
                          <a:solidFill>
                            <a:srgbClr val="000000"/>
                          </a:solidFill>
                          <a:effectLst/>
                          <a:latin typeface="Times New Roman" panose="02020603050405020304" pitchFamily="18" charset="0"/>
                          <a:ea typeface="宋体" panose="02010600030101010101" pitchFamily="2" charset="-122"/>
                        </a:rPr>
                        <a:t>Total RF length [m]</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dirty="0">
                          <a:solidFill>
                            <a:srgbClr val="000000"/>
                          </a:solidFill>
                          <a:effectLst/>
                          <a:latin typeface="Times New Roman" panose="02020603050405020304" pitchFamily="18" charset="0"/>
                          <a:ea typeface="宋体" panose="02010600030101010101" pitchFamily="2" charset="-122"/>
                        </a:rPr>
                        <a:t>704</a:t>
                      </a:r>
                      <a:endParaRPr lang="zh-CN" sz="2000" b="1"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dirty="0">
                          <a:solidFill>
                            <a:srgbClr val="000000"/>
                          </a:solidFill>
                          <a:effectLst/>
                          <a:latin typeface="Times New Roman" panose="02020603050405020304" pitchFamily="18" charset="0"/>
                          <a:ea typeface="宋体" panose="02010600030101010101" pitchFamily="2" charset="-122"/>
                        </a:rPr>
                        <a:t>704</a:t>
                      </a:r>
                      <a:endParaRPr lang="zh-CN" sz="2000" b="1"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dirty="0">
                          <a:solidFill>
                            <a:srgbClr val="000000"/>
                          </a:solidFill>
                          <a:effectLst/>
                          <a:latin typeface="Times New Roman" panose="02020603050405020304" pitchFamily="18" charset="0"/>
                          <a:ea typeface="宋体" panose="02010600030101010101" pitchFamily="2" charset="-122"/>
                        </a:rPr>
                        <a:t>384</a:t>
                      </a:r>
                      <a:endParaRPr lang="zh-CN" sz="2000" b="1"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a:solidFill>
                            <a:srgbClr val="000000"/>
                          </a:solidFill>
                          <a:effectLst/>
                          <a:latin typeface="Times New Roman" panose="02020603050405020304" pitchFamily="18" charset="0"/>
                          <a:ea typeface="宋体" panose="02010600030101010101" pitchFamily="2" charset="-122"/>
                        </a:rPr>
                        <a:t>1088</a:t>
                      </a:r>
                      <a:endParaRPr lang="zh-CN" sz="2000" b="1">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dirty="0">
                          <a:solidFill>
                            <a:srgbClr val="000000"/>
                          </a:solidFill>
                          <a:effectLst/>
                          <a:latin typeface="Times New Roman" panose="02020603050405020304" pitchFamily="18" charset="0"/>
                          <a:ea typeface="宋体" panose="02010600030101010101" pitchFamily="2" charset="-122"/>
                        </a:rPr>
                        <a:t>1088</a:t>
                      </a:r>
                      <a:endParaRPr lang="zh-CN" sz="2000" b="1"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dirty="0">
                          <a:solidFill>
                            <a:srgbClr val="000000"/>
                          </a:solidFill>
                          <a:effectLst/>
                          <a:latin typeface="Times New Roman" panose="02020603050405020304" pitchFamily="18" charset="0"/>
                          <a:ea typeface="宋体" panose="02010600030101010101" pitchFamily="2" charset="-122"/>
                        </a:rPr>
                        <a:t>608</a:t>
                      </a:r>
                      <a:endParaRPr lang="zh-CN" sz="2000" b="1"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400" b="1" kern="100" dirty="0">
                          <a:solidFill>
                            <a:srgbClr val="000000"/>
                          </a:solidFill>
                          <a:effectLst/>
                          <a:latin typeface="Times New Roman" panose="02020603050405020304" pitchFamily="18" charset="0"/>
                          <a:ea typeface="宋体" panose="02010600030101010101" pitchFamily="2" charset="-122"/>
                        </a:rPr>
                        <a:t>2368</a:t>
                      </a:r>
                      <a:endParaRPr lang="zh-CN" sz="2000" b="1"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r>
                        <a:rPr lang="en-GB" sz="1400" b="1" kern="100" dirty="0">
                          <a:solidFill>
                            <a:srgbClr val="000000"/>
                          </a:solidFill>
                          <a:effectLst/>
                          <a:latin typeface="Times New Roman" panose="02020603050405020304" pitchFamily="18" charset="0"/>
                          <a:ea typeface="宋体" panose="02010600030101010101" pitchFamily="2" charset="-122"/>
                        </a:rPr>
                        <a:t>2368</a:t>
                      </a:r>
                      <a:endParaRPr lang="zh-CN" sz="2000" b="1"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348580021"/>
                  </a:ext>
                </a:extLst>
              </a:tr>
              <a:tr h="239210">
                <a:tc>
                  <a:txBody>
                    <a:bodyPr/>
                    <a:lstStyle/>
                    <a:p>
                      <a:pPr algn="just" fontAlgn="ctr"/>
                      <a:r>
                        <a:rPr lang="en-GB" sz="1400" b="1">
                          <a:solidFill>
                            <a:srgbClr val="000000"/>
                          </a:solidFill>
                          <a:effectLst/>
                          <a:latin typeface="Times New Roman" panose="02020603050405020304" pitchFamily="18" charset="0"/>
                          <a:ea typeface="宋体" panose="02010600030101010101" pitchFamily="2" charset="-122"/>
                        </a:rPr>
                        <a:t>Total </a:t>
                      </a:r>
                      <a:r>
                        <a:rPr lang="en-US" sz="1400" b="1">
                          <a:solidFill>
                            <a:srgbClr val="000000"/>
                          </a:solidFill>
                          <a:effectLst/>
                          <a:latin typeface="Times New Roman" panose="02020603050405020304" pitchFamily="18" charset="0"/>
                          <a:ea typeface="宋体" panose="02010600030101010101" pitchFamily="2" charset="-122"/>
                        </a:rPr>
                        <a:t>4.5 K equiv. heat load [kW]</a:t>
                      </a:r>
                      <a:endParaRPr lang="zh-CN" sz="200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a:solidFill>
                            <a:srgbClr val="000000"/>
                          </a:solidFill>
                          <a:effectLst/>
                          <a:latin typeface="Times New Roman" panose="02020603050405020304" pitchFamily="18" charset="0"/>
                          <a:ea typeface="宋体" panose="02010600030101010101" pitchFamily="2" charset="-122"/>
                        </a:rPr>
                        <a:t>52.2</a:t>
                      </a:r>
                      <a:endParaRPr lang="zh-CN" sz="2000" b="1">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a:solidFill>
                            <a:srgbClr val="000000"/>
                          </a:solidFill>
                          <a:effectLst/>
                          <a:latin typeface="Times New Roman" panose="02020603050405020304" pitchFamily="18" charset="0"/>
                          <a:ea typeface="宋体" panose="02010600030101010101" pitchFamily="2" charset="-122"/>
                        </a:rPr>
                        <a:t>31.2</a:t>
                      </a:r>
                      <a:endParaRPr lang="zh-CN" sz="2000" b="1">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a:solidFill>
                            <a:srgbClr val="000000"/>
                          </a:solidFill>
                          <a:effectLst/>
                          <a:latin typeface="Times New Roman" panose="02020603050405020304" pitchFamily="18" charset="0"/>
                          <a:ea typeface="宋体" panose="02010600030101010101" pitchFamily="2" charset="-122"/>
                        </a:rPr>
                        <a:t>18.7</a:t>
                      </a:r>
                      <a:endParaRPr lang="zh-CN" sz="2000" b="1">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a:solidFill>
                            <a:srgbClr val="000000"/>
                          </a:solidFill>
                          <a:effectLst/>
                          <a:latin typeface="Times New Roman" panose="02020603050405020304" pitchFamily="18" charset="0"/>
                          <a:ea typeface="宋体" panose="02010600030101010101" pitchFamily="2" charset="-122"/>
                        </a:rPr>
                        <a:t>50.0</a:t>
                      </a:r>
                      <a:endParaRPr lang="zh-CN" sz="2000" b="1">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a:solidFill>
                            <a:srgbClr val="000000"/>
                          </a:solidFill>
                          <a:effectLst/>
                          <a:latin typeface="Times New Roman" panose="02020603050405020304" pitchFamily="18" charset="0"/>
                          <a:ea typeface="宋体" panose="02010600030101010101" pitchFamily="2" charset="-122"/>
                        </a:rPr>
                        <a:t>23.2</a:t>
                      </a:r>
                      <a:endParaRPr lang="zh-CN" sz="2000" b="1">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400" b="1" kern="100">
                          <a:solidFill>
                            <a:srgbClr val="000000"/>
                          </a:solidFill>
                          <a:effectLst/>
                          <a:latin typeface="Times New Roman" panose="02020603050405020304" pitchFamily="18" charset="0"/>
                          <a:ea typeface="宋体" panose="02010600030101010101" pitchFamily="2" charset="-122"/>
                        </a:rPr>
                        <a:t>23.8</a:t>
                      </a:r>
                      <a:endParaRPr lang="zh-CN" sz="2000" b="1">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400" b="1" kern="100">
                          <a:solidFill>
                            <a:srgbClr val="000000"/>
                          </a:solidFill>
                          <a:effectLst/>
                          <a:latin typeface="Times New Roman" panose="02020603050405020304" pitchFamily="18" charset="0"/>
                          <a:ea typeface="宋体" panose="02010600030101010101" pitchFamily="2" charset="-122"/>
                        </a:rPr>
                        <a:t>139.7</a:t>
                      </a:r>
                      <a:endParaRPr lang="zh-CN" sz="2000" b="1">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r>
                        <a:rPr lang="en-GB" sz="1400" b="1" kern="100" dirty="0">
                          <a:solidFill>
                            <a:srgbClr val="000000"/>
                          </a:solidFill>
                          <a:effectLst/>
                          <a:latin typeface="Times New Roman" panose="02020603050405020304" pitchFamily="18" charset="0"/>
                          <a:ea typeface="宋体" panose="02010600030101010101" pitchFamily="2" charset="-122"/>
                        </a:rPr>
                        <a:t>139.7</a:t>
                      </a:r>
                      <a:endParaRPr lang="zh-CN" sz="2000" b="1" dirty="0">
                        <a:effectLst/>
                        <a:latin typeface="Times New Roman" panose="02020603050405020304" pitchFamily="18" charset="0"/>
                        <a:ea typeface="MS Mincho" panose="02020609040205080304" pitchFamily="49" charset="-128"/>
                      </a:endParaRPr>
                    </a:p>
                  </a:txBody>
                  <a:tcPr marL="61511" marR="61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2093184627"/>
                  </a:ext>
                </a:extLst>
              </a:tr>
            </a:tbl>
          </a:graphicData>
        </a:graphic>
      </p:graphicFrame>
    </p:spTree>
    <p:extLst>
      <p:ext uri="{BB962C8B-B14F-4D97-AF65-F5344CB8AC3E}">
        <p14:creationId xmlns:p14="http://schemas.microsoft.com/office/powerpoint/2010/main" val="2256302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80D2646-D3CA-44D7-A016-6AD7D005F46E}"/>
              </a:ext>
            </a:extLst>
          </p:cNvPr>
          <p:cNvSpPr>
            <a:spLocks noGrp="1"/>
          </p:cNvSpPr>
          <p:nvPr>
            <p:ph type="sldNum" sz="quarter" idx="12"/>
          </p:nvPr>
        </p:nvSpPr>
        <p:spPr/>
        <p:txBody>
          <a:bodyPr/>
          <a:lstStyle/>
          <a:p>
            <a:fld id="{D81A5892-4DC8-4C24-8E36-6364759EFE91}" type="slidenum">
              <a:rPr lang="zh-CN" altLang="en-US" smtClean="0"/>
              <a:t>27</a:t>
            </a:fld>
            <a:endParaRPr lang="zh-CN" altLang="en-US"/>
          </a:p>
        </p:txBody>
      </p:sp>
      <p:pic>
        <p:nvPicPr>
          <p:cNvPr id="7" name="图片 6">
            <a:extLst>
              <a:ext uri="{FF2B5EF4-FFF2-40B4-BE49-F238E27FC236}">
                <a16:creationId xmlns:a16="http://schemas.microsoft.com/office/drawing/2014/main" id="{746779ED-A4D1-4BD2-BD39-13811B99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1196752"/>
            <a:ext cx="8640960" cy="5451033"/>
          </a:xfrm>
          <a:prstGeom prst="rect">
            <a:avLst/>
          </a:prstGeom>
        </p:spPr>
      </p:pic>
      <p:sp>
        <p:nvSpPr>
          <p:cNvPr id="5" name="标题 5">
            <a:extLst>
              <a:ext uri="{FF2B5EF4-FFF2-40B4-BE49-F238E27FC236}">
                <a16:creationId xmlns:a16="http://schemas.microsoft.com/office/drawing/2014/main" id="{86AD93D1-5565-4F97-8495-DC3D804E597A}"/>
              </a:ext>
            </a:extLst>
          </p:cNvPr>
          <p:cNvSpPr>
            <a:spLocks noGrp="1"/>
          </p:cNvSpPr>
          <p:nvPr>
            <p:ph type="title"/>
          </p:nvPr>
        </p:nvSpPr>
        <p:spPr>
          <a:xfrm>
            <a:off x="0" y="1"/>
            <a:ext cx="12192000" cy="908719"/>
          </a:xfrm>
        </p:spPr>
        <p:txBody>
          <a:bodyPr/>
          <a:lstStyle/>
          <a:p>
            <a:r>
              <a:rPr lang="en-US" altLang="zh-CN" dirty="0"/>
              <a:t>CEPC Power and Energy Upgrade Plan</a:t>
            </a:r>
            <a:endParaRPr lang="zh-CN" altLang="en-US" dirty="0"/>
          </a:p>
        </p:txBody>
      </p:sp>
    </p:spTree>
    <p:extLst>
      <p:ext uri="{BB962C8B-B14F-4D97-AF65-F5344CB8AC3E}">
        <p14:creationId xmlns:p14="http://schemas.microsoft.com/office/powerpoint/2010/main" val="3619251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56F2D-8D40-4409-B1BC-ACC8171670C1}"/>
              </a:ext>
            </a:extLst>
          </p:cNvPr>
          <p:cNvSpPr>
            <a:spLocks noGrp="1"/>
          </p:cNvSpPr>
          <p:nvPr>
            <p:ph type="title"/>
          </p:nvPr>
        </p:nvSpPr>
        <p:spPr>
          <a:xfrm>
            <a:off x="0" y="1"/>
            <a:ext cx="12192000" cy="908720"/>
          </a:xfrm>
        </p:spPr>
        <p:txBody>
          <a:bodyPr/>
          <a:lstStyle/>
          <a:p>
            <a:r>
              <a:rPr lang="en-US" altLang="zh-CN" dirty="0"/>
              <a:t>Power Upgrade</a:t>
            </a:r>
            <a:endParaRPr lang="zh-CN" altLang="en-US" dirty="0"/>
          </a:p>
        </p:txBody>
      </p:sp>
      <p:sp>
        <p:nvSpPr>
          <p:cNvPr id="3" name="内容占位符 2">
            <a:extLst>
              <a:ext uri="{FF2B5EF4-FFF2-40B4-BE49-F238E27FC236}">
                <a16:creationId xmlns:a16="http://schemas.microsoft.com/office/drawing/2014/main" id="{246FBF4B-A396-4D74-AA0F-D7D4E9D082BF}"/>
              </a:ext>
            </a:extLst>
          </p:cNvPr>
          <p:cNvSpPr>
            <a:spLocks noGrp="1"/>
          </p:cNvSpPr>
          <p:nvPr>
            <p:ph idx="1"/>
          </p:nvPr>
        </p:nvSpPr>
        <p:spPr>
          <a:xfrm>
            <a:off x="238125" y="1340768"/>
            <a:ext cx="11715750" cy="5067945"/>
          </a:xfrm>
        </p:spPr>
        <p:txBody>
          <a:bodyPr>
            <a:normAutofit/>
          </a:bodyPr>
          <a:lstStyle/>
          <a:p>
            <a:pPr>
              <a:lnSpc>
                <a:spcPct val="120000"/>
              </a:lnSpc>
              <a:spcBef>
                <a:spcPts val="1200"/>
              </a:spcBef>
            </a:pPr>
            <a:r>
              <a:rPr lang="en-GB" altLang="zh-CN" sz="1800" dirty="0">
                <a:effectLst/>
                <a:ea typeface="Times New Roman" panose="02020603050405020304" pitchFamily="18" charset="0"/>
              </a:rPr>
              <a:t>To upgrade to the Higgs 50 MW SR power per beam, the input coupler power per cavity will be kept at a 300 kW level and additional 144 2-cell cavities will be added, resulting in a total of 336 2-cell cavities for 50 MW Higgs operation. </a:t>
            </a:r>
          </a:p>
          <a:p>
            <a:pPr>
              <a:lnSpc>
                <a:spcPct val="120000"/>
              </a:lnSpc>
              <a:spcBef>
                <a:spcPts val="1200"/>
              </a:spcBef>
            </a:pPr>
            <a:r>
              <a:rPr lang="en-GB" altLang="zh-CN" sz="1800" dirty="0">
                <a:effectLst/>
                <a:ea typeface="Times New Roman" panose="02020603050405020304" pitchFamily="18" charset="0"/>
              </a:rPr>
              <a:t>During W 30 MW and 50 MW modes, only half of the Higgs cavities per ring will be utilized, and Higgs 2-cell cavities are generally compatible with W mode operation. </a:t>
            </a:r>
          </a:p>
          <a:p>
            <a:pPr>
              <a:lnSpc>
                <a:spcPct val="120000"/>
              </a:lnSpc>
              <a:spcBef>
                <a:spcPts val="1200"/>
              </a:spcBef>
            </a:pPr>
            <a:r>
              <a:rPr lang="en-US" altLang="zh-CN" sz="1800" dirty="0">
                <a:effectLst/>
                <a:ea typeface="宋体" panose="02010600030101010101" pitchFamily="2" charset="-122"/>
              </a:rPr>
              <a:t>The klystron output power will be kept at 800 kW level and 72 more 800 kW klystrons will be added, thus 168 650 MHz 800 kW klystrons in total are needed for 50 MW Higgs operation.</a:t>
            </a:r>
          </a:p>
          <a:p>
            <a:pPr>
              <a:lnSpc>
                <a:spcPct val="120000"/>
              </a:lnSpc>
              <a:spcBef>
                <a:spcPts val="1200"/>
              </a:spcBef>
            </a:pPr>
            <a:r>
              <a:rPr lang="en-US" altLang="zh-CN" sz="1800" dirty="0">
                <a:effectLst/>
                <a:ea typeface="Times New Roman" panose="02020603050405020304" pitchFamily="18" charset="0"/>
              </a:rPr>
              <a:t>For high luminosity Z (50 MW), 20 KEKB / BEPCII type high current SRF-cavity modules and </a:t>
            </a:r>
            <a:r>
              <a:rPr lang="en-GB" altLang="zh-CN" sz="1800" dirty="0">
                <a:solidFill>
                  <a:srgbClr val="000000"/>
                </a:solidFill>
                <a:effectLst/>
                <a:ea typeface="宋体" panose="02010600030101010101" pitchFamily="2" charset="-122"/>
              </a:rPr>
              <a:t>1.2 MW klystron</a:t>
            </a:r>
            <a:r>
              <a:rPr lang="en-GB" altLang="zh-CN" sz="1800" dirty="0">
                <a:effectLst/>
                <a:ea typeface="Times New Roman" panose="02020603050405020304" pitchFamily="18" charset="0"/>
              </a:rPr>
              <a:t> </a:t>
            </a:r>
            <a:r>
              <a:rPr lang="en-US" altLang="zh-CN" sz="1800" dirty="0">
                <a:effectLst/>
                <a:ea typeface="Times New Roman" panose="02020603050405020304" pitchFamily="18" charset="0"/>
              </a:rPr>
              <a:t>will be </a:t>
            </a:r>
            <a:r>
              <a:rPr lang="en-US" altLang="zh-CN" sz="1800" dirty="0">
                <a:ea typeface="Times New Roman" panose="02020603050405020304" pitchFamily="18" charset="0"/>
              </a:rPr>
              <a:t>added for each ring. </a:t>
            </a:r>
            <a:r>
              <a:rPr lang="en-US" altLang="zh-CN" sz="1800" dirty="0">
                <a:effectLst/>
                <a:ea typeface="Times New Roman" panose="02020603050405020304" pitchFamily="18" charset="0"/>
              </a:rPr>
              <a:t>The high current beam will bypass Higgs/</a:t>
            </a:r>
            <a:r>
              <a:rPr lang="en-US" altLang="zh-CN" sz="1800" i="1" dirty="0" err="1">
                <a:effectLst/>
                <a:ea typeface="MS Mincho" panose="02020609040205080304" pitchFamily="49" charset="-128"/>
              </a:rPr>
              <a:t>tt</a:t>
            </a:r>
            <a:r>
              <a:rPr lang="en-US" altLang="zh-CN" sz="1800" i="1" dirty="0">
                <a:effectLst/>
                <a:ea typeface="MS Mincho" panose="02020609040205080304" pitchFamily="49" charset="-128"/>
              </a:rPr>
              <a:t>̄</a:t>
            </a:r>
            <a:r>
              <a:rPr lang="en-US" altLang="zh-CN" sz="1800" dirty="0">
                <a:effectLst/>
                <a:ea typeface="Times New Roman" panose="02020603050405020304" pitchFamily="18" charset="0"/>
              </a:rPr>
              <a:t> cavities.</a:t>
            </a:r>
            <a:endParaRPr lang="zh-CN" altLang="zh-CN" sz="1800" dirty="0">
              <a:effectLst/>
              <a:ea typeface="MS Mincho" panose="02020609040205080304" pitchFamily="49" charset="-128"/>
            </a:endParaRPr>
          </a:p>
          <a:p>
            <a:pPr>
              <a:lnSpc>
                <a:spcPct val="120000"/>
              </a:lnSpc>
              <a:spcBef>
                <a:spcPts val="1200"/>
              </a:spcBef>
            </a:pPr>
            <a:r>
              <a:rPr lang="en-GB" altLang="zh-CN" sz="1800" dirty="0">
                <a:effectLst/>
                <a:ea typeface="Times New Roman" panose="02020603050405020304" pitchFamily="18" charset="0"/>
              </a:rPr>
              <a:t>The booster cavity number will not change for the collider power upgrade, only the input power per cavity will increase by </a:t>
            </a:r>
            <a:r>
              <a:rPr lang="en-GB" altLang="zh-CN" sz="1800" dirty="0">
                <a:ea typeface="Times New Roman" panose="02020603050405020304" pitchFamily="18" charset="0"/>
              </a:rPr>
              <a:t>adding</a:t>
            </a:r>
            <a:r>
              <a:rPr lang="en-GB" altLang="zh-CN" sz="1800" dirty="0">
                <a:effectLst/>
                <a:ea typeface="Times New Roman" panose="02020603050405020304" pitchFamily="18" charset="0"/>
              </a:rPr>
              <a:t> the output RF power of the solid state amplifiers (SSA). </a:t>
            </a:r>
            <a:endParaRPr lang="zh-CN" altLang="zh-CN" sz="1800" dirty="0">
              <a:effectLst/>
              <a:ea typeface="MS Mincho" panose="02020609040205080304" pitchFamily="49" charset="-128"/>
            </a:endParaRPr>
          </a:p>
          <a:p>
            <a:pPr>
              <a:lnSpc>
                <a:spcPct val="120000"/>
              </a:lnSpc>
              <a:spcBef>
                <a:spcPts val="1200"/>
              </a:spcBef>
            </a:pPr>
            <a:endParaRPr lang="zh-CN" altLang="zh-CN" sz="1800" dirty="0">
              <a:effectLst/>
              <a:latin typeface="Times New Roman" panose="02020603050405020304" pitchFamily="18" charset="0"/>
              <a:ea typeface="MS Mincho" panose="02020609040205080304" pitchFamily="49" charset="-128"/>
            </a:endParaRPr>
          </a:p>
          <a:p>
            <a:pPr>
              <a:lnSpc>
                <a:spcPct val="120000"/>
              </a:lnSpc>
              <a:spcBef>
                <a:spcPts val="1200"/>
              </a:spcBef>
            </a:pPr>
            <a:endParaRPr lang="zh-CN" altLang="zh-CN" sz="1800" dirty="0">
              <a:effectLst/>
              <a:latin typeface="Times New Roman" panose="02020603050405020304" pitchFamily="18" charset="0"/>
              <a:ea typeface="MS Mincho" panose="02020609040205080304" pitchFamily="49" charset="-128"/>
            </a:endParaRPr>
          </a:p>
          <a:p>
            <a:pPr>
              <a:lnSpc>
                <a:spcPct val="120000"/>
              </a:lnSpc>
              <a:spcBef>
                <a:spcPts val="1200"/>
              </a:spcBef>
            </a:pPr>
            <a:endParaRPr lang="zh-CN" altLang="en-US" dirty="0"/>
          </a:p>
        </p:txBody>
      </p:sp>
      <p:sp>
        <p:nvSpPr>
          <p:cNvPr id="4" name="灯片编号占位符 3">
            <a:extLst>
              <a:ext uri="{FF2B5EF4-FFF2-40B4-BE49-F238E27FC236}">
                <a16:creationId xmlns:a16="http://schemas.microsoft.com/office/drawing/2014/main" id="{CB717F35-A64F-4563-AAAB-4235A0479331}"/>
              </a:ext>
            </a:extLst>
          </p:cNvPr>
          <p:cNvSpPr>
            <a:spLocks noGrp="1"/>
          </p:cNvSpPr>
          <p:nvPr>
            <p:ph type="sldNum" sz="quarter" idx="12"/>
          </p:nvPr>
        </p:nvSpPr>
        <p:spPr/>
        <p:txBody>
          <a:bodyPr/>
          <a:lstStyle/>
          <a:p>
            <a:fld id="{D81A5892-4DC8-4C24-8E36-6364759EFE91}" type="slidenum">
              <a:rPr lang="zh-CN" altLang="en-US" smtClean="0"/>
              <a:t>28</a:t>
            </a:fld>
            <a:endParaRPr lang="zh-CN" altLang="en-US"/>
          </a:p>
        </p:txBody>
      </p:sp>
    </p:spTree>
    <p:extLst>
      <p:ext uri="{BB962C8B-B14F-4D97-AF65-F5344CB8AC3E}">
        <p14:creationId xmlns:p14="http://schemas.microsoft.com/office/powerpoint/2010/main" val="3562796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825455-D596-4237-8DA5-342D06F92E1C}"/>
              </a:ext>
            </a:extLst>
          </p:cNvPr>
          <p:cNvSpPr>
            <a:spLocks noGrp="1"/>
          </p:cNvSpPr>
          <p:nvPr>
            <p:ph type="title"/>
          </p:nvPr>
        </p:nvSpPr>
        <p:spPr>
          <a:xfrm>
            <a:off x="0" y="18255"/>
            <a:ext cx="12192000" cy="890465"/>
          </a:xfrm>
        </p:spPr>
        <p:txBody>
          <a:bodyPr/>
          <a:lstStyle/>
          <a:p>
            <a:r>
              <a:rPr lang="en-US" altLang="zh-CN" dirty="0"/>
              <a:t>Energy Upgrade</a:t>
            </a:r>
            <a:endParaRPr lang="zh-CN" altLang="en-US" dirty="0"/>
          </a:p>
        </p:txBody>
      </p:sp>
      <p:sp>
        <p:nvSpPr>
          <p:cNvPr id="3" name="内容占位符 2">
            <a:extLst>
              <a:ext uri="{FF2B5EF4-FFF2-40B4-BE49-F238E27FC236}">
                <a16:creationId xmlns:a16="http://schemas.microsoft.com/office/drawing/2014/main" id="{F524E1AA-DC32-4B4C-8408-BC946D6BAC0E}"/>
              </a:ext>
            </a:extLst>
          </p:cNvPr>
          <p:cNvSpPr>
            <a:spLocks noGrp="1"/>
          </p:cNvSpPr>
          <p:nvPr>
            <p:ph idx="1"/>
          </p:nvPr>
        </p:nvSpPr>
        <p:spPr>
          <a:xfrm>
            <a:off x="209319" y="1462088"/>
            <a:ext cx="7830897" cy="4894263"/>
          </a:xfrm>
        </p:spPr>
        <p:txBody>
          <a:bodyPr>
            <a:normAutofit/>
          </a:bodyPr>
          <a:lstStyle/>
          <a:p>
            <a:pPr algn="just">
              <a:lnSpc>
                <a:spcPct val="110000"/>
              </a:lnSpc>
              <a:spcBef>
                <a:spcPts val="1200"/>
              </a:spcBef>
            </a:pPr>
            <a:r>
              <a:rPr lang="en-US" altLang="zh-CN" sz="1800" i="1" dirty="0" err="1"/>
              <a:t>tt</a:t>
            </a:r>
            <a:r>
              <a:rPr lang="en-US" altLang="zh-CN" sz="1800" i="1" dirty="0"/>
              <a:t>̄ </a:t>
            </a:r>
            <a:r>
              <a:rPr lang="en-US" altLang="zh-CN" sz="1800" dirty="0"/>
              <a:t>30 MW mode, 240 5-cell 650 MHz cavities and 48 sets of 800 kW klystrons will be added in addition to the 336 Higgs 2-cell cavities, increasing the RF voltage from 2.2 GV to 10 GV. </a:t>
            </a:r>
          </a:p>
          <a:p>
            <a:pPr algn="just">
              <a:lnSpc>
                <a:spcPct val="110000"/>
              </a:lnSpc>
              <a:spcBef>
                <a:spcPts val="1200"/>
              </a:spcBef>
            </a:pPr>
            <a:r>
              <a:rPr lang="en-US" altLang="zh-CN" sz="1800" dirty="0"/>
              <a:t>Each cryomodule will contain four 5-cell cavities with HOM couplers on the beam pipe. </a:t>
            </a:r>
          </a:p>
          <a:p>
            <a:pPr algn="just">
              <a:lnSpc>
                <a:spcPct val="110000"/>
              </a:lnSpc>
              <a:spcBef>
                <a:spcPts val="1200"/>
              </a:spcBef>
            </a:pPr>
            <a:r>
              <a:rPr lang="en-US" altLang="zh-CN" sz="1800" dirty="0"/>
              <a:t>For </a:t>
            </a:r>
            <a:r>
              <a:rPr lang="en-US" altLang="zh-CN" sz="1800" i="1" dirty="0" err="1"/>
              <a:t>tt</a:t>
            </a:r>
            <a:r>
              <a:rPr lang="en-US" altLang="zh-CN" sz="1800" i="1" dirty="0"/>
              <a:t>̄</a:t>
            </a:r>
            <a:r>
              <a:rPr lang="en-US" altLang="zh-CN" sz="1800" dirty="0"/>
              <a:t> 50 MW, klystron numbers doubled to increase the input power. 256 high-gradient 9-cell cavities each with a 10 kW SSA will be added to raise the booster RF voltage from 2.17 GV to 9.7 GV.</a:t>
            </a:r>
          </a:p>
          <a:p>
            <a:pPr algn="just">
              <a:lnSpc>
                <a:spcPct val="110000"/>
              </a:lnSpc>
              <a:spcBef>
                <a:spcPts val="1200"/>
              </a:spcBef>
            </a:pPr>
            <a:r>
              <a:rPr lang="en-US" altLang="zh-CN" sz="1800" i="1" dirty="0" err="1"/>
              <a:t>tt</a:t>
            </a:r>
            <a:r>
              <a:rPr lang="en-US" altLang="zh-CN" sz="1800" i="1" dirty="0"/>
              <a:t>̄</a:t>
            </a:r>
            <a:r>
              <a:rPr lang="en-US" altLang="zh-CN" sz="1800" dirty="0">
                <a:effectLst/>
                <a:ea typeface="Times New Roman" panose="02020603050405020304" pitchFamily="18" charset="0"/>
              </a:rPr>
              <a:t> needs a cryogenic plant capacity of </a:t>
            </a:r>
            <a:r>
              <a:rPr lang="en-GB" altLang="zh-CN" sz="1800" dirty="0">
                <a:effectLst/>
                <a:ea typeface="Times New Roman" panose="02020603050405020304" pitchFamily="18" charset="0"/>
              </a:rPr>
              <a:t>140</a:t>
            </a:r>
            <a:r>
              <a:rPr lang="en-US" altLang="zh-CN" sz="1800" dirty="0">
                <a:effectLst/>
                <a:ea typeface="Times New Roman" panose="02020603050405020304" pitchFamily="18" charset="0"/>
              </a:rPr>
              <a:t> kW at 4.5 K. </a:t>
            </a:r>
            <a:r>
              <a:rPr lang="en-GB" altLang="zh-CN" sz="1800" dirty="0">
                <a:effectLst/>
                <a:ea typeface="Times New Roman" panose="02020603050405020304" pitchFamily="18" charset="0"/>
              </a:rPr>
              <a:t>Eight 15 kW cryogenic plants</a:t>
            </a:r>
            <a:r>
              <a:rPr lang="en-US" altLang="zh-CN" sz="1800" dirty="0">
                <a:effectLst/>
                <a:ea typeface="Times New Roman" panose="02020603050405020304" pitchFamily="18" charset="0"/>
              </a:rPr>
              <a:t> will be added for </a:t>
            </a:r>
            <a:r>
              <a:rPr lang="en-US" altLang="zh-CN" sz="1800" i="1" dirty="0" err="1">
                <a:effectLst/>
                <a:ea typeface="MS Mincho" panose="02020609040205080304" pitchFamily="49" charset="-128"/>
              </a:rPr>
              <a:t>tt</a:t>
            </a:r>
            <a:r>
              <a:rPr lang="en-US" altLang="zh-CN" sz="1800" i="1" dirty="0">
                <a:effectLst/>
                <a:ea typeface="MS Mincho" panose="02020609040205080304" pitchFamily="49" charset="-128"/>
              </a:rPr>
              <a:t>̄</a:t>
            </a:r>
            <a:r>
              <a:rPr lang="en-US" altLang="zh-CN" sz="1800" dirty="0">
                <a:effectLst/>
                <a:ea typeface="Times New Roman" panose="02020603050405020304" pitchFamily="18" charset="0"/>
              </a:rPr>
              <a:t> in addition to the four </a:t>
            </a:r>
            <a:r>
              <a:rPr lang="en-GB" altLang="zh-CN" sz="1800" dirty="0">
                <a:effectLst/>
                <a:ea typeface="Times New Roman" panose="02020603050405020304" pitchFamily="18" charset="0"/>
              </a:rPr>
              <a:t>15 kW cryogenic plants for Higgs, W and Z. A </a:t>
            </a:r>
            <a:r>
              <a:rPr lang="en-GB" altLang="zh-CN" sz="1800" dirty="0">
                <a:effectLst/>
                <a:ea typeface="宋体" panose="02010600030101010101" pitchFamily="2" charset="-122"/>
              </a:rPr>
              <a:t>large</a:t>
            </a:r>
            <a:r>
              <a:rPr lang="en-GB" altLang="zh-CN" sz="1800" dirty="0">
                <a:effectLst/>
                <a:ea typeface="Times New Roman" panose="02020603050405020304" pitchFamily="18" charset="0"/>
              </a:rPr>
              <a:t> cavern beside the service shaft of the RF region is reserved for the installation of the new cryogenic plants.</a:t>
            </a:r>
            <a:endParaRPr lang="zh-CN" altLang="en-US" dirty="0"/>
          </a:p>
        </p:txBody>
      </p:sp>
      <p:sp>
        <p:nvSpPr>
          <p:cNvPr id="4" name="灯片编号占位符 3">
            <a:extLst>
              <a:ext uri="{FF2B5EF4-FFF2-40B4-BE49-F238E27FC236}">
                <a16:creationId xmlns:a16="http://schemas.microsoft.com/office/drawing/2014/main" id="{48D7DDE0-2D5D-4C50-BFA2-20906704CC0A}"/>
              </a:ext>
            </a:extLst>
          </p:cNvPr>
          <p:cNvSpPr>
            <a:spLocks noGrp="1"/>
          </p:cNvSpPr>
          <p:nvPr>
            <p:ph type="sldNum" sz="quarter" idx="12"/>
          </p:nvPr>
        </p:nvSpPr>
        <p:spPr/>
        <p:txBody>
          <a:bodyPr/>
          <a:lstStyle/>
          <a:p>
            <a:fld id="{D81A5892-4DC8-4C24-8E36-6364759EFE91}" type="slidenum">
              <a:rPr lang="zh-CN" altLang="en-US" smtClean="0"/>
              <a:t>29</a:t>
            </a:fld>
            <a:endParaRPr lang="zh-CN" altLang="en-US"/>
          </a:p>
        </p:txBody>
      </p:sp>
      <p:pic>
        <p:nvPicPr>
          <p:cNvPr id="11" name="图片 10">
            <a:extLst>
              <a:ext uri="{FF2B5EF4-FFF2-40B4-BE49-F238E27FC236}">
                <a16:creationId xmlns:a16="http://schemas.microsoft.com/office/drawing/2014/main" id="{ED57A300-D829-47A7-9F76-9DEA82552D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8253065" y="2684277"/>
            <a:ext cx="3664731" cy="2993938"/>
          </a:xfrm>
          <a:prstGeom prst="rect">
            <a:avLst/>
          </a:prstGeom>
        </p:spPr>
      </p:pic>
    </p:spTree>
    <p:extLst>
      <p:ext uri="{BB962C8B-B14F-4D97-AF65-F5344CB8AC3E}">
        <p14:creationId xmlns:p14="http://schemas.microsoft.com/office/powerpoint/2010/main" val="330636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A51EFC-E529-4733-AE0A-5906F31C6B4E}"/>
              </a:ext>
            </a:extLst>
          </p:cNvPr>
          <p:cNvSpPr>
            <a:spLocks noGrp="1"/>
          </p:cNvSpPr>
          <p:nvPr>
            <p:ph type="title"/>
          </p:nvPr>
        </p:nvSpPr>
        <p:spPr>
          <a:xfrm>
            <a:off x="0" y="0"/>
            <a:ext cx="12192000" cy="929118"/>
          </a:xfrm>
        </p:spPr>
        <p:txBody>
          <a:bodyPr vert="horz" lIns="91440" tIns="45720" rIns="91440" bIns="45720" rtlCol="0" anchor="ctr">
            <a:normAutofit/>
          </a:bodyPr>
          <a:lstStyle/>
          <a:p>
            <a:r>
              <a:rPr lang="en-US" altLang="zh-CN" dirty="0"/>
              <a:t>Design Requirement and Challenges of SRF System </a:t>
            </a:r>
            <a:endParaRPr lang="zh-CN" altLang="en-US" dirty="0"/>
          </a:p>
        </p:txBody>
      </p:sp>
      <p:sp>
        <p:nvSpPr>
          <p:cNvPr id="6" name="文本框 5">
            <a:extLst>
              <a:ext uri="{FF2B5EF4-FFF2-40B4-BE49-F238E27FC236}">
                <a16:creationId xmlns:a16="http://schemas.microsoft.com/office/drawing/2014/main" id="{0CED23F2-74A8-4DBE-B7C5-04F0ECA15AF3}"/>
              </a:ext>
            </a:extLst>
          </p:cNvPr>
          <p:cNvSpPr txBox="1"/>
          <p:nvPr/>
        </p:nvSpPr>
        <p:spPr>
          <a:xfrm>
            <a:off x="335360" y="1412776"/>
            <a:ext cx="7330635" cy="3631763"/>
          </a:xfrm>
          <a:prstGeom prst="rect">
            <a:avLst/>
          </a:prstGeom>
          <a:noFill/>
        </p:spPr>
        <p:txBody>
          <a:bodyPr wrap="square">
            <a:spAutoFit/>
          </a:bodyPr>
          <a:lstStyle/>
          <a:p>
            <a:pPr marL="342900" indent="-342900">
              <a:spcBef>
                <a:spcPts val="1800"/>
              </a:spcBef>
              <a:buFont typeface="+mj-lt"/>
              <a:buAutoNum type="arabicPeriod"/>
            </a:pPr>
            <a:r>
              <a:rPr lang="en-US" altLang="zh-CN" sz="2000" b="1" dirty="0">
                <a:effectLst/>
                <a:latin typeface="Arial" panose="020B0604020202020204" pitchFamily="34" charset="0"/>
                <a:cs typeface="Arial" panose="020B0604020202020204" pitchFamily="34" charset="0"/>
              </a:rPr>
              <a:t>Higgs priority </a:t>
            </a:r>
            <a:r>
              <a:rPr lang="en-US" altLang="zh-CN" sz="2000" dirty="0">
                <a:latin typeface="Arial" panose="020B0604020202020204" pitchFamily="34" charset="0"/>
                <a:cs typeface="Arial" panose="020B0604020202020204" pitchFamily="34" charset="0"/>
              </a:rPr>
              <a:t>(10y H + </a:t>
            </a:r>
            <a:r>
              <a:rPr lang="en-US" altLang="zh-CN" sz="2000" dirty="0">
                <a:effectLst/>
                <a:latin typeface="Arial" panose="020B0604020202020204" pitchFamily="34" charset="0"/>
                <a:cs typeface="Arial" panose="020B0604020202020204" pitchFamily="34" charset="0"/>
              </a:rPr>
              <a:t>2y Z + 1y W + 5y ttbar)</a:t>
            </a:r>
            <a:endParaRPr lang="en-US" altLang="zh-CN" sz="2000" dirty="0">
              <a:latin typeface="Arial" panose="020B0604020202020204" pitchFamily="34" charset="0"/>
              <a:cs typeface="Arial" panose="020B0604020202020204" pitchFamily="34" charset="0"/>
            </a:endParaRPr>
          </a:p>
          <a:p>
            <a:r>
              <a:rPr lang="en-US" altLang="zh-CN" b="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 </a:t>
            </a:r>
            <a:r>
              <a:rPr lang="en-US" altLang="zh-CN" dirty="0">
                <a:effectLst/>
                <a:latin typeface="Arial" panose="020B0604020202020204" pitchFamily="34" charset="0"/>
                <a:cs typeface="Arial" panose="020B0604020202020204" pitchFamily="34" charset="0"/>
              </a:rPr>
              <a:t>timeline and performance priority for a Higgs factory.</a:t>
            </a:r>
            <a:endParaRPr lang="en-US" altLang="zh-CN" dirty="0">
              <a:solidFill>
                <a:schemeClr val="tx1">
                  <a:lumMod val="85000"/>
                  <a:lumOff val="15000"/>
                </a:schemeClr>
              </a:solidFill>
              <a:effectLst/>
              <a:latin typeface="Arial" panose="020B0604020202020204" pitchFamily="34" charset="0"/>
              <a:cs typeface="Arial" panose="020B0604020202020204" pitchFamily="34" charset="0"/>
            </a:endParaRPr>
          </a:p>
          <a:p>
            <a:pPr marL="342900" indent="-342900">
              <a:spcBef>
                <a:spcPts val="1200"/>
              </a:spcBef>
              <a:buFont typeface="+mj-lt"/>
              <a:buAutoNum type="arabicPeriod" startAt="2"/>
            </a:pPr>
            <a:r>
              <a:rPr lang="en-US" altLang="zh-CN" sz="2000" b="1" dirty="0">
                <a:effectLst/>
                <a:latin typeface="Arial" panose="020B0604020202020204" pitchFamily="34" charset="0"/>
                <a:cs typeface="Arial" panose="020B0604020202020204" pitchFamily="34" charset="0"/>
              </a:rPr>
              <a:t>Upgradable</a:t>
            </a:r>
            <a:endParaRPr lang="en-US" altLang="zh-CN" sz="2000" b="1"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      - power (luminosity) and energy upgrade.</a:t>
            </a:r>
          </a:p>
          <a:p>
            <a:pPr marL="342900" indent="-342900">
              <a:spcBef>
                <a:spcPts val="1200"/>
              </a:spcBef>
              <a:buFont typeface="+mj-lt"/>
              <a:buAutoNum type="arabicPeriod" startAt="3"/>
            </a:pPr>
            <a:r>
              <a:rPr lang="en-US" altLang="zh-CN" sz="2000" b="1" dirty="0">
                <a:latin typeface="Arial" panose="020B0604020202020204" pitchFamily="34" charset="0"/>
                <a:cs typeface="Arial" panose="020B0604020202020204" pitchFamily="34" charset="0"/>
              </a:rPr>
              <a:t>Low cost </a:t>
            </a:r>
            <a:r>
              <a:rPr lang="en-US" altLang="zh-CN" sz="2000" dirty="0">
                <a:latin typeface="Arial" panose="020B0604020202020204" pitchFamily="34" charset="0"/>
                <a:cs typeface="Arial" panose="020B0604020202020204" pitchFamily="34" charset="0"/>
              </a:rPr>
              <a:t>(especially first stage)</a:t>
            </a:r>
          </a:p>
          <a:p>
            <a:r>
              <a:rPr lang="en-US" altLang="zh-CN" b="1" dirty="0">
                <a:latin typeface="Arial" panose="020B0604020202020204" pitchFamily="34" charset="0"/>
                <a:cs typeface="Arial" panose="020B0604020202020204" pitchFamily="34" charset="0"/>
              </a:rPr>
              <a:t>      </a:t>
            </a:r>
            <a:r>
              <a:rPr lang="en-US" altLang="zh-CN" dirty="0">
                <a:effectLst/>
                <a:latin typeface="Arial" panose="020B0604020202020204" pitchFamily="34" charset="0"/>
                <a:cs typeface="Arial" panose="020B0604020202020204" pitchFamily="34" charset="0"/>
              </a:rPr>
              <a:t>- </a:t>
            </a:r>
            <a:r>
              <a:rPr lang="en-US" altLang="zh-CN" dirty="0">
                <a:solidFill>
                  <a:schemeClr val="tx1">
                    <a:lumMod val="85000"/>
                    <a:lumOff val="15000"/>
                  </a:schemeClr>
                </a:solidFill>
                <a:latin typeface="Arial" panose="020B0604020202020204" pitchFamily="34" charset="0"/>
                <a:cs typeface="Arial" panose="020B0604020202020204" pitchFamily="34" charset="0"/>
              </a:rPr>
              <a:t>s</a:t>
            </a:r>
            <a:r>
              <a:rPr lang="en-US" altLang="zh-CN" dirty="0">
                <a:solidFill>
                  <a:schemeClr val="tx1">
                    <a:lumMod val="85000"/>
                    <a:lumOff val="15000"/>
                  </a:schemeClr>
                </a:solidFill>
                <a:effectLst/>
                <a:latin typeface="Arial" panose="020B0604020202020204" pitchFamily="34" charset="0"/>
                <a:cs typeface="Arial" panose="020B0604020202020204" pitchFamily="34" charset="0"/>
              </a:rPr>
              <a:t>taged cost and in-kind contribution.</a:t>
            </a:r>
          </a:p>
          <a:p>
            <a:pPr marL="342900" indent="-342900">
              <a:spcBef>
                <a:spcPts val="1200"/>
              </a:spcBef>
              <a:buFont typeface="+mj-lt"/>
              <a:buAutoNum type="arabicPeriod" startAt="4"/>
            </a:pPr>
            <a:r>
              <a:rPr lang="en-US" altLang="zh-CN" sz="2000" b="1" dirty="0">
                <a:effectLst/>
                <a:latin typeface="Arial" panose="020B0604020202020204" pitchFamily="34" charset="0"/>
                <a:cs typeface="Arial" panose="020B0604020202020204" pitchFamily="34" charset="0"/>
              </a:rPr>
              <a:t>Max luminosity for each mode </a:t>
            </a:r>
            <a:r>
              <a:rPr lang="en-US" altLang="zh-CN" sz="2000" dirty="0">
                <a:latin typeface="Arial" panose="020B0604020202020204" pitchFamily="34" charset="0"/>
                <a:cs typeface="Arial" panose="020B0604020202020204" pitchFamily="34" charset="0"/>
              </a:rPr>
              <a:t>(new for Z/ttbar)</a:t>
            </a:r>
          </a:p>
          <a:p>
            <a:r>
              <a:rPr lang="en-US" altLang="zh-CN" dirty="0">
                <a:solidFill>
                  <a:schemeClr val="tx1">
                    <a:lumMod val="85000"/>
                    <a:lumOff val="15000"/>
                  </a:schemeClr>
                </a:solidFill>
                <a:latin typeface="Arial" panose="020B0604020202020204" pitchFamily="34" charset="0"/>
                <a:cs typeface="Arial" panose="020B0604020202020204" pitchFamily="34" charset="0"/>
              </a:rPr>
              <a:t>      - u</a:t>
            </a:r>
            <a:r>
              <a:rPr lang="en-US" altLang="zh-CN" dirty="0">
                <a:solidFill>
                  <a:schemeClr val="tx1">
                    <a:lumMod val="85000"/>
                    <a:lumOff val="15000"/>
                  </a:schemeClr>
                </a:solidFill>
                <a:effectLst/>
                <a:latin typeface="Arial" panose="020B0604020202020204" pitchFamily="34" charset="0"/>
                <a:cs typeface="Arial" panose="020B0604020202020204" pitchFamily="34" charset="0"/>
              </a:rPr>
              <a:t>p to 50 MW SR power per beam.</a:t>
            </a:r>
            <a:endParaRPr lang="en-US" altLang="zh-CN"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spcBef>
                <a:spcPts val="1200"/>
              </a:spcBef>
              <a:buFont typeface="+mj-lt"/>
              <a:buAutoNum type="arabicPeriod" startAt="5"/>
            </a:pPr>
            <a:r>
              <a:rPr lang="en-US" altLang="zh-CN" sz="2000" b="1" dirty="0">
                <a:latin typeface="Arial" panose="020B0604020202020204" pitchFamily="34" charset="0"/>
                <a:cs typeface="Arial" panose="020B0604020202020204" pitchFamily="34" charset="0"/>
              </a:rPr>
              <a:t>S</a:t>
            </a:r>
            <a:r>
              <a:rPr lang="en-US" altLang="zh-CN" sz="2000" b="1" dirty="0">
                <a:effectLst/>
                <a:latin typeface="Arial" panose="020B0604020202020204" pitchFamily="34" charset="0"/>
                <a:cs typeface="Arial" panose="020B0604020202020204" pitchFamily="34" charset="0"/>
              </a:rPr>
              <a:t>eamless mode switch </a:t>
            </a:r>
            <a:r>
              <a:rPr lang="en-US" altLang="zh-CN" sz="2000" dirty="0">
                <a:effectLst/>
                <a:latin typeface="Arial" panose="020B0604020202020204" pitchFamily="34" charset="0"/>
                <a:cs typeface="Arial" panose="020B0604020202020204" pitchFamily="34" charset="0"/>
              </a:rPr>
              <a:t>(new)</a:t>
            </a:r>
            <a:endParaRPr lang="en-US" altLang="zh-CN" sz="2000" b="1" dirty="0">
              <a:latin typeface="Arial" panose="020B0604020202020204" pitchFamily="34" charset="0"/>
              <a:cs typeface="Arial" panose="020B0604020202020204" pitchFamily="34" charset="0"/>
            </a:endParaRPr>
          </a:p>
          <a:p>
            <a:r>
              <a:rPr lang="en-US" altLang="zh-CN" dirty="0">
                <a:solidFill>
                  <a:schemeClr val="tx1">
                    <a:lumMod val="85000"/>
                    <a:lumOff val="15000"/>
                  </a:schemeClr>
                </a:solidFill>
                <a:effectLst/>
                <a:latin typeface="Arial" panose="020B0604020202020204" pitchFamily="34" charset="0"/>
                <a:cs typeface="Arial" panose="020B0604020202020204" pitchFamily="34" charset="0"/>
              </a:rPr>
              <a:t>      - switch among H/W/Z</a:t>
            </a:r>
            <a:r>
              <a:rPr lang="en-US" altLang="zh-CN" dirty="0">
                <a:solidFill>
                  <a:schemeClr val="tx1">
                    <a:lumMod val="85000"/>
                    <a:lumOff val="15000"/>
                  </a:schemeClr>
                </a:solidFill>
                <a:latin typeface="Arial" panose="020B0604020202020204" pitchFamily="34" charset="0"/>
                <a:cs typeface="Arial" panose="020B0604020202020204" pitchFamily="34" charset="0"/>
              </a:rPr>
              <a:t>/</a:t>
            </a:r>
            <a:r>
              <a:rPr lang="en-US" altLang="zh-CN" dirty="0">
                <a:solidFill>
                  <a:schemeClr val="tx1">
                    <a:lumMod val="85000"/>
                    <a:lumOff val="15000"/>
                  </a:schemeClr>
                </a:solidFill>
                <a:effectLst/>
                <a:latin typeface="Arial" panose="020B0604020202020204" pitchFamily="34" charset="0"/>
                <a:cs typeface="Arial" panose="020B0604020202020204" pitchFamily="34" charset="0"/>
              </a:rPr>
              <a:t>(ttbar), no hardware movement.</a:t>
            </a:r>
          </a:p>
        </p:txBody>
      </p:sp>
      <p:sp>
        <p:nvSpPr>
          <p:cNvPr id="8" name="文本框 7">
            <a:extLst>
              <a:ext uri="{FF2B5EF4-FFF2-40B4-BE49-F238E27FC236}">
                <a16:creationId xmlns:a16="http://schemas.microsoft.com/office/drawing/2014/main" id="{58842F67-8AC1-4260-99F4-90472283D431}"/>
              </a:ext>
            </a:extLst>
          </p:cNvPr>
          <p:cNvSpPr txBox="1"/>
          <p:nvPr/>
        </p:nvSpPr>
        <p:spPr>
          <a:xfrm>
            <a:off x="479376" y="5528197"/>
            <a:ext cx="5904656"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altLang="zh-CN" sz="2000" dirty="0">
                <a:latin typeface="Arial" panose="020B0604020202020204" pitchFamily="34" charset="0"/>
                <a:cs typeface="Arial" panose="020B0604020202020204" pitchFamily="34" charset="0"/>
              </a:rPr>
              <a:t>Unprecedented challenges on RF system design</a:t>
            </a:r>
            <a:endParaRPr lang="zh-CN" altLang="en-US" sz="2000" dirty="0">
              <a:latin typeface="Arial" panose="020B0604020202020204" pitchFamily="34" charset="0"/>
              <a:cs typeface="Arial" panose="020B0604020202020204" pitchFamily="34" charset="0"/>
            </a:endParaRPr>
          </a:p>
        </p:txBody>
      </p:sp>
      <p:graphicFrame>
        <p:nvGraphicFramePr>
          <p:cNvPr id="11" name="Table 8">
            <a:extLst>
              <a:ext uri="{FF2B5EF4-FFF2-40B4-BE49-F238E27FC236}">
                <a16:creationId xmlns:a16="http://schemas.microsoft.com/office/drawing/2014/main" id="{FC7F4B03-E55B-44BA-8AD3-CC22A5FF9CF8}"/>
              </a:ext>
            </a:extLst>
          </p:cNvPr>
          <p:cNvGraphicFramePr>
            <a:graphicFrameLocks noGrp="1"/>
          </p:cNvGraphicFramePr>
          <p:nvPr>
            <p:extLst>
              <p:ext uri="{D42A27DB-BD31-4B8C-83A1-F6EECF244321}">
                <p14:modId xmlns:p14="http://schemas.microsoft.com/office/powerpoint/2010/main" val="3822595540"/>
              </p:ext>
            </p:extLst>
          </p:nvPr>
        </p:nvGraphicFramePr>
        <p:xfrm>
          <a:off x="7096746" y="1479170"/>
          <a:ext cx="4470786" cy="1915376"/>
        </p:xfrm>
        <a:graphic>
          <a:graphicData uri="http://schemas.openxmlformats.org/drawingml/2006/table">
            <a:tbl>
              <a:tblPr firstRow="1" bandRow="1">
                <a:tableStyleId>{F2DE63D5-997A-4646-A377-4702673A728D}</a:tableStyleId>
              </a:tblPr>
              <a:tblGrid>
                <a:gridCol w="740424">
                  <a:extLst>
                    <a:ext uri="{9D8B030D-6E8A-4147-A177-3AD203B41FA5}">
                      <a16:colId xmlns:a16="http://schemas.microsoft.com/office/drawing/2014/main" val="4252717736"/>
                    </a:ext>
                  </a:extLst>
                </a:gridCol>
                <a:gridCol w="1243454">
                  <a:extLst>
                    <a:ext uri="{9D8B030D-6E8A-4147-A177-3AD203B41FA5}">
                      <a16:colId xmlns:a16="http://schemas.microsoft.com/office/drawing/2014/main" val="2544991924"/>
                    </a:ext>
                  </a:extLst>
                </a:gridCol>
                <a:gridCol w="1243454">
                  <a:extLst>
                    <a:ext uri="{9D8B030D-6E8A-4147-A177-3AD203B41FA5}">
                      <a16:colId xmlns:a16="http://schemas.microsoft.com/office/drawing/2014/main" val="3221883107"/>
                    </a:ext>
                  </a:extLst>
                </a:gridCol>
                <a:gridCol w="1243454">
                  <a:extLst>
                    <a:ext uri="{9D8B030D-6E8A-4147-A177-3AD203B41FA5}">
                      <a16:colId xmlns:a16="http://schemas.microsoft.com/office/drawing/2014/main" val="2010679182"/>
                    </a:ext>
                  </a:extLst>
                </a:gridCol>
              </a:tblGrid>
              <a:tr h="311958">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US" altLang="zh-CN" sz="1100" b="1" dirty="0">
                          <a:solidFill>
                            <a:schemeClr val="bg1"/>
                          </a:solidFill>
                          <a:latin typeface="Arial" panose="020B0604020202020204" pitchFamily="34" charset="0"/>
                          <a:cs typeface="Arial" panose="020B0604020202020204" pitchFamily="34" charset="0"/>
                        </a:rPr>
                        <a:t>CEPC</a:t>
                      </a:r>
                    </a:p>
                    <a:p>
                      <a:pPr algn="ctr"/>
                      <a:r>
                        <a:rPr lang="en-US" altLang="zh-CN" sz="1100" b="1" dirty="0">
                          <a:solidFill>
                            <a:schemeClr val="bg1"/>
                          </a:solidFill>
                          <a:latin typeface="Arial" panose="020B0604020202020204" pitchFamily="34" charset="0"/>
                          <a:cs typeface="Arial" panose="020B0604020202020204" pitchFamily="34" charset="0"/>
                        </a:rPr>
                        <a:t>collider</a:t>
                      </a:r>
                    </a:p>
                    <a:p>
                      <a:pPr algn="ctr"/>
                      <a:r>
                        <a:rPr lang="en-GB" sz="1100" b="1" dirty="0">
                          <a:solidFill>
                            <a:schemeClr val="bg1"/>
                          </a:solidFill>
                          <a:latin typeface="Arial" panose="020B0604020202020204" pitchFamily="34" charset="0"/>
                          <a:cs typeface="Arial" panose="020B0604020202020204" pitchFamily="34" charset="0"/>
                        </a:rPr>
                        <a:t>50 MW</a:t>
                      </a:r>
                    </a:p>
                  </a:txBody>
                  <a:tcPr anchor="ctr">
                    <a:solidFill>
                      <a:srgbClr val="4D835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US" sz="1400" b="1" dirty="0">
                          <a:latin typeface="Arial" panose="020B0604020202020204" pitchFamily="34" charset="0"/>
                          <a:cs typeface="Arial" panose="020B0604020202020204" pitchFamily="34" charset="0"/>
                        </a:rPr>
                        <a:t>Energy (GeV)</a:t>
                      </a:r>
                      <a:endParaRPr lang="en-GB" sz="1400" b="1" dirty="0">
                        <a:latin typeface="Arial" panose="020B0604020202020204" pitchFamily="34" charset="0"/>
                        <a:cs typeface="Arial" panose="020B0604020202020204" pitchFamily="34" charset="0"/>
                      </a:endParaRPr>
                    </a:p>
                  </a:txBody>
                  <a:tcPr>
                    <a:solidFill>
                      <a:srgbClr val="4D835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US" sz="1400" b="1" dirty="0">
                          <a:latin typeface="Arial" panose="020B0604020202020204" pitchFamily="34" charset="0"/>
                          <a:cs typeface="Arial" panose="020B0604020202020204" pitchFamily="34" charset="0"/>
                        </a:rPr>
                        <a:t>Current</a:t>
                      </a:r>
                    </a:p>
                    <a:p>
                      <a:pPr algn="ctr"/>
                      <a:r>
                        <a:rPr lang="en-US" sz="1400" b="1" dirty="0">
                          <a:latin typeface="Arial" panose="020B0604020202020204" pitchFamily="34" charset="0"/>
                          <a:cs typeface="Arial" panose="020B0604020202020204" pitchFamily="34" charset="0"/>
                        </a:rPr>
                        <a:t> (mA)</a:t>
                      </a:r>
                      <a:endParaRPr lang="en-GB" sz="1400" b="1" dirty="0">
                        <a:latin typeface="Arial" panose="020B0604020202020204" pitchFamily="34" charset="0"/>
                        <a:cs typeface="Arial" panose="020B0604020202020204" pitchFamily="34" charset="0"/>
                      </a:endParaRPr>
                    </a:p>
                  </a:txBody>
                  <a:tcPr>
                    <a:solidFill>
                      <a:srgbClr val="4D8357"/>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en-US" sz="1400" b="1" dirty="0">
                          <a:latin typeface="Arial" panose="020B0604020202020204" pitchFamily="34" charset="0"/>
                          <a:cs typeface="Arial" panose="020B0604020202020204" pitchFamily="34" charset="0"/>
                        </a:rPr>
                        <a:t>RF voltage (GV)</a:t>
                      </a:r>
                      <a:endParaRPr lang="en-GB" sz="1400" b="1" dirty="0">
                        <a:latin typeface="Arial" panose="020B0604020202020204" pitchFamily="34" charset="0"/>
                        <a:cs typeface="Arial" panose="020B0604020202020204" pitchFamily="34" charset="0"/>
                      </a:endParaRPr>
                    </a:p>
                  </a:txBody>
                  <a:tcPr>
                    <a:solidFill>
                      <a:srgbClr val="4D8357"/>
                    </a:solidFill>
                  </a:tcPr>
                </a:tc>
                <a:extLst>
                  <a:ext uri="{0D108BD9-81ED-4DB2-BD59-A6C34878D82A}">
                    <a16:rowId xmlns:a16="http://schemas.microsoft.com/office/drawing/2014/main" val="3849403144"/>
                  </a:ext>
                </a:extLst>
              </a:tr>
              <a:tr h="33025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Z</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45.5</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1345</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0.1</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6597485"/>
                  </a:ext>
                </a:extLst>
              </a:tr>
              <a:tr h="33025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W</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80</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140</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0.7</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97709237"/>
                  </a:ext>
                </a:extLst>
              </a:tr>
              <a:tr h="33025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H</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120</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27.8</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solidFill>
                            <a:schemeClr val="tx1"/>
                          </a:solidFill>
                          <a:latin typeface="Arial" panose="020B0604020202020204" pitchFamily="34" charset="0"/>
                          <a:cs typeface="Arial" panose="020B0604020202020204" pitchFamily="34" charset="0"/>
                        </a:rPr>
                        <a:t>2.2</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657447"/>
                  </a:ext>
                </a:extLst>
              </a:tr>
              <a:tr h="33025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ttbar</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180</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5.6</a:t>
                      </a:r>
                      <a:endParaRPr lang="en-GB" sz="1400" dirty="0">
                        <a:latin typeface="Arial" panose="020B0604020202020204" pitchFamily="34" charset="0"/>
                        <a:cs typeface="Arial" panose="020B0604020202020204" pitchFamily="34" charset="0"/>
                      </a:endParaRPr>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r>
                        <a:rPr lang="en-US" sz="1400" dirty="0">
                          <a:latin typeface="Arial" panose="020B0604020202020204" pitchFamily="34" charset="0"/>
                          <a:cs typeface="Arial" panose="020B0604020202020204" pitchFamily="34" charset="0"/>
                        </a:rPr>
                        <a:t>10</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0711549"/>
                  </a:ext>
                </a:extLst>
              </a:tr>
            </a:tbl>
          </a:graphicData>
        </a:graphic>
      </p:graphicFrame>
      <p:sp>
        <p:nvSpPr>
          <p:cNvPr id="4" name="文本框 3">
            <a:extLst>
              <a:ext uri="{FF2B5EF4-FFF2-40B4-BE49-F238E27FC236}">
                <a16:creationId xmlns:a16="http://schemas.microsoft.com/office/drawing/2014/main" id="{8B8CFEC6-952E-4CF7-9471-B9ED44E9F16A}"/>
              </a:ext>
            </a:extLst>
          </p:cNvPr>
          <p:cNvSpPr txBox="1"/>
          <p:nvPr/>
        </p:nvSpPr>
        <p:spPr>
          <a:xfrm>
            <a:off x="6744072" y="3821127"/>
            <a:ext cx="5176134" cy="212365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marL="171450" indent="-171450">
              <a:spcBef>
                <a:spcPts val="600"/>
              </a:spcBef>
              <a:buFont typeface="Arial" panose="020B0604020202020204" pitchFamily="34" charset="0"/>
              <a:buChar char="•"/>
            </a:pPr>
            <a:r>
              <a:rPr lang="en-US" altLang="zh-CN" sz="1600" u="sng" dirty="0">
                <a:solidFill>
                  <a:schemeClr val="tx1"/>
                </a:solidFill>
                <a:latin typeface="Arial" panose="020B0604020202020204" pitchFamily="34" charset="0"/>
                <a:cs typeface="Arial" panose="020B0604020202020204" pitchFamily="34" charset="0"/>
              </a:rPr>
              <a:t>45.5-180 GeV</a:t>
            </a:r>
            <a:r>
              <a:rPr lang="en-US" altLang="zh-CN" sz="1600" dirty="0">
                <a:solidFill>
                  <a:schemeClr val="tx1"/>
                </a:solidFill>
                <a:latin typeface="Arial" panose="020B0604020202020204" pitchFamily="34" charset="0"/>
                <a:cs typeface="Arial" panose="020B0604020202020204" pitchFamily="34" charset="0"/>
              </a:rPr>
              <a:t> double-ring collider with a full energy booster, RF system cost and reliability</a:t>
            </a:r>
          </a:p>
          <a:p>
            <a:pPr marL="171450" indent="-171450">
              <a:spcBef>
                <a:spcPts val="600"/>
              </a:spcBef>
              <a:buFont typeface="Arial" panose="020B0604020202020204" pitchFamily="34" charset="0"/>
              <a:buChar char="•"/>
            </a:pPr>
            <a:r>
              <a:rPr lang="en-US" altLang="zh-CN" sz="1600" u="sng" dirty="0">
                <a:solidFill>
                  <a:schemeClr val="tx1"/>
                </a:solidFill>
                <a:latin typeface="Arial" panose="020B0604020202020204" pitchFamily="34" charset="0"/>
                <a:cs typeface="Arial" panose="020B0604020202020204" pitchFamily="34" charset="0"/>
              </a:rPr>
              <a:t>6.6/30 GV</a:t>
            </a:r>
            <a:r>
              <a:rPr lang="en-US" altLang="zh-CN" sz="1600" dirty="0">
                <a:solidFill>
                  <a:schemeClr val="tx1"/>
                </a:solidFill>
                <a:latin typeface="Arial" panose="020B0604020202020204" pitchFamily="34" charset="0"/>
                <a:cs typeface="Arial" panose="020B0604020202020204" pitchFamily="34" charset="0"/>
              </a:rPr>
              <a:t> total RF voltage, cavity G &amp; Q, heat load</a:t>
            </a:r>
          </a:p>
          <a:p>
            <a:pPr marL="171450" indent="-171450">
              <a:spcBef>
                <a:spcPts val="600"/>
              </a:spcBef>
              <a:buFont typeface="Arial" panose="020B0604020202020204" pitchFamily="34" charset="0"/>
              <a:buChar char="•"/>
            </a:pPr>
            <a:r>
              <a:rPr lang="en-US" altLang="zh-CN" sz="1600" u="sng" dirty="0">
                <a:solidFill>
                  <a:schemeClr val="tx1"/>
                </a:solidFill>
                <a:latin typeface="Arial" panose="020B0604020202020204" pitchFamily="34" charset="0"/>
                <a:cs typeface="Arial" panose="020B0604020202020204" pitchFamily="34" charset="0"/>
              </a:rPr>
              <a:t>1.3 A</a:t>
            </a:r>
            <a:r>
              <a:rPr lang="en-US" altLang="zh-CN" sz="1600" dirty="0">
                <a:solidFill>
                  <a:schemeClr val="tx1"/>
                </a:solidFill>
                <a:latin typeface="Arial" panose="020B0604020202020204" pitchFamily="34" charset="0"/>
                <a:cs typeface="Arial" panose="020B0604020202020204" pitchFamily="34" charset="0"/>
              </a:rPr>
              <a:t> beam current, 100 km large ring, low cavity RF voltage, beam-cavity interaction</a:t>
            </a:r>
          </a:p>
          <a:p>
            <a:pPr marL="171450" indent="-171450">
              <a:spcBef>
                <a:spcPts val="600"/>
              </a:spcBef>
              <a:buFont typeface="Arial" panose="020B0604020202020204" pitchFamily="34" charset="0"/>
              <a:buChar char="•"/>
            </a:pPr>
            <a:r>
              <a:rPr lang="en-US" altLang="zh-CN" sz="1600" u="sng" dirty="0">
                <a:solidFill>
                  <a:schemeClr val="tx1"/>
                </a:solidFill>
                <a:latin typeface="Arial" panose="020B0604020202020204" pitchFamily="34" charset="0"/>
                <a:cs typeface="Arial" panose="020B0604020202020204" pitchFamily="34" charset="0"/>
              </a:rPr>
              <a:t>60/100 MW</a:t>
            </a:r>
            <a:r>
              <a:rPr lang="en-US" altLang="zh-CN" sz="1600" dirty="0">
                <a:solidFill>
                  <a:schemeClr val="tx1"/>
                </a:solidFill>
                <a:latin typeface="Arial" panose="020B0604020202020204" pitchFamily="34" charset="0"/>
                <a:cs typeface="Arial" panose="020B0604020202020204" pitchFamily="34" charset="0"/>
              </a:rPr>
              <a:t> SR power, coupler capacity and match</a:t>
            </a:r>
          </a:p>
          <a:p>
            <a:pPr marL="171450" indent="-171450">
              <a:spcBef>
                <a:spcPts val="600"/>
              </a:spcBef>
              <a:buFont typeface="Arial" panose="020B0604020202020204" pitchFamily="34" charset="0"/>
              <a:buChar char="•"/>
            </a:pPr>
            <a:r>
              <a:rPr lang="en-US" altLang="zh-CN" sz="1600" u="sng" dirty="0">
                <a:solidFill>
                  <a:schemeClr val="tx1"/>
                </a:solidFill>
                <a:latin typeface="Arial" panose="020B0604020202020204" pitchFamily="34" charset="0"/>
                <a:cs typeface="Arial" panose="020B0604020202020204" pitchFamily="34" charset="0"/>
              </a:rPr>
              <a:t>6 kW</a:t>
            </a:r>
            <a:r>
              <a:rPr lang="en-US" altLang="zh-CN" sz="1600" dirty="0">
                <a:solidFill>
                  <a:schemeClr val="tx1"/>
                </a:solidFill>
                <a:latin typeface="Arial" panose="020B0604020202020204" pitchFamily="34" charset="0"/>
                <a:cs typeface="Arial" panose="020B0604020202020204" pitchFamily="34" charset="0"/>
              </a:rPr>
              <a:t> HOM power / cell, HOM damper, #CAV in CM</a:t>
            </a:r>
          </a:p>
        </p:txBody>
      </p:sp>
      <p:sp>
        <p:nvSpPr>
          <p:cNvPr id="7" name="灯片编号占位符 3">
            <a:extLst>
              <a:ext uri="{FF2B5EF4-FFF2-40B4-BE49-F238E27FC236}">
                <a16:creationId xmlns:a16="http://schemas.microsoft.com/office/drawing/2014/main" id="{44C95BD6-692D-49EA-B953-C24D337F05BC}"/>
              </a:ext>
            </a:extLst>
          </p:cNvPr>
          <p:cNvSpPr>
            <a:spLocks noGrp="1"/>
          </p:cNvSpPr>
          <p:nvPr>
            <p:ph type="sldNum" sz="quarter" idx="12"/>
          </p:nvPr>
        </p:nvSpPr>
        <p:spPr>
          <a:xfrm>
            <a:off x="8737600" y="6356351"/>
            <a:ext cx="2844800" cy="365125"/>
          </a:xfrm>
        </p:spPr>
        <p:txBody>
          <a:bodyPr/>
          <a:lstStyle/>
          <a:p>
            <a:fld id="{D81A5892-4DC8-4C24-8E36-6364759EFE91}" type="slidenum">
              <a:rPr lang="zh-CN" altLang="en-US" smtClean="0"/>
              <a:t>3</a:t>
            </a:fld>
            <a:endParaRPr lang="zh-CN" altLang="en-US" dirty="0"/>
          </a:p>
        </p:txBody>
      </p:sp>
    </p:spTree>
    <p:extLst>
      <p:ext uri="{BB962C8B-B14F-4D97-AF65-F5344CB8AC3E}">
        <p14:creationId xmlns:p14="http://schemas.microsoft.com/office/powerpoint/2010/main" val="3759164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6">
            <a:extLst>
              <a:ext uri="{FF2B5EF4-FFF2-40B4-BE49-F238E27FC236}">
                <a16:creationId xmlns:a16="http://schemas.microsoft.com/office/drawing/2014/main" id="{0CFFBD66-E392-4DA9-9E99-3DB04AEC8337}"/>
              </a:ext>
            </a:extLst>
          </p:cNvPr>
          <p:cNvGraphicFramePr>
            <a:graphicFrameLocks noGrp="1"/>
          </p:cNvGraphicFramePr>
          <p:nvPr>
            <p:ph idx="1"/>
            <p:extLst>
              <p:ext uri="{D42A27DB-BD31-4B8C-83A1-F6EECF244321}">
                <p14:modId xmlns:p14="http://schemas.microsoft.com/office/powerpoint/2010/main" val="2035419256"/>
              </p:ext>
            </p:extLst>
          </p:nvPr>
        </p:nvGraphicFramePr>
        <p:xfrm>
          <a:off x="263352" y="1700808"/>
          <a:ext cx="11772000" cy="4429227"/>
        </p:xfrm>
        <a:graphic>
          <a:graphicData uri="http://schemas.openxmlformats.org/drawingml/2006/table">
            <a:tbl>
              <a:tblPr firstRow="1" bandRow="1">
                <a:tableStyleId>{5940675A-B579-460E-94D1-54222C63F5DA}</a:tableStyleId>
              </a:tblPr>
              <a:tblGrid>
                <a:gridCol w="2556000">
                  <a:extLst>
                    <a:ext uri="{9D8B030D-6E8A-4147-A177-3AD203B41FA5}">
                      <a16:colId xmlns:a16="http://schemas.microsoft.com/office/drawing/2014/main" val="2245125040"/>
                    </a:ext>
                  </a:extLst>
                </a:gridCol>
                <a:gridCol w="576000">
                  <a:extLst>
                    <a:ext uri="{9D8B030D-6E8A-4147-A177-3AD203B41FA5}">
                      <a16:colId xmlns:a16="http://schemas.microsoft.com/office/drawing/2014/main" val="2669118873"/>
                    </a:ext>
                  </a:extLst>
                </a:gridCol>
                <a:gridCol w="576000">
                  <a:extLst>
                    <a:ext uri="{9D8B030D-6E8A-4147-A177-3AD203B41FA5}">
                      <a16:colId xmlns:a16="http://schemas.microsoft.com/office/drawing/2014/main" val="3527316034"/>
                    </a:ext>
                  </a:extLst>
                </a:gridCol>
                <a:gridCol w="576000">
                  <a:extLst>
                    <a:ext uri="{9D8B030D-6E8A-4147-A177-3AD203B41FA5}">
                      <a16:colId xmlns:a16="http://schemas.microsoft.com/office/drawing/2014/main" val="3909294193"/>
                    </a:ext>
                  </a:extLst>
                </a:gridCol>
                <a:gridCol w="576000">
                  <a:extLst>
                    <a:ext uri="{9D8B030D-6E8A-4147-A177-3AD203B41FA5}">
                      <a16:colId xmlns:a16="http://schemas.microsoft.com/office/drawing/2014/main" val="2671196484"/>
                    </a:ext>
                  </a:extLst>
                </a:gridCol>
                <a:gridCol w="576000">
                  <a:extLst>
                    <a:ext uri="{9D8B030D-6E8A-4147-A177-3AD203B41FA5}">
                      <a16:colId xmlns:a16="http://schemas.microsoft.com/office/drawing/2014/main" val="1315601220"/>
                    </a:ext>
                  </a:extLst>
                </a:gridCol>
                <a:gridCol w="576000">
                  <a:extLst>
                    <a:ext uri="{9D8B030D-6E8A-4147-A177-3AD203B41FA5}">
                      <a16:colId xmlns:a16="http://schemas.microsoft.com/office/drawing/2014/main" val="1081124978"/>
                    </a:ext>
                  </a:extLst>
                </a:gridCol>
                <a:gridCol w="576000">
                  <a:extLst>
                    <a:ext uri="{9D8B030D-6E8A-4147-A177-3AD203B41FA5}">
                      <a16:colId xmlns:a16="http://schemas.microsoft.com/office/drawing/2014/main" val="827075221"/>
                    </a:ext>
                  </a:extLst>
                </a:gridCol>
                <a:gridCol w="576000">
                  <a:extLst>
                    <a:ext uri="{9D8B030D-6E8A-4147-A177-3AD203B41FA5}">
                      <a16:colId xmlns:a16="http://schemas.microsoft.com/office/drawing/2014/main" val="2057192205"/>
                    </a:ext>
                  </a:extLst>
                </a:gridCol>
                <a:gridCol w="576000">
                  <a:extLst>
                    <a:ext uri="{9D8B030D-6E8A-4147-A177-3AD203B41FA5}">
                      <a16:colId xmlns:a16="http://schemas.microsoft.com/office/drawing/2014/main" val="2954095933"/>
                    </a:ext>
                  </a:extLst>
                </a:gridCol>
                <a:gridCol w="576000">
                  <a:extLst>
                    <a:ext uri="{9D8B030D-6E8A-4147-A177-3AD203B41FA5}">
                      <a16:colId xmlns:a16="http://schemas.microsoft.com/office/drawing/2014/main" val="3924051225"/>
                    </a:ext>
                  </a:extLst>
                </a:gridCol>
                <a:gridCol w="576000">
                  <a:extLst>
                    <a:ext uri="{9D8B030D-6E8A-4147-A177-3AD203B41FA5}">
                      <a16:colId xmlns:a16="http://schemas.microsoft.com/office/drawing/2014/main" val="2326638808"/>
                    </a:ext>
                  </a:extLst>
                </a:gridCol>
                <a:gridCol w="576000">
                  <a:extLst>
                    <a:ext uri="{9D8B030D-6E8A-4147-A177-3AD203B41FA5}">
                      <a16:colId xmlns:a16="http://schemas.microsoft.com/office/drawing/2014/main" val="1030738123"/>
                    </a:ext>
                  </a:extLst>
                </a:gridCol>
                <a:gridCol w="576000">
                  <a:extLst>
                    <a:ext uri="{9D8B030D-6E8A-4147-A177-3AD203B41FA5}">
                      <a16:colId xmlns:a16="http://schemas.microsoft.com/office/drawing/2014/main" val="3826352084"/>
                    </a:ext>
                  </a:extLst>
                </a:gridCol>
                <a:gridCol w="576000">
                  <a:extLst>
                    <a:ext uri="{9D8B030D-6E8A-4147-A177-3AD203B41FA5}">
                      <a16:colId xmlns:a16="http://schemas.microsoft.com/office/drawing/2014/main" val="4170250110"/>
                    </a:ext>
                  </a:extLst>
                </a:gridCol>
                <a:gridCol w="576000">
                  <a:extLst>
                    <a:ext uri="{9D8B030D-6E8A-4147-A177-3AD203B41FA5}">
                      <a16:colId xmlns:a16="http://schemas.microsoft.com/office/drawing/2014/main" val="50139066"/>
                    </a:ext>
                  </a:extLst>
                </a:gridCol>
                <a:gridCol w="576000">
                  <a:extLst>
                    <a:ext uri="{9D8B030D-6E8A-4147-A177-3AD203B41FA5}">
                      <a16:colId xmlns:a16="http://schemas.microsoft.com/office/drawing/2014/main" val="1268369257"/>
                    </a:ext>
                  </a:extLst>
                </a:gridCol>
              </a:tblGrid>
              <a:tr h="674490">
                <a:tc>
                  <a:txBody>
                    <a:bodyPr/>
                    <a:lstStyle/>
                    <a:p>
                      <a:pPr algn="ct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050" b="1" dirty="0">
                          <a:latin typeface="Arial" panose="020B0604020202020204" pitchFamily="34" charset="0"/>
                          <a:cs typeface="Arial" panose="020B0604020202020204" pitchFamily="34" charset="0"/>
                        </a:rPr>
                        <a:t>2023</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2024</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2025</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2026</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2027</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2028</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2029</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2030</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2031</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2032</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2033</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2034-2035</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2036-2045</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2046-2047</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2048</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altLang="zh-CN" sz="1050" b="1" dirty="0">
                          <a:latin typeface="Arial" panose="020B0604020202020204" pitchFamily="34" charset="0"/>
                          <a:cs typeface="Arial" panose="020B0604020202020204" pitchFamily="34" charset="0"/>
                        </a:rPr>
                        <a:t>2049-2053</a:t>
                      </a:r>
                      <a:endParaRPr lang="zh-CN" altLang="en-US" sz="1050" b="1"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4035111075"/>
                  </a:ext>
                </a:extLst>
              </a:tr>
              <a:tr h="341929">
                <a:tc>
                  <a:txBody>
                    <a:bodyPr/>
                    <a:lstStyle/>
                    <a:p>
                      <a:r>
                        <a:rPr lang="en-US" altLang="zh-CN" sz="1200" b="1" dirty="0">
                          <a:latin typeface="Arial" panose="020B0604020202020204" pitchFamily="34" charset="0"/>
                          <a:cs typeface="Arial" panose="020B0604020202020204" pitchFamily="34" charset="0"/>
                        </a:rPr>
                        <a:t>EDR</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gridSpan="4">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chemeClr val="accent5"/>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chemeClr val="accent5"/>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chemeClr val="accent5"/>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chemeClr val="accent5"/>
                    </a:solid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no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no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no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no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no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9378614"/>
                  </a:ext>
                </a:extLst>
              </a:tr>
              <a:tr h="341929">
                <a:tc>
                  <a:txBody>
                    <a:bodyPr/>
                    <a:lstStyle/>
                    <a:p>
                      <a:r>
                        <a:rPr lang="en-US" altLang="zh-CN" sz="1200" b="1" dirty="0">
                          <a:latin typeface="Arial" panose="020B0604020202020204" pitchFamily="34" charset="0"/>
                          <a:cs typeface="Arial" panose="020B0604020202020204" pitchFamily="34" charset="0"/>
                        </a:rPr>
                        <a:t>Civil construction</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gridSpan="6">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FFC00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FFC00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FFC00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FFC00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FFC00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FFC000"/>
                    </a:solid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29300434"/>
                  </a:ext>
                </a:extLst>
              </a:tr>
              <a:tr h="28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Arial" panose="020B0604020202020204" pitchFamily="34" charset="0"/>
                          <a:cs typeface="Arial" panose="020B0604020202020204" pitchFamily="34" charset="0"/>
                        </a:rPr>
                        <a:t>Acc. construction &amp; installation </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gridSpan="7">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0070C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0070C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0070C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0070C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0070C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0070C0"/>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no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86122398"/>
                  </a:ext>
                </a:extLst>
              </a:tr>
              <a:tr h="281068">
                <a:tc>
                  <a:txBody>
                    <a:bodyPr/>
                    <a:lstStyle/>
                    <a:p>
                      <a:r>
                        <a:rPr lang="en-US" altLang="zh-CN" sz="1200" b="1" dirty="0">
                          <a:latin typeface="Arial" panose="020B0604020202020204" pitchFamily="34" charset="0"/>
                          <a:cs typeface="Arial" panose="020B0604020202020204" pitchFamily="34" charset="0"/>
                        </a:rPr>
                        <a:t>Commission &amp; operation</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50" dirty="0">
                        <a:solidFill>
                          <a:schemeClr val="bg1"/>
                        </a:solidFill>
                        <a:latin typeface="Arial" panose="020B0604020202020204" pitchFamily="34" charset="0"/>
                        <a:cs typeface="Arial" panose="020B0604020202020204" pitchFamily="34" charset="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b="1" dirty="0">
                          <a:solidFill>
                            <a:schemeClr val="bg1"/>
                          </a:solidFill>
                          <a:latin typeface="Arial" panose="020B0604020202020204" pitchFamily="34" charset="0"/>
                          <a:cs typeface="Arial" panose="020B0604020202020204" pitchFamily="34" charset="0"/>
                        </a:rPr>
                        <a:t>H</a:t>
                      </a:r>
                      <a:endParaRPr lang="zh-CN" altLang="en-US" sz="1050" b="1" dirty="0">
                        <a:solidFill>
                          <a:schemeClr val="bg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algn="ctr"/>
                      <a:r>
                        <a:rPr lang="en-US" altLang="zh-CN" sz="1050" b="1" dirty="0">
                          <a:solidFill>
                            <a:schemeClr val="bg1"/>
                          </a:solidFill>
                          <a:latin typeface="Arial" panose="020B0604020202020204" pitchFamily="34" charset="0"/>
                          <a:cs typeface="Arial" panose="020B0604020202020204" pitchFamily="34" charset="0"/>
                        </a:rPr>
                        <a:t>Z</a:t>
                      </a:r>
                      <a:endParaRPr lang="zh-CN" altLang="en-US" sz="1050" b="1" dirty="0">
                        <a:solidFill>
                          <a:schemeClr val="bg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algn="ctr"/>
                      <a:r>
                        <a:rPr lang="en-US" altLang="zh-CN" sz="1050" b="1" dirty="0">
                          <a:solidFill>
                            <a:schemeClr val="bg1"/>
                          </a:solidFill>
                          <a:latin typeface="Arial" panose="020B0604020202020204" pitchFamily="34" charset="0"/>
                          <a:cs typeface="Arial" panose="020B0604020202020204" pitchFamily="34" charset="0"/>
                        </a:rPr>
                        <a:t>W</a:t>
                      </a:r>
                      <a:endParaRPr lang="zh-CN" altLang="en-US" sz="1050" b="1" dirty="0">
                        <a:solidFill>
                          <a:schemeClr val="bg1"/>
                        </a:solidFill>
                        <a:latin typeface="Arial" panose="020B0604020202020204" pitchFamily="34" charset="0"/>
                        <a:cs typeface="Arial" panose="020B0604020202020204" pitchFamily="34" charset="0"/>
                      </a:endParaRPr>
                    </a:p>
                  </a:txBody>
                  <a:tcPr anchor="ctr">
                    <a:solidFill>
                      <a:srgbClr val="00B050"/>
                    </a:solidFill>
                  </a:tcPr>
                </a:tc>
                <a:tc>
                  <a:txBody>
                    <a:bodyPr/>
                    <a:lstStyle/>
                    <a:p>
                      <a:pPr algn="ctr"/>
                      <a:r>
                        <a:rPr lang="en-US" altLang="zh-CN" sz="1050" b="1" dirty="0">
                          <a:solidFill>
                            <a:schemeClr val="bg1"/>
                          </a:solidFill>
                          <a:latin typeface="Arial" panose="020B0604020202020204" pitchFamily="34" charset="0"/>
                          <a:cs typeface="Arial" panose="020B0604020202020204" pitchFamily="34" charset="0"/>
                        </a:rPr>
                        <a:t>ttbar</a:t>
                      </a:r>
                      <a:endParaRPr lang="zh-CN" altLang="en-US" sz="1050" b="1" dirty="0">
                        <a:solidFill>
                          <a:schemeClr val="bg1"/>
                        </a:solidFill>
                        <a:latin typeface="Arial" panose="020B0604020202020204" pitchFamily="34" charset="0"/>
                        <a:cs typeface="Arial" panose="020B0604020202020204" pitchFamily="34" charset="0"/>
                      </a:endParaRPr>
                    </a:p>
                  </a:txBody>
                  <a:tcPr anchor="ctr">
                    <a:solidFill>
                      <a:srgbClr val="00B050"/>
                    </a:solidFill>
                  </a:tcPr>
                </a:tc>
                <a:extLst>
                  <a:ext uri="{0D108BD9-81ED-4DB2-BD59-A6C34878D82A}">
                    <a16:rowId xmlns:a16="http://schemas.microsoft.com/office/drawing/2014/main" val="3763847334"/>
                  </a:ext>
                </a:extLst>
              </a:tr>
              <a:tr h="341929">
                <a:tc>
                  <a:txBody>
                    <a:bodyPr/>
                    <a:lstStyle/>
                    <a:p>
                      <a:r>
                        <a:rPr lang="en-US" altLang="zh-CN" sz="1200" b="1" dirty="0">
                          <a:latin typeface="Arial" panose="020B0604020202020204" pitchFamily="34" charset="0"/>
                          <a:cs typeface="Arial" panose="020B0604020202020204" pitchFamily="34" charset="0"/>
                        </a:rPr>
                        <a:t>SRF system engineering design</a:t>
                      </a:r>
                      <a:endParaRPr lang="zh-CN" altLang="en-US" sz="1200" b="1" dirty="0">
                        <a:latin typeface="Arial" panose="020B0604020202020204" pitchFamily="34" charset="0"/>
                        <a:cs typeface="Arial" panose="020B0604020202020204" pitchFamily="34" charset="0"/>
                      </a:endParaRPr>
                    </a:p>
                  </a:txBody>
                  <a:tcPr anchor="ctr"/>
                </a:tc>
                <a:tc gridSpan="4">
                  <a:txBody>
                    <a:bodyPr/>
                    <a:lstStyle/>
                    <a:p>
                      <a:pPr algn="l"/>
                      <a:r>
                        <a:rPr lang="en-US" altLang="zh-CN" sz="800" b="1" dirty="0">
                          <a:latin typeface="Arial" panose="020B0604020202020204" pitchFamily="34" charset="0"/>
                          <a:cs typeface="Arial" panose="020B0604020202020204" pitchFamily="34" charset="0"/>
                        </a:rPr>
                        <a:t>Layout, cost, module, beam-cavity, LLRF, interfaces …</a:t>
                      </a:r>
                      <a:endParaRPr lang="zh-CN" altLang="en-US" sz="8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hMerge="1">
                  <a:txBody>
                    <a:bodyPr/>
                    <a:lstStyle/>
                    <a:p>
                      <a:pPr algn="ctr"/>
                      <a:endParaRPr lang="zh-CN" altLang="en-US" sz="105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98142550"/>
                  </a:ext>
                </a:extLst>
              </a:tr>
              <a:tr h="341929">
                <a:tc>
                  <a:txBody>
                    <a:bodyPr/>
                    <a:lstStyle/>
                    <a:p>
                      <a:r>
                        <a:rPr lang="en-US" altLang="zh-CN" sz="1200" b="1" dirty="0">
                          <a:latin typeface="Arial" panose="020B0604020202020204" pitchFamily="34" charset="0"/>
                          <a:cs typeface="Arial" panose="020B0604020202020204" pitchFamily="34" charset="0"/>
                        </a:rPr>
                        <a:t>650 MHz test module</a:t>
                      </a:r>
                      <a:endParaRPr lang="zh-CN" altLang="en-US" sz="1200" b="1" dirty="0">
                        <a:latin typeface="Arial" panose="020B0604020202020204" pitchFamily="34" charset="0"/>
                        <a:cs typeface="Arial" panose="020B0604020202020204" pitchFamily="34" charset="0"/>
                      </a:endParaRPr>
                    </a:p>
                  </a:txBody>
                  <a:tcPr anchor="ctr"/>
                </a:tc>
                <a:tc gridSpan="3">
                  <a:txBody>
                    <a:bodyPr/>
                    <a:lstStyle/>
                    <a:p>
                      <a:pPr algn="ctr"/>
                      <a:r>
                        <a:rPr lang="en-US" altLang="zh-CN" sz="800" b="1" dirty="0">
                          <a:latin typeface="Arial" panose="020B0604020202020204" pitchFamily="34" charset="0"/>
                          <a:cs typeface="Arial" panose="020B0604020202020204" pitchFamily="34" charset="0"/>
                        </a:rPr>
                        <a:t>Beam operation, replace cavity, coupler, HOM</a:t>
                      </a:r>
                      <a:endParaRPr lang="zh-CN" altLang="en-US" sz="8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hMerge="1">
                  <a:txBody>
                    <a:bodyPr/>
                    <a:lstStyle/>
                    <a:p>
                      <a:endParaRPr lang="zh-CN" altLang="en-US" sz="1050" dirty="0">
                        <a:latin typeface="Arial" panose="020B0604020202020204" pitchFamily="34" charset="0"/>
                        <a:cs typeface="Arial" panose="020B0604020202020204" pitchFamily="34" charset="0"/>
                      </a:endParaRPr>
                    </a:p>
                  </a:txBody>
                  <a:tcPr anchor="ctr"/>
                </a:tc>
                <a:tc hMerge="1">
                  <a:txBody>
                    <a:bodyPr/>
                    <a:lstStyle/>
                    <a:p>
                      <a:endParaRPr lang="zh-CN" altLang="en-US" sz="105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32932811"/>
                  </a:ext>
                </a:extLst>
              </a:tr>
              <a:tr h="341929">
                <a:tc>
                  <a:txBody>
                    <a:bodyPr/>
                    <a:lstStyle/>
                    <a:p>
                      <a:r>
                        <a:rPr lang="en-US" altLang="zh-CN" sz="1200" b="1" dirty="0">
                          <a:latin typeface="Arial" panose="020B0604020202020204" pitchFamily="34" charset="0"/>
                          <a:cs typeface="Arial" panose="020B0604020202020204" pitchFamily="34" charset="0"/>
                        </a:rPr>
                        <a:t>650 MHz H module</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800" b="1" dirty="0">
                          <a:latin typeface="Arial" panose="020B0604020202020204" pitchFamily="34" charset="0"/>
                          <a:cs typeface="Arial" panose="020B0604020202020204" pitchFamily="34" charset="0"/>
                        </a:rPr>
                        <a:t>Design</a:t>
                      </a:r>
                      <a:endParaRPr lang="zh-CN" altLang="en-US" sz="8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gridSpan="2">
                  <a:txBody>
                    <a:bodyPr/>
                    <a:lstStyle/>
                    <a:p>
                      <a:pPr algn="ctr"/>
                      <a:r>
                        <a:rPr lang="en-US" altLang="zh-CN" sz="800" b="1" dirty="0">
                          <a:latin typeface="Arial" panose="020B0604020202020204" pitchFamily="34" charset="0"/>
                          <a:cs typeface="Arial" panose="020B0604020202020204" pitchFamily="34" charset="0"/>
                        </a:rPr>
                        <a:t>pCM fabrication</a:t>
                      </a:r>
                      <a:endParaRPr lang="zh-CN" altLang="en-US" sz="800" b="1"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hMerge="1">
                  <a:txBody>
                    <a:bodyPr/>
                    <a:lstStyle/>
                    <a:p>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b="1" dirty="0">
                          <a:latin typeface="Arial" panose="020B0604020202020204" pitchFamily="34" charset="0"/>
                          <a:cs typeface="Arial" panose="020B0604020202020204" pitchFamily="34" charset="0"/>
                        </a:rPr>
                        <a:t>pCM test</a:t>
                      </a:r>
                      <a:endParaRPr lang="zh-CN" altLang="en-US" sz="800" b="1"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r>
                        <a:rPr lang="en-US" altLang="zh-CN" sz="800" b="1" dirty="0">
                          <a:latin typeface="Arial" panose="020B0604020202020204" pitchFamily="34" charset="0"/>
                          <a:cs typeface="Arial" panose="020B0604020202020204" pitchFamily="34" charset="0"/>
                        </a:rPr>
                        <a:t>Prepare</a:t>
                      </a:r>
                      <a:endParaRPr lang="zh-CN" altLang="en-US" sz="800" b="1" dirty="0">
                        <a:latin typeface="Arial" panose="020B0604020202020204" pitchFamily="34" charset="0"/>
                        <a:cs typeface="Arial" panose="020B0604020202020204" pitchFamily="34" charset="0"/>
                      </a:endParaRPr>
                    </a:p>
                  </a:txBody>
                  <a:tcPr anchor="ctr">
                    <a:solidFill>
                      <a:schemeClr val="accent3">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Production of </a:t>
                      </a:r>
                      <a:r>
                        <a:rPr lang="en-US" altLang="zh-CN" sz="800" b="1" dirty="0">
                          <a:solidFill>
                            <a:srgbClr val="FF0000"/>
                          </a:solidFill>
                          <a:latin typeface="Arial" panose="020B0604020202020204" pitchFamily="34" charset="0"/>
                          <a:cs typeface="Arial" panose="020B0604020202020204" pitchFamily="34" charset="0"/>
                        </a:rPr>
                        <a:t>32 CM / 192 2-cell CAV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for 30 MW H</a:t>
                      </a:r>
                      <a:endParaRPr lang="zh-CN" altLang="en-US" sz="800" b="1" dirty="0">
                        <a:latin typeface="Arial" panose="020B0604020202020204" pitchFamily="34" charset="0"/>
                        <a:cs typeface="Arial" panose="020B0604020202020204" pitchFamily="34" charset="0"/>
                      </a:endParaRPr>
                    </a:p>
                  </a:txBody>
                  <a:tcPr anchor="ctr">
                    <a:solidFill>
                      <a:schemeClr val="accent3">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3">
                  <a:txBody>
                    <a:bodyPr/>
                    <a:lstStyle/>
                    <a:p>
                      <a:pPr algn="ctr"/>
                      <a:r>
                        <a:rPr lang="en-US" altLang="zh-CN" sz="800" b="1" dirty="0">
                          <a:latin typeface="Arial" panose="020B0604020202020204" pitchFamily="34" charset="0"/>
                          <a:cs typeface="Arial" panose="020B0604020202020204" pitchFamily="34" charset="0"/>
                        </a:rPr>
                        <a:t>Installation,</a:t>
                      </a:r>
                    </a:p>
                    <a:p>
                      <a:pPr algn="ctr"/>
                      <a:r>
                        <a:rPr lang="en-US" altLang="zh-CN" sz="800" b="1" dirty="0">
                          <a:latin typeface="Arial" panose="020B0604020202020204" pitchFamily="34" charset="0"/>
                          <a:cs typeface="Arial" panose="020B0604020202020204" pitchFamily="34" charset="0"/>
                        </a:rPr>
                        <a:t>Commissioning</a:t>
                      </a:r>
                      <a:endParaRPr lang="zh-CN" altLang="en-US" sz="8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b="1" dirty="0">
                          <a:latin typeface="Arial" panose="020B0604020202020204" pitchFamily="34" charset="0"/>
                          <a:cs typeface="Arial" panose="020B0604020202020204" pitchFamily="34" charset="0"/>
                        </a:rPr>
                        <a:t>Op &amp; +</a:t>
                      </a:r>
                      <a:r>
                        <a:rPr lang="en-US" altLang="zh-CN" sz="800" b="1" dirty="0">
                          <a:solidFill>
                            <a:srgbClr val="FF0000"/>
                          </a:solidFill>
                          <a:latin typeface="Arial" panose="020B0604020202020204" pitchFamily="34" charset="0"/>
                          <a:cs typeface="Arial" panose="020B0604020202020204" pitchFamily="34" charset="0"/>
                        </a:rPr>
                        <a:t>24 CM</a:t>
                      </a:r>
                      <a:endParaRPr lang="zh-CN" altLang="en-US" sz="800" b="1" dirty="0">
                        <a:solidFill>
                          <a:srgbClr val="FF0000"/>
                        </a:solidFill>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gridSpan="3">
                  <a:txBody>
                    <a:bodyPr/>
                    <a:lstStyle/>
                    <a:p>
                      <a:pPr algn="ctr"/>
                      <a:r>
                        <a:rPr lang="en-US" altLang="zh-CN" sz="800" b="1" dirty="0">
                          <a:latin typeface="Arial" panose="020B0604020202020204" pitchFamily="34" charset="0"/>
                          <a:cs typeface="Arial" panose="020B0604020202020204" pitchFamily="34" charset="0"/>
                        </a:rPr>
                        <a:t>Operation</a:t>
                      </a:r>
                      <a:endParaRPr lang="zh-CN" altLang="en-US" sz="8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hMerge="1">
                  <a:txBody>
                    <a:bodyPr/>
                    <a:lstStyle/>
                    <a:p>
                      <a:pPr algn="ctr"/>
                      <a:r>
                        <a:rPr lang="en-US" altLang="zh-CN" sz="800" dirty="0">
                          <a:latin typeface="Arial" panose="020B0604020202020204" pitchFamily="34" charset="0"/>
                          <a:cs typeface="Arial" panose="020B0604020202020204" pitchFamily="34" charset="0"/>
                        </a:rPr>
                        <a:t>Op</a:t>
                      </a: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r>
                        <a:rPr lang="en-US" altLang="zh-CN" sz="800" dirty="0">
                          <a:latin typeface="Arial" panose="020B0604020202020204" pitchFamily="34" charset="0"/>
                          <a:cs typeface="Arial" panose="020B0604020202020204" pitchFamily="34" charset="0"/>
                        </a:rPr>
                        <a:t>Op</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02280355"/>
                  </a:ext>
                </a:extLst>
              </a:tr>
              <a:tr h="341929">
                <a:tc>
                  <a:txBody>
                    <a:bodyPr/>
                    <a:lstStyle/>
                    <a:p>
                      <a:r>
                        <a:rPr lang="en-US" altLang="zh-CN" sz="1200" b="1" dirty="0">
                          <a:latin typeface="Arial" panose="020B0604020202020204" pitchFamily="34" charset="0"/>
                          <a:cs typeface="Arial" panose="020B0604020202020204" pitchFamily="34" charset="0"/>
                        </a:rPr>
                        <a:t>1.3 GHz H module</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800" b="1" dirty="0">
                          <a:latin typeface="Arial" panose="020B0604020202020204" pitchFamily="34" charset="0"/>
                          <a:cs typeface="Arial" panose="020B0604020202020204" pitchFamily="34" charset="0"/>
                        </a:rPr>
                        <a:t>High Q module</a:t>
                      </a:r>
                      <a:endParaRPr lang="zh-CN" altLang="en-US" sz="8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pCM fabrication</a:t>
                      </a:r>
                      <a:endParaRPr lang="zh-CN" altLang="en-US" sz="800" b="1"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pCM test</a:t>
                      </a:r>
                      <a:endParaRPr lang="zh-CN" altLang="en-US" sz="800" b="1"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endParaRPr lang="zh-CN" altLang="en-US" sz="800" b="1"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Prepare</a:t>
                      </a:r>
                      <a:endParaRPr lang="zh-CN" altLang="en-US" sz="800" b="1" dirty="0">
                        <a:latin typeface="Arial" panose="020B0604020202020204" pitchFamily="34" charset="0"/>
                        <a:cs typeface="Arial" panose="020B0604020202020204" pitchFamily="34" charset="0"/>
                      </a:endParaRPr>
                    </a:p>
                  </a:txBody>
                  <a:tcPr anchor="ctr">
                    <a:solidFill>
                      <a:schemeClr val="accent3">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Production of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solidFill>
                            <a:srgbClr val="FF0000"/>
                          </a:solidFill>
                          <a:latin typeface="Arial" panose="020B0604020202020204" pitchFamily="34" charset="0"/>
                          <a:cs typeface="Arial" panose="020B0604020202020204" pitchFamily="34" charset="0"/>
                        </a:rPr>
                        <a:t>12 CM / 96 9-cell CAV</a:t>
                      </a:r>
                      <a:endParaRPr lang="zh-CN" altLang="en-US" sz="800" b="1" dirty="0">
                        <a:solidFill>
                          <a:srgbClr val="FF0000"/>
                        </a:solidFill>
                        <a:latin typeface="Arial" panose="020B0604020202020204" pitchFamily="34" charset="0"/>
                        <a:cs typeface="Arial" panose="020B0604020202020204" pitchFamily="34" charset="0"/>
                      </a:endParaRPr>
                    </a:p>
                  </a:txBody>
                  <a:tcPr anchor="ctr">
                    <a:solidFill>
                      <a:schemeClr val="accent3">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3">
                  <a:txBody>
                    <a:bodyPr/>
                    <a:lstStyle/>
                    <a:p>
                      <a:pPr algn="ctr"/>
                      <a:r>
                        <a:rPr lang="en-US" altLang="zh-CN" sz="800" b="1" dirty="0">
                          <a:latin typeface="Arial" panose="020B0604020202020204" pitchFamily="34" charset="0"/>
                          <a:cs typeface="Arial" panose="020B0604020202020204" pitchFamily="34" charset="0"/>
                        </a:rPr>
                        <a:t>Installation,</a:t>
                      </a:r>
                    </a:p>
                    <a:p>
                      <a:pPr algn="ctr"/>
                      <a:r>
                        <a:rPr lang="en-US" altLang="zh-CN" sz="800" b="1" dirty="0">
                          <a:latin typeface="Arial" panose="020B0604020202020204" pitchFamily="34" charset="0"/>
                          <a:cs typeface="Arial" panose="020B0604020202020204" pitchFamily="34" charset="0"/>
                        </a:rPr>
                        <a:t>Commissioning</a:t>
                      </a:r>
                      <a:endParaRPr lang="zh-CN" altLang="en-US" sz="8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4">
                  <a:txBody>
                    <a:bodyPr/>
                    <a:lstStyle/>
                    <a:p>
                      <a:pPr algn="ctr"/>
                      <a:r>
                        <a:rPr lang="en-US" altLang="zh-CN" sz="800" b="1" dirty="0">
                          <a:latin typeface="Arial" panose="020B0604020202020204" pitchFamily="34" charset="0"/>
                          <a:cs typeface="Arial" panose="020B0604020202020204" pitchFamily="34" charset="0"/>
                        </a:rPr>
                        <a:t>Operation</a:t>
                      </a:r>
                      <a:endParaRPr lang="zh-CN" altLang="en-US" sz="8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44183799"/>
                  </a:ext>
                </a:extLst>
              </a:tr>
              <a:tr h="341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Arial" panose="020B0604020202020204" pitchFamily="34" charset="0"/>
                          <a:cs typeface="Arial" panose="020B0604020202020204" pitchFamily="34" charset="0"/>
                        </a:rPr>
                        <a:t>1.3 GHz Z module</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endParaRPr lang="zh-CN" altLang="en-US" sz="800" b="1" dirty="0">
                        <a:latin typeface="Arial" panose="020B0604020202020204" pitchFamily="34" charset="0"/>
                        <a:cs typeface="Arial" panose="020B0604020202020204" pitchFamily="34" charset="0"/>
                      </a:endParaRP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Design and R&amp;D</a:t>
                      </a:r>
                      <a:endParaRPr lang="zh-CN" altLang="en-US" sz="8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pCM fabrication</a:t>
                      </a:r>
                      <a:endParaRPr lang="zh-CN" altLang="en-US" sz="800" b="1"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pCM test</a:t>
                      </a:r>
                      <a:endParaRPr lang="zh-CN" altLang="en-US" sz="800" b="1"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2">
                  <a:txBody>
                    <a:bodyPr/>
                    <a:lstStyle/>
                    <a:p>
                      <a:pPr algn="ctr"/>
                      <a:r>
                        <a:rPr lang="en-US" altLang="zh-CN" sz="800" b="1" dirty="0">
                          <a:latin typeface="Arial" panose="020B0604020202020204" pitchFamily="34" charset="0"/>
                          <a:cs typeface="Arial" panose="020B0604020202020204" pitchFamily="34" charset="0"/>
                        </a:rPr>
                        <a:t>Production of </a:t>
                      </a:r>
                      <a:r>
                        <a:rPr lang="en-US" altLang="zh-CN" sz="800" b="1" dirty="0">
                          <a:solidFill>
                            <a:srgbClr val="FF0000"/>
                          </a:solidFill>
                          <a:latin typeface="Arial" panose="020B0604020202020204" pitchFamily="34" charset="0"/>
                          <a:cs typeface="Arial" panose="020B0604020202020204" pitchFamily="34" charset="0"/>
                        </a:rPr>
                        <a:t>4 CM / 32 9-cell CAV </a:t>
                      </a:r>
                      <a:endParaRPr lang="zh-CN" altLang="en-US" sz="800" b="1" dirty="0">
                        <a:solidFill>
                          <a:srgbClr val="FF0000"/>
                        </a:solidFill>
                        <a:latin typeface="Arial" panose="020B0604020202020204" pitchFamily="34" charset="0"/>
                        <a:cs typeface="Arial" panose="020B0604020202020204" pitchFamily="34" charset="0"/>
                      </a:endParaRPr>
                    </a:p>
                  </a:txBody>
                  <a:tcPr anchor="ctr">
                    <a:solidFill>
                      <a:schemeClr val="accent3">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2">
                  <a:txBody>
                    <a:bodyPr/>
                    <a:lstStyle/>
                    <a:p>
                      <a:pPr algn="ctr"/>
                      <a:r>
                        <a:rPr lang="en-US" altLang="zh-CN" sz="800" b="1" dirty="0">
                          <a:latin typeface="Arial" panose="020B0604020202020204" pitchFamily="34" charset="0"/>
                          <a:cs typeface="Arial" panose="020B0604020202020204" pitchFamily="34" charset="0"/>
                        </a:rPr>
                        <a:t>Installation,</a:t>
                      </a:r>
                    </a:p>
                    <a:p>
                      <a:pPr algn="ctr"/>
                      <a:r>
                        <a:rPr lang="en-US" altLang="zh-CN" sz="800" b="1" dirty="0">
                          <a:latin typeface="Arial" panose="020B0604020202020204" pitchFamily="34" charset="0"/>
                          <a:cs typeface="Arial" panose="020B0604020202020204" pitchFamily="34" charset="0"/>
                        </a:rPr>
                        <a:t>Commissioning</a:t>
                      </a:r>
                      <a:endParaRPr lang="zh-CN" altLang="en-US" sz="8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4">
                  <a:txBody>
                    <a:bodyPr/>
                    <a:lstStyle/>
                    <a:p>
                      <a:pPr algn="ctr"/>
                      <a:r>
                        <a:rPr lang="en-US" altLang="zh-CN" sz="800" b="1" dirty="0">
                          <a:latin typeface="Arial" panose="020B0604020202020204" pitchFamily="34" charset="0"/>
                          <a:cs typeface="Arial" panose="020B0604020202020204" pitchFamily="34" charset="0"/>
                        </a:rPr>
                        <a:t>Operation</a:t>
                      </a:r>
                      <a:endParaRPr lang="zh-CN" altLang="en-US" sz="8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latin typeface="Arial" panose="020B0604020202020204" pitchFamily="34" charset="0"/>
                          <a:cs typeface="Arial" panose="020B0604020202020204" pitchFamily="34" charset="0"/>
                        </a:rPr>
                        <a:t>Op</a:t>
                      </a: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21630948"/>
                  </a:ext>
                </a:extLst>
              </a:tr>
              <a:tr h="341929">
                <a:tc>
                  <a:txBody>
                    <a:bodyPr/>
                    <a:lstStyle/>
                    <a:p>
                      <a:r>
                        <a:rPr lang="en-US" altLang="zh-CN" sz="1200" b="1" dirty="0">
                          <a:latin typeface="Arial" panose="020B0604020202020204" pitchFamily="34" charset="0"/>
                          <a:cs typeface="Arial" panose="020B0604020202020204" pitchFamily="34" charset="0"/>
                        </a:rPr>
                        <a:t>650 MHz HL-Z module</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7">
                  <a:txBody>
                    <a:bodyPr/>
                    <a:lstStyle/>
                    <a:p>
                      <a:pPr algn="ctr"/>
                      <a:r>
                        <a:rPr lang="en-US" altLang="zh-CN" sz="800" b="1" dirty="0">
                          <a:latin typeface="Arial" panose="020B0604020202020204" pitchFamily="34" charset="0"/>
                          <a:cs typeface="Arial" panose="020B0604020202020204" pitchFamily="34" charset="0"/>
                        </a:rPr>
                        <a:t>Design and R&amp;D</a:t>
                      </a:r>
                      <a:endParaRPr lang="zh-CN" altLang="en-US" sz="8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Produce and Install </a:t>
                      </a:r>
                      <a:r>
                        <a:rPr lang="en-US" altLang="zh-CN" sz="800" b="1" dirty="0">
                          <a:solidFill>
                            <a:srgbClr val="FF0000"/>
                          </a:solidFill>
                          <a:latin typeface="Arial" panose="020B0604020202020204" pitchFamily="34" charset="0"/>
                          <a:cs typeface="Arial" panose="020B0604020202020204" pitchFamily="34" charset="0"/>
                        </a:rPr>
                        <a:t>60+40 1-cell CM</a:t>
                      </a:r>
                      <a:endParaRPr lang="zh-CN" altLang="en-US" sz="800" b="1" dirty="0">
                        <a:solidFill>
                          <a:srgbClr val="FF0000"/>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hMerge="1">
                  <a:txBody>
                    <a:bodyPr/>
                    <a:lstStyle/>
                    <a:p>
                      <a:pPr algn="ctr"/>
                      <a:r>
                        <a:rPr lang="en-US" altLang="zh-CN" sz="800" dirty="0">
                          <a:latin typeface="Arial" panose="020B0604020202020204" pitchFamily="34" charset="0"/>
                          <a:cs typeface="Arial" panose="020B0604020202020204" pitchFamily="34" charset="0"/>
                        </a:rPr>
                        <a:t>Production</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b="1" dirty="0">
                          <a:latin typeface="Arial" panose="020B0604020202020204" pitchFamily="34" charset="0"/>
                          <a:cs typeface="Arial" panose="020B0604020202020204" pitchFamily="34" charset="0"/>
                        </a:rPr>
                        <a:t>Op</a:t>
                      </a:r>
                      <a:endParaRPr lang="zh-CN" altLang="en-US" sz="8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40153807"/>
                  </a:ext>
                </a:extLst>
              </a:tr>
              <a:tr h="341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Arial" panose="020B0604020202020204" pitchFamily="34" charset="0"/>
                          <a:cs typeface="Arial" panose="020B0604020202020204" pitchFamily="34" charset="0"/>
                        </a:rPr>
                        <a:t>ttbar cavity and module</a:t>
                      </a:r>
                      <a:endParaRPr lang="zh-CN" altLang="en-US" sz="1200" b="1" dirty="0">
                        <a:latin typeface="Arial" panose="020B0604020202020204" pitchFamily="34" charset="0"/>
                        <a:cs typeface="Arial" panose="020B0604020202020204" pitchFamily="34" charset="0"/>
                      </a:endParaRPr>
                    </a:p>
                  </a:txBody>
                  <a:tcPr anchor="ctr"/>
                </a:tc>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Design and R&amp;D of high gradient high Q and new material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650 MHz</a:t>
                      </a:r>
                      <a:r>
                        <a:rPr lang="zh-CN" altLang="en-US" sz="800" b="1" dirty="0">
                          <a:latin typeface="Arial" panose="020B0604020202020204" pitchFamily="34" charset="0"/>
                          <a:cs typeface="Arial" panose="020B0604020202020204" pitchFamily="34" charset="0"/>
                        </a:rPr>
                        <a:t> </a:t>
                      </a:r>
                      <a:r>
                        <a:rPr lang="en-US" altLang="zh-CN" sz="800" b="1" dirty="0">
                          <a:latin typeface="Arial" panose="020B0604020202020204" pitchFamily="34" charset="0"/>
                          <a:cs typeface="Arial" panose="020B0604020202020204" pitchFamily="34" charset="0"/>
                        </a:rPr>
                        <a:t>and 1.3 GHz cavities and</a:t>
                      </a:r>
                      <a:r>
                        <a:rPr lang="zh-CN" altLang="en-US" sz="800" b="1" dirty="0">
                          <a:latin typeface="Arial" panose="020B0604020202020204" pitchFamily="34" charset="0"/>
                          <a:cs typeface="Arial" panose="020B0604020202020204" pitchFamily="34" charset="0"/>
                        </a:rPr>
                        <a:t> </a:t>
                      </a:r>
                      <a:r>
                        <a:rPr lang="en-US" altLang="zh-CN" sz="800" b="1" dirty="0">
                          <a:latin typeface="Arial" panose="020B0604020202020204" pitchFamily="34" charset="0"/>
                          <a:cs typeface="Arial" panose="020B0604020202020204" pitchFamily="34" charset="0"/>
                        </a:rPr>
                        <a:t>module</a:t>
                      </a:r>
                      <a:r>
                        <a:rPr lang="zh-CN" altLang="en-US" sz="800" b="1" dirty="0">
                          <a:latin typeface="Arial" panose="020B0604020202020204" pitchFamily="34" charset="0"/>
                          <a:cs typeface="Arial" panose="020B0604020202020204" pitchFamily="34" charset="0"/>
                        </a:rPr>
                        <a:t> </a:t>
                      </a:r>
                      <a:r>
                        <a:rPr lang="en-US" altLang="zh-CN" sz="800" b="1" dirty="0">
                          <a:latin typeface="Arial" panose="020B0604020202020204" pitchFamily="34" charset="0"/>
                          <a:cs typeface="Arial" panose="020B0604020202020204" pitchFamily="34" charset="0"/>
                        </a:rPr>
                        <a:t>for ttbar</a:t>
                      </a:r>
                      <a:endParaRPr lang="zh-CN" altLang="en-US" sz="8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High G &amp; Q and new material cavities for ttbar </a:t>
                      </a:r>
                      <a:endParaRPr lang="zh-CN" altLang="en-US" sz="8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Design and R&amp;D</a:t>
                      </a:r>
                      <a:endParaRPr lang="zh-CN" altLang="en-US" sz="800" b="1"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solidFill>
                      <a:schemeClr val="tx2">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a:latin typeface="Arial" panose="020B0604020202020204" pitchFamily="34" charset="0"/>
                          <a:cs typeface="Arial" panose="020B0604020202020204" pitchFamily="34" charset="0"/>
                        </a:rPr>
                        <a:t>pCM fabrication and test</a:t>
                      </a:r>
                      <a:endParaRPr lang="zh-CN" altLang="en-US" sz="800" b="1"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gridSpan="3">
                  <a:txBody>
                    <a:bodyPr/>
                    <a:lstStyle/>
                    <a:p>
                      <a:pPr algn="ctr"/>
                      <a:r>
                        <a:rPr lang="en-US" altLang="zh-CN" sz="800" b="1" dirty="0">
                          <a:latin typeface="Arial" panose="020B0604020202020204" pitchFamily="34" charset="0"/>
                          <a:cs typeface="Arial" panose="020B0604020202020204" pitchFamily="34" charset="0"/>
                        </a:rPr>
                        <a:t>Production and Installation of</a:t>
                      </a:r>
                    </a:p>
                    <a:p>
                      <a:pPr algn="ctr"/>
                      <a:r>
                        <a:rPr lang="en-US" altLang="zh-CN" sz="800" b="1" dirty="0">
                          <a:solidFill>
                            <a:srgbClr val="FF0000"/>
                          </a:solidFill>
                          <a:latin typeface="Arial" panose="020B0604020202020204" pitchFamily="34" charset="0"/>
                          <a:cs typeface="Arial" panose="020B0604020202020204" pitchFamily="34" charset="0"/>
                        </a:rPr>
                        <a:t>48 CM / 192 650 MHz 5-cell CAV</a:t>
                      </a:r>
                    </a:p>
                    <a:p>
                      <a:pPr algn="ctr"/>
                      <a:r>
                        <a:rPr lang="en-US" altLang="zh-CN" sz="800" b="1" dirty="0">
                          <a:solidFill>
                            <a:srgbClr val="FF0000"/>
                          </a:solidFill>
                          <a:latin typeface="Arial" panose="020B0604020202020204" pitchFamily="34" charset="0"/>
                          <a:cs typeface="Arial" panose="020B0604020202020204" pitchFamily="34" charset="0"/>
                        </a:rPr>
                        <a:t>32 CM / 256 1.3 GHz 9-cell CAV</a:t>
                      </a:r>
                    </a:p>
                  </a:txBody>
                  <a:tcPr anchor="ctr">
                    <a:solidFill>
                      <a:schemeClr val="accent6">
                        <a:lumMod val="20000"/>
                        <a:lumOff val="80000"/>
                      </a:schemeClr>
                    </a:solidFill>
                  </a:tcP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hMerge="1">
                  <a:txBody>
                    <a:bodyPr/>
                    <a:lstStyle/>
                    <a:p>
                      <a:pPr algn="ct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b="1" dirty="0">
                          <a:latin typeface="Arial" panose="020B0604020202020204" pitchFamily="34" charset="0"/>
                          <a:cs typeface="Arial" panose="020B0604020202020204" pitchFamily="34" charset="0"/>
                        </a:rPr>
                        <a:t>Op</a:t>
                      </a:r>
                      <a:endParaRPr lang="zh-CN" altLang="en-US" sz="800" b="1"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1904836485"/>
                  </a:ext>
                </a:extLst>
              </a:tr>
            </a:tbl>
          </a:graphicData>
        </a:graphic>
      </p:graphicFrame>
      <p:sp>
        <p:nvSpPr>
          <p:cNvPr id="3" name="标题 2">
            <a:extLst>
              <a:ext uri="{FF2B5EF4-FFF2-40B4-BE49-F238E27FC236}">
                <a16:creationId xmlns:a16="http://schemas.microsoft.com/office/drawing/2014/main" id="{1EB68705-3030-46F7-A598-976CF5C468CF}"/>
              </a:ext>
            </a:extLst>
          </p:cNvPr>
          <p:cNvSpPr>
            <a:spLocks noGrp="1"/>
          </p:cNvSpPr>
          <p:nvPr>
            <p:ph type="title"/>
          </p:nvPr>
        </p:nvSpPr>
        <p:spPr/>
        <p:txBody>
          <a:bodyPr/>
          <a:lstStyle/>
          <a:p>
            <a:r>
              <a:rPr lang="en-US" altLang="zh-CN" dirty="0"/>
              <a:t>EDR Phase and Further Plan for CEPC SRF System </a:t>
            </a:r>
            <a:endParaRPr lang="zh-CN" altLang="en-US" dirty="0"/>
          </a:p>
        </p:txBody>
      </p:sp>
      <p:sp>
        <p:nvSpPr>
          <p:cNvPr id="5" name="灯片编号占位符 4">
            <a:extLst>
              <a:ext uri="{FF2B5EF4-FFF2-40B4-BE49-F238E27FC236}">
                <a16:creationId xmlns:a16="http://schemas.microsoft.com/office/drawing/2014/main" id="{BC6DED97-769E-48E0-8555-7DC9CE67F9D4}"/>
              </a:ext>
            </a:extLst>
          </p:cNvPr>
          <p:cNvSpPr>
            <a:spLocks noGrp="1"/>
          </p:cNvSpPr>
          <p:nvPr>
            <p:ph type="sldNum" sz="quarter" idx="12"/>
          </p:nvPr>
        </p:nvSpPr>
        <p:spPr/>
        <p:txBody>
          <a:bodyPr/>
          <a:lstStyle/>
          <a:p>
            <a:fld id="{F15E9139-A00B-4B2A-98A6-095DC08F1345}" type="slidenum">
              <a:rPr lang="zh-CN" altLang="en-US" smtClean="0"/>
              <a:pPr/>
              <a:t>30</a:t>
            </a:fld>
            <a:endParaRPr lang="zh-CN" altLang="en-US"/>
          </a:p>
        </p:txBody>
      </p:sp>
    </p:spTree>
    <p:extLst>
      <p:ext uri="{BB962C8B-B14F-4D97-AF65-F5344CB8AC3E}">
        <p14:creationId xmlns:p14="http://schemas.microsoft.com/office/powerpoint/2010/main" val="3049137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5ECEF9-2C4F-4996-8E88-4F9A600AE613}"/>
              </a:ext>
            </a:extLst>
          </p:cNvPr>
          <p:cNvSpPr>
            <a:spLocks noGrp="1"/>
          </p:cNvSpPr>
          <p:nvPr>
            <p:ph type="title"/>
          </p:nvPr>
        </p:nvSpPr>
        <p:spPr>
          <a:xfrm>
            <a:off x="47328" y="1"/>
            <a:ext cx="12144672" cy="908720"/>
          </a:xfrm>
        </p:spPr>
        <p:txBody>
          <a:bodyPr/>
          <a:lstStyle/>
          <a:p>
            <a:r>
              <a:rPr lang="en-US" altLang="zh-CN" dirty="0"/>
              <a:t>SRF System Risks and other Issues</a:t>
            </a:r>
            <a:endParaRPr lang="zh-CN" altLang="en-US" dirty="0"/>
          </a:p>
        </p:txBody>
      </p:sp>
      <p:sp>
        <p:nvSpPr>
          <p:cNvPr id="3" name="内容占位符 2">
            <a:extLst>
              <a:ext uri="{FF2B5EF4-FFF2-40B4-BE49-F238E27FC236}">
                <a16:creationId xmlns:a16="http://schemas.microsoft.com/office/drawing/2014/main" id="{F1B5185A-1475-4144-9022-8FDA9BB0AE5D}"/>
              </a:ext>
            </a:extLst>
          </p:cNvPr>
          <p:cNvSpPr>
            <a:spLocks noGrp="1"/>
          </p:cNvSpPr>
          <p:nvPr>
            <p:ph idx="1"/>
          </p:nvPr>
        </p:nvSpPr>
        <p:spPr>
          <a:xfrm>
            <a:off x="407368" y="1340768"/>
            <a:ext cx="11665296" cy="5067944"/>
          </a:xfrm>
        </p:spPr>
        <p:txBody>
          <a:bodyPr>
            <a:normAutofit/>
          </a:bodyPr>
          <a:lstStyle/>
          <a:p>
            <a:r>
              <a:rPr lang="en-US" altLang="zh-CN" sz="1800" dirty="0"/>
              <a:t>Input coupler: </a:t>
            </a:r>
            <a:br>
              <a:rPr lang="en-US" altLang="zh-CN" sz="1800" dirty="0"/>
            </a:br>
            <a:r>
              <a:rPr lang="en-US" altLang="zh-CN" sz="1800" dirty="0"/>
              <a:t>Matching and coupling adjusting range: key issue of a green accelerator, same as klystron efficiency. </a:t>
            </a:r>
            <a:br>
              <a:rPr lang="en-US" altLang="zh-CN" sz="1800" dirty="0"/>
            </a:br>
            <a:r>
              <a:rPr lang="en-US" altLang="zh-CN" sz="1800" dirty="0"/>
              <a:t>Most critical RF part: high power, low heat load, high reliability, long lifetime.  If fails, input power reduction, cavity number and cost increases, extra RF power, cavity contamination, RF trips...</a:t>
            </a:r>
          </a:p>
          <a:p>
            <a:r>
              <a:rPr lang="en-US" altLang="zh-CN" sz="1800" dirty="0"/>
              <a:t>RF voltage operation margin, standby cavities and power sources</a:t>
            </a:r>
          </a:p>
          <a:p>
            <a:r>
              <a:rPr lang="en-US" altLang="zh-CN" sz="1800" dirty="0"/>
              <a:t>Q0 degradation</a:t>
            </a:r>
          </a:p>
          <a:p>
            <a:r>
              <a:rPr lang="en-US" altLang="zh-CN" sz="1800" dirty="0"/>
              <a:t>Multi-cavity high current cryomodule, HOM coupler and mode propagation</a:t>
            </a:r>
          </a:p>
          <a:p>
            <a:r>
              <a:rPr lang="en-US" altLang="zh-CN" sz="1800" dirty="0"/>
              <a:t>RF power transfer from H to Z to have less klystrons? Group delay.</a:t>
            </a:r>
          </a:p>
          <a:p>
            <a:r>
              <a:rPr lang="en-US" altLang="zh-CN" sz="1800" dirty="0"/>
              <a:t>New material (thin film e.g. Nb3Sn) for ttbar</a:t>
            </a:r>
          </a:p>
          <a:p>
            <a:r>
              <a:rPr lang="en-US" altLang="zh-CN" sz="1800" dirty="0"/>
              <a:t>Add 1.3 GHz 9-cell cavities for ttbar collider ring? Double-frequency operation</a:t>
            </a:r>
          </a:p>
          <a:p>
            <a:r>
              <a:rPr lang="en-US" altLang="zh-CN" sz="1800" dirty="0"/>
              <a:t>Power overhead for Z LLRF control</a:t>
            </a:r>
          </a:p>
          <a:p>
            <a:r>
              <a:rPr lang="en-US" altLang="zh-CN" sz="1800" dirty="0"/>
              <a:t>Control of multi-cavity fed by one klystron</a:t>
            </a:r>
          </a:p>
        </p:txBody>
      </p:sp>
      <p:sp>
        <p:nvSpPr>
          <p:cNvPr id="4" name="灯片编号占位符 3">
            <a:extLst>
              <a:ext uri="{FF2B5EF4-FFF2-40B4-BE49-F238E27FC236}">
                <a16:creationId xmlns:a16="http://schemas.microsoft.com/office/drawing/2014/main" id="{46A7A0B9-A9A0-43B3-8C93-65D70BC5402C}"/>
              </a:ext>
            </a:extLst>
          </p:cNvPr>
          <p:cNvSpPr>
            <a:spLocks noGrp="1"/>
          </p:cNvSpPr>
          <p:nvPr>
            <p:ph type="sldNum" sz="quarter" idx="12"/>
          </p:nvPr>
        </p:nvSpPr>
        <p:spPr/>
        <p:txBody>
          <a:bodyPr/>
          <a:lstStyle/>
          <a:p>
            <a:fld id="{D81A5892-4DC8-4C24-8E36-6364759EFE91}" type="slidenum">
              <a:rPr lang="zh-CN" altLang="en-US" smtClean="0"/>
              <a:t>31</a:t>
            </a:fld>
            <a:endParaRPr lang="zh-CN" altLang="en-US"/>
          </a:p>
        </p:txBody>
      </p:sp>
    </p:spTree>
    <p:extLst>
      <p:ext uri="{BB962C8B-B14F-4D97-AF65-F5344CB8AC3E}">
        <p14:creationId xmlns:p14="http://schemas.microsoft.com/office/powerpoint/2010/main" val="873162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1FA018-9020-4642-8719-D08E4E18249A}"/>
              </a:ext>
            </a:extLst>
          </p:cNvPr>
          <p:cNvSpPr>
            <a:spLocks noGrp="1"/>
          </p:cNvSpPr>
          <p:nvPr>
            <p:ph type="title"/>
          </p:nvPr>
        </p:nvSpPr>
        <p:spPr>
          <a:xfrm>
            <a:off x="-24680" y="1"/>
            <a:ext cx="12216680" cy="980728"/>
          </a:xfrm>
        </p:spPr>
        <p:txBody>
          <a:bodyPr vert="horz" lIns="91440" tIns="45720" rIns="91440" bIns="45720" rtlCol="0" anchor="ctr">
            <a:normAutofit/>
          </a:bodyPr>
          <a:lstStyle/>
          <a:p>
            <a:pPr algn="ctr"/>
            <a:r>
              <a:rPr lang="en-US" altLang="zh-CN" sz="3600" dirty="0">
                <a:latin typeface="Arial" panose="020B0604020202020204" pitchFamily="34" charset="0"/>
                <a:cs typeface="Arial" panose="020B0604020202020204" pitchFamily="34" charset="0"/>
              </a:rPr>
              <a:t>Summary</a:t>
            </a:r>
            <a:endParaRPr lang="zh-CN" altLang="en-US" sz="36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13DAD403-95C9-4A9D-BB4B-9BF28838590F}"/>
              </a:ext>
            </a:extLst>
          </p:cNvPr>
          <p:cNvSpPr>
            <a:spLocks noGrp="1"/>
          </p:cNvSpPr>
          <p:nvPr>
            <p:ph idx="1"/>
          </p:nvPr>
        </p:nvSpPr>
        <p:spPr>
          <a:xfrm>
            <a:off x="407368" y="1484784"/>
            <a:ext cx="11052597" cy="4871567"/>
          </a:xfrm>
        </p:spPr>
        <p:txBody>
          <a:bodyPr>
            <a:normAutofit/>
          </a:bodyPr>
          <a:lstStyle/>
          <a:p>
            <a:pPr algn="just">
              <a:lnSpc>
                <a:spcPct val="110000"/>
              </a:lnSpc>
              <a:spcBef>
                <a:spcPts val="3000"/>
              </a:spcBef>
            </a:pPr>
            <a:r>
              <a:rPr lang="en-US" altLang="zh-CN" sz="2000" dirty="0">
                <a:latin typeface="Arial" panose="020B0604020202020204" pitchFamily="34" charset="0"/>
                <a:cs typeface="Arial" panose="020B0604020202020204" pitchFamily="34" charset="0"/>
              </a:rPr>
              <a:t>CEPC TDR SRF system layout and parameters are designed to meet physics run requirement (Higgs first, upgradable, low cost for first-stage, mode-switching). O</a:t>
            </a:r>
            <a:r>
              <a:rPr lang="en-US" altLang="zh-CN" sz="2000" dirty="0"/>
              <a:t>ptimized for Higgs 30/50 MW. Power (luminosity) and energy upgrade by adding cavities, RF power sources and cryogenic plants.</a:t>
            </a:r>
            <a:endParaRPr lang="en-US" altLang="zh-CN" sz="2000" dirty="0">
              <a:latin typeface="Arial" panose="020B0604020202020204" pitchFamily="34" charset="0"/>
              <a:cs typeface="Arial" panose="020B0604020202020204" pitchFamily="34" charset="0"/>
            </a:endParaRPr>
          </a:p>
          <a:p>
            <a:pPr algn="just">
              <a:lnSpc>
                <a:spcPct val="110000"/>
              </a:lnSpc>
              <a:spcBef>
                <a:spcPts val="3000"/>
              </a:spcBef>
            </a:pPr>
            <a:r>
              <a:rPr lang="en-US" altLang="zh-CN" sz="2000" dirty="0"/>
              <a:t>To maximize Z luminosity, we use dedicated high current 1-cell cavity for 10-50 MW Z to solve the HOM power, FM &amp; HOM CBI problems. Bypass scheme designed for both the collider and booster.  </a:t>
            </a:r>
            <a:endParaRPr lang="en-US" altLang="zh-CN" sz="2000" dirty="0">
              <a:latin typeface="Arial" panose="020B0604020202020204" pitchFamily="34" charset="0"/>
              <a:cs typeface="Arial" panose="020B0604020202020204" pitchFamily="34" charset="0"/>
            </a:endParaRPr>
          </a:p>
          <a:p>
            <a:pPr algn="just">
              <a:lnSpc>
                <a:spcPct val="110000"/>
              </a:lnSpc>
              <a:spcBef>
                <a:spcPts val="3000"/>
              </a:spcBef>
            </a:pPr>
            <a:r>
              <a:rPr lang="en-US" altLang="zh-CN" sz="2000" dirty="0">
                <a:latin typeface="Arial" panose="020B0604020202020204" pitchFamily="34" charset="0"/>
                <a:cs typeface="Arial" panose="020B0604020202020204" pitchFamily="34" charset="0"/>
              </a:rPr>
              <a:t>EDR phase planned for </a:t>
            </a:r>
            <a:r>
              <a:rPr lang="en-US" altLang="zh-CN" sz="2000" dirty="0"/>
              <a:t>system design optimization, </a:t>
            </a:r>
            <a:r>
              <a:rPr lang="en-US" altLang="zh-CN" sz="2000" dirty="0">
                <a:latin typeface="Arial" panose="020B0604020202020204" pitchFamily="34" charset="0"/>
                <a:cs typeface="Arial" panose="020B0604020202020204" pitchFamily="34" charset="0"/>
              </a:rPr>
              <a:t>full-scale module prototyping and mass production preparation.</a:t>
            </a:r>
          </a:p>
        </p:txBody>
      </p:sp>
      <p:sp>
        <p:nvSpPr>
          <p:cNvPr id="4" name="灯片编号占位符 3">
            <a:extLst>
              <a:ext uri="{FF2B5EF4-FFF2-40B4-BE49-F238E27FC236}">
                <a16:creationId xmlns:a16="http://schemas.microsoft.com/office/drawing/2014/main" id="{037EE883-8FA1-4991-A343-701724CFF38E}"/>
              </a:ext>
            </a:extLst>
          </p:cNvPr>
          <p:cNvSpPr>
            <a:spLocks noGrp="1"/>
          </p:cNvSpPr>
          <p:nvPr>
            <p:ph type="sldNum" sz="quarter" idx="12"/>
          </p:nvPr>
        </p:nvSpPr>
        <p:spPr/>
        <p:txBody>
          <a:bodyPr/>
          <a:lstStyle/>
          <a:p>
            <a:fld id="{7AE299F9-135B-4EE2-98CB-4517BC31739C}" type="slidenum">
              <a:rPr lang="zh-CN" altLang="en-US" smtClean="0"/>
              <a:t>32</a:t>
            </a:fld>
            <a:endParaRPr lang="zh-CN" altLang="en-US"/>
          </a:p>
        </p:txBody>
      </p:sp>
    </p:spTree>
    <p:extLst>
      <p:ext uri="{BB962C8B-B14F-4D97-AF65-F5344CB8AC3E}">
        <p14:creationId xmlns:p14="http://schemas.microsoft.com/office/powerpoint/2010/main" val="3895664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73E9B1-F885-4EFB-B1F4-0E10D7A158B5}"/>
              </a:ext>
            </a:extLst>
          </p:cNvPr>
          <p:cNvSpPr>
            <a:spLocks noGrp="1"/>
          </p:cNvSpPr>
          <p:nvPr>
            <p:ph type="title"/>
          </p:nvPr>
        </p:nvSpPr>
        <p:spPr>
          <a:xfrm>
            <a:off x="0" y="1"/>
            <a:ext cx="12192000" cy="908720"/>
          </a:xfrm>
        </p:spPr>
        <p:txBody>
          <a:bodyPr/>
          <a:lstStyle/>
          <a:p>
            <a:r>
              <a:rPr lang="en-US" altLang="zh-CN" dirty="0"/>
              <a:t>Transient Beam Loading</a:t>
            </a:r>
            <a:endParaRPr lang="zh-CN" altLang="en-US" dirty="0"/>
          </a:p>
        </p:txBody>
      </p:sp>
      <p:sp>
        <p:nvSpPr>
          <p:cNvPr id="3" name="内容占位符 2">
            <a:extLst>
              <a:ext uri="{FF2B5EF4-FFF2-40B4-BE49-F238E27FC236}">
                <a16:creationId xmlns:a16="http://schemas.microsoft.com/office/drawing/2014/main" id="{36CA1F7C-997A-4AC9-9CB9-BFA43F0E6178}"/>
              </a:ext>
            </a:extLst>
          </p:cNvPr>
          <p:cNvSpPr>
            <a:spLocks noGrp="1"/>
          </p:cNvSpPr>
          <p:nvPr>
            <p:ph idx="1"/>
          </p:nvPr>
        </p:nvSpPr>
        <p:spPr>
          <a:xfrm>
            <a:off x="288733" y="1174973"/>
            <a:ext cx="9263651" cy="2496586"/>
          </a:xfrm>
        </p:spPr>
        <p:txBody>
          <a:bodyPr>
            <a:normAutofit/>
          </a:bodyPr>
          <a:lstStyle/>
          <a:p>
            <a:r>
              <a:rPr lang="en-GB" altLang="zh-CN" sz="1800" dirty="0">
                <a:effectLst/>
                <a:ea typeface="Times New Roman" panose="02020603050405020304" pitchFamily="18" charset="0"/>
              </a:rPr>
              <a:t>Transient beam loading is a major concern in large rings with uneven fill patterns. Result in bunch phase shift, smaller energy acceptance, possible lifetime and luminosity degradation.</a:t>
            </a:r>
          </a:p>
          <a:p>
            <a:r>
              <a:rPr lang="en-GB" altLang="zh-CN" sz="1800" dirty="0">
                <a:effectLst/>
                <a:ea typeface="Times New Roman" panose="02020603050405020304" pitchFamily="18" charset="0"/>
              </a:rPr>
              <a:t>In CEPC Z mode, even a 1% beam gap to mitigate ion-trapping and fast beam ion</a:t>
            </a:r>
            <a:br>
              <a:rPr lang="en-GB" altLang="zh-CN" sz="1800" dirty="0">
                <a:effectLst/>
                <a:ea typeface="Times New Roman" panose="02020603050405020304" pitchFamily="18" charset="0"/>
              </a:rPr>
            </a:br>
            <a:r>
              <a:rPr lang="en-GB" altLang="zh-CN" sz="1800" dirty="0">
                <a:effectLst/>
                <a:ea typeface="Times New Roman" panose="02020603050405020304" pitchFamily="18" charset="0"/>
              </a:rPr>
              <a:t>instability (FBII) can create a significant bunch phase shift.</a:t>
            </a:r>
          </a:p>
          <a:p>
            <a:r>
              <a:rPr lang="en-GB" altLang="zh-CN" sz="1800" dirty="0">
                <a:effectLst/>
                <a:ea typeface="Times New Roman" panose="02020603050405020304" pitchFamily="18" charset="0"/>
              </a:rPr>
              <a:t>To minimize these effects, the fill pattern should consist of many small gaps and short bunch trains, rather than one long gap.</a:t>
            </a:r>
            <a:endParaRPr lang="zh-CN" altLang="en-US" dirty="0"/>
          </a:p>
        </p:txBody>
      </p:sp>
      <p:sp>
        <p:nvSpPr>
          <p:cNvPr id="4" name="灯片编号占位符 3">
            <a:extLst>
              <a:ext uri="{FF2B5EF4-FFF2-40B4-BE49-F238E27FC236}">
                <a16:creationId xmlns:a16="http://schemas.microsoft.com/office/drawing/2014/main" id="{16EC3861-019C-4645-A659-D96947D26FAB}"/>
              </a:ext>
            </a:extLst>
          </p:cNvPr>
          <p:cNvSpPr>
            <a:spLocks noGrp="1"/>
          </p:cNvSpPr>
          <p:nvPr>
            <p:ph type="sldNum" sz="quarter" idx="12"/>
          </p:nvPr>
        </p:nvSpPr>
        <p:spPr/>
        <p:txBody>
          <a:bodyPr/>
          <a:lstStyle/>
          <a:p>
            <a:fld id="{D81A5892-4DC8-4C24-8E36-6364759EFE91}" type="slidenum">
              <a:rPr lang="zh-CN" altLang="en-US" smtClean="0"/>
              <a:t>33</a:t>
            </a:fld>
            <a:endParaRPr lang="zh-CN" altLang="en-US"/>
          </a:p>
        </p:txBody>
      </p:sp>
      <p:sp>
        <p:nvSpPr>
          <p:cNvPr id="6" name="Rectangle 1">
            <a:extLst>
              <a:ext uri="{FF2B5EF4-FFF2-40B4-BE49-F238E27FC236}">
                <a16:creationId xmlns:a16="http://schemas.microsoft.com/office/drawing/2014/main" id="{8326321C-2CC5-4A74-B517-D0C80DEC23A1}"/>
              </a:ext>
            </a:extLst>
          </p:cNvPr>
          <p:cNvSpPr>
            <a:spLocks noChangeArrowheads="1"/>
          </p:cNvSpPr>
          <p:nvPr/>
        </p:nvSpPr>
        <p:spPr bwMode="auto">
          <a:xfrm>
            <a:off x="6614020" y="5665872"/>
            <a:ext cx="47186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48 trains of 250 bunches located symmetrically in the ring. Bunch spacing is 24.6 ns (16 RF buckets), gaps are 820 ns</a:t>
            </a:r>
            <a:r>
              <a:rPr kumimoji="0" lang="en-US" altLang="zh-CN"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(533</a:t>
            </a:r>
            <a:r>
              <a:rPr kumimoji="0" lang="en-US" altLang="zh-CN" sz="1600" b="0" i="0" u="none" strike="noStrike" cap="none" normalizeH="0" dirty="0">
                <a:ln>
                  <a:noFill/>
                </a:ln>
                <a:solidFill>
                  <a:srgbClr val="000000"/>
                </a:solidFill>
                <a:effectLst/>
                <a:latin typeface="Arial" panose="020B0604020202020204" pitchFamily="34" charset="0"/>
                <a:cs typeface="Arial" panose="020B0604020202020204" pitchFamily="34" charset="0"/>
              </a:rPr>
              <a:t> buckets)</a:t>
            </a:r>
            <a:r>
              <a:rPr kumimoji="0" lang="en-US" altLang="zh-CN"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zh-CN" altLang="zh-CN"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pic>
        <p:nvPicPr>
          <p:cNvPr id="7" name="图片 6">
            <a:extLst>
              <a:ext uri="{FF2B5EF4-FFF2-40B4-BE49-F238E27FC236}">
                <a16:creationId xmlns:a16="http://schemas.microsoft.com/office/drawing/2014/main" id="{775FA8E0-865E-47A0-97A8-C77DC351A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194" y="3912190"/>
            <a:ext cx="2252251" cy="2802517"/>
          </a:xfrm>
          <a:prstGeom prst="rect">
            <a:avLst/>
          </a:prstGeom>
        </p:spPr>
      </p:pic>
      <p:pic>
        <p:nvPicPr>
          <p:cNvPr id="8" name="图片 7">
            <a:extLst>
              <a:ext uri="{FF2B5EF4-FFF2-40B4-BE49-F238E27FC236}">
                <a16:creationId xmlns:a16="http://schemas.microsoft.com/office/drawing/2014/main" id="{D2C40B27-B4AA-45EB-BAE1-80C3C01CE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7668" y="3896166"/>
            <a:ext cx="2111642" cy="2672599"/>
          </a:xfrm>
          <a:prstGeom prst="rect">
            <a:avLst/>
          </a:prstGeom>
        </p:spPr>
      </p:pic>
      <p:graphicFrame>
        <p:nvGraphicFramePr>
          <p:cNvPr id="9" name="表格 8">
            <a:extLst>
              <a:ext uri="{FF2B5EF4-FFF2-40B4-BE49-F238E27FC236}">
                <a16:creationId xmlns:a16="http://schemas.microsoft.com/office/drawing/2014/main" id="{88ED7300-3177-456B-BFE1-039EF0865D48}"/>
              </a:ext>
            </a:extLst>
          </p:cNvPr>
          <p:cNvGraphicFramePr>
            <a:graphicFrameLocks noGrp="1"/>
          </p:cNvGraphicFramePr>
          <p:nvPr/>
        </p:nvGraphicFramePr>
        <p:xfrm>
          <a:off x="6641132" y="3686858"/>
          <a:ext cx="4718674" cy="18542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000"/>
                    </a:ext>
                  </a:extLst>
                </a:gridCol>
                <a:gridCol w="658154">
                  <a:extLst>
                    <a:ext uri="{9D8B030D-6E8A-4147-A177-3AD203B41FA5}">
                      <a16:colId xmlns:a16="http://schemas.microsoft.com/office/drawing/2014/main" val="20001"/>
                    </a:ext>
                  </a:extLst>
                </a:gridCol>
                <a:gridCol w="60452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tblGrid>
              <a:tr h="370840">
                <a:tc>
                  <a:txBody>
                    <a:bodyPr/>
                    <a:lstStyle/>
                    <a:p>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1400" dirty="0">
                          <a:latin typeface="Arial" panose="020B0604020202020204" pitchFamily="34" charset="0"/>
                          <a:ea typeface="Arial Unicode MS" panose="020B0604020202020204" pitchFamily="34" charset="-122"/>
                          <a:cs typeface="Arial" panose="020B0604020202020204" pitchFamily="34" charset="0"/>
                        </a:rPr>
                        <a:t>H</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1400" dirty="0">
                          <a:latin typeface="Arial" panose="020B0604020202020204" pitchFamily="34" charset="0"/>
                          <a:ea typeface="Arial Unicode MS" panose="020B0604020202020204" pitchFamily="34" charset="-122"/>
                          <a:cs typeface="Arial" panose="020B0604020202020204" pitchFamily="34" charset="0"/>
                        </a:rPr>
                        <a:t>W</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1400" dirty="0">
                          <a:latin typeface="Arial" panose="020B0604020202020204" pitchFamily="34" charset="0"/>
                          <a:ea typeface="Arial Unicode MS" panose="020B0604020202020204" pitchFamily="34" charset="-122"/>
                          <a:cs typeface="Arial" panose="020B0604020202020204" pitchFamily="34" charset="0"/>
                        </a:rPr>
                        <a:t>Z</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altLang="zh-CN" sz="1400" dirty="0">
                          <a:latin typeface="Arial" panose="020B0604020202020204" pitchFamily="34" charset="0"/>
                          <a:ea typeface="Arial Unicode MS" panose="020B0604020202020204" pitchFamily="34" charset="-122"/>
                          <a:cs typeface="Arial" panose="020B0604020202020204" pitchFamily="34" charset="0"/>
                        </a:rPr>
                        <a:t>Beam gap in number of buckets</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1400" dirty="0">
                          <a:latin typeface="Arial" panose="020B0604020202020204" pitchFamily="34" charset="0"/>
                          <a:ea typeface="Arial Unicode MS" panose="020B0604020202020204" pitchFamily="34" charset="-122"/>
                          <a:cs typeface="Arial" panose="020B0604020202020204" pitchFamily="34" charset="0"/>
                        </a:rPr>
                        <a:t>3091</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550</a:t>
                      </a:r>
                    </a:p>
                  </a:txBody>
                  <a:tcPr marL="9525" marR="9525" marT="9525"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24832</a:t>
                      </a:r>
                    </a:p>
                  </a:txBody>
                  <a:tcPr marL="9525" marR="9525" marT="9525" marB="0" anchor="ctr"/>
                </a:tc>
                <a:extLst>
                  <a:ext uri="{0D108BD9-81ED-4DB2-BD59-A6C34878D82A}">
                    <a16:rowId xmlns:a16="http://schemas.microsoft.com/office/drawing/2014/main" val="10001"/>
                  </a:ext>
                </a:extLst>
              </a:tr>
              <a:tr h="370840">
                <a:tc>
                  <a:txBody>
                    <a:bodyPr/>
                    <a:lstStyle/>
                    <a:p>
                      <a:r>
                        <a:rPr lang="en-US" altLang="zh-CN" sz="1400" dirty="0">
                          <a:latin typeface="Arial" panose="020B0604020202020204" pitchFamily="34" charset="0"/>
                          <a:ea typeface="Arial Unicode MS" panose="020B0604020202020204" pitchFamily="34" charset="-122"/>
                          <a:cs typeface="Arial" panose="020B0604020202020204" pitchFamily="34" charset="0"/>
                        </a:rPr>
                        <a:t>Beam gap length [us]</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1400" dirty="0">
                          <a:latin typeface="Arial" panose="020B0604020202020204" pitchFamily="34" charset="0"/>
                          <a:ea typeface="Arial Unicode MS" panose="020B0604020202020204" pitchFamily="34" charset="-122"/>
                          <a:cs typeface="Arial" panose="020B0604020202020204" pitchFamily="34" charset="0"/>
                        </a:rPr>
                        <a:t>4.76</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0.85</a:t>
                      </a:r>
                    </a:p>
                  </a:txBody>
                  <a:tcPr marL="9525" marR="9525" marT="9525"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38.20</a:t>
                      </a:r>
                    </a:p>
                  </a:txBody>
                  <a:tcPr marL="9525" marR="9525" marT="9525" marB="0" anchor="ctr"/>
                </a:tc>
                <a:extLst>
                  <a:ext uri="{0D108BD9-81ED-4DB2-BD59-A6C34878D82A}">
                    <a16:rowId xmlns:a16="http://schemas.microsoft.com/office/drawing/2014/main" val="10002"/>
                  </a:ext>
                </a:extLst>
              </a:tr>
              <a:tr h="370840">
                <a:tc>
                  <a:txBody>
                    <a:bodyPr/>
                    <a:lstStyle/>
                    <a:p>
                      <a:r>
                        <a:rPr lang="en-US" altLang="zh-CN" sz="1400" dirty="0">
                          <a:latin typeface="Arial" panose="020B0604020202020204" pitchFamily="34" charset="0"/>
                          <a:ea typeface="Arial Unicode MS" panose="020B0604020202020204" pitchFamily="34" charset="-122"/>
                          <a:cs typeface="Arial" panose="020B0604020202020204" pitchFamily="34" charset="0"/>
                        </a:rPr>
                        <a:t>Max relative voltage drop</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rtl="0" fontAlgn="ctr"/>
                      <a:r>
                        <a:rPr lang="en-US" altLang="zh-CN" sz="14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0.5%</a:t>
                      </a:r>
                    </a:p>
                  </a:txBody>
                  <a:tcPr marL="9525" marR="9525" marT="9525"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0.7%</a:t>
                      </a:r>
                    </a:p>
                  </a:txBody>
                  <a:tcPr marL="9525" marR="9525" marT="9525" marB="0" anchor="ctr"/>
                </a:tc>
                <a:tc>
                  <a:txBody>
                    <a:bodyPr/>
                    <a:lstStyle/>
                    <a:p>
                      <a:pPr algn="ctr" rtl="0" fontAlgn="ctr"/>
                      <a:r>
                        <a:rPr lang="en-US" altLang="zh-CN" sz="1400" b="0" i="0" u="none" strike="noStrike" dirty="0">
                          <a:solidFill>
                            <a:srgbClr val="FF0000"/>
                          </a:solidFill>
                          <a:effectLst/>
                          <a:latin typeface="Arial" panose="020B0604020202020204" pitchFamily="34" charset="0"/>
                          <a:ea typeface="Arial Unicode MS" panose="020B0604020202020204" pitchFamily="34" charset="-122"/>
                          <a:cs typeface="Arial" panose="020B0604020202020204" pitchFamily="34" charset="0"/>
                        </a:rPr>
                        <a:t>460%</a:t>
                      </a:r>
                    </a:p>
                  </a:txBody>
                  <a:tcPr marL="9525" marR="9525" marT="9525" marB="0" anchor="ctr"/>
                </a:tc>
                <a:extLst>
                  <a:ext uri="{0D108BD9-81ED-4DB2-BD59-A6C34878D82A}">
                    <a16:rowId xmlns:a16="http://schemas.microsoft.com/office/drawing/2014/main" val="10003"/>
                  </a:ext>
                </a:extLst>
              </a:tr>
              <a:tr h="370840">
                <a:tc>
                  <a:txBody>
                    <a:bodyPr/>
                    <a:lstStyle/>
                    <a:p>
                      <a:r>
                        <a:rPr lang="en-US" altLang="zh-CN" sz="1400" dirty="0">
                          <a:latin typeface="Arial" panose="020B0604020202020204" pitchFamily="34" charset="0"/>
                          <a:ea typeface="Arial Unicode MS" panose="020B0604020202020204" pitchFamily="34" charset="-122"/>
                          <a:cs typeface="Arial" panose="020B0604020202020204" pitchFamily="34" charset="0"/>
                        </a:rPr>
                        <a:t>Max bunch train phase</a:t>
                      </a:r>
                      <a:r>
                        <a:rPr lang="en-US" altLang="zh-CN" sz="1400" baseline="0" dirty="0">
                          <a:latin typeface="Arial" panose="020B0604020202020204" pitchFamily="34" charset="0"/>
                          <a:ea typeface="Arial Unicode MS" panose="020B0604020202020204" pitchFamily="34" charset="-122"/>
                          <a:cs typeface="Arial" panose="020B0604020202020204" pitchFamily="34" charset="0"/>
                        </a:rPr>
                        <a:t> shift [</a:t>
                      </a:r>
                      <a:r>
                        <a:rPr lang="en-US" altLang="zh-CN" sz="1400" baseline="0" dirty="0" err="1">
                          <a:latin typeface="Arial" panose="020B0604020202020204" pitchFamily="34" charset="0"/>
                          <a:ea typeface="Arial Unicode MS" panose="020B0604020202020204" pitchFamily="34" charset="-122"/>
                          <a:cs typeface="Arial" panose="020B0604020202020204" pitchFamily="34" charset="0"/>
                        </a:rPr>
                        <a:t>deg</a:t>
                      </a:r>
                      <a:r>
                        <a:rPr lang="en-US" altLang="zh-CN" sz="1400" baseline="0" dirty="0">
                          <a:latin typeface="Arial" panose="020B0604020202020204" pitchFamily="34" charset="0"/>
                          <a:ea typeface="Arial Unicode MS" panose="020B0604020202020204" pitchFamily="34" charset="-122"/>
                          <a:cs typeface="Arial" panose="020B0604020202020204" pitchFamily="34" charset="0"/>
                        </a:rPr>
                        <a:t>]</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rtl="0" fontAlgn="ctr"/>
                      <a:r>
                        <a:rPr lang="en-US" altLang="zh-CN" sz="1400" b="0" i="0" u="none" strike="noStrike" dirty="0">
                          <a:solidFill>
                            <a:srgbClr val="FF0000"/>
                          </a:solidFill>
                          <a:effectLst/>
                          <a:latin typeface="Arial" panose="020B0604020202020204" pitchFamily="34" charset="0"/>
                          <a:ea typeface="Arial Unicode MS" panose="020B0604020202020204" pitchFamily="34" charset="-122"/>
                          <a:cs typeface="Arial" panose="020B0604020202020204" pitchFamily="34" charset="0"/>
                        </a:rPr>
                        <a:t>0.5</a:t>
                      </a:r>
                    </a:p>
                  </a:txBody>
                  <a:tcPr marL="9525" marR="9525" marT="9525"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0.6</a:t>
                      </a:r>
                    </a:p>
                  </a:txBody>
                  <a:tcPr marL="9525" marR="9525" marT="9525" marB="0" anchor="ctr"/>
                </a:tc>
                <a:tc>
                  <a:txBody>
                    <a:bodyPr/>
                    <a:lstStyle/>
                    <a:p>
                      <a:pPr algn="ctr" rtl="0" fontAlgn="ctr"/>
                      <a:r>
                        <a:rPr lang="en-US" altLang="zh-CN" sz="1400" b="0" i="0" u="none" strike="noStrike" dirty="0">
                          <a:solidFill>
                            <a:srgbClr val="000000"/>
                          </a:solidFill>
                          <a:effectLst/>
                          <a:latin typeface="Arial" panose="020B0604020202020204" pitchFamily="34" charset="0"/>
                          <a:ea typeface="Arial Unicode MS" panose="020B0604020202020204" pitchFamily="34" charset="-122"/>
                          <a:cs typeface="Arial" panose="020B0604020202020204" pitchFamily="34" charset="0"/>
                        </a:rPr>
                        <a:t>/</a:t>
                      </a:r>
                    </a:p>
                  </a:txBody>
                  <a:tcPr marL="9525" marR="9525" marT="9525" marB="0" anchor="ct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43BB60A-06D2-4BCE-BEC6-04DC19F4FCB4}"/>
                  </a:ext>
                </a:extLst>
              </p:cNvPr>
              <p:cNvSpPr txBox="1"/>
              <p:nvPr/>
            </p:nvSpPr>
            <p:spPr>
              <a:xfrm>
                <a:off x="9441638" y="1886385"/>
                <a:ext cx="2331720" cy="581185"/>
              </a:xfrm>
              <a:prstGeom prst="rect">
                <a:avLst/>
              </a:prstGeom>
              <a:noFill/>
            </p:spPr>
            <p:txBody>
              <a:bodyPr wrap="square" lIns="0" tIns="0" rIns="0" bIns="0" rtlCol="0">
                <a:spAutoFit/>
              </a:bodyPr>
              <a:lstStyle/>
              <a:p>
                <a:pPr defTabSz="914400"/>
                <a14:m>
                  <m:oMathPara xmlns:m="http://schemas.openxmlformats.org/officeDocument/2006/math">
                    <m:oMathParaPr>
                      <m:jc m:val="centerGroup"/>
                    </m:oMathParaPr>
                    <m:oMath xmlns:m="http://schemas.openxmlformats.org/officeDocument/2006/math">
                      <m:r>
                        <m:rPr>
                          <m:sty m:val="p"/>
                        </m:rPr>
                        <a:rPr lang="el-GR" altLang="zh-CN" i="1" kern="0" smtClean="0">
                          <a:solidFill>
                            <a:prstClr val="black"/>
                          </a:solidFill>
                          <a:latin typeface="Cambria Math" panose="02040503050406030204" pitchFamily="18" charset="0"/>
                          <a:ea typeface="Cambria Math" panose="02040503050406030204" pitchFamily="18" charset="0"/>
                        </a:rPr>
                        <m:t>Δ</m:t>
                      </m:r>
                      <m:sSub>
                        <m:sSubPr>
                          <m:ctrlPr>
                            <a:rPr lang="el-GR" altLang="zh-CN" i="1" kern="0">
                              <a:solidFill>
                                <a:prstClr val="black"/>
                              </a:solidFill>
                              <a:latin typeface="Cambria Math" panose="02040503050406030204" pitchFamily="18" charset="0"/>
                              <a:ea typeface="Cambria Math" panose="02040503050406030204" pitchFamily="18" charset="0"/>
                            </a:rPr>
                          </m:ctrlPr>
                        </m:sSubPr>
                        <m:e>
                          <m:r>
                            <a:rPr lang="zh-CN" altLang="el-GR" i="1" kern="0">
                              <a:solidFill>
                                <a:prstClr val="black"/>
                              </a:solidFill>
                              <a:latin typeface="Cambria Math" panose="02040503050406030204" pitchFamily="18" charset="0"/>
                              <a:ea typeface="Cambria Math" panose="02040503050406030204" pitchFamily="18" charset="0"/>
                            </a:rPr>
                            <m:t>𝜃</m:t>
                          </m:r>
                        </m:e>
                        <m:sub>
                          <m:r>
                            <a:rPr lang="en-US" altLang="zh-CN" b="0" i="1" kern="0" smtClean="0">
                              <a:solidFill>
                                <a:prstClr val="black"/>
                              </a:solidFill>
                              <a:latin typeface="Cambria Math" panose="02040503050406030204" pitchFamily="18" charset="0"/>
                              <a:ea typeface="Cambria Math" panose="02040503050406030204" pitchFamily="18" charset="0"/>
                            </a:rPr>
                            <m:t>𝑔</m:t>
                          </m:r>
                        </m:sub>
                      </m:sSub>
                      <m:r>
                        <a:rPr lang="en-US" altLang="zh-CN" i="1" kern="0">
                          <a:solidFill>
                            <a:prstClr val="black"/>
                          </a:solidFill>
                          <a:latin typeface="Cambria Math" panose="02040503050406030204" pitchFamily="18" charset="0"/>
                          <a:ea typeface="Cambria Math" panose="02040503050406030204" pitchFamily="18" charset="0"/>
                        </a:rPr>
                        <m:t>≈</m:t>
                      </m:r>
                      <m:f>
                        <m:fPr>
                          <m:ctrlPr>
                            <a:rPr lang="en-US" altLang="zh-CN" i="1" kern="0">
                              <a:solidFill>
                                <a:prstClr val="black"/>
                              </a:solidFill>
                              <a:latin typeface="Cambria Math" panose="02040503050406030204" pitchFamily="18" charset="0"/>
                              <a:ea typeface="Cambria Math" panose="02040503050406030204" pitchFamily="18" charset="0"/>
                            </a:rPr>
                          </m:ctrlPr>
                        </m:fPr>
                        <m:num>
                          <m:r>
                            <a:rPr lang="en-US" altLang="zh-CN" i="1" kern="0">
                              <a:solidFill>
                                <a:prstClr val="black"/>
                              </a:solidFill>
                              <a:latin typeface="Cambria Math" panose="02040503050406030204" pitchFamily="18" charset="0"/>
                            </a:rPr>
                            <m:t>−</m:t>
                          </m:r>
                          <m:r>
                            <a:rPr lang="en-US" altLang="zh-CN" i="1" kern="0">
                              <a:solidFill>
                                <a:prstClr val="black"/>
                              </a:solidFill>
                              <a:latin typeface="Cambria Math" panose="02040503050406030204" pitchFamily="18" charset="0"/>
                            </a:rPr>
                            <m:t>2</m:t>
                          </m:r>
                          <m:r>
                            <a:rPr lang="en-US" altLang="zh-CN" i="1" kern="0">
                              <a:solidFill>
                                <a:prstClr val="black"/>
                              </a:solidFill>
                              <a:latin typeface="Cambria Math" panose="02040503050406030204" pitchFamily="18" charset="0"/>
                            </a:rPr>
                            <m:t>𝑘</m:t>
                          </m:r>
                          <m:sSub>
                            <m:sSubPr>
                              <m:ctrlPr>
                                <a:rPr lang="en-US" altLang="zh-CN" i="1" kern="0">
                                  <a:solidFill>
                                    <a:prstClr val="black"/>
                                  </a:solidFill>
                                  <a:latin typeface="Cambria Math" panose="02040503050406030204" pitchFamily="18" charset="0"/>
                                </a:rPr>
                              </m:ctrlPr>
                            </m:sSubPr>
                            <m:e>
                              <m:r>
                                <a:rPr lang="en-US" altLang="zh-CN" i="1" kern="0">
                                  <a:solidFill>
                                    <a:prstClr val="black"/>
                                  </a:solidFill>
                                  <a:latin typeface="Cambria Math" panose="02040503050406030204" pitchFamily="18" charset="0"/>
                                </a:rPr>
                                <m:t>𝐼</m:t>
                              </m:r>
                            </m:e>
                            <m:sub>
                              <m:r>
                                <a:rPr lang="en-US" altLang="zh-CN" i="1" kern="0">
                                  <a:solidFill>
                                    <a:prstClr val="black"/>
                                  </a:solidFill>
                                  <a:latin typeface="Cambria Math" panose="02040503050406030204" pitchFamily="18" charset="0"/>
                                </a:rPr>
                                <m:t>0</m:t>
                              </m:r>
                            </m:sub>
                          </m:sSub>
                          <m:sSub>
                            <m:sSubPr>
                              <m:ctrlPr>
                                <a:rPr lang="en-US" altLang="zh-CN" i="1" kern="0">
                                  <a:solidFill>
                                    <a:srgbClr val="FF0000"/>
                                  </a:solidFill>
                                  <a:latin typeface="Cambria Math" panose="02040503050406030204" pitchFamily="18" charset="0"/>
                                </a:rPr>
                              </m:ctrlPr>
                            </m:sSubPr>
                            <m:e>
                              <m:r>
                                <a:rPr lang="en-US" altLang="zh-CN" i="1" kern="0">
                                  <a:solidFill>
                                    <a:srgbClr val="FF0000"/>
                                  </a:solidFill>
                                  <a:latin typeface="Cambria Math" panose="02040503050406030204" pitchFamily="18" charset="0"/>
                                </a:rPr>
                                <m:t>𝑇</m:t>
                              </m:r>
                            </m:e>
                            <m:sub>
                              <m:r>
                                <a:rPr lang="en-US" altLang="zh-CN" i="1" kern="0">
                                  <a:solidFill>
                                    <a:srgbClr val="FF0000"/>
                                  </a:solidFill>
                                  <a:latin typeface="Cambria Math" panose="02040503050406030204" pitchFamily="18" charset="0"/>
                                </a:rPr>
                                <m:t>𝑔</m:t>
                              </m:r>
                            </m:sub>
                          </m:sSub>
                        </m:num>
                        <m:den>
                          <m:sSub>
                            <m:sSubPr>
                              <m:ctrlPr>
                                <a:rPr lang="en-US" altLang="zh-CN" i="1" kern="0">
                                  <a:solidFill>
                                    <a:prstClr val="black"/>
                                  </a:solidFill>
                                  <a:latin typeface="Cambria Math" panose="02040503050406030204" pitchFamily="18" charset="0"/>
                                </a:rPr>
                              </m:ctrlPr>
                            </m:sSubPr>
                            <m:e>
                              <m:r>
                                <a:rPr lang="en-US" altLang="zh-CN" i="1" kern="0">
                                  <a:solidFill>
                                    <a:prstClr val="black"/>
                                  </a:solidFill>
                                  <a:latin typeface="Cambria Math" panose="02040503050406030204" pitchFamily="18" charset="0"/>
                                </a:rPr>
                                <m:t>𝑉</m:t>
                              </m:r>
                            </m:e>
                            <m:sub>
                              <m:r>
                                <a:rPr lang="en-US" altLang="zh-CN" i="1" kern="0">
                                  <a:solidFill>
                                    <a:prstClr val="black"/>
                                  </a:solidFill>
                                  <a:latin typeface="Cambria Math" panose="02040503050406030204" pitchFamily="18" charset="0"/>
                                  <a:ea typeface="Cambria Math" panose="02040503050406030204" pitchFamily="18" charset="0"/>
                                </a:rPr>
                                <m:t>𝑐</m:t>
                              </m:r>
                              <m:r>
                                <a:rPr lang="en-US" altLang="zh-CN" i="1" kern="0">
                                  <a:solidFill>
                                    <a:prstClr val="black"/>
                                  </a:solidFill>
                                  <a:latin typeface="Cambria Math" panose="02040503050406030204" pitchFamily="18" charset="0"/>
                                </a:rPr>
                                <m:t>0</m:t>
                              </m:r>
                            </m:sub>
                          </m:sSub>
                          <m:func>
                            <m:funcPr>
                              <m:ctrlPr>
                                <a:rPr lang="en-US" altLang="zh-CN" i="1" kern="0">
                                  <a:solidFill>
                                    <a:prstClr val="black"/>
                                  </a:solidFill>
                                  <a:latin typeface="Cambria Math" panose="02040503050406030204" pitchFamily="18" charset="0"/>
                                </a:rPr>
                              </m:ctrlPr>
                            </m:funcPr>
                            <m:fName>
                              <m:r>
                                <m:rPr>
                                  <m:sty m:val="p"/>
                                </m:rPr>
                                <a:rPr lang="en-US" altLang="zh-CN" kern="0">
                                  <a:solidFill>
                                    <a:prstClr val="black"/>
                                  </a:solidFill>
                                  <a:latin typeface="Cambria Math" panose="02040503050406030204" pitchFamily="18" charset="0"/>
                                </a:rPr>
                                <m:t>sin</m:t>
                              </m:r>
                            </m:fName>
                            <m:e>
                              <m:sSub>
                                <m:sSubPr>
                                  <m:ctrlPr>
                                    <a:rPr lang="en-US" altLang="zh-CN" i="1" kern="0">
                                      <a:solidFill>
                                        <a:prstClr val="black"/>
                                      </a:solidFill>
                                      <a:latin typeface="Cambria Math" panose="02040503050406030204" pitchFamily="18" charset="0"/>
                                    </a:rPr>
                                  </m:ctrlPr>
                                </m:sSubPr>
                                <m:e>
                                  <m:r>
                                    <a:rPr lang="en-US" altLang="zh-CN" i="1" kern="0">
                                      <a:solidFill>
                                        <a:prstClr val="black"/>
                                      </a:solidFill>
                                      <a:latin typeface="Cambria Math" panose="02040503050406030204" pitchFamily="18" charset="0"/>
                                      <a:ea typeface="Cambria Math" panose="02040503050406030204" pitchFamily="18" charset="0"/>
                                    </a:rPr>
                                    <m:t>𝜙</m:t>
                                  </m:r>
                                </m:e>
                                <m:sub>
                                  <m:r>
                                    <a:rPr lang="en-US" altLang="zh-CN" i="1" kern="0">
                                      <a:solidFill>
                                        <a:prstClr val="black"/>
                                      </a:solidFill>
                                      <a:latin typeface="Cambria Math" panose="02040503050406030204" pitchFamily="18" charset="0"/>
                                    </a:rPr>
                                    <m:t>0</m:t>
                                  </m:r>
                                </m:sub>
                              </m:sSub>
                            </m:e>
                          </m:func>
                        </m:den>
                      </m:f>
                    </m:oMath>
                  </m:oMathPara>
                </a14:m>
                <a:endParaRPr lang="zh-CN" altLang="en-US" sz="2000" kern="0" dirty="0">
                  <a:solidFill>
                    <a:prstClr val="black"/>
                  </a:solidFill>
                  <a:latin typeface="微软雅黑" panose="020B0503020204020204" pitchFamily="34" charset="-122"/>
                  <a:ea typeface="微软雅黑" panose="020B0503020204020204" pitchFamily="34" charset="-122"/>
                </a:endParaRPr>
              </a:p>
            </p:txBody>
          </p:sp>
        </mc:Choice>
        <mc:Fallback xmlns="">
          <p:sp>
            <p:nvSpPr>
              <p:cNvPr id="10" name="文本框 9">
                <a:extLst>
                  <a:ext uri="{FF2B5EF4-FFF2-40B4-BE49-F238E27FC236}">
                    <a16:creationId xmlns:a16="http://schemas.microsoft.com/office/drawing/2014/main" id="{843BB60A-06D2-4BCE-BEC6-04DC19F4FCB4}"/>
                  </a:ext>
                </a:extLst>
              </p:cNvPr>
              <p:cNvSpPr txBox="1">
                <a:spLocks noRot="1" noChangeAspect="1" noMove="1" noResize="1" noEditPoints="1" noAdjustHandles="1" noChangeArrowheads="1" noChangeShapeType="1" noTextEdit="1"/>
              </p:cNvSpPr>
              <p:nvPr/>
            </p:nvSpPr>
            <p:spPr>
              <a:xfrm>
                <a:off x="9441638" y="1886385"/>
                <a:ext cx="2331720" cy="581185"/>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13367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BD4C3B-3701-41E1-8DCF-46B098F08C0E}"/>
              </a:ext>
            </a:extLst>
          </p:cNvPr>
          <p:cNvSpPr>
            <a:spLocks noGrp="1"/>
          </p:cNvSpPr>
          <p:nvPr>
            <p:ph type="title"/>
          </p:nvPr>
        </p:nvSpPr>
        <p:spPr>
          <a:xfrm>
            <a:off x="5408" y="0"/>
            <a:ext cx="12186592" cy="907944"/>
          </a:xfrm>
        </p:spPr>
        <p:txBody>
          <a:bodyPr/>
          <a:lstStyle/>
          <a:p>
            <a:r>
              <a:rPr lang="en-US" altLang="zh-CN" dirty="0"/>
              <a:t>Transient Beam Loading</a:t>
            </a:r>
            <a:endParaRPr lang="zh-CN" altLang="en-US" dirty="0"/>
          </a:p>
        </p:txBody>
      </p:sp>
      <p:sp>
        <p:nvSpPr>
          <p:cNvPr id="3" name="内容占位符 2">
            <a:extLst>
              <a:ext uri="{FF2B5EF4-FFF2-40B4-BE49-F238E27FC236}">
                <a16:creationId xmlns:a16="http://schemas.microsoft.com/office/drawing/2014/main" id="{9829B92F-D162-458E-9065-EC48D4527CC6}"/>
              </a:ext>
            </a:extLst>
          </p:cNvPr>
          <p:cNvSpPr>
            <a:spLocks noGrp="1"/>
          </p:cNvSpPr>
          <p:nvPr>
            <p:ph idx="1"/>
          </p:nvPr>
        </p:nvSpPr>
        <p:spPr>
          <a:xfrm>
            <a:off x="479376" y="1268760"/>
            <a:ext cx="11377264" cy="4908204"/>
          </a:xfrm>
        </p:spPr>
        <p:txBody>
          <a:bodyPr/>
          <a:lstStyle/>
          <a:p>
            <a:r>
              <a:rPr lang="en-GB" altLang="zh-CN" sz="1800" dirty="0">
                <a:effectLst/>
                <a:ea typeface="Times New Roman" panose="02020603050405020304" pitchFamily="18" charset="0"/>
              </a:rPr>
              <a:t>In the on-axis injection process of the Higgs mode, transient beam loading can cause a </a:t>
            </a:r>
            <a:r>
              <a:rPr lang="en-GB" altLang="zh-CN" sz="1800" dirty="0">
                <a:solidFill>
                  <a:srgbClr val="C00000"/>
                </a:solidFill>
                <a:effectLst/>
                <a:ea typeface="Times New Roman" panose="02020603050405020304" pitchFamily="18" charset="0"/>
              </a:rPr>
              <a:t>significant asymmetric phase shift between the colliding bunches </a:t>
            </a:r>
            <a:r>
              <a:rPr lang="en-GB" altLang="zh-CN" sz="1800" dirty="0">
                <a:effectLst/>
                <a:ea typeface="Times New Roman" panose="02020603050405020304" pitchFamily="18" charset="0"/>
              </a:rPr>
              <a:t>in the two beams, negatively impacting the luminosity of the machine. </a:t>
            </a:r>
          </a:p>
          <a:p>
            <a:r>
              <a:rPr lang="en-GB" altLang="zh-CN" sz="1800" dirty="0">
                <a:effectLst/>
                <a:ea typeface="Times New Roman" panose="02020603050405020304" pitchFamily="18" charset="0"/>
              </a:rPr>
              <a:t>However, by carefully choosing the bunches to extract, it is possible to mitigate the phase mismatching and recover a major portion of the integrated luminosity. </a:t>
            </a:r>
          </a:p>
          <a:p>
            <a:r>
              <a:rPr lang="en-GB" altLang="zh-CN" sz="1800" dirty="0">
                <a:effectLst/>
                <a:ea typeface="Times New Roman" panose="02020603050405020304" pitchFamily="18" charset="0"/>
              </a:rPr>
              <a:t>With the help of a strong direct feedback loop, it is possible to further reduce the mismatching without putting too much stress on the generator.</a:t>
            </a:r>
            <a:endParaRPr lang="zh-CN" altLang="en-US" dirty="0"/>
          </a:p>
        </p:txBody>
      </p:sp>
      <p:sp>
        <p:nvSpPr>
          <p:cNvPr id="4" name="灯片编号占位符 3">
            <a:extLst>
              <a:ext uri="{FF2B5EF4-FFF2-40B4-BE49-F238E27FC236}">
                <a16:creationId xmlns:a16="http://schemas.microsoft.com/office/drawing/2014/main" id="{9711832B-64DF-4990-B000-51B40BC02D29}"/>
              </a:ext>
            </a:extLst>
          </p:cNvPr>
          <p:cNvSpPr>
            <a:spLocks noGrp="1"/>
          </p:cNvSpPr>
          <p:nvPr>
            <p:ph type="sldNum" sz="quarter" idx="12"/>
          </p:nvPr>
        </p:nvSpPr>
        <p:spPr/>
        <p:txBody>
          <a:bodyPr/>
          <a:lstStyle/>
          <a:p>
            <a:fld id="{D81A5892-4DC8-4C24-8E36-6364759EFE91}" type="slidenum">
              <a:rPr lang="zh-CN" altLang="en-US" smtClean="0"/>
              <a:t>34</a:t>
            </a:fld>
            <a:endParaRPr lang="zh-CN" altLang="en-US"/>
          </a:p>
        </p:txBody>
      </p:sp>
      <p:pic>
        <p:nvPicPr>
          <p:cNvPr id="6" name="picture" descr="descript">
            <a:extLst>
              <a:ext uri="{FF2B5EF4-FFF2-40B4-BE49-F238E27FC236}">
                <a16:creationId xmlns:a16="http://schemas.microsoft.com/office/drawing/2014/main" id="{F6FBC956-A401-4B25-8153-E893644923B0}"/>
              </a:ext>
            </a:extLst>
          </p:cNvPr>
          <p:cNvPicPr/>
          <p:nvPr/>
        </p:nvPicPr>
        <p:blipFill rotWithShape="1">
          <a:blip r:embed="rId2">
            <a:extLst>
              <a:ext uri="{28A0092B-C50C-407E-A947-70E740481C1C}">
                <a14:useLocalDpi xmlns:a14="http://schemas.microsoft.com/office/drawing/2010/main" val="0"/>
              </a:ext>
            </a:extLst>
          </a:blip>
          <a:srcRect/>
          <a:stretch/>
        </p:blipFill>
        <p:spPr>
          <a:xfrm>
            <a:off x="1295687" y="3956619"/>
            <a:ext cx="3949813" cy="2547684"/>
          </a:xfrm>
          <a:prstGeom prst="rect">
            <a:avLst/>
          </a:prstGeom>
        </p:spPr>
      </p:pic>
      <p:pic>
        <p:nvPicPr>
          <p:cNvPr id="7" name="picture" descr="descript">
            <a:extLst>
              <a:ext uri="{FF2B5EF4-FFF2-40B4-BE49-F238E27FC236}">
                <a16:creationId xmlns:a16="http://schemas.microsoft.com/office/drawing/2014/main" id="{74C5C8E1-F024-4D22-9D3A-1B2E33AF34D1}"/>
              </a:ext>
            </a:extLst>
          </p:cNvPr>
          <p:cNvPicPr/>
          <p:nvPr/>
        </p:nvPicPr>
        <p:blipFill rotWithShape="1">
          <a:blip r:embed="rId3">
            <a:extLst>
              <a:ext uri="{28A0092B-C50C-407E-A947-70E740481C1C}">
                <a14:useLocalDpi xmlns:a14="http://schemas.microsoft.com/office/drawing/2010/main" val="0"/>
              </a:ext>
            </a:extLst>
          </a:blip>
          <a:srcRect/>
          <a:stretch/>
        </p:blipFill>
        <p:spPr>
          <a:xfrm>
            <a:off x="6096000" y="3956619"/>
            <a:ext cx="4032448" cy="2582486"/>
          </a:xfrm>
          <a:prstGeom prst="rect">
            <a:avLst/>
          </a:prstGeom>
          <a:solidFill/>
          <a:ln/>
        </p:spPr>
      </p:pic>
    </p:spTree>
    <p:extLst>
      <p:ext uri="{BB962C8B-B14F-4D97-AF65-F5344CB8AC3E}">
        <p14:creationId xmlns:p14="http://schemas.microsoft.com/office/powerpoint/2010/main" val="4205389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784214-0A19-42F8-83FA-45DA2F21BBF4}"/>
              </a:ext>
            </a:extLst>
          </p:cNvPr>
          <p:cNvSpPr>
            <a:spLocks noGrp="1"/>
          </p:cNvSpPr>
          <p:nvPr>
            <p:ph type="title"/>
          </p:nvPr>
        </p:nvSpPr>
        <p:spPr>
          <a:xfrm>
            <a:off x="19050" y="18256"/>
            <a:ext cx="12172950" cy="892081"/>
          </a:xfrm>
        </p:spPr>
        <p:txBody>
          <a:bodyPr vert="horz" lIns="91440" tIns="45720" rIns="91440" bIns="45720" rtlCol="0" anchor="ctr">
            <a:normAutofit/>
          </a:bodyPr>
          <a:lstStyle/>
          <a:p>
            <a:r>
              <a:rPr lang="en-GB" altLang="zh-CN" dirty="0"/>
              <a:t>Cavity Fundamental Mode Instability</a:t>
            </a:r>
            <a:endParaRPr lang="zh-CN" altLang="en-US" dirty="0"/>
          </a:p>
        </p:txBody>
      </p:sp>
      <p:sp>
        <p:nvSpPr>
          <p:cNvPr id="3" name="内容占位符 2">
            <a:extLst>
              <a:ext uri="{FF2B5EF4-FFF2-40B4-BE49-F238E27FC236}">
                <a16:creationId xmlns:a16="http://schemas.microsoft.com/office/drawing/2014/main" id="{D7BB32D8-B36B-4187-A720-CA83CF7ED8D4}"/>
              </a:ext>
            </a:extLst>
          </p:cNvPr>
          <p:cNvSpPr>
            <a:spLocks noGrp="1"/>
          </p:cNvSpPr>
          <p:nvPr>
            <p:ph idx="1"/>
          </p:nvPr>
        </p:nvSpPr>
        <p:spPr>
          <a:xfrm>
            <a:off x="767408" y="4665181"/>
            <a:ext cx="10515600" cy="1178949"/>
          </a:xfrm>
          <a:ln>
            <a:noFill/>
          </a:ln>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just"/>
            <a:r>
              <a:rPr lang="en-GB" altLang="zh-CN"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 Gong, J. Gao, J. Zhai, Dou Wang. Cavity fundamental mode and beam interaction in CEPC main ring. Radiation Detection Technology and Methods, 2 (2018) 17</a:t>
            </a:r>
            <a:endParaRPr lang="zh-CN" altLang="zh-CN" sz="1600" dirty="0">
              <a:effectLst/>
              <a:latin typeface="Arial" panose="020B0604020202020204" pitchFamily="34" charset="0"/>
              <a:ea typeface="MS Mincho" panose="02020609040205080304" pitchFamily="49" charset="-128"/>
              <a:cs typeface="Arial" panose="020B0604020202020204" pitchFamily="34" charset="0"/>
            </a:endParaRPr>
          </a:p>
          <a:p>
            <a:pPr algn="just"/>
            <a:r>
              <a:rPr lang="en-GB" altLang="zh-CN"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t>
            </a:r>
            <a:r>
              <a:rPr lang="en-GB" altLang="zh-CN" sz="16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GB" altLang="zh-CN"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Zhu, T. Xin, J. Zhai, J. Dai. Suppression of longitudinal coupled-bunch instabilities with RF</a:t>
            </a:r>
            <a:r>
              <a:rPr lang="en-GB" altLang="zh-CN"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GB" altLang="zh-CN"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feedback systems in CEPC main ring</a:t>
            </a:r>
            <a:r>
              <a:rPr lang="en-GB" altLang="zh-CN"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Radiation Detection Technology and Methods, (2023) </a:t>
            </a:r>
            <a:endParaRPr lang="zh-CN" altLang="en-US" sz="2000" dirty="0">
              <a:latin typeface="Arial" panose="020B0604020202020204" pitchFamily="34" charset="0"/>
              <a:cs typeface="Arial" panose="020B0604020202020204" pitchFamily="34" charset="0"/>
            </a:endParaRPr>
          </a:p>
        </p:txBody>
      </p:sp>
      <p:sp>
        <p:nvSpPr>
          <p:cNvPr id="4" name="灯片编号占位符 3">
            <a:extLst>
              <a:ext uri="{FF2B5EF4-FFF2-40B4-BE49-F238E27FC236}">
                <a16:creationId xmlns:a16="http://schemas.microsoft.com/office/drawing/2014/main" id="{39A3023F-7BF3-4ACD-B211-B8D23A394A76}"/>
              </a:ext>
            </a:extLst>
          </p:cNvPr>
          <p:cNvSpPr>
            <a:spLocks noGrp="1"/>
          </p:cNvSpPr>
          <p:nvPr>
            <p:ph type="sldNum" sz="quarter" idx="12"/>
          </p:nvPr>
        </p:nvSpPr>
        <p:spPr/>
        <p:txBody>
          <a:bodyPr/>
          <a:lstStyle/>
          <a:p>
            <a:fld id="{D81A5892-4DC8-4C24-8E36-6364759EFE91}" type="slidenum">
              <a:rPr lang="zh-CN" altLang="en-US" smtClean="0"/>
              <a:t>35</a:t>
            </a:fld>
            <a:endParaRPr lang="zh-CN" altLang="en-US"/>
          </a:p>
        </p:txBody>
      </p:sp>
      <p:sp>
        <p:nvSpPr>
          <p:cNvPr id="9" name="文本框 8">
            <a:extLst>
              <a:ext uri="{FF2B5EF4-FFF2-40B4-BE49-F238E27FC236}">
                <a16:creationId xmlns:a16="http://schemas.microsoft.com/office/drawing/2014/main" id="{931B5176-7078-4920-BDB2-45672D2060D0}"/>
              </a:ext>
            </a:extLst>
          </p:cNvPr>
          <p:cNvSpPr txBox="1"/>
          <p:nvPr/>
        </p:nvSpPr>
        <p:spPr>
          <a:xfrm>
            <a:off x="469900" y="1536859"/>
            <a:ext cx="11079480" cy="2616101"/>
          </a:xfrm>
          <a:prstGeom prst="rect">
            <a:avLst/>
          </a:prstGeom>
          <a:noFill/>
        </p:spPr>
        <p:txBody>
          <a:bodyPr wrap="square">
            <a:spAutoFit/>
          </a:bodyPr>
          <a:lstStyle/>
          <a:p>
            <a:pPr marL="285750" indent="-285750" algn="just">
              <a:spcBef>
                <a:spcPts val="1200"/>
              </a:spcBef>
              <a:buFont typeface="Arial" panose="020B0604020202020204" pitchFamily="34" charset="0"/>
              <a:buChar char="•"/>
            </a:pP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The detune of the cavities in CEPC's W and Z modes is significant due to the low cavity voltage and relatively high beam loading compared to the revolution frequency in the collider ring. </a:t>
            </a:r>
          </a:p>
          <a:p>
            <a:pPr marL="285750" indent="-285750" algn="just">
              <a:spcBef>
                <a:spcPts val="1200"/>
              </a:spcBef>
              <a:buFont typeface="Arial" panose="020B0604020202020204" pitchFamily="34" charset="0"/>
              <a:buChar char="•"/>
            </a:pP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This, combined with a low matched quality factor Q</a:t>
            </a:r>
            <a:r>
              <a:rPr lang="en-GB" altLang="zh-CN" sz="1800" baseline="-25000" dirty="0">
                <a:effectLst/>
                <a:latin typeface="Arial" panose="020B0604020202020204" pitchFamily="34" charset="0"/>
                <a:ea typeface="Times New Roman" panose="02020603050405020304" pitchFamily="18" charset="0"/>
                <a:cs typeface="Arial" panose="020B0604020202020204" pitchFamily="34" charset="0"/>
              </a:rPr>
              <a:t>L</a:t>
            </a: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 can result in more than 10 unstable coupled-bunch modes in some operation modes.</a:t>
            </a:r>
          </a:p>
          <a:p>
            <a:pPr marL="285750" indent="-285750" algn="just">
              <a:spcBef>
                <a:spcPts val="1200"/>
              </a:spcBef>
              <a:buFont typeface="Arial" panose="020B0604020202020204" pitchFamily="34" charset="0"/>
              <a:buChar char="•"/>
            </a:pP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To reduce the growth rate of these dangerous modes to a manageable level (100 </a:t>
            </a:r>
            <a:r>
              <a:rPr lang="en-GB" altLang="zh-CN" sz="1800" dirty="0" err="1">
                <a:effectLst/>
                <a:latin typeface="Arial" panose="020B0604020202020204" pitchFamily="34" charset="0"/>
                <a:ea typeface="Times New Roman" panose="02020603050405020304" pitchFamily="18" charset="0"/>
                <a:cs typeface="Arial" panose="020B0604020202020204" pitchFamily="34" charset="0"/>
              </a:rPr>
              <a:t>ms</a:t>
            </a: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 for the longitudinal bunch-by-bunch feedback system to work, we require a direct feedback loop and one-turn-delay feedback with a comb filter to reduce the effective impedance seen by the beam. A loop delay of around 300 ns is assumed, which is reasonable for a state-of-the-art system.</a:t>
            </a:r>
            <a:endParaRPr lang="zh-CN" altLang="zh-CN" sz="18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407999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6"/>
            <a:ext cx="12192000" cy="869155"/>
          </a:xfrm>
        </p:spPr>
        <p:txBody>
          <a:bodyPr vert="horz" lIns="91440" tIns="45720" rIns="91440" bIns="45720" rtlCol="0" anchor="ctr">
            <a:normAutofit/>
          </a:bodyPr>
          <a:lstStyle/>
          <a:p>
            <a:r>
              <a:rPr lang="en-US" altLang="zh-CN" dirty="0"/>
              <a:t>RF and Beam Feedback for Fundamental Mode </a:t>
            </a:r>
            <a:r>
              <a:rPr lang="en-US" dirty="0"/>
              <a:t>CBI</a:t>
            </a:r>
          </a:p>
        </p:txBody>
      </p:sp>
      <p:sp>
        <p:nvSpPr>
          <p:cNvPr id="3" name="Content Placeholder 2"/>
          <p:cNvSpPr>
            <a:spLocks noGrp="1"/>
          </p:cNvSpPr>
          <p:nvPr>
            <p:ph idx="1"/>
          </p:nvPr>
        </p:nvSpPr>
        <p:spPr>
          <a:xfrm>
            <a:off x="370396" y="1159100"/>
            <a:ext cx="10916292" cy="4436044"/>
          </a:xfrm>
        </p:spPr>
        <p:txBody>
          <a:bodyPr>
            <a:normAutofit/>
          </a:bodyPr>
          <a:lstStyle/>
          <a:p>
            <a:r>
              <a:rPr lang="en-US" sz="1800" dirty="0"/>
              <a:t>Z 10/30/50 MW, damping rate 2.45 Hz.</a:t>
            </a:r>
          </a:p>
          <a:p>
            <a:r>
              <a:rPr lang="en-US" sz="1800" dirty="0"/>
              <a:t>Bunch by bunch feedback time 10 Hz.</a:t>
            </a:r>
          </a:p>
        </p:txBody>
      </p:sp>
      <p:pic>
        <p:nvPicPr>
          <p:cNvPr id="9" name="图片 8">
            <a:extLst>
              <a:ext uri="{FF2B5EF4-FFF2-40B4-BE49-F238E27FC236}">
                <a16:creationId xmlns:a16="http://schemas.microsoft.com/office/drawing/2014/main" id="{54F2E3C7-8573-4156-AC35-D4303FBF3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2804" y="1149331"/>
            <a:ext cx="3724796" cy="1792168"/>
          </a:xfrm>
          <a:prstGeom prst="rect">
            <a:avLst/>
          </a:prstGeom>
        </p:spPr>
      </p:pic>
      <p:pic>
        <p:nvPicPr>
          <p:cNvPr id="10" name="图片 9">
            <a:extLst>
              <a:ext uri="{FF2B5EF4-FFF2-40B4-BE49-F238E27FC236}">
                <a16:creationId xmlns:a16="http://schemas.microsoft.com/office/drawing/2014/main" id="{5A4190E8-9F43-4D51-8325-7EDB824C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80" y="2996952"/>
            <a:ext cx="3702117" cy="3676626"/>
          </a:xfrm>
          <a:prstGeom prst="rect">
            <a:avLst/>
          </a:prstGeom>
        </p:spPr>
      </p:pic>
      <p:pic>
        <p:nvPicPr>
          <p:cNvPr id="11" name="图片 10">
            <a:extLst>
              <a:ext uri="{FF2B5EF4-FFF2-40B4-BE49-F238E27FC236}">
                <a16:creationId xmlns:a16="http://schemas.microsoft.com/office/drawing/2014/main" id="{757089BC-49FD-400A-ACFE-5090E4680AE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19073" y="2204864"/>
            <a:ext cx="3003531" cy="2065604"/>
          </a:xfrm>
          <a:prstGeom prst="rect">
            <a:avLst/>
          </a:prstGeom>
        </p:spPr>
      </p:pic>
      <p:pic>
        <p:nvPicPr>
          <p:cNvPr id="12" name="图片 11">
            <a:extLst>
              <a:ext uri="{FF2B5EF4-FFF2-40B4-BE49-F238E27FC236}">
                <a16:creationId xmlns:a16="http://schemas.microsoft.com/office/drawing/2014/main" id="{DD77D875-AD5C-4C42-8EB1-A2F2126AD3D0}"/>
              </a:ext>
            </a:extLst>
          </p:cNvPr>
          <p:cNvPicPr/>
          <p:nvPr/>
        </p:nvPicPr>
        <p:blipFill rotWithShape="1">
          <a:blip r:embed="rId5" cstate="print">
            <a:extLst>
              <a:ext uri="{28A0092B-C50C-407E-A947-70E740481C1C}">
                <a14:useLocalDpi xmlns:a14="http://schemas.microsoft.com/office/drawing/2010/main" val="0"/>
              </a:ext>
            </a:extLst>
          </a:blip>
          <a:srcRect l="7091" t="8252" r="8618" b="2701"/>
          <a:stretch/>
        </p:blipFill>
        <p:spPr bwMode="auto">
          <a:xfrm>
            <a:off x="695400" y="4415855"/>
            <a:ext cx="3341957" cy="2225053"/>
          </a:xfrm>
          <a:prstGeom prst="rect">
            <a:avLst/>
          </a:prstGeom>
          <a:noFill/>
          <a:ln>
            <a:noFill/>
          </a:ln>
        </p:spPr>
      </p:pic>
      <p:sp>
        <p:nvSpPr>
          <p:cNvPr id="14" name="文本框 13">
            <a:extLst>
              <a:ext uri="{FF2B5EF4-FFF2-40B4-BE49-F238E27FC236}">
                <a16:creationId xmlns:a16="http://schemas.microsoft.com/office/drawing/2014/main" id="{2891D1D2-DE43-4E6E-A8B3-32DC9FAC2732}"/>
              </a:ext>
            </a:extLst>
          </p:cNvPr>
          <p:cNvSpPr txBox="1"/>
          <p:nvPr/>
        </p:nvSpPr>
        <p:spPr>
          <a:xfrm>
            <a:off x="8863641" y="1924232"/>
            <a:ext cx="3118367" cy="4475071"/>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With the help of direct feedback loop, it is possible to reduce the growth rate of the dangerous coupled bunch modes in all cases to the levels which are manageable by the bunch by bunch feedback system.</a:t>
            </a:r>
          </a:p>
          <a:p>
            <a:pPr marL="285750" indent="-285750">
              <a:lnSpc>
                <a:spcPct val="120000"/>
              </a:lnSpc>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altLang="zh-CN" sz="1600" dirty="0">
                <a:latin typeface="Arial" panose="020B0604020202020204" pitchFamily="34" charset="0"/>
                <a:ea typeface="微软雅黑" panose="020B0503020204020204" pitchFamily="34" charset="-122"/>
                <a:cs typeface="Arial" panose="020B0604020202020204" pitchFamily="34" charset="0"/>
              </a:rPr>
              <a:t>To reduce</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FM impedance of parking</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2-cell cavities</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of 10 MW Z, will try narrow BW (up to </a:t>
            </a:r>
            <a:r>
              <a:rPr lang="en-US" altLang="zh-CN" sz="1600" dirty="0" err="1">
                <a:latin typeface="Arial" panose="020B0604020202020204" pitchFamily="34" charset="0"/>
                <a:ea typeface="微软雅黑" panose="020B0503020204020204" pitchFamily="34" charset="-122"/>
                <a:cs typeface="Arial" panose="020B0604020202020204" pitchFamily="34" charset="0"/>
              </a:rPr>
              <a:t>Qe</a:t>
            </a:r>
            <a:r>
              <a:rPr lang="en-US" altLang="zh-CN" sz="1600" dirty="0">
                <a:latin typeface="Arial" panose="020B0604020202020204" pitchFamily="34" charset="0"/>
                <a:ea typeface="微软雅黑" panose="020B0503020204020204" pitchFamily="34" charset="-122"/>
                <a:cs typeface="Arial" panose="020B0604020202020204" pitchFamily="34" charset="0"/>
              </a:rPr>
              <a:t> 7E6) and symmetric detune methods. </a:t>
            </a:r>
            <a:endParaRPr lang="zh-CN" alt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p:txBody>
      </p:sp>
      <p:sp>
        <p:nvSpPr>
          <p:cNvPr id="13" name="灯片编号占位符 3">
            <a:extLst>
              <a:ext uri="{FF2B5EF4-FFF2-40B4-BE49-F238E27FC236}">
                <a16:creationId xmlns:a16="http://schemas.microsoft.com/office/drawing/2014/main" id="{2AF8D832-38D3-461A-956C-295A9D509A9A}"/>
              </a:ext>
            </a:extLst>
          </p:cNvPr>
          <p:cNvSpPr>
            <a:spLocks noGrp="1"/>
          </p:cNvSpPr>
          <p:nvPr>
            <p:ph type="sldNum" sz="quarter" idx="12"/>
          </p:nvPr>
        </p:nvSpPr>
        <p:spPr>
          <a:xfrm>
            <a:off x="8737600" y="6356351"/>
            <a:ext cx="2844800" cy="365125"/>
          </a:xfrm>
        </p:spPr>
        <p:txBody>
          <a:bodyPr/>
          <a:lstStyle/>
          <a:p>
            <a:fld id="{D81A5892-4DC8-4C24-8E36-6364759EFE91}" type="slidenum">
              <a:rPr lang="zh-CN" altLang="en-US" smtClean="0"/>
              <a:t>36</a:t>
            </a:fld>
            <a:endParaRPr lang="zh-CN" altLang="en-US" dirty="0"/>
          </a:p>
        </p:txBody>
      </p:sp>
    </p:spTree>
    <p:extLst>
      <p:ext uri="{BB962C8B-B14F-4D97-AF65-F5344CB8AC3E}">
        <p14:creationId xmlns:p14="http://schemas.microsoft.com/office/powerpoint/2010/main" val="1515521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66FC1F-543A-4194-9B88-95ED1EF66E77}"/>
              </a:ext>
            </a:extLst>
          </p:cNvPr>
          <p:cNvSpPr>
            <a:spLocks noGrp="1"/>
          </p:cNvSpPr>
          <p:nvPr>
            <p:ph type="title"/>
          </p:nvPr>
        </p:nvSpPr>
        <p:spPr>
          <a:xfrm>
            <a:off x="0" y="1"/>
            <a:ext cx="12192000" cy="931546"/>
          </a:xfrm>
        </p:spPr>
        <p:txBody>
          <a:bodyPr vert="horz" lIns="91440" tIns="45720" rIns="91440" bIns="45720" rtlCol="0" anchor="ctr">
            <a:normAutofit/>
          </a:bodyPr>
          <a:lstStyle/>
          <a:p>
            <a:r>
              <a:rPr lang="en-GB" altLang="zh-CN" dirty="0"/>
              <a:t>Cavity HOM CBI and Damping</a:t>
            </a:r>
            <a:endParaRPr lang="zh-CN" altLang="en-US" dirty="0"/>
          </a:p>
        </p:txBody>
      </p:sp>
      <p:pic>
        <p:nvPicPr>
          <p:cNvPr id="7" name="内容占位符 6">
            <a:extLst>
              <a:ext uri="{FF2B5EF4-FFF2-40B4-BE49-F238E27FC236}">
                <a16:creationId xmlns:a16="http://schemas.microsoft.com/office/drawing/2014/main" id="{00F83499-28F8-4565-AE65-E0C3364FE2A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55569" y="3989636"/>
            <a:ext cx="6398311" cy="2263056"/>
          </a:xfrm>
          <a:prstGeom prst="rect">
            <a:avLst/>
          </a:prstGeom>
        </p:spPr>
      </p:pic>
      <p:sp>
        <p:nvSpPr>
          <p:cNvPr id="4" name="灯片编号占位符 3">
            <a:extLst>
              <a:ext uri="{FF2B5EF4-FFF2-40B4-BE49-F238E27FC236}">
                <a16:creationId xmlns:a16="http://schemas.microsoft.com/office/drawing/2014/main" id="{F45E2CCC-55E5-466C-A474-0EC0E01D38E0}"/>
              </a:ext>
            </a:extLst>
          </p:cNvPr>
          <p:cNvSpPr>
            <a:spLocks noGrp="1"/>
          </p:cNvSpPr>
          <p:nvPr>
            <p:ph type="sldNum" sz="quarter" idx="12"/>
          </p:nvPr>
        </p:nvSpPr>
        <p:spPr/>
        <p:txBody>
          <a:bodyPr/>
          <a:lstStyle/>
          <a:p>
            <a:fld id="{D81A5892-4DC8-4C24-8E36-6364759EFE91}" type="slidenum">
              <a:rPr lang="zh-CN" altLang="en-US" smtClean="0"/>
              <a:t>37</a:t>
            </a:fld>
            <a:endParaRPr lang="zh-CN" altLang="en-US"/>
          </a:p>
        </p:txBody>
      </p:sp>
      <p:sp>
        <p:nvSpPr>
          <p:cNvPr id="11" name="文本框 10">
            <a:extLst>
              <a:ext uri="{FF2B5EF4-FFF2-40B4-BE49-F238E27FC236}">
                <a16:creationId xmlns:a16="http://schemas.microsoft.com/office/drawing/2014/main" id="{7D74CDA0-FC13-4229-A545-1D48E7E48003}"/>
              </a:ext>
            </a:extLst>
          </p:cNvPr>
          <p:cNvSpPr txBox="1"/>
          <p:nvPr/>
        </p:nvSpPr>
        <p:spPr>
          <a:xfrm>
            <a:off x="5087888" y="3585827"/>
            <a:ext cx="6333671" cy="338554"/>
          </a:xfrm>
          <a:prstGeom prst="rect">
            <a:avLst/>
          </a:prstGeom>
          <a:noFill/>
        </p:spPr>
        <p:txBody>
          <a:bodyPr wrap="square">
            <a:spAutoFit/>
          </a:bodyPr>
          <a:lstStyle/>
          <a:p>
            <a:pPr algn="ctr"/>
            <a:r>
              <a:rPr lang="en-US" altLang="zh-CN" sz="1600" dirty="0">
                <a:solidFill>
                  <a:srgbClr val="C00000"/>
                </a:solidFill>
                <a:effectLst/>
                <a:latin typeface="Arial" panose="020B0604020202020204" pitchFamily="34" charset="0"/>
                <a:ea typeface="MS Mincho" panose="02020609040205080304" pitchFamily="49" charset="-128"/>
                <a:cs typeface="Arial" panose="020B0604020202020204" pitchFamily="34" charset="0"/>
              </a:rPr>
              <a:t>Damping </a:t>
            </a:r>
            <a:r>
              <a:rPr lang="en-US" altLang="zh-CN" sz="1600" dirty="0" err="1">
                <a:solidFill>
                  <a:srgbClr val="C00000"/>
                </a:solidFill>
                <a:effectLst/>
                <a:latin typeface="Arial" panose="020B0604020202020204" pitchFamily="34" charset="0"/>
                <a:ea typeface="MS Mincho" panose="02020609040205080304" pitchFamily="49" charset="-128"/>
                <a:cs typeface="Arial" panose="020B0604020202020204" pitchFamily="34" charset="0"/>
              </a:rPr>
              <a:t>Qe</a:t>
            </a:r>
            <a:r>
              <a:rPr lang="en-US" altLang="zh-CN" sz="1600" dirty="0">
                <a:solidFill>
                  <a:srgbClr val="C00000"/>
                </a:solidFill>
                <a:effectLst/>
                <a:latin typeface="Arial" panose="020B0604020202020204" pitchFamily="34" charset="0"/>
                <a:ea typeface="MS Mincho" panose="02020609040205080304" pitchFamily="49" charset="-128"/>
                <a:cs typeface="Arial" panose="020B0604020202020204" pitchFamily="34" charset="0"/>
              </a:rPr>
              <a:t> </a:t>
            </a:r>
            <a:r>
              <a:rPr lang="en-GB" altLang="zh-CN" sz="1600" dirty="0">
                <a:solidFill>
                  <a:srgbClr val="C00000"/>
                </a:solidFill>
                <a:effectLst/>
                <a:latin typeface="Arial" panose="020B0604020202020204" pitchFamily="34" charset="0"/>
                <a:ea typeface="MS Mincho" panose="02020609040205080304" pitchFamily="49" charset="-128"/>
                <a:cs typeface="Arial" panose="020B0604020202020204" pitchFamily="34" charset="0"/>
              </a:rPr>
              <a:t>requirements of prominent HOMs of the Collider cavity</a:t>
            </a:r>
            <a:endParaRPr lang="zh-CN" altLang="en-US" sz="16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6675CCD4-2813-4457-8F41-B30BA770A65E}"/>
                  </a:ext>
                </a:extLst>
              </p:cNvPr>
              <p:cNvSpPr txBox="1"/>
              <p:nvPr/>
            </p:nvSpPr>
            <p:spPr>
              <a:xfrm>
                <a:off x="263352" y="1243786"/>
                <a:ext cx="11228026" cy="2185214"/>
              </a:xfrm>
              <a:prstGeom prst="rect">
                <a:avLst/>
              </a:prstGeom>
              <a:noFill/>
            </p:spPr>
            <p:txBody>
              <a:bodyPr wrap="square">
                <a:spAutoFit/>
              </a:bodyPr>
              <a:lstStyle/>
              <a:p>
                <a:pPr marL="285750" indent="-285750" algn="just">
                  <a:spcBef>
                    <a:spcPts val="1200"/>
                  </a:spcBef>
                  <a:buFont typeface="Arial" panose="020B0604020202020204" pitchFamily="34" charset="0"/>
                  <a:buChar char="•"/>
                </a:pP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With the damping performance of the prototype HOM coupler, most of the modes of </a:t>
                </a:r>
                <a14:m>
                  <m:oMath xmlns:m="http://schemas.openxmlformats.org/officeDocument/2006/math">
                    <m:r>
                      <a:rPr lang="en-GB" altLang="zh-CN" sz="1800" i="1">
                        <a:effectLst/>
                        <a:latin typeface="Cambria Math" panose="02040503050406030204" pitchFamily="18" charset="0"/>
                        <a:ea typeface="Times New Roman" panose="02020603050405020304" pitchFamily="18" charset="0"/>
                      </a:rPr>
                      <m:t>𝑡</m:t>
                    </m:r>
                    <m:acc>
                      <m:accPr>
                        <m:chr m:val="̅"/>
                        <m:ctrlPr>
                          <a:rPr lang="zh-CN" altLang="zh-CN" sz="1800" i="1">
                            <a:effectLst/>
                            <a:latin typeface="Cambria Math" panose="02040503050406030204" pitchFamily="18" charset="0"/>
                            <a:ea typeface="Cambria Math" panose="02040503050406030204" pitchFamily="18" charset="0"/>
                          </a:rPr>
                        </m:ctrlPr>
                      </m:accPr>
                      <m:e>
                        <m:r>
                          <a:rPr lang="en-GB" altLang="zh-CN" sz="1800" i="1">
                            <a:effectLst/>
                            <a:latin typeface="Cambria Math" panose="02040503050406030204" pitchFamily="18" charset="0"/>
                            <a:ea typeface="Times New Roman" panose="02020603050405020304" pitchFamily="18" charset="0"/>
                          </a:rPr>
                          <m:t>𝑡</m:t>
                        </m:r>
                      </m:e>
                    </m:acc>
                  </m:oMath>
                </a14:m>
                <a:r>
                  <a:rPr lang="en-GB" altLang="zh-CN" sz="1800" dirty="0">
                    <a:effectLst/>
                    <a:latin typeface="Arial" panose="020B0604020202020204" pitchFamily="34" charset="0"/>
                    <a:ea typeface="Times New Roman" panose="02020603050405020304" pitchFamily="18" charset="0"/>
                    <a:cs typeface="Arial" panose="020B0604020202020204" pitchFamily="34" charset="0"/>
                  </a:rPr>
                  <a:t>, Higgs and W are stable, except for the TE111 mode of W. To improve the HOM coupler performance, three times deeper damping is required. However, the HOM frequency spread of cavities can help to relax the requirements. </a:t>
                </a:r>
              </a:p>
              <a:p>
                <a:pPr marL="285750" indent="-285750" algn="just">
                  <a:spcBef>
                    <a:spcPts val="1200"/>
                  </a:spcBef>
                  <a:buFont typeface="Arial" panose="020B0604020202020204" pitchFamily="34" charset="0"/>
                  <a:buChar char="•"/>
                </a:pP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For the 10 MW Z mode, a 100 </a:t>
                </a:r>
                <a:r>
                  <a:rPr lang="en-GB" altLang="zh-CN" sz="1800" dirty="0" err="1">
                    <a:effectLst/>
                    <a:latin typeface="Arial" panose="020B0604020202020204" pitchFamily="34" charset="0"/>
                    <a:ea typeface="Times New Roman" panose="02020603050405020304" pitchFamily="18" charset="0"/>
                    <a:cs typeface="Arial" panose="020B0604020202020204" pitchFamily="34" charset="0"/>
                  </a:rPr>
                  <a:t>ms</a:t>
                </a: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 longitudinal and 1 </a:t>
                </a:r>
                <a:r>
                  <a:rPr lang="en-GB" altLang="zh-CN" sz="1800" dirty="0" err="1">
                    <a:effectLst/>
                    <a:latin typeface="Arial" panose="020B0604020202020204" pitchFamily="34" charset="0"/>
                    <a:ea typeface="Times New Roman" panose="02020603050405020304" pitchFamily="18" charset="0"/>
                    <a:cs typeface="Arial" panose="020B0604020202020204" pitchFamily="34" charset="0"/>
                  </a:rPr>
                  <a:t>ms</a:t>
                </a: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 transverse bunch-by-bunch feedback system is necessary and sufficient to mitigate the instability. For the 30</a:t>
                </a:r>
                <a:r>
                  <a:rPr lang="en-US" altLang="zh-CN" dirty="0">
                    <a:latin typeface="Arial" panose="020B0604020202020204" pitchFamily="34" charset="0"/>
                    <a:ea typeface="Times New Roman" panose="02020603050405020304" pitchFamily="18" charset="0"/>
                    <a:cs typeface="Arial" panose="020B0604020202020204" pitchFamily="34" charset="0"/>
                  </a:rPr>
                  <a:t>/</a:t>
                </a: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50 MW Z mode, the external quality factors (</a:t>
                </a:r>
                <a:r>
                  <a:rPr lang="en-GB" altLang="zh-CN" sz="1800" dirty="0" err="1">
                    <a:effectLst/>
                    <a:latin typeface="Arial" panose="020B0604020202020204" pitchFamily="34" charset="0"/>
                    <a:ea typeface="Times New Roman" panose="02020603050405020304" pitchFamily="18" charset="0"/>
                    <a:cs typeface="Arial" panose="020B0604020202020204" pitchFamily="34" charset="0"/>
                  </a:rPr>
                  <a:t>Qe</a:t>
                </a: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 of KEKB / BEPC-II type cavity modes can be reduced to the level of 100 to meet the damping requirement.</a:t>
                </a:r>
                <a:endParaRPr lang="zh-CN" altLang="zh-CN" sz="1800" dirty="0">
                  <a:effectLst/>
                  <a:latin typeface="Arial" panose="020B0604020202020204" pitchFamily="34" charset="0"/>
                  <a:ea typeface="MS Mincho" panose="02020609040205080304" pitchFamily="49" charset="-128"/>
                  <a:cs typeface="Arial" panose="020B0604020202020204" pitchFamily="34" charset="0"/>
                </a:endParaRPr>
              </a:p>
            </p:txBody>
          </p:sp>
        </mc:Choice>
        <mc:Fallback xmlns="">
          <p:sp>
            <p:nvSpPr>
              <p:cNvPr id="14" name="文本框 13">
                <a:extLst>
                  <a:ext uri="{FF2B5EF4-FFF2-40B4-BE49-F238E27FC236}">
                    <a16:creationId xmlns:a16="http://schemas.microsoft.com/office/drawing/2014/main" id="{6675CCD4-2813-4457-8F41-B30BA770A65E}"/>
                  </a:ext>
                </a:extLst>
              </p:cNvPr>
              <p:cNvSpPr txBox="1">
                <a:spLocks noRot="1" noChangeAspect="1" noMove="1" noResize="1" noEditPoints="1" noAdjustHandles="1" noChangeArrowheads="1" noChangeShapeType="1" noTextEdit="1"/>
              </p:cNvSpPr>
              <p:nvPr/>
            </p:nvSpPr>
            <p:spPr>
              <a:xfrm>
                <a:off x="263352" y="1243786"/>
                <a:ext cx="11228026" cy="2185214"/>
              </a:xfrm>
              <a:prstGeom prst="rect">
                <a:avLst/>
              </a:prstGeom>
              <a:blipFill>
                <a:blip r:embed="rId3"/>
                <a:stretch>
                  <a:fillRect l="-326" t="-1393" r="-489" b="-3343"/>
                </a:stretch>
              </a:blipFill>
            </p:spPr>
            <p:txBody>
              <a:bodyPr/>
              <a:lstStyle/>
              <a:p>
                <a:r>
                  <a:rPr lang="zh-CN" altLang="en-US">
                    <a:noFill/>
                  </a:rPr>
                  <a:t> </a:t>
                </a:r>
              </a:p>
            </p:txBody>
          </p:sp>
        </mc:Fallback>
      </mc:AlternateContent>
      <p:pic>
        <p:nvPicPr>
          <p:cNvPr id="15" name="picture" descr="descript">
            <a:extLst>
              <a:ext uri="{FF2B5EF4-FFF2-40B4-BE49-F238E27FC236}">
                <a16:creationId xmlns:a16="http://schemas.microsoft.com/office/drawing/2014/main" id="{814A4C22-A67E-43F3-8044-896F8AC0ACFA}"/>
              </a:ext>
            </a:extLst>
          </p:cNvPr>
          <p:cNvPicPr/>
          <p:nvPr/>
        </p:nvPicPr>
        <p:blipFill rotWithShape="1">
          <a:blip r:embed="rId4">
            <a:extLst>
              <a:ext uri="{28A0092B-C50C-407E-A947-70E740481C1C}">
                <a14:useLocalDpi xmlns:a14="http://schemas.microsoft.com/office/drawing/2010/main" val="0"/>
              </a:ext>
            </a:extLst>
          </a:blip>
          <a:srcRect/>
          <a:stretch/>
        </p:blipFill>
        <p:spPr>
          <a:xfrm>
            <a:off x="479376" y="3429000"/>
            <a:ext cx="4032448" cy="3116417"/>
          </a:xfrm>
          <a:prstGeom prst="rect">
            <a:avLst/>
          </a:prstGeom>
        </p:spPr>
      </p:pic>
    </p:spTree>
    <p:extLst>
      <p:ext uri="{BB962C8B-B14F-4D97-AF65-F5344CB8AC3E}">
        <p14:creationId xmlns:p14="http://schemas.microsoft.com/office/powerpoint/2010/main" val="3103631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2C423-D654-4435-A718-5CF7621C79BF}"/>
              </a:ext>
            </a:extLst>
          </p:cNvPr>
          <p:cNvSpPr>
            <a:spLocks noGrp="1"/>
          </p:cNvSpPr>
          <p:nvPr>
            <p:ph type="title"/>
          </p:nvPr>
        </p:nvSpPr>
        <p:spPr>
          <a:xfrm>
            <a:off x="0" y="1"/>
            <a:ext cx="12192000" cy="908720"/>
          </a:xfrm>
        </p:spPr>
        <p:txBody>
          <a:bodyPr vert="horz" lIns="91440" tIns="45720" rIns="91440" bIns="45720" rtlCol="0" anchor="ctr">
            <a:normAutofit/>
          </a:bodyPr>
          <a:lstStyle/>
          <a:p>
            <a:r>
              <a:rPr lang="en-US" altLang="zh-CN" dirty="0">
                <a:ea typeface="微软雅黑" panose="020B0503020204020204" pitchFamily="34" charset="-122"/>
              </a:rPr>
              <a:t>Booster HOM CBI and Damping</a:t>
            </a:r>
            <a:endParaRPr lang="zh-CN" altLang="en-US" dirty="0">
              <a:ea typeface="微软雅黑" panose="020B0503020204020204" pitchFamily="34" charset="-122"/>
            </a:endParaRPr>
          </a:p>
        </p:txBody>
      </p:sp>
      <p:sp>
        <p:nvSpPr>
          <p:cNvPr id="5" name="内容占位符 2">
            <a:extLst>
              <a:ext uri="{FF2B5EF4-FFF2-40B4-BE49-F238E27FC236}">
                <a16:creationId xmlns:a16="http://schemas.microsoft.com/office/drawing/2014/main" id="{A910EE5E-B3EB-4C2B-93A2-E1245C6489BB}"/>
              </a:ext>
            </a:extLst>
          </p:cNvPr>
          <p:cNvSpPr txBox="1">
            <a:spLocks/>
          </p:cNvSpPr>
          <p:nvPr/>
        </p:nvSpPr>
        <p:spPr>
          <a:xfrm>
            <a:off x="371362" y="4523143"/>
            <a:ext cx="11665296" cy="20162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zh-CN" sz="1600" dirty="0">
                <a:ea typeface="MS Mincho" panose="02020609040205080304" pitchFamily="49" charset="-128"/>
              </a:rPr>
              <a:t>Due to the 30 GeV low energy injection to the Booster, all the higher order modes' coupled bunch instability growth time is much shorter than the radiation damping time during injection and while the Booster is in the low energy region.</a:t>
            </a:r>
          </a:p>
          <a:p>
            <a:r>
              <a:rPr lang="en-GB" altLang="zh-CN" sz="1600" dirty="0">
                <a:ea typeface="MS Mincho" panose="02020609040205080304" pitchFamily="49" charset="-128"/>
              </a:rPr>
              <a:t>With the assumed bunch-by-bunch transverse feedback time of 10 </a:t>
            </a:r>
            <a:r>
              <a:rPr lang="en-GB" altLang="zh-CN" sz="1600" dirty="0" err="1">
                <a:ea typeface="MS Mincho" panose="02020609040205080304" pitchFamily="49" charset="-128"/>
              </a:rPr>
              <a:t>ms</a:t>
            </a:r>
            <a:r>
              <a:rPr lang="en-GB" altLang="zh-CN" sz="1600" dirty="0">
                <a:ea typeface="MS Mincho" panose="02020609040205080304" pitchFamily="49" charset="-128"/>
              </a:rPr>
              <a:t> and longitudinal feedback time of 200 </a:t>
            </a:r>
            <a:r>
              <a:rPr lang="en-GB" altLang="zh-CN" sz="1600" dirty="0" err="1">
                <a:ea typeface="MS Mincho" panose="02020609040205080304" pitchFamily="49" charset="-128"/>
              </a:rPr>
              <a:t>ms</a:t>
            </a:r>
            <a:r>
              <a:rPr lang="en-GB" altLang="zh-CN" sz="1600" dirty="0">
                <a:ea typeface="MS Mincho" panose="02020609040205080304" pitchFamily="49" charset="-128"/>
              </a:rPr>
              <a:t>, almost all modes are safe with enough margin for Higgs, W, and </a:t>
            </a:r>
            <a:r>
              <a:rPr lang="en-GB" altLang="zh-CN" sz="1600" i="1" dirty="0" err="1">
                <a:ea typeface="MS Mincho" panose="02020609040205080304" pitchFamily="49" charset="-128"/>
              </a:rPr>
              <a:t>tt</a:t>
            </a:r>
            <a:r>
              <a:rPr lang="en-GB" altLang="zh-CN" sz="1600" i="1" dirty="0">
                <a:ea typeface="MS Mincho" panose="02020609040205080304" pitchFamily="49" charset="-128"/>
              </a:rPr>
              <a:t>̄ </a:t>
            </a:r>
            <a:r>
              <a:rPr lang="en-GB" altLang="zh-CN" sz="1600" dirty="0">
                <a:ea typeface="MS Mincho" panose="02020609040205080304" pitchFamily="49" charset="-128"/>
              </a:rPr>
              <a:t>injection.</a:t>
            </a:r>
          </a:p>
          <a:p>
            <a:r>
              <a:rPr lang="en-GB" altLang="zh-CN" sz="1600" dirty="0">
                <a:ea typeface="MS Mincho" panose="02020609040205080304" pitchFamily="49" charset="-128"/>
              </a:rPr>
              <a:t>The HOM absorbers between cavities in the Z-mode high current 1.3 GHz cryomodule will have deeper HOM damping to suppress CBI. Including the HOM frequency spreads among the cavities will provide more margin. Usually more than one to two orders of magnitude. TM011 and TM110 </a:t>
            </a:r>
            <a:r>
              <a:rPr lang="en-US" altLang="zh-CN" sz="1600" dirty="0">
                <a:ea typeface="MS Mincho" panose="02020609040205080304" pitchFamily="49" charset="-128"/>
              </a:rPr>
              <a:t>HOM frequency spread of cavities will relax the requirements by 20 times assuming 1 MHz spread. The real spread is more than 5 MHz of the XFEL cavity mass production. </a:t>
            </a:r>
          </a:p>
          <a:p>
            <a:pPr marL="0" indent="0">
              <a:buNone/>
            </a:pPr>
            <a:endParaRPr lang="zh-CN" altLang="zh-CN" sz="1600" dirty="0">
              <a:ea typeface="MS Mincho" panose="02020609040205080304" pitchFamily="49" charset="-128"/>
            </a:endParaRPr>
          </a:p>
          <a:p>
            <a:endParaRPr lang="zh-CN" altLang="en-US" sz="2000" dirty="0"/>
          </a:p>
        </p:txBody>
      </p:sp>
      <p:graphicFrame>
        <p:nvGraphicFramePr>
          <p:cNvPr id="8" name="内容占位符 3">
            <a:extLst>
              <a:ext uri="{FF2B5EF4-FFF2-40B4-BE49-F238E27FC236}">
                <a16:creationId xmlns:a16="http://schemas.microsoft.com/office/drawing/2014/main" id="{BD3131F3-AF94-467C-929F-742D0ED11C52}"/>
              </a:ext>
            </a:extLst>
          </p:cNvPr>
          <p:cNvGraphicFramePr>
            <a:graphicFrameLocks noGrp="1"/>
          </p:cNvGraphicFramePr>
          <p:nvPr>
            <p:ph idx="1"/>
          </p:nvPr>
        </p:nvGraphicFramePr>
        <p:xfrm>
          <a:off x="709196" y="1172681"/>
          <a:ext cx="10873204" cy="3168353"/>
        </p:xfrm>
        <a:graphic>
          <a:graphicData uri="http://schemas.openxmlformats.org/drawingml/2006/table">
            <a:tbl>
              <a:tblPr/>
              <a:tblGrid>
                <a:gridCol w="2820346">
                  <a:extLst>
                    <a:ext uri="{9D8B030D-6E8A-4147-A177-3AD203B41FA5}">
                      <a16:colId xmlns:a16="http://schemas.microsoft.com/office/drawing/2014/main" val="3048001422"/>
                    </a:ext>
                  </a:extLst>
                </a:gridCol>
                <a:gridCol w="870623">
                  <a:extLst>
                    <a:ext uri="{9D8B030D-6E8A-4147-A177-3AD203B41FA5}">
                      <a16:colId xmlns:a16="http://schemas.microsoft.com/office/drawing/2014/main" val="3582246399"/>
                    </a:ext>
                  </a:extLst>
                </a:gridCol>
                <a:gridCol w="1052026">
                  <a:extLst>
                    <a:ext uri="{9D8B030D-6E8A-4147-A177-3AD203B41FA5}">
                      <a16:colId xmlns:a16="http://schemas.microsoft.com/office/drawing/2014/main" val="1326312449"/>
                    </a:ext>
                  </a:extLst>
                </a:gridCol>
                <a:gridCol w="817361">
                  <a:extLst>
                    <a:ext uri="{9D8B030D-6E8A-4147-A177-3AD203B41FA5}">
                      <a16:colId xmlns:a16="http://schemas.microsoft.com/office/drawing/2014/main" val="698364914"/>
                    </a:ext>
                  </a:extLst>
                </a:gridCol>
                <a:gridCol w="817361">
                  <a:extLst>
                    <a:ext uri="{9D8B030D-6E8A-4147-A177-3AD203B41FA5}">
                      <a16:colId xmlns:a16="http://schemas.microsoft.com/office/drawing/2014/main" val="1352313946"/>
                    </a:ext>
                  </a:extLst>
                </a:gridCol>
                <a:gridCol w="817361">
                  <a:extLst>
                    <a:ext uri="{9D8B030D-6E8A-4147-A177-3AD203B41FA5}">
                      <a16:colId xmlns:a16="http://schemas.microsoft.com/office/drawing/2014/main" val="2493278291"/>
                    </a:ext>
                  </a:extLst>
                </a:gridCol>
                <a:gridCol w="817361">
                  <a:extLst>
                    <a:ext uri="{9D8B030D-6E8A-4147-A177-3AD203B41FA5}">
                      <a16:colId xmlns:a16="http://schemas.microsoft.com/office/drawing/2014/main" val="1257527396"/>
                    </a:ext>
                  </a:extLst>
                </a:gridCol>
                <a:gridCol w="817361">
                  <a:extLst>
                    <a:ext uri="{9D8B030D-6E8A-4147-A177-3AD203B41FA5}">
                      <a16:colId xmlns:a16="http://schemas.microsoft.com/office/drawing/2014/main" val="1313947248"/>
                    </a:ext>
                  </a:extLst>
                </a:gridCol>
                <a:gridCol w="817361">
                  <a:extLst>
                    <a:ext uri="{9D8B030D-6E8A-4147-A177-3AD203B41FA5}">
                      <a16:colId xmlns:a16="http://schemas.microsoft.com/office/drawing/2014/main" val="1836728040"/>
                    </a:ext>
                  </a:extLst>
                </a:gridCol>
                <a:gridCol w="1226043">
                  <a:extLst>
                    <a:ext uri="{9D8B030D-6E8A-4147-A177-3AD203B41FA5}">
                      <a16:colId xmlns:a16="http://schemas.microsoft.com/office/drawing/2014/main" val="1002678197"/>
                    </a:ext>
                  </a:extLst>
                </a:gridCol>
              </a:tblGrid>
              <a:tr h="493999">
                <a:tc rowSpan="2" gridSpan="2">
                  <a:txBody>
                    <a:bodyPr/>
                    <a:lstStyle/>
                    <a:p>
                      <a:pPr marL="72000" marR="0" indent="0" algn="l" defTabSz="685800" rtl="0" eaLnBrk="1" fontAlgn="ctr" latinLnBrk="0" hangingPunct="1">
                        <a:lnSpc>
                          <a:spcPct val="100000"/>
                        </a:lnSpc>
                        <a:spcBef>
                          <a:spcPts val="0"/>
                        </a:spcBef>
                        <a:spcAft>
                          <a:spcPts val="0"/>
                        </a:spcAft>
                        <a:buClrTx/>
                        <a:buSzTx/>
                        <a:buFontTx/>
                        <a:buNone/>
                        <a:tabLst/>
                        <a:defRPr/>
                      </a:pPr>
                      <a:r>
                        <a:rPr lang="en-US" altLang="zh-CN" sz="1400" b="0" i="0" u="none" strike="noStrike" baseline="0" dirty="0">
                          <a:solidFill>
                            <a:schemeClr val="tx1"/>
                          </a:solidFill>
                          <a:effectLst/>
                          <a:latin typeface="Arial" panose="020B0604020202020204" pitchFamily="34" charset="0"/>
                          <a:ea typeface="等线" panose="02010600030101010101" pitchFamily="2" charset="-122"/>
                        </a:rPr>
                        <a:t>Collider 10/50</a:t>
                      </a:r>
                      <a:r>
                        <a:rPr lang="en-US" sz="1400" b="0" i="0" u="none" strike="noStrike" baseline="0" dirty="0">
                          <a:solidFill>
                            <a:schemeClr val="tx1"/>
                          </a:solidFill>
                          <a:effectLst/>
                          <a:latin typeface="Arial" panose="020B0604020202020204" pitchFamily="34" charset="0"/>
                          <a:ea typeface="等线" panose="02010600030101010101" pitchFamily="2" charset="-122"/>
                        </a:rPr>
                        <a:t> </a:t>
                      </a:r>
                      <a:r>
                        <a:rPr lang="en-US" altLang="zh-CN" sz="1400" b="0" i="0" u="none" strike="noStrike" baseline="0" dirty="0">
                          <a:solidFill>
                            <a:schemeClr val="tx1"/>
                          </a:solidFill>
                          <a:effectLst/>
                          <a:latin typeface="Arial" panose="020B0604020202020204" pitchFamily="34" charset="0"/>
                          <a:ea typeface="等线" panose="02010600030101010101" pitchFamily="2" charset="-122"/>
                        </a:rPr>
                        <a:t>MW SR power per beam. </a:t>
                      </a:r>
                      <a:r>
                        <a:rPr lang="en-US" sz="1400" b="0" i="0" u="none" strike="noStrike" baseline="0" dirty="0">
                          <a:solidFill>
                            <a:schemeClr val="tx1"/>
                          </a:solidFill>
                          <a:effectLst/>
                          <a:latin typeface="Arial" panose="020B0604020202020204" pitchFamily="34" charset="0"/>
                          <a:ea typeface="等线" panose="02010600030101010101" pitchFamily="2" charset="-122"/>
                        </a:rPr>
                        <a:t>Higgs/ttbar shared cavities for the two rings. </a:t>
                      </a:r>
                      <a:r>
                        <a:rPr lang="en-US" altLang="zh-CN" sz="1400" b="0" i="0" u="none" strike="noStrike" baseline="0" dirty="0">
                          <a:solidFill>
                            <a:schemeClr val="tx1"/>
                          </a:solidFill>
                          <a:effectLst/>
                          <a:latin typeface="Arial" panose="020B0604020202020204" pitchFamily="34" charset="0"/>
                          <a:ea typeface="等线" panose="02010600030101010101" pitchFamily="2" charset="-122"/>
                        </a:rPr>
                        <a:t>W/Z separate cavities. Z 50 MW cavities bypass. Average beta x/y in RF 30 m.</a:t>
                      </a:r>
                      <a:endParaRPr lang="en-US" sz="1400" b="0" i="0" u="none" strike="noStrike" baseline="0" dirty="0">
                        <a:solidFill>
                          <a:schemeClr val="tx1"/>
                        </a:solidFill>
                        <a:effectLst/>
                        <a:latin typeface="Arial" panose="020B0604020202020204" pitchFamily="34" charset="0"/>
                        <a:ea typeface="等线" panose="02010600030101010101" pitchFamily="2" charset="-122"/>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rowSpan="2" hMerge="1">
                  <a:txBody>
                    <a:bodyPr/>
                    <a:lstStyle/>
                    <a:p>
                      <a:pPr marL="72000" marR="0" indent="0" algn="l" defTabSz="685800" rtl="0" eaLnBrk="1" fontAlgn="ctr" latinLnBrk="0" hangingPunct="1">
                        <a:lnSpc>
                          <a:spcPct val="100000"/>
                        </a:lnSpc>
                        <a:spcBef>
                          <a:spcPts val="0"/>
                        </a:spcBef>
                        <a:spcAft>
                          <a:spcPts val="0"/>
                        </a:spcAft>
                        <a:buClrTx/>
                        <a:buSzTx/>
                        <a:buFontTx/>
                        <a:buNone/>
                        <a:tabLst/>
                        <a:defRPr/>
                      </a:pPr>
                      <a:r>
                        <a:rPr lang="en-US" altLang="zh-CN" sz="1200" b="0" i="0" u="none" strike="noStrike" baseline="0" dirty="0">
                          <a:solidFill>
                            <a:schemeClr val="tx1"/>
                          </a:solidFill>
                          <a:effectLst/>
                          <a:latin typeface="Arial" panose="020B0604020202020204" pitchFamily="34" charset="0"/>
                          <a:ea typeface="等线" panose="02010600030101010101" pitchFamily="2" charset="-122"/>
                        </a:rPr>
                        <a:t>50</a:t>
                      </a:r>
                      <a:r>
                        <a:rPr lang="en-US" sz="1200" b="0" i="0" u="none" strike="noStrike" baseline="0" dirty="0">
                          <a:solidFill>
                            <a:schemeClr val="tx1"/>
                          </a:solidFill>
                          <a:effectLst/>
                          <a:latin typeface="Arial" panose="020B0604020202020204" pitchFamily="34" charset="0"/>
                          <a:ea typeface="等线" panose="02010600030101010101" pitchFamily="2" charset="-122"/>
                        </a:rPr>
                        <a:t> </a:t>
                      </a:r>
                      <a:r>
                        <a:rPr lang="en-US" altLang="zh-CN" sz="1200" b="0" i="0" u="none" strike="noStrike" baseline="0" dirty="0">
                          <a:solidFill>
                            <a:schemeClr val="tx1"/>
                          </a:solidFill>
                          <a:effectLst/>
                          <a:latin typeface="Arial" panose="020B0604020202020204" pitchFamily="34" charset="0"/>
                          <a:ea typeface="等线" panose="02010600030101010101" pitchFamily="2" charset="-122"/>
                        </a:rPr>
                        <a:t>MW SR power per beam for each mode.</a:t>
                      </a:r>
                    </a:p>
                    <a:p>
                      <a:pPr marL="72000" marR="0" indent="0" algn="l" defTabSz="685800" rtl="0" eaLnBrk="1" fontAlgn="ctr"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effectLst/>
                          <a:latin typeface="Arial" panose="020B0604020202020204" pitchFamily="34" charset="0"/>
                          <a:ea typeface="等线" panose="02010600030101010101" pitchFamily="2" charset="-122"/>
                        </a:rPr>
                        <a:t>Higgs/ttbar shared cavities for the two rings.</a:t>
                      </a:r>
                    </a:p>
                    <a:p>
                      <a:pPr marL="72000" marR="0" indent="0" algn="l" defTabSz="685800" rtl="0" eaLnBrk="1" fontAlgn="ctr" latinLnBrk="0" hangingPunct="1">
                        <a:lnSpc>
                          <a:spcPct val="100000"/>
                        </a:lnSpc>
                        <a:spcBef>
                          <a:spcPts val="0"/>
                        </a:spcBef>
                        <a:spcAft>
                          <a:spcPts val="0"/>
                        </a:spcAft>
                        <a:buClrTx/>
                        <a:buSzTx/>
                        <a:buFontTx/>
                        <a:buNone/>
                        <a:tabLst/>
                        <a:defRPr/>
                      </a:pPr>
                      <a:r>
                        <a:rPr lang="en-US" altLang="zh-CN" sz="1200" b="0" i="0" u="none" strike="noStrike" baseline="0" dirty="0">
                          <a:solidFill>
                            <a:schemeClr val="tx1"/>
                          </a:solidFill>
                          <a:effectLst/>
                          <a:latin typeface="Arial" panose="020B0604020202020204" pitchFamily="34" charset="0"/>
                          <a:ea typeface="等线" panose="02010600030101010101" pitchFamily="2" charset="-122"/>
                        </a:rPr>
                        <a:t>W/Z separate cavities. HL-Z cavities bypass.</a:t>
                      </a:r>
                      <a:endParaRPr lang="en-US" sz="1200" b="0" i="0" u="none" strike="noStrike" baseline="0" dirty="0">
                        <a:solidFill>
                          <a:schemeClr val="tx1"/>
                        </a:solidFill>
                        <a:effectLst/>
                        <a:latin typeface="Arial" panose="020B0604020202020204" pitchFamily="34" charset="0"/>
                        <a:ea typeface="等线" panose="02010600030101010101" pitchFamily="2" charset="-122"/>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mn-ea"/>
                        </a:rPr>
                        <a:t>Measured HOM </a:t>
                      </a:r>
                      <a:r>
                        <a:rPr lang="en-US" altLang="zh-CN" sz="1400" b="0" i="0" u="none" strike="noStrike" dirty="0" err="1">
                          <a:solidFill>
                            <a:srgbClr val="000000"/>
                          </a:solidFill>
                          <a:effectLst/>
                          <a:latin typeface="Arial" panose="020B0604020202020204" pitchFamily="34" charset="0"/>
                          <a:ea typeface="+mn-ea"/>
                        </a:rPr>
                        <a:t>Qe</a:t>
                      </a:r>
                      <a:r>
                        <a:rPr lang="en-US" altLang="zh-CN" sz="1400" b="0" i="0" u="none" strike="noStrike" dirty="0">
                          <a:solidFill>
                            <a:srgbClr val="000000"/>
                          </a:solidFill>
                          <a:effectLst/>
                          <a:latin typeface="Arial" panose="020B0604020202020204" pitchFamily="34" charset="0"/>
                          <a:ea typeface="+mn-ea"/>
                        </a:rPr>
                        <a:t> of TESLA cavity</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panose="020B0604020202020204" pitchFamily="34" charset="0"/>
                          <a:ea typeface="等线" panose="02010600030101010101" pitchFamily="2" charset="-122"/>
                        </a:rPr>
                        <a:t>ttbar </a:t>
                      </a:r>
                      <a:r>
                        <a:rPr lang="en-US" altLang="zh-CN" sz="1400" b="1" i="0" u="none" strike="noStrike" dirty="0">
                          <a:solidFill>
                            <a:srgbClr val="000000"/>
                          </a:solidFill>
                          <a:effectLst/>
                          <a:latin typeface="Arial" panose="020B0604020202020204" pitchFamily="34" charset="0"/>
                          <a:ea typeface="+mn-ea"/>
                        </a:rPr>
                        <a:t>50</a:t>
                      </a:r>
                      <a:r>
                        <a:rPr lang="zh-CN" altLang="en-US" sz="1400" b="1" i="0" u="none" strike="noStrike" dirty="0">
                          <a:solidFill>
                            <a:srgbClr val="000000"/>
                          </a:solidFill>
                          <a:effectLst/>
                          <a:latin typeface="Arial" panose="020B0604020202020204" pitchFamily="34" charset="0"/>
                          <a:ea typeface="+mn-ea"/>
                        </a:rPr>
                        <a:t> </a:t>
                      </a:r>
                      <a:r>
                        <a:rPr lang="en-US" altLang="zh-CN" sz="1400" b="1" i="0" u="none" strike="noStrike" dirty="0">
                          <a:solidFill>
                            <a:srgbClr val="000000"/>
                          </a:solidFill>
                          <a:effectLst/>
                          <a:latin typeface="Arial" panose="020B0604020202020204" pitchFamily="34" charset="0"/>
                          <a:ea typeface="+mn-ea"/>
                        </a:rPr>
                        <a:t>MW</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zh-CN" altLang="en-US"/>
                    </a:p>
                  </a:txBody>
                  <a:tcPr/>
                </a:tc>
                <a:tc rowSpan="2">
                  <a:txBody>
                    <a:bodyPr/>
                    <a:lstStyle/>
                    <a:p>
                      <a:pPr algn="ctr" rtl="0" fontAlgn="ctr"/>
                      <a:r>
                        <a:rPr lang="en-US" sz="1400" b="1" i="0" u="none" strike="noStrike" dirty="0">
                          <a:solidFill>
                            <a:srgbClr val="000000"/>
                          </a:solidFill>
                          <a:effectLst/>
                          <a:latin typeface="Arial" panose="020B0604020202020204" pitchFamily="34" charset="0"/>
                          <a:ea typeface="等线" panose="02010600030101010101" pitchFamily="2" charset="-122"/>
                        </a:rPr>
                        <a:t>Higgs</a:t>
                      </a:r>
                    </a:p>
                    <a:p>
                      <a:pPr algn="ctr" rtl="0" fontAlgn="ctr"/>
                      <a:r>
                        <a:rPr lang="en-US" sz="1400" b="1" i="0" u="none" strike="noStrike" dirty="0">
                          <a:solidFill>
                            <a:srgbClr val="000000"/>
                          </a:solidFill>
                          <a:effectLst/>
                          <a:latin typeface="Arial" panose="020B0604020202020204" pitchFamily="34" charset="0"/>
                          <a:ea typeface="等线" panose="02010600030101010101" pitchFamily="2" charset="-122"/>
                        </a:rPr>
                        <a:t>50</a:t>
                      </a:r>
                      <a:r>
                        <a:rPr lang="zh-CN" altLang="en-US" sz="1400" b="1" i="0" u="none" strike="noStrike" dirty="0">
                          <a:solidFill>
                            <a:srgbClr val="000000"/>
                          </a:solidFill>
                          <a:effectLst/>
                          <a:latin typeface="Arial" panose="020B0604020202020204" pitchFamily="34" charset="0"/>
                          <a:ea typeface="等线" panose="02010600030101010101" pitchFamily="2" charset="-122"/>
                        </a:rPr>
                        <a:t> </a:t>
                      </a:r>
                      <a:r>
                        <a:rPr lang="en-US" altLang="zh-CN" sz="1400" b="1" i="0" u="none" strike="noStrike" dirty="0">
                          <a:solidFill>
                            <a:srgbClr val="000000"/>
                          </a:solidFill>
                          <a:effectLst/>
                          <a:latin typeface="Arial" panose="020B0604020202020204" pitchFamily="34" charset="0"/>
                          <a:ea typeface="等线" panose="02010600030101010101" pitchFamily="2" charset="-122"/>
                        </a:rPr>
                        <a:t>MW</a:t>
                      </a:r>
                      <a:endParaRPr lang="en-US" sz="1400" b="1" i="0" u="none" strike="noStrike" dirty="0">
                        <a:solidFill>
                          <a:srgbClr val="000000"/>
                        </a:solidFill>
                        <a:effectLst/>
                        <a:latin typeface="Arial" panose="020B0604020202020204" pitchFamily="34" charset="0"/>
                        <a:ea typeface="等线" panose="02010600030101010101" pitchFamily="2" charset="-122"/>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panose="020B0604020202020204" pitchFamily="34" charset="0"/>
                          <a:ea typeface="等线" panose="02010600030101010101" pitchFamily="2" charset="-122"/>
                        </a:rPr>
                        <a:t>W</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a:solidFill>
                            <a:srgbClr val="000000"/>
                          </a:solidFill>
                          <a:effectLst/>
                          <a:latin typeface="Arial" panose="020B0604020202020204" pitchFamily="34" charset="0"/>
                          <a:ea typeface="+mn-ea"/>
                        </a:rPr>
                        <a:t>50</a:t>
                      </a:r>
                      <a:r>
                        <a:rPr lang="zh-CN" altLang="en-US" sz="1400" b="1" i="0" u="none" strike="noStrike" dirty="0">
                          <a:solidFill>
                            <a:srgbClr val="000000"/>
                          </a:solidFill>
                          <a:effectLst/>
                          <a:latin typeface="Arial" panose="020B0604020202020204" pitchFamily="34" charset="0"/>
                          <a:ea typeface="+mn-ea"/>
                        </a:rPr>
                        <a:t> </a:t>
                      </a:r>
                      <a:r>
                        <a:rPr lang="en-US" altLang="zh-CN" sz="1400" b="1" i="0" u="none" strike="noStrike" dirty="0">
                          <a:solidFill>
                            <a:srgbClr val="000000"/>
                          </a:solidFill>
                          <a:effectLst/>
                          <a:latin typeface="Arial" panose="020B0604020202020204" pitchFamily="34" charset="0"/>
                          <a:ea typeface="+mn-ea"/>
                        </a:rPr>
                        <a:t>MW</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a:solidFill>
                            <a:srgbClr val="000000"/>
                          </a:solidFill>
                          <a:effectLst/>
                          <a:latin typeface="Arial" panose="020B0604020202020204" pitchFamily="34" charset="0"/>
                          <a:ea typeface="+mn-ea"/>
                        </a:rPr>
                        <a:t>Z</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a:solidFill>
                            <a:srgbClr val="000000"/>
                          </a:solidFill>
                          <a:effectLst/>
                          <a:latin typeface="Arial" panose="020B0604020202020204" pitchFamily="34" charset="0"/>
                          <a:ea typeface="+mn-ea"/>
                        </a:rPr>
                        <a:t>50 MW</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rowSpan="2"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CN" sz="1200" b="1" i="0" u="none" strike="noStrike" dirty="0">
                        <a:solidFill>
                          <a:srgbClr val="000000"/>
                        </a:solidFill>
                        <a:effectLst/>
                        <a:latin typeface="Arial" panose="020B0604020202020204" pitchFamily="34" charset="0"/>
                        <a:ea typeface="+mn-ea"/>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rtl="0" fontAlgn="ctr"/>
                      <a:r>
                        <a:rPr lang="en-US" altLang="zh-CN" sz="1400" b="1" i="0" u="none" strike="noStrike" dirty="0">
                          <a:solidFill>
                            <a:srgbClr val="000000"/>
                          </a:solidFill>
                          <a:effectLst/>
                          <a:latin typeface="Arial" panose="020B0604020202020204" pitchFamily="34" charset="0"/>
                          <a:ea typeface="等线" panose="02010600030101010101" pitchFamily="2" charset="-122"/>
                        </a:rPr>
                        <a:t>Z</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a:solidFill>
                            <a:srgbClr val="000000"/>
                          </a:solidFill>
                          <a:effectLst/>
                          <a:latin typeface="Arial" panose="020B0604020202020204" pitchFamily="34" charset="0"/>
                          <a:ea typeface="+mn-ea"/>
                        </a:rPr>
                        <a:t>50</a:t>
                      </a:r>
                      <a:r>
                        <a:rPr lang="zh-CN" altLang="en-US" sz="1400" b="1" i="0" u="none" strike="noStrike" dirty="0">
                          <a:solidFill>
                            <a:srgbClr val="000000"/>
                          </a:solidFill>
                          <a:effectLst/>
                          <a:latin typeface="Arial" panose="020B0604020202020204" pitchFamily="34" charset="0"/>
                          <a:ea typeface="+mn-ea"/>
                        </a:rPr>
                        <a:t> </a:t>
                      </a:r>
                      <a:r>
                        <a:rPr lang="en-US" altLang="zh-CN" sz="1400" b="1" i="0" u="none" strike="noStrike" dirty="0">
                          <a:solidFill>
                            <a:srgbClr val="000000"/>
                          </a:solidFill>
                          <a:effectLst/>
                          <a:latin typeface="Arial" panose="020B0604020202020204" pitchFamily="34" charset="0"/>
                          <a:ea typeface="+mn-ea"/>
                        </a:rPr>
                        <a:t>MW</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Arial" panose="020B0604020202020204" pitchFamily="34" charset="0"/>
                          <a:ea typeface="+mn-ea"/>
                          <a:cs typeface="+mn-cs"/>
                        </a:rPr>
                        <a:t>Required </a:t>
                      </a:r>
                      <a:r>
                        <a:rPr lang="en-US" altLang="zh-CN" sz="1400" b="0" i="0" u="none" strike="noStrike" kern="1200" dirty="0" err="1">
                          <a:solidFill>
                            <a:srgbClr val="000000"/>
                          </a:solidFill>
                          <a:effectLst/>
                          <a:latin typeface="Arial" panose="020B0604020202020204" pitchFamily="34" charset="0"/>
                          <a:ea typeface="+mn-ea"/>
                          <a:cs typeface="+mn-cs"/>
                        </a:rPr>
                        <a:t>Qe</a:t>
                      </a:r>
                      <a:r>
                        <a:rPr lang="en-US" altLang="zh-CN" sz="1400" b="0" i="0" u="none" strike="noStrike" kern="1200" dirty="0">
                          <a:solidFill>
                            <a:srgbClr val="000000"/>
                          </a:solidFill>
                          <a:effectLst/>
                          <a:latin typeface="Arial" panose="020B0604020202020204" pitchFamily="34" charset="0"/>
                          <a:ea typeface="+mn-ea"/>
                          <a:cs typeface="+mn-cs"/>
                        </a:rPr>
                        <a:t> w/o FB</a:t>
                      </a:r>
                      <a:endParaRPr lang="en-US" altLang="zh-CN" sz="1400" b="1" i="0" u="none" strike="noStrike" dirty="0">
                        <a:solidFill>
                          <a:srgbClr val="000000"/>
                        </a:solidFill>
                        <a:effectLst/>
                        <a:latin typeface="Arial" panose="020B0604020202020204" pitchFamily="34" charset="0"/>
                        <a:ea typeface="+mn-ea"/>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62191"/>
                  </a:ext>
                </a:extLst>
              </a:tr>
              <a:tr h="725904">
                <a:tc gridSpan="2" vMerge="1">
                  <a:txBody>
                    <a:bodyPr/>
                    <a:lstStyle/>
                    <a:p>
                      <a:endParaRPr lang="zh-CN" altLang="en-US"/>
                    </a:p>
                  </a:txBody>
                  <a:tcPr/>
                </a:tc>
                <a:tc hMerge="1" vMerge="1">
                  <a:txBody>
                    <a:bodyPr/>
                    <a:lstStyle/>
                    <a:p>
                      <a:pPr marL="72000" algn="l" rtl="0" fontAlgn="ctr"/>
                      <a:endParaRPr lang="en-US" sz="1400" b="0" i="0" u="none" strike="noStrike" dirty="0">
                        <a:solidFill>
                          <a:srgbClr val="000000"/>
                        </a:solidFill>
                        <a:effectLst/>
                        <a:latin typeface="Arial" panose="020B0604020202020204" pitchFamily="34" charset="0"/>
                        <a:ea typeface="等线" panose="02010600030101010101" pitchFamily="2" charset="-122"/>
                      </a:endParaRPr>
                    </a:p>
                  </a:txBody>
                  <a:tcPr marL="5476" marR="5476" marT="5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effectLst/>
                          <a:latin typeface="Arial" panose="020B0604020202020204" pitchFamily="34" charset="0"/>
                          <a:ea typeface="等线" panose="02010600030101010101" pitchFamily="2" charset="-122"/>
                        </a:rPr>
                        <a:t>New</a:t>
                      </a:r>
                      <a:endParaRPr lang="en-US" sz="1400" b="1" i="0" u="none" strike="noStrike" dirty="0">
                        <a:solidFill>
                          <a:srgbClr val="000000"/>
                        </a:solidFill>
                        <a:effectLst/>
                        <a:latin typeface="Arial" panose="020B0604020202020204" pitchFamily="34" charset="0"/>
                        <a:ea typeface="等线" panose="02010600030101010101" pitchFamily="2" charset="-122"/>
                      </a:endParaRPr>
                    </a:p>
                    <a:p>
                      <a:pPr algn="ctr" fontAlgn="ctr"/>
                      <a:r>
                        <a:rPr lang="en-US" sz="1400" b="1" i="0" u="none" strike="noStrike" dirty="0">
                          <a:solidFill>
                            <a:srgbClr val="000000"/>
                          </a:solidFill>
                          <a:effectLst/>
                          <a:latin typeface="Arial" panose="020B0604020202020204" pitchFamily="34" charset="0"/>
                          <a:ea typeface="等线" panose="02010600030101010101" pitchFamily="2" charset="-122"/>
                        </a:rPr>
                        <a:t>cavities</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effectLst/>
                          <a:latin typeface="Arial" panose="020B0604020202020204" pitchFamily="34" charset="0"/>
                          <a:ea typeface="等线" panose="02010600030101010101" pitchFamily="2" charset="-122"/>
                        </a:rPr>
                        <a:t>Higgs</a:t>
                      </a:r>
                    </a:p>
                    <a:p>
                      <a:pPr algn="ctr" fontAlgn="ctr"/>
                      <a:r>
                        <a:rPr lang="en-US" altLang="zh-CN" sz="1400" b="1" i="0" u="none" strike="noStrike" dirty="0">
                          <a:solidFill>
                            <a:srgbClr val="000000"/>
                          </a:solidFill>
                          <a:effectLst/>
                          <a:latin typeface="Arial" panose="020B0604020202020204" pitchFamily="34" charset="0"/>
                          <a:ea typeface="等线" panose="02010600030101010101" pitchFamily="2" charset="-122"/>
                        </a:rPr>
                        <a:t>cavities</a:t>
                      </a:r>
                      <a:endParaRPr lang="en-US" sz="1400" b="1" i="0" u="none" strike="noStrike" dirty="0">
                        <a:solidFill>
                          <a:srgbClr val="000000"/>
                        </a:solidFill>
                        <a:effectLst/>
                        <a:latin typeface="Arial" panose="020B0604020202020204" pitchFamily="34" charset="0"/>
                        <a:ea typeface="等线" panose="02010600030101010101" pitchFamily="2" charset="-122"/>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gridSpan="2" vMerge="1">
                  <a:txBody>
                    <a:bodyPr/>
                    <a:lstStyle/>
                    <a:p>
                      <a:endParaRPr lang="zh-CN" altLang="en-US" dirty="0"/>
                    </a:p>
                  </a:txBody>
                  <a:tcPr/>
                </a:tc>
                <a:tc hMerge="1"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3544138857"/>
                  </a:ext>
                </a:extLst>
              </a:tr>
              <a:tr h="27544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a:solidFill>
                            <a:schemeClr val="tx1"/>
                          </a:solidFill>
                          <a:effectLst/>
                          <a:latin typeface="Arial" panose="020B0604020202020204" pitchFamily="34" charset="0"/>
                          <a:ea typeface="+mn-ea"/>
                        </a:rPr>
                        <a:t>Online </a:t>
                      </a:r>
                      <a:r>
                        <a:rPr lang="en-US" altLang="zh-CN" sz="1400" b="1" i="0" u="none" strike="noStrike" dirty="0">
                          <a:solidFill>
                            <a:srgbClr val="000000"/>
                          </a:solidFill>
                          <a:effectLst/>
                          <a:latin typeface="Arial" panose="020B0604020202020204" pitchFamily="34" charset="0"/>
                          <a:ea typeface="+mn-ea"/>
                        </a:rPr>
                        <a:t>1.3 GHz 9-cell cavities</a:t>
                      </a:r>
                    </a:p>
                  </a:txBody>
                  <a:tcPr marL="11430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hMerge="1">
                  <a:txBody>
                    <a:bodyPr/>
                    <a:lstStyle/>
                    <a:p>
                      <a:pPr algn="l" rtl="0" fontAlgn="ctr"/>
                      <a:endParaRPr lang="en-US" sz="11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11430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CN" sz="1400" b="1" i="0" u="none" strike="noStrike" dirty="0">
                        <a:solidFill>
                          <a:srgbClr val="000000"/>
                        </a:solidFill>
                        <a:effectLst/>
                        <a:latin typeface="Arial" panose="020B0604020202020204" pitchFamily="34" charset="0"/>
                        <a:ea typeface="+mn-ea"/>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400" b="1" i="0" u="none" strike="noStrike" dirty="0">
                          <a:solidFill>
                            <a:srgbClr val="000000"/>
                          </a:solidFill>
                          <a:effectLst/>
                          <a:latin typeface="Arial" panose="020B0604020202020204" pitchFamily="34" charset="0"/>
                          <a:ea typeface="等线" panose="02010600030101010101" pitchFamily="2" charset="-122"/>
                        </a:rPr>
                        <a:t>256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effectLst/>
                          <a:latin typeface="Arial" panose="020B0604020202020204" pitchFamily="34" charset="0"/>
                          <a:ea typeface="等线" panose="02010600030101010101" pitchFamily="2" charset="-122"/>
                        </a:rPr>
                        <a:t>96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400" b="1" i="0" u="none" strike="noStrike" dirty="0">
                          <a:solidFill>
                            <a:srgbClr val="000000"/>
                          </a:solidFill>
                          <a:effectLst/>
                          <a:latin typeface="Arial" panose="020B0604020202020204" pitchFamily="34" charset="0"/>
                          <a:ea typeface="等线" panose="02010600030101010101" pitchFamily="2" charset="-122"/>
                        </a:rPr>
                        <a:t>96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400" b="1" i="0" u="none" strike="noStrike" dirty="0">
                          <a:solidFill>
                            <a:srgbClr val="000000"/>
                          </a:solidFill>
                          <a:effectLst/>
                          <a:latin typeface="Arial" panose="020B0604020202020204" pitchFamily="34" charset="0"/>
                          <a:ea typeface="等线" panose="02010600030101010101" pitchFamily="2" charset="-122"/>
                        </a:rPr>
                        <a:t>96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a:solidFill>
                            <a:srgbClr val="000000"/>
                          </a:solidFill>
                          <a:effectLst/>
                          <a:latin typeface="Arial" panose="020B0604020202020204" pitchFamily="34" charset="0"/>
                          <a:ea typeface="+mn-ea"/>
                        </a:rPr>
                        <a:t>96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a:solidFill>
                            <a:srgbClr val="000000"/>
                          </a:solidFill>
                          <a:effectLst/>
                          <a:latin typeface="Arial" panose="020B0604020202020204" pitchFamily="34" charset="0"/>
                          <a:ea typeface="+mn-ea"/>
                        </a:rPr>
                        <a:t>32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400" b="1" i="0" u="none" strike="noStrike" dirty="0">
                          <a:solidFill>
                            <a:srgbClr val="000000"/>
                          </a:solidFill>
                          <a:effectLst/>
                          <a:latin typeface="Arial" panose="020B0604020202020204" pitchFamily="34" charset="0"/>
                          <a:ea typeface="等线" panose="02010600030101010101" pitchFamily="2" charset="-122"/>
                        </a:rPr>
                        <a:t>32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9132614"/>
                  </a:ext>
                </a:extLst>
              </a:tr>
              <a:tr h="275440">
                <a:tc rowSpan="3">
                  <a:txBody>
                    <a:bodyPr/>
                    <a:lstStyle/>
                    <a:p>
                      <a:pPr algn="l" fontAlgn="ctr"/>
                      <a:r>
                        <a:rPr lang="en-US" altLang="zh-CN" sz="1400" b="1" i="0" u="none" strike="noStrike" kern="1200" dirty="0">
                          <a:solidFill>
                            <a:srgbClr val="000000"/>
                          </a:solidFill>
                          <a:effectLst/>
                          <a:latin typeface="Arial" panose="020B0604020202020204" pitchFamily="34" charset="0"/>
                          <a:ea typeface="+mn-ea"/>
                          <a:cs typeface="+mn-cs"/>
                        </a:rPr>
                        <a:t>Extraction</a:t>
                      </a:r>
                    </a:p>
                    <a:p>
                      <a:pPr algn="l" fontAlgn="ctr"/>
                      <a:r>
                        <a:rPr lang="en-US" altLang="zh-CN" sz="1400" b="0" i="0" u="none" strike="noStrike" kern="1200" dirty="0">
                          <a:solidFill>
                            <a:srgbClr val="000000"/>
                          </a:solidFill>
                          <a:effectLst/>
                          <a:latin typeface="Arial" panose="020B0604020202020204" pitchFamily="34" charset="0"/>
                          <a:ea typeface="+mn-ea"/>
                          <a:cs typeface="+mn-cs"/>
                        </a:rPr>
                        <a:t>Required f</a:t>
                      </a:r>
                      <a:r>
                        <a:rPr lang="en-US" altLang="zh-CN" sz="1400" b="0" i="0" u="none" strike="noStrike" dirty="0">
                          <a:solidFill>
                            <a:srgbClr val="000000"/>
                          </a:solidFill>
                          <a:effectLst/>
                          <a:latin typeface="Arial" panose="020B0604020202020204" pitchFamily="34" charset="0"/>
                          <a:ea typeface="等线" panose="02010600030101010101" pitchFamily="2" charset="-122"/>
                        </a:rPr>
                        <a:t>eedback time </a:t>
                      </a:r>
                      <a:r>
                        <a:rPr lang="en-US" altLang="zh-CN" sz="1400" b="0" i="0" u="none" strike="noStrike" dirty="0" err="1">
                          <a:solidFill>
                            <a:srgbClr val="000000"/>
                          </a:solidFill>
                          <a:effectLst/>
                          <a:latin typeface="Arial" panose="020B0604020202020204" pitchFamily="34" charset="0"/>
                          <a:ea typeface="等线" panose="02010600030101010101" pitchFamily="2" charset="-122"/>
                        </a:rPr>
                        <a:t>ms.</a:t>
                      </a:r>
                      <a:endParaRPr lang="en-US" altLang="zh-CN" sz="1400" b="0" i="0" u="none" strike="noStrike" dirty="0">
                        <a:solidFill>
                          <a:srgbClr val="000000"/>
                        </a:solidFill>
                        <a:effectLst/>
                        <a:latin typeface="Arial" panose="020B0604020202020204" pitchFamily="34" charset="0"/>
                        <a:ea typeface="等线" panose="02010600030101010101" pitchFamily="2" charset="-122"/>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Arial" panose="020B0604020202020204" pitchFamily="34" charset="0"/>
                          <a:ea typeface="+mn-ea"/>
                          <a:cs typeface="+mn-cs"/>
                        </a:rPr>
                        <a:t> (</a:t>
                      </a:r>
                      <a:r>
                        <a:rPr lang="en-US" altLang="zh-CN" sz="1400" b="0" i="1" u="none" strike="noStrike" kern="1200" dirty="0" err="1">
                          <a:solidFill>
                            <a:srgbClr val="000000"/>
                          </a:solidFill>
                          <a:effectLst/>
                          <a:latin typeface="Times New Roman" panose="02020603050405020304" pitchFamily="18" charset="0"/>
                          <a:ea typeface="+mn-ea"/>
                          <a:cs typeface="Times New Roman" panose="02020603050405020304" pitchFamily="18" charset="0"/>
                        </a:rPr>
                        <a:t>τ</a:t>
                      </a:r>
                      <a:r>
                        <a:rPr lang="en-US" altLang="zh-CN" sz="1400" b="0" i="0" u="none" strike="noStrike" kern="1200" baseline="-25000" dirty="0" err="1">
                          <a:solidFill>
                            <a:srgbClr val="000000"/>
                          </a:solidFill>
                          <a:effectLst/>
                          <a:latin typeface="Times New Roman" panose="02020603050405020304" pitchFamily="18" charset="0"/>
                          <a:ea typeface="+mn-ea"/>
                          <a:cs typeface="Times New Roman" panose="02020603050405020304" pitchFamily="18" charset="0"/>
                        </a:rPr>
                        <a:t>s</a:t>
                      </a:r>
                      <a:r>
                        <a:rPr lang="en-US" altLang="zh-CN" sz="1400" b="0" i="0" u="none" strike="noStrike" kern="1200" baseline="-25000" dirty="0">
                          <a:solidFill>
                            <a:srgbClr val="000000"/>
                          </a:solidFill>
                          <a:effectLst/>
                          <a:latin typeface="Times New Roman" panose="02020603050405020304" pitchFamily="18" charset="0"/>
                          <a:ea typeface="+mn-ea"/>
                          <a:cs typeface="Times New Roman" panose="02020603050405020304" pitchFamily="18" charset="0"/>
                        </a:rPr>
                        <a:t> </a:t>
                      </a:r>
                      <a:r>
                        <a:rPr lang="en-US" altLang="zh-C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7/24/81/446 </a:t>
                      </a:r>
                      <a:r>
                        <a:rPr lang="en-US" altLang="zh-CN" sz="1400" b="0" i="0" u="none" strike="noStrike" kern="1200" dirty="0" err="1">
                          <a:solidFill>
                            <a:srgbClr val="000000"/>
                          </a:solidFill>
                          <a:effectLst/>
                          <a:latin typeface="Times New Roman" panose="02020603050405020304" pitchFamily="18" charset="0"/>
                          <a:ea typeface="+mn-ea"/>
                          <a:cs typeface="Times New Roman" panose="02020603050405020304" pitchFamily="18" charset="0"/>
                        </a:rPr>
                        <a:t>ms</a:t>
                      </a:r>
                      <a:r>
                        <a:rPr lang="en-US" altLang="zh-CN" sz="1400" b="0" i="0" u="none" strike="noStrike" kern="1200" dirty="0">
                          <a:solidFill>
                            <a:srgbClr val="000000"/>
                          </a:solidFill>
                          <a:effectLst/>
                          <a:latin typeface="Arial" panose="020B0604020202020204" pitchFamily="34" charset="0"/>
                          <a:ea typeface="+mn-ea"/>
                          <a:cs typeface="+mn-cs"/>
                        </a:rPr>
                        <a:t>)</a:t>
                      </a:r>
                      <a:endParaRPr lang="en-US" altLang="zh-CN" sz="1400" b="0" i="0" u="none" strike="noStrike" dirty="0">
                        <a:solidFill>
                          <a:srgbClr val="000000"/>
                        </a:solidFill>
                        <a:effectLst/>
                        <a:latin typeface="Arial" panose="020B0604020202020204" pitchFamily="34" charset="0"/>
                        <a:ea typeface="等线" panose="02010600030101010101" pitchFamily="2" charset="-122"/>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TM011</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5.9E+04</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400" b="0" i="0" u="none" strike="noStrike" dirty="0">
                          <a:solidFill>
                            <a:srgbClr val="000000"/>
                          </a:solidFill>
                          <a:effectLst/>
                          <a:latin typeface="Arial" panose="020B0604020202020204" pitchFamily="34" charset="0"/>
                          <a:ea typeface="等线" panose="02010600030101010101" pitchFamily="2" charset="-122"/>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1" i="0" u="none" strike="noStrike" kern="1200" dirty="0">
                          <a:solidFill>
                            <a:srgbClr val="FF0000"/>
                          </a:solidFill>
                          <a:effectLst/>
                          <a:latin typeface="Arial" panose="020B0604020202020204" pitchFamily="34" charset="0"/>
                          <a:ea typeface="等线" panose="02010600030101010101" pitchFamily="2" charset="-122"/>
                          <a:cs typeface="+mn-cs"/>
                        </a:rPr>
                        <a:t>76.2</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228.5</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8.8E+03</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7579684"/>
                  </a:ext>
                </a:extLst>
              </a:tr>
              <a:tr h="275440">
                <a:tc vMerge="1">
                  <a:txBody>
                    <a:bodyPr/>
                    <a:lstStyle/>
                    <a:p>
                      <a:pPr algn="l" fontAlgn="ctr"/>
                      <a:endParaRPr lang="en-US" sz="1100" b="0" i="0" u="none" strike="noStrike" dirty="0">
                        <a:solidFill>
                          <a:srgbClr val="000000"/>
                        </a:solidFill>
                        <a:effectLst/>
                        <a:latin typeface="Arial" panose="020B0604020202020204" pitchFamily="34" charset="0"/>
                        <a:ea typeface="等线" panose="02010600030101010101" pitchFamily="2" charset="-122"/>
                      </a:endParaRP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TE111</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3.4E+03</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mn-ea"/>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mn-ea"/>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mn-ea"/>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mn-ea"/>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166.4</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499.2</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5.5E+02</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409117"/>
                  </a:ext>
                </a:extLst>
              </a:tr>
              <a:tr h="285625">
                <a:tc vMerge="1">
                  <a:txBody>
                    <a:bodyPr/>
                    <a:lstStyle/>
                    <a:p>
                      <a:pPr algn="l" fontAlgn="ctr"/>
                      <a:endParaRPr lang="en-US" sz="1100" b="0" i="0" u="none" strike="noStrike" dirty="0">
                        <a:solidFill>
                          <a:srgbClr val="000000"/>
                        </a:solidFill>
                        <a:effectLst/>
                        <a:latin typeface="Arial" panose="020B0604020202020204" pitchFamily="34" charset="0"/>
                        <a:ea typeface="等线" panose="02010600030101010101" pitchFamily="2" charset="-122"/>
                      </a:endParaRP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TM110</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5.0E+04</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mn-ea"/>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mn-ea"/>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mn-ea"/>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400" b="1" i="0" u="none" strike="noStrike" kern="1200" dirty="0">
                          <a:solidFill>
                            <a:srgbClr val="FF0000"/>
                          </a:solidFill>
                          <a:effectLst/>
                          <a:latin typeface="Arial" panose="020B0604020202020204" pitchFamily="34" charset="0"/>
                          <a:ea typeface="等线" panose="02010600030101010101" pitchFamily="2" charset="-122"/>
                          <a:cs typeface="+mn-cs"/>
                        </a:rPr>
                        <a:t>61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21.1</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63.4</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1.0E+03</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892912"/>
                  </a:ext>
                </a:extLst>
              </a:tr>
              <a:tr h="275440">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a:solidFill>
                            <a:srgbClr val="000000"/>
                          </a:solidFill>
                          <a:effectLst/>
                          <a:latin typeface="Arial" panose="020B0604020202020204" pitchFamily="34" charset="0"/>
                          <a:ea typeface="+mn-ea"/>
                        </a:rPr>
                        <a:t>Injection</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b="0" i="0" u="none" strike="noStrike" kern="1200" dirty="0">
                          <a:solidFill>
                            <a:srgbClr val="000000"/>
                          </a:solidFill>
                          <a:effectLst/>
                          <a:latin typeface="Arial" panose="020B0604020202020204" pitchFamily="34" charset="0"/>
                          <a:ea typeface="+mn-ea"/>
                          <a:cs typeface="+mn-cs"/>
                        </a:rPr>
                        <a:t>Required f</a:t>
                      </a:r>
                      <a:r>
                        <a:rPr lang="en-US" altLang="zh-CN" sz="1400" b="0" i="0" u="none" strike="noStrike" dirty="0">
                          <a:solidFill>
                            <a:srgbClr val="000000"/>
                          </a:solidFill>
                          <a:effectLst/>
                          <a:latin typeface="Arial" panose="020B0604020202020204" pitchFamily="34" charset="0"/>
                          <a:ea typeface="+mn-ea"/>
                        </a:rPr>
                        <a:t>eedback time </a:t>
                      </a:r>
                      <a:r>
                        <a:rPr lang="en-US" altLang="zh-CN" sz="1400" b="0" i="0" u="none" strike="noStrike" dirty="0" err="1">
                          <a:solidFill>
                            <a:srgbClr val="000000"/>
                          </a:solidFill>
                          <a:effectLst/>
                          <a:latin typeface="Arial" panose="020B0604020202020204" pitchFamily="34" charset="0"/>
                          <a:ea typeface="+mn-ea"/>
                        </a:rPr>
                        <a:t>ms.</a:t>
                      </a:r>
                      <a:endParaRPr lang="en-US" altLang="zh-CN" sz="1400" b="0" i="0" u="none" strike="noStrike" dirty="0">
                        <a:solidFill>
                          <a:srgbClr val="000000"/>
                        </a:solidFill>
                        <a:effectLst/>
                        <a:latin typeface="Arial" panose="020B0604020202020204" pitchFamily="34" charset="0"/>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mn-ea"/>
                        </a:rPr>
                        <a:t>(</a:t>
                      </a:r>
                      <a:r>
                        <a:rPr lang="en-US" altLang="zh-CN" sz="1400" b="0" i="1" u="none" strike="noStrike" kern="1200" dirty="0" err="1">
                          <a:solidFill>
                            <a:srgbClr val="000000"/>
                          </a:solidFill>
                          <a:effectLst/>
                          <a:latin typeface="Times New Roman" panose="02020603050405020304" pitchFamily="18" charset="0"/>
                          <a:ea typeface="+mn-ea"/>
                          <a:cs typeface="Times New Roman" panose="02020603050405020304" pitchFamily="18" charset="0"/>
                        </a:rPr>
                        <a:t>τ</a:t>
                      </a:r>
                      <a:r>
                        <a:rPr lang="en-US" altLang="zh-CN" sz="1400" b="0" i="0" u="none" strike="noStrike" kern="1200" baseline="-25000" dirty="0" err="1">
                          <a:solidFill>
                            <a:srgbClr val="000000"/>
                          </a:solidFill>
                          <a:effectLst/>
                          <a:latin typeface="Times New Roman" panose="02020603050405020304" pitchFamily="18" charset="0"/>
                          <a:ea typeface="+mn-ea"/>
                          <a:cs typeface="Times New Roman" panose="02020603050405020304" pitchFamily="18" charset="0"/>
                        </a:rPr>
                        <a:t>s</a:t>
                      </a:r>
                      <a:r>
                        <a:rPr lang="en-US" altLang="zh-CN" sz="1400" b="0" i="0" u="none" strike="noStrike" kern="1200" baseline="-25000" dirty="0">
                          <a:solidFill>
                            <a:srgbClr val="000000"/>
                          </a:solidFill>
                          <a:effectLst/>
                          <a:latin typeface="Times New Roman" panose="02020603050405020304" pitchFamily="18" charset="0"/>
                          <a:ea typeface="+mn-ea"/>
                          <a:cs typeface="Times New Roman" panose="02020603050405020304" pitchFamily="18" charset="0"/>
                        </a:rPr>
                        <a:t> </a:t>
                      </a:r>
                      <a:r>
                        <a:rPr lang="en-US" altLang="zh-C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r>
                        <a:rPr lang="en-US" altLang="zh-CN" sz="1400" b="0" i="0" u="none" strike="noStrike" dirty="0">
                          <a:solidFill>
                            <a:srgbClr val="000000"/>
                          </a:solidFill>
                          <a:effectLst/>
                          <a:latin typeface="Times New Roman" panose="02020603050405020304" pitchFamily="18" charset="0"/>
                          <a:ea typeface="+mn-ea"/>
                          <a:cs typeface="Times New Roman" panose="02020603050405020304" pitchFamily="18" charset="0"/>
                        </a:rPr>
                        <a:t>1.5 s</a:t>
                      </a:r>
                      <a:r>
                        <a:rPr lang="en-US" altLang="zh-CN" sz="1400" b="0" i="0" u="none" strike="noStrike" dirty="0">
                          <a:solidFill>
                            <a:srgbClr val="000000"/>
                          </a:solidFill>
                          <a:effectLst/>
                          <a:latin typeface="Arial" panose="020B0604020202020204" pitchFamily="34" charset="0"/>
                          <a:ea typeface="+mn-ea"/>
                        </a:rPr>
                        <a:t>)</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TM011</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5.9E+04</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marL="0" algn="ctr" defTabSz="914400" rtl="0" eaLnBrk="1" fontAlgn="ctr" latinLnBrk="0" hangingPunct="1"/>
                      <a:r>
                        <a:rPr lang="en-US" altLang="zh-CN" sz="1400" b="0" i="0" u="none" strike="noStrike" kern="1200" dirty="0">
                          <a:solidFill>
                            <a:srgbClr val="000000"/>
                          </a:solidFill>
                          <a:effectLst/>
                          <a:latin typeface="Arial" panose="020B0604020202020204" pitchFamily="34" charset="0"/>
                          <a:ea typeface="等线" panose="02010600030101010101" pitchFamily="2" charset="-122"/>
                          <a:cs typeface="+mn-cs"/>
                        </a:rPr>
                        <a:t>994.8</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r" fontAlgn="ct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400" b="0" i="0" u="none" strike="noStrike" kern="1200" dirty="0">
                          <a:solidFill>
                            <a:srgbClr val="000000"/>
                          </a:solidFill>
                          <a:effectLst/>
                          <a:latin typeface="Arial" panose="020B0604020202020204" pitchFamily="34" charset="0"/>
                          <a:ea typeface="等线" panose="02010600030101010101" pitchFamily="2" charset="-122"/>
                          <a:cs typeface="+mn-cs"/>
                        </a:rPr>
                        <a:t>333.8</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400" b="1" i="0" u="none" strike="noStrike" kern="1200" dirty="0">
                          <a:solidFill>
                            <a:srgbClr val="FF0000"/>
                          </a:solidFill>
                          <a:effectLst/>
                          <a:latin typeface="Arial" panose="020B0604020202020204" pitchFamily="34" charset="0"/>
                          <a:ea typeface="等线" panose="02010600030101010101" pitchFamily="2" charset="-122"/>
                          <a:cs typeface="+mn-cs"/>
                        </a:rPr>
                        <a:t>82.1</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1" i="0" u="none" strike="noStrike" kern="1200" dirty="0">
                          <a:solidFill>
                            <a:srgbClr val="FF0000"/>
                          </a:solidFill>
                          <a:effectLst/>
                          <a:latin typeface="Arial" panose="020B0604020202020204" pitchFamily="34" charset="0"/>
                          <a:ea typeface="等线" panose="02010600030101010101" pitchFamily="2" charset="-122"/>
                          <a:cs typeface="+mn-cs"/>
                        </a:rPr>
                        <a:t>14.5</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1" i="0" u="none" strike="noStrike" kern="1200" dirty="0">
                          <a:solidFill>
                            <a:srgbClr val="FF0000"/>
                          </a:solidFill>
                          <a:effectLst/>
                          <a:latin typeface="Arial" panose="020B0604020202020204" pitchFamily="34" charset="0"/>
                          <a:ea typeface="等线" panose="02010600030101010101" pitchFamily="2" charset="-122"/>
                          <a:cs typeface="+mn-cs"/>
                        </a:rPr>
                        <a:t>43.5</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1.7E+03</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0859472"/>
                  </a:ext>
                </a:extLst>
              </a:tr>
              <a:tr h="275440">
                <a:tc vMerge="1">
                  <a:txBody>
                    <a:bodyPr/>
                    <a:lstStyle/>
                    <a:p>
                      <a:pPr algn="l" fontAlgn="ctr"/>
                      <a:endParaRPr lang="en-US" sz="1100" b="0" i="0" u="none" strike="noStrike" dirty="0">
                        <a:solidFill>
                          <a:srgbClr val="000000"/>
                        </a:solidFill>
                        <a:effectLst/>
                        <a:latin typeface="Arial" panose="020B0604020202020204" pitchFamily="34" charset="0"/>
                        <a:ea typeface="等线" panose="02010600030101010101" pitchFamily="2" charset="-122"/>
                      </a:endParaRP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TE111</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3.4E+03</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marL="0" algn="ctr" defTabSz="914400" rtl="0" eaLnBrk="1" fontAlgn="ctr" latinLnBrk="0" hangingPunct="1"/>
                      <a:r>
                        <a:rPr lang="en-US" altLang="zh-CN" sz="1400" b="0" i="0" u="none" strike="noStrike" kern="1200" dirty="0">
                          <a:solidFill>
                            <a:srgbClr val="000000"/>
                          </a:solidFill>
                          <a:effectLst/>
                          <a:latin typeface="Arial" panose="020B0604020202020204" pitchFamily="34" charset="0"/>
                          <a:ea typeface="等线" panose="02010600030101010101" pitchFamily="2" charset="-122"/>
                          <a:cs typeface="+mn-cs"/>
                        </a:rPr>
                        <a:t>1370</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r" fontAlgn="ct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400" b="0" i="0" u="none" strike="noStrike" kern="1200" dirty="0">
                          <a:solidFill>
                            <a:srgbClr val="000000"/>
                          </a:solidFill>
                          <a:effectLst/>
                          <a:latin typeface="Arial" panose="020B0604020202020204" pitchFamily="34" charset="0"/>
                          <a:ea typeface="等线" panose="02010600030101010101" pitchFamily="2" charset="-122"/>
                          <a:cs typeface="+mn-cs"/>
                        </a:rPr>
                        <a:t>681.7</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400" b="0" i="0" u="none" strike="noStrike" kern="1200" dirty="0">
                          <a:solidFill>
                            <a:srgbClr val="000000"/>
                          </a:solidFill>
                          <a:effectLst/>
                          <a:latin typeface="Arial" panose="020B0604020202020204" pitchFamily="34" charset="0"/>
                          <a:ea typeface="等线" panose="02010600030101010101" pitchFamily="2" charset="-122"/>
                          <a:cs typeface="+mn-cs"/>
                        </a:rPr>
                        <a:t>180.1</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31.8</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95.4</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1.1E+02</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322872"/>
                  </a:ext>
                </a:extLst>
              </a:tr>
              <a:tr h="285625">
                <a:tc vMerge="1">
                  <a:txBody>
                    <a:bodyPr/>
                    <a:lstStyle/>
                    <a:p>
                      <a:pPr algn="l" fontAlgn="ctr"/>
                      <a:endParaRPr lang="en-US" sz="1100" b="0" i="0" u="none" strike="noStrike" dirty="0">
                        <a:solidFill>
                          <a:srgbClr val="000000"/>
                        </a:solidFill>
                        <a:effectLst/>
                        <a:latin typeface="Arial" panose="020B0604020202020204" pitchFamily="34" charset="0"/>
                        <a:ea typeface="等线" panose="02010600030101010101" pitchFamily="2" charset="-122"/>
                      </a:endParaRP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TM110</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5.0E+04</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marL="0" algn="ctr" defTabSz="914400" rtl="0" eaLnBrk="1" fontAlgn="ctr" latinLnBrk="0" hangingPunct="1"/>
                      <a:r>
                        <a:rPr lang="en-US" altLang="zh-CN" sz="1400" b="0" i="0" u="none" strike="noStrike" kern="1200" dirty="0">
                          <a:solidFill>
                            <a:srgbClr val="000000"/>
                          </a:solidFill>
                          <a:effectLst/>
                          <a:latin typeface="Arial" panose="020B0604020202020204" pitchFamily="34" charset="0"/>
                          <a:ea typeface="等线" panose="02010600030101010101" pitchFamily="2" charset="-122"/>
                          <a:cs typeface="+mn-cs"/>
                        </a:rPr>
                        <a:t>174</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r" fontAlgn="ct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400" b="0" i="0" u="none" strike="noStrike" kern="1200" dirty="0">
                          <a:solidFill>
                            <a:srgbClr val="000000"/>
                          </a:solidFill>
                          <a:effectLst/>
                          <a:latin typeface="Arial" panose="020B0604020202020204" pitchFamily="34" charset="0"/>
                          <a:ea typeface="等线" panose="02010600030101010101" pitchFamily="2" charset="-122"/>
                          <a:cs typeface="+mn-cs"/>
                        </a:rPr>
                        <a:t>86.6</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CN" sz="1400" b="0" i="0" u="none" strike="noStrike" kern="1200" dirty="0">
                          <a:solidFill>
                            <a:srgbClr val="000000"/>
                          </a:solidFill>
                          <a:effectLst/>
                          <a:latin typeface="Arial" panose="020B0604020202020204" pitchFamily="34" charset="0"/>
                          <a:ea typeface="等线" panose="02010600030101010101" pitchFamily="2" charset="-122"/>
                          <a:cs typeface="+mn-cs"/>
                        </a:rPr>
                        <a:t>22.9</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1" i="0" u="none" strike="noStrike" kern="1200" dirty="0">
                          <a:solidFill>
                            <a:srgbClr val="FF0000"/>
                          </a:solidFill>
                          <a:effectLst/>
                          <a:latin typeface="Arial" panose="020B0604020202020204" pitchFamily="34" charset="0"/>
                          <a:ea typeface="等线" panose="02010600030101010101" pitchFamily="2" charset="-122"/>
                          <a:cs typeface="+mn-cs"/>
                        </a:rPr>
                        <a:t>4.0</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12.1</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400" b="0" i="0" u="none" strike="noStrike" kern="1200" dirty="0">
                          <a:solidFill>
                            <a:srgbClr val="000000"/>
                          </a:solidFill>
                          <a:effectLst/>
                          <a:latin typeface="Arial" panose="020B0604020202020204" pitchFamily="34" charset="0"/>
                          <a:ea typeface="等线" panose="02010600030101010101" pitchFamily="2" charset="-122"/>
                          <a:cs typeface="+mn-cs"/>
                        </a:rPr>
                        <a:t>2.0E+02</a:t>
                      </a:r>
                    </a:p>
                  </a:txBody>
                  <a:tcPr marL="3810" marR="3810" marT="381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476910"/>
                  </a:ext>
                </a:extLst>
              </a:tr>
            </a:tbl>
          </a:graphicData>
        </a:graphic>
      </p:graphicFrame>
      <p:sp>
        <p:nvSpPr>
          <p:cNvPr id="6" name="灯片编号占位符 3">
            <a:extLst>
              <a:ext uri="{FF2B5EF4-FFF2-40B4-BE49-F238E27FC236}">
                <a16:creationId xmlns:a16="http://schemas.microsoft.com/office/drawing/2014/main" id="{7FDB582C-3298-4B21-AE48-D8FB6284AD6A}"/>
              </a:ext>
            </a:extLst>
          </p:cNvPr>
          <p:cNvSpPr>
            <a:spLocks noGrp="1"/>
          </p:cNvSpPr>
          <p:nvPr>
            <p:ph type="sldNum" sz="quarter" idx="12"/>
          </p:nvPr>
        </p:nvSpPr>
        <p:spPr>
          <a:xfrm>
            <a:off x="8737600" y="6356351"/>
            <a:ext cx="2844800" cy="365125"/>
          </a:xfrm>
        </p:spPr>
        <p:txBody>
          <a:bodyPr/>
          <a:lstStyle/>
          <a:p>
            <a:fld id="{D81A5892-4DC8-4C24-8E36-6364759EFE91}" type="slidenum">
              <a:rPr lang="zh-CN" altLang="en-US" smtClean="0"/>
              <a:t>38</a:t>
            </a:fld>
            <a:endParaRPr lang="zh-CN" altLang="en-US" dirty="0"/>
          </a:p>
        </p:txBody>
      </p:sp>
    </p:spTree>
    <p:extLst>
      <p:ext uri="{BB962C8B-B14F-4D97-AF65-F5344CB8AC3E}">
        <p14:creationId xmlns:p14="http://schemas.microsoft.com/office/powerpoint/2010/main" val="101346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26C60C-6C95-47B7-90C9-CE8052EDF272}"/>
              </a:ext>
            </a:extLst>
          </p:cNvPr>
          <p:cNvSpPr>
            <a:spLocks noGrp="1"/>
          </p:cNvSpPr>
          <p:nvPr>
            <p:ph type="title"/>
          </p:nvPr>
        </p:nvSpPr>
        <p:spPr>
          <a:xfrm>
            <a:off x="0" y="0"/>
            <a:ext cx="12192000" cy="908720"/>
          </a:xfrm>
        </p:spPr>
        <p:txBody>
          <a:bodyPr/>
          <a:lstStyle/>
          <a:p>
            <a:r>
              <a:rPr lang="en-US" altLang="zh-CN" dirty="0"/>
              <a:t>Design Features of SRF System </a:t>
            </a:r>
            <a:endParaRPr lang="zh-CN" altLang="en-US" dirty="0"/>
          </a:p>
        </p:txBody>
      </p:sp>
      <p:sp>
        <p:nvSpPr>
          <p:cNvPr id="3" name="内容占位符 2">
            <a:extLst>
              <a:ext uri="{FF2B5EF4-FFF2-40B4-BE49-F238E27FC236}">
                <a16:creationId xmlns:a16="http://schemas.microsoft.com/office/drawing/2014/main" id="{9BF6D586-D308-41C3-957E-5F82FD0C200C}"/>
              </a:ext>
            </a:extLst>
          </p:cNvPr>
          <p:cNvSpPr>
            <a:spLocks noGrp="1"/>
          </p:cNvSpPr>
          <p:nvPr>
            <p:ph idx="1"/>
          </p:nvPr>
        </p:nvSpPr>
        <p:spPr>
          <a:xfrm>
            <a:off x="279769" y="1334431"/>
            <a:ext cx="11632461" cy="5494427"/>
          </a:xfrm>
        </p:spPr>
        <p:txBody>
          <a:bodyPr>
            <a:normAutofit fontScale="85000" lnSpcReduction="10000"/>
          </a:bodyPr>
          <a:lstStyle/>
          <a:p>
            <a:pPr>
              <a:spcAft>
                <a:spcPts val="0"/>
              </a:spcAft>
            </a:pPr>
            <a:r>
              <a:rPr lang="en-US" altLang="zh-CN" sz="2200" b="1" dirty="0"/>
              <a:t>Share cavities for the two rings for H and ttbar (</a:t>
            </a:r>
            <a:r>
              <a:rPr lang="en-US" altLang="zh-CN" sz="2200" b="1" dirty="0">
                <a:solidFill>
                  <a:srgbClr val="00B050"/>
                </a:solidFill>
              </a:rPr>
              <a:t>low cost</a:t>
            </a:r>
            <a:r>
              <a:rPr lang="en-US" altLang="zh-CN" sz="2200" b="1" dirty="0"/>
              <a:t>)</a:t>
            </a:r>
          </a:p>
          <a:p>
            <a:pPr lvl="1">
              <a:buFont typeface="Arial" panose="020B0604020202020204" pitchFamily="34" charset="0"/>
              <a:buChar char="−"/>
            </a:pPr>
            <a:r>
              <a:rPr lang="en-US" altLang="zh-CN" sz="1900" dirty="0"/>
              <a:t>Shared cavities for H/ttbar, separate cavities for W/Z</a:t>
            </a:r>
          </a:p>
          <a:p>
            <a:pPr lvl="1">
              <a:buFont typeface="Arial" panose="020B0604020202020204" pitchFamily="34" charset="0"/>
              <a:buChar char="−"/>
            </a:pPr>
            <a:r>
              <a:rPr lang="en-US" altLang="zh-CN" sz="1900" dirty="0"/>
              <a:t>Save 2.2/10 GV, reduce by half cavities, klystrons, cryogenics construction and operation cost</a:t>
            </a:r>
          </a:p>
          <a:p>
            <a:pPr lvl="1">
              <a:buFont typeface="Arial" panose="020B0604020202020204" pitchFamily="34" charset="0"/>
              <a:buChar char="−"/>
            </a:pPr>
            <a:r>
              <a:rPr lang="en-US" altLang="zh-CN" sz="1900" dirty="0"/>
              <a:t>Cons: double coupler power, half filling of both collider and booster</a:t>
            </a:r>
          </a:p>
          <a:p>
            <a:pPr>
              <a:spcBef>
                <a:spcPts val="1800"/>
              </a:spcBef>
              <a:spcAft>
                <a:spcPts val="0"/>
              </a:spcAft>
            </a:pPr>
            <a:r>
              <a:rPr lang="en-US" altLang="zh-CN" sz="2200" b="1" dirty="0"/>
              <a:t>RF system optimized for Higgs (</a:t>
            </a:r>
            <a:r>
              <a:rPr lang="en-US" altLang="zh-CN" sz="2200" b="1" dirty="0">
                <a:solidFill>
                  <a:srgbClr val="00B050"/>
                </a:solidFill>
              </a:rPr>
              <a:t>Higgs priority</a:t>
            </a:r>
            <a:r>
              <a:rPr lang="en-US" altLang="zh-CN" sz="2200" b="1" dirty="0"/>
              <a:t>)</a:t>
            </a:r>
          </a:p>
          <a:p>
            <a:pPr lvl="1">
              <a:lnSpc>
                <a:spcPct val="110000"/>
              </a:lnSpc>
              <a:buFont typeface="Arial" panose="020B0604020202020204" pitchFamily="34" charset="0"/>
              <a:buChar char="−"/>
            </a:pPr>
            <a:r>
              <a:rPr lang="en-US" altLang="zh-CN" sz="1900" dirty="0"/>
              <a:t>Coupler power, cavity and cell number, cavity gradient, HOM power, Qin match, beam-cavity interactions (FM/HOM CBI, RF transient), cavity material, operating temperature, Q</a:t>
            </a:r>
            <a:r>
              <a:rPr lang="en-US" altLang="zh-CN" sz="1900" baseline="-25000" dirty="0"/>
              <a:t>0</a:t>
            </a:r>
            <a:r>
              <a:rPr lang="en-US" altLang="zh-CN" sz="1900" dirty="0"/>
              <a:t>, number of cavities in a module, module heat load, HOM damper, cavities per klystron, power overhead for LLRF... Balance all the parameters with technology maturity, reliability, performance degradation, operational margins, cost, risk and maintenance. </a:t>
            </a:r>
          </a:p>
          <a:p>
            <a:pPr>
              <a:spcBef>
                <a:spcPts val="1800"/>
              </a:spcBef>
              <a:spcAft>
                <a:spcPts val="0"/>
              </a:spcAft>
            </a:pPr>
            <a:r>
              <a:rPr lang="en-US" altLang="zh-CN" sz="2200" b="1" dirty="0"/>
              <a:t>RF system for W, Z and ttbar (</a:t>
            </a:r>
            <a:r>
              <a:rPr lang="en-US" altLang="zh-CN" sz="2200" b="1" dirty="0">
                <a:solidFill>
                  <a:srgbClr val="00B050"/>
                </a:solidFill>
              </a:rPr>
              <a:t>mode switch and max luminosity</a:t>
            </a:r>
            <a:r>
              <a:rPr lang="en-US" altLang="zh-CN" sz="2200" b="1" dirty="0"/>
              <a:t>)</a:t>
            </a:r>
          </a:p>
          <a:p>
            <a:pPr lvl="1">
              <a:buFont typeface="Arial" panose="020B0604020202020204" pitchFamily="34" charset="0"/>
              <a:buChar char="−"/>
            </a:pPr>
            <a:r>
              <a:rPr lang="en-US" altLang="zh-CN" sz="1900" dirty="0"/>
              <a:t>Due to the wide range of machine parameters, it is impossible to have a single common SRF system for the highest possible luminosity in each mode. </a:t>
            </a:r>
            <a:r>
              <a:rPr lang="en-GB" altLang="zh-CN" sz="1900" dirty="0"/>
              <a:t>A staged SRF complex with bypass lines for both collider and booster is inevitable.</a:t>
            </a:r>
            <a:endParaRPr lang="en-US" altLang="zh-CN" sz="1900" dirty="0"/>
          </a:p>
          <a:p>
            <a:pPr lvl="1">
              <a:buFont typeface="Arial" panose="020B0604020202020204" pitchFamily="34" charset="0"/>
              <a:buChar char="−"/>
            </a:pPr>
            <a:r>
              <a:rPr lang="en-US" altLang="zh-CN" sz="1900" dirty="0"/>
              <a:t>W: fully share and use half of the Higgs cavities per ring due to similar beam parameters</a:t>
            </a:r>
          </a:p>
          <a:p>
            <a:pPr lvl="1">
              <a:buFont typeface="Arial" panose="020B0604020202020204" pitchFamily="34" charset="0"/>
              <a:buChar char="−"/>
            </a:pPr>
            <a:r>
              <a:rPr lang="en-US" altLang="zh-CN" sz="1900" dirty="0"/>
              <a:t>Z: only low power Z can use Higgs cavities (half parking cavities). 1-cell cavity for &gt; 10 MW to 30 / 50 MW.</a:t>
            </a:r>
          </a:p>
          <a:p>
            <a:pPr lvl="1">
              <a:buFont typeface="Arial" panose="020B0604020202020204" pitchFamily="34" charset="0"/>
              <a:buChar char="−"/>
            </a:pPr>
            <a:r>
              <a:rPr lang="en-US" altLang="zh-CN" sz="1900" dirty="0"/>
              <a:t>ttbar: reuse Higgs (&amp; Z) cavities, add new 5-cell cavities. Add more 9-cell cavities for the booster.</a:t>
            </a:r>
          </a:p>
          <a:p>
            <a:pPr lvl="1">
              <a:buFont typeface="Arial" panose="020B0604020202020204" pitchFamily="34" charset="0"/>
              <a:buChar char="−"/>
            </a:pPr>
            <a:r>
              <a:rPr lang="en-US" altLang="zh-CN" sz="1900" dirty="0"/>
              <a:t>Add new RF power sources for Z and ttbar</a:t>
            </a:r>
          </a:p>
          <a:p>
            <a:pPr lvl="1">
              <a:buFont typeface="Arial" panose="020B0604020202020204" pitchFamily="34" charset="0"/>
              <a:buChar char="−"/>
            </a:pPr>
            <a:r>
              <a:rPr lang="en-US" altLang="zh-CN" sz="1900" dirty="0"/>
              <a:t>Bypass the low current cavities for both collider and booster</a:t>
            </a:r>
            <a:endParaRPr lang="zh-CN" altLang="en-US" sz="1900" dirty="0"/>
          </a:p>
        </p:txBody>
      </p:sp>
      <p:sp>
        <p:nvSpPr>
          <p:cNvPr id="4" name="灯片编号占位符 3">
            <a:extLst>
              <a:ext uri="{FF2B5EF4-FFF2-40B4-BE49-F238E27FC236}">
                <a16:creationId xmlns:a16="http://schemas.microsoft.com/office/drawing/2014/main" id="{DA2F2666-A07E-4602-ADFC-A67C36BD350A}"/>
              </a:ext>
            </a:extLst>
          </p:cNvPr>
          <p:cNvSpPr>
            <a:spLocks noGrp="1"/>
          </p:cNvSpPr>
          <p:nvPr>
            <p:ph type="sldNum" sz="quarter" idx="12"/>
          </p:nvPr>
        </p:nvSpPr>
        <p:spPr/>
        <p:txBody>
          <a:bodyPr/>
          <a:lstStyle/>
          <a:p>
            <a:fld id="{D81A5892-4DC8-4C24-8E36-6364759EFE91}" type="slidenum">
              <a:rPr lang="zh-CN" altLang="en-US" smtClean="0"/>
              <a:t>4</a:t>
            </a:fld>
            <a:endParaRPr lang="zh-CN" altLang="en-US" dirty="0"/>
          </a:p>
        </p:txBody>
      </p:sp>
    </p:spTree>
    <p:extLst>
      <p:ext uri="{BB962C8B-B14F-4D97-AF65-F5344CB8AC3E}">
        <p14:creationId xmlns:p14="http://schemas.microsoft.com/office/powerpoint/2010/main" val="251993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2192000" cy="908720"/>
          </a:xfrm>
        </p:spPr>
        <p:txBody>
          <a:bodyPr>
            <a:noAutofit/>
          </a:bodyPr>
          <a:lstStyle/>
          <a:p>
            <a:pPr algn="ctr"/>
            <a:r>
              <a:rPr lang="en-US" altLang="zh-CN" dirty="0">
                <a:latin typeface="Arial" panose="020B0604020202020204" pitchFamily="34" charset="0"/>
                <a:cs typeface="Arial" panose="020B0604020202020204" pitchFamily="34" charset="0"/>
              </a:rPr>
              <a:t>CEPC Collider Ring 650 MHz RF Parameters</a:t>
            </a:r>
            <a:endParaRPr lang="zh-CN" altLang="en-US"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BD1B7C0F-51E8-4A02-82E6-9CC423F7FA4C}"/>
              </a:ext>
            </a:extLst>
          </p:cNvPr>
          <p:cNvSpPr txBox="1"/>
          <p:nvPr/>
        </p:nvSpPr>
        <p:spPr>
          <a:xfrm>
            <a:off x="8707889" y="2263594"/>
            <a:ext cx="3358949" cy="4093428"/>
          </a:xfrm>
          <a:prstGeom prst="rect">
            <a:avLst/>
          </a:prstGeom>
          <a:noFill/>
        </p:spPr>
        <p:txBody>
          <a:bodyPr wrap="square">
            <a:spAutoFit/>
          </a:bodyPr>
          <a:lstStyle/>
          <a:p>
            <a:pPr marL="171450" marR="0" indent="-171450" algn="just" fontAlgn="ctr">
              <a:lnSpc>
                <a:spcPct val="100000"/>
              </a:lnSpc>
              <a:spcBef>
                <a:spcPts val="1200"/>
              </a:spcBef>
              <a:spcAft>
                <a:spcPts val="0"/>
              </a:spcAft>
              <a:buClrTx/>
              <a:buSzTx/>
              <a:buFont typeface="Arial" panose="020B0604020202020204" pitchFamily="34" charset="0"/>
              <a:buChar char="•"/>
              <a:tabLst/>
              <a:defRPr/>
            </a:pPr>
            <a:r>
              <a:rPr lang="en-US" altLang="zh-CN" sz="1400" dirty="0">
                <a:latin typeface="Arial" panose="020B0604020202020204" pitchFamily="34" charset="0"/>
                <a:cs typeface="Arial" panose="020B0604020202020204" pitchFamily="34" charset="0"/>
              </a:rPr>
              <a:t>ttbar and Higgs half filled with common cavities for two rings, W and Z with separate cavities for two rings.</a:t>
            </a:r>
          </a:p>
          <a:p>
            <a:pPr marL="171450" marR="0" indent="-171450" algn="just" fontAlgn="ctr">
              <a:lnSpc>
                <a:spcPct val="100000"/>
              </a:lnSpc>
              <a:spcBef>
                <a:spcPts val="1200"/>
              </a:spcBef>
              <a:spcAft>
                <a:spcPts val="0"/>
              </a:spcAft>
              <a:buClrTx/>
              <a:buSzTx/>
              <a:buFont typeface="Arial" panose="020B0604020202020204" pitchFamily="34" charset="0"/>
              <a:buChar char="•"/>
              <a:tabLst/>
              <a:defRPr/>
            </a:pPr>
            <a:r>
              <a:rPr lang="en-US" altLang="zh-CN" sz="1400" dirty="0">
                <a:latin typeface="Arial" panose="020B0604020202020204" pitchFamily="34" charset="0"/>
                <a:cs typeface="Arial" panose="020B0604020202020204" pitchFamily="34" charset="0"/>
              </a:rPr>
              <a:t>High luminosity Z upgrade use high current 1-cell cavity with RF bypass.</a:t>
            </a:r>
          </a:p>
          <a:p>
            <a:pPr marL="171450" marR="0" indent="-171450" algn="just" fontAlgn="ctr">
              <a:lnSpc>
                <a:spcPct val="100000"/>
              </a:lnSpc>
              <a:spcBef>
                <a:spcPts val="1200"/>
              </a:spcBef>
              <a:spcAft>
                <a:spcPts val="0"/>
              </a:spcAft>
              <a:buClrTx/>
              <a:buSzTx/>
              <a:buFont typeface="Arial" panose="020B0604020202020204" pitchFamily="34" charset="0"/>
              <a:buChar char="•"/>
              <a:tabLst/>
              <a:defRPr/>
            </a:pPr>
            <a:r>
              <a:rPr lang="en-US" altLang="zh-CN" sz="1400" dirty="0">
                <a:latin typeface="Arial" panose="020B0604020202020204" pitchFamily="34" charset="0"/>
                <a:cs typeface="Arial" panose="020B0604020202020204" pitchFamily="34" charset="0"/>
              </a:rPr>
              <a:t>Add more 2-cell cavities for Higgs 50 MW upgrade.</a:t>
            </a:r>
          </a:p>
          <a:p>
            <a:pPr marL="171450" marR="0" indent="-171450" algn="just" fontAlgn="ctr">
              <a:lnSpc>
                <a:spcPct val="100000"/>
              </a:lnSpc>
              <a:spcBef>
                <a:spcPts val="1200"/>
              </a:spcBef>
              <a:spcAft>
                <a:spcPts val="0"/>
              </a:spcAft>
              <a:buClrTx/>
              <a:buSzTx/>
              <a:buFont typeface="Arial" panose="020B0604020202020204" pitchFamily="34" charset="0"/>
              <a:buChar char="•"/>
              <a:tabLst/>
              <a:defRPr/>
            </a:pPr>
            <a:r>
              <a:rPr lang="en-US" altLang="zh-CN" sz="1400" dirty="0">
                <a:latin typeface="Arial" panose="020B0604020202020204" pitchFamily="34" charset="0"/>
                <a:cs typeface="Arial" panose="020B0604020202020204" pitchFamily="34" charset="0"/>
              </a:rPr>
              <a:t>Add 5-cell cavities for ttbar while using the original 2-cell Higgs cavities.</a:t>
            </a:r>
          </a:p>
          <a:p>
            <a:pPr marL="171450" marR="0" indent="-171450" algn="just" fontAlgn="ctr">
              <a:lnSpc>
                <a:spcPct val="100000"/>
              </a:lnSpc>
              <a:spcBef>
                <a:spcPts val="1200"/>
              </a:spcBef>
              <a:spcAft>
                <a:spcPts val="0"/>
              </a:spcAft>
              <a:buClrTx/>
              <a:buSzTx/>
              <a:buFont typeface="Arial" panose="020B0604020202020204" pitchFamily="34" charset="0"/>
              <a:buChar char="•"/>
              <a:tabLst/>
              <a:defRPr/>
            </a:pPr>
            <a:r>
              <a:rPr lang="en-US" altLang="zh-CN" sz="1400" dirty="0">
                <a:latin typeface="Arial" panose="020B0604020202020204" pitchFamily="34" charset="0"/>
                <a:cs typeface="Arial" panose="020B0604020202020204" pitchFamily="34" charset="0"/>
              </a:rPr>
              <a:t>Fundamental mode instability of Z-mode due to large detuning will be suppressed by RF &amp; beam feedback.</a:t>
            </a:r>
          </a:p>
          <a:p>
            <a:pPr marL="171450" marR="0" indent="-171450" algn="just" fontAlgn="ctr">
              <a:lnSpc>
                <a:spcPct val="100000"/>
              </a:lnSpc>
              <a:spcBef>
                <a:spcPts val="1200"/>
              </a:spcBef>
              <a:spcAft>
                <a:spcPts val="0"/>
              </a:spcAft>
              <a:buClrTx/>
              <a:buSzTx/>
              <a:buFont typeface="Arial" panose="020B0604020202020204" pitchFamily="34" charset="0"/>
              <a:buChar char="•"/>
              <a:tabLst/>
              <a:defRPr/>
            </a:pPr>
            <a:r>
              <a:rPr lang="en-US" altLang="zh-CN" sz="1400" dirty="0">
                <a:latin typeface="Arial" panose="020B0604020202020204" pitchFamily="34" charset="0"/>
                <a:cs typeface="Arial" panose="020B0604020202020204" pitchFamily="34" charset="0"/>
              </a:rPr>
              <a:t>No beam feedback needed for HL-Z because of deep damping 1-cell cavities.</a:t>
            </a:r>
          </a:p>
        </p:txBody>
      </p:sp>
      <p:graphicFrame>
        <p:nvGraphicFramePr>
          <p:cNvPr id="7" name="内容占位符 3">
            <a:extLst>
              <a:ext uri="{FF2B5EF4-FFF2-40B4-BE49-F238E27FC236}">
                <a16:creationId xmlns:a16="http://schemas.microsoft.com/office/drawing/2014/main" id="{18B64CFE-B618-4195-A09A-A6C99A9611FB}"/>
              </a:ext>
            </a:extLst>
          </p:cNvPr>
          <p:cNvGraphicFramePr>
            <a:graphicFrameLocks noGrp="1"/>
          </p:cNvGraphicFramePr>
          <p:nvPr>
            <p:ph idx="1"/>
            <p:extLst>
              <p:ext uri="{D42A27DB-BD31-4B8C-83A1-F6EECF244321}">
                <p14:modId xmlns:p14="http://schemas.microsoft.com/office/powerpoint/2010/main" val="946776958"/>
              </p:ext>
            </p:extLst>
          </p:nvPr>
        </p:nvGraphicFramePr>
        <p:xfrm>
          <a:off x="263352" y="1340768"/>
          <a:ext cx="8352000" cy="5202138"/>
        </p:xfrm>
        <a:graphic>
          <a:graphicData uri="http://schemas.openxmlformats.org/drawingml/2006/table">
            <a:tbl>
              <a:tblPr/>
              <a:tblGrid>
                <a:gridCol w="2304000">
                  <a:extLst>
                    <a:ext uri="{9D8B030D-6E8A-4147-A177-3AD203B41FA5}">
                      <a16:colId xmlns:a16="http://schemas.microsoft.com/office/drawing/2014/main" val="3582246399"/>
                    </a:ext>
                  </a:extLst>
                </a:gridCol>
                <a:gridCol w="1008000">
                  <a:extLst>
                    <a:ext uri="{9D8B030D-6E8A-4147-A177-3AD203B41FA5}">
                      <a16:colId xmlns:a16="http://schemas.microsoft.com/office/drawing/2014/main" val="698364914"/>
                    </a:ext>
                  </a:extLst>
                </a:gridCol>
                <a:gridCol w="1008000">
                  <a:extLst>
                    <a:ext uri="{9D8B030D-6E8A-4147-A177-3AD203B41FA5}">
                      <a16:colId xmlns:a16="http://schemas.microsoft.com/office/drawing/2014/main" val="1352313946"/>
                    </a:ext>
                  </a:extLst>
                </a:gridCol>
                <a:gridCol w="1008000">
                  <a:extLst>
                    <a:ext uri="{9D8B030D-6E8A-4147-A177-3AD203B41FA5}">
                      <a16:colId xmlns:a16="http://schemas.microsoft.com/office/drawing/2014/main" val="2493278291"/>
                    </a:ext>
                  </a:extLst>
                </a:gridCol>
                <a:gridCol w="1008000">
                  <a:extLst>
                    <a:ext uri="{9D8B030D-6E8A-4147-A177-3AD203B41FA5}">
                      <a16:colId xmlns:a16="http://schemas.microsoft.com/office/drawing/2014/main" val="1257527396"/>
                    </a:ext>
                  </a:extLst>
                </a:gridCol>
                <a:gridCol w="1008000">
                  <a:extLst>
                    <a:ext uri="{9D8B030D-6E8A-4147-A177-3AD203B41FA5}">
                      <a16:colId xmlns:a16="http://schemas.microsoft.com/office/drawing/2014/main" val="1066339219"/>
                    </a:ext>
                  </a:extLst>
                </a:gridCol>
                <a:gridCol w="1008000">
                  <a:extLst>
                    <a:ext uri="{9D8B030D-6E8A-4147-A177-3AD203B41FA5}">
                      <a16:colId xmlns:a16="http://schemas.microsoft.com/office/drawing/2014/main" val="1002678197"/>
                    </a:ext>
                  </a:extLst>
                </a:gridCol>
              </a:tblGrid>
              <a:tr h="234825">
                <a:tc rowSpan="2">
                  <a:txBody>
                    <a:bodyPr/>
                    <a:lstStyle/>
                    <a:p>
                      <a:pPr marL="72000" marR="0" indent="0" algn="l" defTabSz="685800" rtl="0" eaLnBrk="1" fontAlgn="ctr" latinLnBrk="0" hangingPunct="1">
                        <a:lnSpc>
                          <a:spcPct val="100000"/>
                        </a:lnSpc>
                        <a:spcBef>
                          <a:spcPts val="0"/>
                        </a:spcBef>
                        <a:spcAft>
                          <a:spcPts val="0"/>
                        </a:spcAft>
                        <a:buClrTx/>
                        <a:buSzTx/>
                        <a:buFontTx/>
                        <a:buNone/>
                        <a:tabLst/>
                        <a:defRPr/>
                      </a:pPr>
                      <a:r>
                        <a:rPr lang="en-US" sz="1000" b="0" i="0" u="none" strike="noStrike" baseline="0" dirty="0">
                          <a:solidFill>
                            <a:schemeClr val="tx1"/>
                          </a:solidFill>
                          <a:effectLst/>
                          <a:latin typeface="Arial" panose="020B0604020202020204" pitchFamily="34" charset="0"/>
                          <a:ea typeface="等线" panose="02010600030101010101" pitchFamily="2" charset="-122"/>
                        </a:rPr>
                        <a:t>30/</a:t>
                      </a:r>
                      <a:r>
                        <a:rPr lang="en-US" altLang="zh-CN" sz="1000" b="0" i="0" u="none" strike="noStrike" baseline="0" dirty="0">
                          <a:solidFill>
                            <a:schemeClr val="tx1"/>
                          </a:solidFill>
                          <a:effectLst/>
                          <a:latin typeface="Arial" panose="020B0604020202020204" pitchFamily="34" charset="0"/>
                          <a:ea typeface="等线" panose="02010600030101010101" pitchFamily="2" charset="-122"/>
                        </a:rPr>
                        <a:t>50</a:t>
                      </a:r>
                      <a:r>
                        <a:rPr lang="en-US" sz="1000" b="0" i="0" u="none" strike="noStrike" baseline="0" dirty="0">
                          <a:solidFill>
                            <a:schemeClr val="tx1"/>
                          </a:solidFill>
                          <a:effectLst/>
                          <a:latin typeface="Arial" panose="020B0604020202020204" pitchFamily="34" charset="0"/>
                          <a:ea typeface="等线" panose="02010600030101010101" pitchFamily="2" charset="-122"/>
                        </a:rPr>
                        <a:t> </a:t>
                      </a:r>
                      <a:r>
                        <a:rPr lang="en-US" altLang="zh-CN" sz="1000" b="0" i="0" u="none" strike="noStrike" baseline="0" dirty="0">
                          <a:solidFill>
                            <a:schemeClr val="tx1"/>
                          </a:solidFill>
                          <a:effectLst/>
                          <a:latin typeface="Arial" panose="020B0604020202020204" pitchFamily="34" charset="0"/>
                          <a:ea typeface="等线" panose="02010600030101010101" pitchFamily="2" charset="-122"/>
                        </a:rPr>
                        <a:t>MW SR power per beam for each mode. </a:t>
                      </a:r>
                      <a:r>
                        <a:rPr lang="en-US" sz="1000" b="0" i="0" u="none" strike="noStrike" baseline="0" dirty="0">
                          <a:solidFill>
                            <a:schemeClr val="tx1"/>
                          </a:solidFill>
                          <a:effectLst/>
                          <a:latin typeface="Arial" panose="020B0604020202020204" pitchFamily="34" charset="0"/>
                          <a:ea typeface="等线" panose="02010600030101010101" pitchFamily="2" charset="-122"/>
                        </a:rPr>
                        <a:t>Higgs/ttbar shared cavities for the two rings. </a:t>
                      </a:r>
                      <a:r>
                        <a:rPr lang="en-US" altLang="zh-CN" sz="1000" b="0" i="0" u="none" strike="noStrike" baseline="0" dirty="0">
                          <a:solidFill>
                            <a:schemeClr val="tx1"/>
                          </a:solidFill>
                          <a:effectLst/>
                          <a:latin typeface="Arial" panose="020B0604020202020204" pitchFamily="34" charset="0"/>
                          <a:ea typeface="等线" panose="02010600030101010101" pitchFamily="2" charset="-122"/>
                        </a:rPr>
                        <a:t>W/Z separate cavities. HL-Z cavities bypass.</a:t>
                      </a:r>
                      <a:endParaRPr lang="en-US" sz="1000" b="0" i="0" u="none" strike="noStrike" baseline="0" dirty="0">
                        <a:solidFill>
                          <a:schemeClr val="tx1"/>
                        </a:solidFill>
                        <a:effectLst/>
                        <a:latin typeface="Arial" panose="020B0604020202020204" pitchFamily="34" charset="0"/>
                        <a:ea typeface="等线" panose="02010600030101010101" pitchFamily="2" charset="-122"/>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ea typeface="等线" panose="02010600030101010101" pitchFamily="2" charset="-122"/>
                        </a:rPr>
                        <a:t>ttbar </a:t>
                      </a:r>
                      <a:r>
                        <a:rPr lang="en-US" altLang="zh-CN" sz="1200" b="1" i="0" u="none" strike="noStrike" dirty="0">
                          <a:solidFill>
                            <a:srgbClr val="000000"/>
                          </a:solidFill>
                          <a:effectLst/>
                          <a:latin typeface="Arial" panose="020B0604020202020204" pitchFamily="34" charset="0"/>
                          <a:ea typeface="+mn-ea"/>
                        </a:rPr>
                        <a:t>30/50</a:t>
                      </a:r>
                      <a:r>
                        <a:rPr lang="zh-CN" altLang="en-US" sz="1200" b="1" i="0" u="none" strike="noStrike" dirty="0">
                          <a:solidFill>
                            <a:srgbClr val="000000"/>
                          </a:solidFill>
                          <a:effectLst/>
                          <a:latin typeface="Arial" panose="020B0604020202020204" pitchFamily="34" charset="0"/>
                          <a:ea typeface="+mn-ea"/>
                        </a:rPr>
                        <a:t> </a:t>
                      </a:r>
                      <a:r>
                        <a:rPr lang="en-US" altLang="zh-CN" sz="1200" b="1" i="0" u="none" strike="noStrike" dirty="0">
                          <a:solidFill>
                            <a:srgbClr val="000000"/>
                          </a:solidFill>
                          <a:effectLst/>
                          <a:latin typeface="Arial" panose="020B0604020202020204" pitchFamily="34" charset="0"/>
                          <a:ea typeface="+mn-ea"/>
                        </a:rPr>
                        <a:t>MW</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zh-CN" altLang="en-US"/>
                    </a:p>
                  </a:txBody>
                  <a:tcPr/>
                </a:tc>
                <a:tc rowSpan="2">
                  <a:txBody>
                    <a:bodyPr/>
                    <a:lstStyle/>
                    <a:p>
                      <a:pPr algn="ctr" rtl="0" fontAlgn="ctr"/>
                      <a:r>
                        <a:rPr lang="en-US" sz="1200" b="1" i="0" u="none" strike="noStrike" dirty="0">
                          <a:solidFill>
                            <a:srgbClr val="000000"/>
                          </a:solidFill>
                          <a:effectLst/>
                          <a:latin typeface="Arial" panose="020B0604020202020204" pitchFamily="34" charset="0"/>
                          <a:ea typeface="等线" panose="02010600030101010101" pitchFamily="2" charset="-122"/>
                        </a:rPr>
                        <a:t>Higgs</a:t>
                      </a:r>
                    </a:p>
                    <a:p>
                      <a:pPr algn="ctr" rtl="0" fontAlgn="ctr"/>
                      <a:r>
                        <a:rPr lang="en-US" sz="1200" b="1" i="0" u="none" strike="noStrike" dirty="0">
                          <a:solidFill>
                            <a:srgbClr val="000000"/>
                          </a:solidFill>
                          <a:effectLst/>
                          <a:latin typeface="Arial" panose="020B0604020202020204" pitchFamily="34" charset="0"/>
                          <a:ea typeface="等线" panose="02010600030101010101" pitchFamily="2" charset="-122"/>
                        </a:rPr>
                        <a:t>30/50</a:t>
                      </a:r>
                      <a:r>
                        <a:rPr lang="zh-CN" altLang="en-US" sz="1200" b="1" i="0" u="none" strike="noStrike" dirty="0">
                          <a:solidFill>
                            <a:srgbClr val="000000"/>
                          </a:solidFill>
                          <a:effectLst/>
                          <a:latin typeface="Arial" panose="020B0604020202020204" pitchFamily="34" charset="0"/>
                          <a:ea typeface="等线" panose="02010600030101010101" pitchFamily="2" charset="-122"/>
                        </a:rPr>
                        <a:t> </a:t>
                      </a:r>
                      <a:r>
                        <a:rPr lang="en-US" altLang="zh-CN" sz="1200" b="1" i="0" u="none" strike="noStrike" dirty="0">
                          <a:solidFill>
                            <a:srgbClr val="000000"/>
                          </a:solidFill>
                          <a:effectLst/>
                          <a:latin typeface="Arial" panose="020B0604020202020204" pitchFamily="34" charset="0"/>
                          <a:ea typeface="等线" panose="02010600030101010101" pitchFamily="2" charset="-122"/>
                        </a:rPr>
                        <a:t>MW</a:t>
                      </a:r>
                      <a:endParaRPr lang="en-US" sz="1200" b="1" i="0" u="none" strike="noStrike" dirty="0">
                        <a:solidFill>
                          <a:srgbClr val="000000"/>
                        </a:solidFill>
                        <a:effectLst/>
                        <a:latin typeface="Arial" panose="020B0604020202020204" pitchFamily="34" charset="0"/>
                        <a:ea typeface="等线" panose="02010600030101010101" pitchFamily="2" charset="-122"/>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rtl="0" fontAlgn="ctr"/>
                      <a:r>
                        <a:rPr lang="en-US" sz="1200" b="1" i="0" u="none" strike="noStrike" dirty="0">
                          <a:solidFill>
                            <a:srgbClr val="000000"/>
                          </a:solidFill>
                          <a:effectLst/>
                          <a:latin typeface="Arial" panose="020B0604020202020204" pitchFamily="34" charset="0"/>
                          <a:ea typeface="等线" panose="02010600030101010101" pitchFamily="2" charset="-122"/>
                        </a:rPr>
                        <a:t>W</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dirty="0">
                          <a:solidFill>
                            <a:srgbClr val="000000"/>
                          </a:solidFill>
                          <a:effectLst/>
                          <a:latin typeface="Arial" panose="020B0604020202020204" pitchFamily="34" charset="0"/>
                          <a:ea typeface="+mn-ea"/>
                        </a:rPr>
                        <a:t>30/50</a:t>
                      </a:r>
                      <a:r>
                        <a:rPr lang="zh-CN" altLang="en-US" sz="1200" b="1" i="0" u="none" strike="noStrike" dirty="0">
                          <a:solidFill>
                            <a:srgbClr val="000000"/>
                          </a:solidFill>
                          <a:effectLst/>
                          <a:latin typeface="Arial" panose="020B0604020202020204" pitchFamily="34" charset="0"/>
                          <a:ea typeface="+mn-ea"/>
                        </a:rPr>
                        <a:t> </a:t>
                      </a:r>
                      <a:r>
                        <a:rPr lang="en-US" altLang="zh-CN" sz="1200" b="1" i="0" u="none" strike="noStrike" dirty="0">
                          <a:solidFill>
                            <a:srgbClr val="000000"/>
                          </a:solidFill>
                          <a:effectLst/>
                          <a:latin typeface="Arial" panose="020B0604020202020204" pitchFamily="34" charset="0"/>
                          <a:ea typeface="+mn-ea"/>
                        </a:rPr>
                        <a:t>MW</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rtl="0" fontAlgn="ctr"/>
                      <a:r>
                        <a:rPr lang="en-US" sz="1200" b="1" i="0" u="none" strike="noStrike" dirty="0">
                          <a:solidFill>
                            <a:srgbClr val="000000"/>
                          </a:solidFill>
                          <a:effectLst/>
                          <a:latin typeface="Arial" panose="020B0604020202020204" pitchFamily="34" charset="0"/>
                          <a:ea typeface="等线" panose="02010600030101010101" pitchFamily="2" charset="-122"/>
                        </a:rPr>
                        <a:t>Z</a:t>
                      </a:r>
                    </a:p>
                    <a:p>
                      <a:pPr algn="ctr" rtl="0" fontAlgn="ctr"/>
                      <a:r>
                        <a:rPr lang="en-US" sz="1200" b="1" i="0" u="none" strike="noStrike" dirty="0">
                          <a:solidFill>
                            <a:srgbClr val="000000"/>
                          </a:solidFill>
                          <a:effectLst/>
                          <a:latin typeface="Arial" panose="020B0604020202020204" pitchFamily="34" charset="0"/>
                          <a:ea typeface="等线" panose="02010600030101010101" pitchFamily="2" charset="-122"/>
                        </a:rPr>
                        <a:t>10 </a:t>
                      </a:r>
                      <a:r>
                        <a:rPr lang="en-US" altLang="zh-CN" sz="1200" b="1" i="0" u="none" strike="noStrike" dirty="0">
                          <a:solidFill>
                            <a:srgbClr val="000000"/>
                          </a:solidFill>
                          <a:effectLst/>
                          <a:latin typeface="Arial" panose="020B0604020202020204" pitchFamily="34" charset="0"/>
                          <a:ea typeface="等线" panose="02010600030101010101" pitchFamily="2" charset="-122"/>
                        </a:rPr>
                        <a:t>MW</a:t>
                      </a:r>
                      <a:endParaRPr lang="en-US" sz="1200" b="1" i="0" u="none" strike="noStrike" dirty="0">
                        <a:solidFill>
                          <a:srgbClr val="000000"/>
                        </a:solidFill>
                        <a:effectLst/>
                        <a:latin typeface="Arial" panose="020B0604020202020204" pitchFamily="34" charset="0"/>
                        <a:ea typeface="等线" panose="02010600030101010101" pitchFamily="2" charset="-122"/>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rtl="0" fontAlgn="ctr"/>
                      <a:r>
                        <a:rPr lang="en-US" altLang="zh-CN" sz="1200" b="1" i="0" u="none" strike="noStrike" dirty="0">
                          <a:solidFill>
                            <a:srgbClr val="000000"/>
                          </a:solidFill>
                          <a:effectLst/>
                          <a:latin typeface="Arial" panose="020B0604020202020204" pitchFamily="34" charset="0"/>
                          <a:ea typeface="等线" panose="02010600030101010101" pitchFamily="2" charset="-122"/>
                        </a:rPr>
                        <a:t>Z</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dirty="0">
                          <a:solidFill>
                            <a:srgbClr val="000000"/>
                          </a:solidFill>
                          <a:effectLst/>
                          <a:latin typeface="Arial" panose="020B0604020202020204" pitchFamily="34" charset="0"/>
                          <a:ea typeface="+mn-ea"/>
                        </a:rPr>
                        <a:t>30/50</a:t>
                      </a:r>
                      <a:r>
                        <a:rPr lang="zh-CN" altLang="en-US" sz="1200" b="1" i="0" u="none" strike="noStrike" dirty="0">
                          <a:solidFill>
                            <a:srgbClr val="000000"/>
                          </a:solidFill>
                          <a:effectLst/>
                          <a:latin typeface="Arial" panose="020B0604020202020204" pitchFamily="34" charset="0"/>
                          <a:ea typeface="+mn-ea"/>
                        </a:rPr>
                        <a:t> </a:t>
                      </a:r>
                      <a:r>
                        <a:rPr lang="en-US" altLang="zh-CN" sz="1200" b="1" i="0" u="none" strike="noStrike" dirty="0">
                          <a:solidFill>
                            <a:srgbClr val="000000"/>
                          </a:solidFill>
                          <a:effectLst/>
                          <a:latin typeface="Arial" panose="020B0604020202020204" pitchFamily="34" charset="0"/>
                          <a:ea typeface="+mn-ea"/>
                        </a:rPr>
                        <a:t>MW</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62191"/>
                  </a:ext>
                </a:extLst>
              </a:tr>
              <a:tr h="390764">
                <a:tc vMerge="1">
                  <a:txBody>
                    <a:bodyPr/>
                    <a:lstStyle/>
                    <a:p>
                      <a:pPr marL="72000" algn="l" rtl="0" fontAlgn="ctr"/>
                      <a:endParaRPr lang="en-US" sz="1400" b="0" i="0" u="none" strike="noStrike" dirty="0">
                        <a:solidFill>
                          <a:srgbClr val="000000"/>
                        </a:solidFill>
                        <a:effectLst/>
                        <a:latin typeface="Arial" panose="020B0604020202020204" pitchFamily="34" charset="0"/>
                        <a:ea typeface="等线" panose="02010600030101010101" pitchFamily="2" charset="-122"/>
                      </a:endParaRPr>
                    </a:p>
                  </a:txBody>
                  <a:tcPr marL="5476" marR="5476" marT="54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00"/>
                          </a:solidFill>
                          <a:effectLst/>
                          <a:latin typeface="Arial" panose="020B0604020202020204" pitchFamily="34" charset="0"/>
                          <a:ea typeface="等线" panose="02010600030101010101" pitchFamily="2" charset="-122"/>
                        </a:rPr>
                        <a:t>New</a:t>
                      </a:r>
                      <a:endParaRPr lang="en-US" sz="1200" b="1" i="0" u="none" strike="noStrike" dirty="0">
                        <a:solidFill>
                          <a:srgbClr val="000000"/>
                        </a:solidFill>
                        <a:effectLst/>
                        <a:latin typeface="Arial" panose="020B0604020202020204" pitchFamily="34" charset="0"/>
                        <a:ea typeface="等线" panose="02010600030101010101" pitchFamily="2" charset="-122"/>
                      </a:endParaRPr>
                    </a:p>
                    <a:p>
                      <a:pPr algn="ctr" fontAlgn="ctr"/>
                      <a:r>
                        <a:rPr lang="en-US" sz="1200" b="1" i="0" u="none" strike="noStrike" dirty="0">
                          <a:solidFill>
                            <a:srgbClr val="000000"/>
                          </a:solidFill>
                          <a:effectLst/>
                          <a:latin typeface="Arial" panose="020B0604020202020204" pitchFamily="34" charset="0"/>
                          <a:ea typeface="等线" panose="02010600030101010101" pitchFamily="2" charset="-122"/>
                        </a:rPr>
                        <a:t>cavities</a:t>
                      </a:r>
                    </a:p>
                  </a:txBody>
                  <a:tcPr marL="5476" marR="5476" marT="547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solidFill>
                            <a:srgbClr val="000000"/>
                          </a:solidFill>
                          <a:effectLst/>
                          <a:latin typeface="Arial" panose="020B0604020202020204" pitchFamily="34" charset="0"/>
                          <a:ea typeface="等线" panose="02010600030101010101" pitchFamily="2" charset="-122"/>
                        </a:rPr>
                        <a:t>Higgs</a:t>
                      </a:r>
                    </a:p>
                    <a:p>
                      <a:pPr algn="ctr" fontAlgn="ctr"/>
                      <a:r>
                        <a:rPr lang="en-US" altLang="zh-CN" sz="1200" b="1" i="0" u="none" strike="noStrike" dirty="0">
                          <a:solidFill>
                            <a:srgbClr val="000000"/>
                          </a:solidFill>
                          <a:effectLst/>
                          <a:latin typeface="Arial" panose="020B0604020202020204" pitchFamily="34" charset="0"/>
                          <a:ea typeface="等线" panose="02010600030101010101" pitchFamily="2" charset="-122"/>
                        </a:rPr>
                        <a:t>cavities</a:t>
                      </a:r>
                      <a:endParaRPr lang="en-US" sz="1200" b="1" i="0" u="none" strike="noStrike" dirty="0">
                        <a:solidFill>
                          <a:srgbClr val="000000"/>
                        </a:solidFill>
                        <a:effectLst/>
                        <a:latin typeface="Arial" panose="020B0604020202020204" pitchFamily="34" charset="0"/>
                        <a:ea typeface="等线" panose="02010600030101010101" pitchFamily="2" charset="-122"/>
                      </a:endParaRPr>
                    </a:p>
                  </a:txBody>
                  <a:tcPr marL="5476" marR="5476" marT="5476"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3544138857"/>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Luminosity / IP [10</a:t>
                      </a:r>
                      <a:r>
                        <a:rPr lang="en-US" sz="1200" b="0" i="0" u="none" strike="noStrike" baseline="30000" dirty="0">
                          <a:solidFill>
                            <a:srgbClr val="000000"/>
                          </a:solidFill>
                          <a:effectLst/>
                          <a:latin typeface="Arial" panose="020B0604020202020204" pitchFamily="34" charset="0"/>
                          <a:ea typeface="等线" panose="02010600030101010101" pitchFamily="2" charset="-122"/>
                        </a:rPr>
                        <a:t>34</a:t>
                      </a:r>
                      <a:r>
                        <a:rPr lang="en-US" sz="1200" b="0" i="0" u="none" strike="noStrike" dirty="0">
                          <a:solidFill>
                            <a:srgbClr val="000000"/>
                          </a:solidFill>
                          <a:effectLst/>
                          <a:latin typeface="Arial" panose="020B0604020202020204" pitchFamily="34" charset="0"/>
                          <a:ea typeface="等线" panose="02010600030101010101" pitchFamily="2" charset="-122"/>
                        </a:rPr>
                        <a:t> cm</a:t>
                      </a:r>
                      <a:r>
                        <a:rPr lang="en-US" sz="1200" b="0" i="0" u="none" strike="noStrike" baseline="30000" dirty="0">
                          <a:solidFill>
                            <a:srgbClr val="000000"/>
                          </a:solidFill>
                          <a:effectLst/>
                          <a:latin typeface="Arial" panose="020B0604020202020204" pitchFamily="34" charset="0"/>
                          <a:ea typeface="等线" panose="02010600030101010101" pitchFamily="2" charset="-122"/>
                        </a:rPr>
                        <a:t>-2</a:t>
                      </a:r>
                      <a:r>
                        <a:rPr lang="en-US" sz="1200" b="0" i="0" u="none" strike="noStrike" dirty="0">
                          <a:solidFill>
                            <a:srgbClr val="000000"/>
                          </a:solidFill>
                          <a:effectLst/>
                          <a:latin typeface="Arial" panose="020B0604020202020204" pitchFamily="34" charset="0"/>
                          <a:ea typeface="等线" panose="02010600030101010101" pitchFamily="2" charset="-122"/>
                        </a:rPr>
                        <a:t>s</a:t>
                      </a:r>
                      <a:r>
                        <a:rPr lang="en-US" sz="1200" b="0" i="0" u="none" strike="noStrike" baseline="30000" dirty="0">
                          <a:solidFill>
                            <a:srgbClr val="000000"/>
                          </a:solidFill>
                          <a:effectLst/>
                          <a:latin typeface="Arial" panose="020B0604020202020204" pitchFamily="34" charset="0"/>
                          <a:ea typeface="等线" panose="02010600030101010101" pitchFamily="2" charset="-122"/>
                        </a:rPr>
                        <a:t>-1</a:t>
                      </a:r>
                      <a:r>
                        <a:rPr lang="en-US" sz="1200" b="0" i="0" u="none" strike="noStrike" dirty="0">
                          <a:solidFill>
                            <a:srgbClr val="000000"/>
                          </a:solidFill>
                          <a:effectLst/>
                          <a:latin typeface="Arial" panose="020B0604020202020204" pitchFamily="34" charset="0"/>
                          <a:ea typeface="等线" panose="02010600030101010101" pitchFamily="2" charset="-122"/>
                        </a:rPr>
                        <a: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0.5 / 0.8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5 /</a:t>
                      </a:r>
                      <a:r>
                        <a:rPr lang="zh-CN" altLang="en-US" sz="1200" b="0" i="0" u="none" strike="noStrike" dirty="0">
                          <a:solidFill>
                            <a:srgbClr val="000000"/>
                          </a:solidFill>
                          <a:effectLst/>
                          <a:latin typeface="Arial" panose="020B0604020202020204" pitchFamily="34" charset="0"/>
                          <a:ea typeface="等线" panose="02010600030101010101" pitchFamily="2" charset="-122"/>
                        </a:rPr>
                        <a:t> </a:t>
                      </a:r>
                      <a:r>
                        <a:rPr lang="en-US" altLang="zh-CN" sz="1200" b="0" i="0" u="none" strike="noStrike" dirty="0">
                          <a:solidFill>
                            <a:srgbClr val="000000"/>
                          </a:solidFill>
                          <a:effectLst/>
                          <a:latin typeface="Arial" panose="020B0604020202020204" pitchFamily="34" charset="0"/>
                          <a:ea typeface="等线" panose="02010600030101010101" pitchFamily="2" charset="-122"/>
                        </a:rPr>
                        <a:t>8.3</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16 / 26.7</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115 / 192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494837"/>
                  </a:ext>
                </a:extLst>
              </a:tr>
              <a:tr h="240871">
                <a:tc>
                  <a:txBody>
                    <a:bodyPr/>
                    <a:lstStyle/>
                    <a:p>
                      <a:pPr marL="72000" algn="l" rtl="0" fontAlgn="ctr"/>
                      <a:r>
                        <a:rPr lang="pt-BR" sz="1200" b="0" i="0" u="none" strike="noStrike" dirty="0">
                          <a:solidFill>
                            <a:srgbClr val="000000"/>
                          </a:solidFill>
                          <a:effectLst/>
                          <a:latin typeface="Arial" panose="020B0604020202020204" pitchFamily="34" charset="0"/>
                          <a:ea typeface="等线" panose="02010600030101010101" pitchFamily="2" charset="-122"/>
                        </a:rPr>
                        <a:t>RF voltage [GV]</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10 (6.1 + 3.9)</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0.7</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0.12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0.12 / 0.1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165200"/>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Beam current / beam [mA]</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3.4 / 5.6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16.7 / 27.8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84 / 140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267</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801 / 1345</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44845"/>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Bunch charge [nC]</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21.6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22.4</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22.4 / 34.2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799242"/>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Bunch length [mm]</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2.9</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4.1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4.9</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8.7</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8.7 / 10.6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1223943"/>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650 MHz cavity number</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192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336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192/336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96 / 168 / ring</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48 / ring</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30 / 50 / ring</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5196639"/>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Cell number / cavity</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5</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2032597"/>
                  </a:ext>
                </a:extLst>
              </a:tr>
              <a:tr h="240871">
                <a:tc>
                  <a:txBody>
                    <a:bodyPr/>
                    <a:lstStyle/>
                    <a:p>
                      <a:pPr marL="72000" algn="l" rtl="0" fontAlgn="ctr"/>
                      <a:r>
                        <a:rPr lang="en-US" sz="1200" b="0" i="0" u="none" strike="noStrike" dirty="0">
                          <a:solidFill>
                            <a:srgbClr val="C00000"/>
                          </a:solidFill>
                          <a:effectLst/>
                          <a:latin typeface="Arial" panose="020B0604020202020204" pitchFamily="34" charset="0"/>
                          <a:ea typeface="等线" panose="02010600030101010101" pitchFamily="2" charset="-122"/>
                        </a:rPr>
                        <a:t>Gradient [MV/m]</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27.6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chemeClr val="tx1"/>
                          </a:solidFill>
                          <a:effectLst/>
                          <a:latin typeface="Arial" panose="020B0604020202020204" pitchFamily="34" charset="0"/>
                          <a:ea typeface="等线" panose="02010600030101010101" pitchFamily="2" charset="-122"/>
                        </a:rPr>
                        <a:t>25.2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24.9 / 14.2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chemeClr val="tx1"/>
                          </a:solidFill>
                          <a:effectLst/>
                          <a:latin typeface="Arial" panose="020B0604020202020204" pitchFamily="34" charset="0"/>
                          <a:ea typeface="等线" panose="02010600030101010101" pitchFamily="2" charset="-122"/>
                        </a:rPr>
                        <a:t>15.9 / 9.1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5.4</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chemeClr val="tx1"/>
                          </a:solidFill>
                          <a:effectLst/>
                          <a:latin typeface="Arial" panose="020B0604020202020204" pitchFamily="34" charset="0"/>
                          <a:ea typeface="等线" panose="02010600030101010101" pitchFamily="2" charset="-122"/>
                        </a:rPr>
                        <a:t>17.4 / 8.7</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6319748"/>
                  </a:ext>
                </a:extLst>
              </a:tr>
              <a:tr h="240871">
                <a:tc>
                  <a:txBody>
                    <a:bodyPr/>
                    <a:lstStyle/>
                    <a:p>
                      <a:pPr marL="72000" algn="l" rtl="0" fontAlgn="ctr"/>
                      <a:r>
                        <a:rPr lang="en-US" sz="1200" b="0" i="0" u="none" strike="noStrike" dirty="0">
                          <a:solidFill>
                            <a:srgbClr val="C00000"/>
                          </a:solidFill>
                          <a:effectLst/>
                          <a:latin typeface="Arial" panose="020B0604020202020204" pitchFamily="34" charset="0"/>
                          <a:ea typeface="等线" panose="02010600030101010101" pitchFamily="2" charset="-122"/>
                        </a:rPr>
                        <a:t>Q</a:t>
                      </a:r>
                      <a:r>
                        <a:rPr lang="en-US" sz="1200" b="0" i="0" u="none" strike="noStrike" baseline="-25000" dirty="0">
                          <a:solidFill>
                            <a:srgbClr val="C00000"/>
                          </a:solidFill>
                          <a:effectLst/>
                          <a:latin typeface="Arial" panose="020B0604020202020204" pitchFamily="34" charset="0"/>
                          <a:ea typeface="等线" panose="02010600030101010101" pitchFamily="2" charset="-122"/>
                        </a:rPr>
                        <a:t>0</a:t>
                      </a:r>
                      <a:r>
                        <a:rPr lang="en-US" sz="1200" b="0" i="0" u="none" strike="noStrike" dirty="0">
                          <a:solidFill>
                            <a:srgbClr val="C00000"/>
                          </a:solidFill>
                          <a:effectLst/>
                          <a:latin typeface="Arial" panose="020B0604020202020204" pitchFamily="34" charset="0"/>
                          <a:ea typeface="等线" panose="02010600030101010101" pitchFamily="2" charset="-122"/>
                        </a:rPr>
                        <a:t> </a:t>
                      </a:r>
                      <a:r>
                        <a:rPr lang="en-US" altLang="zh-CN" sz="1200" b="0" i="0" u="none" strike="noStrike" dirty="0">
                          <a:solidFill>
                            <a:srgbClr val="C00000"/>
                          </a:solidFill>
                          <a:effectLst/>
                          <a:latin typeface="Arial" panose="020B0604020202020204" pitchFamily="34" charset="0"/>
                          <a:ea typeface="等线" panose="02010600030101010101" pitchFamily="2" charset="-122"/>
                        </a:rPr>
                        <a:t>@ 2 K </a:t>
                      </a:r>
                      <a:r>
                        <a:rPr lang="en-US" sz="1200" b="0" i="0" u="none" strike="noStrike" dirty="0">
                          <a:solidFill>
                            <a:srgbClr val="C00000"/>
                          </a:solidFill>
                          <a:effectLst/>
                          <a:latin typeface="Arial" panose="020B0604020202020204" pitchFamily="34" charset="0"/>
                          <a:ea typeface="等线" panose="02010600030101010101" pitchFamily="2" charset="-122"/>
                        </a:rPr>
                        <a:t>at operating gradient</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C00000"/>
                          </a:solidFill>
                          <a:effectLst/>
                          <a:latin typeface="Arial" panose="020B0604020202020204" pitchFamily="34" charset="0"/>
                          <a:ea typeface="等线" panose="02010600030101010101" pitchFamily="2" charset="-122"/>
                        </a:rPr>
                        <a:t>3E10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chemeClr val="tx1"/>
                          </a:solidFill>
                          <a:effectLst/>
                          <a:latin typeface="Arial" panose="020B0604020202020204" pitchFamily="34" charset="0"/>
                          <a:ea typeface="等线" panose="02010600030101010101" pitchFamily="2" charset="-122"/>
                        </a:rPr>
                        <a:t>3E10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rgbClr val="C00000"/>
                          </a:solidFill>
                          <a:effectLst/>
                          <a:latin typeface="Arial" panose="020B0604020202020204" pitchFamily="34" charset="0"/>
                          <a:ea typeface="+mn-ea"/>
                        </a:rPr>
                        <a:t>3E10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Arial" panose="020B0604020202020204" pitchFamily="34" charset="0"/>
                          <a:ea typeface="+mn-ea"/>
                        </a:rPr>
                        <a:t>3E10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Arial" panose="020B0604020202020204" pitchFamily="34" charset="0"/>
                          <a:ea typeface="+mn-ea"/>
                        </a:rPr>
                        <a:t>3E10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Arial" panose="020B0604020202020204" pitchFamily="34" charset="0"/>
                          <a:ea typeface="+mn-ea"/>
                        </a:rPr>
                        <a:t>2E10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009891"/>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HOM power / cavity [kW]</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0.4 / 0.66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0.16 / 0.26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0.4 / 0.67</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0.93 / 1.54</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1.9</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chemeClr val="tx1"/>
                          </a:solidFill>
                          <a:effectLst/>
                          <a:latin typeface="Arial" panose="020B0604020202020204" pitchFamily="34" charset="0"/>
                          <a:ea typeface="等线" panose="02010600030101010101" pitchFamily="2" charset="-122"/>
                        </a:rPr>
                        <a:t>2.9</a:t>
                      </a:r>
                      <a:r>
                        <a:rPr lang="zh-CN" altLang="en-US" sz="1200" b="0" i="0" u="none" strike="noStrike" dirty="0">
                          <a:solidFill>
                            <a:schemeClr val="tx1"/>
                          </a:solidFill>
                          <a:effectLst/>
                          <a:latin typeface="Arial" panose="020B0604020202020204" pitchFamily="34" charset="0"/>
                          <a:ea typeface="等线" panose="02010600030101010101" pitchFamily="2" charset="-122"/>
                        </a:rPr>
                        <a:t> </a:t>
                      </a:r>
                      <a:r>
                        <a:rPr lang="en-US" altLang="zh-CN" sz="1200" b="0" i="0" u="none" strike="noStrike" dirty="0">
                          <a:solidFill>
                            <a:schemeClr val="tx1"/>
                          </a:solidFill>
                          <a:effectLst/>
                          <a:latin typeface="Arial" panose="020B0604020202020204" pitchFamily="34" charset="0"/>
                          <a:ea typeface="等线" panose="02010600030101010101" pitchFamily="2" charset="-122"/>
                        </a:rPr>
                        <a:t>/</a:t>
                      </a:r>
                      <a:r>
                        <a:rPr lang="zh-CN" altLang="en-US" sz="1200" b="0" i="0" u="none" strike="noStrike" dirty="0">
                          <a:solidFill>
                            <a:schemeClr val="tx1"/>
                          </a:solidFill>
                          <a:effectLst/>
                          <a:latin typeface="Arial" panose="020B0604020202020204" pitchFamily="34" charset="0"/>
                          <a:ea typeface="等线" panose="02010600030101010101" pitchFamily="2" charset="-122"/>
                        </a:rPr>
                        <a:t> </a:t>
                      </a:r>
                      <a:r>
                        <a:rPr lang="en-US" altLang="zh-CN" sz="1200" b="0" i="0" u="none" strike="noStrike" dirty="0">
                          <a:solidFill>
                            <a:srgbClr val="C00000"/>
                          </a:solidFill>
                          <a:effectLst/>
                          <a:latin typeface="Arial" panose="020B0604020202020204" pitchFamily="34" charset="0"/>
                          <a:ea typeface="等线" panose="02010600030101010101" pitchFamily="2" charset="-122"/>
                        </a:rPr>
                        <a:t>6.2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794028"/>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Input power / cavity [kW]</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188 / 315</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71 / 118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313 / 298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313 / 298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206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1000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04034"/>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Optimal Q</a:t>
                      </a:r>
                      <a:r>
                        <a:rPr lang="en-US" sz="1200" b="0" i="0" u="none" strike="noStrike" baseline="-25000" dirty="0">
                          <a:solidFill>
                            <a:srgbClr val="000000"/>
                          </a:solidFill>
                          <a:effectLst/>
                          <a:latin typeface="Arial" panose="020B0604020202020204" pitchFamily="34" charset="0"/>
                          <a:ea typeface="等线" panose="02010600030101010101" pitchFamily="2" charset="-122"/>
                        </a:rPr>
                        <a:t>L</a:t>
                      </a:r>
                      <a:endParaRPr lang="en-US" sz="1200" b="0" i="0" u="none" strike="noStrike" dirty="0">
                        <a:solidFill>
                          <a:srgbClr val="000000"/>
                        </a:solidFill>
                        <a:effectLst/>
                        <a:latin typeface="Arial" panose="020B0604020202020204" pitchFamily="34" charset="0"/>
                        <a:ea typeface="等线" panose="02010600030101010101" pitchFamily="2" charset="-122"/>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ea typeface="等线" panose="02010600030101010101" pitchFamily="2" charset="-122"/>
                        </a:rPr>
                        <a:t>1E7 /</a:t>
                      </a:r>
                      <a:r>
                        <a:rPr lang="zh-CN" altLang="en-US" sz="1200" b="0" i="0" u="none" strike="noStrike" dirty="0">
                          <a:solidFill>
                            <a:srgbClr val="000000"/>
                          </a:solidFill>
                          <a:effectLst/>
                          <a:latin typeface="Arial" panose="020B0604020202020204" pitchFamily="34" charset="0"/>
                          <a:ea typeface="等线" panose="02010600030101010101" pitchFamily="2" charset="-122"/>
                        </a:rPr>
                        <a:t> </a:t>
                      </a:r>
                      <a:r>
                        <a:rPr lang="en-US" altLang="zh-CN" sz="1200" b="0" i="0" u="none" strike="noStrike" dirty="0">
                          <a:solidFill>
                            <a:srgbClr val="000000"/>
                          </a:solidFill>
                          <a:effectLst/>
                          <a:latin typeface="Arial" panose="020B0604020202020204" pitchFamily="34" charset="0"/>
                          <a:ea typeface="等线" panose="02010600030101010101" pitchFamily="2" charset="-122"/>
                        </a:rPr>
                        <a:t>6E6</a:t>
                      </a:r>
                      <a:endParaRPr lang="en-US" sz="1200" b="0" i="0" u="none" strike="noStrike" dirty="0">
                        <a:solidFill>
                          <a:srgbClr val="000000"/>
                        </a:solidFill>
                        <a:effectLst/>
                        <a:latin typeface="Arial" panose="020B0604020202020204" pitchFamily="34" charset="0"/>
                        <a:ea typeface="等线" panose="02010600030101010101" pitchFamily="2" charset="-122"/>
                      </a:endParaRP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等线" panose="02010600030101010101" pitchFamily="2" charset="-122"/>
                        </a:rPr>
                        <a:t>9E6 / 5.4E6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ea typeface="等线" panose="02010600030101010101" pitchFamily="2" charset="-122"/>
                        </a:rPr>
                        <a:t>1.6E6 / 9.5E5</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ea typeface="等线" panose="02010600030101010101" pitchFamily="2" charset="-122"/>
                        </a:rPr>
                        <a:t>8E5 / 2.7E5</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ea typeface="等线" panose="02010600030101010101" pitchFamily="2" charset="-122"/>
                        </a:rPr>
                        <a:t>1.4E5</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ea typeface="等线" panose="02010600030101010101" pitchFamily="2" charset="-122"/>
                        </a:rPr>
                        <a:t>1.5E5 / 3.8E4</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35630"/>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Optimal detuning [kHz]</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0.01 / 0.02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0.02 / 0.03</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0.1 / 0.2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0.7 / 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7</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6.7 / 21.7</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177032"/>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Cavity number / klystron</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4 / 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 </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864381"/>
                  </a:ext>
                </a:extLst>
              </a:tr>
              <a:tr h="240871">
                <a:tc>
                  <a:txBody>
                    <a:body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Arial" panose="020B0604020202020204" pitchFamily="34" charset="0"/>
                          <a:ea typeface="+mn-ea"/>
                        </a:rPr>
                        <a:t>Klystron power [kW]</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800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800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800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800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800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1200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187561"/>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Klystron number</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48 / 96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168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96 / 168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96 / 168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48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60 / 100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473383"/>
                  </a:ext>
                </a:extLst>
              </a:tr>
              <a:tr h="240871">
                <a:tc>
                  <a:txBody>
                    <a:body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Arial" panose="020B0604020202020204" pitchFamily="34" charset="0"/>
                          <a:ea typeface="+mn-ea"/>
                        </a:rPr>
                        <a:t>Cavity number / cryomodule</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4</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6473901"/>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Cryomodule number</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48</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56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32 / 56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32 / 56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16</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60 / 100</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13177"/>
                  </a:ext>
                </a:extLst>
              </a:tr>
              <a:tr h="240871">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Total cavity wall loss @ 2 K [kW]</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12.1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7.1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Arial" panose="020B0604020202020204" pitchFamily="34" charset="0"/>
                          <a:ea typeface="+mn-ea"/>
                        </a:rPr>
                        <a:t>3.9 / 2.3</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1.6 / 0.9</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0.1</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0.45 / 0.2</a:t>
                      </a:r>
                    </a:p>
                  </a:txBody>
                  <a:tcPr marL="5476" marR="5476" marT="5476"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896726"/>
                  </a:ext>
                </a:extLst>
              </a:tr>
            </a:tbl>
          </a:graphicData>
        </a:graphic>
      </p:graphicFrame>
      <p:sp>
        <p:nvSpPr>
          <p:cNvPr id="5" name="灯片编号占位符 3">
            <a:extLst>
              <a:ext uri="{FF2B5EF4-FFF2-40B4-BE49-F238E27FC236}">
                <a16:creationId xmlns:a16="http://schemas.microsoft.com/office/drawing/2014/main" id="{329F83D5-E7BB-4F71-97C8-9B2F90144DDB}"/>
              </a:ext>
            </a:extLst>
          </p:cNvPr>
          <p:cNvSpPr>
            <a:spLocks noGrp="1"/>
          </p:cNvSpPr>
          <p:nvPr>
            <p:ph type="sldNum" sz="quarter" idx="12"/>
          </p:nvPr>
        </p:nvSpPr>
        <p:spPr>
          <a:xfrm>
            <a:off x="8737600" y="6356351"/>
            <a:ext cx="2844800" cy="365125"/>
          </a:xfrm>
        </p:spPr>
        <p:txBody>
          <a:bodyPr/>
          <a:lstStyle/>
          <a:p>
            <a:fld id="{D81A5892-4DC8-4C24-8E36-6364759EFE91}" type="slidenum">
              <a:rPr lang="zh-CN" altLang="en-US" smtClean="0"/>
              <a:t>5</a:t>
            </a:fld>
            <a:endParaRPr lang="zh-CN" altLang="en-US" dirty="0"/>
          </a:p>
        </p:txBody>
      </p:sp>
    </p:spTree>
    <p:extLst>
      <p:ext uri="{BB962C8B-B14F-4D97-AF65-F5344CB8AC3E}">
        <p14:creationId xmlns:p14="http://schemas.microsoft.com/office/powerpoint/2010/main" val="25191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FFA51391-2EDB-4FB1-BD74-3ACF6B3FD1CA}"/>
              </a:ext>
            </a:extLst>
          </p:cNvPr>
          <p:cNvSpPr>
            <a:spLocks noGrp="1"/>
          </p:cNvSpPr>
          <p:nvPr>
            <p:ph type="title"/>
          </p:nvPr>
        </p:nvSpPr>
        <p:spPr>
          <a:xfrm>
            <a:off x="40873" y="0"/>
            <a:ext cx="12163678" cy="942975"/>
          </a:xfrm>
        </p:spPr>
        <p:txBody>
          <a:bodyPr>
            <a:noAutofit/>
          </a:bodyPr>
          <a:lstStyle/>
          <a:p>
            <a:pPr algn="ctr"/>
            <a:r>
              <a:rPr lang="en-US" altLang="zh-CN" dirty="0">
                <a:latin typeface="Arial" panose="020B0604020202020204" pitchFamily="34" charset="0"/>
                <a:cs typeface="Arial" panose="020B0604020202020204" pitchFamily="34" charset="0"/>
              </a:rPr>
              <a:t>CEPC Booster Ring 1.3 GHz RF Parameters</a:t>
            </a:r>
            <a:endParaRPr lang="zh-CN" altLang="en-US" dirty="0">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ACE5F4AF-968C-4485-BF5D-1E226987B7CF}"/>
              </a:ext>
            </a:extLst>
          </p:cNvPr>
          <p:cNvSpPr/>
          <p:nvPr/>
        </p:nvSpPr>
        <p:spPr>
          <a:xfrm>
            <a:off x="8400256" y="1193726"/>
            <a:ext cx="3628738" cy="5370701"/>
          </a:xfrm>
          <a:prstGeom prst="rect">
            <a:avLst/>
          </a:prstGeom>
        </p:spPr>
        <p:txBody>
          <a:bodyPr wrap="square">
            <a:spAutoFit/>
          </a:bodyPr>
          <a:lstStyle/>
          <a:p>
            <a:pPr marL="171450" indent="-171450" algn="just">
              <a:spcBef>
                <a:spcPts val="600"/>
              </a:spcBef>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1.3 GHz 9-cell cavities</a:t>
            </a:r>
          </a:p>
          <a:p>
            <a:pPr marL="171450" indent="-171450" algn="just">
              <a:spcBef>
                <a:spcPts val="600"/>
              </a:spcBef>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Higgs and ttbar booster are half filled for the injection timing with Collider ring.</a:t>
            </a:r>
            <a:r>
              <a:rPr lang="zh-CN" altLang="en-US" sz="1400" dirty="0">
                <a:latin typeface="Arial" panose="020B0604020202020204" pitchFamily="34" charset="0"/>
                <a:cs typeface="Arial" panose="020B0604020202020204" pitchFamily="34" charset="0"/>
              </a:rPr>
              <a:t> </a:t>
            </a:r>
            <a:endParaRPr lang="en-US" altLang="zh-CN" sz="1400" dirty="0">
              <a:latin typeface="Arial" panose="020B0604020202020204" pitchFamily="34" charset="0"/>
              <a:cs typeface="Arial" panose="020B0604020202020204" pitchFamily="34" charset="0"/>
            </a:endParaRPr>
          </a:p>
          <a:p>
            <a:pPr marL="171450" indent="-171450" algn="just">
              <a:spcBef>
                <a:spcPts val="600"/>
              </a:spcBef>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Transient beam loading for Higgs on-axis injection tolerable (both at injection and extraction).</a:t>
            </a:r>
          </a:p>
          <a:p>
            <a:pPr marL="171450" indent="-171450" algn="just">
              <a:spcBef>
                <a:spcPts val="600"/>
              </a:spcBef>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Increased average HOM power of HL-Z requires ERL-type 1.3 GHz cryomodule (HOM absorber at low temperature between cavities). Four cryomodules for Z with RF bypass, also to reduce impedance and increase current limit.</a:t>
            </a:r>
          </a:p>
          <a:p>
            <a:pPr marL="171450" indent="-171450" algn="just">
              <a:spcBef>
                <a:spcPts val="600"/>
              </a:spcBef>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High gradient high Q 9-cell cavities for ttbar.</a:t>
            </a:r>
          </a:p>
          <a:p>
            <a:pPr marL="171450" indent="-171450" algn="just">
              <a:spcBef>
                <a:spcPts val="600"/>
              </a:spcBef>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Narrow bandwidth high gradient cavity voltage ramping through the multipacting region to be studied. Counter-phasing ramp.  </a:t>
            </a:r>
          </a:p>
          <a:p>
            <a:pPr algn="just">
              <a:spcBef>
                <a:spcPts val="1200"/>
              </a:spcBef>
            </a:pPr>
            <a:r>
              <a:rPr lang="en-US" altLang="zh-CN" sz="1400" dirty="0">
                <a:latin typeface="Arial" panose="020B0604020202020204" pitchFamily="34" charset="0"/>
                <a:cs typeface="Arial" panose="020B0604020202020204" pitchFamily="34" charset="0"/>
              </a:rPr>
              <a:t>* </a:t>
            </a:r>
            <a:r>
              <a:rPr lang="en-US" altLang="zh-CN" sz="1050" dirty="0">
                <a:latin typeface="Arial" panose="020B0604020202020204" pitchFamily="34" charset="0"/>
                <a:cs typeface="Arial" panose="020B0604020202020204" pitchFamily="34" charset="0"/>
              </a:rPr>
              <a:t>The small bunch charge number before the parenthesis is for the bunches injected from the </a:t>
            </a:r>
            <a:r>
              <a:rPr lang="en-US" altLang="zh-CN" sz="1050" dirty="0" err="1">
                <a:latin typeface="Arial" panose="020B0604020202020204" pitchFamily="34" charset="0"/>
                <a:cs typeface="Arial" panose="020B0604020202020204" pitchFamily="34" charset="0"/>
              </a:rPr>
              <a:t>linac</a:t>
            </a:r>
            <a:r>
              <a:rPr lang="en-US" altLang="zh-CN" sz="1050" dirty="0">
                <a:latin typeface="Arial" panose="020B0604020202020204" pitchFamily="34" charset="0"/>
                <a:cs typeface="Arial" panose="020B0604020202020204" pitchFamily="34" charset="0"/>
              </a:rPr>
              <a:t>. The large bunch charge number in the parenthesis is for the bunches injected back from the Collider ring during the swap-out injection at Higgs energy.</a:t>
            </a:r>
            <a:endParaRPr lang="en-US" altLang="zh-CN" sz="1400" dirty="0">
              <a:latin typeface="Arial" panose="020B0604020202020204" pitchFamily="34" charset="0"/>
              <a:cs typeface="Arial" panose="020B0604020202020204" pitchFamily="34" charset="0"/>
            </a:endParaRPr>
          </a:p>
        </p:txBody>
      </p:sp>
      <p:graphicFrame>
        <p:nvGraphicFramePr>
          <p:cNvPr id="5" name="内容占位符 3">
            <a:extLst>
              <a:ext uri="{FF2B5EF4-FFF2-40B4-BE49-F238E27FC236}">
                <a16:creationId xmlns:a16="http://schemas.microsoft.com/office/drawing/2014/main" id="{538138C8-FE89-480B-8784-D38A8F182431}"/>
              </a:ext>
            </a:extLst>
          </p:cNvPr>
          <p:cNvGraphicFramePr>
            <a:graphicFrameLocks noGrp="1"/>
          </p:cNvGraphicFramePr>
          <p:nvPr>
            <p:ph idx="1"/>
            <p:extLst>
              <p:ext uri="{D42A27DB-BD31-4B8C-83A1-F6EECF244321}">
                <p14:modId xmlns:p14="http://schemas.microsoft.com/office/powerpoint/2010/main" val="4219898016"/>
              </p:ext>
            </p:extLst>
          </p:nvPr>
        </p:nvGraphicFramePr>
        <p:xfrm>
          <a:off x="263352" y="1230779"/>
          <a:ext cx="7956656" cy="5296596"/>
        </p:xfrm>
        <a:graphic>
          <a:graphicData uri="http://schemas.openxmlformats.org/drawingml/2006/table">
            <a:tbl>
              <a:tblPr/>
              <a:tblGrid>
                <a:gridCol w="2592000">
                  <a:extLst>
                    <a:ext uri="{9D8B030D-6E8A-4147-A177-3AD203B41FA5}">
                      <a16:colId xmlns:a16="http://schemas.microsoft.com/office/drawing/2014/main" val="925020983"/>
                    </a:ext>
                  </a:extLst>
                </a:gridCol>
                <a:gridCol w="1008000">
                  <a:extLst>
                    <a:ext uri="{9D8B030D-6E8A-4147-A177-3AD203B41FA5}">
                      <a16:colId xmlns:a16="http://schemas.microsoft.com/office/drawing/2014/main" val="1976252843"/>
                    </a:ext>
                  </a:extLst>
                </a:gridCol>
                <a:gridCol w="1008000">
                  <a:extLst>
                    <a:ext uri="{9D8B030D-6E8A-4147-A177-3AD203B41FA5}">
                      <a16:colId xmlns:a16="http://schemas.microsoft.com/office/drawing/2014/main" val="2573899118"/>
                    </a:ext>
                  </a:extLst>
                </a:gridCol>
                <a:gridCol w="1296656">
                  <a:extLst>
                    <a:ext uri="{9D8B030D-6E8A-4147-A177-3AD203B41FA5}">
                      <a16:colId xmlns:a16="http://schemas.microsoft.com/office/drawing/2014/main" val="1545338579"/>
                    </a:ext>
                  </a:extLst>
                </a:gridCol>
                <a:gridCol w="1044000">
                  <a:extLst>
                    <a:ext uri="{9D8B030D-6E8A-4147-A177-3AD203B41FA5}">
                      <a16:colId xmlns:a16="http://schemas.microsoft.com/office/drawing/2014/main" val="2328239737"/>
                    </a:ext>
                  </a:extLst>
                </a:gridCol>
                <a:gridCol w="1008000">
                  <a:extLst>
                    <a:ext uri="{9D8B030D-6E8A-4147-A177-3AD203B41FA5}">
                      <a16:colId xmlns:a16="http://schemas.microsoft.com/office/drawing/2014/main" val="3262748232"/>
                    </a:ext>
                  </a:extLst>
                </a:gridCol>
              </a:tblGrid>
              <a:tr h="396000">
                <a:tc rowSpan="2">
                  <a:txBody>
                    <a:bodyPr/>
                    <a:lstStyle/>
                    <a:p>
                      <a:pPr marL="72000" marR="0" indent="0" algn="l" defTabSz="685800" rtl="0" eaLnBrk="1" fontAlgn="ctr" latinLnBrk="0" hangingPunct="1">
                        <a:lnSpc>
                          <a:spcPct val="100000"/>
                        </a:lnSpc>
                        <a:spcBef>
                          <a:spcPts val="0"/>
                        </a:spcBef>
                        <a:spcAft>
                          <a:spcPts val="0"/>
                        </a:spcAft>
                        <a:buClrTx/>
                        <a:buSzTx/>
                        <a:buFontTx/>
                        <a:buNone/>
                        <a:tabLst/>
                        <a:defRPr/>
                      </a:pPr>
                      <a:r>
                        <a:rPr lang="en-US" altLang="zh-CN" sz="1000" b="0" i="0" u="none" strike="noStrike" baseline="0" dirty="0">
                          <a:solidFill>
                            <a:srgbClr val="000000"/>
                          </a:solidFill>
                          <a:effectLst/>
                          <a:latin typeface="Arial" panose="020B0604020202020204" pitchFamily="34" charset="0"/>
                          <a:ea typeface="+mn-ea"/>
                        </a:rPr>
                        <a:t>30/50 MW Collider SR power per beam.</a:t>
                      </a:r>
                    </a:p>
                    <a:p>
                      <a:pPr marL="72000" marR="0" indent="0" algn="l" defTabSz="685800" rtl="0" eaLnBrk="1" fontAlgn="ctr" latinLnBrk="0" hangingPunct="1">
                        <a:lnSpc>
                          <a:spcPct val="100000"/>
                        </a:lnSpc>
                        <a:spcBef>
                          <a:spcPts val="0"/>
                        </a:spcBef>
                        <a:spcAft>
                          <a:spcPts val="0"/>
                        </a:spcAft>
                        <a:buClrTx/>
                        <a:buSzTx/>
                        <a:buFontTx/>
                        <a:buNone/>
                        <a:tabLst/>
                        <a:defRPr/>
                      </a:pPr>
                      <a:r>
                        <a:rPr lang="en-US" altLang="zh-CN" sz="1000" b="0" i="0" u="none" strike="noStrike" baseline="0" dirty="0">
                          <a:solidFill>
                            <a:schemeClr val="tx1"/>
                          </a:solidFill>
                          <a:effectLst/>
                          <a:latin typeface="Arial" panose="020B0604020202020204" pitchFamily="34" charset="0"/>
                          <a:ea typeface="+mn-ea"/>
                        </a:rPr>
                        <a:t>30 GeV injection</a:t>
                      </a:r>
                      <a:r>
                        <a:rPr lang="en-US" altLang="zh-CN" sz="1000" b="0" i="0" u="none" strike="noStrike" baseline="0" dirty="0">
                          <a:solidFill>
                            <a:srgbClr val="000000"/>
                          </a:solidFill>
                          <a:effectLst/>
                          <a:latin typeface="Arial" panose="020B0604020202020204" pitchFamily="34" charset="0"/>
                          <a:ea typeface="+mn-ea"/>
                        </a:rPr>
                        <a:t>. Higgs &amp; ttbar half filled.</a:t>
                      </a:r>
                    </a:p>
                    <a:p>
                      <a:pPr marL="72000" marR="0" lvl="0" indent="0" algn="l" defTabSz="685800" rtl="0" eaLnBrk="1" fontAlgn="ctr" latinLnBrk="0" hangingPunct="1">
                        <a:lnSpc>
                          <a:spcPct val="100000"/>
                        </a:lnSpc>
                        <a:spcBef>
                          <a:spcPts val="0"/>
                        </a:spcBef>
                        <a:spcAft>
                          <a:spcPts val="0"/>
                        </a:spcAft>
                        <a:buClrTx/>
                        <a:buSzTx/>
                        <a:buFontTx/>
                        <a:buNone/>
                        <a:tabLst/>
                        <a:defRPr/>
                      </a:pPr>
                      <a:r>
                        <a:rPr lang="en-US" altLang="zh-CN" sz="1000" b="0" i="0" u="none" strike="noStrike" baseline="0" dirty="0">
                          <a:solidFill>
                            <a:srgbClr val="000000"/>
                          </a:solidFill>
                          <a:effectLst/>
                          <a:latin typeface="Arial" panose="020B0604020202020204" pitchFamily="34" charset="0"/>
                          <a:ea typeface="+mn-ea"/>
                        </a:rPr>
                        <a:t>Higgs on-axis injection with bunch swapping.</a:t>
                      </a:r>
                    </a:p>
                    <a:p>
                      <a:pPr marL="72000" marR="0" lvl="0" indent="0" algn="l" defTabSz="685800" rtl="0" eaLnBrk="1" fontAlgn="ctr" latinLnBrk="0" hangingPunct="1">
                        <a:lnSpc>
                          <a:spcPct val="100000"/>
                        </a:lnSpc>
                        <a:spcBef>
                          <a:spcPts val="0"/>
                        </a:spcBef>
                        <a:spcAft>
                          <a:spcPts val="0"/>
                        </a:spcAft>
                        <a:buClrTx/>
                        <a:buSzTx/>
                        <a:buFontTx/>
                        <a:buNone/>
                        <a:tabLst/>
                        <a:defRPr/>
                      </a:pPr>
                      <a:r>
                        <a:rPr lang="en-US" altLang="zh-CN" sz="1000" b="0" i="0" u="none" strike="noStrike" baseline="0" dirty="0">
                          <a:solidFill>
                            <a:srgbClr val="000000"/>
                          </a:solidFill>
                          <a:effectLst/>
                          <a:latin typeface="Arial" panose="020B0604020202020204" pitchFamily="34" charset="0"/>
                          <a:ea typeface="+mn-ea"/>
                        </a:rPr>
                        <a:t>Z injection from empty ring.</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sz="1200" b="1" i="0" u="none" strike="noStrike" dirty="0">
                          <a:solidFill>
                            <a:schemeClr val="tx1"/>
                          </a:solidFill>
                          <a:effectLst/>
                          <a:latin typeface="Arial" panose="020B0604020202020204" pitchFamily="34" charset="0"/>
                          <a:ea typeface="等线" panose="02010600030101010101" pitchFamily="2" charset="-122"/>
                        </a:rPr>
                        <a:t>ttbar </a:t>
                      </a:r>
                      <a:r>
                        <a:rPr lang="en-US" altLang="zh-CN" sz="1200" b="1" i="0" u="none" strike="noStrike" dirty="0">
                          <a:solidFill>
                            <a:schemeClr val="tx1"/>
                          </a:solidFill>
                          <a:effectLst/>
                          <a:latin typeface="Arial" panose="020B0604020202020204" pitchFamily="34" charset="0"/>
                          <a:ea typeface="+mn-ea"/>
                        </a:rPr>
                        <a:t>30/50 MW</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sz="1200" b="1" i="0" u="none" strike="noStrike" dirty="0">
                        <a:solidFill>
                          <a:schemeClr val="tx1"/>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n-US" sz="1200" b="1" i="0" u="none" strike="noStrike" dirty="0">
                          <a:solidFill>
                            <a:schemeClr val="tx1"/>
                          </a:solidFill>
                          <a:effectLst/>
                          <a:latin typeface="Arial" panose="020B0604020202020204" pitchFamily="34" charset="0"/>
                          <a:ea typeface="等线" panose="02010600030101010101" pitchFamily="2" charset="-122"/>
                        </a:rPr>
                        <a:t>Higgs</a:t>
                      </a:r>
                    </a:p>
                    <a:p>
                      <a:pPr algn="ctr" rtl="0" fontAlgn="ctr"/>
                      <a:r>
                        <a:rPr lang="en-US" sz="1200" b="1" i="0" u="none" strike="noStrike" dirty="0">
                          <a:solidFill>
                            <a:schemeClr val="tx1"/>
                          </a:solidFill>
                          <a:effectLst/>
                          <a:latin typeface="Arial" panose="020B0604020202020204" pitchFamily="34" charset="0"/>
                          <a:ea typeface="等线" panose="02010600030101010101" pitchFamily="2" charset="-122"/>
                        </a:rPr>
                        <a:t>30/50 MW</a:t>
                      </a:r>
                    </a:p>
                    <a:p>
                      <a:pPr algn="ctr" rtl="0" fontAlgn="ctr"/>
                      <a:r>
                        <a:rPr lang="en-US" sz="1200" b="1" i="0" u="none" strike="noStrike" dirty="0">
                          <a:solidFill>
                            <a:schemeClr val="tx1"/>
                          </a:solidFill>
                          <a:effectLst/>
                          <a:latin typeface="Arial" panose="020B0604020202020204" pitchFamily="34" charset="0"/>
                          <a:ea typeface="等线" panose="02010600030101010101" pitchFamily="2" charset="-122"/>
                        </a:rPr>
                        <a:t>on-axis</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n-US" sz="1200" b="1" i="0" u="none" strike="noStrike" dirty="0">
                          <a:solidFill>
                            <a:srgbClr val="000000"/>
                          </a:solidFill>
                          <a:effectLst/>
                          <a:latin typeface="Arial" panose="020B0604020202020204" pitchFamily="34" charset="0"/>
                          <a:ea typeface="等线" panose="02010600030101010101" pitchFamily="2" charset="-122"/>
                        </a:rPr>
                        <a:t>W</a:t>
                      </a:r>
                    </a:p>
                    <a:p>
                      <a:pPr algn="ctr" rtl="0" fontAlgn="ctr"/>
                      <a:r>
                        <a:rPr lang="en-US" sz="1200" b="1" i="0" u="none" strike="noStrike" dirty="0">
                          <a:solidFill>
                            <a:srgbClr val="000000"/>
                          </a:solidFill>
                          <a:effectLst/>
                          <a:latin typeface="Arial" panose="020B0604020202020204" pitchFamily="34" charset="0"/>
                          <a:ea typeface="等线" panose="02010600030101010101" pitchFamily="2" charset="-122"/>
                        </a:rPr>
                        <a:t>30/50 MW</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rtl="0" fontAlgn="ctr"/>
                      <a:r>
                        <a:rPr lang="en-US" altLang="zh-CN" sz="1200" b="1" i="0" u="none" strike="noStrike" dirty="0">
                          <a:solidFill>
                            <a:srgbClr val="000000"/>
                          </a:solidFill>
                          <a:effectLst/>
                          <a:latin typeface="Arial" panose="020B0604020202020204" pitchFamily="34" charset="0"/>
                          <a:ea typeface="等线" panose="02010600030101010101" pitchFamily="2" charset="-122"/>
                        </a:rPr>
                        <a:t>Z</a:t>
                      </a:r>
                    </a:p>
                    <a:p>
                      <a:pPr algn="ctr" rtl="0" fontAlgn="ctr"/>
                      <a:r>
                        <a:rPr lang="en-US" altLang="zh-CN" sz="1200" b="1" i="0" u="none" strike="noStrike" dirty="0">
                          <a:solidFill>
                            <a:srgbClr val="000000"/>
                          </a:solidFill>
                          <a:effectLst/>
                          <a:latin typeface="Arial" panose="020B0604020202020204" pitchFamily="34" charset="0"/>
                          <a:ea typeface="等线" panose="02010600030101010101" pitchFamily="2" charset="-122"/>
                        </a:rPr>
                        <a:t>30/50 MW</a:t>
                      </a:r>
                      <a:endParaRPr lang="en-US" sz="1200" b="1"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1340769"/>
                  </a:ext>
                </a:extLst>
              </a:tr>
              <a:tr h="396000">
                <a:tc v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dirty="0">
                          <a:solidFill>
                            <a:schemeClr val="tx1"/>
                          </a:solidFill>
                          <a:effectLst/>
                          <a:latin typeface="Arial" panose="020B0604020202020204" pitchFamily="34" charset="0"/>
                          <a:ea typeface="+mn-ea"/>
                        </a:rPr>
                        <a:t>New</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1" i="0" u="none" strike="noStrike" dirty="0">
                          <a:solidFill>
                            <a:schemeClr val="tx1"/>
                          </a:solidFill>
                          <a:effectLst/>
                          <a:latin typeface="Arial" panose="020B0604020202020204" pitchFamily="34" charset="0"/>
                          <a:ea typeface="+mn-ea"/>
                        </a:rPr>
                        <a:t>cavities</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1" i="0" u="none" strike="noStrike" dirty="0">
                          <a:solidFill>
                            <a:schemeClr val="tx1"/>
                          </a:solidFill>
                          <a:effectLst/>
                          <a:latin typeface="Arial" panose="020B0604020202020204" pitchFamily="34" charset="0"/>
                          <a:ea typeface="等线" panose="02010600030101010101" pitchFamily="2" charset="-122"/>
                        </a:rPr>
                        <a:t>Higgs</a:t>
                      </a:r>
                    </a:p>
                    <a:p>
                      <a:pPr algn="ctr" rtl="0" fontAlgn="ctr"/>
                      <a:r>
                        <a:rPr lang="en-US" altLang="zh-CN" sz="1200" b="1" i="0" u="none" strike="noStrike" dirty="0">
                          <a:solidFill>
                            <a:schemeClr val="tx1"/>
                          </a:solidFill>
                          <a:effectLst/>
                          <a:latin typeface="Arial" panose="020B0604020202020204" pitchFamily="34" charset="0"/>
                          <a:ea typeface="等线" panose="02010600030101010101" pitchFamily="2" charset="-122"/>
                        </a:rPr>
                        <a:t>cavities</a:t>
                      </a:r>
                      <a:endParaRPr lang="en-US" sz="1200" b="1" i="0" u="none" strike="noStrike" dirty="0">
                        <a:solidFill>
                          <a:schemeClr val="tx1"/>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363030393"/>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Extraction beam energy [GeV]</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180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120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45.5</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9144022"/>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Extraction average SR power [MW]</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0.05</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0.5 / 0.67</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0.02 / 0.04</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0.05 / 0.1</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5277251"/>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Bunch charge [</a:t>
                      </a:r>
                      <a:r>
                        <a:rPr lang="en-US" sz="1200" b="0" i="0" u="none" strike="noStrike" dirty="0" err="1">
                          <a:solidFill>
                            <a:srgbClr val="000000"/>
                          </a:solidFill>
                          <a:effectLst/>
                          <a:latin typeface="Arial" panose="020B0604020202020204" pitchFamily="34" charset="0"/>
                          <a:ea typeface="等线" panose="02010600030101010101" pitchFamily="2" charset="-122"/>
                        </a:rPr>
                        <a:t>nC</a:t>
                      </a:r>
                      <a:r>
                        <a:rPr lang="en-US" sz="1200" b="0" i="0" u="none" strike="noStrike" dirty="0">
                          <a:solidFill>
                            <a:srgbClr val="000000"/>
                          </a:solidFill>
                          <a:effectLst/>
                          <a:latin typeface="Arial" panose="020B0604020202020204" pitchFamily="34" charset="0"/>
                          <a:ea typeface="等线" panose="02010600030101010101" pitchFamily="2" charset="-122"/>
                        </a:rPr>
                        <a:t>]</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1.1</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0.78 (</a:t>
                      </a:r>
                      <a:r>
                        <a:rPr lang="en-US" altLang="zh-CN" sz="1200" b="0" i="0" u="none" strike="noStrike" dirty="0">
                          <a:solidFill>
                            <a:srgbClr val="C00000"/>
                          </a:solidFill>
                          <a:effectLst/>
                          <a:latin typeface="Arial" panose="020B0604020202020204" pitchFamily="34" charset="0"/>
                          <a:ea typeface="等线" panose="02010600030101010101" pitchFamily="2" charset="-122"/>
                        </a:rPr>
                        <a:t>20.3</a:t>
                      </a:r>
                      <a:r>
                        <a:rPr lang="en-US" altLang="zh-CN" sz="1200" b="0" i="0" u="none" strike="noStrike" dirty="0">
                          <a:solidFill>
                            <a:srgbClr val="000000"/>
                          </a:solidFill>
                          <a:effectLst/>
                          <a:latin typeface="Arial" panose="020B0604020202020204" pitchFamily="34" charset="0"/>
                          <a:ea typeface="等线" panose="02010600030101010101" pitchFamily="2" charset="-122"/>
                        </a:rPr>
                        <a:t>)*</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0.73</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0.81</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1398101"/>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Beam current [mA]</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0.12 /</a:t>
                      </a:r>
                      <a:r>
                        <a:rPr lang="zh-CN" altLang="en-US" sz="1200" b="0" i="0" u="none" strike="noStrike" dirty="0">
                          <a:solidFill>
                            <a:srgbClr val="000000"/>
                          </a:solidFill>
                          <a:effectLst/>
                          <a:latin typeface="Arial" panose="020B0604020202020204" pitchFamily="34" charset="0"/>
                          <a:ea typeface="等线" panose="02010600030101010101" pitchFamily="2" charset="-122"/>
                        </a:rPr>
                        <a:t> </a:t>
                      </a:r>
                      <a:r>
                        <a:rPr lang="en-US" altLang="zh-CN" sz="1200" b="0" i="0" u="none" strike="noStrike" dirty="0">
                          <a:solidFill>
                            <a:srgbClr val="000000"/>
                          </a:solidFill>
                          <a:effectLst/>
                          <a:latin typeface="Arial" panose="020B0604020202020204" pitchFamily="34" charset="0"/>
                          <a:ea typeface="等线" panose="02010600030101010101" pitchFamily="2" charset="-122"/>
                        </a:rPr>
                        <a:t>0.19</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 / 1.4</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3.1 / 5.3</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16 / 30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793725"/>
                  </a:ext>
                </a:extLst>
              </a:tr>
              <a:tr h="237084">
                <a:tc>
                  <a:txBody>
                    <a:bodyPr/>
                    <a:lstStyle/>
                    <a:p>
                      <a:pPr marL="72000" algn="l" rtl="0" fontAlgn="ctr"/>
                      <a:r>
                        <a:rPr lang="en-US" sz="1200" b="0" i="0" u="none" strike="noStrike">
                          <a:solidFill>
                            <a:srgbClr val="000000"/>
                          </a:solidFill>
                          <a:effectLst/>
                          <a:latin typeface="Arial" panose="020B0604020202020204" pitchFamily="34" charset="0"/>
                          <a:ea typeface="等线" panose="02010600030101010101" pitchFamily="2" charset="-122"/>
                        </a:rPr>
                        <a:t>Injection RF voltage [GV]</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0.761</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0.346</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0.3</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0.3</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3704281"/>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Extraction RF voltage [GV]</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9.7 (7.53 + 2.17)</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2.17</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0.87</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0.46</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681073"/>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Extraction bunch length [mm]</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1.8</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1.86</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1.3</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0.75</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257400"/>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Cavity number (1.3 GHz 9-cell)</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256</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96</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96</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96</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4225062"/>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Module number (8 cavities / module)</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4</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4951151"/>
                  </a:ext>
                </a:extLst>
              </a:tr>
              <a:tr h="237084">
                <a:tc>
                  <a:txBody>
                    <a:bodyPr/>
                    <a:lstStyle/>
                    <a:p>
                      <a:pPr marL="72000" algn="l" rtl="0" fontAlgn="ctr"/>
                      <a:r>
                        <a:rPr lang="en-US" sz="1200" b="0" i="0" u="none" strike="noStrike" dirty="0">
                          <a:solidFill>
                            <a:srgbClr val="C00000"/>
                          </a:solidFill>
                          <a:effectLst/>
                          <a:latin typeface="Arial" panose="020B0604020202020204" pitchFamily="34" charset="0"/>
                          <a:ea typeface="等线" panose="02010600030101010101" pitchFamily="2" charset="-122"/>
                        </a:rPr>
                        <a:t>Extraction </a:t>
                      </a:r>
                      <a:r>
                        <a:rPr lang="en-US" altLang="zh-CN" sz="1200" b="0" i="0" u="none" strike="noStrike" dirty="0">
                          <a:solidFill>
                            <a:srgbClr val="C00000"/>
                          </a:solidFill>
                          <a:effectLst/>
                          <a:latin typeface="Arial" panose="020B0604020202020204" pitchFamily="34" charset="0"/>
                          <a:ea typeface="等线" panose="02010600030101010101" pitchFamily="2" charset="-122"/>
                        </a:rPr>
                        <a:t>g</a:t>
                      </a:r>
                      <a:r>
                        <a:rPr lang="en-US" sz="1200" b="0" i="0" u="none" strike="noStrike" dirty="0">
                          <a:solidFill>
                            <a:srgbClr val="C00000"/>
                          </a:solidFill>
                          <a:effectLst/>
                          <a:latin typeface="Arial" panose="020B0604020202020204" pitchFamily="34" charset="0"/>
                          <a:ea typeface="等线" panose="02010600030101010101" pitchFamily="2" charset="-122"/>
                        </a:rPr>
                        <a:t>radient [MV/m]</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28.3</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chemeClr val="tx1"/>
                          </a:solidFill>
                          <a:effectLst/>
                          <a:latin typeface="Arial" panose="020B0604020202020204" pitchFamily="34" charset="0"/>
                          <a:ea typeface="等线" panose="02010600030101010101" pitchFamily="2" charset="-122"/>
                        </a:rPr>
                        <a:t>21.8</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C00000"/>
                          </a:solidFill>
                          <a:effectLst/>
                          <a:latin typeface="Arial" panose="020B0604020202020204" pitchFamily="34" charset="0"/>
                          <a:ea typeface="等线" panose="02010600030101010101" pitchFamily="2" charset="-122"/>
                        </a:rPr>
                        <a:t>21.8</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chemeClr val="tx1"/>
                          </a:solidFill>
                          <a:effectLst/>
                          <a:latin typeface="Arial" panose="020B0604020202020204" pitchFamily="34" charset="0"/>
                          <a:ea typeface="等线" panose="02010600030101010101" pitchFamily="2" charset="-122"/>
                        </a:rPr>
                        <a:t>8.7</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chemeClr val="tx1"/>
                          </a:solidFill>
                          <a:effectLst/>
                          <a:latin typeface="Arial" panose="020B0604020202020204" pitchFamily="34" charset="0"/>
                          <a:ea typeface="等线" panose="02010600030101010101" pitchFamily="2" charset="-122"/>
                        </a:rPr>
                        <a:t>13.8</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7076971"/>
                  </a:ext>
                </a:extLst>
              </a:tr>
              <a:tr h="237084">
                <a:tc>
                  <a:txBody>
                    <a:bodyPr/>
                    <a:lstStyle/>
                    <a:p>
                      <a:pPr marL="72000" algn="l" rtl="0" fontAlgn="ctr"/>
                      <a:r>
                        <a:rPr lang="en-US" sz="1200" b="0" i="0" u="none" strike="noStrike" dirty="0">
                          <a:solidFill>
                            <a:srgbClr val="C00000"/>
                          </a:solidFill>
                          <a:effectLst/>
                          <a:latin typeface="Arial" panose="020B0604020202020204" pitchFamily="34" charset="0"/>
                          <a:ea typeface="等线" panose="02010600030101010101" pitchFamily="2" charset="-122"/>
                        </a:rPr>
                        <a:t>Q</a:t>
                      </a:r>
                      <a:r>
                        <a:rPr lang="en-US" sz="1200" b="0" i="0" u="none" strike="noStrike" baseline="-25000" dirty="0">
                          <a:solidFill>
                            <a:srgbClr val="C00000"/>
                          </a:solidFill>
                          <a:effectLst/>
                          <a:latin typeface="Arial" panose="020B0604020202020204" pitchFamily="34" charset="0"/>
                          <a:ea typeface="等线" panose="02010600030101010101" pitchFamily="2" charset="-122"/>
                        </a:rPr>
                        <a:t>0</a:t>
                      </a:r>
                      <a:r>
                        <a:rPr lang="en-US" sz="1200" b="0" i="0" u="none" strike="noStrike" dirty="0">
                          <a:solidFill>
                            <a:srgbClr val="C00000"/>
                          </a:solidFill>
                          <a:effectLst/>
                          <a:latin typeface="Arial" panose="020B0604020202020204" pitchFamily="34" charset="0"/>
                          <a:ea typeface="等线" panose="02010600030101010101" pitchFamily="2" charset="-122"/>
                        </a:rPr>
                        <a:t> @ 2 K at operating gradient</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dirty="0">
                          <a:solidFill>
                            <a:srgbClr val="C00000"/>
                          </a:solidFill>
                          <a:effectLst/>
                          <a:latin typeface="Arial" panose="020B0604020202020204" pitchFamily="34" charset="0"/>
                          <a:ea typeface="等线" panose="02010600030101010101" pitchFamily="2" charset="-122"/>
                        </a:rPr>
                        <a:t>2E10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dirty="0">
                          <a:solidFill>
                            <a:schemeClr val="tx1"/>
                          </a:solidFill>
                          <a:effectLst/>
                          <a:latin typeface="Arial" panose="020B0604020202020204" pitchFamily="34" charset="0"/>
                          <a:ea typeface="等线" panose="02010600030101010101" pitchFamily="2" charset="-122"/>
                        </a:rPr>
                        <a:t>3E10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dirty="0">
                          <a:solidFill>
                            <a:srgbClr val="C00000"/>
                          </a:solidFill>
                          <a:effectLst/>
                          <a:latin typeface="Arial" panose="020B0604020202020204" pitchFamily="34" charset="0"/>
                          <a:ea typeface="等线" panose="02010600030101010101" pitchFamily="2" charset="-122"/>
                        </a:rPr>
                        <a:t>3E10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Arial" panose="020B0604020202020204" pitchFamily="34" charset="0"/>
                          <a:ea typeface="+mn-ea"/>
                        </a:rPr>
                        <a:t>3E10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chemeClr val="tx1"/>
                          </a:solidFill>
                          <a:effectLst/>
                          <a:latin typeface="Arial" panose="020B0604020202020204" pitchFamily="34" charset="0"/>
                          <a:ea typeface="+mn-ea"/>
                        </a:rPr>
                        <a:t>3E10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344553"/>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Q</a:t>
                      </a:r>
                      <a:r>
                        <a:rPr lang="en-US" sz="1200" b="0" i="0" u="none" strike="noStrike" baseline="-25000" dirty="0">
                          <a:solidFill>
                            <a:srgbClr val="000000"/>
                          </a:solidFill>
                          <a:effectLst/>
                          <a:latin typeface="Arial" panose="020B0604020202020204" pitchFamily="34" charset="0"/>
                          <a:ea typeface="等线" panose="02010600030101010101" pitchFamily="2" charset="-122"/>
                        </a:rPr>
                        <a:t>L</a:t>
                      </a:r>
                      <a:endParaRPr lang="en-US"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dirty="0">
                          <a:solidFill>
                            <a:srgbClr val="000000"/>
                          </a:solidFill>
                          <a:effectLst/>
                          <a:latin typeface="Arial" panose="020B0604020202020204" pitchFamily="34" charset="0"/>
                          <a:ea typeface="等线" panose="02010600030101010101" pitchFamily="2" charset="-122"/>
                        </a:rPr>
                        <a:t>4E7</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i="0" u="none" strike="noStrike" kern="1200" dirty="0">
                          <a:solidFill>
                            <a:srgbClr val="C00000"/>
                          </a:solidFill>
                          <a:effectLst/>
                          <a:latin typeface="Arial" panose="020B0604020202020204" pitchFamily="34" charset="0"/>
                          <a:ea typeface="等线" panose="02010600030101010101" pitchFamily="2" charset="-122"/>
                          <a:cs typeface="+mn-cs"/>
                        </a:rPr>
                        <a:t>4E7</a:t>
                      </a:r>
                      <a:endParaRPr lang="zh-CN" altLang="en-US" sz="1200" b="0" i="0" u="none" strike="noStrike" kern="1200" dirty="0">
                        <a:solidFill>
                          <a:srgbClr val="C00000"/>
                        </a:solidFill>
                        <a:effectLst/>
                        <a:latin typeface="Arial" panose="020B0604020202020204" pitchFamily="34" charset="0"/>
                        <a:ea typeface="等线" panose="02010600030101010101" pitchFamily="2" charset="-122"/>
                        <a:cs typeface="+mn-cs"/>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i="0" u="none" strike="noStrike" kern="1200" dirty="0">
                          <a:solidFill>
                            <a:srgbClr val="000000"/>
                          </a:solidFill>
                          <a:effectLst/>
                          <a:latin typeface="Arial" panose="020B0604020202020204" pitchFamily="34" charset="0"/>
                          <a:ea typeface="等线" panose="02010600030101010101" pitchFamily="2" charset="-122"/>
                          <a:cs typeface="+mn-cs"/>
                        </a:rPr>
                        <a:t>1.2E7</a:t>
                      </a:r>
                      <a:endParaRPr lang="zh-CN" altLang="en-US" sz="12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i="0" u="none" strike="noStrike" kern="1200" dirty="0">
                          <a:solidFill>
                            <a:srgbClr val="000000"/>
                          </a:solidFill>
                          <a:effectLst/>
                          <a:latin typeface="Arial" panose="020B0604020202020204" pitchFamily="34" charset="0"/>
                          <a:ea typeface="等线" panose="02010600030101010101" pitchFamily="2" charset="-122"/>
                          <a:cs typeface="+mn-cs"/>
                        </a:rPr>
                        <a:t>7.3E6</a:t>
                      </a:r>
                      <a:r>
                        <a:rPr lang="zh-CN" altLang="en-US" sz="1200" b="0" i="0" u="none" strike="noStrike" kern="1200" dirty="0">
                          <a:solidFill>
                            <a:srgbClr val="000000"/>
                          </a:solidFill>
                          <a:effectLst/>
                          <a:latin typeface="Arial" panose="020B0604020202020204" pitchFamily="34" charset="0"/>
                          <a:ea typeface="等线" panose="02010600030101010101" pitchFamily="2" charset="-122"/>
                          <a:cs typeface="+mn-cs"/>
                        </a:rPr>
                        <a:t> </a:t>
                      </a:r>
                      <a:r>
                        <a:rPr lang="en-US" altLang="zh-CN" sz="1200" b="0" i="0" u="none" strike="noStrike" kern="1200" dirty="0">
                          <a:solidFill>
                            <a:srgbClr val="000000"/>
                          </a:solidFill>
                          <a:effectLst/>
                          <a:latin typeface="Arial" panose="020B0604020202020204" pitchFamily="34" charset="0"/>
                          <a:ea typeface="等线" panose="02010600030101010101" pitchFamily="2" charset="-122"/>
                          <a:cs typeface="+mn-cs"/>
                        </a:rPr>
                        <a:t>/</a:t>
                      </a:r>
                      <a:r>
                        <a:rPr lang="zh-CN" altLang="en-US" sz="1200" b="0" i="0" u="none" strike="noStrike" kern="1200" dirty="0">
                          <a:solidFill>
                            <a:srgbClr val="000000"/>
                          </a:solidFill>
                          <a:effectLst/>
                          <a:latin typeface="Arial" panose="020B0604020202020204" pitchFamily="34" charset="0"/>
                          <a:ea typeface="等线" panose="02010600030101010101" pitchFamily="2" charset="-122"/>
                          <a:cs typeface="+mn-cs"/>
                        </a:rPr>
                        <a:t> </a:t>
                      </a:r>
                      <a:r>
                        <a:rPr lang="en-US" altLang="zh-CN" sz="1200" b="0" i="0" u="none" strike="noStrike" kern="1200" dirty="0">
                          <a:solidFill>
                            <a:srgbClr val="000000"/>
                          </a:solidFill>
                          <a:effectLst/>
                          <a:latin typeface="Arial" panose="020B0604020202020204" pitchFamily="34" charset="0"/>
                          <a:ea typeface="等线" panose="02010600030101010101" pitchFamily="2" charset="-122"/>
                          <a:cs typeface="+mn-cs"/>
                        </a:rPr>
                        <a:t>4.4E6</a:t>
                      </a:r>
                      <a:endParaRPr lang="zh-CN" altLang="en-US" sz="12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i="0" u="none" strike="noStrike" kern="1200" dirty="0">
                          <a:solidFill>
                            <a:srgbClr val="000000"/>
                          </a:solidFill>
                          <a:effectLst/>
                          <a:latin typeface="Arial" panose="020B0604020202020204" pitchFamily="34" charset="0"/>
                          <a:ea typeface="等线" panose="02010600030101010101" pitchFamily="2" charset="-122"/>
                          <a:cs typeface="+mn-cs"/>
                        </a:rPr>
                        <a:t>1.2E7 / 6.3E6</a:t>
                      </a:r>
                      <a:endParaRPr lang="zh-CN" altLang="en-US" sz="12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946363"/>
                  </a:ext>
                </a:extLst>
              </a:tr>
              <a:tr h="237084">
                <a:tc>
                  <a:txBody>
                    <a:body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Arial" panose="020B0604020202020204" pitchFamily="34" charset="0"/>
                          <a:ea typeface="+mn-ea"/>
                        </a:rPr>
                        <a:t>Cavity bandwidth [Hz]</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dirty="0">
                          <a:solidFill>
                            <a:srgbClr val="000000"/>
                          </a:solidFill>
                          <a:effectLst/>
                          <a:latin typeface="Arial" panose="020B0604020202020204" pitchFamily="34" charset="0"/>
                          <a:ea typeface="等线" panose="02010600030101010101" pitchFamily="2" charset="-122"/>
                        </a:rPr>
                        <a:t>33</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i="0" u="none" strike="noStrike" kern="1200" dirty="0">
                          <a:solidFill>
                            <a:srgbClr val="C00000"/>
                          </a:solidFill>
                          <a:effectLst/>
                          <a:latin typeface="Arial" panose="020B0604020202020204" pitchFamily="34" charset="0"/>
                          <a:ea typeface="等线" panose="02010600030101010101" pitchFamily="2" charset="-122"/>
                          <a:cs typeface="+mn-cs"/>
                        </a:rPr>
                        <a:t>33</a:t>
                      </a:r>
                      <a:endParaRPr lang="zh-CN" altLang="en-US" sz="1200" b="0" i="0" u="none" strike="noStrike" kern="1200" dirty="0">
                        <a:solidFill>
                          <a:srgbClr val="C00000"/>
                        </a:solidFill>
                        <a:effectLst/>
                        <a:latin typeface="Arial" panose="020B0604020202020204" pitchFamily="34" charset="0"/>
                        <a:ea typeface="等线" panose="02010600030101010101" pitchFamily="2" charset="-122"/>
                        <a:cs typeface="+mn-cs"/>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i="0" u="none" strike="noStrike" kern="1200" dirty="0">
                          <a:solidFill>
                            <a:srgbClr val="000000"/>
                          </a:solidFill>
                          <a:effectLst/>
                          <a:latin typeface="Arial" panose="020B0604020202020204" pitchFamily="34" charset="0"/>
                          <a:ea typeface="等线" panose="02010600030101010101" pitchFamily="2" charset="-122"/>
                          <a:cs typeface="+mn-cs"/>
                        </a:rPr>
                        <a:t>110</a:t>
                      </a:r>
                      <a:endParaRPr lang="zh-CN" altLang="en-US" sz="12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i="0" u="none" strike="noStrike" kern="1200" dirty="0">
                          <a:solidFill>
                            <a:srgbClr val="000000"/>
                          </a:solidFill>
                          <a:effectLst/>
                          <a:latin typeface="Arial" panose="020B0604020202020204" pitchFamily="34" charset="0"/>
                          <a:ea typeface="等线" panose="02010600030101010101" pitchFamily="2" charset="-122"/>
                          <a:cs typeface="+mn-cs"/>
                        </a:rPr>
                        <a:t>178 / 296</a:t>
                      </a:r>
                      <a:endParaRPr lang="zh-CN" altLang="en-US" sz="12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200" b="0" i="0" u="none" strike="noStrike" kern="1200" dirty="0">
                          <a:solidFill>
                            <a:srgbClr val="000000"/>
                          </a:solidFill>
                          <a:effectLst/>
                          <a:latin typeface="Arial" panose="020B0604020202020204" pitchFamily="34" charset="0"/>
                          <a:ea typeface="等线" panose="02010600030101010101" pitchFamily="2" charset="-122"/>
                          <a:cs typeface="+mn-cs"/>
                        </a:rPr>
                        <a:t>111 / 208</a:t>
                      </a:r>
                      <a:endParaRPr lang="zh-CN" altLang="en-US" sz="12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1743309"/>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Peak HOM power per cavity [W]</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0.5 / 0.8</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chemeClr val="tx1"/>
                          </a:solidFill>
                          <a:effectLst/>
                          <a:latin typeface="Arial" panose="020B0604020202020204" pitchFamily="34" charset="0"/>
                          <a:ea typeface="等线" panose="02010600030101010101" pitchFamily="2" charset="-122"/>
                        </a:rPr>
                        <a:t>~ 75 / ~ </a:t>
                      </a:r>
                      <a:r>
                        <a:rPr lang="en-US" altLang="zh-CN" sz="1200" b="0" i="0" u="none" strike="noStrike" dirty="0">
                          <a:solidFill>
                            <a:srgbClr val="C00000"/>
                          </a:solidFill>
                          <a:effectLst/>
                          <a:latin typeface="Arial" panose="020B0604020202020204" pitchFamily="34" charset="0"/>
                          <a:ea typeface="等线" panose="02010600030101010101" pitchFamily="2" charset="-122"/>
                        </a:rPr>
                        <a:t>100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11.8 / 19.6</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146 / </a:t>
                      </a:r>
                      <a:r>
                        <a:rPr lang="en-US" altLang="zh-CN" sz="1200" b="0" i="0" u="none" strike="noStrike" dirty="0">
                          <a:solidFill>
                            <a:srgbClr val="C00000"/>
                          </a:solidFill>
                          <a:effectLst/>
                          <a:latin typeface="Arial" panose="020B0604020202020204" pitchFamily="34" charset="0"/>
                          <a:ea typeface="等线" panose="02010600030101010101" pitchFamily="2" charset="-122"/>
                        </a:rPr>
                        <a:t>272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167023"/>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Average </a:t>
                      </a:r>
                      <a:r>
                        <a:rPr lang="en-US" altLang="zh-CN" sz="1200" b="0" i="0" u="none" strike="noStrike" dirty="0">
                          <a:solidFill>
                            <a:srgbClr val="000000"/>
                          </a:solidFill>
                          <a:effectLst/>
                          <a:latin typeface="Arial" panose="020B0604020202020204" pitchFamily="34" charset="0"/>
                          <a:ea typeface="+mn-ea"/>
                        </a:rPr>
                        <a:t>HOM power per cavity [W]</a:t>
                      </a:r>
                      <a:endParaRPr lang="en-US"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0.2 / 0.32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endParaRP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 10 / ~ 15 </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3.8 / 6.3</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80 / </a:t>
                      </a:r>
                      <a:r>
                        <a:rPr lang="en-US" altLang="zh-CN" sz="1200" b="0" i="0" u="none" strike="noStrike" dirty="0">
                          <a:solidFill>
                            <a:srgbClr val="C00000"/>
                          </a:solidFill>
                          <a:effectLst/>
                          <a:latin typeface="Arial" panose="020B0604020202020204" pitchFamily="34" charset="0"/>
                          <a:ea typeface="等线" panose="02010600030101010101" pitchFamily="2" charset="-122"/>
                        </a:rPr>
                        <a:t>150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0751190"/>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Input peak power per cavity [kW] </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8.3 / 9.2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5.1 / 5.9</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22 / 32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10.9 / 18.1</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17 / 32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604033"/>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Input average power per cavity [kW]</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0.3</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6.5 / </a:t>
                      </a:r>
                      <a:r>
                        <a:rPr lang="en-US" altLang="zh-CN" sz="1200" b="0" i="0" u="none" strike="noStrike" dirty="0">
                          <a:solidFill>
                            <a:srgbClr val="C00000"/>
                          </a:solidFill>
                          <a:effectLst/>
                          <a:latin typeface="Arial" panose="020B0604020202020204" pitchFamily="34" charset="0"/>
                          <a:ea typeface="等线" panose="02010600030101010101" pitchFamily="2" charset="-122"/>
                        </a:rPr>
                        <a:t>9.2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0.3 / 0.5</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2.5 / 4.5</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285998"/>
                  </a:ext>
                </a:extLst>
              </a:tr>
              <a:tr h="237084">
                <a:tc>
                  <a:txBody>
                    <a:bodyPr/>
                    <a:lstStyle/>
                    <a:p>
                      <a:pPr marL="72000" algn="l" rtl="0" fontAlgn="ctr"/>
                      <a:r>
                        <a:rPr lang="en-US" sz="1200" b="0" i="0" u="none" strike="noStrike" dirty="0">
                          <a:solidFill>
                            <a:srgbClr val="000000"/>
                          </a:solidFill>
                          <a:effectLst/>
                          <a:latin typeface="Arial" panose="020B0604020202020204" pitchFamily="34" charset="0"/>
                          <a:ea typeface="等线" panose="02010600030101010101" pitchFamily="2" charset="-122"/>
                        </a:rPr>
                        <a:t>SSA power [kW] (1 cavity / SSA)</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10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25 / 30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25 / 30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25 / 40</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2805820"/>
                  </a:ext>
                </a:extLst>
              </a:tr>
              <a:tr h="237084">
                <a:tc>
                  <a:txBody>
                    <a:body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Arial" panose="020B0604020202020204" pitchFamily="34" charset="0"/>
                          <a:ea typeface="+mn-ea"/>
                        </a:rPr>
                        <a:t>Total cavity wall loss @ 2 K [kW]</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0.36</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0.05</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0.5</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0.02</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c>
                  <a:txBody>
                    <a:bodyPr/>
                    <a:lstStyle/>
                    <a:p>
                      <a:pPr algn="ctr" rtl="0" fontAlgn="ctr"/>
                      <a:r>
                        <a:rPr lang="en-US" altLang="zh-CN" sz="1200" b="0" i="0" u="none" strike="noStrike" dirty="0">
                          <a:solidFill>
                            <a:srgbClr val="000000"/>
                          </a:solidFill>
                          <a:effectLst/>
                          <a:latin typeface="Arial" panose="020B0604020202020204" pitchFamily="34" charset="0"/>
                          <a:ea typeface="等线" panose="02010600030101010101" pitchFamily="2" charset="-122"/>
                        </a:rPr>
                        <a:t>0.08</a:t>
                      </a:r>
                    </a:p>
                  </a:txBody>
                  <a:tcPr marL="5643" marR="5643" marT="5643"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7616567"/>
                  </a:ext>
                </a:extLst>
              </a:tr>
            </a:tbl>
          </a:graphicData>
        </a:graphic>
      </p:graphicFrame>
      <p:sp>
        <p:nvSpPr>
          <p:cNvPr id="8" name="灯片编号占位符 3">
            <a:extLst>
              <a:ext uri="{FF2B5EF4-FFF2-40B4-BE49-F238E27FC236}">
                <a16:creationId xmlns:a16="http://schemas.microsoft.com/office/drawing/2014/main" id="{56A9A767-064A-40E2-AC52-581F7424EEA1}"/>
              </a:ext>
            </a:extLst>
          </p:cNvPr>
          <p:cNvSpPr>
            <a:spLocks noGrp="1"/>
          </p:cNvSpPr>
          <p:nvPr>
            <p:ph type="sldNum" sz="quarter" idx="12"/>
          </p:nvPr>
        </p:nvSpPr>
        <p:spPr>
          <a:xfrm>
            <a:off x="8737600" y="6356351"/>
            <a:ext cx="2844800" cy="365125"/>
          </a:xfrm>
        </p:spPr>
        <p:txBody>
          <a:bodyPr/>
          <a:lstStyle/>
          <a:p>
            <a:fld id="{D81A5892-4DC8-4C24-8E36-6364759EFE91}" type="slidenum">
              <a:rPr lang="zh-CN" altLang="en-US" smtClean="0"/>
              <a:t>6</a:t>
            </a:fld>
            <a:endParaRPr lang="zh-CN" altLang="en-US" dirty="0"/>
          </a:p>
        </p:txBody>
      </p:sp>
    </p:spTree>
    <p:extLst>
      <p:ext uri="{BB962C8B-B14F-4D97-AF65-F5344CB8AC3E}">
        <p14:creationId xmlns:p14="http://schemas.microsoft.com/office/powerpoint/2010/main" val="178032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D0D2FD6-7E3B-4A5B-9918-386C7BC56F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8874" y="1256907"/>
            <a:ext cx="9378513" cy="3829167"/>
          </a:xfrm>
          <a:prstGeom prst="rect">
            <a:avLst/>
          </a:prstGeom>
        </p:spPr>
      </p:pic>
      <p:pic>
        <p:nvPicPr>
          <p:cNvPr id="8" name="Picture 1" descr="A picture containing circle, diagram, text, map&#10;&#10;Description automatically generated">
            <a:extLst>
              <a:ext uri="{FF2B5EF4-FFF2-40B4-BE49-F238E27FC236}">
                <a16:creationId xmlns:a16="http://schemas.microsoft.com/office/drawing/2014/main" id="{3C2CDD18-7735-43C8-A0E1-4EBB4E7BF1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89499" y="1268558"/>
            <a:ext cx="2212592" cy="2277217"/>
          </a:xfrm>
          <a:prstGeom prst="rect">
            <a:avLst/>
          </a:prstGeom>
        </p:spPr>
      </p:pic>
      <p:sp>
        <p:nvSpPr>
          <p:cNvPr id="2" name="标题 1">
            <a:extLst>
              <a:ext uri="{FF2B5EF4-FFF2-40B4-BE49-F238E27FC236}">
                <a16:creationId xmlns:a16="http://schemas.microsoft.com/office/drawing/2014/main" id="{459726D4-AA3B-4660-9A95-E1FEECB896D4}"/>
              </a:ext>
            </a:extLst>
          </p:cNvPr>
          <p:cNvSpPr>
            <a:spLocks noGrp="1"/>
          </p:cNvSpPr>
          <p:nvPr>
            <p:ph type="title"/>
          </p:nvPr>
        </p:nvSpPr>
        <p:spPr>
          <a:xfrm>
            <a:off x="-1" y="0"/>
            <a:ext cx="12180939" cy="960120"/>
          </a:xfrm>
        </p:spPr>
        <p:txBody>
          <a:bodyPr/>
          <a:lstStyle/>
          <a:p>
            <a:r>
              <a:rPr lang="en-US" altLang="zh-CN" dirty="0"/>
              <a:t>RF Section Layout</a:t>
            </a:r>
            <a:endParaRPr lang="zh-CN" altLang="en-US" dirty="0"/>
          </a:p>
        </p:txBody>
      </p:sp>
      <p:sp>
        <p:nvSpPr>
          <p:cNvPr id="4" name="灯片编号占位符 3">
            <a:extLst>
              <a:ext uri="{FF2B5EF4-FFF2-40B4-BE49-F238E27FC236}">
                <a16:creationId xmlns:a16="http://schemas.microsoft.com/office/drawing/2014/main" id="{2B4695C6-BFD7-4235-B843-59FA46CBB6A8}"/>
              </a:ext>
            </a:extLst>
          </p:cNvPr>
          <p:cNvSpPr>
            <a:spLocks noGrp="1"/>
          </p:cNvSpPr>
          <p:nvPr>
            <p:ph type="sldNum" sz="quarter" idx="12"/>
          </p:nvPr>
        </p:nvSpPr>
        <p:spPr/>
        <p:txBody>
          <a:bodyPr/>
          <a:lstStyle/>
          <a:p>
            <a:fld id="{D81A5892-4DC8-4C24-8E36-6364759EFE91}" type="slidenum">
              <a:rPr lang="zh-CN" altLang="en-US" smtClean="0"/>
              <a:t>7</a:t>
            </a:fld>
            <a:endParaRPr lang="zh-CN" altLang="en-US"/>
          </a:p>
        </p:txBody>
      </p:sp>
      <p:sp>
        <p:nvSpPr>
          <p:cNvPr id="6" name="文本框 5">
            <a:extLst>
              <a:ext uri="{FF2B5EF4-FFF2-40B4-BE49-F238E27FC236}">
                <a16:creationId xmlns:a16="http://schemas.microsoft.com/office/drawing/2014/main" id="{B51BEB6E-282A-45AB-ACA5-9F1EE6B9ECFD}"/>
              </a:ext>
            </a:extLst>
          </p:cNvPr>
          <p:cNvSpPr txBox="1"/>
          <p:nvPr/>
        </p:nvSpPr>
        <p:spPr>
          <a:xfrm>
            <a:off x="238501" y="5342928"/>
            <a:ext cx="11526457"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solidFill>
                  <a:srgbClr val="C00000"/>
                </a:solidFill>
                <a:latin typeface="Arial" panose="020B0604020202020204" pitchFamily="34" charset="0"/>
                <a:cs typeface="Arial" panose="020B0604020202020204" pitchFamily="34" charset="0"/>
              </a:rPr>
              <a:t>Major changes to CDR</a:t>
            </a:r>
            <a:r>
              <a:rPr lang="en-US" altLang="zh-CN" sz="1600" dirty="0">
                <a:latin typeface="Arial" panose="020B0604020202020204" pitchFamily="34" charset="0"/>
                <a:cs typeface="Arial" panose="020B0604020202020204" pitchFamily="34" charset="0"/>
              </a:rPr>
              <a:t>: move ttbar cavities to the center (shaft and tunnel transportation, bypass). Add dedicated high current Z cavities in the two ends. More realistic layout than CDR.</a:t>
            </a:r>
          </a:p>
          <a:p>
            <a:pPr marL="285750" indent="-285750">
              <a:buFont typeface="Arial" panose="020B0604020202020204" pitchFamily="34" charset="0"/>
              <a:buChar char="•"/>
            </a:pPr>
            <a:r>
              <a:rPr lang="en-US" altLang="zh-CN" sz="1600" dirty="0">
                <a:solidFill>
                  <a:srgbClr val="C00000"/>
                </a:solidFill>
                <a:latin typeface="Arial" panose="020B0604020202020204" pitchFamily="34" charset="0"/>
                <a:cs typeface="Arial" panose="020B0604020202020204" pitchFamily="34" charset="0"/>
              </a:rPr>
              <a:t>H/Z cryogenics near cavity </a:t>
            </a:r>
            <a:r>
              <a:rPr lang="en-US" altLang="zh-CN" sz="1600" dirty="0">
                <a:latin typeface="Arial" panose="020B0604020202020204" pitchFamily="34" charset="0"/>
                <a:cs typeface="Arial" panose="020B0604020202020204" pitchFamily="34" charset="0"/>
              </a:rPr>
              <a:t>for less transfer line heat loss. Challenge: large cold box transportation for maintenance .</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Even if no ttbar mode switch and bypass, booster module will occupy the length. Longer tunnel necessary. </a:t>
            </a:r>
          </a:p>
        </p:txBody>
      </p:sp>
      <p:sp>
        <p:nvSpPr>
          <p:cNvPr id="7" name="文本框 6">
            <a:extLst>
              <a:ext uri="{FF2B5EF4-FFF2-40B4-BE49-F238E27FC236}">
                <a16:creationId xmlns:a16="http://schemas.microsoft.com/office/drawing/2014/main" id="{622E6991-4CED-4381-9300-755D10D5A4D8}"/>
              </a:ext>
            </a:extLst>
          </p:cNvPr>
          <p:cNvSpPr txBox="1"/>
          <p:nvPr/>
        </p:nvSpPr>
        <p:spPr>
          <a:xfrm>
            <a:off x="8962577" y="3649495"/>
            <a:ext cx="3218361" cy="1384995"/>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solidFill>
                  <a:srgbClr val="C00000"/>
                </a:solidFill>
                <a:latin typeface="Arial" panose="020B0604020202020204" pitchFamily="34" charset="0"/>
                <a:cs typeface="Arial" panose="020B0604020202020204" pitchFamily="34" charset="0"/>
              </a:rPr>
              <a:t>2x3.7</a:t>
            </a:r>
            <a:r>
              <a:rPr lang="zh-CN" altLang="en-US" sz="1400" dirty="0">
                <a:solidFill>
                  <a:srgbClr val="C00000"/>
                </a:solidFill>
                <a:latin typeface="Arial" panose="020B0604020202020204" pitchFamily="34" charset="0"/>
                <a:cs typeface="Arial" panose="020B0604020202020204" pitchFamily="34" charset="0"/>
              </a:rPr>
              <a:t> </a:t>
            </a:r>
            <a:r>
              <a:rPr lang="en-US" altLang="zh-CN" sz="1400" dirty="0">
                <a:solidFill>
                  <a:srgbClr val="C00000"/>
                </a:solidFill>
                <a:latin typeface="Arial" panose="020B0604020202020204" pitchFamily="34" charset="0"/>
                <a:cs typeface="Arial" panose="020B0604020202020204" pitchFamily="34" charset="0"/>
              </a:rPr>
              <a:t>km</a:t>
            </a:r>
            <a:r>
              <a:rPr lang="zh-CN" altLang="en-US" sz="1400" dirty="0">
                <a:solidFill>
                  <a:srgbClr val="C00000"/>
                </a:solidFill>
                <a:latin typeface="Arial" panose="020B0604020202020204" pitchFamily="34" charset="0"/>
                <a:cs typeface="Arial" panose="020B0604020202020204" pitchFamily="34" charset="0"/>
              </a:rPr>
              <a:t> </a:t>
            </a:r>
            <a:r>
              <a:rPr lang="en-US" altLang="zh-CN" sz="1400" dirty="0">
                <a:solidFill>
                  <a:srgbClr val="C00000"/>
                </a:solidFill>
                <a:latin typeface="Arial" panose="020B0604020202020204" pitchFamily="34" charset="0"/>
                <a:cs typeface="Arial" panose="020B0604020202020204" pitchFamily="34" charset="0"/>
              </a:rPr>
              <a:t>long straight section</a:t>
            </a:r>
          </a:p>
          <a:p>
            <a:pPr marL="285750" indent="-285750">
              <a:buFont typeface="Arial" panose="020B0604020202020204" pitchFamily="34" charset="0"/>
              <a:buChar char="•"/>
            </a:pPr>
            <a:r>
              <a:rPr lang="en-US" altLang="zh-CN" sz="1400" dirty="0">
                <a:solidFill>
                  <a:srgbClr val="C00000"/>
                </a:solidFill>
                <a:latin typeface="Arial" panose="020B0604020202020204" pitchFamily="34" charset="0"/>
                <a:cs typeface="Arial" panose="020B0604020202020204" pitchFamily="34" charset="0"/>
              </a:rPr>
              <a:t>2x1.8 km RF section</a:t>
            </a:r>
          </a:p>
          <a:p>
            <a:pPr marL="285750" indent="-285750">
              <a:buFont typeface="Arial" panose="020B0604020202020204" pitchFamily="34" charset="0"/>
              <a:buChar char="•"/>
            </a:pPr>
            <a:r>
              <a:rPr lang="en-US" altLang="zh-CN" sz="1400" dirty="0">
                <a:solidFill>
                  <a:srgbClr val="C00000"/>
                </a:solidFill>
                <a:latin typeface="Arial" panose="020B0604020202020204" pitchFamily="34" charset="0"/>
                <a:cs typeface="Arial" panose="020B0604020202020204" pitchFamily="34" charset="0"/>
              </a:rPr>
              <a:t>3 km RF module footprint</a:t>
            </a:r>
          </a:p>
          <a:p>
            <a:pPr marL="285750" indent="-285750">
              <a:buFont typeface="Arial" panose="020B0604020202020204" pitchFamily="34" charset="0"/>
              <a:buChar char="•"/>
            </a:pPr>
            <a:r>
              <a:rPr lang="en-US" altLang="zh-CN" sz="1400" dirty="0">
                <a:solidFill>
                  <a:srgbClr val="C00000"/>
                </a:solidFill>
                <a:latin typeface="Arial" panose="020B0604020202020204" pitchFamily="34" charset="0"/>
                <a:cs typeface="Arial" panose="020B0604020202020204" pitchFamily="34" charset="0"/>
              </a:rPr>
              <a:t>2 km RF module</a:t>
            </a:r>
          </a:p>
          <a:p>
            <a:pPr marL="285750" indent="-285750">
              <a:buFont typeface="Arial" panose="020B0604020202020204" pitchFamily="34" charset="0"/>
              <a:buChar char="•"/>
            </a:pPr>
            <a:r>
              <a:rPr lang="en-US" altLang="zh-CN" sz="1400" dirty="0">
                <a:solidFill>
                  <a:srgbClr val="C00000"/>
                </a:solidFill>
                <a:latin typeface="Arial" panose="020B0604020202020204" pitchFamily="34" charset="0"/>
                <a:cs typeface="Arial" panose="020B0604020202020204" pitchFamily="34" charset="0"/>
              </a:rPr>
              <a:t>628 650 MHz cavities, 352 1.3 GHz cav, total 980 cav, 4900 cells</a:t>
            </a:r>
            <a:endParaRPr lang="zh-CN" altLang="en-US" sz="1400" dirty="0">
              <a:solidFill>
                <a:srgbClr val="C00000"/>
              </a:solidFill>
              <a:latin typeface="Arial" panose="020B0604020202020204" pitchFamily="34" charset="0"/>
              <a:cs typeface="Arial" panose="020B0604020202020204" pitchFamily="34" charset="0"/>
            </a:endParaRPr>
          </a:p>
        </p:txBody>
      </p:sp>
      <p:cxnSp>
        <p:nvCxnSpPr>
          <p:cNvPr id="10" name="直接连接符 9">
            <a:extLst>
              <a:ext uri="{FF2B5EF4-FFF2-40B4-BE49-F238E27FC236}">
                <a16:creationId xmlns:a16="http://schemas.microsoft.com/office/drawing/2014/main" id="{2ECA2AAD-4EDB-48DE-B2EF-8E30D7883D02}"/>
              </a:ext>
            </a:extLst>
          </p:cNvPr>
          <p:cNvCxnSpPr>
            <a:cxnSpLocks/>
          </p:cNvCxnSpPr>
          <p:nvPr/>
        </p:nvCxnSpPr>
        <p:spPr>
          <a:xfrm flipV="1">
            <a:off x="9559005" y="2410390"/>
            <a:ext cx="637757" cy="11287"/>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597D3A8B-BEBE-4712-A297-0A45377881F6}"/>
              </a:ext>
            </a:extLst>
          </p:cNvPr>
          <p:cNvSpPr/>
          <p:nvPr/>
        </p:nvSpPr>
        <p:spPr>
          <a:xfrm>
            <a:off x="9789499" y="2150158"/>
            <a:ext cx="194068" cy="2489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8781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A7B805F-F81C-474C-847C-E19A920D42C4}"/>
              </a:ext>
            </a:extLst>
          </p:cNvPr>
          <p:cNvSpPr>
            <a:spLocks noGrp="1"/>
          </p:cNvSpPr>
          <p:nvPr>
            <p:ph type="sldNum" sz="quarter" idx="12"/>
          </p:nvPr>
        </p:nvSpPr>
        <p:spPr/>
        <p:txBody>
          <a:bodyPr/>
          <a:lstStyle/>
          <a:p>
            <a:fld id="{D81A5892-4DC8-4C24-8E36-6364759EFE91}" type="slidenum">
              <a:rPr lang="zh-CN" altLang="en-US" smtClean="0"/>
              <a:t>8</a:t>
            </a:fld>
            <a:endParaRPr lang="zh-CN" altLang="en-US"/>
          </a:p>
        </p:txBody>
      </p:sp>
      <p:pic>
        <p:nvPicPr>
          <p:cNvPr id="11" name="内容占位符 10">
            <a:extLst>
              <a:ext uri="{FF2B5EF4-FFF2-40B4-BE49-F238E27FC236}">
                <a16:creationId xmlns:a16="http://schemas.microsoft.com/office/drawing/2014/main" id="{41B2ABF7-9A45-468B-AC28-40EFFC8D43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9576" y="1196752"/>
            <a:ext cx="7738294" cy="5472608"/>
          </a:xfrm>
        </p:spPr>
      </p:pic>
      <p:sp>
        <p:nvSpPr>
          <p:cNvPr id="5" name="文本框 4">
            <a:extLst>
              <a:ext uri="{FF2B5EF4-FFF2-40B4-BE49-F238E27FC236}">
                <a16:creationId xmlns:a16="http://schemas.microsoft.com/office/drawing/2014/main" id="{4022A0E5-DC36-4429-8CA1-93AAEE7AE7B5}"/>
              </a:ext>
            </a:extLst>
          </p:cNvPr>
          <p:cNvSpPr txBox="1"/>
          <p:nvPr/>
        </p:nvSpPr>
        <p:spPr>
          <a:xfrm>
            <a:off x="0" y="0"/>
            <a:ext cx="12192000" cy="917431"/>
          </a:xfrm>
          <a:prstGeom prst="rect">
            <a:avLst/>
          </a:prstGeom>
        </p:spPr>
        <p:txBody>
          <a:bodyPr vert="horz" lIns="91440" tIns="45720" rIns="91440" bIns="45720" rtlCol="0" anchor="ctr">
            <a:normAutofit/>
          </a:bodyPr>
          <a:lstStyle>
            <a:lvl1pPr algn="ctr">
              <a:spcBef>
                <a:spcPct val="0"/>
              </a:spcBef>
              <a:buNone/>
              <a:defRPr sz="3200" b="1" baseline="0">
                <a:solidFill>
                  <a:srgbClr val="C00000"/>
                </a:solidFill>
                <a:effectLst/>
                <a:latin typeface="Arial" panose="020B0604020202020204" pitchFamily="34" charset="0"/>
                <a:ea typeface="微软雅黑" pitchFamily="34" charset="-122"/>
                <a:cs typeface="Arial" panose="020B0604020202020204" pitchFamily="34" charset="0"/>
              </a:defRPr>
            </a:lvl1pPr>
          </a:lstStyle>
          <a:p>
            <a:r>
              <a:rPr lang="en-US" altLang="zh-CN" dirty="0"/>
              <a:t>RF Section Layout</a:t>
            </a:r>
            <a:endParaRPr lang="zh-CN" altLang="en-US" dirty="0"/>
          </a:p>
        </p:txBody>
      </p:sp>
    </p:spTree>
    <p:extLst>
      <p:ext uri="{BB962C8B-B14F-4D97-AF65-F5344CB8AC3E}">
        <p14:creationId xmlns:p14="http://schemas.microsoft.com/office/powerpoint/2010/main" val="242070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0B7E28A-230C-4CF1-9631-8A085601A0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835" y="1124744"/>
            <a:ext cx="10305914" cy="5281781"/>
          </a:xfrm>
          <a:prstGeom prst="rect">
            <a:avLst/>
          </a:prstGeom>
        </p:spPr>
      </p:pic>
      <p:sp>
        <p:nvSpPr>
          <p:cNvPr id="2" name="标题 1">
            <a:extLst>
              <a:ext uri="{FF2B5EF4-FFF2-40B4-BE49-F238E27FC236}">
                <a16:creationId xmlns:a16="http://schemas.microsoft.com/office/drawing/2014/main" id="{86353DFA-CC9C-4A34-A0A2-E2131136C415}"/>
              </a:ext>
            </a:extLst>
          </p:cNvPr>
          <p:cNvSpPr>
            <a:spLocks noGrp="1"/>
          </p:cNvSpPr>
          <p:nvPr>
            <p:ph type="title"/>
          </p:nvPr>
        </p:nvSpPr>
        <p:spPr>
          <a:xfrm>
            <a:off x="838200" y="1"/>
            <a:ext cx="10515600" cy="908720"/>
          </a:xfrm>
        </p:spPr>
        <p:txBody>
          <a:bodyPr/>
          <a:lstStyle/>
          <a:p>
            <a:r>
              <a:rPr lang="en-US" altLang="zh-CN" dirty="0"/>
              <a:t>Collider RF Tunnel Cross Section</a:t>
            </a:r>
            <a:endParaRPr lang="zh-CN" altLang="en-US" dirty="0"/>
          </a:p>
        </p:txBody>
      </p:sp>
      <p:sp>
        <p:nvSpPr>
          <p:cNvPr id="4" name="灯片编号占位符 3">
            <a:extLst>
              <a:ext uri="{FF2B5EF4-FFF2-40B4-BE49-F238E27FC236}">
                <a16:creationId xmlns:a16="http://schemas.microsoft.com/office/drawing/2014/main" id="{5475367B-B9AC-413B-BE61-732FA38B5915}"/>
              </a:ext>
            </a:extLst>
          </p:cNvPr>
          <p:cNvSpPr>
            <a:spLocks noGrp="1"/>
          </p:cNvSpPr>
          <p:nvPr>
            <p:ph type="sldNum" sz="quarter" idx="12"/>
          </p:nvPr>
        </p:nvSpPr>
        <p:spPr/>
        <p:txBody>
          <a:bodyPr/>
          <a:lstStyle/>
          <a:p>
            <a:fld id="{D81A5892-4DC8-4C24-8E36-6364759EFE91}" type="slidenum">
              <a:rPr lang="zh-CN" altLang="en-US" smtClean="0"/>
              <a:t>9</a:t>
            </a:fld>
            <a:endParaRPr lang="zh-CN" altLang="en-US"/>
          </a:p>
        </p:txBody>
      </p:sp>
      <p:sp>
        <p:nvSpPr>
          <p:cNvPr id="10" name="文本框 9">
            <a:extLst>
              <a:ext uri="{FF2B5EF4-FFF2-40B4-BE49-F238E27FC236}">
                <a16:creationId xmlns:a16="http://schemas.microsoft.com/office/drawing/2014/main" id="{BBA7C89B-2BAA-43FE-9EE5-5AF7DED28034}"/>
              </a:ext>
            </a:extLst>
          </p:cNvPr>
          <p:cNvSpPr txBox="1"/>
          <p:nvPr/>
        </p:nvSpPr>
        <p:spPr>
          <a:xfrm>
            <a:off x="759785" y="6221859"/>
            <a:ext cx="10594015" cy="369332"/>
          </a:xfrm>
          <a:prstGeom prst="rect">
            <a:avLst/>
          </a:prstGeom>
          <a:noFill/>
        </p:spPr>
        <p:txBody>
          <a:bodyPr wrap="square">
            <a:spAutoFit/>
          </a:bodyPr>
          <a:lstStyle/>
          <a:p>
            <a:pPr algn="ctr"/>
            <a:r>
              <a:rPr lang="en-GB" altLang="zh-CN" sz="1800" dirty="0">
                <a:effectLst/>
                <a:latin typeface="Arial" panose="020B0604020202020204" pitchFamily="34" charset="0"/>
                <a:ea typeface="Times New Roman" panose="02020603050405020304" pitchFamily="18" charset="0"/>
                <a:cs typeface="Arial" panose="020B0604020202020204" pitchFamily="34" charset="0"/>
              </a:rPr>
              <a:t>650 MHz cryomodules mounted on tunnel floor. </a:t>
            </a:r>
            <a:r>
              <a:rPr lang="en-US" altLang="zh-CN" dirty="0">
                <a:latin typeface="Arial" panose="020B0604020202020204" pitchFamily="34" charset="0"/>
                <a:cs typeface="Arial" panose="020B0604020202020204" pitchFamily="34" charset="0"/>
              </a:rPr>
              <a:t>Cavities </a:t>
            </a:r>
            <a:r>
              <a:rPr lang="en-GB" altLang="zh-CN" dirty="0">
                <a:latin typeface="Arial" panose="020B0604020202020204" pitchFamily="34" charset="0"/>
                <a:cs typeface="Arial" panose="020B0604020202020204" pitchFamily="34" charset="0"/>
              </a:rPr>
              <a:t>operate in CW mode</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55422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29311</TotalTime>
  <Words>5142</Words>
  <Application>Microsoft Office PowerPoint</Application>
  <PresentationFormat>宽屏</PresentationFormat>
  <Paragraphs>909</Paragraphs>
  <Slides>38</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38</vt:i4>
      </vt:variant>
    </vt:vector>
  </HeadingPairs>
  <TitlesOfParts>
    <vt:vector size="47" baseType="lpstr">
      <vt:lpstr>等线</vt:lpstr>
      <vt:lpstr>微软雅黑</vt:lpstr>
      <vt:lpstr>Arial</vt:lpstr>
      <vt:lpstr>Calibri</vt:lpstr>
      <vt:lpstr>Cambria Math</vt:lpstr>
      <vt:lpstr>Roboto</vt:lpstr>
      <vt:lpstr>Times New Roman</vt:lpstr>
      <vt:lpstr>Wingdings</vt:lpstr>
      <vt:lpstr>Office 主题</vt:lpstr>
      <vt:lpstr>PowerPoint 演示文稿</vt:lpstr>
      <vt:lpstr>Content</vt:lpstr>
      <vt:lpstr>Design Requirement and Challenges of SRF System </vt:lpstr>
      <vt:lpstr>Design Features of SRF System </vt:lpstr>
      <vt:lpstr>CEPC Collider Ring 650 MHz RF Parameters</vt:lpstr>
      <vt:lpstr>CEPC Booster Ring 1.3 GHz RF Parameters</vt:lpstr>
      <vt:lpstr>RF Section Layout</vt:lpstr>
      <vt:lpstr>PowerPoint 演示文稿</vt:lpstr>
      <vt:lpstr>Collider RF Tunnel Cross Section</vt:lpstr>
      <vt:lpstr>Booster RF Tunnel Cross Section</vt:lpstr>
      <vt:lpstr>RF Bypass Scheme</vt:lpstr>
      <vt:lpstr>RF Bypass Scheme</vt:lpstr>
      <vt:lpstr>RF Bypass Scheme</vt:lpstr>
      <vt:lpstr>RF Bypass Scheme</vt:lpstr>
      <vt:lpstr>Content</vt:lpstr>
      <vt:lpstr>Collider 650 MHz SRF System Design</vt:lpstr>
      <vt:lpstr>Collider 650 MHz SRF System Design</vt:lpstr>
      <vt:lpstr>Beam Cavity Interaction</vt:lpstr>
      <vt:lpstr>Z-pole Operation with Higgs 2-cell Cavities</vt:lpstr>
      <vt:lpstr>PowerPoint 演示文稿</vt:lpstr>
      <vt:lpstr>PowerPoint 演示文稿</vt:lpstr>
      <vt:lpstr>Content</vt:lpstr>
      <vt:lpstr>Booster RF Cavity and Cryomodule</vt:lpstr>
      <vt:lpstr>Booster Ramp and Duty Factors</vt:lpstr>
      <vt:lpstr>Content</vt:lpstr>
      <vt:lpstr>CEPC Power and Energy Upgrade Plan</vt:lpstr>
      <vt:lpstr>CEPC Power and Energy Upgrade Plan</vt:lpstr>
      <vt:lpstr>Power Upgrade</vt:lpstr>
      <vt:lpstr>Energy Upgrade</vt:lpstr>
      <vt:lpstr>EDR Phase and Further Plan for CEPC SRF System </vt:lpstr>
      <vt:lpstr>SRF System Risks and other Issues</vt:lpstr>
      <vt:lpstr>Summary</vt:lpstr>
      <vt:lpstr>Transient Beam Loading</vt:lpstr>
      <vt:lpstr>Transient Beam Loading</vt:lpstr>
      <vt:lpstr>Cavity Fundamental Mode Instability</vt:lpstr>
      <vt:lpstr>RF and Beam Feedback for Fundamental Mode CBI</vt:lpstr>
      <vt:lpstr>Cavity HOM CBI and Damping</vt:lpstr>
      <vt:lpstr>Booster HOM CBI and Damping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Jiyuan Zhai</cp:lastModifiedBy>
  <cp:revision>2382</cp:revision>
  <cp:lastPrinted>2022-11-06T05:19:21Z</cp:lastPrinted>
  <dcterms:created xsi:type="dcterms:W3CDTF">2012-09-04T11:33:36Z</dcterms:created>
  <dcterms:modified xsi:type="dcterms:W3CDTF">2023-07-04T08:28:18Z</dcterms:modified>
</cp:coreProperties>
</file>