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953" r:id="rId2"/>
    <p:sldId id="1008" r:id="rId3"/>
    <p:sldId id="1009" r:id="rId4"/>
    <p:sldId id="1010" r:id="rId5"/>
    <p:sldId id="1011" r:id="rId6"/>
    <p:sldId id="1014" r:id="rId7"/>
    <p:sldId id="1018" r:id="rId8"/>
    <p:sldId id="1019" r:id="rId9"/>
    <p:sldId id="1020" r:id="rId10"/>
    <p:sldId id="1022" r:id="rId11"/>
    <p:sldId id="1023" r:id="rId12"/>
    <p:sldId id="1024" r:id="rId13"/>
    <p:sldId id="1025" r:id="rId14"/>
    <p:sldId id="1026" r:id="rId15"/>
    <p:sldId id="1027" r:id="rId16"/>
    <p:sldId id="1028" r:id="rId17"/>
    <p:sldId id="1029" r:id="rId18"/>
    <p:sldId id="1030" r:id="rId19"/>
    <p:sldId id="1042" r:id="rId20"/>
    <p:sldId id="1031" r:id="rId21"/>
    <p:sldId id="1032" r:id="rId22"/>
    <p:sldId id="1034" r:id="rId23"/>
    <p:sldId id="1035" r:id="rId24"/>
    <p:sldId id="1036" r:id="rId25"/>
    <p:sldId id="1037" r:id="rId26"/>
    <p:sldId id="1038" r:id="rId27"/>
    <p:sldId id="1039" r:id="rId28"/>
    <p:sldId id="1040" r:id="rId29"/>
    <p:sldId id="1041" r:id="rId3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FF"/>
    <a:srgbClr val="003399"/>
    <a:srgbClr val="E6E6E6"/>
    <a:srgbClr val="0070C0"/>
    <a:srgbClr val="4D8357"/>
    <a:srgbClr val="005800"/>
    <a:srgbClr val="0084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3" autoAdjust="0"/>
    <p:restoredTop sz="91732" autoAdjust="0"/>
  </p:normalViewPr>
  <p:slideViewPr>
    <p:cSldViewPr>
      <p:cViewPr varScale="1">
        <p:scale>
          <a:sx n="61" d="100"/>
          <a:sy n="61" d="100"/>
        </p:scale>
        <p:origin x="728" y="14"/>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45" d="100"/>
          <a:sy n="45" d="100"/>
        </p:scale>
        <p:origin x="2788" y="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G:\Backup\&#26700;&#38754;\&#39640;&#25928;&#29575;&#26679;&#31649;&#27979;&#35797;-202207.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G:\Backup\&#26700;&#38754;\&#39640;&#25928;&#29575;&#26679;&#31649;&#27979;&#35797;-202207.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073152601770088E-2"/>
          <c:y val="6.8597639718951761E-2"/>
          <c:w val="0.90035514725693455"/>
          <c:h val="0.85113808690580339"/>
        </c:manualLayout>
      </c:layout>
      <c:scatterChart>
        <c:scatterStyle val="smoothMarker"/>
        <c:varyColors val="0"/>
        <c:ser>
          <c:idx val="0"/>
          <c:order val="0"/>
          <c:spPr>
            <a:ln>
              <a:solidFill>
                <a:srgbClr val="FF0000"/>
              </a:solidFill>
            </a:ln>
          </c:spPr>
          <c:marker>
            <c:symbol val="none"/>
          </c:marker>
          <c:xVal>
            <c:numRef>
              <c:f>Sheet1!$K$6:$K$12</c:f>
              <c:numCache>
                <c:formatCode>0%</c:formatCode>
                <c:ptCount val="7"/>
                <c:pt idx="0">
                  <c:v>0.4</c:v>
                </c:pt>
                <c:pt idx="1">
                  <c:v>0.5</c:v>
                </c:pt>
                <c:pt idx="2">
                  <c:v>0.6</c:v>
                </c:pt>
                <c:pt idx="3">
                  <c:v>0.7</c:v>
                </c:pt>
                <c:pt idx="4">
                  <c:v>0.8</c:v>
                </c:pt>
                <c:pt idx="5">
                  <c:v>0.9</c:v>
                </c:pt>
                <c:pt idx="6">
                  <c:v>1</c:v>
                </c:pt>
              </c:numCache>
            </c:numRef>
          </c:xVal>
          <c:yVal>
            <c:numRef>
              <c:f>Sheet1!$N$6:$N$12</c:f>
              <c:numCache>
                <c:formatCode>General</c:formatCode>
                <c:ptCount val="7"/>
                <c:pt idx="0">
                  <c:v>576</c:v>
                </c:pt>
                <c:pt idx="1">
                  <c:v>460.8</c:v>
                </c:pt>
                <c:pt idx="2">
                  <c:v>384</c:v>
                </c:pt>
                <c:pt idx="3">
                  <c:v>329.14285714285717</c:v>
                </c:pt>
                <c:pt idx="4">
                  <c:v>288</c:v>
                </c:pt>
                <c:pt idx="5">
                  <c:v>256</c:v>
                </c:pt>
                <c:pt idx="6">
                  <c:v>230.4</c:v>
                </c:pt>
              </c:numCache>
            </c:numRef>
          </c:yVal>
          <c:smooth val="1"/>
          <c:extLst xmlns:c16r2="http://schemas.microsoft.com/office/drawing/2015/06/chart">
            <c:ext xmlns:c16="http://schemas.microsoft.com/office/drawing/2014/chart" uri="{C3380CC4-5D6E-409C-BE32-E72D297353CC}">
              <c16:uniqueId val="{00000000-7D8D-4A9B-956A-FC676BA8B6F5}"/>
            </c:ext>
          </c:extLst>
        </c:ser>
        <c:dLbls>
          <c:showLegendKey val="0"/>
          <c:showVal val="0"/>
          <c:showCatName val="0"/>
          <c:showSerName val="0"/>
          <c:showPercent val="0"/>
          <c:showBubbleSize val="0"/>
        </c:dLbls>
        <c:axId val="-1309878304"/>
        <c:axId val="-1309871776"/>
      </c:scatterChart>
      <c:valAx>
        <c:axId val="-1309878304"/>
        <c:scaling>
          <c:orientation val="minMax"/>
          <c:max val="1"/>
          <c:min val="0.4"/>
        </c:scaling>
        <c:delete val="0"/>
        <c:axPos val="b"/>
        <c:numFmt formatCode="0%" sourceLinked="1"/>
        <c:majorTickMark val="out"/>
        <c:minorTickMark val="none"/>
        <c:tickLblPos val="nextTo"/>
        <c:txPr>
          <a:bodyPr rot="0" vert="horz"/>
          <a:lstStyle/>
          <a:p>
            <a:pPr>
              <a:defRPr sz="1000" b="0" i="0" u="none" strike="noStrike" baseline="0">
                <a:solidFill>
                  <a:srgbClr val="000000"/>
                </a:solidFill>
                <a:latin typeface="宋体"/>
                <a:ea typeface="宋体"/>
                <a:cs typeface="宋体"/>
              </a:defRPr>
            </a:pPr>
            <a:endParaRPr lang="zh-CN"/>
          </a:p>
        </c:txPr>
        <c:crossAx val="-1309871776"/>
        <c:crosses val="autoZero"/>
        <c:crossBetween val="midCat"/>
        <c:majorUnit val="5.000000000000001E-2"/>
      </c:valAx>
      <c:valAx>
        <c:axId val="-1309871776"/>
        <c:scaling>
          <c:orientation val="minMax"/>
        </c:scaling>
        <c:delete val="0"/>
        <c:axPos val="l"/>
        <c:numFmt formatCode="General" sourceLinked="1"/>
        <c:majorTickMark val="out"/>
        <c:minorTickMark val="none"/>
        <c:tickLblPos val="nextTo"/>
        <c:crossAx val="-1309878304"/>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Power vs. High Voltage</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'直流高压&amp;微波老练'!$D$483:$D$490</c:f>
              <c:numCache>
                <c:formatCode>General</c:formatCode>
                <c:ptCount val="8"/>
                <c:pt idx="0">
                  <c:v>70</c:v>
                </c:pt>
                <c:pt idx="1">
                  <c:v>75</c:v>
                </c:pt>
                <c:pt idx="2">
                  <c:v>80</c:v>
                </c:pt>
                <c:pt idx="3">
                  <c:v>85</c:v>
                </c:pt>
                <c:pt idx="4">
                  <c:v>90</c:v>
                </c:pt>
                <c:pt idx="5">
                  <c:v>95</c:v>
                </c:pt>
                <c:pt idx="6">
                  <c:v>100</c:v>
                </c:pt>
                <c:pt idx="7">
                  <c:v>103</c:v>
                </c:pt>
              </c:numCache>
            </c:numRef>
          </c:xVal>
          <c:yVal>
            <c:numRef>
              <c:f>'直流高压&amp;微波老练'!$L$483:$L$490</c:f>
              <c:numCache>
                <c:formatCode>0.0_);[Red]\(0.0\)</c:formatCode>
                <c:ptCount val="8"/>
                <c:pt idx="0">
                  <c:v>188.10000000000002</c:v>
                </c:pt>
                <c:pt idx="1">
                  <c:v>247.75</c:v>
                </c:pt>
                <c:pt idx="2">
                  <c:v>311.8</c:v>
                </c:pt>
                <c:pt idx="3">
                  <c:v>385.1</c:v>
                </c:pt>
                <c:pt idx="4">
                  <c:v>453.70000000000005</c:v>
                </c:pt>
                <c:pt idx="5">
                  <c:v>524</c:v>
                </c:pt>
                <c:pt idx="6">
                  <c:v>594.99999999999989</c:v>
                </c:pt>
                <c:pt idx="7">
                  <c:v>632.13000000000011</c:v>
                </c:pt>
              </c:numCache>
            </c:numRef>
          </c:yVal>
          <c:smooth val="1"/>
          <c:extLst xmlns:c16r2="http://schemas.microsoft.com/office/drawing/2015/06/chart">
            <c:ext xmlns:c16="http://schemas.microsoft.com/office/drawing/2014/chart" uri="{C3380CC4-5D6E-409C-BE32-E72D297353CC}">
              <c16:uniqueId val="{00000000-D2B8-4D26-B8B4-4FD191303C6D}"/>
            </c:ext>
          </c:extLst>
        </c:ser>
        <c:dLbls>
          <c:showLegendKey val="0"/>
          <c:showVal val="0"/>
          <c:showCatName val="0"/>
          <c:showSerName val="0"/>
          <c:showPercent val="0"/>
          <c:showBubbleSize val="0"/>
        </c:dLbls>
        <c:axId val="-1309871232"/>
        <c:axId val="-1309869056"/>
      </c:scatterChart>
      <c:valAx>
        <c:axId val="-1309871232"/>
        <c:scaling>
          <c:orientation val="minMax"/>
          <c:min val="7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09869056"/>
        <c:crosses val="autoZero"/>
        <c:crossBetween val="midCat"/>
      </c:valAx>
      <c:valAx>
        <c:axId val="-1309869056"/>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098712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Power vs. Efficiency</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'直流高压&amp;微波老练'!$D$483:$D$490</c:f>
              <c:numCache>
                <c:formatCode>General</c:formatCode>
                <c:ptCount val="8"/>
                <c:pt idx="0">
                  <c:v>70</c:v>
                </c:pt>
                <c:pt idx="1">
                  <c:v>75</c:v>
                </c:pt>
                <c:pt idx="2">
                  <c:v>80</c:v>
                </c:pt>
                <c:pt idx="3">
                  <c:v>85</c:v>
                </c:pt>
                <c:pt idx="4">
                  <c:v>90</c:v>
                </c:pt>
                <c:pt idx="5">
                  <c:v>95</c:v>
                </c:pt>
                <c:pt idx="6">
                  <c:v>100</c:v>
                </c:pt>
                <c:pt idx="7">
                  <c:v>103</c:v>
                </c:pt>
              </c:numCache>
            </c:numRef>
          </c:xVal>
          <c:yVal>
            <c:numRef>
              <c:f>'直流高压&amp;微波老练'!$M$483:$M$490</c:f>
              <c:numCache>
                <c:formatCode>0.0%</c:formatCode>
                <c:ptCount val="8"/>
                <c:pt idx="0">
                  <c:v>0.53422323203635336</c:v>
                </c:pt>
                <c:pt idx="1">
                  <c:v>0.59305804907241177</c:v>
                </c:pt>
                <c:pt idx="2">
                  <c:v>0.63788870703764322</c:v>
                </c:pt>
                <c:pt idx="3">
                  <c:v>0.68026850379791559</c:v>
                </c:pt>
                <c:pt idx="4">
                  <c:v>0.69724911633625331</c:v>
                </c:pt>
                <c:pt idx="5">
                  <c:v>0.70715249662618085</c:v>
                </c:pt>
                <c:pt idx="6">
                  <c:v>0.71087216248506568</c:v>
                </c:pt>
                <c:pt idx="7">
                  <c:v>0.704613601150335</c:v>
                </c:pt>
              </c:numCache>
            </c:numRef>
          </c:yVal>
          <c:smooth val="1"/>
          <c:extLst xmlns:c16r2="http://schemas.microsoft.com/office/drawing/2015/06/chart">
            <c:ext xmlns:c16="http://schemas.microsoft.com/office/drawing/2014/chart" uri="{C3380CC4-5D6E-409C-BE32-E72D297353CC}">
              <c16:uniqueId val="{00000000-4DDA-4B95-919E-CD3BB3329B7F}"/>
            </c:ext>
          </c:extLst>
        </c:ser>
        <c:dLbls>
          <c:showLegendKey val="0"/>
          <c:showVal val="0"/>
          <c:showCatName val="0"/>
          <c:showSerName val="0"/>
          <c:showPercent val="0"/>
          <c:showBubbleSize val="0"/>
        </c:dLbls>
        <c:axId val="-1309872864"/>
        <c:axId val="-1309884288"/>
      </c:scatterChart>
      <c:valAx>
        <c:axId val="-1309872864"/>
        <c:scaling>
          <c:orientation val="minMax"/>
          <c:min val="7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09884288"/>
        <c:crosses val="autoZero"/>
        <c:crossBetween val="midCat"/>
      </c:valAx>
      <c:valAx>
        <c:axId val="-13098842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098728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none"/>
          </c:marker>
          <c:xVal>
            <c:numRef>
              <c:f>Sheet1!$B$1:$B$748</c:f>
              <c:numCache>
                <c:formatCode>0.00E+00</c:formatCode>
                <c:ptCount val="748"/>
                <c:pt idx="0">
                  <c:v>3</c:v>
                </c:pt>
                <c:pt idx="1">
                  <c:v>4</c:v>
                </c:pt>
                <c:pt idx="2">
                  <c:v>5</c:v>
                </c:pt>
                <c:pt idx="3">
                  <c:v>6</c:v>
                </c:pt>
                <c:pt idx="4">
                  <c:v>7</c:v>
                </c:pt>
                <c:pt idx="5">
                  <c:v>8</c:v>
                </c:pt>
                <c:pt idx="6">
                  <c:v>9</c:v>
                </c:pt>
                <c:pt idx="7">
                  <c:v>10</c:v>
                </c:pt>
                <c:pt idx="8">
                  <c:v>11</c:v>
                </c:pt>
                <c:pt idx="9">
                  <c:v>12</c:v>
                </c:pt>
                <c:pt idx="10">
                  <c:v>13</c:v>
                </c:pt>
                <c:pt idx="11">
                  <c:v>14</c:v>
                </c:pt>
                <c:pt idx="12">
                  <c:v>15</c:v>
                </c:pt>
                <c:pt idx="13">
                  <c:v>16</c:v>
                </c:pt>
                <c:pt idx="14">
                  <c:v>17</c:v>
                </c:pt>
                <c:pt idx="15">
                  <c:v>18</c:v>
                </c:pt>
                <c:pt idx="16">
                  <c:v>19</c:v>
                </c:pt>
                <c:pt idx="17">
                  <c:v>20</c:v>
                </c:pt>
                <c:pt idx="18">
                  <c:v>21</c:v>
                </c:pt>
                <c:pt idx="19">
                  <c:v>22</c:v>
                </c:pt>
                <c:pt idx="20">
                  <c:v>23</c:v>
                </c:pt>
                <c:pt idx="21">
                  <c:v>24</c:v>
                </c:pt>
                <c:pt idx="22">
                  <c:v>25</c:v>
                </c:pt>
                <c:pt idx="23">
                  <c:v>26</c:v>
                </c:pt>
                <c:pt idx="24">
                  <c:v>27</c:v>
                </c:pt>
                <c:pt idx="25">
                  <c:v>28</c:v>
                </c:pt>
                <c:pt idx="26">
                  <c:v>29</c:v>
                </c:pt>
                <c:pt idx="27">
                  <c:v>30</c:v>
                </c:pt>
                <c:pt idx="28">
                  <c:v>31</c:v>
                </c:pt>
                <c:pt idx="29">
                  <c:v>32</c:v>
                </c:pt>
                <c:pt idx="30">
                  <c:v>33</c:v>
                </c:pt>
                <c:pt idx="31">
                  <c:v>34</c:v>
                </c:pt>
                <c:pt idx="32">
                  <c:v>35</c:v>
                </c:pt>
                <c:pt idx="33">
                  <c:v>36</c:v>
                </c:pt>
                <c:pt idx="34">
                  <c:v>37</c:v>
                </c:pt>
                <c:pt idx="35">
                  <c:v>38</c:v>
                </c:pt>
                <c:pt idx="36">
                  <c:v>39</c:v>
                </c:pt>
                <c:pt idx="37">
                  <c:v>40</c:v>
                </c:pt>
                <c:pt idx="38">
                  <c:v>41</c:v>
                </c:pt>
                <c:pt idx="39">
                  <c:v>42</c:v>
                </c:pt>
                <c:pt idx="40">
                  <c:v>43</c:v>
                </c:pt>
                <c:pt idx="41">
                  <c:v>44</c:v>
                </c:pt>
                <c:pt idx="42">
                  <c:v>45</c:v>
                </c:pt>
                <c:pt idx="43">
                  <c:v>46</c:v>
                </c:pt>
                <c:pt idx="44">
                  <c:v>47</c:v>
                </c:pt>
                <c:pt idx="45">
                  <c:v>48</c:v>
                </c:pt>
                <c:pt idx="46">
                  <c:v>49</c:v>
                </c:pt>
                <c:pt idx="47">
                  <c:v>50</c:v>
                </c:pt>
                <c:pt idx="48">
                  <c:v>51</c:v>
                </c:pt>
                <c:pt idx="49">
                  <c:v>52</c:v>
                </c:pt>
                <c:pt idx="50">
                  <c:v>53</c:v>
                </c:pt>
                <c:pt idx="51">
                  <c:v>54</c:v>
                </c:pt>
                <c:pt idx="52">
                  <c:v>55</c:v>
                </c:pt>
                <c:pt idx="53">
                  <c:v>56</c:v>
                </c:pt>
                <c:pt idx="54">
                  <c:v>57</c:v>
                </c:pt>
                <c:pt idx="55">
                  <c:v>58</c:v>
                </c:pt>
                <c:pt idx="56">
                  <c:v>59</c:v>
                </c:pt>
                <c:pt idx="57">
                  <c:v>60</c:v>
                </c:pt>
                <c:pt idx="58">
                  <c:v>61</c:v>
                </c:pt>
                <c:pt idx="59">
                  <c:v>62</c:v>
                </c:pt>
                <c:pt idx="60">
                  <c:v>63</c:v>
                </c:pt>
                <c:pt idx="61">
                  <c:v>64</c:v>
                </c:pt>
                <c:pt idx="62">
                  <c:v>65</c:v>
                </c:pt>
                <c:pt idx="63">
                  <c:v>66</c:v>
                </c:pt>
                <c:pt idx="64">
                  <c:v>67</c:v>
                </c:pt>
                <c:pt idx="65">
                  <c:v>68</c:v>
                </c:pt>
                <c:pt idx="66">
                  <c:v>69</c:v>
                </c:pt>
                <c:pt idx="67">
                  <c:v>70</c:v>
                </c:pt>
                <c:pt idx="68">
                  <c:v>71</c:v>
                </c:pt>
                <c:pt idx="69">
                  <c:v>72</c:v>
                </c:pt>
                <c:pt idx="70">
                  <c:v>73</c:v>
                </c:pt>
                <c:pt idx="71">
                  <c:v>74</c:v>
                </c:pt>
                <c:pt idx="72">
                  <c:v>75</c:v>
                </c:pt>
                <c:pt idx="73">
                  <c:v>76</c:v>
                </c:pt>
                <c:pt idx="74">
                  <c:v>77</c:v>
                </c:pt>
                <c:pt idx="75">
                  <c:v>78</c:v>
                </c:pt>
                <c:pt idx="76">
                  <c:v>79</c:v>
                </c:pt>
                <c:pt idx="77">
                  <c:v>80</c:v>
                </c:pt>
                <c:pt idx="78">
                  <c:v>81</c:v>
                </c:pt>
                <c:pt idx="79">
                  <c:v>82</c:v>
                </c:pt>
                <c:pt idx="80">
                  <c:v>83</c:v>
                </c:pt>
                <c:pt idx="81">
                  <c:v>84</c:v>
                </c:pt>
                <c:pt idx="82">
                  <c:v>85</c:v>
                </c:pt>
                <c:pt idx="83">
                  <c:v>86</c:v>
                </c:pt>
                <c:pt idx="84">
                  <c:v>87</c:v>
                </c:pt>
                <c:pt idx="85">
                  <c:v>88</c:v>
                </c:pt>
                <c:pt idx="86">
                  <c:v>89</c:v>
                </c:pt>
                <c:pt idx="87">
                  <c:v>90</c:v>
                </c:pt>
                <c:pt idx="88">
                  <c:v>91</c:v>
                </c:pt>
                <c:pt idx="89">
                  <c:v>92</c:v>
                </c:pt>
                <c:pt idx="90">
                  <c:v>93</c:v>
                </c:pt>
                <c:pt idx="91">
                  <c:v>94</c:v>
                </c:pt>
                <c:pt idx="92">
                  <c:v>95</c:v>
                </c:pt>
                <c:pt idx="93">
                  <c:v>96</c:v>
                </c:pt>
                <c:pt idx="94">
                  <c:v>97</c:v>
                </c:pt>
                <c:pt idx="95">
                  <c:v>98</c:v>
                </c:pt>
                <c:pt idx="96">
                  <c:v>99</c:v>
                </c:pt>
                <c:pt idx="97">
                  <c:v>100</c:v>
                </c:pt>
                <c:pt idx="98">
                  <c:v>101</c:v>
                </c:pt>
                <c:pt idx="99">
                  <c:v>102</c:v>
                </c:pt>
                <c:pt idx="100">
                  <c:v>103</c:v>
                </c:pt>
                <c:pt idx="101">
                  <c:v>104</c:v>
                </c:pt>
                <c:pt idx="102">
                  <c:v>105</c:v>
                </c:pt>
                <c:pt idx="103">
                  <c:v>106</c:v>
                </c:pt>
                <c:pt idx="104">
                  <c:v>107</c:v>
                </c:pt>
                <c:pt idx="105">
                  <c:v>108</c:v>
                </c:pt>
                <c:pt idx="106">
                  <c:v>109</c:v>
                </c:pt>
                <c:pt idx="107">
                  <c:v>110</c:v>
                </c:pt>
                <c:pt idx="108">
                  <c:v>111</c:v>
                </c:pt>
                <c:pt idx="109">
                  <c:v>112</c:v>
                </c:pt>
                <c:pt idx="110">
                  <c:v>113</c:v>
                </c:pt>
                <c:pt idx="111">
                  <c:v>114</c:v>
                </c:pt>
                <c:pt idx="112">
                  <c:v>115</c:v>
                </c:pt>
                <c:pt idx="113">
                  <c:v>116</c:v>
                </c:pt>
                <c:pt idx="114">
                  <c:v>117</c:v>
                </c:pt>
                <c:pt idx="115">
                  <c:v>118</c:v>
                </c:pt>
                <c:pt idx="116">
                  <c:v>119</c:v>
                </c:pt>
                <c:pt idx="117">
                  <c:v>120</c:v>
                </c:pt>
                <c:pt idx="118">
                  <c:v>121</c:v>
                </c:pt>
                <c:pt idx="119">
                  <c:v>122</c:v>
                </c:pt>
                <c:pt idx="120">
                  <c:v>123</c:v>
                </c:pt>
                <c:pt idx="121">
                  <c:v>124</c:v>
                </c:pt>
                <c:pt idx="122">
                  <c:v>125</c:v>
                </c:pt>
                <c:pt idx="123">
                  <c:v>126</c:v>
                </c:pt>
                <c:pt idx="124">
                  <c:v>127</c:v>
                </c:pt>
                <c:pt idx="125">
                  <c:v>128</c:v>
                </c:pt>
                <c:pt idx="126">
                  <c:v>129</c:v>
                </c:pt>
                <c:pt idx="127">
                  <c:v>130</c:v>
                </c:pt>
                <c:pt idx="128">
                  <c:v>131</c:v>
                </c:pt>
                <c:pt idx="129">
                  <c:v>132</c:v>
                </c:pt>
                <c:pt idx="130">
                  <c:v>133</c:v>
                </c:pt>
                <c:pt idx="131">
                  <c:v>134</c:v>
                </c:pt>
                <c:pt idx="132">
                  <c:v>135</c:v>
                </c:pt>
                <c:pt idx="133">
                  <c:v>136</c:v>
                </c:pt>
                <c:pt idx="134">
                  <c:v>137</c:v>
                </c:pt>
                <c:pt idx="135">
                  <c:v>138</c:v>
                </c:pt>
                <c:pt idx="136">
                  <c:v>139</c:v>
                </c:pt>
                <c:pt idx="137">
                  <c:v>140</c:v>
                </c:pt>
                <c:pt idx="138">
                  <c:v>141</c:v>
                </c:pt>
                <c:pt idx="139">
                  <c:v>142</c:v>
                </c:pt>
                <c:pt idx="140">
                  <c:v>143</c:v>
                </c:pt>
                <c:pt idx="141">
                  <c:v>144</c:v>
                </c:pt>
                <c:pt idx="142">
                  <c:v>145</c:v>
                </c:pt>
                <c:pt idx="143">
                  <c:v>146</c:v>
                </c:pt>
                <c:pt idx="144">
                  <c:v>147</c:v>
                </c:pt>
                <c:pt idx="145">
                  <c:v>148</c:v>
                </c:pt>
                <c:pt idx="146">
                  <c:v>149</c:v>
                </c:pt>
                <c:pt idx="147">
                  <c:v>150</c:v>
                </c:pt>
                <c:pt idx="148">
                  <c:v>151</c:v>
                </c:pt>
                <c:pt idx="149">
                  <c:v>152</c:v>
                </c:pt>
                <c:pt idx="150">
                  <c:v>153</c:v>
                </c:pt>
                <c:pt idx="151">
                  <c:v>154</c:v>
                </c:pt>
                <c:pt idx="152">
                  <c:v>155</c:v>
                </c:pt>
                <c:pt idx="153">
                  <c:v>156</c:v>
                </c:pt>
                <c:pt idx="154">
                  <c:v>157</c:v>
                </c:pt>
                <c:pt idx="155">
                  <c:v>158</c:v>
                </c:pt>
                <c:pt idx="156">
                  <c:v>159</c:v>
                </c:pt>
                <c:pt idx="157">
                  <c:v>160</c:v>
                </c:pt>
                <c:pt idx="158">
                  <c:v>161</c:v>
                </c:pt>
                <c:pt idx="159">
                  <c:v>162</c:v>
                </c:pt>
                <c:pt idx="160">
                  <c:v>163</c:v>
                </c:pt>
                <c:pt idx="161">
                  <c:v>164</c:v>
                </c:pt>
                <c:pt idx="162">
                  <c:v>165</c:v>
                </c:pt>
                <c:pt idx="163">
                  <c:v>166</c:v>
                </c:pt>
                <c:pt idx="164">
                  <c:v>167</c:v>
                </c:pt>
                <c:pt idx="165">
                  <c:v>168</c:v>
                </c:pt>
                <c:pt idx="166">
                  <c:v>169</c:v>
                </c:pt>
                <c:pt idx="167">
                  <c:v>170</c:v>
                </c:pt>
                <c:pt idx="168">
                  <c:v>171</c:v>
                </c:pt>
                <c:pt idx="169">
                  <c:v>172</c:v>
                </c:pt>
                <c:pt idx="170">
                  <c:v>173</c:v>
                </c:pt>
                <c:pt idx="171">
                  <c:v>174</c:v>
                </c:pt>
                <c:pt idx="172">
                  <c:v>175</c:v>
                </c:pt>
                <c:pt idx="173">
                  <c:v>176</c:v>
                </c:pt>
                <c:pt idx="174">
                  <c:v>177</c:v>
                </c:pt>
                <c:pt idx="175">
                  <c:v>178</c:v>
                </c:pt>
                <c:pt idx="176">
                  <c:v>179</c:v>
                </c:pt>
                <c:pt idx="177">
                  <c:v>180</c:v>
                </c:pt>
                <c:pt idx="178">
                  <c:v>181</c:v>
                </c:pt>
                <c:pt idx="179">
                  <c:v>182</c:v>
                </c:pt>
                <c:pt idx="180">
                  <c:v>183</c:v>
                </c:pt>
                <c:pt idx="181">
                  <c:v>184</c:v>
                </c:pt>
                <c:pt idx="182">
                  <c:v>185</c:v>
                </c:pt>
                <c:pt idx="183">
                  <c:v>186</c:v>
                </c:pt>
                <c:pt idx="184">
                  <c:v>187</c:v>
                </c:pt>
                <c:pt idx="185">
                  <c:v>188</c:v>
                </c:pt>
                <c:pt idx="186">
                  <c:v>189</c:v>
                </c:pt>
                <c:pt idx="187">
                  <c:v>190</c:v>
                </c:pt>
                <c:pt idx="188">
                  <c:v>191</c:v>
                </c:pt>
                <c:pt idx="189">
                  <c:v>192</c:v>
                </c:pt>
                <c:pt idx="190">
                  <c:v>193</c:v>
                </c:pt>
                <c:pt idx="191">
                  <c:v>194</c:v>
                </c:pt>
                <c:pt idx="192">
                  <c:v>195</c:v>
                </c:pt>
                <c:pt idx="193">
                  <c:v>196</c:v>
                </c:pt>
                <c:pt idx="194">
                  <c:v>197</c:v>
                </c:pt>
                <c:pt idx="195">
                  <c:v>198</c:v>
                </c:pt>
                <c:pt idx="196">
                  <c:v>199</c:v>
                </c:pt>
                <c:pt idx="197">
                  <c:v>200</c:v>
                </c:pt>
                <c:pt idx="198">
                  <c:v>201</c:v>
                </c:pt>
                <c:pt idx="199">
                  <c:v>202</c:v>
                </c:pt>
                <c:pt idx="200">
                  <c:v>203</c:v>
                </c:pt>
                <c:pt idx="201">
                  <c:v>204</c:v>
                </c:pt>
                <c:pt idx="202">
                  <c:v>205</c:v>
                </c:pt>
                <c:pt idx="203">
                  <c:v>206</c:v>
                </c:pt>
                <c:pt idx="204">
                  <c:v>207</c:v>
                </c:pt>
                <c:pt idx="205">
                  <c:v>208</c:v>
                </c:pt>
                <c:pt idx="206">
                  <c:v>209</c:v>
                </c:pt>
                <c:pt idx="207">
                  <c:v>210</c:v>
                </c:pt>
                <c:pt idx="208">
                  <c:v>211</c:v>
                </c:pt>
                <c:pt idx="209">
                  <c:v>212</c:v>
                </c:pt>
                <c:pt idx="210">
                  <c:v>213</c:v>
                </c:pt>
                <c:pt idx="211">
                  <c:v>214</c:v>
                </c:pt>
                <c:pt idx="212">
                  <c:v>215</c:v>
                </c:pt>
                <c:pt idx="213">
                  <c:v>216</c:v>
                </c:pt>
                <c:pt idx="214">
                  <c:v>217</c:v>
                </c:pt>
                <c:pt idx="215">
                  <c:v>218</c:v>
                </c:pt>
                <c:pt idx="216">
                  <c:v>219</c:v>
                </c:pt>
                <c:pt idx="217">
                  <c:v>220</c:v>
                </c:pt>
                <c:pt idx="218">
                  <c:v>221</c:v>
                </c:pt>
                <c:pt idx="219">
                  <c:v>222</c:v>
                </c:pt>
                <c:pt idx="220">
                  <c:v>223</c:v>
                </c:pt>
                <c:pt idx="221">
                  <c:v>224</c:v>
                </c:pt>
                <c:pt idx="222">
                  <c:v>225</c:v>
                </c:pt>
                <c:pt idx="223">
                  <c:v>226</c:v>
                </c:pt>
                <c:pt idx="224">
                  <c:v>227</c:v>
                </c:pt>
                <c:pt idx="225">
                  <c:v>228</c:v>
                </c:pt>
                <c:pt idx="226">
                  <c:v>229</c:v>
                </c:pt>
                <c:pt idx="227">
                  <c:v>230</c:v>
                </c:pt>
                <c:pt idx="228">
                  <c:v>231</c:v>
                </c:pt>
                <c:pt idx="229">
                  <c:v>232</c:v>
                </c:pt>
                <c:pt idx="230">
                  <c:v>233</c:v>
                </c:pt>
                <c:pt idx="231">
                  <c:v>234</c:v>
                </c:pt>
                <c:pt idx="232">
                  <c:v>235</c:v>
                </c:pt>
                <c:pt idx="233">
                  <c:v>236</c:v>
                </c:pt>
                <c:pt idx="234">
                  <c:v>237</c:v>
                </c:pt>
                <c:pt idx="235">
                  <c:v>238</c:v>
                </c:pt>
                <c:pt idx="236">
                  <c:v>239</c:v>
                </c:pt>
                <c:pt idx="237">
                  <c:v>240</c:v>
                </c:pt>
                <c:pt idx="238">
                  <c:v>241</c:v>
                </c:pt>
                <c:pt idx="239">
                  <c:v>242</c:v>
                </c:pt>
                <c:pt idx="240">
                  <c:v>243</c:v>
                </c:pt>
                <c:pt idx="241">
                  <c:v>244</c:v>
                </c:pt>
                <c:pt idx="242">
                  <c:v>245</c:v>
                </c:pt>
                <c:pt idx="243">
                  <c:v>246</c:v>
                </c:pt>
                <c:pt idx="244">
                  <c:v>247</c:v>
                </c:pt>
                <c:pt idx="245">
                  <c:v>248</c:v>
                </c:pt>
                <c:pt idx="246">
                  <c:v>249</c:v>
                </c:pt>
                <c:pt idx="247">
                  <c:v>250</c:v>
                </c:pt>
                <c:pt idx="248">
                  <c:v>251</c:v>
                </c:pt>
                <c:pt idx="249">
                  <c:v>252</c:v>
                </c:pt>
                <c:pt idx="250">
                  <c:v>253</c:v>
                </c:pt>
                <c:pt idx="251">
                  <c:v>254</c:v>
                </c:pt>
                <c:pt idx="252">
                  <c:v>255</c:v>
                </c:pt>
                <c:pt idx="253">
                  <c:v>256</c:v>
                </c:pt>
                <c:pt idx="254">
                  <c:v>257</c:v>
                </c:pt>
                <c:pt idx="255">
                  <c:v>258</c:v>
                </c:pt>
                <c:pt idx="256">
                  <c:v>259</c:v>
                </c:pt>
                <c:pt idx="257">
                  <c:v>260</c:v>
                </c:pt>
                <c:pt idx="258">
                  <c:v>261</c:v>
                </c:pt>
                <c:pt idx="259">
                  <c:v>262</c:v>
                </c:pt>
                <c:pt idx="260">
                  <c:v>263</c:v>
                </c:pt>
                <c:pt idx="261">
                  <c:v>264</c:v>
                </c:pt>
                <c:pt idx="262">
                  <c:v>265</c:v>
                </c:pt>
                <c:pt idx="263">
                  <c:v>266</c:v>
                </c:pt>
                <c:pt idx="264">
                  <c:v>267</c:v>
                </c:pt>
                <c:pt idx="265">
                  <c:v>268</c:v>
                </c:pt>
                <c:pt idx="266">
                  <c:v>269</c:v>
                </c:pt>
                <c:pt idx="267">
                  <c:v>270</c:v>
                </c:pt>
                <c:pt idx="268">
                  <c:v>271</c:v>
                </c:pt>
                <c:pt idx="269">
                  <c:v>272</c:v>
                </c:pt>
                <c:pt idx="270">
                  <c:v>273</c:v>
                </c:pt>
                <c:pt idx="271">
                  <c:v>274</c:v>
                </c:pt>
                <c:pt idx="272">
                  <c:v>275</c:v>
                </c:pt>
                <c:pt idx="273">
                  <c:v>276</c:v>
                </c:pt>
                <c:pt idx="274">
                  <c:v>277</c:v>
                </c:pt>
                <c:pt idx="275">
                  <c:v>278</c:v>
                </c:pt>
                <c:pt idx="276">
                  <c:v>279</c:v>
                </c:pt>
                <c:pt idx="277">
                  <c:v>280</c:v>
                </c:pt>
                <c:pt idx="278">
                  <c:v>281</c:v>
                </c:pt>
                <c:pt idx="279">
                  <c:v>282</c:v>
                </c:pt>
                <c:pt idx="280">
                  <c:v>283</c:v>
                </c:pt>
                <c:pt idx="281">
                  <c:v>284</c:v>
                </c:pt>
                <c:pt idx="282">
                  <c:v>285</c:v>
                </c:pt>
                <c:pt idx="283">
                  <c:v>286</c:v>
                </c:pt>
                <c:pt idx="284">
                  <c:v>287</c:v>
                </c:pt>
                <c:pt idx="285">
                  <c:v>288</c:v>
                </c:pt>
                <c:pt idx="286">
                  <c:v>289</c:v>
                </c:pt>
                <c:pt idx="287">
                  <c:v>290</c:v>
                </c:pt>
                <c:pt idx="288">
                  <c:v>291</c:v>
                </c:pt>
                <c:pt idx="289">
                  <c:v>292</c:v>
                </c:pt>
                <c:pt idx="290">
                  <c:v>293</c:v>
                </c:pt>
                <c:pt idx="291">
                  <c:v>294</c:v>
                </c:pt>
                <c:pt idx="292">
                  <c:v>295</c:v>
                </c:pt>
                <c:pt idx="293">
                  <c:v>296</c:v>
                </c:pt>
                <c:pt idx="294">
                  <c:v>297</c:v>
                </c:pt>
                <c:pt idx="295">
                  <c:v>298</c:v>
                </c:pt>
                <c:pt idx="296">
                  <c:v>299</c:v>
                </c:pt>
                <c:pt idx="297">
                  <c:v>300</c:v>
                </c:pt>
                <c:pt idx="298">
                  <c:v>301</c:v>
                </c:pt>
                <c:pt idx="299">
                  <c:v>302</c:v>
                </c:pt>
                <c:pt idx="300">
                  <c:v>303</c:v>
                </c:pt>
                <c:pt idx="301">
                  <c:v>304</c:v>
                </c:pt>
                <c:pt idx="302">
                  <c:v>305</c:v>
                </c:pt>
                <c:pt idx="303">
                  <c:v>306</c:v>
                </c:pt>
                <c:pt idx="304">
                  <c:v>307</c:v>
                </c:pt>
                <c:pt idx="305">
                  <c:v>308</c:v>
                </c:pt>
                <c:pt idx="306">
                  <c:v>309</c:v>
                </c:pt>
                <c:pt idx="307">
                  <c:v>310</c:v>
                </c:pt>
                <c:pt idx="308">
                  <c:v>311</c:v>
                </c:pt>
                <c:pt idx="309">
                  <c:v>312</c:v>
                </c:pt>
                <c:pt idx="310">
                  <c:v>313</c:v>
                </c:pt>
                <c:pt idx="311">
                  <c:v>314</c:v>
                </c:pt>
                <c:pt idx="312">
                  <c:v>315</c:v>
                </c:pt>
                <c:pt idx="313">
                  <c:v>316</c:v>
                </c:pt>
                <c:pt idx="314">
                  <c:v>317</c:v>
                </c:pt>
                <c:pt idx="315">
                  <c:v>318</c:v>
                </c:pt>
                <c:pt idx="316">
                  <c:v>319</c:v>
                </c:pt>
                <c:pt idx="317">
                  <c:v>320</c:v>
                </c:pt>
                <c:pt idx="318">
                  <c:v>321</c:v>
                </c:pt>
                <c:pt idx="319">
                  <c:v>322</c:v>
                </c:pt>
                <c:pt idx="320">
                  <c:v>323</c:v>
                </c:pt>
                <c:pt idx="321">
                  <c:v>324</c:v>
                </c:pt>
                <c:pt idx="322">
                  <c:v>325</c:v>
                </c:pt>
                <c:pt idx="323">
                  <c:v>326</c:v>
                </c:pt>
                <c:pt idx="324">
                  <c:v>327</c:v>
                </c:pt>
                <c:pt idx="325">
                  <c:v>328</c:v>
                </c:pt>
                <c:pt idx="326">
                  <c:v>329</c:v>
                </c:pt>
                <c:pt idx="327">
                  <c:v>330</c:v>
                </c:pt>
                <c:pt idx="328">
                  <c:v>331</c:v>
                </c:pt>
                <c:pt idx="329">
                  <c:v>332</c:v>
                </c:pt>
                <c:pt idx="330">
                  <c:v>333</c:v>
                </c:pt>
                <c:pt idx="331">
                  <c:v>334</c:v>
                </c:pt>
                <c:pt idx="332">
                  <c:v>335</c:v>
                </c:pt>
                <c:pt idx="333">
                  <c:v>336</c:v>
                </c:pt>
                <c:pt idx="334">
                  <c:v>337</c:v>
                </c:pt>
                <c:pt idx="335">
                  <c:v>338</c:v>
                </c:pt>
                <c:pt idx="336">
                  <c:v>339</c:v>
                </c:pt>
                <c:pt idx="337">
                  <c:v>340</c:v>
                </c:pt>
                <c:pt idx="338">
                  <c:v>341</c:v>
                </c:pt>
                <c:pt idx="339">
                  <c:v>342</c:v>
                </c:pt>
                <c:pt idx="340">
                  <c:v>343</c:v>
                </c:pt>
                <c:pt idx="341">
                  <c:v>344</c:v>
                </c:pt>
                <c:pt idx="342">
                  <c:v>345</c:v>
                </c:pt>
                <c:pt idx="343">
                  <c:v>346</c:v>
                </c:pt>
                <c:pt idx="344">
                  <c:v>347</c:v>
                </c:pt>
                <c:pt idx="345">
                  <c:v>348</c:v>
                </c:pt>
                <c:pt idx="346">
                  <c:v>349</c:v>
                </c:pt>
                <c:pt idx="347">
                  <c:v>350</c:v>
                </c:pt>
                <c:pt idx="348">
                  <c:v>351</c:v>
                </c:pt>
                <c:pt idx="349">
                  <c:v>352</c:v>
                </c:pt>
                <c:pt idx="350">
                  <c:v>353</c:v>
                </c:pt>
                <c:pt idx="351">
                  <c:v>354</c:v>
                </c:pt>
                <c:pt idx="352">
                  <c:v>355</c:v>
                </c:pt>
                <c:pt idx="353">
                  <c:v>356</c:v>
                </c:pt>
                <c:pt idx="354">
                  <c:v>357</c:v>
                </c:pt>
                <c:pt idx="355">
                  <c:v>358</c:v>
                </c:pt>
                <c:pt idx="356">
                  <c:v>359</c:v>
                </c:pt>
                <c:pt idx="357">
                  <c:v>360</c:v>
                </c:pt>
                <c:pt idx="358">
                  <c:v>361</c:v>
                </c:pt>
                <c:pt idx="359">
                  <c:v>362</c:v>
                </c:pt>
                <c:pt idx="360">
                  <c:v>363</c:v>
                </c:pt>
                <c:pt idx="361">
                  <c:v>364</c:v>
                </c:pt>
                <c:pt idx="362">
                  <c:v>365</c:v>
                </c:pt>
                <c:pt idx="363">
                  <c:v>366</c:v>
                </c:pt>
                <c:pt idx="364">
                  <c:v>367</c:v>
                </c:pt>
                <c:pt idx="365">
                  <c:v>368</c:v>
                </c:pt>
                <c:pt idx="366">
                  <c:v>369</c:v>
                </c:pt>
                <c:pt idx="367">
                  <c:v>370</c:v>
                </c:pt>
                <c:pt idx="368">
                  <c:v>371</c:v>
                </c:pt>
                <c:pt idx="369">
                  <c:v>372</c:v>
                </c:pt>
                <c:pt idx="370">
                  <c:v>373</c:v>
                </c:pt>
                <c:pt idx="371">
                  <c:v>374</c:v>
                </c:pt>
                <c:pt idx="372">
                  <c:v>375</c:v>
                </c:pt>
                <c:pt idx="373">
                  <c:v>376</c:v>
                </c:pt>
                <c:pt idx="374">
                  <c:v>377</c:v>
                </c:pt>
                <c:pt idx="375">
                  <c:v>378</c:v>
                </c:pt>
                <c:pt idx="376">
                  <c:v>379</c:v>
                </c:pt>
                <c:pt idx="377">
                  <c:v>380</c:v>
                </c:pt>
                <c:pt idx="378">
                  <c:v>381</c:v>
                </c:pt>
                <c:pt idx="379">
                  <c:v>382</c:v>
                </c:pt>
                <c:pt idx="380">
                  <c:v>383</c:v>
                </c:pt>
                <c:pt idx="381">
                  <c:v>384</c:v>
                </c:pt>
                <c:pt idx="382">
                  <c:v>385</c:v>
                </c:pt>
                <c:pt idx="383">
                  <c:v>386</c:v>
                </c:pt>
                <c:pt idx="384">
                  <c:v>387</c:v>
                </c:pt>
                <c:pt idx="385">
                  <c:v>388</c:v>
                </c:pt>
                <c:pt idx="386">
                  <c:v>389</c:v>
                </c:pt>
                <c:pt idx="387">
                  <c:v>390</c:v>
                </c:pt>
                <c:pt idx="388">
                  <c:v>391</c:v>
                </c:pt>
                <c:pt idx="389">
                  <c:v>392</c:v>
                </c:pt>
                <c:pt idx="390">
                  <c:v>393</c:v>
                </c:pt>
                <c:pt idx="391">
                  <c:v>394</c:v>
                </c:pt>
                <c:pt idx="392">
                  <c:v>395</c:v>
                </c:pt>
                <c:pt idx="393">
                  <c:v>396</c:v>
                </c:pt>
                <c:pt idx="394">
                  <c:v>397</c:v>
                </c:pt>
                <c:pt idx="395">
                  <c:v>398</c:v>
                </c:pt>
                <c:pt idx="396">
                  <c:v>399</c:v>
                </c:pt>
                <c:pt idx="397">
                  <c:v>400</c:v>
                </c:pt>
                <c:pt idx="398">
                  <c:v>401</c:v>
                </c:pt>
                <c:pt idx="399">
                  <c:v>402</c:v>
                </c:pt>
                <c:pt idx="400">
                  <c:v>403</c:v>
                </c:pt>
                <c:pt idx="401">
                  <c:v>404</c:v>
                </c:pt>
                <c:pt idx="402">
                  <c:v>405</c:v>
                </c:pt>
                <c:pt idx="403">
                  <c:v>406</c:v>
                </c:pt>
                <c:pt idx="404">
                  <c:v>407</c:v>
                </c:pt>
                <c:pt idx="405">
                  <c:v>408</c:v>
                </c:pt>
                <c:pt idx="406">
                  <c:v>409</c:v>
                </c:pt>
                <c:pt idx="407">
                  <c:v>410</c:v>
                </c:pt>
                <c:pt idx="408">
                  <c:v>411</c:v>
                </c:pt>
                <c:pt idx="409">
                  <c:v>412</c:v>
                </c:pt>
                <c:pt idx="410">
                  <c:v>413</c:v>
                </c:pt>
                <c:pt idx="411">
                  <c:v>414</c:v>
                </c:pt>
                <c:pt idx="412">
                  <c:v>415</c:v>
                </c:pt>
                <c:pt idx="413">
                  <c:v>416</c:v>
                </c:pt>
                <c:pt idx="414">
                  <c:v>417</c:v>
                </c:pt>
                <c:pt idx="415">
                  <c:v>418</c:v>
                </c:pt>
                <c:pt idx="416">
                  <c:v>419</c:v>
                </c:pt>
                <c:pt idx="417">
                  <c:v>420</c:v>
                </c:pt>
                <c:pt idx="418">
                  <c:v>421</c:v>
                </c:pt>
                <c:pt idx="419">
                  <c:v>422</c:v>
                </c:pt>
                <c:pt idx="420">
                  <c:v>423</c:v>
                </c:pt>
                <c:pt idx="421">
                  <c:v>424</c:v>
                </c:pt>
                <c:pt idx="422">
                  <c:v>425</c:v>
                </c:pt>
                <c:pt idx="423">
                  <c:v>426</c:v>
                </c:pt>
                <c:pt idx="424">
                  <c:v>427</c:v>
                </c:pt>
                <c:pt idx="425">
                  <c:v>428</c:v>
                </c:pt>
                <c:pt idx="426">
                  <c:v>429</c:v>
                </c:pt>
                <c:pt idx="427">
                  <c:v>430</c:v>
                </c:pt>
                <c:pt idx="428">
                  <c:v>431</c:v>
                </c:pt>
                <c:pt idx="429">
                  <c:v>432</c:v>
                </c:pt>
                <c:pt idx="430">
                  <c:v>433</c:v>
                </c:pt>
                <c:pt idx="431">
                  <c:v>434</c:v>
                </c:pt>
                <c:pt idx="432">
                  <c:v>435</c:v>
                </c:pt>
                <c:pt idx="433">
                  <c:v>436</c:v>
                </c:pt>
                <c:pt idx="434">
                  <c:v>437</c:v>
                </c:pt>
                <c:pt idx="435">
                  <c:v>438</c:v>
                </c:pt>
                <c:pt idx="436">
                  <c:v>439</c:v>
                </c:pt>
                <c:pt idx="437">
                  <c:v>440</c:v>
                </c:pt>
                <c:pt idx="438">
                  <c:v>441</c:v>
                </c:pt>
                <c:pt idx="439">
                  <c:v>442</c:v>
                </c:pt>
                <c:pt idx="440">
                  <c:v>443</c:v>
                </c:pt>
                <c:pt idx="441">
                  <c:v>444</c:v>
                </c:pt>
                <c:pt idx="442">
                  <c:v>445</c:v>
                </c:pt>
                <c:pt idx="443">
                  <c:v>446</c:v>
                </c:pt>
                <c:pt idx="444">
                  <c:v>447</c:v>
                </c:pt>
                <c:pt idx="445">
                  <c:v>448</c:v>
                </c:pt>
                <c:pt idx="446">
                  <c:v>449</c:v>
                </c:pt>
                <c:pt idx="447">
                  <c:v>450</c:v>
                </c:pt>
                <c:pt idx="448">
                  <c:v>451</c:v>
                </c:pt>
                <c:pt idx="449">
                  <c:v>452</c:v>
                </c:pt>
                <c:pt idx="450">
                  <c:v>453</c:v>
                </c:pt>
                <c:pt idx="451">
                  <c:v>454</c:v>
                </c:pt>
                <c:pt idx="452">
                  <c:v>455</c:v>
                </c:pt>
                <c:pt idx="453">
                  <c:v>456</c:v>
                </c:pt>
                <c:pt idx="454">
                  <c:v>457</c:v>
                </c:pt>
                <c:pt idx="455">
                  <c:v>458</c:v>
                </c:pt>
                <c:pt idx="456">
                  <c:v>459</c:v>
                </c:pt>
                <c:pt idx="457">
                  <c:v>460</c:v>
                </c:pt>
                <c:pt idx="458">
                  <c:v>461</c:v>
                </c:pt>
                <c:pt idx="459">
                  <c:v>462</c:v>
                </c:pt>
                <c:pt idx="460">
                  <c:v>463</c:v>
                </c:pt>
                <c:pt idx="461">
                  <c:v>464</c:v>
                </c:pt>
                <c:pt idx="462">
                  <c:v>465</c:v>
                </c:pt>
                <c:pt idx="463">
                  <c:v>466</c:v>
                </c:pt>
                <c:pt idx="464">
                  <c:v>467</c:v>
                </c:pt>
                <c:pt idx="465">
                  <c:v>468</c:v>
                </c:pt>
                <c:pt idx="466">
                  <c:v>469</c:v>
                </c:pt>
                <c:pt idx="467">
                  <c:v>470</c:v>
                </c:pt>
                <c:pt idx="468">
                  <c:v>471</c:v>
                </c:pt>
                <c:pt idx="469">
                  <c:v>472</c:v>
                </c:pt>
                <c:pt idx="470">
                  <c:v>473</c:v>
                </c:pt>
                <c:pt idx="471">
                  <c:v>474</c:v>
                </c:pt>
                <c:pt idx="472">
                  <c:v>475</c:v>
                </c:pt>
                <c:pt idx="473">
                  <c:v>476</c:v>
                </c:pt>
                <c:pt idx="474">
                  <c:v>477</c:v>
                </c:pt>
                <c:pt idx="475">
                  <c:v>478</c:v>
                </c:pt>
                <c:pt idx="476">
                  <c:v>479</c:v>
                </c:pt>
                <c:pt idx="477">
                  <c:v>480</c:v>
                </c:pt>
                <c:pt idx="478">
                  <c:v>481</c:v>
                </c:pt>
                <c:pt idx="479">
                  <c:v>482</c:v>
                </c:pt>
                <c:pt idx="480">
                  <c:v>483</c:v>
                </c:pt>
                <c:pt idx="481">
                  <c:v>484</c:v>
                </c:pt>
                <c:pt idx="482">
                  <c:v>485</c:v>
                </c:pt>
                <c:pt idx="483">
                  <c:v>486</c:v>
                </c:pt>
                <c:pt idx="484">
                  <c:v>487</c:v>
                </c:pt>
                <c:pt idx="485">
                  <c:v>488</c:v>
                </c:pt>
                <c:pt idx="486">
                  <c:v>489</c:v>
                </c:pt>
                <c:pt idx="487">
                  <c:v>490</c:v>
                </c:pt>
                <c:pt idx="488">
                  <c:v>491</c:v>
                </c:pt>
                <c:pt idx="489">
                  <c:v>492</c:v>
                </c:pt>
                <c:pt idx="490">
                  <c:v>493</c:v>
                </c:pt>
                <c:pt idx="491">
                  <c:v>494</c:v>
                </c:pt>
                <c:pt idx="492">
                  <c:v>495</c:v>
                </c:pt>
                <c:pt idx="493">
                  <c:v>496</c:v>
                </c:pt>
                <c:pt idx="494">
                  <c:v>497</c:v>
                </c:pt>
                <c:pt idx="495">
                  <c:v>498</c:v>
                </c:pt>
                <c:pt idx="496">
                  <c:v>499</c:v>
                </c:pt>
                <c:pt idx="497">
                  <c:v>500</c:v>
                </c:pt>
                <c:pt idx="498">
                  <c:v>501</c:v>
                </c:pt>
                <c:pt idx="499">
                  <c:v>502</c:v>
                </c:pt>
                <c:pt idx="500">
                  <c:v>503</c:v>
                </c:pt>
                <c:pt idx="501">
                  <c:v>504</c:v>
                </c:pt>
                <c:pt idx="502">
                  <c:v>505</c:v>
                </c:pt>
                <c:pt idx="503">
                  <c:v>506</c:v>
                </c:pt>
                <c:pt idx="504">
                  <c:v>507</c:v>
                </c:pt>
                <c:pt idx="505">
                  <c:v>508</c:v>
                </c:pt>
                <c:pt idx="506">
                  <c:v>509</c:v>
                </c:pt>
                <c:pt idx="507">
                  <c:v>510</c:v>
                </c:pt>
                <c:pt idx="508">
                  <c:v>511</c:v>
                </c:pt>
                <c:pt idx="509">
                  <c:v>512</c:v>
                </c:pt>
                <c:pt idx="510">
                  <c:v>513</c:v>
                </c:pt>
                <c:pt idx="511">
                  <c:v>514</c:v>
                </c:pt>
                <c:pt idx="512">
                  <c:v>515</c:v>
                </c:pt>
                <c:pt idx="513">
                  <c:v>516</c:v>
                </c:pt>
                <c:pt idx="514">
                  <c:v>517</c:v>
                </c:pt>
                <c:pt idx="515">
                  <c:v>518</c:v>
                </c:pt>
                <c:pt idx="516">
                  <c:v>519</c:v>
                </c:pt>
                <c:pt idx="517">
                  <c:v>520</c:v>
                </c:pt>
                <c:pt idx="518">
                  <c:v>521</c:v>
                </c:pt>
                <c:pt idx="519">
                  <c:v>522</c:v>
                </c:pt>
                <c:pt idx="520">
                  <c:v>523</c:v>
                </c:pt>
                <c:pt idx="521">
                  <c:v>524</c:v>
                </c:pt>
                <c:pt idx="522">
                  <c:v>525</c:v>
                </c:pt>
                <c:pt idx="523">
                  <c:v>526</c:v>
                </c:pt>
                <c:pt idx="524">
                  <c:v>527</c:v>
                </c:pt>
                <c:pt idx="525">
                  <c:v>528</c:v>
                </c:pt>
                <c:pt idx="526">
                  <c:v>529</c:v>
                </c:pt>
                <c:pt idx="527">
                  <c:v>530</c:v>
                </c:pt>
                <c:pt idx="528">
                  <c:v>531</c:v>
                </c:pt>
                <c:pt idx="529">
                  <c:v>532</c:v>
                </c:pt>
                <c:pt idx="530">
                  <c:v>533</c:v>
                </c:pt>
                <c:pt idx="531">
                  <c:v>534</c:v>
                </c:pt>
                <c:pt idx="532">
                  <c:v>535</c:v>
                </c:pt>
                <c:pt idx="533">
                  <c:v>536</c:v>
                </c:pt>
                <c:pt idx="534">
                  <c:v>537</c:v>
                </c:pt>
                <c:pt idx="535">
                  <c:v>538</c:v>
                </c:pt>
                <c:pt idx="536">
                  <c:v>539</c:v>
                </c:pt>
                <c:pt idx="537">
                  <c:v>540</c:v>
                </c:pt>
                <c:pt idx="538">
                  <c:v>541</c:v>
                </c:pt>
                <c:pt idx="539">
                  <c:v>542</c:v>
                </c:pt>
                <c:pt idx="540">
                  <c:v>543</c:v>
                </c:pt>
                <c:pt idx="541">
                  <c:v>544</c:v>
                </c:pt>
                <c:pt idx="542">
                  <c:v>545</c:v>
                </c:pt>
                <c:pt idx="543">
                  <c:v>546</c:v>
                </c:pt>
                <c:pt idx="544">
                  <c:v>547</c:v>
                </c:pt>
                <c:pt idx="545">
                  <c:v>548</c:v>
                </c:pt>
                <c:pt idx="546">
                  <c:v>549</c:v>
                </c:pt>
                <c:pt idx="547">
                  <c:v>550</c:v>
                </c:pt>
                <c:pt idx="548">
                  <c:v>551</c:v>
                </c:pt>
                <c:pt idx="549">
                  <c:v>552</c:v>
                </c:pt>
                <c:pt idx="550">
                  <c:v>553</c:v>
                </c:pt>
                <c:pt idx="551">
                  <c:v>554</c:v>
                </c:pt>
                <c:pt idx="552">
                  <c:v>555</c:v>
                </c:pt>
                <c:pt idx="553">
                  <c:v>556</c:v>
                </c:pt>
                <c:pt idx="554">
                  <c:v>557</c:v>
                </c:pt>
                <c:pt idx="555">
                  <c:v>558</c:v>
                </c:pt>
                <c:pt idx="556">
                  <c:v>559</c:v>
                </c:pt>
                <c:pt idx="557">
                  <c:v>560</c:v>
                </c:pt>
                <c:pt idx="558">
                  <c:v>561</c:v>
                </c:pt>
                <c:pt idx="559">
                  <c:v>562</c:v>
                </c:pt>
                <c:pt idx="560">
                  <c:v>563</c:v>
                </c:pt>
                <c:pt idx="561">
                  <c:v>564</c:v>
                </c:pt>
                <c:pt idx="562">
                  <c:v>565</c:v>
                </c:pt>
                <c:pt idx="563">
                  <c:v>566</c:v>
                </c:pt>
                <c:pt idx="564">
                  <c:v>567</c:v>
                </c:pt>
                <c:pt idx="565">
                  <c:v>568</c:v>
                </c:pt>
                <c:pt idx="566">
                  <c:v>569</c:v>
                </c:pt>
                <c:pt idx="567">
                  <c:v>570</c:v>
                </c:pt>
                <c:pt idx="568">
                  <c:v>571</c:v>
                </c:pt>
                <c:pt idx="569">
                  <c:v>572</c:v>
                </c:pt>
                <c:pt idx="570">
                  <c:v>573</c:v>
                </c:pt>
                <c:pt idx="571">
                  <c:v>574</c:v>
                </c:pt>
                <c:pt idx="572">
                  <c:v>575</c:v>
                </c:pt>
                <c:pt idx="573">
                  <c:v>576</c:v>
                </c:pt>
                <c:pt idx="574">
                  <c:v>577</c:v>
                </c:pt>
                <c:pt idx="575">
                  <c:v>578</c:v>
                </c:pt>
                <c:pt idx="576">
                  <c:v>579</c:v>
                </c:pt>
                <c:pt idx="577">
                  <c:v>580</c:v>
                </c:pt>
                <c:pt idx="578">
                  <c:v>581</c:v>
                </c:pt>
                <c:pt idx="579">
                  <c:v>582</c:v>
                </c:pt>
                <c:pt idx="580">
                  <c:v>583</c:v>
                </c:pt>
                <c:pt idx="581">
                  <c:v>584</c:v>
                </c:pt>
                <c:pt idx="582">
                  <c:v>585</c:v>
                </c:pt>
                <c:pt idx="583">
                  <c:v>586</c:v>
                </c:pt>
                <c:pt idx="584">
                  <c:v>587</c:v>
                </c:pt>
                <c:pt idx="585">
                  <c:v>588</c:v>
                </c:pt>
                <c:pt idx="586">
                  <c:v>589</c:v>
                </c:pt>
                <c:pt idx="587">
                  <c:v>590</c:v>
                </c:pt>
                <c:pt idx="588">
                  <c:v>591</c:v>
                </c:pt>
                <c:pt idx="589">
                  <c:v>592</c:v>
                </c:pt>
                <c:pt idx="590">
                  <c:v>593</c:v>
                </c:pt>
                <c:pt idx="591">
                  <c:v>594</c:v>
                </c:pt>
                <c:pt idx="592">
                  <c:v>595</c:v>
                </c:pt>
                <c:pt idx="593">
                  <c:v>596</c:v>
                </c:pt>
                <c:pt idx="594">
                  <c:v>597</c:v>
                </c:pt>
                <c:pt idx="595">
                  <c:v>598</c:v>
                </c:pt>
                <c:pt idx="596">
                  <c:v>599</c:v>
                </c:pt>
                <c:pt idx="597">
                  <c:v>600</c:v>
                </c:pt>
                <c:pt idx="598">
                  <c:v>601</c:v>
                </c:pt>
                <c:pt idx="599">
                  <c:v>602</c:v>
                </c:pt>
                <c:pt idx="600">
                  <c:v>603</c:v>
                </c:pt>
                <c:pt idx="601">
                  <c:v>604</c:v>
                </c:pt>
                <c:pt idx="602">
                  <c:v>605</c:v>
                </c:pt>
                <c:pt idx="603">
                  <c:v>606</c:v>
                </c:pt>
                <c:pt idx="604">
                  <c:v>607</c:v>
                </c:pt>
                <c:pt idx="605">
                  <c:v>608</c:v>
                </c:pt>
                <c:pt idx="606">
                  <c:v>609</c:v>
                </c:pt>
                <c:pt idx="607">
                  <c:v>610</c:v>
                </c:pt>
                <c:pt idx="608">
                  <c:v>611</c:v>
                </c:pt>
                <c:pt idx="609">
                  <c:v>612</c:v>
                </c:pt>
                <c:pt idx="610">
                  <c:v>613</c:v>
                </c:pt>
                <c:pt idx="611">
                  <c:v>614</c:v>
                </c:pt>
                <c:pt idx="612">
                  <c:v>615</c:v>
                </c:pt>
                <c:pt idx="613">
                  <c:v>616</c:v>
                </c:pt>
                <c:pt idx="614">
                  <c:v>617</c:v>
                </c:pt>
                <c:pt idx="615">
                  <c:v>618</c:v>
                </c:pt>
                <c:pt idx="616">
                  <c:v>619</c:v>
                </c:pt>
                <c:pt idx="617">
                  <c:v>620</c:v>
                </c:pt>
                <c:pt idx="618">
                  <c:v>621</c:v>
                </c:pt>
                <c:pt idx="619">
                  <c:v>622</c:v>
                </c:pt>
                <c:pt idx="620">
                  <c:v>623</c:v>
                </c:pt>
                <c:pt idx="621">
                  <c:v>624</c:v>
                </c:pt>
                <c:pt idx="622">
                  <c:v>625</c:v>
                </c:pt>
                <c:pt idx="623">
                  <c:v>626</c:v>
                </c:pt>
                <c:pt idx="624">
                  <c:v>627</c:v>
                </c:pt>
                <c:pt idx="625">
                  <c:v>628</c:v>
                </c:pt>
                <c:pt idx="626">
                  <c:v>629</c:v>
                </c:pt>
                <c:pt idx="627">
                  <c:v>630</c:v>
                </c:pt>
                <c:pt idx="628">
                  <c:v>631</c:v>
                </c:pt>
                <c:pt idx="629">
                  <c:v>632</c:v>
                </c:pt>
                <c:pt idx="630">
                  <c:v>633</c:v>
                </c:pt>
                <c:pt idx="631">
                  <c:v>634</c:v>
                </c:pt>
                <c:pt idx="632">
                  <c:v>635</c:v>
                </c:pt>
                <c:pt idx="633">
                  <c:v>636</c:v>
                </c:pt>
                <c:pt idx="634">
                  <c:v>637</c:v>
                </c:pt>
                <c:pt idx="635">
                  <c:v>638</c:v>
                </c:pt>
                <c:pt idx="636">
                  <c:v>639</c:v>
                </c:pt>
                <c:pt idx="637">
                  <c:v>640</c:v>
                </c:pt>
                <c:pt idx="638">
                  <c:v>641</c:v>
                </c:pt>
                <c:pt idx="639">
                  <c:v>642</c:v>
                </c:pt>
                <c:pt idx="640">
                  <c:v>643</c:v>
                </c:pt>
                <c:pt idx="641">
                  <c:v>644</c:v>
                </c:pt>
                <c:pt idx="642">
                  <c:v>645</c:v>
                </c:pt>
                <c:pt idx="643">
                  <c:v>646</c:v>
                </c:pt>
                <c:pt idx="644">
                  <c:v>647</c:v>
                </c:pt>
                <c:pt idx="645">
                  <c:v>648</c:v>
                </c:pt>
                <c:pt idx="646">
                  <c:v>649</c:v>
                </c:pt>
                <c:pt idx="647">
                  <c:v>650</c:v>
                </c:pt>
                <c:pt idx="648">
                  <c:v>651</c:v>
                </c:pt>
                <c:pt idx="649">
                  <c:v>652</c:v>
                </c:pt>
                <c:pt idx="650">
                  <c:v>653</c:v>
                </c:pt>
                <c:pt idx="651">
                  <c:v>654</c:v>
                </c:pt>
                <c:pt idx="652">
                  <c:v>655</c:v>
                </c:pt>
                <c:pt idx="653">
                  <c:v>656</c:v>
                </c:pt>
                <c:pt idx="654">
                  <c:v>657</c:v>
                </c:pt>
                <c:pt idx="655">
                  <c:v>658</c:v>
                </c:pt>
                <c:pt idx="656">
                  <c:v>659</c:v>
                </c:pt>
                <c:pt idx="657">
                  <c:v>660</c:v>
                </c:pt>
                <c:pt idx="658">
                  <c:v>661</c:v>
                </c:pt>
                <c:pt idx="659">
                  <c:v>662</c:v>
                </c:pt>
                <c:pt idx="660">
                  <c:v>663</c:v>
                </c:pt>
                <c:pt idx="661">
                  <c:v>664</c:v>
                </c:pt>
                <c:pt idx="662">
                  <c:v>665</c:v>
                </c:pt>
                <c:pt idx="663">
                  <c:v>666</c:v>
                </c:pt>
                <c:pt idx="664">
                  <c:v>667</c:v>
                </c:pt>
                <c:pt idx="665">
                  <c:v>668</c:v>
                </c:pt>
                <c:pt idx="666">
                  <c:v>669</c:v>
                </c:pt>
                <c:pt idx="667">
                  <c:v>670</c:v>
                </c:pt>
                <c:pt idx="668">
                  <c:v>671</c:v>
                </c:pt>
                <c:pt idx="669">
                  <c:v>672</c:v>
                </c:pt>
                <c:pt idx="670">
                  <c:v>673</c:v>
                </c:pt>
                <c:pt idx="671">
                  <c:v>674</c:v>
                </c:pt>
                <c:pt idx="672">
                  <c:v>675</c:v>
                </c:pt>
                <c:pt idx="673">
                  <c:v>676</c:v>
                </c:pt>
                <c:pt idx="674">
                  <c:v>677</c:v>
                </c:pt>
                <c:pt idx="675">
                  <c:v>678</c:v>
                </c:pt>
                <c:pt idx="676">
                  <c:v>679</c:v>
                </c:pt>
                <c:pt idx="677">
                  <c:v>680</c:v>
                </c:pt>
                <c:pt idx="678">
                  <c:v>681</c:v>
                </c:pt>
                <c:pt idx="679">
                  <c:v>682</c:v>
                </c:pt>
                <c:pt idx="680">
                  <c:v>683</c:v>
                </c:pt>
                <c:pt idx="681">
                  <c:v>684</c:v>
                </c:pt>
                <c:pt idx="682">
                  <c:v>685</c:v>
                </c:pt>
                <c:pt idx="683">
                  <c:v>686</c:v>
                </c:pt>
                <c:pt idx="684">
                  <c:v>687</c:v>
                </c:pt>
                <c:pt idx="685">
                  <c:v>688</c:v>
                </c:pt>
                <c:pt idx="686">
                  <c:v>689</c:v>
                </c:pt>
                <c:pt idx="687">
                  <c:v>690</c:v>
                </c:pt>
                <c:pt idx="688">
                  <c:v>691</c:v>
                </c:pt>
                <c:pt idx="689">
                  <c:v>692</c:v>
                </c:pt>
                <c:pt idx="690">
                  <c:v>693</c:v>
                </c:pt>
                <c:pt idx="691">
                  <c:v>694</c:v>
                </c:pt>
                <c:pt idx="692">
                  <c:v>695</c:v>
                </c:pt>
                <c:pt idx="693">
                  <c:v>696</c:v>
                </c:pt>
                <c:pt idx="694">
                  <c:v>697</c:v>
                </c:pt>
                <c:pt idx="695">
                  <c:v>698</c:v>
                </c:pt>
                <c:pt idx="696">
                  <c:v>699</c:v>
                </c:pt>
                <c:pt idx="697">
                  <c:v>700</c:v>
                </c:pt>
                <c:pt idx="698">
                  <c:v>701</c:v>
                </c:pt>
                <c:pt idx="699">
                  <c:v>702</c:v>
                </c:pt>
                <c:pt idx="700">
                  <c:v>703</c:v>
                </c:pt>
                <c:pt idx="701">
                  <c:v>704</c:v>
                </c:pt>
                <c:pt idx="702">
                  <c:v>705</c:v>
                </c:pt>
                <c:pt idx="703">
                  <c:v>706</c:v>
                </c:pt>
                <c:pt idx="704">
                  <c:v>707</c:v>
                </c:pt>
                <c:pt idx="705">
                  <c:v>708</c:v>
                </c:pt>
                <c:pt idx="706">
                  <c:v>709</c:v>
                </c:pt>
                <c:pt idx="707">
                  <c:v>710</c:v>
                </c:pt>
                <c:pt idx="708">
                  <c:v>711</c:v>
                </c:pt>
                <c:pt idx="709">
                  <c:v>712</c:v>
                </c:pt>
                <c:pt idx="710">
                  <c:v>713</c:v>
                </c:pt>
                <c:pt idx="711">
                  <c:v>714</c:v>
                </c:pt>
                <c:pt idx="712">
                  <c:v>715</c:v>
                </c:pt>
                <c:pt idx="713">
                  <c:v>716</c:v>
                </c:pt>
                <c:pt idx="714">
                  <c:v>717</c:v>
                </c:pt>
                <c:pt idx="715">
                  <c:v>718</c:v>
                </c:pt>
                <c:pt idx="716">
                  <c:v>719</c:v>
                </c:pt>
                <c:pt idx="717">
                  <c:v>720</c:v>
                </c:pt>
                <c:pt idx="718">
                  <c:v>721</c:v>
                </c:pt>
                <c:pt idx="719">
                  <c:v>722</c:v>
                </c:pt>
                <c:pt idx="720">
                  <c:v>723</c:v>
                </c:pt>
                <c:pt idx="721">
                  <c:v>724</c:v>
                </c:pt>
                <c:pt idx="722">
                  <c:v>725</c:v>
                </c:pt>
                <c:pt idx="723">
                  <c:v>726</c:v>
                </c:pt>
                <c:pt idx="724">
                  <c:v>727</c:v>
                </c:pt>
                <c:pt idx="725">
                  <c:v>728</c:v>
                </c:pt>
                <c:pt idx="726">
                  <c:v>729</c:v>
                </c:pt>
                <c:pt idx="727">
                  <c:v>730</c:v>
                </c:pt>
                <c:pt idx="728">
                  <c:v>731</c:v>
                </c:pt>
                <c:pt idx="729">
                  <c:v>732</c:v>
                </c:pt>
                <c:pt idx="730">
                  <c:v>733</c:v>
                </c:pt>
                <c:pt idx="731">
                  <c:v>734</c:v>
                </c:pt>
                <c:pt idx="732">
                  <c:v>735</c:v>
                </c:pt>
                <c:pt idx="733">
                  <c:v>736</c:v>
                </c:pt>
                <c:pt idx="734">
                  <c:v>737</c:v>
                </c:pt>
                <c:pt idx="735">
                  <c:v>738</c:v>
                </c:pt>
                <c:pt idx="736">
                  <c:v>739</c:v>
                </c:pt>
                <c:pt idx="737">
                  <c:v>740</c:v>
                </c:pt>
                <c:pt idx="738">
                  <c:v>741</c:v>
                </c:pt>
                <c:pt idx="739">
                  <c:v>742</c:v>
                </c:pt>
                <c:pt idx="740">
                  <c:v>743</c:v>
                </c:pt>
                <c:pt idx="741">
                  <c:v>744</c:v>
                </c:pt>
                <c:pt idx="742">
                  <c:v>745</c:v>
                </c:pt>
                <c:pt idx="743">
                  <c:v>746</c:v>
                </c:pt>
                <c:pt idx="744">
                  <c:v>747</c:v>
                </c:pt>
                <c:pt idx="745">
                  <c:v>748</c:v>
                </c:pt>
                <c:pt idx="746">
                  <c:v>749</c:v>
                </c:pt>
                <c:pt idx="747">
                  <c:v>750</c:v>
                </c:pt>
              </c:numCache>
            </c:numRef>
          </c:xVal>
          <c:yVal>
            <c:numRef>
              <c:f>Sheet1!$D$1:$D$748</c:f>
              <c:numCache>
                <c:formatCode>0.00E+00</c:formatCode>
                <c:ptCount val="748"/>
                <c:pt idx="0">
                  <c:v>5.4390000000000001</c:v>
                </c:pt>
                <c:pt idx="1">
                  <c:v>12.06</c:v>
                </c:pt>
                <c:pt idx="2">
                  <c:v>16.12</c:v>
                </c:pt>
                <c:pt idx="3">
                  <c:v>19.309999999999999</c:v>
                </c:pt>
                <c:pt idx="4">
                  <c:v>22.51</c:v>
                </c:pt>
                <c:pt idx="5">
                  <c:v>24.82</c:v>
                </c:pt>
                <c:pt idx="6">
                  <c:v>27.12</c:v>
                </c:pt>
                <c:pt idx="7">
                  <c:v>28.49</c:v>
                </c:pt>
                <c:pt idx="8">
                  <c:v>30.8</c:v>
                </c:pt>
                <c:pt idx="9">
                  <c:v>32.15</c:v>
                </c:pt>
                <c:pt idx="10">
                  <c:v>33.49</c:v>
                </c:pt>
                <c:pt idx="11">
                  <c:v>34.83</c:v>
                </c:pt>
                <c:pt idx="12">
                  <c:v>36.159999999999997</c:v>
                </c:pt>
                <c:pt idx="13">
                  <c:v>37.49</c:v>
                </c:pt>
                <c:pt idx="14">
                  <c:v>37.74</c:v>
                </c:pt>
                <c:pt idx="15">
                  <c:v>36.92</c:v>
                </c:pt>
                <c:pt idx="16">
                  <c:v>36.08</c:v>
                </c:pt>
                <c:pt idx="17">
                  <c:v>35.26</c:v>
                </c:pt>
                <c:pt idx="18">
                  <c:v>34.44</c:v>
                </c:pt>
                <c:pt idx="19">
                  <c:v>33.64</c:v>
                </c:pt>
                <c:pt idx="20">
                  <c:v>32.869999999999997</c:v>
                </c:pt>
                <c:pt idx="21">
                  <c:v>32.119999999999997</c:v>
                </c:pt>
                <c:pt idx="22">
                  <c:v>31.39</c:v>
                </c:pt>
                <c:pt idx="23">
                  <c:v>30.69</c:v>
                </c:pt>
                <c:pt idx="24">
                  <c:v>30.02</c:v>
                </c:pt>
                <c:pt idx="25">
                  <c:v>29.37</c:v>
                </c:pt>
                <c:pt idx="26">
                  <c:v>28.75</c:v>
                </c:pt>
                <c:pt idx="27">
                  <c:v>28.14</c:v>
                </c:pt>
                <c:pt idx="28">
                  <c:v>27.56</c:v>
                </c:pt>
                <c:pt idx="29">
                  <c:v>26.99</c:v>
                </c:pt>
                <c:pt idx="30">
                  <c:v>26.45</c:v>
                </c:pt>
                <c:pt idx="31">
                  <c:v>25.92</c:v>
                </c:pt>
                <c:pt idx="32">
                  <c:v>25.41</c:v>
                </c:pt>
                <c:pt idx="33">
                  <c:v>24.91</c:v>
                </c:pt>
                <c:pt idx="34">
                  <c:v>24.43</c:v>
                </c:pt>
                <c:pt idx="35">
                  <c:v>23.97</c:v>
                </c:pt>
                <c:pt idx="36">
                  <c:v>23.51</c:v>
                </c:pt>
                <c:pt idx="37">
                  <c:v>23.07</c:v>
                </c:pt>
                <c:pt idx="38">
                  <c:v>22.65</c:v>
                </c:pt>
                <c:pt idx="39">
                  <c:v>22.23</c:v>
                </c:pt>
                <c:pt idx="40">
                  <c:v>21.83</c:v>
                </c:pt>
                <c:pt idx="41">
                  <c:v>21.43</c:v>
                </c:pt>
                <c:pt idx="42">
                  <c:v>21.05</c:v>
                </c:pt>
                <c:pt idx="43">
                  <c:v>20.68</c:v>
                </c:pt>
                <c:pt idx="44">
                  <c:v>20.32</c:v>
                </c:pt>
                <c:pt idx="45">
                  <c:v>19.96</c:v>
                </c:pt>
                <c:pt idx="46">
                  <c:v>19.62</c:v>
                </c:pt>
                <c:pt idx="47">
                  <c:v>19.29</c:v>
                </c:pt>
                <c:pt idx="48">
                  <c:v>18.97</c:v>
                </c:pt>
                <c:pt idx="49">
                  <c:v>18.649999999999999</c:v>
                </c:pt>
                <c:pt idx="50">
                  <c:v>18.350000000000001</c:v>
                </c:pt>
                <c:pt idx="51">
                  <c:v>18.05</c:v>
                </c:pt>
                <c:pt idx="52">
                  <c:v>17.77</c:v>
                </c:pt>
                <c:pt idx="53">
                  <c:v>17.489999999999998</c:v>
                </c:pt>
                <c:pt idx="54">
                  <c:v>17.22</c:v>
                </c:pt>
                <c:pt idx="55">
                  <c:v>16.96</c:v>
                </c:pt>
                <c:pt idx="56">
                  <c:v>16.72</c:v>
                </c:pt>
                <c:pt idx="57">
                  <c:v>16.48</c:v>
                </c:pt>
                <c:pt idx="58">
                  <c:v>16.25</c:v>
                </c:pt>
                <c:pt idx="59">
                  <c:v>16.03</c:v>
                </c:pt>
                <c:pt idx="60">
                  <c:v>15.82</c:v>
                </c:pt>
                <c:pt idx="61">
                  <c:v>15.62</c:v>
                </c:pt>
                <c:pt idx="62">
                  <c:v>15.42</c:v>
                </c:pt>
                <c:pt idx="63">
                  <c:v>15.24</c:v>
                </c:pt>
                <c:pt idx="64">
                  <c:v>15.06</c:v>
                </c:pt>
                <c:pt idx="65">
                  <c:v>14.89</c:v>
                </c:pt>
                <c:pt idx="66">
                  <c:v>14.72</c:v>
                </c:pt>
                <c:pt idx="67">
                  <c:v>14.56</c:v>
                </c:pt>
                <c:pt idx="68">
                  <c:v>14.41</c:v>
                </c:pt>
                <c:pt idx="69">
                  <c:v>14.26</c:v>
                </c:pt>
                <c:pt idx="70">
                  <c:v>14.12</c:v>
                </c:pt>
                <c:pt idx="71">
                  <c:v>13.98</c:v>
                </c:pt>
                <c:pt idx="72">
                  <c:v>13.84</c:v>
                </c:pt>
                <c:pt idx="73">
                  <c:v>13.71</c:v>
                </c:pt>
                <c:pt idx="74">
                  <c:v>13.58</c:v>
                </c:pt>
                <c:pt idx="75">
                  <c:v>13.46</c:v>
                </c:pt>
                <c:pt idx="76">
                  <c:v>13.34</c:v>
                </c:pt>
                <c:pt idx="77">
                  <c:v>13.22</c:v>
                </c:pt>
                <c:pt idx="78">
                  <c:v>13.1</c:v>
                </c:pt>
                <c:pt idx="79">
                  <c:v>12.99</c:v>
                </c:pt>
                <c:pt idx="80">
                  <c:v>12.88</c:v>
                </c:pt>
                <c:pt idx="81">
                  <c:v>12.77</c:v>
                </c:pt>
                <c:pt idx="82">
                  <c:v>12.66</c:v>
                </c:pt>
                <c:pt idx="83">
                  <c:v>12.56</c:v>
                </c:pt>
                <c:pt idx="84">
                  <c:v>12.46</c:v>
                </c:pt>
                <c:pt idx="85">
                  <c:v>12.36</c:v>
                </c:pt>
                <c:pt idx="86">
                  <c:v>12.26</c:v>
                </c:pt>
                <c:pt idx="87">
                  <c:v>12.17</c:v>
                </c:pt>
                <c:pt idx="88">
                  <c:v>12.08</c:v>
                </c:pt>
                <c:pt idx="89">
                  <c:v>11.99</c:v>
                </c:pt>
                <c:pt idx="90">
                  <c:v>11.9</c:v>
                </c:pt>
                <c:pt idx="91">
                  <c:v>11.81</c:v>
                </c:pt>
                <c:pt idx="92">
                  <c:v>11.72</c:v>
                </c:pt>
                <c:pt idx="93">
                  <c:v>11.63</c:v>
                </c:pt>
                <c:pt idx="94">
                  <c:v>11.55</c:v>
                </c:pt>
                <c:pt idx="95">
                  <c:v>11.46</c:v>
                </c:pt>
                <c:pt idx="96">
                  <c:v>11.38</c:v>
                </c:pt>
                <c:pt idx="97">
                  <c:v>11.3</c:v>
                </c:pt>
                <c:pt idx="98">
                  <c:v>11.22</c:v>
                </c:pt>
                <c:pt idx="99">
                  <c:v>11.14</c:v>
                </c:pt>
                <c:pt idx="100">
                  <c:v>11.06</c:v>
                </c:pt>
                <c:pt idx="101">
                  <c:v>10.98</c:v>
                </c:pt>
                <c:pt idx="102">
                  <c:v>10.9</c:v>
                </c:pt>
                <c:pt idx="103">
                  <c:v>10.83</c:v>
                </c:pt>
                <c:pt idx="104">
                  <c:v>10.75</c:v>
                </c:pt>
                <c:pt idx="105">
                  <c:v>10.68</c:v>
                </c:pt>
                <c:pt idx="106">
                  <c:v>10.6</c:v>
                </c:pt>
                <c:pt idx="107">
                  <c:v>10.53</c:v>
                </c:pt>
                <c:pt idx="108">
                  <c:v>10.46</c:v>
                </c:pt>
                <c:pt idx="109">
                  <c:v>10.39</c:v>
                </c:pt>
                <c:pt idx="110">
                  <c:v>10.32</c:v>
                </c:pt>
                <c:pt idx="111">
                  <c:v>10.25</c:v>
                </c:pt>
                <c:pt idx="112">
                  <c:v>10.18</c:v>
                </c:pt>
                <c:pt idx="113">
                  <c:v>10.11</c:v>
                </c:pt>
                <c:pt idx="114">
                  <c:v>10.039999999999999</c:v>
                </c:pt>
                <c:pt idx="115">
                  <c:v>9.9749999999999996</c:v>
                </c:pt>
                <c:pt idx="116">
                  <c:v>9.9079999999999995</c:v>
                </c:pt>
                <c:pt idx="117">
                  <c:v>9.8420000000000005</c:v>
                </c:pt>
                <c:pt idx="118">
                  <c:v>9.7769999999999992</c:v>
                </c:pt>
                <c:pt idx="119">
                  <c:v>9.7119999999999997</c:v>
                </c:pt>
                <c:pt idx="120">
                  <c:v>9.6470000000000002</c:v>
                </c:pt>
                <c:pt idx="121">
                  <c:v>9.5839999999999996</c:v>
                </c:pt>
                <c:pt idx="122">
                  <c:v>9.52</c:v>
                </c:pt>
                <c:pt idx="123">
                  <c:v>9.4570000000000007</c:v>
                </c:pt>
                <c:pt idx="124">
                  <c:v>9.3949999999999996</c:v>
                </c:pt>
                <c:pt idx="125">
                  <c:v>9.3330000000000002</c:v>
                </c:pt>
                <c:pt idx="126">
                  <c:v>9.2720000000000002</c:v>
                </c:pt>
                <c:pt idx="127">
                  <c:v>9.2110000000000003</c:v>
                </c:pt>
                <c:pt idx="128">
                  <c:v>9.1509999999999998</c:v>
                </c:pt>
                <c:pt idx="129">
                  <c:v>9.09</c:v>
                </c:pt>
                <c:pt idx="130">
                  <c:v>9.0310000000000006</c:v>
                </c:pt>
                <c:pt idx="131">
                  <c:v>8.9710000000000001</c:v>
                </c:pt>
                <c:pt idx="132">
                  <c:v>8.9120000000000008</c:v>
                </c:pt>
                <c:pt idx="133">
                  <c:v>8.8529999999999998</c:v>
                </c:pt>
                <c:pt idx="134">
                  <c:v>8.7940000000000005</c:v>
                </c:pt>
                <c:pt idx="135">
                  <c:v>8.7360000000000007</c:v>
                </c:pt>
                <c:pt idx="136">
                  <c:v>8.6780000000000008</c:v>
                </c:pt>
                <c:pt idx="137">
                  <c:v>8.6199999999999992</c:v>
                </c:pt>
                <c:pt idx="138">
                  <c:v>8.5619999999999994</c:v>
                </c:pt>
                <c:pt idx="139">
                  <c:v>8.5050000000000008</c:v>
                </c:pt>
                <c:pt idx="140">
                  <c:v>8.4480000000000004</c:v>
                </c:pt>
                <c:pt idx="141">
                  <c:v>8.3919999999999995</c:v>
                </c:pt>
                <c:pt idx="142">
                  <c:v>8.3350000000000009</c:v>
                </c:pt>
                <c:pt idx="143">
                  <c:v>8.2789999999999999</c:v>
                </c:pt>
                <c:pt idx="144">
                  <c:v>8.2230000000000008</c:v>
                </c:pt>
                <c:pt idx="145">
                  <c:v>8.1679999999999993</c:v>
                </c:pt>
                <c:pt idx="146">
                  <c:v>8.1120000000000001</c:v>
                </c:pt>
                <c:pt idx="147">
                  <c:v>8.0609999999999999</c:v>
                </c:pt>
                <c:pt idx="148">
                  <c:v>8.0139999999999993</c:v>
                </c:pt>
                <c:pt idx="149">
                  <c:v>7.9669999999999996</c:v>
                </c:pt>
                <c:pt idx="150">
                  <c:v>7.92</c:v>
                </c:pt>
                <c:pt idx="151">
                  <c:v>7.875</c:v>
                </c:pt>
                <c:pt idx="152">
                  <c:v>7.8289999999999997</c:v>
                </c:pt>
                <c:pt idx="153">
                  <c:v>7.7839999999999998</c:v>
                </c:pt>
                <c:pt idx="154">
                  <c:v>7.74</c:v>
                </c:pt>
                <c:pt idx="155">
                  <c:v>7.6959999999999997</c:v>
                </c:pt>
                <c:pt idx="156">
                  <c:v>7.6529999999999996</c:v>
                </c:pt>
                <c:pt idx="157">
                  <c:v>7.61</c:v>
                </c:pt>
                <c:pt idx="158">
                  <c:v>7.5670000000000002</c:v>
                </c:pt>
                <c:pt idx="159">
                  <c:v>7.5259999999999998</c:v>
                </c:pt>
                <c:pt idx="160">
                  <c:v>7.4850000000000003</c:v>
                </c:pt>
                <c:pt idx="161">
                  <c:v>7.444</c:v>
                </c:pt>
                <c:pt idx="162">
                  <c:v>7.4039999999999999</c:v>
                </c:pt>
                <c:pt idx="163">
                  <c:v>7.3650000000000002</c:v>
                </c:pt>
                <c:pt idx="164">
                  <c:v>7.3259999999999996</c:v>
                </c:pt>
                <c:pt idx="165">
                  <c:v>7.2880000000000003</c:v>
                </c:pt>
                <c:pt idx="166">
                  <c:v>7.2510000000000003</c:v>
                </c:pt>
                <c:pt idx="167">
                  <c:v>7.2140000000000004</c:v>
                </c:pt>
                <c:pt idx="168">
                  <c:v>7.1779999999999999</c:v>
                </c:pt>
                <c:pt idx="169">
                  <c:v>7.1429999999999998</c:v>
                </c:pt>
                <c:pt idx="170">
                  <c:v>7.1079999999999997</c:v>
                </c:pt>
                <c:pt idx="171">
                  <c:v>7.0739999999999998</c:v>
                </c:pt>
                <c:pt idx="172">
                  <c:v>7.04</c:v>
                </c:pt>
                <c:pt idx="173">
                  <c:v>7.0069999999999997</c:v>
                </c:pt>
                <c:pt idx="174">
                  <c:v>6.9749999999999996</c:v>
                </c:pt>
                <c:pt idx="175">
                  <c:v>6.9429999999999996</c:v>
                </c:pt>
                <c:pt idx="176">
                  <c:v>6.9130000000000003</c:v>
                </c:pt>
                <c:pt idx="177">
                  <c:v>6.8819999999999997</c:v>
                </c:pt>
                <c:pt idx="178">
                  <c:v>6.8529999999999998</c:v>
                </c:pt>
                <c:pt idx="179">
                  <c:v>6.8239999999999998</c:v>
                </c:pt>
                <c:pt idx="180">
                  <c:v>6.7960000000000003</c:v>
                </c:pt>
                <c:pt idx="181">
                  <c:v>6.7690000000000001</c:v>
                </c:pt>
                <c:pt idx="182">
                  <c:v>6.742</c:v>
                </c:pt>
                <c:pt idx="183">
                  <c:v>6.7160000000000002</c:v>
                </c:pt>
                <c:pt idx="184">
                  <c:v>6.6909999999999998</c:v>
                </c:pt>
                <c:pt idx="185">
                  <c:v>6.6669999999999998</c:v>
                </c:pt>
                <c:pt idx="186">
                  <c:v>6.6440000000000001</c:v>
                </c:pt>
                <c:pt idx="187">
                  <c:v>6.6210000000000004</c:v>
                </c:pt>
                <c:pt idx="188">
                  <c:v>6.5990000000000002</c:v>
                </c:pt>
                <c:pt idx="189">
                  <c:v>6.577</c:v>
                </c:pt>
                <c:pt idx="190">
                  <c:v>6.5570000000000004</c:v>
                </c:pt>
                <c:pt idx="191">
                  <c:v>6.5369999999999999</c:v>
                </c:pt>
                <c:pt idx="192">
                  <c:v>6.5179999999999998</c:v>
                </c:pt>
                <c:pt idx="193">
                  <c:v>6.5</c:v>
                </c:pt>
                <c:pt idx="194">
                  <c:v>6.4820000000000002</c:v>
                </c:pt>
                <c:pt idx="195">
                  <c:v>6.4649999999999999</c:v>
                </c:pt>
                <c:pt idx="196">
                  <c:v>6.4489999999999998</c:v>
                </c:pt>
                <c:pt idx="197">
                  <c:v>6.4329999999999998</c:v>
                </c:pt>
                <c:pt idx="198">
                  <c:v>6.4180000000000001</c:v>
                </c:pt>
                <c:pt idx="199">
                  <c:v>6.4039999999999999</c:v>
                </c:pt>
                <c:pt idx="200">
                  <c:v>6.39</c:v>
                </c:pt>
                <c:pt idx="201">
                  <c:v>6.3769999999999998</c:v>
                </c:pt>
                <c:pt idx="202">
                  <c:v>6.3639999999999999</c:v>
                </c:pt>
                <c:pt idx="203">
                  <c:v>6.3520000000000003</c:v>
                </c:pt>
                <c:pt idx="204">
                  <c:v>6.34</c:v>
                </c:pt>
                <c:pt idx="205">
                  <c:v>6.3289999999999997</c:v>
                </c:pt>
                <c:pt idx="206">
                  <c:v>6.3170000000000002</c:v>
                </c:pt>
                <c:pt idx="207">
                  <c:v>6.3070000000000004</c:v>
                </c:pt>
                <c:pt idx="208">
                  <c:v>6.2960000000000003</c:v>
                </c:pt>
                <c:pt idx="209">
                  <c:v>6.2859999999999996</c:v>
                </c:pt>
                <c:pt idx="210">
                  <c:v>6.2750000000000004</c:v>
                </c:pt>
                <c:pt idx="211">
                  <c:v>6.2649999999999997</c:v>
                </c:pt>
                <c:pt idx="212">
                  <c:v>6.2549999999999999</c:v>
                </c:pt>
                <c:pt idx="213">
                  <c:v>6.2450000000000001</c:v>
                </c:pt>
                <c:pt idx="214">
                  <c:v>6.2350000000000003</c:v>
                </c:pt>
                <c:pt idx="215">
                  <c:v>6.2240000000000002</c:v>
                </c:pt>
                <c:pt idx="216">
                  <c:v>6.2140000000000004</c:v>
                </c:pt>
                <c:pt idx="217">
                  <c:v>6.2039999999999997</c:v>
                </c:pt>
                <c:pt idx="218">
                  <c:v>6.1929999999999996</c:v>
                </c:pt>
                <c:pt idx="219">
                  <c:v>6.1820000000000004</c:v>
                </c:pt>
                <c:pt idx="220">
                  <c:v>6.17</c:v>
                </c:pt>
                <c:pt idx="221">
                  <c:v>6.1589999999999998</c:v>
                </c:pt>
                <c:pt idx="222">
                  <c:v>6.1470000000000002</c:v>
                </c:pt>
                <c:pt idx="223">
                  <c:v>6.1340000000000003</c:v>
                </c:pt>
                <c:pt idx="224">
                  <c:v>6.1219999999999999</c:v>
                </c:pt>
                <c:pt idx="225">
                  <c:v>6.1079999999999997</c:v>
                </c:pt>
                <c:pt idx="226">
                  <c:v>6.0949999999999998</c:v>
                </c:pt>
                <c:pt idx="227">
                  <c:v>6.0810000000000004</c:v>
                </c:pt>
                <c:pt idx="228">
                  <c:v>6.0659999999999998</c:v>
                </c:pt>
                <c:pt idx="229">
                  <c:v>6.0540000000000003</c:v>
                </c:pt>
                <c:pt idx="230">
                  <c:v>6.0439999999999996</c:v>
                </c:pt>
                <c:pt idx="231">
                  <c:v>6.0339999999999998</c:v>
                </c:pt>
                <c:pt idx="232">
                  <c:v>6.0220000000000002</c:v>
                </c:pt>
                <c:pt idx="233">
                  <c:v>6.0090000000000003</c:v>
                </c:pt>
                <c:pt idx="234">
                  <c:v>5.9950000000000001</c:v>
                </c:pt>
                <c:pt idx="235">
                  <c:v>5.98</c:v>
                </c:pt>
                <c:pt idx="236">
                  <c:v>5.9640000000000004</c:v>
                </c:pt>
                <c:pt idx="237">
                  <c:v>5.9470000000000001</c:v>
                </c:pt>
                <c:pt idx="238">
                  <c:v>5.9279999999999999</c:v>
                </c:pt>
                <c:pt idx="239">
                  <c:v>5.9080000000000004</c:v>
                </c:pt>
                <c:pt idx="240">
                  <c:v>5.8879999999999999</c:v>
                </c:pt>
                <c:pt idx="241">
                  <c:v>5.8659999999999997</c:v>
                </c:pt>
                <c:pt idx="242">
                  <c:v>5.843</c:v>
                </c:pt>
                <c:pt idx="243">
                  <c:v>5.82</c:v>
                </c:pt>
                <c:pt idx="244">
                  <c:v>5.7949999999999999</c:v>
                </c:pt>
                <c:pt idx="245">
                  <c:v>5.77</c:v>
                </c:pt>
                <c:pt idx="246">
                  <c:v>5.7450000000000001</c:v>
                </c:pt>
                <c:pt idx="247">
                  <c:v>5.72</c:v>
                </c:pt>
                <c:pt idx="248">
                  <c:v>5.702</c:v>
                </c:pt>
                <c:pt idx="249">
                  <c:v>5.6829999999999998</c:v>
                </c:pt>
                <c:pt idx="250">
                  <c:v>5.665</c:v>
                </c:pt>
                <c:pt idx="251">
                  <c:v>5.6479999999999997</c:v>
                </c:pt>
                <c:pt idx="252">
                  <c:v>5.6310000000000002</c:v>
                </c:pt>
                <c:pt idx="253">
                  <c:v>5.6150000000000002</c:v>
                </c:pt>
                <c:pt idx="254">
                  <c:v>5.6</c:v>
                </c:pt>
                <c:pt idx="255">
                  <c:v>5.5860000000000003</c:v>
                </c:pt>
                <c:pt idx="256">
                  <c:v>5.5720000000000001</c:v>
                </c:pt>
                <c:pt idx="257">
                  <c:v>5.56</c:v>
                </c:pt>
                <c:pt idx="258">
                  <c:v>5.5490000000000004</c:v>
                </c:pt>
                <c:pt idx="259">
                  <c:v>5.5389999999999997</c:v>
                </c:pt>
                <c:pt idx="260">
                  <c:v>5.53</c:v>
                </c:pt>
                <c:pt idx="261">
                  <c:v>5.5220000000000002</c:v>
                </c:pt>
                <c:pt idx="262">
                  <c:v>5.5149999999999997</c:v>
                </c:pt>
                <c:pt idx="263">
                  <c:v>5.5090000000000003</c:v>
                </c:pt>
                <c:pt idx="264">
                  <c:v>5.5039999999999996</c:v>
                </c:pt>
                <c:pt idx="265">
                  <c:v>5.5010000000000003</c:v>
                </c:pt>
                <c:pt idx="266">
                  <c:v>5.4980000000000002</c:v>
                </c:pt>
                <c:pt idx="267">
                  <c:v>5.4969999999999999</c:v>
                </c:pt>
                <c:pt idx="268">
                  <c:v>5.4960000000000004</c:v>
                </c:pt>
                <c:pt idx="269">
                  <c:v>5.4960000000000004</c:v>
                </c:pt>
                <c:pt idx="270">
                  <c:v>5.4969999999999999</c:v>
                </c:pt>
                <c:pt idx="271">
                  <c:v>5.4989999999999997</c:v>
                </c:pt>
                <c:pt idx="272">
                  <c:v>5.5019999999999998</c:v>
                </c:pt>
                <c:pt idx="273">
                  <c:v>5.5049999999999999</c:v>
                </c:pt>
                <c:pt idx="274">
                  <c:v>5.5090000000000003</c:v>
                </c:pt>
                <c:pt idx="275">
                  <c:v>5.5129999999999999</c:v>
                </c:pt>
                <c:pt idx="276">
                  <c:v>5.5179999999999998</c:v>
                </c:pt>
                <c:pt idx="277">
                  <c:v>5.5220000000000002</c:v>
                </c:pt>
                <c:pt idx="278">
                  <c:v>5.5270000000000001</c:v>
                </c:pt>
                <c:pt idx="279">
                  <c:v>5.5330000000000004</c:v>
                </c:pt>
                <c:pt idx="280">
                  <c:v>5.5380000000000003</c:v>
                </c:pt>
                <c:pt idx="281">
                  <c:v>5.5430000000000001</c:v>
                </c:pt>
                <c:pt idx="282">
                  <c:v>5.5469999999999997</c:v>
                </c:pt>
                <c:pt idx="283">
                  <c:v>5.5519999999999996</c:v>
                </c:pt>
                <c:pt idx="284">
                  <c:v>5.556</c:v>
                </c:pt>
                <c:pt idx="285">
                  <c:v>5.56</c:v>
                </c:pt>
                <c:pt idx="286">
                  <c:v>5.5629999999999997</c:v>
                </c:pt>
                <c:pt idx="287">
                  <c:v>5.5659999999999998</c:v>
                </c:pt>
                <c:pt idx="288">
                  <c:v>5.5679999999999996</c:v>
                </c:pt>
                <c:pt idx="289">
                  <c:v>5.57</c:v>
                </c:pt>
                <c:pt idx="290">
                  <c:v>5.5709999999999997</c:v>
                </c:pt>
                <c:pt idx="291">
                  <c:v>5.5709999999999997</c:v>
                </c:pt>
                <c:pt idx="292">
                  <c:v>5.57</c:v>
                </c:pt>
                <c:pt idx="293">
                  <c:v>5.5679999999999996</c:v>
                </c:pt>
                <c:pt idx="294">
                  <c:v>5.5659999999999998</c:v>
                </c:pt>
                <c:pt idx="295">
                  <c:v>5.5620000000000003</c:v>
                </c:pt>
                <c:pt idx="296">
                  <c:v>5.5579999999999998</c:v>
                </c:pt>
                <c:pt idx="297">
                  <c:v>5.5519999999999996</c:v>
                </c:pt>
                <c:pt idx="298">
                  <c:v>5.5460000000000003</c:v>
                </c:pt>
                <c:pt idx="299">
                  <c:v>5.5389999999999997</c:v>
                </c:pt>
                <c:pt idx="300">
                  <c:v>5.5309999999999997</c:v>
                </c:pt>
                <c:pt idx="301">
                  <c:v>5.5209999999999999</c:v>
                </c:pt>
                <c:pt idx="302">
                  <c:v>5.5110000000000001</c:v>
                </c:pt>
                <c:pt idx="303">
                  <c:v>5.5010000000000003</c:v>
                </c:pt>
                <c:pt idx="304">
                  <c:v>5.4889999999999999</c:v>
                </c:pt>
                <c:pt idx="305">
                  <c:v>5.4770000000000003</c:v>
                </c:pt>
                <c:pt idx="306">
                  <c:v>5.4640000000000004</c:v>
                </c:pt>
                <c:pt idx="307">
                  <c:v>5.4509999999999996</c:v>
                </c:pt>
                <c:pt idx="308">
                  <c:v>5.4420000000000002</c:v>
                </c:pt>
                <c:pt idx="309">
                  <c:v>5.4329999999999998</c:v>
                </c:pt>
                <c:pt idx="310">
                  <c:v>5.423</c:v>
                </c:pt>
                <c:pt idx="311">
                  <c:v>5.4119999999999999</c:v>
                </c:pt>
                <c:pt idx="312">
                  <c:v>5.4</c:v>
                </c:pt>
                <c:pt idx="313">
                  <c:v>5.3869999999999996</c:v>
                </c:pt>
                <c:pt idx="314">
                  <c:v>5.3719999999999999</c:v>
                </c:pt>
                <c:pt idx="315">
                  <c:v>5.3559999999999999</c:v>
                </c:pt>
                <c:pt idx="316">
                  <c:v>5.34</c:v>
                </c:pt>
                <c:pt idx="317">
                  <c:v>5.3220000000000001</c:v>
                </c:pt>
                <c:pt idx="318">
                  <c:v>5.3040000000000003</c:v>
                </c:pt>
                <c:pt idx="319">
                  <c:v>5.2850000000000001</c:v>
                </c:pt>
                <c:pt idx="320">
                  <c:v>5.2649999999999997</c:v>
                </c:pt>
                <c:pt idx="321">
                  <c:v>5.2450000000000001</c:v>
                </c:pt>
                <c:pt idx="322">
                  <c:v>5.2309999999999999</c:v>
                </c:pt>
                <c:pt idx="323">
                  <c:v>5.218</c:v>
                </c:pt>
                <c:pt idx="324">
                  <c:v>5.2069999999999999</c:v>
                </c:pt>
                <c:pt idx="325">
                  <c:v>5.1959999999999997</c:v>
                </c:pt>
                <c:pt idx="326">
                  <c:v>5.1870000000000003</c:v>
                </c:pt>
                <c:pt idx="327">
                  <c:v>5.1779999999999999</c:v>
                </c:pt>
                <c:pt idx="328">
                  <c:v>5.1710000000000003</c:v>
                </c:pt>
                <c:pt idx="329">
                  <c:v>5.165</c:v>
                </c:pt>
                <c:pt idx="330">
                  <c:v>5.1589999999999998</c:v>
                </c:pt>
                <c:pt idx="331">
                  <c:v>5.1550000000000002</c:v>
                </c:pt>
                <c:pt idx="332">
                  <c:v>5.1529999999999996</c:v>
                </c:pt>
                <c:pt idx="333">
                  <c:v>5.1509999999999998</c:v>
                </c:pt>
                <c:pt idx="334">
                  <c:v>5.1509999999999998</c:v>
                </c:pt>
                <c:pt idx="335">
                  <c:v>5.1520000000000001</c:v>
                </c:pt>
                <c:pt idx="336">
                  <c:v>5.1539999999999999</c:v>
                </c:pt>
                <c:pt idx="337">
                  <c:v>5.157</c:v>
                </c:pt>
                <c:pt idx="338">
                  <c:v>5.1609999999999996</c:v>
                </c:pt>
                <c:pt idx="339">
                  <c:v>5.1660000000000004</c:v>
                </c:pt>
                <c:pt idx="340">
                  <c:v>5.1719999999999997</c:v>
                </c:pt>
                <c:pt idx="341">
                  <c:v>5.1790000000000003</c:v>
                </c:pt>
                <c:pt idx="342">
                  <c:v>5.1870000000000003</c:v>
                </c:pt>
                <c:pt idx="343">
                  <c:v>5.1950000000000003</c:v>
                </c:pt>
                <c:pt idx="344">
                  <c:v>5.2039999999999997</c:v>
                </c:pt>
                <c:pt idx="345">
                  <c:v>5.2140000000000004</c:v>
                </c:pt>
                <c:pt idx="346">
                  <c:v>5.2240000000000002</c:v>
                </c:pt>
                <c:pt idx="347">
                  <c:v>5.234</c:v>
                </c:pt>
                <c:pt idx="348">
                  <c:v>5.2439999999999998</c:v>
                </c:pt>
                <c:pt idx="349">
                  <c:v>5.2539999999999996</c:v>
                </c:pt>
                <c:pt idx="350">
                  <c:v>5.2649999999999997</c:v>
                </c:pt>
                <c:pt idx="351">
                  <c:v>5.2750000000000004</c:v>
                </c:pt>
                <c:pt idx="352">
                  <c:v>5.2839999999999998</c:v>
                </c:pt>
                <c:pt idx="353">
                  <c:v>5.2930000000000001</c:v>
                </c:pt>
                <c:pt idx="354">
                  <c:v>5.3019999999999996</c:v>
                </c:pt>
                <c:pt idx="355">
                  <c:v>5.31</c:v>
                </c:pt>
                <c:pt idx="356">
                  <c:v>5.3170000000000002</c:v>
                </c:pt>
                <c:pt idx="357">
                  <c:v>5.3239999999999998</c:v>
                </c:pt>
                <c:pt idx="358">
                  <c:v>5.33</c:v>
                </c:pt>
                <c:pt idx="359">
                  <c:v>5.3339999999999996</c:v>
                </c:pt>
                <c:pt idx="360">
                  <c:v>5.3380000000000001</c:v>
                </c:pt>
                <c:pt idx="361">
                  <c:v>5.3410000000000002</c:v>
                </c:pt>
                <c:pt idx="362">
                  <c:v>5.3419999999999996</c:v>
                </c:pt>
                <c:pt idx="363">
                  <c:v>5.343</c:v>
                </c:pt>
                <c:pt idx="364">
                  <c:v>5.3419999999999996</c:v>
                </c:pt>
                <c:pt idx="365">
                  <c:v>5.34</c:v>
                </c:pt>
                <c:pt idx="366">
                  <c:v>5.3369999999999997</c:v>
                </c:pt>
                <c:pt idx="367">
                  <c:v>5.3330000000000002</c:v>
                </c:pt>
                <c:pt idx="368">
                  <c:v>5.3280000000000003</c:v>
                </c:pt>
                <c:pt idx="369">
                  <c:v>5.3209999999999997</c:v>
                </c:pt>
                <c:pt idx="370">
                  <c:v>5.3140000000000001</c:v>
                </c:pt>
                <c:pt idx="371">
                  <c:v>5.3049999999999997</c:v>
                </c:pt>
                <c:pt idx="372">
                  <c:v>5.2949999999999999</c:v>
                </c:pt>
                <c:pt idx="373">
                  <c:v>5.2850000000000001</c:v>
                </c:pt>
                <c:pt idx="374">
                  <c:v>5.2729999999999997</c:v>
                </c:pt>
                <c:pt idx="375">
                  <c:v>5.2610000000000001</c:v>
                </c:pt>
                <c:pt idx="376">
                  <c:v>5.2480000000000002</c:v>
                </c:pt>
                <c:pt idx="377">
                  <c:v>5.2350000000000003</c:v>
                </c:pt>
                <c:pt idx="378">
                  <c:v>5.2210000000000001</c:v>
                </c:pt>
                <c:pt idx="379">
                  <c:v>5.2080000000000002</c:v>
                </c:pt>
                <c:pt idx="380">
                  <c:v>5.1959999999999997</c:v>
                </c:pt>
                <c:pt idx="381">
                  <c:v>5.1840000000000002</c:v>
                </c:pt>
                <c:pt idx="382">
                  <c:v>5.17</c:v>
                </c:pt>
                <c:pt idx="383">
                  <c:v>5.1550000000000002</c:v>
                </c:pt>
                <c:pt idx="384">
                  <c:v>5.14</c:v>
                </c:pt>
                <c:pt idx="385">
                  <c:v>5.1239999999999997</c:v>
                </c:pt>
                <c:pt idx="386">
                  <c:v>5.1070000000000002</c:v>
                </c:pt>
                <c:pt idx="387">
                  <c:v>5.093</c:v>
                </c:pt>
                <c:pt idx="388">
                  <c:v>5.0810000000000004</c:v>
                </c:pt>
                <c:pt idx="389">
                  <c:v>5.07</c:v>
                </c:pt>
                <c:pt idx="390">
                  <c:v>5.0599999999999996</c:v>
                </c:pt>
                <c:pt idx="391">
                  <c:v>5.0510000000000002</c:v>
                </c:pt>
                <c:pt idx="392">
                  <c:v>5.0430000000000001</c:v>
                </c:pt>
                <c:pt idx="393">
                  <c:v>5.0359999999999996</c:v>
                </c:pt>
                <c:pt idx="394">
                  <c:v>5.0309999999999997</c:v>
                </c:pt>
                <c:pt idx="395">
                  <c:v>5.0270000000000001</c:v>
                </c:pt>
                <c:pt idx="396">
                  <c:v>5.0250000000000004</c:v>
                </c:pt>
                <c:pt idx="397">
                  <c:v>5.024</c:v>
                </c:pt>
                <c:pt idx="398">
                  <c:v>5.024</c:v>
                </c:pt>
                <c:pt idx="399">
                  <c:v>5.0259999999999998</c:v>
                </c:pt>
                <c:pt idx="400">
                  <c:v>5.0289999999999999</c:v>
                </c:pt>
                <c:pt idx="401">
                  <c:v>5.0339999999999998</c:v>
                </c:pt>
                <c:pt idx="402">
                  <c:v>5.04</c:v>
                </c:pt>
                <c:pt idx="403">
                  <c:v>5.0469999999999997</c:v>
                </c:pt>
                <c:pt idx="404">
                  <c:v>5.0549999999999997</c:v>
                </c:pt>
                <c:pt idx="405">
                  <c:v>5.0650000000000004</c:v>
                </c:pt>
                <c:pt idx="406">
                  <c:v>5.0750000000000002</c:v>
                </c:pt>
                <c:pt idx="407">
                  <c:v>5.0869999999999997</c:v>
                </c:pt>
                <c:pt idx="408">
                  <c:v>5.0990000000000002</c:v>
                </c:pt>
                <c:pt idx="409">
                  <c:v>5.1120000000000001</c:v>
                </c:pt>
                <c:pt idx="410">
                  <c:v>5.125</c:v>
                </c:pt>
                <c:pt idx="411">
                  <c:v>5.1390000000000002</c:v>
                </c:pt>
                <c:pt idx="412">
                  <c:v>5.1529999999999996</c:v>
                </c:pt>
                <c:pt idx="413">
                  <c:v>5.1669999999999998</c:v>
                </c:pt>
                <c:pt idx="414">
                  <c:v>5.18</c:v>
                </c:pt>
                <c:pt idx="415">
                  <c:v>5.194</c:v>
                </c:pt>
                <c:pt idx="416">
                  <c:v>5.2069999999999999</c:v>
                </c:pt>
                <c:pt idx="417">
                  <c:v>5.22</c:v>
                </c:pt>
                <c:pt idx="418">
                  <c:v>5.2320000000000002</c:v>
                </c:pt>
                <c:pt idx="419">
                  <c:v>5.2430000000000003</c:v>
                </c:pt>
                <c:pt idx="420">
                  <c:v>5.2530000000000001</c:v>
                </c:pt>
                <c:pt idx="421">
                  <c:v>5.2619999999999996</c:v>
                </c:pt>
                <c:pt idx="422">
                  <c:v>5.2709999999999999</c:v>
                </c:pt>
                <c:pt idx="423">
                  <c:v>5.2779999999999996</c:v>
                </c:pt>
                <c:pt idx="424">
                  <c:v>5.2830000000000004</c:v>
                </c:pt>
                <c:pt idx="425">
                  <c:v>5.2880000000000003</c:v>
                </c:pt>
                <c:pt idx="426">
                  <c:v>5.2910000000000004</c:v>
                </c:pt>
                <c:pt idx="427">
                  <c:v>5.2930000000000001</c:v>
                </c:pt>
                <c:pt idx="428">
                  <c:v>5.2930000000000001</c:v>
                </c:pt>
                <c:pt idx="429">
                  <c:v>5.2919999999999998</c:v>
                </c:pt>
                <c:pt idx="430">
                  <c:v>5.29</c:v>
                </c:pt>
                <c:pt idx="431">
                  <c:v>5.2859999999999996</c:v>
                </c:pt>
                <c:pt idx="432">
                  <c:v>5.2809999999999997</c:v>
                </c:pt>
                <c:pt idx="433">
                  <c:v>5.274</c:v>
                </c:pt>
                <c:pt idx="434">
                  <c:v>5.266</c:v>
                </c:pt>
                <c:pt idx="435">
                  <c:v>5.2569999999999997</c:v>
                </c:pt>
                <c:pt idx="436">
                  <c:v>5.2460000000000004</c:v>
                </c:pt>
                <c:pt idx="437">
                  <c:v>5.2350000000000003</c:v>
                </c:pt>
                <c:pt idx="438">
                  <c:v>5.2229999999999999</c:v>
                </c:pt>
                <c:pt idx="439">
                  <c:v>5.2089999999999996</c:v>
                </c:pt>
                <c:pt idx="440">
                  <c:v>5.1950000000000003</c:v>
                </c:pt>
                <c:pt idx="441">
                  <c:v>5.181</c:v>
                </c:pt>
                <c:pt idx="442">
                  <c:v>5.1660000000000004</c:v>
                </c:pt>
                <c:pt idx="443">
                  <c:v>5.15</c:v>
                </c:pt>
                <c:pt idx="444">
                  <c:v>5.1340000000000003</c:v>
                </c:pt>
                <c:pt idx="445">
                  <c:v>5.1180000000000003</c:v>
                </c:pt>
                <c:pt idx="446">
                  <c:v>5.1029999999999998</c:v>
                </c:pt>
                <c:pt idx="447">
                  <c:v>5.0869999999999997</c:v>
                </c:pt>
                <c:pt idx="448">
                  <c:v>5.0720000000000001</c:v>
                </c:pt>
                <c:pt idx="449">
                  <c:v>5.0570000000000004</c:v>
                </c:pt>
                <c:pt idx="450">
                  <c:v>5.0430000000000001</c:v>
                </c:pt>
                <c:pt idx="451">
                  <c:v>5.03</c:v>
                </c:pt>
                <c:pt idx="452">
                  <c:v>5.0179999999999998</c:v>
                </c:pt>
                <c:pt idx="453">
                  <c:v>5.0069999999999997</c:v>
                </c:pt>
                <c:pt idx="454">
                  <c:v>4.9969999999999999</c:v>
                </c:pt>
                <c:pt idx="455">
                  <c:v>4.9889999999999999</c:v>
                </c:pt>
                <c:pt idx="456">
                  <c:v>4.9820000000000002</c:v>
                </c:pt>
                <c:pt idx="457">
                  <c:v>4.976</c:v>
                </c:pt>
                <c:pt idx="458">
                  <c:v>4.9729999999999999</c:v>
                </c:pt>
                <c:pt idx="459">
                  <c:v>4.97</c:v>
                </c:pt>
                <c:pt idx="460">
                  <c:v>4.97</c:v>
                </c:pt>
                <c:pt idx="461">
                  <c:v>4.9710000000000001</c:v>
                </c:pt>
                <c:pt idx="462">
                  <c:v>4.9740000000000002</c:v>
                </c:pt>
                <c:pt idx="463">
                  <c:v>4.9779999999999998</c:v>
                </c:pt>
                <c:pt idx="464">
                  <c:v>4.984</c:v>
                </c:pt>
                <c:pt idx="465">
                  <c:v>4.9909999999999997</c:v>
                </c:pt>
                <c:pt idx="466">
                  <c:v>5</c:v>
                </c:pt>
                <c:pt idx="467">
                  <c:v>5.0110000000000001</c:v>
                </c:pt>
                <c:pt idx="468">
                  <c:v>5.0220000000000002</c:v>
                </c:pt>
                <c:pt idx="469">
                  <c:v>5.0350000000000001</c:v>
                </c:pt>
                <c:pt idx="470">
                  <c:v>5.0490000000000004</c:v>
                </c:pt>
                <c:pt idx="471">
                  <c:v>5.0629999999999997</c:v>
                </c:pt>
                <c:pt idx="472">
                  <c:v>5.0780000000000003</c:v>
                </c:pt>
                <c:pt idx="473">
                  <c:v>5.0940000000000003</c:v>
                </c:pt>
                <c:pt idx="474">
                  <c:v>5.1100000000000003</c:v>
                </c:pt>
                <c:pt idx="475">
                  <c:v>5.1260000000000003</c:v>
                </c:pt>
                <c:pt idx="476">
                  <c:v>5.1420000000000003</c:v>
                </c:pt>
                <c:pt idx="477">
                  <c:v>5.1580000000000004</c:v>
                </c:pt>
                <c:pt idx="478">
                  <c:v>5.1740000000000004</c:v>
                </c:pt>
                <c:pt idx="479">
                  <c:v>5.1890000000000001</c:v>
                </c:pt>
                <c:pt idx="480">
                  <c:v>5.2039999999999997</c:v>
                </c:pt>
                <c:pt idx="481">
                  <c:v>5.2169999999999996</c:v>
                </c:pt>
                <c:pt idx="482">
                  <c:v>5.23</c:v>
                </c:pt>
                <c:pt idx="483">
                  <c:v>5.242</c:v>
                </c:pt>
                <c:pt idx="484">
                  <c:v>5.2519999999999998</c:v>
                </c:pt>
                <c:pt idx="485">
                  <c:v>5.2619999999999996</c:v>
                </c:pt>
                <c:pt idx="486">
                  <c:v>5.27</c:v>
                </c:pt>
                <c:pt idx="487">
                  <c:v>5.2759999999999998</c:v>
                </c:pt>
                <c:pt idx="488">
                  <c:v>5.2809999999999997</c:v>
                </c:pt>
                <c:pt idx="489">
                  <c:v>5.2850000000000001</c:v>
                </c:pt>
                <c:pt idx="490">
                  <c:v>5.2869999999999999</c:v>
                </c:pt>
                <c:pt idx="491">
                  <c:v>5.2869999999999999</c:v>
                </c:pt>
                <c:pt idx="492">
                  <c:v>5.2859999999999996</c:v>
                </c:pt>
                <c:pt idx="493">
                  <c:v>5.2839999999999998</c:v>
                </c:pt>
                <c:pt idx="494">
                  <c:v>5.2789999999999999</c:v>
                </c:pt>
                <c:pt idx="495">
                  <c:v>5.2729999999999997</c:v>
                </c:pt>
                <c:pt idx="496">
                  <c:v>5.266</c:v>
                </c:pt>
                <c:pt idx="497">
                  <c:v>5.2569999999999997</c:v>
                </c:pt>
                <c:pt idx="498">
                  <c:v>5.2469999999999999</c:v>
                </c:pt>
                <c:pt idx="499">
                  <c:v>5.2350000000000003</c:v>
                </c:pt>
                <c:pt idx="500">
                  <c:v>5.2229999999999999</c:v>
                </c:pt>
                <c:pt idx="501">
                  <c:v>5.2089999999999996</c:v>
                </c:pt>
                <c:pt idx="502">
                  <c:v>5.194</c:v>
                </c:pt>
                <c:pt idx="503">
                  <c:v>5.1790000000000003</c:v>
                </c:pt>
                <c:pt idx="504">
                  <c:v>5.1630000000000003</c:v>
                </c:pt>
                <c:pt idx="505">
                  <c:v>5.1459999999999999</c:v>
                </c:pt>
                <c:pt idx="506">
                  <c:v>5.1289999999999996</c:v>
                </c:pt>
                <c:pt idx="507">
                  <c:v>5.1120000000000001</c:v>
                </c:pt>
                <c:pt idx="508">
                  <c:v>5.0949999999999998</c:v>
                </c:pt>
                <c:pt idx="509">
                  <c:v>5.0780000000000003</c:v>
                </c:pt>
                <c:pt idx="510">
                  <c:v>5.0609999999999999</c:v>
                </c:pt>
                <c:pt idx="511">
                  <c:v>5.0449999999999999</c:v>
                </c:pt>
                <c:pt idx="512">
                  <c:v>5.0289999999999999</c:v>
                </c:pt>
                <c:pt idx="513">
                  <c:v>5.0140000000000002</c:v>
                </c:pt>
                <c:pt idx="514">
                  <c:v>5.0010000000000003</c:v>
                </c:pt>
                <c:pt idx="515">
                  <c:v>4.9880000000000004</c:v>
                </c:pt>
                <c:pt idx="516">
                  <c:v>4.9770000000000003</c:v>
                </c:pt>
                <c:pt idx="517">
                  <c:v>4.9669999999999996</c:v>
                </c:pt>
                <c:pt idx="518">
                  <c:v>4.9589999999999996</c:v>
                </c:pt>
                <c:pt idx="519">
                  <c:v>4.9530000000000003</c:v>
                </c:pt>
                <c:pt idx="520">
                  <c:v>4.9480000000000004</c:v>
                </c:pt>
                <c:pt idx="521">
                  <c:v>4.9450000000000003</c:v>
                </c:pt>
                <c:pt idx="522">
                  <c:v>4.944</c:v>
                </c:pt>
                <c:pt idx="523">
                  <c:v>4.9450000000000003</c:v>
                </c:pt>
                <c:pt idx="524">
                  <c:v>4.9470000000000001</c:v>
                </c:pt>
                <c:pt idx="525">
                  <c:v>4.952</c:v>
                </c:pt>
                <c:pt idx="526">
                  <c:v>4.9580000000000002</c:v>
                </c:pt>
                <c:pt idx="527">
                  <c:v>4.9660000000000002</c:v>
                </c:pt>
                <c:pt idx="528">
                  <c:v>4.9749999999999996</c:v>
                </c:pt>
                <c:pt idx="529">
                  <c:v>4.9870000000000001</c:v>
                </c:pt>
                <c:pt idx="530">
                  <c:v>4.9989999999999997</c:v>
                </c:pt>
                <c:pt idx="531">
                  <c:v>5.0129999999999999</c:v>
                </c:pt>
                <c:pt idx="532">
                  <c:v>5.0279999999999996</c:v>
                </c:pt>
                <c:pt idx="533">
                  <c:v>5.0439999999999996</c:v>
                </c:pt>
                <c:pt idx="534">
                  <c:v>5.0599999999999996</c:v>
                </c:pt>
                <c:pt idx="535">
                  <c:v>5.0780000000000003</c:v>
                </c:pt>
                <c:pt idx="536">
                  <c:v>5.0960000000000001</c:v>
                </c:pt>
                <c:pt idx="537">
                  <c:v>5.1139999999999999</c:v>
                </c:pt>
                <c:pt idx="538">
                  <c:v>5.1319999999999997</c:v>
                </c:pt>
                <c:pt idx="539">
                  <c:v>5.15</c:v>
                </c:pt>
                <c:pt idx="540">
                  <c:v>5.1669999999999998</c:v>
                </c:pt>
                <c:pt idx="541">
                  <c:v>5.1849999999999996</c:v>
                </c:pt>
                <c:pt idx="542">
                  <c:v>5.2009999999999996</c:v>
                </c:pt>
                <c:pt idx="543">
                  <c:v>5.2169999999999996</c:v>
                </c:pt>
                <c:pt idx="544">
                  <c:v>5.2320000000000002</c:v>
                </c:pt>
                <c:pt idx="545">
                  <c:v>5.2460000000000004</c:v>
                </c:pt>
                <c:pt idx="546">
                  <c:v>5.258</c:v>
                </c:pt>
                <c:pt idx="547">
                  <c:v>5.2690000000000001</c:v>
                </c:pt>
                <c:pt idx="548">
                  <c:v>5.2789999999999999</c:v>
                </c:pt>
                <c:pt idx="549">
                  <c:v>5.2880000000000003</c:v>
                </c:pt>
                <c:pt idx="550">
                  <c:v>5.2939999999999996</c:v>
                </c:pt>
                <c:pt idx="551">
                  <c:v>5.3</c:v>
                </c:pt>
                <c:pt idx="552">
                  <c:v>5.3029999999999999</c:v>
                </c:pt>
                <c:pt idx="553">
                  <c:v>5.3049999999999997</c:v>
                </c:pt>
                <c:pt idx="554">
                  <c:v>5.3049999999999997</c:v>
                </c:pt>
                <c:pt idx="555">
                  <c:v>5.3029999999999999</c:v>
                </c:pt>
                <c:pt idx="556">
                  <c:v>5.3</c:v>
                </c:pt>
                <c:pt idx="557">
                  <c:v>5.2949999999999999</c:v>
                </c:pt>
                <c:pt idx="558">
                  <c:v>5.2880000000000003</c:v>
                </c:pt>
                <c:pt idx="559">
                  <c:v>5.28</c:v>
                </c:pt>
                <c:pt idx="560">
                  <c:v>5.27</c:v>
                </c:pt>
                <c:pt idx="561">
                  <c:v>5.2590000000000003</c:v>
                </c:pt>
                <c:pt idx="562">
                  <c:v>5.2460000000000004</c:v>
                </c:pt>
                <c:pt idx="563">
                  <c:v>5.2329999999999997</c:v>
                </c:pt>
                <c:pt idx="564">
                  <c:v>5.218</c:v>
                </c:pt>
                <c:pt idx="565">
                  <c:v>5.202</c:v>
                </c:pt>
                <c:pt idx="566">
                  <c:v>5.1859999999999999</c:v>
                </c:pt>
                <c:pt idx="567">
                  <c:v>5.1680000000000001</c:v>
                </c:pt>
                <c:pt idx="568">
                  <c:v>5.1509999999999998</c:v>
                </c:pt>
                <c:pt idx="569">
                  <c:v>5.133</c:v>
                </c:pt>
                <c:pt idx="570">
                  <c:v>5.1150000000000002</c:v>
                </c:pt>
                <c:pt idx="571">
                  <c:v>5.0970000000000004</c:v>
                </c:pt>
                <c:pt idx="572">
                  <c:v>5.0789999999999997</c:v>
                </c:pt>
                <c:pt idx="573">
                  <c:v>5.0620000000000003</c:v>
                </c:pt>
                <c:pt idx="574">
                  <c:v>5.0449999999999999</c:v>
                </c:pt>
                <c:pt idx="575">
                  <c:v>5.0289999999999999</c:v>
                </c:pt>
                <c:pt idx="576">
                  <c:v>5.0140000000000002</c:v>
                </c:pt>
                <c:pt idx="577">
                  <c:v>5</c:v>
                </c:pt>
                <c:pt idx="578">
                  <c:v>4.9880000000000004</c:v>
                </c:pt>
                <c:pt idx="579">
                  <c:v>4.9770000000000003</c:v>
                </c:pt>
                <c:pt idx="580">
                  <c:v>4.968</c:v>
                </c:pt>
                <c:pt idx="581">
                  <c:v>4.96</c:v>
                </c:pt>
                <c:pt idx="582">
                  <c:v>4.9539999999999997</c:v>
                </c:pt>
                <c:pt idx="583">
                  <c:v>4.95</c:v>
                </c:pt>
                <c:pt idx="584">
                  <c:v>4.9480000000000004</c:v>
                </c:pt>
                <c:pt idx="585">
                  <c:v>4.9480000000000004</c:v>
                </c:pt>
                <c:pt idx="586">
                  <c:v>4.95</c:v>
                </c:pt>
                <c:pt idx="587">
                  <c:v>4.9539999999999997</c:v>
                </c:pt>
                <c:pt idx="588">
                  <c:v>4.96</c:v>
                </c:pt>
                <c:pt idx="589">
                  <c:v>4.9669999999999996</c:v>
                </c:pt>
                <c:pt idx="590">
                  <c:v>4.9770000000000003</c:v>
                </c:pt>
                <c:pt idx="591">
                  <c:v>4.9880000000000004</c:v>
                </c:pt>
                <c:pt idx="592">
                  <c:v>5.0010000000000003</c:v>
                </c:pt>
                <c:pt idx="593">
                  <c:v>5.0149999999999997</c:v>
                </c:pt>
                <c:pt idx="594">
                  <c:v>5.0309999999999997</c:v>
                </c:pt>
                <c:pt idx="595">
                  <c:v>5.0469999999999997</c:v>
                </c:pt>
                <c:pt idx="596">
                  <c:v>5.0650000000000004</c:v>
                </c:pt>
                <c:pt idx="597">
                  <c:v>5.0839999999999996</c:v>
                </c:pt>
                <c:pt idx="598">
                  <c:v>5.1029999999999998</c:v>
                </c:pt>
                <c:pt idx="599">
                  <c:v>5.1219999999999999</c:v>
                </c:pt>
                <c:pt idx="600">
                  <c:v>5.1420000000000003</c:v>
                </c:pt>
                <c:pt idx="601">
                  <c:v>5.1619999999999999</c:v>
                </c:pt>
                <c:pt idx="602">
                  <c:v>5.181</c:v>
                </c:pt>
                <c:pt idx="603">
                  <c:v>5.2</c:v>
                </c:pt>
                <c:pt idx="604">
                  <c:v>5.2190000000000003</c:v>
                </c:pt>
                <c:pt idx="605">
                  <c:v>5.2370000000000001</c:v>
                </c:pt>
                <c:pt idx="606">
                  <c:v>5.2549999999999999</c:v>
                </c:pt>
                <c:pt idx="607">
                  <c:v>5.2709999999999999</c:v>
                </c:pt>
                <c:pt idx="608">
                  <c:v>5.2859999999999996</c:v>
                </c:pt>
                <c:pt idx="609">
                  <c:v>5.3</c:v>
                </c:pt>
                <c:pt idx="610">
                  <c:v>5.3129999999999997</c:v>
                </c:pt>
                <c:pt idx="611">
                  <c:v>5.3239999999999998</c:v>
                </c:pt>
                <c:pt idx="612">
                  <c:v>5.3330000000000002</c:v>
                </c:pt>
                <c:pt idx="613">
                  <c:v>5.3419999999999996</c:v>
                </c:pt>
                <c:pt idx="614">
                  <c:v>5.3479999999999999</c:v>
                </c:pt>
                <c:pt idx="615">
                  <c:v>5.3529999999999998</c:v>
                </c:pt>
                <c:pt idx="616">
                  <c:v>5.3550000000000004</c:v>
                </c:pt>
                <c:pt idx="617">
                  <c:v>5.3570000000000002</c:v>
                </c:pt>
                <c:pt idx="618">
                  <c:v>5.3559999999999999</c:v>
                </c:pt>
                <c:pt idx="619">
                  <c:v>5.3540000000000001</c:v>
                </c:pt>
                <c:pt idx="620">
                  <c:v>5.35</c:v>
                </c:pt>
                <c:pt idx="621">
                  <c:v>5.3440000000000003</c:v>
                </c:pt>
                <c:pt idx="622">
                  <c:v>5.3369999999999997</c:v>
                </c:pt>
                <c:pt idx="623">
                  <c:v>5.3280000000000003</c:v>
                </c:pt>
                <c:pt idx="624">
                  <c:v>5.3179999999999996</c:v>
                </c:pt>
                <c:pt idx="625">
                  <c:v>5.306</c:v>
                </c:pt>
                <c:pt idx="626">
                  <c:v>5.2930000000000001</c:v>
                </c:pt>
                <c:pt idx="627">
                  <c:v>5.2789999999999999</c:v>
                </c:pt>
                <c:pt idx="628">
                  <c:v>5.2640000000000002</c:v>
                </c:pt>
                <c:pt idx="629">
                  <c:v>5.2480000000000002</c:v>
                </c:pt>
                <c:pt idx="630">
                  <c:v>5.2309999999999999</c:v>
                </c:pt>
                <c:pt idx="631">
                  <c:v>5.2140000000000004</c:v>
                </c:pt>
                <c:pt idx="632">
                  <c:v>5.1959999999999997</c:v>
                </c:pt>
                <c:pt idx="633">
                  <c:v>5.1790000000000003</c:v>
                </c:pt>
                <c:pt idx="634">
                  <c:v>5.1609999999999996</c:v>
                </c:pt>
                <c:pt idx="635">
                  <c:v>5.1429999999999998</c:v>
                </c:pt>
                <c:pt idx="636">
                  <c:v>5.125</c:v>
                </c:pt>
                <c:pt idx="637">
                  <c:v>5.109</c:v>
                </c:pt>
                <c:pt idx="638">
                  <c:v>5.0919999999999996</c:v>
                </c:pt>
                <c:pt idx="639">
                  <c:v>5.077</c:v>
                </c:pt>
                <c:pt idx="640">
                  <c:v>5.0629999999999997</c:v>
                </c:pt>
                <c:pt idx="641">
                  <c:v>5.05</c:v>
                </c:pt>
                <c:pt idx="642">
                  <c:v>5.0380000000000003</c:v>
                </c:pt>
                <c:pt idx="643">
                  <c:v>5.0279999999999996</c:v>
                </c:pt>
                <c:pt idx="644">
                  <c:v>5.0190000000000001</c:v>
                </c:pt>
                <c:pt idx="645">
                  <c:v>5.0119999999999996</c:v>
                </c:pt>
                <c:pt idx="646">
                  <c:v>5.0069999999999997</c:v>
                </c:pt>
                <c:pt idx="647">
                  <c:v>5.0039999999999996</c:v>
                </c:pt>
                <c:pt idx="648">
                  <c:v>5.0030000000000001</c:v>
                </c:pt>
                <c:pt idx="649">
                  <c:v>5.0039999999999996</c:v>
                </c:pt>
                <c:pt idx="650">
                  <c:v>5.0060000000000002</c:v>
                </c:pt>
                <c:pt idx="651">
                  <c:v>5.0110000000000001</c:v>
                </c:pt>
                <c:pt idx="652">
                  <c:v>5.0179999999999998</c:v>
                </c:pt>
                <c:pt idx="653">
                  <c:v>5.0259999999999998</c:v>
                </c:pt>
                <c:pt idx="654">
                  <c:v>5.0359999999999996</c:v>
                </c:pt>
                <c:pt idx="655">
                  <c:v>5.048</c:v>
                </c:pt>
                <c:pt idx="656">
                  <c:v>5.0620000000000003</c:v>
                </c:pt>
                <c:pt idx="657">
                  <c:v>5.077</c:v>
                </c:pt>
                <c:pt idx="658">
                  <c:v>5.0940000000000003</c:v>
                </c:pt>
                <c:pt idx="659">
                  <c:v>5.1109999999999998</c:v>
                </c:pt>
                <c:pt idx="660">
                  <c:v>5.13</c:v>
                </c:pt>
                <c:pt idx="661">
                  <c:v>5.15</c:v>
                </c:pt>
                <c:pt idx="662">
                  <c:v>5.17</c:v>
                </c:pt>
                <c:pt idx="663">
                  <c:v>5.1909999999999998</c:v>
                </c:pt>
                <c:pt idx="664">
                  <c:v>5.2130000000000001</c:v>
                </c:pt>
                <c:pt idx="665">
                  <c:v>5.234</c:v>
                </c:pt>
                <c:pt idx="666">
                  <c:v>5.2560000000000002</c:v>
                </c:pt>
                <c:pt idx="667">
                  <c:v>5.2770000000000001</c:v>
                </c:pt>
                <c:pt idx="668">
                  <c:v>5.298</c:v>
                </c:pt>
                <c:pt idx="669">
                  <c:v>5.319</c:v>
                </c:pt>
                <c:pt idx="670">
                  <c:v>5.3390000000000004</c:v>
                </c:pt>
                <c:pt idx="671">
                  <c:v>5.3579999999999997</c:v>
                </c:pt>
                <c:pt idx="672">
                  <c:v>5.3760000000000003</c:v>
                </c:pt>
                <c:pt idx="673">
                  <c:v>5.3940000000000001</c:v>
                </c:pt>
                <c:pt idx="674">
                  <c:v>5.41</c:v>
                </c:pt>
                <c:pt idx="675">
                  <c:v>5.4249999999999998</c:v>
                </c:pt>
                <c:pt idx="676">
                  <c:v>5.4390000000000001</c:v>
                </c:pt>
                <c:pt idx="677">
                  <c:v>5.4509999999999996</c:v>
                </c:pt>
                <c:pt idx="678">
                  <c:v>5.4619999999999997</c:v>
                </c:pt>
                <c:pt idx="679">
                  <c:v>5.4710000000000001</c:v>
                </c:pt>
                <c:pt idx="680">
                  <c:v>5.4790000000000001</c:v>
                </c:pt>
                <c:pt idx="681">
                  <c:v>5.4850000000000003</c:v>
                </c:pt>
                <c:pt idx="682">
                  <c:v>5.49</c:v>
                </c:pt>
                <c:pt idx="683">
                  <c:v>5.4930000000000003</c:v>
                </c:pt>
                <c:pt idx="684">
                  <c:v>5.4939999999999998</c:v>
                </c:pt>
                <c:pt idx="685">
                  <c:v>5.4939999999999998</c:v>
                </c:pt>
                <c:pt idx="686">
                  <c:v>5.492</c:v>
                </c:pt>
                <c:pt idx="687">
                  <c:v>5.4889999999999999</c:v>
                </c:pt>
                <c:pt idx="688">
                  <c:v>5.4850000000000003</c:v>
                </c:pt>
                <c:pt idx="689">
                  <c:v>5.4779999999999998</c:v>
                </c:pt>
                <c:pt idx="690">
                  <c:v>5.4710000000000001</c:v>
                </c:pt>
                <c:pt idx="691">
                  <c:v>5.4619999999999997</c:v>
                </c:pt>
                <c:pt idx="692">
                  <c:v>5.4530000000000003</c:v>
                </c:pt>
                <c:pt idx="693">
                  <c:v>5.4420000000000002</c:v>
                </c:pt>
                <c:pt idx="694">
                  <c:v>5.43</c:v>
                </c:pt>
                <c:pt idx="695">
                  <c:v>5.4169999999999998</c:v>
                </c:pt>
                <c:pt idx="696">
                  <c:v>5.4039999999999999</c:v>
                </c:pt>
                <c:pt idx="697">
                  <c:v>5.39</c:v>
                </c:pt>
                <c:pt idx="698">
                  <c:v>5.375</c:v>
                </c:pt>
                <c:pt idx="699">
                  <c:v>5.3609999999999998</c:v>
                </c:pt>
                <c:pt idx="700">
                  <c:v>5.3460000000000001</c:v>
                </c:pt>
                <c:pt idx="701">
                  <c:v>5.3310000000000004</c:v>
                </c:pt>
                <c:pt idx="702">
                  <c:v>5.3159999999999998</c:v>
                </c:pt>
                <c:pt idx="703">
                  <c:v>5.3019999999999996</c:v>
                </c:pt>
                <c:pt idx="704">
                  <c:v>5.2869999999999999</c:v>
                </c:pt>
                <c:pt idx="705">
                  <c:v>5.274</c:v>
                </c:pt>
                <c:pt idx="706">
                  <c:v>5.2610000000000001</c:v>
                </c:pt>
                <c:pt idx="707">
                  <c:v>5.25</c:v>
                </c:pt>
                <c:pt idx="708">
                  <c:v>5.2389999999999999</c:v>
                </c:pt>
                <c:pt idx="709">
                  <c:v>5.2290000000000001</c:v>
                </c:pt>
                <c:pt idx="710">
                  <c:v>5.2210000000000001</c:v>
                </c:pt>
                <c:pt idx="711">
                  <c:v>5.2140000000000004</c:v>
                </c:pt>
                <c:pt idx="712">
                  <c:v>5.2089999999999996</c:v>
                </c:pt>
                <c:pt idx="713">
                  <c:v>5.2050000000000001</c:v>
                </c:pt>
                <c:pt idx="714">
                  <c:v>5.2030000000000003</c:v>
                </c:pt>
                <c:pt idx="715">
                  <c:v>5.2030000000000003</c:v>
                </c:pt>
                <c:pt idx="716">
                  <c:v>5.2039999999999997</c:v>
                </c:pt>
                <c:pt idx="717">
                  <c:v>5.2069999999999999</c:v>
                </c:pt>
                <c:pt idx="718">
                  <c:v>5.2119999999999997</c:v>
                </c:pt>
                <c:pt idx="719">
                  <c:v>5.2190000000000003</c:v>
                </c:pt>
                <c:pt idx="720">
                  <c:v>5.2279999999999998</c:v>
                </c:pt>
                <c:pt idx="721">
                  <c:v>5.2380000000000004</c:v>
                </c:pt>
                <c:pt idx="722">
                  <c:v>5.25</c:v>
                </c:pt>
                <c:pt idx="723">
                  <c:v>5.2640000000000002</c:v>
                </c:pt>
                <c:pt idx="724">
                  <c:v>5.2789999999999999</c:v>
                </c:pt>
                <c:pt idx="725">
                  <c:v>5.2960000000000003</c:v>
                </c:pt>
                <c:pt idx="726">
                  <c:v>5.3140000000000001</c:v>
                </c:pt>
                <c:pt idx="727">
                  <c:v>5.3330000000000002</c:v>
                </c:pt>
                <c:pt idx="728">
                  <c:v>5.3540000000000001</c:v>
                </c:pt>
                <c:pt idx="729">
                  <c:v>5.3760000000000003</c:v>
                </c:pt>
                <c:pt idx="730">
                  <c:v>5.3979999999999997</c:v>
                </c:pt>
                <c:pt idx="731">
                  <c:v>5.4219999999999997</c:v>
                </c:pt>
                <c:pt idx="732">
                  <c:v>5.4459999999999997</c:v>
                </c:pt>
                <c:pt idx="733">
                  <c:v>5.47</c:v>
                </c:pt>
                <c:pt idx="734">
                  <c:v>5.4950000000000001</c:v>
                </c:pt>
                <c:pt idx="735">
                  <c:v>5.5209999999999999</c:v>
                </c:pt>
                <c:pt idx="736">
                  <c:v>5.5460000000000003</c:v>
                </c:pt>
                <c:pt idx="737">
                  <c:v>5.5709999999999997</c:v>
                </c:pt>
                <c:pt idx="738">
                  <c:v>5.5949999999999998</c:v>
                </c:pt>
                <c:pt idx="739">
                  <c:v>5.6189999999999998</c:v>
                </c:pt>
                <c:pt idx="740">
                  <c:v>5.641</c:v>
                </c:pt>
                <c:pt idx="741">
                  <c:v>5.6630000000000003</c:v>
                </c:pt>
                <c:pt idx="742">
                  <c:v>5.6829999999999998</c:v>
                </c:pt>
                <c:pt idx="743">
                  <c:v>5.7</c:v>
                </c:pt>
                <c:pt idx="744">
                  <c:v>5.7149999999999999</c:v>
                </c:pt>
                <c:pt idx="745">
                  <c:v>5.7270000000000003</c:v>
                </c:pt>
                <c:pt idx="746">
                  <c:v>5.734</c:v>
                </c:pt>
                <c:pt idx="747">
                  <c:v>5.7359999999999998</c:v>
                </c:pt>
              </c:numCache>
            </c:numRef>
          </c:yVal>
          <c:smooth val="0"/>
          <c:extLst xmlns:c16r2="http://schemas.microsoft.com/office/drawing/2015/06/chart">
            <c:ext xmlns:c16="http://schemas.microsoft.com/office/drawing/2014/chart" uri="{C3380CC4-5D6E-409C-BE32-E72D297353CC}">
              <c16:uniqueId val="{00000000-62E1-40FE-A2DF-64A6ACCE623C}"/>
            </c:ext>
          </c:extLst>
        </c:ser>
        <c:dLbls>
          <c:showLegendKey val="0"/>
          <c:showVal val="0"/>
          <c:showCatName val="0"/>
          <c:showSerName val="0"/>
          <c:showPercent val="0"/>
          <c:showBubbleSize val="0"/>
        </c:dLbls>
        <c:axId val="-1309881024"/>
        <c:axId val="-1309883200"/>
      </c:scatterChart>
      <c:valAx>
        <c:axId val="-13098810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solidFill>
                      <a:schemeClr val="tx1"/>
                    </a:solidFill>
                  </a:rPr>
                  <a:t>Z</a:t>
                </a:r>
                <a:r>
                  <a:rPr lang="en-US" sz="1600" baseline="0" dirty="0">
                    <a:solidFill>
                      <a:schemeClr val="tx1"/>
                    </a:solidFill>
                  </a:rPr>
                  <a:t> (mm)</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09883200"/>
        <c:crosses val="autoZero"/>
        <c:crossBetween val="midCat"/>
      </c:valAx>
      <c:valAx>
        <c:axId val="-1309883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dirty="0">
                    <a:solidFill>
                      <a:schemeClr val="tx1"/>
                    </a:solidFill>
                  </a:rPr>
                  <a:t>Beam radius(mm)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zh-CN"/>
            </a:p>
          </c:txPr>
        </c:title>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09881024"/>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0.78274</cdr:x>
      <cdr:y>0.02009</cdr:y>
    </cdr:from>
    <cdr:to>
      <cdr:x>0.94711</cdr:x>
      <cdr:y>0.15509</cdr:y>
    </cdr:to>
    <cdr:sp macro="" textlink="">
      <cdr:nvSpPr>
        <cdr:cNvPr id="6" name="TextBox 33">
          <a:extLst xmlns:a="http://schemas.openxmlformats.org/drawingml/2006/main">
            <a:ext uri="{FF2B5EF4-FFF2-40B4-BE49-F238E27FC236}">
              <a16:creationId xmlns="" xmlns:a16="http://schemas.microsoft.com/office/drawing/2014/main" id="{5817E075-C736-449B-8E91-8BF26D3CCD2D}"/>
            </a:ext>
          </a:extLst>
        </cdr:cNvPr>
        <cdr:cNvSpPr txBox="1"/>
      </cdr:nvSpPr>
      <cdr:spPr>
        <a:xfrm xmlns:a="http://schemas.openxmlformats.org/drawingml/2006/main">
          <a:off x="5734525" y="54967"/>
          <a:ext cx="1204176"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u="sng" dirty="0">
              <a:highlight>
                <a:srgbClr val="FFFF00"/>
              </a:highlight>
              <a:latin typeface="Times New Roman" panose="02020603050405020304" pitchFamily="18" charset="0"/>
              <a:cs typeface="Times New Roman" panose="02020603050405020304" pitchFamily="18" charset="0"/>
            </a:rPr>
            <a:t>Beam Size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2023/7/4</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2023/7/4</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a:t>
            </a:fld>
            <a:endParaRPr lang="zh-CN" altLang="en-US"/>
          </a:p>
        </p:txBody>
      </p:sp>
    </p:spTree>
    <p:extLst>
      <p:ext uri="{BB962C8B-B14F-4D97-AF65-F5344CB8AC3E}">
        <p14:creationId xmlns:p14="http://schemas.microsoft.com/office/powerpoint/2010/main" val="1572880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609600" y="6448251"/>
            <a:ext cx="2844800" cy="365125"/>
          </a:xfrm>
          <a:prstGeom prst="rect">
            <a:avLst/>
          </a:prstGeom>
        </p:spPr>
        <p:txBody>
          <a:bodyPr/>
          <a:lstStyle/>
          <a:p>
            <a:fld id="{01082C17-025B-44F1-BE57-DC06E76BD02B}" type="datetime1">
              <a:rPr lang="zh-CN" altLang="en-US" smtClean="0"/>
              <a:t>2023/7/4</a:t>
            </a:fld>
            <a:endParaRPr lang="zh-CN" altLang="en-US"/>
          </a:p>
        </p:txBody>
      </p:sp>
      <p:sp>
        <p:nvSpPr>
          <p:cNvPr id="6" name="灯片编号占位符 5"/>
          <p:cNvSpPr>
            <a:spLocks noGrp="1"/>
          </p:cNvSpPr>
          <p:nvPr>
            <p:ph type="sldNum" sz="quarter" idx="12"/>
          </p:nvPr>
        </p:nvSpPr>
        <p:spPr>
          <a:xfrm>
            <a:off x="8737600" y="6448251"/>
            <a:ext cx="2844800" cy="365125"/>
          </a:xfrm>
          <a:prstGeom prst="rect">
            <a:avLst/>
          </a:prstGeom>
        </p:spPr>
        <p:txBody>
          <a:bodyPr/>
          <a:lstStyle>
            <a:lvl1pPr algn="r">
              <a:defRPr b="0"/>
            </a:lvl1pPr>
          </a:lstStyle>
          <a:p>
            <a:fld id="{F15E9139-A00B-4B2A-98A6-095DC08F1345}" type="slidenum">
              <a:rPr lang="zh-CN" altLang="en-US" smtClean="0"/>
              <a:pPr/>
              <a:t>‹#›</a:t>
            </a:fld>
            <a:endParaRPr lang="zh-CN" altLang="en-US"/>
          </a:p>
        </p:txBody>
      </p:sp>
      <p:sp>
        <p:nvSpPr>
          <p:cNvPr id="8" name="矩形 7"/>
          <p:cNvSpPr/>
          <p:nvPr userDrawn="1"/>
        </p:nvSpPr>
        <p:spPr>
          <a:xfrm>
            <a:off x="0" y="6309320"/>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309320"/>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09600" y="6448251"/>
            <a:ext cx="2844800" cy="365125"/>
          </a:xfrm>
          <a:prstGeom prst="rect">
            <a:avLst/>
          </a:prstGeom>
        </p:spPr>
        <p:txBody>
          <a:bodyPr/>
          <a:lstStyle/>
          <a:p>
            <a:fld id="{97D0C212-7161-4C52-9319-4EBC86D2F962}" type="datetime1">
              <a:rPr lang="zh-CN" altLang="en-US" smtClean="0"/>
              <a:t>2023/7/4</a:t>
            </a:fld>
            <a:endParaRPr lang="zh-CN" altLang="en-US"/>
          </a:p>
        </p:txBody>
      </p:sp>
      <p:sp>
        <p:nvSpPr>
          <p:cNvPr id="15" name="矩形 14"/>
          <p:cNvSpPr/>
          <p:nvPr userDrawn="1"/>
        </p:nvSpPr>
        <p:spPr>
          <a:xfrm>
            <a:off x="0" y="6309320"/>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309320"/>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灯片编号占位符 5"/>
          <p:cNvSpPr>
            <a:spLocks noGrp="1"/>
          </p:cNvSpPr>
          <p:nvPr>
            <p:ph type="sldNum" sz="quarter" idx="12"/>
          </p:nvPr>
        </p:nvSpPr>
        <p:spPr>
          <a:xfrm>
            <a:off x="8737600" y="6448251"/>
            <a:ext cx="2844800" cy="365125"/>
          </a:xfrm>
          <a:prstGeom prst="rect">
            <a:avLst/>
          </a:prstGeom>
        </p:spPr>
        <p:txBody>
          <a:bodyPr/>
          <a:lstStyle>
            <a:lvl1pPr>
              <a:defRPr b="0"/>
            </a:lvl1pPr>
          </a:lstStyle>
          <a:p>
            <a:pPr algn="r"/>
            <a:fld id="{F15E9139-A00B-4B2A-98A6-095DC08F1345}" type="slidenum">
              <a:rPr lang="zh-CN" altLang="en-US" smtClean="0"/>
              <a:pPr algn="r"/>
              <a:t>‹#›</a:t>
            </a:fld>
            <a:endParaRPr lang="zh-CN" altLang="en-US" dirty="0"/>
          </a:p>
        </p:txBody>
      </p:sp>
      <p:sp>
        <p:nvSpPr>
          <p:cNvPr id="12" name="标题占位符 1"/>
          <p:cNvSpPr>
            <a:spLocks noGrp="1"/>
          </p:cNvSpPr>
          <p:nvPr>
            <p:ph type="title"/>
          </p:nvPr>
        </p:nvSpPr>
        <p:spPr>
          <a:xfrm>
            <a:off x="609600" y="25009"/>
            <a:ext cx="10972800" cy="883901"/>
          </a:xfrm>
          <a:prstGeom prst="rect">
            <a:avLst/>
          </a:prstGeom>
        </p:spPr>
        <p:txBody>
          <a:bodyPr vert="horz" lIns="91440" tIns="45720" rIns="91440" bIns="45720" rtlCol="0" anchor="ctr">
            <a:normAutofit/>
          </a:bodyPr>
          <a:lstStyle>
            <a:lvl1pPr>
              <a:defRPr sz="3600" b="1">
                <a:solidFill>
                  <a:srgbClr val="C00000"/>
                </a:solidFill>
                <a:latin typeface="Microsoft YaHei UI" panose="020B0503020204020204" pitchFamily="34" charset="-122"/>
                <a:ea typeface="Microsoft YaHei UI" panose="020B0503020204020204" pitchFamily="34" charset="-122"/>
              </a:defRPr>
            </a:lvl1pPr>
          </a:lstStyle>
          <a:p>
            <a:r>
              <a:rPr lang="zh-CN" altLang="en-US" dirty="0"/>
              <a:t>单击此处编辑母版标题样式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12160FB-C1D4-4D79-A688-8C468BCBFADD}" type="datetime1">
              <a:rPr lang="zh-CN" altLang="en-US" smtClean="0"/>
              <a:t>2023/7/4</a:t>
            </a:fld>
            <a:endParaRPr lang="zh-CN" alt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a:defRPr b="0"/>
            </a:lvl1pPr>
          </a:lstStyle>
          <a:p>
            <a:fld id="{27F552FA-C358-4F70-9CE8-3E41459FCE36}" type="slidenum">
              <a:rPr lang="zh-CN" altLang="en-US" smtClean="0"/>
              <a:pPr/>
              <a:t>‹#›</a:t>
            </a:fld>
            <a:endParaRPr lang="zh-CN" altLang="en-US"/>
          </a:p>
        </p:txBody>
      </p:sp>
      <p:sp>
        <p:nvSpPr>
          <p:cNvPr id="7" name="Title 6"/>
          <p:cNvSpPr>
            <a:spLocks noGrp="1"/>
          </p:cNvSpPr>
          <p:nvPr>
            <p:ph type="title"/>
          </p:nvPr>
        </p:nvSpPr>
        <p:spPr/>
        <p:txBody>
          <a:bodyPr/>
          <a:lstStyle/>
          <a:p>
            <a:r>
              <a:rPr lang="en-US" altLang="zh-CN" dirty="0"/>
              <a:t>Click to edit Master title style</a:t>
            </a:r>
            <a:endParaRPr lang="zh-CN" altLang="en-US" dirty="0"/>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矩形 4"/>
          <p:cNvSpPr/>
          <p:nvPr userDrawn="1"/>
        </p:nvSpPr>
        <p:spPr>
          <a:xfrm>
            <a:off x="3287688" y="6424992"/>
            <a:ext cx="6096000" cy="369332"/>
          </a:xfrm>
          <a:prstGeom prst="rect">
            <a:avLst/>
          </a:prstGeom>
        </p:spPr>
        <p:txBody>
          <a:bodyPr>
            <a:spAutoFit/>
          </a:bodyPr>
          <a:lstStyle/>
          <a:p>
            <a:r>
              <a:rPr lang="en-US" altLang="zh-CN" dirty="0" smtClean="0"/>
              <a:t>The 2023 International Workshop on CEPC (European Edition)</a:t>
            </a:r>
            <a:endParaRPr lang="zh-CN" altLang="en-US" dirty="0"/>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74" r:id="rId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635" y="4121"/>
            <a:ext cx="12191365" cy="3746304"/>
          </a:xfrm>
          <a:prstGeom prst="rect">
            <a:avLst/>
          </a:prstGeom>
        </p:spPr>
      </p:pic>
      <p:sp>
        <p:nvSpPr>
          <p:cNvPr id="6" name="标题 3"/>
          <p:cNvSpPr txBox="1">
            <a:spLocks/>
          </p:cNvSpPr>
          <p:nvPr/>
        </p:nvSpPr>
        <p:spPr>
          <a:xfrm>
            <a:off x="263352" y="2174689"/>
            <a:ext cx="11809312"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dirty="0">
                <a:solidFill>
                  <a:schemeClr val="bg1"/>
                </a:solidFill>
                <a:latin typeface="Microsoft YaHei UI" panose="020B0503020204020204" pitchFamily="34" charset="-122"/>
                <a:ea typeface="Microsoft YaHei UI" panose="020B0503020204020204" pitchFamily="34" charset="-122"/>
              </a:rPr>
              <a:t>CEPC </a:t>
            </a:r>
            <a:r>
              <a:rPr lang="en-US" altLang="zh-CN" sz="6000" dirty="0" smtClean="0">
                <a:solidFill>
                  <a:schemeClr val="bg1"/>
                </a:solidFill>
                <a:latin typeface="Microsoft YaHei UI" panose="020B0503020204020204" pitchFamily="34" charset="-122"/>
                <a:ea typeface="Microsoft YaHei UI" panose="020B0503020204020204" pitchFamily="34" charset="-122"/>
              </a:rPr>
              <a:t>High efficiency klystron development</a:t>
            </a:r>
            <a:endParaRPr lang="zh-CN" altLang="en-US" sz="6000" dirty="0">
              <a:solidFill>
                <a:schemeClr val="bg1"/>
              </a:solidFill>
              <a:latin typeface="Microsoft YaHei UI" panose="020B0503020204020204" pitchFamily="34" charset="-122"/>
              <a:ea typeface="Microsoft YaHei UI" panose="020B0503020204020204" pitchFamily="34" charset="-122"/>
            </a:endParaRPr>
          </a:p>
        </p:txBody>
      </p:sp>
      <p:sp>
        <p:nvSpPr>
          <p:cNvPr id="7" name="文本框 7">
            <a:extLst>
              <a:ext uri="{FF2B5EF4-FFF2-40B4-BE49-F238E27FC236}">
                <a16:creationId xmlns="" xmlns:a16="http://schemas.microsoft.com/office/drawing/2014/main" id="{785816F2-AEF2-4FFE-A0DA-84B4490709A4}"/>
              </a:ext>
            </a:extLst>
          </p:cNvPr>
          <p:cNvSpPr txBox="1"/>
          <p:nvPr/>
        </p:nvSpPr>
        <p:spPr>
          <a:xfrm>
            <a:off x="2711624" y="4509120"/>
            <a:ext cx="6769500" cy="830997"/>
          </a:xfrm>
          <a:prstGeom prst="rect">
            <a:avLst/>
          </a:prstGeom>
          <a:noFill/>
        </p:spPr>
        <p:txBody>
          <a:bodyPr wrap="square" rtlCol="0">
            <a:spAutoFit/>
          </a:bodyPr>
          <a:lstStyle/>
          <a:p>
            <a:pPr algn="ctr"/>
            <a:r>
              <a:rPr lang="en-US" altLang="zh-CN" sz="2800" dirty="0" err="1">
                <a:latin typeface="Times New Roman" panose="02020603050405020304" pitchFamily="18" charset="0"/>
                <a:ea typeface="微软雅黑" panose="020B0503020204020204" pitchFamily="34" charset="-122"/>
              </a:rPr>
              <a:t>Zusheng</a:t>
            </a:r>
            <a:r>
              <a:rPr lang="en-US" altLang="zh-CN" sz="2800" dirty="0">
                <a:latin typeface="Times New Roman" panose="02020603050405020304" pitchFamily="18" charset="0"/>
                <a:ea typeface="微软雅黑" panose="020B0503020204020204" pitchFamily="34" charset="-122"/>
              </a:rPr>
              <a:t> </a:t>
            </a:r>
            <a:r>
              <a:rPr lang="en-US" altLang="zh-CN" sz="2800" dirty="0" smtClean="0">
                <a:latin typeface="Times New Roman" panose="02020603050405020304" pitchFamily="18" charset="0"/>
                <a:ea typeface="微软雅黑" panose="020B0503020204020204" pitchFamily="34" charset="-122"/>
              </a:rPr>
              <a:t>Zhou</a:t>
            </a:r>
          </a:p>
          <a:p>
            <a:pPr algn="ctr"/>
            <a:r>
              <a:rPr lang="en-US" altLang="zh-CN" sz="2000" dirty="0" smtClean="0">
                <a:latin typeface="Times New Roman" panose="02020603050405020304" pitchFamily="18" charset="0"/>
                <a:ea typeface="微软雅黑" panose="020B0503020204020204" pitchFamily="34" charset="-122"/>
              </a:rPr>
              <a:t>On behalf of CEPC klystron R&amp;D team</a:t>
            </a:r>
            <a:endParaRPr lang="en-US" altLang="zh-CN" sz="2000" dirty="0">
              <a:latin typeface="Times New Roman" panose="02020603050405020304" pitchFamily="18" charset="0"/>
              <a:ea typeface="微软雅黑" panose="020B0503020204020204" pitchFamily="34" charset="-122"/>
            </a:endParaRPr>
          </a:p>
        </p:txBody>
      </p:sp>
      <p:sp>
        <p:nvSpPr>
          <p:cNvPr id="9" name="TextBox 8"/>
          <p:cNvSpPr txBox="1"/>
          <p:nvPr/>
        </p:nvSpPr>
        <p:spPr>
          <a:xfrm>
            <a:off x="635" y="6457890"/>
            <a:ext cx="12191365" cy="369332"/>
          </a:xfrm>
          <a:prstGeom prst="rect">
            <a:avLst/>
          </a:prstGeom>
          <a:solidFill>
            <a:schemeClr val="accent1"/>
          </a:solidFill>
        </p:spPr>
        <p:txBody>
          <a:bodyPr wrap="square" rtlCol="0">
            <a:spAutoFit/>
          </a:bodyPr>
          <a:lstStyle/>
          <a:p>
            <a:pPr algn="ctr"/>
            <a:r>
              <a:rPr lang="en-US" altLang="zh-CN" dirty="0" smtClean="0">
                <a:solidFill>
                  <a:schemeClr val="bg1"/>
                </a:solidFill>
              </a:rPr>
              <a:t>The </a:t>
            </a:r>
            <a:r>
              <a:rPr lang="en-US" altLang="zh-CN" dirty="0">
                <a:solidFill>
                  <a:schemeClr val="bg1"/>
                </a:solidFill>
              </a:rPr>
              <a:t>2023 International Workshop on Circular Electron Positron Collider (European Edition)</a:t>
            </a:r>
            <a:endParaRPr lang="zh-CN" altLang="en-US" dirty="0">
              <a:solidFill>
                <a:schemeClr val="bg1"/>
              </a:solidFill>
            </a:endParaRPr>
          </a:p>
        </p:txBody>
      </p:sp>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9736" y="5589240"/>
            <a:ext cx="4522826" cy="856632"/>
          </a:xfrm>
          <a:prstGeom prst="rect">
            <a:avLst/>
          </a:prstGeom>
        </p:spPr>
      </p:pic>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10972800" cy="4447395"/>
          </a:xfrm>
        </p:spPr>
        <p:txBody>
          <a:bodyPr>
            <a:normAutofit/>
          </a:bodyPr>
          <a:lstStyle/>
          <a:p>
            <a:pPr algn="just"/>
            <a:r>
              <a:rPr lang="en-US" altLang="zh-CN" dirty="0">
                <a:latin typeface="Microsoft YaHei UI" panose="020B0503020204020204" pitchFamily="34" charset="-122"/>
                <a:ea typeface="Microsoft YaHei UI" panose="020B0503020204020204" pitchFamily="34" charset="-122"/>
              </a:rPr>
              <a:t>Why we do C band 80MW klystron</a:t>
            </a:r>
            <a:r>
              <a:rPr lang="en-US" altLang="zh-CN" dirty="0" smtClean="0">
                <a:latin typeface="Microsoft YaHei UI" panose="020B0503020204020204" pitchFamily="34" charset="-122"/>
                <a:ea typeface="Microsoft YaHei UI" panose="020B0503020204020204" pitchFamily="34" charset="-122"/>
              </a:rPr>
              <a:t>?</a:t>
            </a:r>
          </a:p>
          <a:p>
            <a:pPr lvl="1" algn="just"/>
            <a:r>
              <a:rPr lang="en-US" altLang="zh-CN" dirty="0">
                <a:latin typeface="Microsoft YaHei UI" panose="020B0503020204020204" pitchFamily="34" charset="-122"/>
                <a:ea typeface="Microsoft YaHei UI" panose="020B0503020204020204" pitchFamily="34" charset="-122"/>
              </a:rPr>
              <a:t>Only C band of 50MW klystron is mature product in the world.</a:t>
            </a:r>
          </a:p>
          <a:p>
            <a:pPr lvl="1" algn="just"/>
            <a:r>
              <a:rPr lang="en-US" altLang="zh-CN" dirty="0">
                <a:latin typeface="Microsoft YaHei UI" panose="020B0503020204020204" pitchFamily="34" charset="-122"/>
                <a:ea typeface="Microsoft YaHei UI" panose="020B0503020204020204" pitchFamily="34" charset="-122"/>
              </a:rPr>
              <a:t>1 klystron power to 2 accelerator structure (CEPC </a:t>
            </a:r>
            <a:r>
              <a:rPr lang="en-US" altLang="zh-CN" dirty="0" err="1">
                <a:latin typeface="Microsoft YaHei UI" panose="020B0503020204020204" pitchFamily="34" charset="-122"/>
                <a:ea typeface="Microsoft YaHei UI" panose="020B0503020204020204" pitchFamily="34" charset="-122"/>
              </a:rPr>
              <a:t>Linac</a:t>
            </a:r>
            <a:r>
              <a:rPr lang="en-US" altLang="zh-CN" dirty="0">
                <a:latin typeface="Microsoft YaHei UI" panose="020B0503020204020204" pitchFamily="34" charset="-122"/>
                <a:ea typeface="Microsoft YaHei UI" panose="020B0503020204020204" pitchFamily="34" charset="-122"/>
              </a:rPr>
              <a:t> baseline).</a:t>
            </a:r>
          </a:p>
          <a:p>
            <a:pPr lvl="1" algn="just"/>
            <a:r>
              <a:rPr lang="en-US" altLang="zh-CN" dirty="0">
                <a:latin typeface="Microsoft YaHei UI" panose="020B0503020204020204" pitchFamily="34" charset="-122"/>
                <a:ea typeface="Microsoft YaHei UI" panose="020B0503020204020204" pitchFamily="34" charset="-122"/>
              </a:rPr>
              <a:t>QTY of C band klystron is very large (236 set). </a:t>
            </a:r>
            <a:endParaRPr lang="en-US" altLang="zh-CN" dirty="0" smtClean="0">
              <a:latin typeface="Microsoft YaHei UI" panose="020B0503020204020204" pitchFamily="34" charset="-122"/>
              <a:ea typeface="Microsoft YaHei UI" panose="020B0503020204020204" pitchFamily="34" charset="-122"/>
            </a:endParaRPr>
          </a:p>
          <a:p>
            <a:pPr algn="just"/>
            <a:endParaRPr lang="en-US" altLang="zh-CN" dirty="0">
              <a:latin typeface="Microsoft YaHei UI" panose="020B0503020204020204" pitchFamily="34" charset="-122"/>
              <a:ea typeface="Microsoft YaHei UI" panose="020B0503020204020204" pitchFamily="34" charset="-122"/>
            </a:endParaRPr>
          </a:p>
          <a:p>
            <a:pPr algn="just"/>
            <a:r>
              <a:rPr lang="en-US" altLang="zh-CN" dirty="0" smtClean="0">
                <a:latin typeface="Microsoft YaHei UI" panose="020B0503020204020204" pitchFamily="34" charset="-122"/>
                <a:ea typeface="Microsoft YaHei UI" panose="020B0503020204020204" pitchFamily="34" charset="-122"/>
              </a:rPr>
              <a:t>IF </a:t>
            </a:r>
            <a:r>
              <a:rPr lang="en-US" altLang="zh-CN" dirty="0">
                <a:latin typeface="Microsoft YaHei UI" panose="020B0503020204020204" pitchFamily="34" charset="-122"/>
                <a:ea typeface="Microsoft YaHei UI" panose="020B0503020204020204" pitchFamily="34" charset="-122"/>
              </a:rPr>
              <a:t>output power of C band klystron is up to 80MW, the number of klystron and accelerator structure will be decreased a lot.</a:t>
            </a:r>
          </a:p>
          <a:p>
            <a:pPr algn="just"/>
            <a:endParaRPr lang="en-US" altLang="zh-CN" dirty="0">
              <a:latin typeface="Microsoft YaHei UI" panose="020B0503020204020204" pitchFamily="34" charset="-122"/>
              <a:ea typeface="Microsoft YaHei UI" panose="020B0503020204020204" pitchFamily="34" charset="-122"/>
            </a:endParaRPr>
          </a:p>
          <a:p>
            <a:pPr lvl="1" algn="just"/>
            <a:endParaRPr lang="en-US" altLang="zh-CN"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Design consideration for </a:t>
            </a:r>
            <a:r>
              <a:rPr lang="en-US" altLang="zh-CN" dirty="0" err="1" smtClean="0"/>
              <a:t>Linac</a:t>
            </a:r>
            <a:r>
              <a:rPr lang="en-US" altLang="zh-CN" dirty="0" smtClean="0"/>
              <a:t> RF </a:t>
            </a:r>
            <a:r>
              <a:rPr lang="en-US" altLang="zh-CN" dirty="0"/>
              <a:t>s</a:t>
            </a:r>
            <a:r>
              <a:rPr lang="en-US" altLang="zh-CN" dirty="0" smtClean="0"/>
              <a:t>ources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10</a:t>
            </a:fld>
            <a:endParaRPr lang="zh-CN" altLang="en-US" dirty="0"/>
          </a:p>
        </p:txBody>
      </p:sp>
    </p:spTree>
    <p:extLst>
      <p:ext uri="{BB962C8B-B14F-4D97-AF65-F5344CB8AC3E}">
        <p14:creationId xmlns:p14="http://schemas.microsoft.com/office/powerpoint/2010/main" val="2534462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just"/>
            <a:r>
              <a:rPr lang="en-US" altLang="zh-CN" dirty="0" smtClean="0">
                <a:latin typeface="Microsoft YaHei UI" panose="020B0503020204020204" pitchFamily="34" charset="-122"/>
                <a:ea typeface="Microsoft YaHei UI" panose="020B0503020204020204" pitchFamily="34" charset="-122"/>
              </a:rPr>
              <a:t>650MHz/800kW </a:t>
            </a:r>
            <a:r>
              <a:rPr lang="en-US" altLang="zh-CN" dirty="0">
                <a:latin typeface="Microsoft YaHei UI" panose="020B0503020204020204" pitchFamily="34" charset="-122"/>
                <a:ea typeface="Microsoft YaHei UI" panose="020B0503020204020204" pitchFamily="34" charset="-122"/>
              </a:rPr>
              <a:t>klystron </a:t>
            </a:r>
            <a:r>
              <a:rPr lang="en-US" altLang="zh-CN" dirty="0" smtClean="0">
                <a:latin typeface="Microsoft YaHei UI" panose="020B0503020204020204" pitchFamily="34" charset="-122"/>
                <a:ea typeface="Microsoft YaHei UI" panose="020B0503020204020204" pitchFamily="34" charset="-122"/>
              </a:rPr>
              <a:t>with much higher efficiency design for CEPC Collider. </a:t>
            </a:r>
            <a:endParaRPr lang="en-US" altLang="zh-CN" dirty="0">
              <a:latin typeface="Microsoft YaHei UI" panose="020B0503020204020204" pitchFamily="34" charset="-122"/>
              <a:ea typeface="Microsoft YaHei UI" panose="020B0503020204020204" pitchFamily="34" charset="-122"/>
            </a:endParaRPr>
          </a:p>
          <a:p>
            <a:pPr algn="just"/>
            <a:r>
              <a:rPr lang="en-US" altLang="zh-CN" dirty="0" smtClean="0">
                <a:latin typeface="Microsoft YaHei UI" panose="020B0503020204020204" pitchFamily="34" charset="-122"/>
                <a:ea typeface="Microsoft YaHei UI" panose="020B0503020204020204" pitchFamily="34" charset="-122"/>
              </a:rPr>
              <a:t>5720MHz klystron with high power level for CEPC </a:t>
            </a:r>
            <a:r>
              <a:rPr lang="en-US" altLang="zh-CN" dirty="0" err="1" smtClean="0">
                <a:latin typeface="Microsoft YaHei UI" panose="020B0503020204020204" pitchFamily="34" charset="-122"/>
                <a:ea typeface="Microsoft YaHei UI" panose="020B0503020204020204" pitchFamily="34" charset="-122"/>
              </a:rPr>
              <a:t>Linac</a:t>
            </a:r>
            <a:r>
              <a:rPr lang="en-US" altLang="zh-CN" dirty="0" smtClean="0">
                <a:latin typeface="Microsoft YaHei UI" panose="020B0503020204020204" pitchFamily="34" charset="-122"/>
                <a:ea typeface="Microsoft YaHei UI" panose="020B0503020204020204" pitchFamily="34" charset="-122"/>
              </a:rPr>
              <a:t> cost decreased.</a:t>
            </a:r>
            <a:endParaRPr lang="en-US" altLang="zh-CN" dirty="0">
              <a:latin typeface="Microsoft YaHei UI" panose="020B0503020204020204" pitchFamily="34" charset="-122"/>
              <a:ea typeface="Microsoft YaHei UI" panose="020B0503020204020204" pitchFamily="34" charset="-122"/>
            </a:endParaRPr>
          </a:p>
          <a:p>
            <a:pPr algn="just"/>
            <a:r>
              <a:rPr lang="en-US" altLang="zh-CN" dirty="0" smtClean="0">
                <a:latin typeface="Microsoft YaHei UI" panose="020B0503020204020204" pitchFamily="34" charset="-122"/>
                <a:ea typeface="Microsoft YaHei UI" panose="020B0503020204020204" pitchFamily="34" charset="-122"/>
              </a:rPr>
              <a:t>2860MHz/80MW </a:t>
            </a:r>
            <a:r>
              <a:rPr lang="en-US" altLang="zh-CN" dirty="0">
                <a:latin typeface="Microsoft YaHei UI" panose="020B0503020204020204" pitchFamily="34" charset="-122"/>
                <a:ea typeface="Microsoft YaHei UI" panose="020B0503020204020204" pitchFamily="34" charset="-122"/>
              </a:rPr>
              <a:t>klystron </a:t>
            </a:r>
            <a:r>
              <a:rPr lang="en-US" altLang="zh-CN" dirty="0" smtClean="0">
                <a:latin typeface="Microsoft YaHei UI" panose="020B0503020204020204" pitchFamily="34" charset="-122"/>
                <a:ea typeface="Microsoft YaHei UI" panose="020B0503020204020204" pitchFamily="34" charset="-122"/>
              </a:rPr>
              <a:t>with much higher efficiency design for CEPC </a:t>
            </a:r>
            <a:r>
              <a:rPr lang="en-US" altLang="zh-CN" dirty="0" err="1" smtClean="0">
                <a:latin typeface="Microsoft YaHei UI" panose="020B0503020204020204" pitchFamily="34" charset="-122"/>
                <a:ea typeface="Microsoft YaHei UI" panose="020B0503020204020204" pitchFamily="34" charset="-122"/>
              </a:rPr>
              <a:t>Linac</a:t>
            </a:r>
            <a:r>
              <a:rPr lang="en-US" altLang="zh-CN" dirty="0" smtClean="0">
                <a:latin typeface="Microsoft YaHei UI" panose="020B0503020204020204" pitchFamily="34" charset="-122"/>
                <a:ea typeface="Microsoft YaHei UI" panose="020B0503020204020204" pitchFamily="34" charset="-122"/>
              </a:rPr>
              <a:t>.</a:t>
            </a:r>
            <a:endParaRPr lang="en-US" altLang="zh-CN" dirty="0">
              <a:latin typeface="Microsoft YaHei UI" panose="020B0503020204020204" pitchFamily="34" charset="-122"/>
              <a:ea typeface="Microsoft YaHei UI" panose="020B0503020204020204" pitchFamily="34" charset="-122"/>
            </a:endParaRPr>
          </a:p>
          <a:p>
            <a:pPr algn="just"/>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R&amp;D Strategies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11</a:t>
            </a:fld>
            <a:endParaRPr lang="zh-CN" altLang="en-US" dirty="0"/>
          </a:p>
        </p:txBody>
      </p:sp>
    </p:spTree>
    <p:extLst>
      <p:ext uri="{BB962C8B-B14F-4D97-AF65-F5344CB8AC3E}">
        <p14:creationId xmlns:p14="http://schemas.microsoft.com/office/powerpoint/2010/main" val="1044093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endParaRPr lang="zh-CN" altLang="en-US"/>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12</a:t>
            </a:fld>
            <a:endParaRPr lang="zh-CN" altLang="en-US" dirty="0"/>
          </a:p>
        </p:txBody>
      </p:sp>
      <p:sp>
        <p:nvSpPr>
          <p:cNvPr id="7" name="标题 2"/>
          <p:cNvSpPr txBox="1">
            <a:spLocks/>
          </p:cNvSpPr>
          <p:nvPr/>
        </p:nvSpPr>
        <p:spPr>
          <a:xfrm>
            <a:off x="804627" y="3068960"/>
            <a:ext cx="10763325" cy="7254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baseline="0">
                <a:solidFill>
                  <a:srgbClr val="C00000"/>
                </a:solidFill>
                <a:effectLst>
                  <a:outerShdw blurRad="38100" dist="38100" dir="2700000" algn="tl">
                    <a:srgbClr val="000000">
                      <a:alpha val="43137"/>
                    </a:srgbClr>
                  </a:outerShdw>
                </a:effectLst>
                <a:latin typeface="Arial Black" pitchFamily="34" charset="0"/>
                <a:ea typeface="微软雅黑" pitchFamily="34" charset="-122"/>
                <a:cs typeface="+mj-cs"/>
              </a:defRPr>
            </a:lvl1pPr>
          </a:lstStyle>
          <a:p>
            <a:pPr algn="ctr"/>
            <a:r>
              <a:rPr lang="en-US" altLang="zh-CN" sz="5400" dirty="0" smtClean="0"/>
              <a:t>R&amp;D Status</a:t>
            </a:r>
            <a:endParaRPr lang="zh-CN" altLang="en-US" sz="5400" dirty="0"/>
          </a:p>
        </p:txBody>
      </p:sp>
    </p:spTree>
    <p:extLst>
      <p:ext uri="{BB962C8B-B14F-4D97-AF65-F5344CB8AC3E}">
        <p14:creationId xmlns:p14="http://schemas.microsoft.com/office/powerpoint/2010/main" val="466215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650MHz klystron R&amp;D </a:t>
            </a:r>
            <a:r>
              <a:rPr lang="en-US" altLang="zh-CN" dirty="0"/>
              <a:t>strategy and </a:t>
            </a:r>
            <a:r>
              <a:rPr lang="en-US" altLang="zh-CN" dirty="0" smtClean="0"/>
              <a:t>plan</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13</a:t>
            </a:fld>
            <a:endParaRPr lang="zh-CN" altLang="en-US" dirty="0"/>
          </a:p>
        </p:txBody>
      </p:sp>
      <p:sp>
        <p:nvSpPr>
          <p:cNvPr id="7" name="Content Placeholder 3"/>
          <p:cNvSpPr>
            <a:spLocks noGrp="1"/>
          </p:cNvSpPr>
          <p:nvPr>
            <p:ph idx="1"/>
          </p:nvPr>
        </p:nvSpPr>
        <p:spPr>
          <a:xfrm>
            <a:off x="609600" y="1285861"/>
            <a:ext cx="10670976" cy="5052762"/>
          </a:xfrm>
        </p:spPr>
        <p:txBody>
          <a:bodyPr>
            <a:normAutofit/>
          </a:bodyPr>
          <a:lstStyle/>
          <a:p>
            <a:pPr algn="just"/>
            <a:r>
              <a:rPr lang="en-US" altLang="zh-CN" dirty="0">
                <a:latin typeface="Microsoft YaHei UI" panose="020B0503020204020204" pitchFamily="34" charset="-122"/>
                <a:ea typeface="Microsoft YaHei UI" panose="020B0503020204020204" pitchFamily="34" charset="-122"/>
              </a:rPr>
              <a:t>3 or more klystron prototypes </a:t>
            </a:r>
          </a:p>
        </p:txBody>
      </p:sp>
      <p:sp>
        <p:nvSpPr>
          <p:cNvPr id="8" name="矩形 7"/>
          <p:cNvSpPr/>
          <p:nvPr/>
        </p:nvSpPr>
        <p:spPr>
          <a:xfrm>
            <a:off x="813238" y="2721766"/>
            <a:ext cx="4616128" cy="18000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678439" y="3769095"/>
            <a:ext cx="5123933" cy="180000"/>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p:sp>
        <p:nvSpPr>
          <p:cNvPr id="10" name="矩形 9"/>
          <p:cNvSpPr/>
          <p:nvPr/>
        </p:nvSpPr>
        <p:spPr>
          <a:xfrm>
            <a:off x="2216610" y="4772631"/>
            <a:ext cx="5741772" cy="1800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p:sp>
        <p:nvSpPr>
          <p:cNvPr id="11" name="文本框 10"/>
          <p:cNvSpPr txBox="1"/>
          <p:nvPr/>
        </p:nvSpPr>
        <p:spPr>
          <a:xfrm>
            <a:off x="97425" y="2616256"/>
            <a:ext cx="726866" cy="369332"/>
          </a:xfrm>
          <a:prstGeom prst="rect">
            <a:avLst/>
          </a:prstGeom>
          <a:noFill/>
        </p:spPr>
        <p:txBody>
          <a:bodyPr wrap="none" rtlCol="0">
            <a:spAutoFit/>
          </a:bodyPr>
          <a:lstStyle/>
          <a:p>
            <a:r>
              <a:rPr lang="en-US" altLang="zh-CN" b="1" dirty="0">
                <a:solidFill>
                  <a:srgbClr val="7030A0"/>
                </a:solidFill>
              </a:rPr>
              <a:t>Step1</a:t>
            </a:r>
            <a:endParaRPr lang="zh-CN" altLang="en-US" dirty="0"/>
          </a:p>
        </p:txBody>
      </p:sp>
      <p:sp>
        <p:nvSpPr>
          <p:cNvPr id="12" name="文本框 11"/>
          <p:cNvSpPr txBox="1"/>
          <p:nvPr/>
        </p:nvSpPr>
        <p:spPr>
          <a:xfrm>
            <a:off x="97425" y="3645052"/>
            <a:ext cx="779765" cy="369332"/>
          </a:xfrm>
          <a:prstGeom prst="rect">
            <a:avLst/>
          </a:prstGeom>
          <a:noFill/>
        </p:spPr>
        <p:txBody>
          <a:bodyPr wrap="none" rtlCol="0">
            <a:spAutoFit/>
          </a:bodyPr>
          <a:lstStyle/>
          <a:p>
            <a:r>
              <a:rPr lang="en-US" altLang="zh-CN" b="1" dirty="0"/>
              <a:t>Step2</a:t>
            </a:r>
            <a:r>
              <a:rPr lang="en-US" altLang="zh-CN" dirty="0"/>
              <a:t> </a:t>
            </a:r>
            <a:endParaRPr lang="zh-CN" altLang="en-US" dirty="0"/>
          </a:p>
        </p:txBody>
      </p:sp>
      <p:sp>
        <p:nvSpPr>
          <p:cNvPr id="13" name="文本框 12"/>
          <p:cNvSpPr txBox="1"/>
          <p:nvPr/>
        </p:nvSpPr>
        <p:spPr>
          <a:xfrm>
            <a:off x="97424" y="4632727"/>
            <a:ext cx="779765" cy="369332"/>
          </a:xfrm>
          <a:prstGeom prst="rect">
            <a:avLst/>
          </a:prstGeom>
          <a:noFill/>
        </p:spPr>
        <p:txBody>
          <a:bodyPr wrap="none" rtlCol="0">
            <a:spAutoFit/>
          </a:bodyPr>
          <a:lstStyle/>
          <a:p>
            <a:r>
              <a:rPr lang="en-US" altLang="zh-CN" b="1" dirty="0">
                <a:solidFill>
                  <a:srgbClr val="0070C0"/>
                </a:solidFill>
              </a:rPr>
              <a:t>Step3</a:t>
            </a:r>
            <a:r>
              <a:rPr lang="en-US" altLang="zh-CN" dirty="0">
                <a:solidFill>
                  <a:srgbClr val="0070C0"/>
                </a:solidFill>
              </a:rPr>
              <a:t> </a:t>
            </a:r>
            <a:endParaRPr lang="zh-CN" altLang="en-US" dirty="0">
              <a:solidFill>
                <a:srgbClr val="0070C0"/>
              </a:solidFill>
            </a:endParaRPr>
          </a:p>
        </p:txBody>
      </p:sp>
      <p:sp>
        <p:nvSpPr>
          <p:cNvPr id="14" name="矩形 13"/>
          <p:cNvSpPr/>
          <p:nvPr/>
        </p:nvSpPr>
        <p:spPr>
          <a:xfrm>
            <a:off x="7775073" y="5619234"/>
            <a:ext cx="3348197" cy="166777"/>
          </a:xfrm>
          <a:prstGeom prst="rect">
            <a:avLst/>
          </a:prstGeom>
          <a:solidFill>
            <a:schemeClr val="accent5">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1235390" y="2693004"/>
            <a:ext cx="466666" cy="369332"/>
          </a:xfrm>
          <a:prstGeom prst="rect">
            <a:avLst/>
          </a:prstGeom>
          <a:noFill/>
        </p:spPr>
        <p:txBody>
          <a:bodyPr wrap="none" rtlCol="0">
            <a:spAutoFit/>
          </a:bodyPr>
          <a:lstStyle/>
          <a:p>
            <a:r>
              <a:rPr lang="en-US" altLang="zh-CN" b="1" dirty="0">
                <a:solidFill>
                  <a:srgbClr val="7030A0"/>
                </a:solidFill>
              </a:rPr>
              <a:t>1</a:t>
            </a:r>
            <a:r>
              <a:rPr lang="en-US" altLang="zh-CN" b="1" baseline="30000" dirty="0">
                <a:solidFill>
                  <a:srgbClr val="7030A0"/>
                </a:solidFill>
              </a:rPr>
              <a:t>st</a:t>
            </a:r>
            <a:r>
              <a:rPr lang="en-US" altLang="zh-CN" b="1" dirty="0">
                <a:solidFill>
                  <a:srgbClr val="7030A0"/>
                </a:solidFill>
              </a:rPr>
              <a:t> </a:t>
            </a:r>
            <a:endParaRPr lang="zh-CN" altLang="en-US" dirty="0"/>
          </a:p>
        </p:txBody>
      </p:sp>
      <p:sp>
        <p:nvSpPr>
          <p:cNvPr id="16" name="文本框 15"/>
          <p:cNvSpPr txBox="1"/>
          <p:nvPr/>
        </p:nvSpPr>
        <p:spPr>
          <a:xfrm>
            <a:off x="11215411" y="3663052"/>
            <a:ext cx="468398" cy="369332"/>
          </a:xfrm>
          <a:prstGeom prst="rect">
            <a:avLst/>
          </a:prstGeom>
          <a:noFill/>
        </p:spPr>
        <p:txBody>
          <a:bodyPr wrap="none" rtlCol="0">
            <a:spAutoFit/>
          </a:bodyPr>
          <a:lstStyle/>
          <a:p>
            <a:r>
              <a:rPr lang="en-US" altLang="zh-CN" b="1" dirty="0"/>
              <a:t>2</a:t>
            </a:r>
            <a:r>
              <a:rPr lang="en-US" altLang="zh-CN" b="1" baseline="30000" dirty="0"/>
              <a:t>nd</a:t>
            </a:r>
            <a:endParaRPr lang="en-US" altLang="zh-CN" b="1" dirty="0"/>
          </a:p>
        </p:txBody>
      </p:sp>
      <p:sp>
        <p:nvSpPr>
          <p:cNvPr id="17" name="文本框 16"/>
          <p:cNvSpPr txBox="1"/>
          <p:nvPr/>
        </p:nvSpPr>
        <p:spPr>
          <a:xfrm>
            <a:off x="11215411" y="4677965"/>
            <a:ext cx="437684" cy="369332"/>
          </a:xfrm>
          <a:prstGeom prst="rect">
            <a:avLst/>
          </a:prstGeom>
          <a:noFill/>
        </p:spPr>
        <p:txBody>
          <a:bodyPr wrap="none" rtlCol="0">
            <a:spAutoFit/>
          </a:bodyPr>
          <a:lstStyle/>
          <a:p>
            <a:r>
              <a:rPr lang="en-US" altLang="zh-CN" b="1" dirty="0">
                <a:solidFill>
                  <a:srgbClr val="0070C0"/>
                </a:solidFill>
              </a:rPr>
              <a:t>3</a:t>
            </a:r>
            <a:r>
              <a:rPr lang="en-US" altLang="zh-CN" b="1" baseline="30000" dirty="0">
                <a:solidFill>
                  <a:srgbClr val="0070C0"/>
                </a:solidFill>
              </a:rPr>
              <a:t>rd</a:t>
            </a:r>
            <a:endParaRPr lang="zh-CN" altLang="en-US" dirty="0">
              <a:solidFill>
                <a:srgbClr val="0070C0"/>
              </a:solidFill>
            </a:endParaRPr>
          </a:p>
        </p:txBody>
      </p:sp>
      <p:sp>
        <p:nvSpPr>
          <p:cNvPr id="18" name="文本框 17"/>
          <p:cNvSpPr txBox="1"/>
          <p:nvPr/>
        </p:nvSpPr>
        <p:spPr>
          <a:xfrm>
            <a:off x="11215155" y="5502427"/>
            <a:ext cx="690254" cy="369332"/>
          </a:xfrm>
          <a:prstGeom prst="rect">
            <a:avLst/>
          </a:prstGeom>
          <a:noFill/>
        </p:spPr>
        <p:txBody>
          <a:bodyPr wrap="none" rtlCol="0">
            <a:spAutoFit/>
          </a:bodyPr>
          <a:lstStyle/>
          <a:p>
            <a:r>
              <a:rPr lang="en-US" altLang="zh-CN" b="1" dirty="0">
                <a:solidFill>
                  <a:schemeClr val="accent5">
                    <a:lumMod val="60000"/>
                    <a:lumOff val="40000"/>
                  </a:schemeClr>
                </a:solidFill>
              </a:rPr>
              <a:t>more</a:t>
            </a:r>
          </a:p>
        </p:txBody>
      </p:sp>
      <p:sp>
        <p:nvSpPr>
          <p:cNvPr id="19" name="文本框 18"/>
          <p:cNvSpPr txBox="1"/>
          <p:nvPr/>
        </p:nvSpPr>
        <p:spPr>
          <a:xfrm>
            <a:off x="10847513" y="2118700"/>
            <a:ext cx="1244893" cy="369332"/>
          </a:xfrm>
          <a:prstGeom prst="rect">
            <a:avLst/>
          </a:prstGeom>
          <a:noFill/>
        </p:spPr>
        <p:txBody>
          <a:bodyPr wrap="none" rtlCol="0">
            <a:spAutoFit/>
          </a:bodyPr>
          <a:lstStyle/>
          <a:p>
            <a:r>
              <a:rPr lang="en-US" altLang="zh-CN" b="1" dirty="0">
                <a:solidFill>
                  <a:schemeClr val="accent1">
                    <a:lumMod val="75000"/>
                  </a:schemeClr>
                </a:solidFill>
                <a:latin typeface="Times New Roman" panose="02020603050405020304" pitchFamily="18" charset="0"/>
                <a:cs typeface="Times New Roman" panose="02020603050405020304" pitchFamily="18" charset="0"/>
              </a:rPr>
              <a:t>Prototypes</a:t>
            </a:r>
            <a:endParaRPr lang="zh-CN" altLang="en-US"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838200" y="5799128"/>
            <a:ext cx="2154501" cy="461665"/>
          </a:xfrm>
          <a:prstGeom prst="rect">
            <a:avLst/>
          </a:prstGeom>
          <a:noFill/>
        </p:spPr>
        <p:txBody>
          <a:bodyPr wrap="none" rtlCol="0">
            <a:spAutoFit/>
          </a:bodyPr>
          <a:lstStyle/>
          <a:p>
            <a:r>
              <a:rPr lang="en-US" altLang="zh-CN" sz="2400" b="1" dirty="0">
                <a:solidFill>
                  <a:srgbClr val="0000CC"/>
                </a:solidFill>
              </a:rPr>
              <a:t>Efficiency: 60% </a:t>
            </a:r>
            <a:endParaRPr lang="zh-CN" altLang="en-US" sz="2400" b="1" dirty="0">
              <a:solidFill>
                <a:srgbClr val="0000CC"/>
              </a:solidFill>
            </a:endParaRPr>
          </a:p>
        </p:txBody>
      </p:sp>
      <p:cxnSp>
        <p:nvCxnSpPr>
          <p:cNvPr id="21" name="直接箭头连接符 20"/>
          <p:cNvCxnSpPr/>
          <p:nvPr/>
        </p:nvCxnSpPr>
        <p:spPr>
          <a:xfrm>
            <a:off x="3064591" y="6077486"/>
            <a:ext cx="1231801" cy="3175"/>
          </a:xfrm>
          <a:prstGeom prst="straightConnector1">
            <a:avLst/>
          </a:prstGeom>
          <a:ln w="38100">
            <a:solidFill>
              <a:srgbClr val="0000C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412226" y="5799127"/>
            <a:ext cx="720069" cy="461665"/>
          </a:xfrm>
          <a:prstGeom prst="rect">
            <a:avLst/>
          </a:prstGeom>
        </p:spPr>
        <p:txBody>
          <a:bodyPr wrap="none">
            <a:spAutoFit/>
          </a:bodyPr>
          <a:lstStyle/>
          <a:p>
            <a:r>
              <a:rPr lang="en-US" altLang="zh-CN" sz="2400" b="1" dirty="0">
                <a:solidFill>
                  <a:srgbClr val="0000CC"/>
                </a:solidFill>
              </a:rPr>
              <a:t>70%</a:t>
            </a:r>
            <a:endParaRPr lang="zh-CN" altLang="en-US" sz="2400" dirty="0"/>
          </a:p>
        </p:txBody>
      </p:sp>
      <p:cxnSp>
        <p:nvCxnSpPr>
          <p:cNvPr id="23" name="直接箭头连接符 22"/>
          <p:cNvCxnSpPr/>
          <p:nvPr/>
        </p:nvCxnSpPr>
        <p:spPr>
          <a:xfrm>
            <a:off x="5351868" y="6052873"/>
            <a:ext cx="1231801" cy="3175"/>
          </a:xfrm>
          <a:prstGeom prst="straightConnector1">
            <a:avLst/>
          </a:prstGeom>
          <a:ln w="38100">
            <a:solidFill>
              <a:srgbClr val="0000C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6743894" y="5799127"/>
            <a:ext cx="720069" cy="461665"/>
          </a:xfrm>
          <a:prstGeom prst="rect">
            <a:avLst/>
          </a:prstGeom>
        </p:spPr>
        <p:txBody>
          <a:bodyPr wrap="none">
            <a:spAutoFit/>
          </a:bodyPr>
          <a:lstStyle/>
          <a:p>
            <a:r>
              <a:rPr lang="en-US" altLang="zh-CN" sz="2400" b="1" dirty="0">
                <a:solidFill>
                  <a:srgbClr val="0000CC"/>
                </a:solidFill>
              </a:rPr>
              <a:t>80%</a:t>
            </a:r>
            <a:endParaRPr lang="zh-CN" altLang="en-US" sz="2400" dirty="0"/>
          </a:p>
        </p:txBody>
      </p:sp>
      <p:graphicFrame>
        <p:nvGraphicFramePr>
          <p:cNvPr id="25" name="表格 24"/>
          <p:cNvGraphicFramePr>
            <a:graphicFrameLocks noGrp="1"/>
          </p:cNvGraphicFramePr>
          <p:nvPr>
            <p:extLst>
              <p:ext uri="{D42A27DB-BD31-4B8C-83A1-F6EECF244321}">
                <p14:modId xmlns:p14="http://schemas.microsoft.com/office/powerpoint/2010/main" val="3670643234"/>
              </p:ext>
            </p:extLst>
          </p:nvPr>
        </p:nvGraphicFramePr>
        <p:xfrm>
          <a:off x="838200" y="2131374"/>
          <a:ext cx="7861836" cy="370840"/>
        </p:xfrm>
        <a:graphic>
          <a:graphicData uri="http://schemas.openxmlformats.org/drawingml/2006/table">
            <a:tbl>
              <a:tblPr firstRow="1" bandRow="1">
                <a:tableStyleId>{5C22544A-7EE6-4342-B048-85BDC9FD1C3A}</a:tableStyleId>
              </a:tblPr>
              <a:tblGrid>
                <a:gridCol w="1477513">
                  <a:extLst>
                    <a:ext uri="{9D8B030D-6E8A-4147-A177-3AD203B41FA5}">
                      <a16:colId xmlns="" xmlns:a16="http://schemas.microsoft.com/office/drawing/2014/main" val="204444383"/>
                    </a:ext>
                  </a:extLst>
                </a:gridCol>
                <a:gridCol w="1252150">
                  <a:extLst>
                    <a:ext uri="{9D8B030D-6E8A-4147-A177-3AD203B41FA5}">
                      <a16:colId xmlns="" xmlns:a16="http://schemas.microsoft.com/office/drawing/2014/main" val="2274017506"/>
                    </a:ext>
                  </a:extLst>
                </a:gridCol>
                <a:gridCol w="1219200">
                  <a:extLst>
                    <a:ext uri="{9D8B030D-6E8A-4147-A177-3AD203B41FA5}">
                      <a16:colId xmlns="" xmlns:a16="http://schemas.microsoft.com/office/drawing/2014/main" val="3230938916"/>
                    </a:ext>
                  </a:extLst>
                </a:gridCol>
                <a:gridCol w="1309816">
                  <a:extLst>
                    <a:ext uri="{9D8B030D-6E8A-4147-A177-3AD203B41FA5}">
                      <a16:colId xmlns="" xmlns:a16="http://schemas.microsoft.com/office/drawing/2014/main" val="3813385717"/>
                    </a:ext>
                  </a:extLst>
                </a:gridCol>
                <a:gridCol w="1194486">
                  <a:extLst>
                    <a:ext uri="{9D8B030D-6E8A-4147-A177-3AD203B41FA5}">
                      <a16:colId xmlns="" xmlns:a16="http://schemas.microsoft.com/office/drawing/2014/main" val="3398708448"/>
                    </a:ext>
                  </a:extLst>
                </a:gridCol>
                <a:gridCol w="1408671">
                  <a:extLst>
                    <a:ext uri="{9D8B030D-6E8A-4147-A177-3AD203B41FA5}">
                      <a16:colId xmlns="" xmlns:a16="http://schemas.microsoft.com/office/drawing/2014/main" val="3296211972"/>
                    </a:ext>
                  </a:extLst>
                </a:gridCol>
              </a:tblGrid>
              <a:tr h="370840">
                <a:tc>
                  <a:txBody>
                    <a:bodyPr/>
                    <a:lstStyle/>
                    <a:p>
                      <a:pPr algn="ctr"/>
                      <a:r>
                        <a:rPr lang="en-US" altLang="zh-CN" dirty="0"/>
                        <a:t>2016</a:t>
                      </a:r>
                      <a:endParaRPr lang="zh-CN" altLang="en-US" dirty="0"/>
                    </a:p>
                  </a:txBody>
                  <a:tcPr/>
                </a:tc>
                <a:tc>
                  <a:txBody>
                    <a:bodyPr/>
                    <a:lstStyle/>
                    <a:p>
                      <a:pPr algn="ctr"/>
                      <a:r>
                        <a:rPr lang="en-US" altLang="zh-CN" dirty="0"/>
                        <a:t>2017</a:t>
                      </a:r>
                      <a:endParaRPr lang="zh-CN" altLang="en-US" dirty="0"/>
                    </a:p>
                  </a:txBody>
                  <a:tcPr/>
                </a:tc>
                <a:tc>
                  <a:txBody>
                    <a:bodyPr/>
                    <a:lstStyle/>
                    <a:p>
                      <a:pPr algn="ctr"/>
                      <a:r>
                        <a:rPr lang="en-US" altLang="zh-CN" dirty="0"/>
                        <a:t>2018</a:t>
                      </a:r>
                      <a:endParaRPr lang="zh-CN" altLang="en-US" dirty="0"/>
                    </a:p>
                  </a:txBody>
                  <a:tcPr/>
                </a:tc>
                <a:tc>
                  <a:txBody>
                    <a:bodyPr/>
                    <a:lstStyle/>
                    <a:p>
                      <a:pPr algn="ctr"/>
                      <a:r>
                        <a:rPr lang="en-US" altLang="zh-CN" dirty="0"/>
                        <a:t>2019</a:t>
                      </a:r>
                      <a:endParaRPr lang="zh-CN" altLang="en-US" dirty="0"/>
                    </a:p>
                  </a:txBody>
                  <a:tcPr/>
                </a:tc>
                <a:tc>
                  <a:txBody>
                    <a:bodyPr/>
                    <a:lstStyle/>
                    <a:p>
                      <a:pPr algn="ctr"/>
                      <a:r>
                        <a:rPr lang="en-US" altLang="zh-CN" dirty="0"/>
                        <a:t>2020</a:t>
                      </a:r>
                      <a:endParaRPr lang="zh-CN" altLang="en-US" dirty="0"/>
                    </a:p>
                  </a:txBody>
                  <a:tcPr/>
                </a:tc>
                <a:tc>
                  <a:txBody>
                    <a:bodyPr/>
                    <a:lstStyle/>
                    <a:p>
                      <a:pPr algn="ctr"/>
                      <a:r>
                        <a:rPr lang="en-US" altLang="zh-CN" dirty="0"/>
                        <a:t>2021</a:t>
                      </a:r>
                      <a:endParaRPr lang="zh-CN" altLang="en-US" dirty="0"/>
                    </a:p>
                  </a:txBody>
                  <a:tcPr/>
                </a:tc>
                <a:extLst>
                  <a:ext uri="{0D108BD9-81ED-4DB2-BD59-A6C34878D82A}">
                    <a16:rowId xmlns="" xmlns:a16="http://schemas.microsoft.com/office/drawing/2014/main" val="515684620"/>
                  </a:ext>
                </a:extLst>
              </a:tr>
            </a:tbl>
          </a:graphicData>
        </a:graphic>
      </p:graphicFrame>
      <p:sp>
        <p:nvSpPr>
          <p:cNvPr id="26" name="矩形 25"/>
          <p:cNvSpPr/>
          <p:nvPr/>
        </p:nvSpPr>
        <p:spPr>
          <a:xfrm>
            <a:off x="2274425" y="3047595"/>
            <a:ext cx="5312779" cy="18932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704729" y="4085165"/>
            <a:ext cx="6526081" cy="1683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p:sp>
        <p:nvSpPr>
          <p:cNvPr id="28" name="矩形 27"/>
          <p:cNvSpPr/>
          <p:nvPr/>
        </p:nvSpPr>
        <p:spPr>
          <a:xfrm>
            <a:off x="8705823" y="2131374"/>
            <a:ext cx="1086359" cy="35347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2022</a:t>
            </a:r>
            <a:endParaRPr lang="zh-CN" altLang="en-US" dirty="0"/>
          </a:p>
        </p:txBody>
      </p:sp>
      <p:sp>
        <p:nvSpPr>
          <p:cNvPr id="29" name="矩形 28"/>
          <p:cNvSpPr/>
          <p:nvPr/>
        </p:nvSpPr>
        <p:spPr>
          <a:xfrm>
            <a:off x="9761154" y="2126107"/>
            <a:ext cx="1086359" cy="35347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2023</a:t>
            </a:r>
            <a:endParaRPr lang="zh-CN" altLang="en-US" dirty="0"/>
          </a:p>
        </p:txBody>
      </p:sp>
      <p:sp>
        <p:nvSpPr>
          <p:cNvPr id="30" name="矩形 29"/>
          <p:cNvSpPr/>
          <p:nvPr/>
        </p:nvSpPr>
        <p:spPr>
          <a:xfrm>
            <a:off x="4305299" y="5122992"/>
            <a:ext cx="6250811" cy="15644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20489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11319048" cy="1711091"/>
          </a:xfrm>
        </p:spPr>
        <p:txBody>
          <a:bodyPr>
            <a:normAutofit fontScale="92500"/>
          </a:bodyPr>
          <a:lstStyle/>
          <a:p>
            <a:pPr algn="just"/>
            <a:r>
              <a:rPr lang="en-US" altLang="zh-CN" sz="2400" dirty="0">
                <a:latin typeface="Microsoft YaHei UI" panose="020B0503020204020204" pitchFamily="34" charset="-122"/>
                <a:ea typeface="Microsoft YaHei UI" panose="020B0503020204020204" pitchFamily="34" charset="-122"/>
              </a:rPr>
              <a:t>Scheme 1: Traditional way for &gt;60% efficiency</a:t>
            </a:r>
          </a:p>
          <a:p>
            <a:pPr algn="just"/>
            <a:r>
              <a:rPr lang="en-US" altLang="zh-CN" sz="2400" dirty="0">
                <a:latin typeface="Microsoft YaHei UI" panose="020B0503020204020204" pitchFamily="34" charset="-122"/>
                <a:ea typeface="Microsoft YaHei UI" panose="020B0503020204020204" pitchFamily="34" charset="-122"/>
              </a:rPr>
              <a:t>Scheme 2: With high voltage gun (110 kV/9.1 A), low </a:t>
            </a:r>
            <a:r>
              <a:rPr lang="en-US" altLang="zh-CN" sz="2400" dirty="0" err="1">
                <a:latin typeface="Microsoft YaHei UI" panose="020B0503020204020204" pitchFamily="34" charset="-122"/>
                <a:ea typeface="Microsoft YaHei UI" panose="020B0503020204020204" pitchFamily="34" charset="-122"/>
              </a:rPr>
              <a:t>perveance</a:t>
            </a:r>
            <a:r>
              <a:rPr lang="en-US" altLang="zh-CN" sz="2400" dirty="0">
                <a:latin typeface="Microsoft YaHei UI" panose="020B0503020204020204" pitchFamily="34" charset="-122"/>
                <a:ea typeface="Microsoft YaHei UI" panose="020B0503020204020204" pitchFamily="34" charset="-122"/>
              </a:rPr>
              <a:t> (HE, &gt;75%)</a:t>
            </a:r>
          </a:p>
          <a:p>
            <a:pPr algn="just"/>
            <a:r>
              <a:rPr lang="en-US" altLang="zh-CN" sz="2400" dirty="0">
                <a:latin typeface="Microsoft YaHei UI" panose="020B0503020204020204" pitchFamily="34" charset="-122"/>
                <a:ea typeface="Microsoft YaHei UI" panose="020B0503020204020204" pitchFamily="34" charset="-122"/>
              </a:rPr>
              <a:t>Scheme 3: MBK, 54 kV/20A electron gun (8 beams) (HE, &gt;80</a:t>
            </a:r>
            <a:r>
              <a:rPr lang="en-US" altLang="zh-CN" sz="2400" dirty="0" smtClean="0">
                <a:latin typeface="Microsoft YaHei UI" panose="020B0503020204020204" pitchFamily="34" charset="-122"/>
                <a:ea typeface="Microsoft YaHei UI" panose="020B0503020204020204" pitchFamily="34" charset="-122"/>
              </a:rPr>
              <a:t>%)</a:t>
            </a:r>
            <a:endParaRPr lang="zh-CN" altLang="en-US" sz="2400"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Design scheme</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14</a:t>
            </a:fld>
            <a:endParaRPr lang="zh-CN" altLang="en-US" dirty="0"/>
          </a:p>
        </p:txBody>
      </p:sp>
      <p:graphicFrame>
        <p:nvGraphicFramePr>
          <p:cNvPr id="7" name="表格 6">
            <a:extLst>
              <a:ext uri="{FF2B5EF4-FFF2-40B4-BE49-F238E27FC236}">
                <a16:creationId xmlns="" xmlns:a16="http://schemas.microsoft.com/office/drawing/2014/main" id="{CB3DF800-BAE7-45A7-94E2-6E7D785D412F}"/>
              </a:ext>
            </a:extLst>
          </p:cNvPr>
          <p:cNvGraphicFramePr>
            <a:graphicFrameLocks noGrp="1"/>
          </p:cNvGraphicFramePr>
          <p:nvPr>
            <p:extLst>
              <p:ext uri="{D42A27DB-BD31-4B8C-83A1-F6EECF244321}">
                <p14:modId xmlns:p14="http://schemas.microsoft.com/office/powerpoint/2010/main" val="3320943713"/>
              </p:ext>
            </p:extLst>
          </p:nvPr>
        </p:nvGraphicFramePr>
        <p:xfrm>
          <a:off x="1460214" y="3069262"/>
          <a:ext cx="9193588" cy="2808010"/>
        </p:xfrm>
        <a:graphic>
          <a:graphicData uri="http://schemas.openxmlformats.org/drawingml/2006/table">
            <a:tbl>
              <a:tblPr firstRow="1" firstCol="1" bandRow="1">
                <a:tableStyleId>{2D5ABB26-0587-4C30-8999-92F81FD0307C}</a:tableStyleId>
              </a:tblPr>
              <a:tblGrid>
                <a:gridCol w="2038350">
                  <a:extLst>
                    <a:ext uri="{9D8B030D-6E8A-4147-A177-3AD203B41FA5}">
                      <a16:colId xmlns="" xmlns:a16="http://schemas.microsoft.com/office/drawing/2014/main" val="20000"/>
                    </a:ext>
                  </a:extLst>
                </a:gridCol>
                <a:gridCol w="3060385">
                  <a:extLst>
                    <a:ext uri="{9D8B030D-6E8A-4147-A177-3AD203B41FA5}">
                      <a16:colId xmlns="" xmlns:a16="http://schemas.microsoft.com/office/drawing/2014/main" val="20001"/>
                    </a:ext>
                  </a:extLst>
                </a:gridCol>
                <a:gridCol w="2088308">
                  <a:extLst>
                    <a:ext uri="{9D8B030D-6E8A-4147-A177-3AD203B41FA5}">
                      <a16:colId xmlns="" xmlns:a16="http://schemas.microsoft.com/office/drawing/2014/main" val="20002"/>
                    </a:ext>
                  </a:extLst>
                </a:gridCol>
                <a:gridCol w="2006545">
                  <a:extLst>
                    <a:ext uri="{9D8B030D-6E8A-4147-A177-3AD203B41FA5}">
                      <a16:colId xmlns="" xmlns:a16="http://schemas.microsoft.com/office/drawing/2014/main" val="20003"/>
                    </a:ext>
                  </a:extLst>
                </a:gridCol>
              </a:tblGrid>
              <a:tr h="339421">
                <a:tc>
                  <a:txBody>
                    <a:bodyPr/>
                    <a:lstStyle/>
                    <a:p>
                      <a:pPr algn="l">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Parameter</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0" marR="68580" marT="0"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Scheme1(1</a:t>
                      </a:r>
                      <a:r>
                        <a:rPr lang="en-US" altLang="zh-CN" sz="2000" b="0" kern="800" baseline="30000" dirty="0">
                          <a:solidFill>
                            <a:schemeClr val="tx1"/>
                          </a:solidFill>
                          <a:effectLst/>
                          <a:latin typeface="微软雅黑" pitchFamily="34" charset="-122"/>
                          <a:ea typeface="微软雅黑" pitchFamily="34" charset="-122"/>
                          <a:cs typeface="Times New Roman" pitchFamily="18" charset="0"/>
                        </a:rPr>
                        <a:t>st</a:t>
                      </a:r>
                      <a:r>
                        <a:rPr lang="en-US" altLang="zh-CN" sz="2000" b="0" kern="800" baseline="0" dirty="0">
                          <a:solidFill>
                            <a:schemeClr val="tx1"/>
                          </a:solidFill>
                          <a:effectLst/>
                          <a:latin typeface="微软雅黑" pitchFamily="34" charset="-122"/>
                          <a:ea typeface="微软雅黑" pitchFamily="34" charset="-122"/>
                          <a:cs typeface="Times New Roman" pitchFamily="18" charset="0"/>
                        </a:rPr>
                        <a:t> prototype)</a:t>
                      </a:r>
                      <a:endParaRPr lang="zh-CN" alt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Scheme2(2</a:t>
                      </a:r>
                      <a:r>
                        <a:rPr lang="en-US" altLang="zh-CN" sz="2000" b="0" kern="800" baseline="30000" dirty="0">
                          <a:solidFill>
                            <a:schemeClr val="tx1"/>
                          </a:solidFill>
                          <a:effectLst/>
                          <a:latin typeface="微软雅黑" pitchFamily="34" charset="-122"/>
                          <a:ea typeface="微软雅黑" pitchFamily="34" charset="-122"/>
                          <a:cs typeface="Times New Roman" pitchFamily="18" charset="0"/>
                        </a:rPr>
                        <a:t>nd</a:t>
                      </a:r>
                      <a:r>
                        <a:rPr lang="en-US" altLang="zh-CN" sz="2000" b="0" kern="800" dirty="0">
                          <a:solidFill>
                            <a:schemeClr val="tx1"/>
                          </a:solidFill>
                          <a:effectLst/>
                          <a:latin typeface="微软雅黑" pitchFamily="34" charset="-122"/>
                          <a:ea typeface="微软雅黑" pitchFamily="34" charset="-122"/>
                          <a:cs typeface="Times New Roman" pitchFamily="18" charset="0"/>
                        </a:rPr>
                        <a:t>)</a:t>
                      </a:r>
                      <a:endParaRPr lang="zh-CN" alt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Scheme3(3</a:t>
                      </a:r>
                      <a:r>
                        <a:rPr lang="en-US" altLang="zh-CN" sz="2000" b="0" kern="800" baseline="30000" dirty="0">
                          <a:solidFill>
                            <a:schemeClr val="tx1"/>
                          </a:solidFill>
                          <a:effectLst/>
                          <a:latin typeface="微软雅黑" pitchFamily="34" charset="-122"/>
                          <a:ea typeface="微软雅黑" pitchFamily="34" charset="-122"/>
                          <a:cs typeface="Times New Roman" pitchFamily="18" charset="0"/>
                        </a:rPr>
                        <a:t>rd</a:t>
                      </a:r>
                      <a:r>
                        <a:rPr lang="en-US" altLang="zh-CN" sz="2000" b="0" kern="800" baseline="0" dirty="0">
                          <a:solidFill>
                            <a:schemeClr val="tx1"/>
                          </a:solidFill>
                          <a:effectLst/>
                          <a:latin typeface="微软雅黑" pitchFamily="34" charset="-122"/>
                          <a:ea typeface="微软雅黑" pitchFamily="34" charset="-122"/>
                          <a:cs typeface="Times New Roman" pitchFamily="18" charset="0"/>
                        </a:rPr>
                        <a:t>)</a:t>
                      </a:r>
                      <a:endParaRPr lang="zh-CN" alt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339421">
                <a:tc>
                  <a:txBody>
                    <a:bodyPr/>
                    <a:lstStyle/>
                    <a:p>
                      <a:pPr algn="l">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Freq.</a:t>
                      </a:r>
                      <a:r>
                        <a:rPr lang="zh-CN" altLang="en-US" sz="2000" b="0" kern="800" dirty="0">
                          <a:solidFill>
                            <a:schemeClr val="tx1"/>
                          </a:solidFill>
                          <a:effectLst/>
                          <a:latin typeface="微软雅黑" pitchFamily="34" charset="-122"/>
                          <a:ea typeface="微软雅黑" pitchFamily="34" charset="-122"/>
                          <a:cs typeface="Times New Roman" pitchFamily="18" charset="0"/>
                        </a:rPr>
                        <a:t> </a:t>
                      </a:r>
                      <a:r>
                        <a:rPr lang="en-US" sz="2000" b="0" kern="800" dirty="0">
                          <a:solidFill>
                            <a:schemeClr val="tx1"/>
                          </a:solidFill>
                          <a:effectLst/>
                          <a:latin typeface="微软雅黑" pitchFamily="34" charset="-122"/>
                          <a:ea typeface="微软雅黑" pitchFamily="34" charset="-122"/>
                          <a:cs typeface="Times New Roman" pitchFamily="18" charset="0"/>
                        </a:rPr>
                        <a:t>(MHz)</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0" marR="68580" marT="0"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650</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650</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650</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339421">
                <a:tc>
                  <a:txBody>
                    <a:bodyPr/>
                    <a:lstStyle/>
                    <a:p>
                      <a:pPr algn="l">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Voltage</a:t>
                      </a:r>
                      <a:r>
                        <a:rPr lang="zh-CN" altLang="en-US" sz="2000" b="0" kern="800" dirty="0">
                          <a:solidFill>
                            <a:schemeClr val="tx1"/>
                          </a:solidFill>
                          <a:effectLst/>
                          <a:latin typeface="微软雅黑" pitchFamily="34" charset="-122"/>
                          <a:ea typeface="微软雅黑" pitchFamily="34" charset="-122"/>
                          <a:cs typeface="Times New Roman" pitchFamily="18" charset="0"/>
                        </a:rPr>
                        <a:t> </a:t>
                      </a:r>
                      <a:r>
                        <a:rPr lang="en-US" sz="2000" b="0" kern="800" dirty="0">
                          <a:solidFill>
                            <a:schemeClr val="tx1"/>
                          </a:solidFill>
                          <a:effectLst/>
                          <a:latin typeface="微软雅黑" pitchFamily="34" charset="-122"/>
                          <a:ea typeface="微软雅黑" pitchFamily="34" charset="-122"/>
                          <a:cs typeface="Times New Roman" pitchFamily="18" charset="0"/>
                        </a:rPr>
                        <a:t>(kV)</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0" marR="68580" marT="0"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82</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110</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54</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39421">
                <a:tc>
                  <a:txBody>
                    <a:bodyPr/>
                    <a:lstStyle/>
                    <a:p>
                      <a:pPr algn="l">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Current</a:t>
                      </a:r>
                      <a:r>
                        <a:rPr lang="zh-CN" altLang="en-US" sz="2000" b="0" kern="800" dirty="0">
                          <a:solidFill>
                            <a:schemeClr val="tx1"/>
                          </a:solidFill>
                          <a:effectLst/>
                          <a:latin typeface="微软雅黑" pitchFamily="34" charset="-122"/>
                          <a:ea typeface="微软雅黑" pitchFamily="34" charset="-122"/>
                          <a:cs typeface="Times New Roman" pitchFamily="18" charset="0"/>
                        </a:rPr>
                        <a:t> </a:t>
                      </a:r>
                      <a:r>
                        <a:rPr lang="en-US" sz="2000" b="0" kern="800" dirty="0">
                          <a:solidFill>
                            <a:schemeClr val="tx1"/>
                          </a:solidFill>
                          <a:effectLst/>
                          <a:latin typeface="微软雅黑" pitchFamily="34" charset="-122"/>
                          <a:ea typeface="微软雅黑" pitchFamily="34" charset="-122"/>
                          <a:cs typeface="Times New Roman" pitchFamily="18" charset="0"/>
                        </a:rPr>
                        <a:t>(A)</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0" marR="68580" marT="0"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16</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9.1</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20(2.5×8)</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39421">
                <a:tc>
                  <a:txBody>
                    <a:bodyPr/>
                    <a:lstStyle/>
                    <a:p>
                      <a:pPr algn="l">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Beam</a:t>
                      </a:r>
                      <a:r>
                        <a:rPr lang="en-US" altLang="zh-CN" sz="2000" b="0" kern="800" baseline="0" dirty="0">
                          <a:solidFill>
                            <a:schemeClr val="tx1"/>
                          </a:solidFill>
                          <a:effectLst/>
                          <a:latin typeface="微软雅黑" pitchFamily="34" charset="-122"/>
                          <a:ea typeface="微软雅黑" pitchFamily="34" charset="-122"/>
                          <a:cs typeface="Times New Roman" pitchFamily="18" charset="0"/>
                        </a:rPr>
                        <a:t> No.</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0" marR="68580" marT="0"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1</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1</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8</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85742">
                <a:tc>
                  <a:txBody>
                    <a:bodyPr/>
                    <a:lstStyle/>
                    <a:p>
                      <a:pPr algn="l">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Perveance</a:t>
                      </a:r>
                      <a:r>
                        <a:rPr lang="en-US" sz="2000" b="0" kern="800" dirty="0">
                          <a:solidFill>
                            <a:schemeClr val="tx1"/>
                          </a:solidFill>
                          <a:effectLst/>
                          <a:latin typeface="微软雅黑" pitchFamily="34" charset="-122"/>
                          <a:ea typeface="微软雅黑" pitchFamily="34" charset="-122"/>
                          <a:cs typeface="Times New Roman" pitchFamily="18" charset="0"/>
                        </a:rPr>
                        <a:t> (µP)</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0" marR="68580" marT="0"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0.65</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0.25</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1.6(0.2×8)</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339421">
                <a:tc>
                  <a:txBody>
                    <a:bodyPr/>
                    <a:lstStyle/>
                    <a:p>
                      <a:pPr algn="l">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Efficiency</a:t>
                      </a:r>
                      <a:r>
                        <a:rPr lang="zh-CN" altLang="en-US" sz="2000" b="0" kern="800" dirty="0">
                          <a:solidFill>
                            <a:schemeClr val="tx1"/>
                          </a:solidFill>
                          <a:effectLst/>
                          <a:latin typeface="微软雅黑" pitchFamily="34" charset="-122"/>
                          <a:ea typeface="微软雅黑" pitchFamily="34" charset="-122"/>
                          <a:cs typeface="Times New Roman" pitchFamily="18" charset="0"/>
                        </a:rPr>
                        <a:t> </a:t>
                      </a:r>
                      <a:r>
                        <a:rPr lang="en-US" altLang="zh-CN" sz="2000" b="0" kern="800" dirty="0">
                          <a:solidFill>
                            <a:schemeClr val="tx1"/>
                          </a:solidFill>
                          <a:effectLst/>
                          <a:latin typeface="微软雅黑" pitchFamily="34" charset="-122"/>
                          <a:ea typeface="微软雅黑" pitchFamily="34" charset="-122"/>
                          <a:cs typeface="Times New Roman" pitchFamily="18" charset="0"/>
                        </a:rPr>
                        <a:t>(%)</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0" marR="68580" marT="0"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65</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~80</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&gt;80</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385742">
                <a:tc>
                  <a:txBody>
                    <a:bodyPr/>
                    <a:lstStyle/>
                    <a:p>
                      <a:pPr algn="l">
                        <a:lnSpc>
                          <a:spcPts val="1200"/>
                        </a:lnSpc>
                        <a:spcBef>
                          <a:spcPts val="100"/>
                        </a:spcBef>
                        <a:spcAft>
                          <a:spcPts val="100"/>
                        </a:spcAft>
                      </a:pPr>
                      <a:r>
                        <a:rPr lang="en-US" sz="2000" b="0" kern="800" baseline="0" dirty="0">
                          <a:solidFill>
                            <a:schemeClr val="tx1"/>
                          </a:solidFill>
                          <a:effectLst/>
                          <a:latin typeface="微软雅黑" pitchFamily="34" charset="-122"/>
                          <a:ea typeface="微软雅黑" pitchFamily="34" charset="-122"/>
                          <a:cs typeface="Times New Roman" pitchFamily="18" charset="0"/>
                        </a:rPr>
                        <a:t>Power</a:t>
                      </a:r>
                      <a:r>
                        <a:rPr lang="en-US" sz="2000" b="0" kern="800" dirty="0">
                          <a:solidFill>
                            <a:schemeClr val="tx1"/>
                          </a:solidFill>
                          <a:effectLst/>
                          <a:latin typeface="微软雅黑" pitchFamily="34" charset="-122"/>
                          <a:ea typeface="微软雅黑" pitchFamily="34" charset="-122"/>
                          <a:cs typeface="Times New Roman" pitchFamily="18" charset="0"/>
                        </a:rPr>
                        <a:t>(</a:t>
                      </a:r>
                      <a:r>
                        <a:rPr lang="en-GB" sz="2000" b="0" kern="800" dirty="0">
                          <a:solidFill>
                            <a:schemeClr val="tx1"/>
                          </a:solidFill>
                          <a:effectLst/>
                          <a:latin typeface="微软雅黑" pitchFamily="34" charset="-122"/>
                          <a:ea typeface="微软雅黑" pitchFamily="34" charset="-122"/>
                          <a:cs typeface="Times New Roman" pitchFamily="18" charset="0"/>
                        </a:rPr>
                        <a:t>kW)</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0" marR="68580" marT="0"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800</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800</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800(100×8)</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061946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dirty="0">
                <a:latin typeface="Microsoft YaHei UI" panose="020B0503020204020204" pitchFamily="34" charset="-122"/>
                <a:ea typeface="Microsoft YaHei UI" panose="020B0503020204020204" pitchFamily="34" charset="-122"/>
              </a:rPr>
              <a:t>Oct. 2017 Design report</a:t>
            </a:r>
          </a:p>
          <a:p>
            <a:r>
              <a:rPr lang="en-US" altLang="zh-CN" dirty="0">
                <a:latin typeface="Microsoft YaHei UI" panose="020B0503020204020204" pitchFamily="34" charset="-122"/>
                <a:ea typeface="Microsoft YaHei UI" panose="020B0503020204020204" pitchFamily="34" charset="-122"/>
              </a:rPr>
              <a:t>May 2018 Mechanical design review</a:t>
            </a:r>
          </a:p>
          <a:p>
            <a:r>
              <a:rPr lang="en-US" altLang="zh-CN" dirty="0">
                <a:latin typeface="Microsoft YaHei UI" panose="020B0503020204020204" pitchFamily="34" charset="-122"/>
                <a:ea typeface="Microsoft YaHei UI" panose="020B0503020204020204" pitchFamily="34" charset="-122"/>
              </a:rPr>
              <a:t>Mar. 2019 Window fabrication</a:t>
            </a:r>
          </a:p>
          <a:p>
            <a:r>
              <a:rPr lang="en-US" altLang="zh-CN" dirty="0">
                <a:latin typeface="Microsoft YaHei UI" panose="020B0503020204020204" pitchFamily="34" charset="-122"/>
                <a:ea typeface="Microsoft YaHei UI" panose="020B0503020204020204" pitchFamily="34" charset="-122"/>
              </a:rPr>
              <a:t>Apr. 2019  Collector brazing</a:t>
            </a:r>
          </a:p>
          <a:p>
            <a:r>
              <a:rPr lang="en-US" altLang="zh-CN" dirty="0">
                <a:latin typeface="Microsoft YaHei UI" panose="020B0503020204020204" pitchFamily="34" charset="-122"/>
                <a:ea typeface="Microsoft YaHei UI" panose="020B0503020204020204" pitchFamily="34" charset="-122"/>
              </a:rPr>
              <a:t>Sep. 2019 Prepressing of electron gun</a:t>
            </a:r>
          </a:p>
          <a:p>
            <a:r>
              <a:rPr lang="en-US" altLang="zh-CN" dirty="0">
                <a:latin typeface="Microsoft YaHei UI" panose="020B0503020204020204" pitchFamily="34" charset="-122"/>
                <a:ea typeface="Microsoft YaHei UI" panose="020B0503020204020204" pitchFamily="34" charset="-122"/>
              </a:rPr>
              <a:t>Oct. 2019 Klystron bake out</a:t>
            </a:r>
          </a:p>
          <a:p>
            <a:r>
              <a:rPr lang="en-US" altLang="zh-CN" dirty="0">
                <a:latin typeface="Microsoft YaHei UI" panose="020B0503020204020204" pitchFamily="34" charset="-122"/>
                <a:ea typeface="Microsoft YaHei UI" panose="020B0503020204020204" pitchFamily="34" charset="-122"/>
              </a:rPr>
              <a:t>Dec. 2019 Delivered to IHEP</a:t>
            </a:r>
          </a:p>
          <a:p>
            <a:r>
              <a:rPr lang="en-US" altLang="zh-CN" dirty="0">
                <a:latin typeface="Microsoft YaHei UI" panose="020B0503020204020204" pitchFamily="34" charset="-122"/>
                <a:ea typeface="Microsoft YaHei UI" panose="020B0503020204020204" pitchFamily="34" charset="-122"/>
              </a:rPr>
              <a:t>Mar. 2020 High power test at </a:t>
            </a:r>
            <a:r>
              <a:rPr lang="en-US" altLang="zh-CN" dirty="0" smtClean="0">
                <a:latin typeface="Microsoft YaHei UI" panose="020B0503020204020204" pitchFamily="34" charset="-122"/>
                <a:ea typeface="Microsoft YaHei UI" panose="020B0503020204020204" pitchFamily="34" charset="-122"/>
              </a:rPr>
              <a:t>IHEP</a:t>
            </a:r>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1</a:t>
            </a:r>
            <a:r>
              <a:rPr lang="en-US" altLang="zh-CN" baseline="30000" dirty="0" smtClean="0"/>
              <a:t>st</a:t>
            </a:r>
            <a:r>
              <a:rPr lang="en-US" altLang="zh-CN" dirty="0" smtClean="0"/>
              <a:t> prototype milestone</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15</a:t>
            </a:fld>
            <a:endParaRPr lang="zh-CN" altLang="en-US" dirty="0"/>
          </a:p>
        </p:txBody>
      </p:sp>
    </p:spTree>
    <p:extLst>
      <p:ext uri="{BB962C8B-B14F-4D97-AF65-F5344CB8AC3E}">
        <p14:creationId xmlns:p14="http://schemas.microsoft.com/office/powerpoint/2010/main" val="3750341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latin typeface="Microsoft YaHei UI" panose="020B0503020204020204" pitchFamily="34" charset="-122"/>
                <a:ea typeface="Microsoft YaHei UI" panose="020B0503020204020204" pitchFamily="34" charset="-122"/>
              </a:rPr>
              <a:t>700kW CW and 800kW pulsed power with 62% efficiency</a:t>
            </a:r>
          </a:p>
          <a:p>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Test results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16</a:t>
            </a:fld>
            <a:endParaRPr lang="zh-CN" altLang="en-US" dirty="0"/>
          </a:p>
        </p:txBody>
      </p:sp>
      <p:pic>
        <p:nvPicPr>
          <p:cNvPr id="7"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7901" y="2060848"/>
            <a:ext cx="4616544" cy="346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表格 7"/>
          <p:cNvGraphicFramePr>
            <a:graphicFrameLocks noGrp="1"/>
          </p:cNvGraphicFramePr>
          <p:nvPr>
            <p:extLst>
              <p:ext uri="{D42A27DB-BD31-4B8C-83A1-F6EECF244321}">
                <p14:modId xmlns:p14="http://schemas.microsoft.com/office/powerpoint/2010/main" val="1676777974"/>
              </p:ext>
            </p:extLst>
          </p:nvPr>
        </p:nvGraphicFramePr>
        <p:xfrm>
          <a:off x="768158" y="2423040"/>
          <a:ext cx="5280216" cy="2736304"/>
        </p:xfrm>
        <a:graphic>
          <a:graphicData uri="http://schemas.openxmlformats.org/drawingml/2006/table">
            <a:tbl>
              <a:tblPr firstRow="1" firstCol="1" bandRow="1">
                <a:tableStyleId>{5940675A-B579-460E-94D1-54222C63F5DA}</a:tableStyleId>
              </a:tblPr>
              <a:tblGrid>
                <a:gridCol w="3538728">
                  <a:extLst>
                    <a:ext uri="{9D8B030D-6E8A-4147-A177-3AD203B41FA5}">
                      <a16:colId xmlns="" xmlns:a16="http://schemas.microsoft.com/office/drawing/2014/main" val="20000"/>
                    </a:ext>
                  </a:extLst>
                </a:gridCol>
                <a:gridCol w="1054735">
                  <a:extLst>
                    <a:ext uri="{9D8B030D-6E8A-4147-A177-3AD203B41FA5}">
                      <a16:colId xmlns="" xmlns:a16="http://schemas.microsoft.com/office/drawing/2014/main" val="20001"/>
                    </a:ext>
                  </a:extLst>
                </a:gridCol>
                <a:gridCol w="686753">
                  <a:extLst>
                    <a:ext uri="{9D8B030D-6E8A-4147-A177-3AD203B41FA5}">
                      <a16:colId xmlns="" xmlns:a16="http://schemas.microsoft.com/office/drawing/2014/main" val="20002"/>
                    </a:ext>
                  </a:extLst>
                </a:gridCol>
              </a:tblGrid>
              <a:tr h="342038">
                <a:tc>
                  <a:txBody>
                    <a:bodyPr/>
                    <a:lstStyle/>
                    <a:p>
                      <a:pPr algn="ctr">
                        <a:spcBef>
                          <a:spcPts val="100"/>
                        </a:spcBef>
                        <a:spcAft>
                          <a:spcPts val="100"/>
                        </a:spcAft>
                      </a:pPr>
                      <a:r>
                        <a:rPr lang="en-GB"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Parameters</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GB"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Design</a:t>
                      </a:r>
                      <a:endParaRPr 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altLang="zh-CN" sz="2000">
                          <a:effectLst/>
                          <a:latin typeface="Microsoft YaHei UI" panose="020B0503020204020204" pitchFamily="34" charset="-122"/>
                          <a:ea typeface="Microsoft YaHei UI" panose="020B0503020204020204" pitchFamily="34" charset="-122"/>
                          <a:cs typeface="Times New Roman" panose="02020603050405020304" pitchFamily="18" charset="0"/>
                        </a:rPr>
                        <a:t>Test</a:t>
                      </a:r>
                      <a:endParaRPr 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342038">
                <a:tc>
                  <a:txBody>
                    <a:bodyPr/>
                    <a:lstStyle/>
                    <a:p>
                      <a:pPr algn="ctr">
                        <a:spcBef>
                          <a:spcPts val="100"/>
                        </a:spcBef>
                        <a:spcAft>
                          <a:spcPts val="100"/>
                        </a:spcAft>
                      </a:pPr>
                      <a:r>
                        <a:rPr lang="en-GB"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Operating frequency (MHz)</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GB"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650</a:t>
                      </a:r>
                      <a:endParaRPr 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altLang="zh-CN" sz="2000">
                          <a:effectLst/>
                          <a:latin typeface="Microsoft YaHei UI" panose="020B0503020204020204" pitchFamily="34" charset="-122"/>
                          <a:ea typeface="Microsoft YaHei UI" panose="020B0503020204020204" pitchFamily="34" charset="-122"/>
                          <a:cs typeface="Times New Roman" panose="02020603050405020304" pitchFamily="18" charset="0"/>
                        </a:rPr>
                        <a:t>650</a:t>
                      </a:r>
                      <a:endParaRPr 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342038">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GB"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Beam Voltage (</a:t>
                      </a:r>
                      <a:r>
                        <a:rPr lang="en-GB" altLang="zh-CN"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kV</a:t>
                      </a:r>
                      <a:r>
                        <a:rPr lang="en-US" altLang="zh-CN" sz="2000" kern="1200">
                          <a:effectLst/>
                          <a:latin typeface="Microsoft YaHei UI" panose="020B0503020204020204" pitchFamily="34" charset="-122"/>
                          <a:ea typeface="Microsoft YaHei UI" panose="020B0503020204020204" pitchFamily="34" charset="-122"/>
                          <a:cs typeface="Times New Roman" panose="02020603050405020304" pitchFamily="18" charset="0"/>
                        </a:rPr>
                        <a:t>)</a:t>
                      </a:r>
                      <a:endParaRPr lang="zh-CN" alt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GB"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81.5</a:t>
                      </a:r>
                      <a:endParaRPr 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altLang="zh-CN" sz="2000">
                          <a:effectLst/>
                          <a:latin typeface="Microsoft YaHei UI" panose="020B0503020204020204" pitchFamily="34" charset="-122"/>
                          <a:ea typeface="Microsoft YaHei UI" panose="020B0503020204020204" pitchFamily="34" charset="-122"/>
                          <a:cs typeface="Times New Roman" panose="02020603050405020304" pitchFamily="18" charset="0"/>
                        </a:rPr>
                        <a:t>80</a:t>
                      </a:r>
                      <a:endParaRPr 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342038">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GB"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Beam Perveance (</a:t>
                      </a:r>
                      <a:r>
                        <a:rPr lang="en-GB" altLang="zh-CN"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μA/V</a:t>
                      </a:r>
                      <a:r>
                        <a:rPr lang="en-GB" altLang="zh-CN" sz="2000" kern="800" baseline="30000">
                          <a:effectLst/>
                          <a:latin typeface="Microsoft YaHei UI" panose="020B0503020204020204" pitchFamily="34" charset="-122"/>
                          <a:ea typeface="Microsoft YaHei UI" panose="020B0503020204020204" pitchFamily="34" charset="-122"/>
                          <a:cs typeface="Times New Roman" panose="02020603050405020304" pitchFamily="18" charset="0"/>
                        </a:rPr>
                        <a:t>3/2</a:t>
                      </a:r>
                      <a:r>
                        <a:rPr lang="en-GB" altLang="zh-CN" sz="2000" kern="800" baseline="0">
                          <a:effectLst/>
                          <a:latin typeface="Microsoft YaHei UI" panose="020B0503020204020204" pitchFamily="34" charset="-122"/>
                          <a:ea typeface="Microsoft YaHei UI" panose="020B0503020204020204" pitchFamily="34" charset="-122"/>
                          <a:cs typeface="Times New Roman" panose="02020603050405020304" pitchFamily="18" charset="0"/>
                        </a:rPr>
                        <a:t>)</a:t>
                      </a:r>
                      <a:endParaRPr lang="zh-CN" alt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GB"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0.65</a:t>
                      </a:r>
                      <a:endParaRPr 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altLang="zh-CN" sz="2000">
                          <a:effectLst/>
                          <a:latin typeface="Microsoft YaHei UI" panose="020B0503020204020204" pitchFamily="34" charset="-122"/>
                          <a:ea typeface="Microsoft YaHei UI" panose="020B0503020204020204" pitchFamily="34" charset="-122"/>
                          <a:cs typeface="Times New Roman" panose="02020603050405020304" pitchFamily="18" charset="0"/>
                        </a:rPr>
                        <a:t>0.7</a:t>
                      </a:r>
                      <a:endParaRPr 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342038">
                <a:tc>
                  <a:txBody>
                    <a:bodyPr/>
                    <a:lstStyle/>
                    <a:p>
                      <a:pPr algn="ctr">
                        <a:spcBef>
                          <a:spcPts val="100"/>
                        </a:spcBef>
                        <a:spcAft>
                          <a:spcPts val="100"/>
                        </a:spcAft>
                      </a:pPr>
                      <a:r>
                        <a:rPr lang="en-GB"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Efficiency(</a:t>
                      </a:r>
                      <a:r>
                        <a:rPr lang="en-GB" altLang="zh-CN"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65</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alt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rPr>
                        <a:t>62</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342038">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GB"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Saturation Gain(</a:t>
                      </a:r>
                      <a:r>
                        <a:rPr lang="en-GB" altLang="zh-CN"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dB</a:t>
                      </a:r>
                      <a:r>
                        <a:rPr lang="en-US" altLang="zh-CN" sz="2000" kern="1200">
                          <a:effectLst/>
                          <a:latin typeface="Microsoft YaHei UI" panose="020B0503020204020204" pitchFamily="34" charset="-122"/>
                          <a:ea typeface="Microsoft YaHei UI" panose="020B0503020204020204" pitchFamily="34" charset="-122"/>
                          <a:cs typeface="Times New Roman" panose="02020603050405020304" pitchFamily="18" charset="0"/>
                        </a:rPr>
                        <a:t>)</a:t>
                      </a:r>
                      <a:endParaRPr lang="zh-CN" alt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a:t>
                      </a:r>
                      <a:r>
                        <a:rPr lang="en-GB"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45</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altLang="zh-CN" sz="2000">
                          <a:effectLst/>
                          <a:latin typeface="Microsoft YaHei UI" panose="020B0503020204020204" pitchFamily="34" charset="-122"/>
                          <a:ea typeface="Microsoft YaHei UI" panose="020B0503020204020204" pitchFamily="34" charset="-122"/>
                          <a:cs typeface="Times New Roman" panose="02020603050405020304" pitchFamily="18" charset="0"/>
                        </a:rPr>
                        <a:t>47</a:t>
                      </a:r>
                      <a:endParaRPr 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342038">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GB"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Output power(</a:t>
                      </a:r>
                      <a:r>
                        <a:rPr lang="en-GB" altLang="zh-CN"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kW)</a:t>
                      </a:r>
                      <a:endParaRPr lang="zh-CN" alt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GB"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800</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alt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rPr>
                        <a:t>800</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r h="342038">
                <a:tc>
                  <a:txBody>
                    <a:bodyPr/>
                    <a:lstStyle/>
                    <a:p>
                      <a:pPr algn="ctr">
                        <a:spcBef>
                          <a:spcPts val="100"/>
                        </a:spcBef>
                        <a:spcAft>
                          <a:spcPts val="100"/>
                        </a:spcAft>
                      </a:pPr>
                      <a:r>
                        <a:rPr lang="en-GB"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1 dB Bandwidth(MHz)</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GB"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≥1</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alt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rPr>
                        <a:t>1.8</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855922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11319048" cy="4840303"/>
          </a:xfrm>
        </p:spPr>
        <p:txBody>
          <a:bodyPr>
            <a:normAutofit/>
          </a:bodyPr>
          <a:lstStyle/>
          <a:p>
            <a:r>
              <a:rPr lang="en-US" altLang="zh-CN" dirty="0">
                <a:latin typeface="Microsoft YaHei UI" panose="020B0503020204020204" pitchFamily="34" charset="-122"/>
                <a:ea typeface="Microsoft YaHei UI" panose="020B0503020204020204" pitchFamily="34" charset="-122"/>
              </a:rPr>
              <a:t>Jan., 2021: Klystron manufacture started</a:t>
            </a:r>
          </a:p>
          <a:p>
            <a:r>
              <a:rPr lang="en-US" altLang="zh-CN" dirty="0">
                <a:latin typeface="Microsoft YaHei UI" panose="020B0503020204020204" pitchFamily="34" charset="-122"/>
                <a:ea typeface="Microsoft YaHei UI" panose="020B0503020204020204" pitchFamily="34" charset="-122"/>
              </a:rPr>
              <a:t>Jul., 2021: Parts fabrication completed</a:t>
            </a:r>
          </a:p>
          <a:p>
            <a:r>
              <a:rPr lang="en-US" altLang="zh-CN" dirty="0">
                <a:latin typeface="Microsoft YaHei UI" panose="020B0503020204020204" pitchFamily="34" charset="-122"/>
                <a:ea typeface="Microsoft YaHei UI" panose="020B0503020204020204" pitchFamily="34" charset="-122"/>
              </a:rPr>
              <a:t>Nov., 2021: Gun processing and klystron baking out</a:t>
            </a:r>
          </a:p>
          <a:p>
            <a:r>
              <a:rPr lang="en-US" altLang="zh-CN" dirty="0">
                <a:latin typeface="Microsoft YaHei UI" panose="020B0503020204020204" pitchFamily="34" charset="-122"/>
                <a:ea typeface="Microsoft YaHei UI" panose="020B0503020204020204" pitchFamily="34" charset="-122"/>
              </a:rPr>
              <a:t>Dec., 2021: Klystron delivered to IHEP</a:t>
            </a:r>
          </a:p>
          <a:p>
            <a:r>
              <a:rPr lang="en-US" altLang="zh-CN" dirty="0">
                <a:latin typeface="Microsoft YaHei UI" panose="020B0503020204020204" pitchFamily="34" charset="-122"/>
                <a:ea typeface="Microsoft YaHei UI" panose="020B0503020204020204" pitchFamily="34" charset="-122"/>
              </a:rPr>
              <a:t>Mar., 2022: Klystron conditioning started</a:t>
            </a:r>
          </a:p>
          <a:p>
            <a:r>
              <a:rPr lang="en-US" altLang="zh-CN" dirty="0" smtClean="0">
                <a:latin typeface="Microsoft YaHei UI" panose="020B0503020204020204" pitchFamily="34" charset="-122"/>
                <a:ea typeface="Microsoft YaHei UI" panose="020B0503020204020204" pitchFamily="34" charset="-122"/>
              </a:rPr>
              <a:t>Jul</a:t>
            </a:r>
            <a:r>
              <a:rPr lang="en-US" altLang="zh-CN" dirty="0">
                <a:latin typeface="Microsoft YaHei UI" panose="020B0503020204020204" pitchFamily="34" charset="-122"/>
                <a:ea typeface="Microsoft YaHei UI" panose="020B0503020204020204" pitchFamily="34" charset="-122"/>
              </a:rPr>
              <a:t>., 2022: CW </a:t>
            </a:r>
            <a:r>
              <a:rPr lang="en-US" altLang="zh-CN" dirty="0" smtClean="0">
                <a:latin typeface="Microsoft YaHei UI" panose="020B0503020204020204" pitchFamily="34" charset="-122"/>
                <a:ea typeface="Microsoft YaHei UI" panose="020B0503020204020204" pitchFamily="34" charset="-122"/>
              </a:rPr>
              <a:t>630kW with Eff</a:t>
            </a:r>
            <a:r>
              <a:rPr lang="en-US" altLang="zh-CN" dirty="0">
                <a:latin typeface="Microsoft YaHei UI" panose="020B0503020204020204" pitchFamily="34" charset="-122"/>
                <a:ea typeface="Microsoft YaHei UI" panose="020B0503020204020204" pitchFamily="34" charset="-122"/>
              </a:rPr>
              <a:t>. 70.5% </a:t>
            </a:r>
            <a:r>
              <a:rPr lang="en-US" altLang="zh-CN" dirty="0" smtClean="0">
                <a:latin typeface="Microsoft YaHei UI" panose="020B0503020204020204" pitchFamily="34" charset="-122"/>
                <a:ea typeface="Microsoft YaHei UI" panose="020B0503020204020204" pitchFamily="34" charset="-122"/>
              </a:rPr>
              <a:t>(1</a:t>
            </a:r>
            <a:r>
              <a:rPr lang="en-US" altLang="zh-CN" baseline="30000" dirty="0" smtClean="0">
                <a:latin typeface="Microsoft YaHei UI" panose="020B0503020204020204" pitchFamily="34" charset="-122"/>
                <a:ea typeface="Microsoft YaHei UI" panose="020B0503020204020204" pitchFamily="34" charset="-122"/>
              </a:rPr>
              <a:t>st</a:t>
            </a:r>
            <a:r>
              <a:rPr lang="en-US" altLang="zh-CN" dirty="0" smtClean="0">
                <a:latin typeface="Microsoft YaHei UI" panose="020B0503020204020204" pitchFamily="34" charset="-122"/>
                <a:ea typeface="Microsoft YaHei UI" panose="020B0503020204020204" pitchFamily="34" charset="-122"/>
              </a:rPr>
              <a:t> stage high power test)</a:t>
            </a:r>
            <a:endParaRPr lang="en-US" altLang="zh-CN"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2</a:t>
            </a:r>
            <a:r>
              <a:rPr lang="en-US" altLang="zh-CN" baseline="30000" dirty="0" smtClean="0"/>
              <a:t>nd</a:t>
            </a:r>
            <a:r>
              <a:rPr lang="en-US" altLang="zh-CN" dirty="0" smtClean="0"/>
              <a:t> prototype (HE design) milestone</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17</a:t>
            </a:fld>
            <a:endParaRPr lang="zh-CN" altLang="en-US" dirty="0"/>
          </a:p>
        </p:txBody>
      </p:sp>
    </p:spTree>
    <p:extLst>
      <p:ext uri="{BB962C8B-B14F-4D97-AF65-F5344CB8AC3E}">
        <p14:creationId xmlns:p14="http://schemas.microsoft.com/office/powerpoint/2010/main" val="665589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Beam dynamic </a:t>
            </a:r>
            <a:r>
              <a:rPr lang="en-US" altLang="zh-CN" dirty="0" smtClean="0"/>
              <a:t>simulation</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18</a:t>
            </a:fld>
            <a:endParaRPr lang="zh-CN" altLang="en-US"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327" y="1624761"/>
            <a:ext cx="4114801" cy="2423314"/>
          </a:xfrm>
          <a:prstGeom prst="rect">
            <a:avLst/>
          </a:prstGeom>
        </p:spPr>
      </p:pic>
      <p:sp>
        <p:nvSpPr>
          <p:cNvPr id="8" name="矩形 7"/>
          <p:cNvSpPr/>
          <p:nvPr/>
        </p:nvSpPr>
        <p:spPr>
          <a:xfrm>
            <a:off x="224420" y="1124744"/>
            <a:ext cx="3240054" cy="400110"/>
          </a:xfrm>
          <a:prstGeom prst="rect">
            <a:avLst/>
          </a:prstGeom>
        </p:spPr>
        <p:txBody>
          <a:bodyPr wrap="none">
            <a:spAutoFit/>
          </a:bodyPr>
          <a:lstStyle/>
          <a:p>
            <a:r>
              <a:rPr lang="en-US" altLang="zh-CN" sz="2000" b="1" dirty="0"/>
              <a:t>AJDISK  1D  efficiency</a:t>
            </a:r>
            <a:r>
              <a:rPr lang="en-US" altLang="zh-CN" sz="2000" b="1" dirty="0" smtClean="0"/>
              <a:t>: 84.5%</a:t>
            </a:r>
            <a:endParaRPr lang="en-US" altLang="zh-CN" sz="2000" b="1" dirty="0"/>
          </a:p>
        </p:txBody>
      </p:sp>
      <p:pic>
        <p:nvPicPr>
          <p:cNvPr id="9" name="图片 8"/>
          <p:cNvPicPr>
            <a:picLocks noChangeAspect="1"/>
          </p:cNvPicPr>
          <p:nvPr/>
        </p:nvPicPr>
        <p:blipFill>
          <a:blip r:embed="rId3"/>
          <a:stretch>
            <a:fillRect/>
          </a:stretch>
        </p:blipFill>
        <p:spPr>
          <a:xfrm>
            <a:off x="756327" y="4590726"/>
            <a:ext cx="4114801" cy="1644223"/>
          </a:xfrm>
          <a:prstGeom prst="rect">
            <a:avLst/>
          </a:prstGeom>
        </p:spPr>
      </p:pic>
      <p:sp>
        <p:nvSpPr>
          <p:cNvPr id="10" name="矩形 9"/>
          <p:cNvSpPr/>
          <p:nvPr/>
        </p:nvSpPr>
        <p:spPr>
          <a:xfrm>
            <a:off x="304814" y="4134734"/>
            <a:ext cx="3360920" cy="400110"/>
          </a:xfrm>
          <a:prstGeom prst="rect">
            <a:avLst/>
          </a:prstGeom>
        </p:spPr>
        <p:txBody>
          <a:bodyPr wrap="none">
            <a:spAutoFit/>
          </a:bodyPr>
          <a:lstStyle/>
          <a:p>
            <a:pPr algn="just"/>
            <a:r>
              <a:rPr lang="en-US" altLang="zh-CN" sz="2000" b="1" dirty="0" smtClean="0">
                <a:cs typeface="Times New Roman" panose="02020603050405020304" pitchFamily="18" charset="0"/>
              </a:rPr>
              <a:t>EMSYS 2.5D  </a:t>
            </a:r>
            <a:r>
              <a:rPr lang="en-US" altLang="zh-CN" sz="2000" b="1" dirty="0">
                <a:cs typeface="Times New Roman" panose="02020603050405020304" pitchFamily="18" charset="0"/>
              </a:rPr>
              <a:t>efficiency: 79.3%</a:t>
            </a:r>
            <a:endParaRPr lang="zh-CN" altLang="en-US" sz="2000" b="1" dirty="0">
              <a:cs typeface="Times New Roman" panose="02020603050405020304" pitchFamily="18" charset="0"/>
            </a:endParaRPr>
          </a:p>
        </p:txBody>
      </p:sp>
      <p:sp>
        <p:nvSpPr>
          <p:cNvPr id="11" name="矩形 10"/>
          <p:cNvSpPr/>
          <p:nvPr/>
        </p:nvSpPr>
        <p:spPr>
          <a:xfrm>
            <a:off x="9336360" y="1151692"/>
            <a:ext cx="2628092" cy="400110"/>
          </a:xfrm>
          <a:prstGeom prst="rect">
            <a:avLst/>
          </a:prstGeom>
        </p:spPr>
        <p:txBody>
          <a:bodyPr wrap="none">
            <a:spAutoFit/>
          </a:bodyPr>
          <a:lstStyle/>
          <a:p>
            <a:r>
              <a:rPr lang="en-US" altLang="zh-CN" sz="2000" b="1" dirty="0" smtClean="0"/>
              <a:t>CST 3D </a:t>
            </a:r>
            <a:r>
              <a:rPr lang="en-US" altLang="zh-CN" sz="2000" b="1" dirty="0"/>
              <a:t>efficiency</a:t>
            </a:r>
            <a:r>
              <a:rPr lang="en-US" altLang="zh-CN" sz="2000" b="1" dirty="0" smtClean="0"/>
              <a:t>: 77</a:t>
            </a:r>
            <a:r>
              <a:rPr lang="en-US" altLang="zh-CN" sz="2000" b="1" dirty="0"/>
              <a:t>% </a:t>
            </a:r>
            <a:endParaRPr lang="zh-CN" altLang="en-US" sz="2000" b="1" dirty="0"/>
          </a:p>
        </p:txBody>
      </p:sp>
      <p:pic>
        <p:nvPicPr>
          <p:cNvPr id="12" name="图片 11"/>
          <p:cNvPicPr>
            <a:picLocks noChangeAspect="1"/>
          </p:cNvPicPr>
          <p:nvPr/>
        </p:nvPicPr>
        <p:blipFill>
          <a:blip r:embed="rId4"/>
          <a:stretch>
            <a:fillRect/>
          </a:stretch>
        </p:blipFill>
        <p:spPr>
          <a:xfrm>
            <a:off x="5183811" y="1593351"/>
            <a:ext cx="6683947" cy="2297010"/>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1821" y="4019898"/>
            <a:ext cx="6521849" cy="2013555"/>
          </a:xfrm>
          <a:prstGeom prst="rect">
            <a:avLst/>
          </a:prstGeom>
        </p:spPr>
      </p:pic>
    </p:spTree>
    <p:extLst>
      <p:ext uri="{BB962C8B-B14F-4D97-AF65-F5344CB8AC3E}">
        <p14:creationId xmlns:p14="http://schemas.microsoft.com/office/powerpoint/2010/main" val="845600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1</a:t>
            </a:r>
            <a:r>
              <a:rPr lang="en-US" altLang="zh-CN" baseline="30000" dirty="0" smtClean="0"/>
              <a:t>st</a:t>
            </a:r>
            <a:r>
              <a:rPr lang="en-US" altLang="zh-CN" dirty="0" smtClean="0"/>
              <a:t> stage test results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19</a:t>
            </a:fld>
            <a:endParaRPr lang="zh-CN" altLang="en-US" dirty="0"/>
          </a:p>
        </p:txBody>
      </p:sp>
      <p:sp>
        <p:nvSpPr>
          <p:cNvPr id="7" name="文本框 6"/>
          <p:cNvSpPr txBox="1"/>
          <p:nvPr/>
        </p:nvSpPr>
        <p:spPr>
          <a:xfrm>
            <a:off x="738605" y="4461448"/>
            <a:ext cx="9673419" cy="1200329"/>
          </a:xfrm>
          <a:prstGeom prst="rect">
            <a:avLst/>
          </a:prstGeom>
          <a:noFill/>
        </p:spPr>
        <p:txBody>
          <a:bodyPr wrap="square" rtlCol="0">
            <a:spAutoFit/>
          </a:bodyPr>
          <a:lstStyle/>
          <a:p>
            <a:pPr algn="just"/>
            <a:r>
              <a:rPr lang="en-US" altLang="zh-CN" sz="2400" b="1" dirty="0" smtClean="0">
                <a:latin typeface="Microsoft YaHei UI" panose="020B0503020204020204" pitchFamily="34" charset="-122"/>
                <a:ea typeface="Microsoft YaHei UI" panose="020B0503020204020204" pitchFamily="34" charset="-122"/>
                <a:cs typeface="Times New Roman" panose="02020603050405020304" pitchFamily="18" charset="0"/>
              </a:rPr>
              <a:t>Jul.5, 2022</a:t>
            </a:r>
            <a:endParaRPr lang="en-US" altLang="zh-CN" sz="2400" b="1" dirty="0">
              <a:latin typeface="Microsoft YaHei UI" panose="020B0503020204020204" pitchFamily="34" charset="-122"/>
              <a:ea typeface="Microsoft YaHei UI" panose="020B0503020204020204" pitchFamily="34" charset="-122"/>
              <a:cs typeface="Times New Roman" panose="02020603050405020304" pitchFamily="18" charset="0"/>
            </a:endParaRPr>
          </a:p>
          <a:p>
            <a:pPr algn="just"/>
            <a:r>
              <a:rPr lang="en-US" altLang="zh-CN" sz="2400" b="1" dirty="0">
                <a:latin typeface="Microsoft YaHei UI" panose="020B0503020204020204" pitchFamily="34" charset="-122"/>
                <a:ea typeface="Microsoft YaHei UI" panose="020B0503020204020204" pitchFamily="34" charset="-122"/>
                <a:cs typeface="Times New Roman" panose="02020603050405020304" pitchFamily="18" charset="0"/>
              </a:rPr>
              <a:t>		</a:t>
            </a:r>
            <a:r>
              <a:rPr lang="en-US" altLang="zh-CN" sz="2400" dirty="0">
                <a:latin typeface="Microsoft YaHei UI" panose="020B0503020204020204" pitchFamily="34" charset="-122"/>
                <a:ea typeface="Microsoft YaHei UI" panose="020B0503020204020204" pitchFamily="34" charset="-122"/>
                <a:cs typeface="Times New Roman" panose="02020603050405020304" pitchFamily="18" charset="0"/>
              </a:rPr>
              <a:t>CW power: 630kW</a:t>
            </a:r>
          </a:p>
          <a:p>
            <a:pPr algn="just"/>
            <a:r>
              <a:rPr lang="en-US" altLang="zh-CN" sz="2400" dirty="0">
                <a:latin typeface="Microsoft YaHei UI" panose="020B0503020204020204" pitchFamily="34" charset="-122"/>
                <a:ea typeface="Microsoft YaHei UI" panose="020B0503020204020204" pitchFamily="34" charset="-122"/>
                <a:cs typeface="Times New Roman" panose="02020603050405020304" pitchFamily="18" charset="0"/>
              </a:rPr>
              <a:t>		Eff. : 70.5</a:t>
            </a:r>
            <a:r>
              <a:rPr lang="en-US" altLang="zh-CN" sz="2400" dirty="0" smtClean="0">
                <a:latin typeface="Microsoft YaHei UI" panose="020B0503020204020204" pitchFamily="34" charset="-122"/>
                <a:ea typeface="Microsoft YaHei UI" panose="020B0503020204020204" pitchFamily="34" charset="-122"/>
                <a:cs typeface="Times New Roman" panose="02020603050405020304" pitchFamily="18" charset="0"/>
              </a:rPr>
              <a:t>%</a:t>
            </a:r>
            <a:endParaRPr lang="zh-CN" altLang="en-US" sz="2400" dirty="0">
              <a:latin typeface="Microsoft YaHei UI" panose="020B0503020204020204" pitchFamily="34" charset="-122"/>
              <a:ea typeface="Microsoft YaHei UI" panose="020B0503020204020204" pitchFamily="34" charset="-122"/>
              <a:cs typeface="Times New Roman" panose="02020603050405020304" pitchFamily="18" charset="0"/>
            </a:endParaRPr>
          </a:p>
        </p:txBody>
      </p:sp>
      <p:graphicFrame>
        <p:nvGraphicFramePr>
          <p:cNvPr id="8" name="图表 7">
            <a:extLst>
              <a:ext uri="{FF2B5EF4-FFF2-40B4-BE49-F238E27FC236}">
                <a16:creationId xmlns:a16="http://schemas.microsoft.com/office/drawing/2014/main" xmlns="" id="{9B2081E0-9292-47E3-B56A-D95883821CE4}"/>
              </a:ext>
            </a:extLst>
          </p:cNvPr>
          <p:cNvGraphicFramePr>
            <a:graphicFrameLocks/>
          </p:cNvGraphicFramePr>
          <p:nvPr>
            <p:extLst>
              <p:ext uri="{D42A27DB-BD31-4B8C-83A1-F6EECF244321}">
                <p14:modId xmlns:p14="http://schemas.microsoft.com/office/powerpoint/2010/main" val="2636670340"/>
              </p:ext>
            </p:extLst>
          </p:nvPr>
        </p:nvGraphicFramePr>
        <p:xfrm>
          <a:off x="622735" y="1455249"/>
          <a:ext cx="5207249"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图表 8">
            <a:extLst>
              <a:ext uri="{FF2B5EF4-FFF2-40B4-BE49-F238E27FC236}">
                <a16:creationId xmlns:a16="http://schemas.microsoft.com/office/drawing/2014/main" xmlns="" id="{42016204-9495-4850-8C42-C8B642A09A18}"/>
              </a:ext>
            </a:extLst>
          </p:cNvPr>
          <p:cNvGraphicFramePr>
            <a:graphicFrameLocks/>
          </p:cNvGraphicFramePr>
          <p:nvPr>
            <p:extLst>
              <p:ext uri="{D42A27DB-BD31-4B8C-83A1-F6EECF244321}">
                <p14:modId xmlns:p14="http://schemas.microsoft.com/office/powerpoint/2010/main" val="3297942564"/>
              </p:ext>
            </p:extLst>
          </p:nvPr>
        </p:nvGraphicFramePr>
        <p:xfrm>
          <a:off x="6471076" y="1412776"/>
          <a:ext cx="5025524"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8361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latin typeface="Microsoft YaHei UI" panose="020B0503020204020204" pitchFamily="34" charset="-122"/>
                <a:ea typeface="Microsoft YaHei UI" panose="020B0503020204020204" pitchFamily="34" charset="-122"/>
              </a:rPr>
              <a:t>Design consideration</a:t>
            </a:r>
          </a:p>
          <a:p>
            <a:r>
              <a:rPr lang="en-US" altLang="zh-CN" dirty="0">
                <a:latin typeface="Microsoft YaHei UI" panose="020B0503020204020204" pitchFamily="34" charset="-122"/>
                <a:ea typeface="Microsoft YaHei UI" panose="020B0503020204020204" pitchFamily="34" charset="-122"/>
              </a:rPr>
              <a:t>R&amp;D </a:t>
            </a:r>
            <a:r>
              <a:rPr lang="en-US" altLang="zh-CN" dirty="0" smtClean="0">
                <a:latin typeface="Microsoft YaHei UI" panose="020B0503020204020204" pitchFamily="34" charset="-122"/>
                <a:ea typeface="Microsoft YaHei UI" panose="020B0503020204020204" pitchFamily="34" charset="-122"/>
              </a:rPr>
              <a:t>Status</a:t>
            </a:r>
          </a:p>
          <a:p>
            <a:pPr lvl="1"/>
            <a:r>
              <a:rPr lang="en-US" altLang="zh-CN" dirty="0" smtClean="0">
                <a:latin typeface="Microsoft YaHei UI" panose="020B0503020204020204" pitchFamily="34" charset="-122"/>
                <a:ea typeface="Microsoft YaHei UI" panose="020B0503020204020204" pitchFamily="34" charset="-122"/>
              </a:rPr>
              <a:t>CEPC Collider/650MHz/800kW klystron </a:t>
            </a:r>
            <a:r>
              <a:rPr lang="en-US" altLang="zh-CN" dirty="0" smtClean="0">
                <a:latin typeface="Microsoft YaHei UI" panose="020B0503020204020204" pitchFamily="34" charset="-122"/>
                <a:ea typeface="Microsoft YaHei UI" panose="020B0503020204020204" pitchFamily="34" charset="-122"/>
              </a:rPr>
              <a:t>fabrication </a:t>
            </a:r>
            <a:endParaRPr lang="en-US" altLang="zh-CN" dirty="0">
              <a:latin typeface="Microsoft YaHei UI" panose="020B0503020204020204" pitchFamily="34" charset="-122"/>
              <a:ea typeface="Microsoft YaHei UI" panose="020B0503020204020204" pitchFamily="34" charset="-122"/>
            </a:endParaRPr>
          </a:p>
          <a:p>
            <a:pPr lvl="2"/>
            <a:r>
              <a:rPr lang="en-US" altLang="zh-CN" dirty="0">
                <a:latin typeface="Microsoft YaHei UI" panose="020B0503020204020204" pitchFamily="34" charset="-122"/>
                <a:ea typeface="Microsoft YaHei UI" panose="020B0503020204020204" pitchFamily="34" charset="-122"/>
              </a:rPr>
              <a:t>1st </a:t>
            </a:r>
            <a:r>
              <a:rPr lang="en-US" altLang="zh-CN" dirty="0" smtClean="0">
                <a:latin typeface="Microsoft YaHei UI" panose="020B0503020204020204" pitchFamily="34" charset="-122"/>
                <a:ea typeface="Microsoft YaHei UI" panose="020B0503020204020204" pitchFamily="34" charset="-122"/>
              </a:rPr>
              <a:t>prototype</a:t>
            </a:r>
          </a:p>
          <a:p>
            <a:pPr lvl="2"/>
            <a:r>
              <a:rPr lang="en-US" altLang="zh-CN" dirty="0" smtClean="0">
                <a:latin typeface="Microsoft YaHei UI" panose="020B0503020204020204" pitchFamily="34" charset="-122"/>
                <a:ea typeface="Microsoft YaHei UI" panose="020B0503020204020204" pitchFamily="34" charset="-122"/>
              </a:rPr>
              <a:t>2nd </a:t>
            </a:r>
            <a:r>
              <a:rPr lang="en-US" altLang="zh-CN" dirty="0">
                <a:latin typeface="Microsoft YaHei UI" panose="020B0503020204020204" pitchFamily="34" charset="-122"/>
                <a:ea typeface="Microsoft YaHei UI" panose="020B0503020204020204" pitchFamily="34" charset="-122"/>
              </a:rPr>
              <a:t>(HE klystron) </a:t>
            </a:r>
            <a:r>
              <a:rPr lang="en-US" altLang="zh-CN" dirty="0" smtClean="0">
                <a:latin typeface="Microsoft YaHei UI" panose="020B0503020204020204" pitchFamily="34" charset="-122"/>
                <a:ea typeface="Microsoft YaHei UI" panose="020B0503020204020204" pitchFamily="34" charset="-122"/>
              </a:rPr>
              <a:t>conditioning</a:t>
            </a:r>
          </a:p>
          <a:p>
            <a:pPr lvl="2"/>
            <a:r>
              <a:rPr lang="en-US" altLang="zh-CN" dirty="0" smtClean="0">
                <a:latin typeface="Microsoft YaHei UI" panose="020B0503020204020204" pitchFamily="34" charset="-122"/>
                <a:ea typeface="Microsoft YaHei UI" panose="020B0503020204020204" pitchFamily="34" charset="-122"/>
              </a:rPr>
              <a:t>3rd </a:t>
            </a:r>
            <a:r>
              <a:rPr lang="en-US" altLang="zh-CN" dirty="0">
                <a:latin typeface="Microsoft YaHei UI" panose="020B0503020204020204" pitchFamily="34" charset="-122"/>
                <a:ea typeface="Microsoft YaHei UI" panose="020B0503020204020204" pitchFamily="34" charset="-122"/>
              </a:rPr>
              <a:t>(MBK) design and fabrication </a:t>
            </a:r>
            <a:r>
              <a:rPr lang="en-US" altLang="zh-CN" dirty="0" smtClean="0">
                <a:latin typeface="Microsoft YaHei UI" panose="020B0503020204020204" pitchFamily="34" charset="-122"/>
                <a:ea typeface="Microsoft YaHei UI" panose="020B0503020204020204" pitchFamily="34" charset="-122"/>
              </a:rPr>
              <a:t>progress</a:t>
            </a:r>
          </a:p>
          <a:p>
            <a:pPr lvl="1"/>
            <a:r>
              <a:rPr lang="en-US" altLang="zh-CN" dirty="0" smtClean="0">
                <a:latin typeface="Microsoft YaHei UI" panose="020B0503020204020204" pitchFamily="34" charset="-122"/>
                <a:ea typeface="Microsoft YaHei UI" panose="020B0503020204020204" pitchFamily="34" charset="-122"/>
              </a:rPr>
              <a:t>CEPC </a:t>
            </a:r>
            <a:r>
              <a:rPr lang="en-US" altLang="zh-CN" dirty="0" err="1" smtClean="0">
                <a:latin typeface="Microsoft YaHei UI" panose="020B0503020204020204" pitchFamily="34" charset="-122"/>
                <a:ea typeface="Microsoft YaHei UI" panose="020B0503020204020204" pitchFamily="34" charset="-122"/>
              </a:rPr>
              <a:t>Linac</a:t>
            </a:r>
            <a:r>
              <a:rPr lang="en-US" altLang="zh-CN" dirty="0" smtClean="0">
                <a:latin typeface="Microsoft YaHei UI" panose="020B0503020204020204" pitchFamily="34" charset="-122"/>
                <a:ea typeface="Microsoft YaHei UI" panose="020B0503020204020204" pitchFamily="34" charset="-122"/>
              </a:rPr>
              <a:t>/5720MHz/80MW &amp; 2860MHz/80MW </a:t>
            </a:r>
            <a:r>
              <a:rPr lang="en-US" altLang="zh-CN" dirty="0">
                <a:latin typeface="Microsoft YaHei UI" panose="020B0503020204020204" pitchFamily="34" charset="-122"/>
                <a:ea typeface="Microsoft YaHei UI" panose="020B0503020204020204" pitchFamily="34" charset="-122"/>
              </a:rPr>
              <a:t>klystron design</a:t>
            </a:r>
          </a:p>
          <a:p>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Content</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2</a:t>
            </a:fld>
            <a:endParaRPr lang="zh-CN" altLang="en-US" dirty="0"/>
          </a:p>
        </p:txBody>
      </p:sp>
    </p:spTree>
    <p:extLst>
      <p:ext uri="{BB962C8B-B14F-4D97-AF65-F5344CB8AC3E}">
        <p14:creationId xmlns:p14="http://schemas.microsoft.com/office/powerpoint/2010/main" val="3325666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dirty="0" smtClean="0">
                <a:latin typeface="Microsoft YaHei UI" panose="020B0503020204020204" pitchFamily="34" charset="-122"/>
                <a:ea typeface="Microsoft YaHei UI" panose="020B0503020204020204" pitchFamily="34" charset="-122"/>
              </a:rPr>
              <a:t>Dec., </a:t>
            </a:r>
            <a:r>
              <a:rPr lang="en-US" altLang="zh-CN" dirty="0">
                <a:latin typeface="Microsoft YaHei UI" panose="020B0503020204020204" pitchFamily="34" charset="-122"/>
                <a:ea typeface="Microsoft YaHei UI" panose="020B0503020204020204" pitchFamily="34" charset="-122"/>
              </a:rPr>
              <a:t>2021: Klystron manufacture started</a:t>
            </a:r>
          </a:p>
          <a:p>
            <a:r>
              <a:rPr lang="en-US" altLang="zh-CN" dirty="0" smtClean="0">
                <a:latin typeface="Microsoft YaHei UI" panose="020B0503020204020204" pitchFamily="34" charset="-122"/>
                <a:ea typeface="Microsoft YaHei UI" panose="020B0503020204020204" pitchFamily="34" charset="-122"/>
              </a:rPr>
              <a:t>Sep., 2022: MBK waveguide window </a:t>
            </a:r>
            <a:r>
              <a:rPr lang="en-US" altLang="zh-CN" dirty="0">
                <a:latin typeface="Microsoft YaHei UI" panose="020B0503020204020204" pitchFamily="34" charset="-122"/>
                <a:ea typeface="Microsoft YaHei UI" panose="020B0503020204020204" pitchFamily="34" charset="-122"/>
              </a:rPr>
              <a:t>fabrication completed</a:t>
            </a:r>
          </a:p>
          <a:p>
            <a:r>
              <a:rPr lang="en-US" altLang="zh-CN" dirty="0">
                <a:latin typeface="Microsoft YaHei UI" panose="020B0503020204020204" pitchFamily="34" charset="-122"/>
                <a:ea typeface="Microsoft YaHei UI" panose="020B0503020204020204" pitchFamily="34" charset="-122"/>
              </a:rPr>
              <a:t>Nov., </a:t>
            </a:r>
            <a:r>
              <a:rPr lang="en-US" altLang="zh-CN" dirty="0" smtClean="0">
                <a:latin typeface="Microsoft YaHei UI" panose="020B0503020204020204" pitchFamily="34" charset="-122"/>
                <a:ea typeface="Microsoft YaHei UI" panose="020B0503020204020204" pitchFamily="34" charset="-122"/>
              </a:rPr>
              <a:t>2022: Experiment cavity cold test</a:t>
            </a:r>
            <a:endParaRPr lang="en-US" altLang="zh-CN" dirty="0">
              <a:latin typeface="Microsoft YaHei UI" panose="020B0503020204020204" pitchFamily="34" charset="-122"/>
              <a:ea typeface="Microsoft YaHei UI" panose="020B0503020204020204" pitchFamily="34" charset="-122"/>
            </a:endParaRPr>
          </a:p>
          <a:p>
            <a:r>
              <a:rPr lang="en-US" altLang="zh-CN" dirty="0" smtClean="0">
                <a:latin typeface="Microsoft YaHei UI" panose="020B0503020204020204" pitchFamily="34" charset="-122"/>
                <a:ea typeface="Microsoft YaHei UI" panose="020B0503020204020204" pitchFamily="34" charset="-122"/>
              </a:rPr>
              <a:t>Mar., 2023: Klystron beam tester </a:t>
            </a:r>
            <a:r>
              <a:rPr lang="en-US" altLang="zh-CN" dirty="0">
                <a:latin typeface="Microsoft YaHei UI" panose="020B0503020204020204" pitchFamily="34" charset="-122"/>
                <a:ea typeface="Microsoft YaHei UI" panose="020B0503020204020204" pitchFamily="34" charset="-122"/>
              </a:rPr>
              <a:t>delivered to IHEP</a:t>
            </a:r>
          </a:p>
          <a:p>
            <a:r>
              <a:rPr lang="en-US" altLang="zh-CN" dirty="0" smtClean="0">
                <a:latin typeface="Microsoft YaHei UI" panose="020B0503020204020204" pitchFamily="34" charset="-122"/>
                <a:ea typeface="Microsoft YaHei UI" panose="020B0503020204020204" pitchFamily="34" charset="-122"/>
              </a:rPr>
              <a:t>May., 2023: Klystron beam tester </a:t>
            </a:r>
            <a:r>
              <a:rPr lang="en-US" altLang="zh-CN" dirty="0">
                <a:latin typeface="Microsoft YaHei UI" panose="020B0503020204020204" pitchFamily="34" charset="-122"/>
                <a:ea typeface="Microsoft YaHei UI" panose="020B0503020204020204" pitchFamily="34" charset="-122"/>
              </a:rPr>
              <a:t>conditioning </a:t>
            </a:r>
            <a:r>
              <a:rPr lang="en-US" altLang="zh-CN" dirty="0" smtClean="0">
                <a:latin typeface="Microsoft YaHei UI" panose="020B0503020204020204" pitchFamily="34" charset="-122"/>
                <a:ea typeface="Microsoft YaHei UI" panose="020B0503020204020204" pitchFamily="34" charset="-122"/>
              </a:rPr>
              <a:t>started</a:t>
            </a:r>
            <a:endParaRPr lang="en-US" altLang="zh-CN"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3</a:t>
            </a:r>
            <a:r>
              <a:rPr lang="en-US" altLang="zh-CN" baseline="30000" dirty="0" smtClean="0"/>
              <a:t>rd</a:t>
            </a:r>
            <a:r>
              <a:rPr lang="en-US" altLang="zh-CN" dirty="0" smtClean="0"/>
              <a:t> prototype (</a:t>
            </a:r>
            <a:r>
              <a:rPr lang="en-US" altLang="zh-CN" dirty="0" err="1" smtClean="0"/>
              <a:t>Muti</a:t>
            </a:r>
            <a:r>
              <a:rPr lang="en-US" altLang="zh-CN" dirty="0" smtClean="0"/>
              <a:t>-beam design) milestone</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20</a:t>
            </a:fld>
            <a:endParaRPr lang="zh-CN" altLang="en-US" dirty="0"/>
          </a:p>
        </p:txBody>
      </p:sp>
    </p:spTree>
    <p:extLst>
      <p:ext uri="{BB962C8B-B14F-4D97-AF65-F5344CB8AC3E}">
        <p14:creationId xmlns:p14="http://schemas.microsoft.com/office/powerpoint/2010/main" val="3663787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MBK design and fabrication status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21</a:t>
            </a:fld>
            <a:endParaRPr lang="zh-CN" altLang="en-US" dirty="0"/>
          </a:p>
        </p:txBody>
      </p:sp>
      <mc:AlternateContent xmlns:mc="http://schemas.openxmlformats.org/markup-compatibility/2006" xmlns:a14="http://schemas.microsoft.com/office/drawing/2010/main">
        <mc:Choice Requires="a14">
          <p:graphicFrame>
            <p:nvGraphicFramePr>
              <p:cNvPr id="7" name="表格 4">
                <a:extLst>
                  <a:ext uri="{FF2B5EF4-FFF2-40B4-BE49-F238E27FC236}">
                    <a16:creationId xmlns="" xmlns:a16="http://schemas.microsoft.com/office/drawing/2014/main" id="{6092BB06-7F69-4D76-9427-188A03F0704D}"/>
                  </a:ext>
                </a:extLst>
              </p:cNvPr>
              <p:cNvGraphicFramePr>
                <a:graphicFrameLocks noGrp="1"/>
              </p:cNvGraphicFramePr>
              <p:nvPr>
                <p:extLst>
                  <p:ext uri="{D42A27DB-BD31-4B8C-83A1-F6EECF244321}">
                    <p14:modId xmlns:p14="http://schemas.microsoft.com/office/powerpoint/2010/main" val="816791157"/>
                  </p:ext>
                </p:extLst>
              </p:nvPr>
            </p:nvGraphicFramePr>
            <p:xfrm>
              <a:off x="1631504" y="1263697"/>
              <a:ext cx="3298226" cy="2926080"/>
            </p:xfrm>
            <a:graphic>
              <a:graphicData uri="http://schemas.openxmlformats.org/drawingml/2006/table">
                <a:tbl>
                  <a:tblPr firstRow="1" bandRow="1">
                    <a:tableStyleId>{5940675A-B579-460E-94D1-54222C63F5DA}</a:tableStyleId>
                  </a:tblPr>
                  <a:tblGrid>
                    <a:gridCol w="1794193">
                      <a:extLst>
                        <a:ext uri="{9D8B030D-6E8A-4147-A177-3AD203B41FA5}">
                          <a16:colId xmlns="" xmlns:a16="http://schemas.microsoft.com/office/drawing/2014/main" val="1589118138"/>
                        </a:ext>
                      </a:extLst>
                    </a:gridCol>
                    <a:gridCol w="1504033">
                      <a:extLst>
                        <a:ext uri="{9D8B030D-6E8A-4147-A177-3AD203B41FA5}">
                          <a16:colId xmlns="" xmlns:a16="http://schemas.microsoft.com/office/drawing/2014/main" val="1304186506"/>
                        </a:ext>
                      </a:extLst>
                    </a:gridCol>
                  </a:tblGrid>
                  <a:tr h="174474">
                    <a:tc>
                      <a:txBody>
                        <a:bodyPr/>
                        <a:lstStyle/>
                        <a:p>
                          <a:pPr marL="0" algn="ctr" defTabSz="914400" rtl="0" eaLnBrk="1" latinLnBrk="0" hangingPunct="1"/>
                          <a:r>
                            <a:rPr lang="en-US" altLang="zh-CN" sz="1800" b="1" kern="1200" dirty="0">
                              <a:solidFill>
                                <a:schemeClr val="tx1"/>
                              </a:solidFill>
                              <a:latin typeface="Microsoft YaHei UI" panose="020B0503020204020204" pitchFamily="34" charset="-122"/>
                              <a:ea typeface="Microsoft YaHei UI" panose="020B0503020204020204" pitchFamily="34" charset="-122"/>
                              <a:cs typeface="+mn-cs"/>
                            </a:rPr>
                            <a:t>Parameters</a:t>
                          </a:r>
                          <a:endParaRPr lang="zh-CN" altLang="en-US" sz="1800" b="1"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1800" b="1" kern="1200" dirty="0">
                              <a:solidFill>
                                <a:schemeClr val="tx1"/>
                              </a:solidFill>
                              <a:latin typeface="Microsoft YaHei UI" panose="020B0503020204020204" pitchFamily="34" charset="-122"/>
                              <a:ea typeface="Microsoft YaHei UI" panose="020B0503020204020204" pitchFamily="34" charset="-122"/>
                              <a:cs typeface="+mn-cs"/>
                            </a:rPr>
                            <a:t>Value</a:t>
                          </a:r>
                          <a:endParaRPr lang="zh-CN" altLang="en-US" sz="1800" b="1"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 xmlns:a16="http://schemas.microsoft.com/office/drawing/2014/main" val="4040746405"/>
                      </a:ext>
                    </a:extLst>
                  </a:tr>
                  <a:tr h="357566">
                    <a:tc>
                      <a:txBody>
                        <a:bodyPr/>
                        <a:lstStyle/>
                        <a:p>
                          <a:pPr algn="ctr"/>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Frequency</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algn="ctr"/>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650 MHz</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 xmlns:a16="http://schemas.microsoft.com/office/drawing/2014/main" val="2201223708"/>
                      </a:ext>
                    </a:extLst>
                  </a:tr>
                  <a:tr h="357566">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Output</a:t>
                          </a:r>
                          <a:r>
                            <a:rPr lang="en-US" altLang="zh-CN" sz="1800" kern="1200" baseline="0" dirty="0">
                              <a:solidFill>
                                <a:schemeClr val="tx1"/>
                              </a:solidFill>
                              <a:latin typeface="Microsoft YaHei UI" panose="020B0503020204020204" pitchFamily="34" charset="-122"/>
                              <a:ea typeface="Microsoft YaHei UI" panose="020B0503020204020204" pitchFamily="34" charset="-122"/>
                              <a:cs typeface="+mn-cs"/>
                            </a:rPr>
                            <a:t> Power</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800 kW</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 xmlns:a16="http://schemas.microsoft.com/office/drawing/2014/main" val="1557780866"/>
                      </a:ext>
                    </a:extLst>
                  </a:tr>
                  <a:tr h="357566">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Efficiency</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80.5%</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 xmlns:a16="http://schemas.microsoft.com/office/drawing/2014/main" val="1938224895"/>
                      </a:ext>
                    </a:extLst>
                  </a:tr>
                  <a:tr h="357566">
                    <a:tc>
                      <a:txBody>
                        <a:bodyPr/>
                        <a:lstStyle/>
                        <a:p>
                          <a:pPr marL="0" algn="ctr" defTabSz="914400" rtl="0" eaLnBrk="1" latinLnBrk="0" hangingPunct="1"/>
                          <a14:m>
                            <m:oMath xmlns:m="http://schemas.openxmlformats.org/officeDocument/2006/math">
                              <m:r>
                                <a:rPr lang="en-US" altLang="zh-CN" sz="1800" b="0" i="1" kern="1200" smtClean="0">
                                  <a:solidFill>
                                    <a:schemeClr val="tx1"/>
                                  </a:solidFill>
                                  <a:latin typeface="Cambria Math" panose="02040503050406030204" pitchFamily="18" charset="0"/>
                                  <a:ea typeface="微软雅黑" panose="020B0503020204020204" pitchFamily="34" charset="-122"/>
                                  <a:cs typeface="+mn-cs"/>
                                </a:rPr>
                                <m:t>1</m:t>
                              </m:r>
                              <m:r>
                                <a:rPr lang="en-US" altLang="zh-CN" sz="1800" b="0" i="1" kern="1200" smtClean="0">
                                  <a:solidFill>
                                    <a:schemeClr val="tx1"/>
                                  </a:solidFill>
                                  <a:latin typeface="Cambria Math" panose="02040503050406030204" pitchFamily="18" charset="0"/>
                                  <a:ea typeface="微软雅黑" panose="020B0503020204020204" pitchFamily="34" charset="-122"/>
                                  <a:cs typeface="+mn-cs"/>
                                </a:rPr>
                                <m:t>𝑑𝐵</m:t>
                              </m:r>
                            </m:oMath>
                          </a14:m>
                          <a:r>
                            <a:rPr lang="zh-CN" altLang="en-US" sz="1800" kern="1200" dirty="0">
                              <a:solidFill>
                                <a:schemeClr val="tx1"/>
                              </a:solidFill>
                              <a:latin typeface="Microsoft YaHei UI" panose="020B0503020204020204" pitchFamily="34" charset="-122"/>
                              <a:ea typeface="Microsoft YaHei UI" panose="020B0503020204020204" pitchFamily="34" charset="-122"/>
                              <a:cs typeface="+mn-cs"/>
                            </a:rPr>
                            <a:t> </a:t>
                          </a:r>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bandwith</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±0.75 MHz</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 xmlns:a16="http://schemas.microsoft.com/office/drawing/2014/main" val="283053928"/>
                      </a:ext>
                    </a:extLst>
                  </a:tr>
                  <a:tr h="357566">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Beam voltage</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54 kV</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 xmlns:a16="http://schemas.microsoft.com/office/drawing/2014/main" val="4274024689"/>
                      </a:ext>
                    </a:extLst>
                  </a:tr>
                  <a:tr h="357566">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Beam current</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2.51</a:t>
                          </a:r>
                          <a:r>
                            <a:rPr lang="zh-CN" altLang="en-US" sz="1800" kern="1200" dirty="0">
                              <a:solidFill>
                                <a:schemeClr val="tx1"/>
                              </a:solidFill>
                              <a:latin typeface="Microsoft YaHei UI" panose="020B0503020204020204" pitchFamily="34" charset="-122"/>
                              <a:ea typeface="Microsoft YaHei UI" panose="020B0503020204020204" pitchFamily="34" charset="-122"/>
                              <a:cs typeface="+mn-cs"/>
                            </a:rPr>
                            <a:t>*</a:t>
                          </a:r>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8 A</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 xmlns:a16="http://schemas.microsoft.com/office/drawing/2014/main" val="2876575198"/>
                      </a:ext>
                    </a:extLst>
                  </a:tr>
                  <a:tr h="357566">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Beam number</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8</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 xmlns:a16="http://schemas.microsoft.com/office/drawing/2014/main" val="2096921415"/>
                      </a:ext>
                    </a:extLst>
                  </a:tr>
                </a:tbl>
              </a:graphicData>
            </a:graphic>
          </p:graphicFrame>
        </mc:Choice>
        <mc:Fallback xmlns="">
          <p:graphicFrame>
            <p:nvGraphicFramePr>
              <p:cNvPr id="7" name="表格 4">
                <a:extLst>
                  <a:ext uri="{FF2B5EF4-FFF2-40B4-BE49-F238E27FC236}">
                    <a16:creationId xmlns:a16="http://schemas.microsoft.com/office/drawing/2014/main" xmlns="" xmlns:a14="http://schemas.microsoft.com/office/drawing/2010/main" id="{6092BB06-7F69-4D76-9427-188A03F0704D}"/>
                  </a:ext>
                </a:extLst>
              </p:cNvPr>
              <p:cNvGraphicFramePr>
                <a:graphicFrameLocks noGrp="1"/>
              </p:cNvGraphicFramePr>
              <p:nvPr>
                <p:extLst>
                  <p:ext uri="{D42A27DB-BD31-4B8C-83A1-F6EECF244321}">
                    <p14:modId xmlns:p14="http://schemas.microsoft.com/office/powerpoint/2010/main" val="816791157"/>
                  </p:ext>
                </p:extLst>
              </p:nvPr>
            </p:nvGraphicFramePr>
            <p:xfrm>
              <a:off x="1631504" y="1263697"/>
              <a:ext cx="3298226" cy="2926080"/>
            </p:xfrm>
            <a:graphic>
              <a:graphicData uri="http://schemas.openxmlformats.org/drawingml/2006/table">
                <a:tbl>
                  <a:tblPr firstRow="1" bandRow="1">
                    <a:tableStyleId>{5940675A-B579-460E-94D1-54222C63F5DA}</a:tableStyleId>
                  </a:tblPr>
                  <a:tblGrid>
                    <a:gridCol w="1794193">
                      <a:extLst>
                        <a:ext uri="{9D8B030D-6E8A-4147-A177-3AD203B41FA5}">
                          <a16:colId xmlns:a16="http://schemas.microsoft.com/office/drawing/2014/main" xmlns="" xmlns:a14="http://schemas.microsoft.com/office/drawing/2010/main" val="1589118138"/>
                        </a:ext>
                      </a:extLst>
                    </a:gridCol>
                    <a:gridCol w="1504033">
                      <a:extLst>
                        <a:ext uri="{9D8B030D-6E8A-4147-A177-3AD203B41FA5}">
                          <a16:colId xmlns:a16="http://schemas.microsoft.com/office/drawing/2014/main" xmlns="" xmlns:a14="http://schemas.microsoft.com/office/drawing/2010/main" val="1304186506"/>
                        </a:ext>
                      </a:extLst>
                    </a:gridCol>
                  </a:tblGrid>
                  <a:tr h="365760">
                    <a:tc>
                      <a:txBody>
                        <a:bodyPr/>
                        <a:lstStyle/>
                        <a:p>
                          <a:pPr marL="0" algn="ctr" defTabSz="914400" rtl="0" eaLnBrk="1" latinLnBrk="0" hangingPunct="1"/>
                          <a:r>
                            <a:rPr lang="en-US" altLang="zh-CN" sz="1800" b="1" kern="1200" dirty="0">
                              <a:solidFill>
                                <a:schemeClr val="tx1"/>
                              </a:solidFill>
                              <a:latin typeface="Microsoft YaHei UI" panose="020B0503020204020204" pitchFamily="34" charset="-122"/>
                              <a:ea typeface="Microsoft YaHei UI" panose="020B0503020204020204" pitchFamily="34" charset="-122"/>
                              <a:cs typeface="+mn-cs"/>
                            </a:rPr>
                            <a:t>Parameters</a:t>
                          </a:r>
                          <a:endParaRPr lang="zh-CN" altLang="en-US" sz="1800" b="1"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1800" b="1" kern="1200" dirty="0">
                              <a:solidFill>
                                <a:schemeClr val="tx1"/>
                              </a:solidFill>
                              <a:latin typeface="Microsoft YaHei UI" panose="020B0503020204020204" pitchFamily="34" charset="-122"/>
                              <a:ea typeface="Microsoft YaHei UI" panose="020B0503020204020204" pitchFamily="34" charset="-122"/>
                              <a:cs typeface="+mn-cs"/>
                            </a:rPr>
                            <a:t>Value</a:t>
                          </a:r>
                          <a:endParaRPr lang="zh-CN" altLang="en-US" sz="1800" b="1"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4040746405"/>
                      </a:ext>
                    </a:extLst>
                  </a:tr>
                  <a:tr h="365760">
                    <a:tc>
                      <a:txBody>
                        <a:bodyPr/>
                        <a:lstStyle/>
                        <a:p>
                          <a:pPr algn="ctr"/>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Frequency</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algn="ctr"/>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650 MHz</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2201223708"/>
                      </a:ext>
                    </a:extLst>
                  </a:tr>
                  <a:tr h="365760">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Output</a:t>
                          </a:r>
                          <a:r>
                            <a:rPr lang="en-US" altLang="zh-CN" sz="1800" kern="1200" baseline="0" dirty="0">
                              <a:solidFill>
                                <a:schemeClr val="tx1"/>
                              </a:solidFill>
                              <a:latin typeface="Microsoft YaHei UI" panose="020B0503020204020204" pitchFamily="34" charset="-122"/>
                              <a:ea typeface="Microsoft YaHei UI" panose="020B0503020204020204" pitchFamily="34" charset="-122"/>
                              <a:cs typeface="+mn-cs"/>
                            </a:rPr>
                            <a:t> Power</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800 kW</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1557780866"/>
                      </a:ext>
                    </a:extLst>
                  </a:tr>
                  <a:tr h="365760">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Efficiency</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80.5%</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1938224895"/>
                      </a:ext>
                    </a:extLst>
                  </a:tr>
                  <a:tr h="365760">
                    <a:tc>
                      <a:txBody>
                        <a:bodyPr/>
                        <a:lstStyle/>
                        <a:p>
                          <a:endParaRPr lang="zh-CN"/>
                        </a:p>
                      </a:txBody>
                      <a:tcPr>
                        <a:blipFill rotWithShape="0">
                          <a:blip r:embed="rId2"/>
                          <a:stretch>
                            <a:fillRect l="-339" t="-410000" r="-84407" b="-325000"/>
                          </a:stretch>
                        </a:blipFill>
                      </a:tcPr>
                    </a:tc>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±0.75 MHz</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283053928"/>
                      </a:ext>
                    </a:extLst>
                  </a:tr>
                  <a:tr h="365760">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Beam voltage</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54 kV</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4274024689"/>
                      </a:ext>
                    </a:extLst>
                  </a:tr>
                  <a:tr h="365760">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Beam current</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2.51</a:t>
                          </a:r>
                          <a:r>
                            <a:rPr lang="zh-CN" altLang="en-US" sz="1800" kern="1200" dirty="0">
                              <a:solidFill>
                                <a:schemeClr val="tx1"/>
                              </a:solidFill>
                              <a:latin typeface="Microsoft YaHei UI" panose="020B0503020204020204" pitchFamily="34" charset="-122"/>
                              <a:ea typeface="Microsoft YaHei UI" panose="020B0503020204020204" pitchFamily="34" charset="-122"/>
                              <a:cs typeface="+mn-cs"/>
                            </a:rPr>
                            <a:t>*</a:t>
                          </a:r>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8 A</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2876575198"/>
                      </a:ext>
                    </a:extLst>
                  </a:tr>
                  <a:tr h="365760">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Beam number</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1800" kern="1200" dirty="0">
                              <a:solidFill>
                                <a:schemeClr val="tx1"/>
                              </a:solidFill>
                              <a:latin typeface="Microsoft YaHei UI" panose="020B0503020204020204" pitchFamily="34" charset="-122"/>
                              <a:ea typeface="Microsoft YaHei UI" panose="020B0503020204020204" pitchFamily="34" charset="-122"/>
                              <a:cs typeface="+mn-cs"/>
                            </a:rPr>
                            <a:t>8</a:t>
                          </a:r>
                          <a:endParaRPr lang="zh-CN" altLang="en-US" sz="18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2096921415"/>
                      </a:ext>
                    </a:extLst>
                  </a:tr>
                </a:tbl>
              </a:graphicData>
            </a:graphic>
          </p:graphicFrame>
        </mc:Fallback>
      </mc:AlternateContent>
      <p:pic>
        <p:nvPicPr>
          <p:cNvPr id="8" name="图片 7">
            <a:extLst>
              <a:ext uri="{FF2B5EF4-FFF2-40B4-BE49-F238E27FC236}">
                <a16:creationId xmlns="" xmlns:a16="http://schemas.microsoft.com/office/drawing/2014/main" id="{4E130FF6-403D-4D55-B42B-9FE95B3DF391}"/>
              </a:ext>
            </a:extLst>
          </p:cNvPr>
          <p:cNvPicPr>
            <a:picLocks noChangeAspect="1"/>
          </p:cNvPicPr>
          <p:nvPr/>
        </p:nvPicPr>
        <p:blipFill rotWithShape="1">
          <a:blip r:embed="rId3"/>
          <a:srcRect l="16925" t="14200" r="23226" b="15483"/>
          <a:stretch/>
        </p:blipFill>
        <p:spPr>
          <a:xfrm>
            <a:off x="839416" y="4502620"/>
            <a:ext cx="4737412" cy="1662684"/>
          </a:xfrm>
          <a:prstGeom prst="rect">
            <a:avLst/>
          </a:prstGeom>
        </p:spPr>
      </p:pic>
      <p:pic>
        <p:nvPicPr>
          <p:cNvPr id="9" name="图片 8">
            <a:extLst>
              <a:ext uri="{FF2B5EF4-FFF2-40B4-BE49-F238E27FC236}">
                <a16:creationId xmlns="" xmlns:a16="http://schemas.microsoft.com/office/drawing/2014/main" id="{A2AC53A4-FBF4-4177-8AB0-08C8A3746798}"/>
              </a:ext>
            </a:extLst>
          </p:cNvPr>
          <p:cNvPicPr>
            <a:picLocks noChangeAspect="1"/>
          </p:cNvPicPr>
          <p:nvPr/>
        </p:nvPicPr>
        <p:blipFill rotWithShape="1">
          <a:blip r:embed="rId4"/>
          <a:srcRect t="13989" r="5716" b="55707"/>
          <a:stretch/>
        </p:blipFill>
        <p:spPr>
          <a:xfrm flipV="1">
            <a:off x="6171737" y="1407713"/>
            <a:ext cx="4875294" cy="624277"/>
          </a:xfrm>
          <a:prstGeom prst="rect">
            <a:avLst/>
          </a:prstGeom>
        </p:spPr>
      </p:pic>
      <p:pic>
        <p:nvPicPr>
          <p:cNvPr id="10" name="图片 9">
            <a:extLst>
              <a:ext uri="{FF2B5EF4-FFF2-40B4-BE49-F238E27FC236}">
                <a16:creationId xmlns="" xmlns:a16="http://schemas.microsoft.com/office/drawing/2014/main" id="{FF8B3B47-C43C-4D77-913B-61E419CE2704}"/>
              </a:ext>
            </a:extLst>
          </p:cNvPr>
          <p:cNvPicPr>
            <a:picLocks noChangeAspect="1"/>
          </p:cNvPicPr>
          <p:nvPr/>
        </p:nvPicPr>
        <p:blipFill>
          <a:blip r:embed="rId5"/>
          <a:stretch>
            <a:fillRect/>
          </a:stretch>
        </p:blipFill>
        <p:spPr>
          <a:xfrm>
            <a:off x="6171737" y="2284545"/>
            <a:ext cx="4739850" cy="1424147"/>
          </a:xfrm>
          <a:prstGeom prst="rect">
            <a:avLst/>
          </a:prstGeom>
        </p:spPr>
      </p:pic>
      <p:pic>
        <p:nvPicPr>
          <p:cNvPr id="11" name="图片 10">
            <a:extLst>
              <a:ext uri="{FF2B5EF4-FFF2-40B4-BE49-F238E27FC236}">
                <a16:creationId xmlns="" xmlns:a16="http://schemas.microsoft.com/office/drawing/2014/main" id="{0F8CF93F-DCE2-45FD-82B4-81B194220B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91" t="6060" r="5439" b="11459"/>
          <a:stretch/>
        </p:blipFill>
        <p:spPr>
          <a:xfrm>
            <a:off x="6367020" y="3961248"/>
            <a:ext cx="4824536" cy="2130302"/>
          </a:xfrm>
          <a:prstGeom prst="rect">
            <a:avLst/>
          </a:prstGeom>
        </p:spPr>
      </p:pic>
    </p:spTree>
    <p:extLst>
      <p:ext uri="{BB962C8B-B14F-4D97-AF65-F5344CB8AC3E}">
        <p14:creationId xmlns:p14="http://schemas.microsoft.com/office/powerpoint/2010/main" val="732203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5558408" cy="3511291"/>
          </a:xfrm>
        </p:spPr>
        <p:txBody>
          <a:bodyPr>
            <a:normAutofit fontScale="92500"/>
          </a:bodyPr>
          <a:lstStyle/>
          <a:p>
            <a:pPr algn="just"/>
            <a:r>
              <a:rPr lang="en-US" altLang="zh-CN" dirty="0">
                <a:latin typeface="Microsoft YaHei UI" panose="020B0503020204020204" pitchFamily="34" charset="-122"/>
                <a:ea typeface="Microsoft YaHei UI" panose="020B0503020204020204" pitchFamily="34" charset="-122"/>
              </a:rPr>
              <a:t>Fabrication of MBK beam tester is completed(including electron gun, collector, focusing coil) and has been delivered to IHEP March of 2023. It is being tested in Platform of Advanced Proton Source(PAPS).</a:t>
            </a:r>
          </a:p>
          <a:p>
            <a:pPr algn="just"/>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MBK </a:t>
            </a:r>
            <a:r>
              <a:rPr lang="en-US" altLang="zh-CN" dirty="0" smtClean="0"/>
              <a:t>beam tester conditioning</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22</a:t>
            </a:fld>
            <a:endParaRPr lang="zh-CN" altLang="en-US" dirty="0"/>
          </a:p>
        </p:txBody>
      </p:sp>
      <p:pic>
        <p:nvPicPr>
          <p:cNvPr id="7" name="图片 6"/>
          <p:cNvPicPr>
            <a:picLocks noChangeAspect="1"/>
          </p:cNvPicPr>
          <p:nvPr/>
        </p:nvPicPr>
        <p:blipFill>
          <a:blip r:embed="rId2"/>
          <a:stretch>
            <a:fillRect/>
          </a:stretch>
        </p:blipFill>
        <p:spPr>
          <a:xfrm>
            <a:off x="6681747" y="1293536"/>
            <a:ext cx="4900653" cy="3674238"/>
          </a:xfrm>
          <a:prstGeom prst="rect">
            <a:avLst/>
          </a:prstGeom>
        </p:spPr>
      </p:pic>
    </p:spTree>
    <p:extLst>
      <p:ext uri="{BB962C8B-B14F-4D97-AF65-F5344CB8AC3E}">
        <p14:creationId xmlns:p14="http://schemas.microsoft.com/office/powerpoint/2010/main" val="2369436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23</a:t>
            </a:fld>
            <a:endParaRPr lang="zh-CN" altLang="en-US" dirty="0"/>
          </a:p>
        </p:txBody>
      </p:sp>
      <p:sp>
        <p:nvSpPr>
          <p:cNvPr id="7" name="标题 2"/>
          <p:cNvSpPr txBox="1">
            <a:spLocks/>
          </p:cNvSpPr>
          <p:nvPr/>
        </p:nvSpPr>
        <p:spPr>
          <a:xfrm>
            <a:off x="804627" y="3068960"/>
            <a:ext cx="10763325" cy="7254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baseline="0">
                <a:solidFill>
                  <a:srgbClr val="C00000"/>
                </a:solidFill>
                <a:effectLst>
                  <a:outerShdw blurRad="38100" dist="38100" dir="2700000" algn="tl">
                    <a:srgbClr val="000000">
                      <a:alpha val="43137"/>
                    </a:srgbClr>
                  </a:outerShdw>
                </a:effectLst>
                <a:latin typeface="Arial Black" pitchFamily="34" charset="0"/>
                <a:ea typeface="微软雅黑" pitchFamily="34" charset="-122"/>
                <a:cs typeface="+mj-cs"/>
              </a:defRPr>
            </a:lvl1pPr>
          </a:lstStyle>
          <a:p>
            <a:pPr algn="ctr"/>
            <a:r>
              <a:rPr lang="en-US" altLang="zh-CN" sz="5400" smtClean="0"/>
              <a:t>5720MHz klystron design</a:t>
            </a:r>
            <a:endParaRPr lang="zh-CN" altLang="en-US" sz="5400" dirty="0"/>
          </a:p>
        </p:txBody>
      </p:sp>
    </p:spTree>
    <p:extLst>
      <p:ext uri="{BB962C8B-B14F-4D97-AF65-F5344CB8AC3E}">
        <p14:creationId xmlns:p14="http://schemas.microsoft.com/office/powerpoint/2010/main" val="2848842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Main parameters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24</a:t>
            </a:fld>
            <a:endParaRPr lang="zh-CN" altLang="en-US" dirty="0"/>
          </a:p>
        </p:txBody>
      </p:sp>
      <mc:AlternateContent xmlns:mc="http://schemas.openxmlformats.org/markup-compatibility/2006" xmlns:a14="http://schemas.microsoft.com/office/drawing/2010/main">
        <mc:Choice Requires="a14">
          <p:graphicFrame>
            <p:nvGraphicFramePr>
              <p:cNvPr id="7" name="表格 4">
                <a:extLst>
                  <a:ext uri="{FF2B5EF4-FFF2-40B4-BE49-F238E27FC236}">
                    <a16:creationId xmlns="" xmlns:a16="http://schemas.microsoft.com/office/drawing/2014/main" id="{6092BB06-7F69-4D76-9427-188A03F0704D}"/>
                  </a:ext>
                </a:extLst>
              </p:cNvPr>
              <p:cNvGraphicFramePr>
                <a:graphicFrameLocks noGrp="1"/>
              </p:cNvGraphicFramePr>
              <p:nvPr>
                <p:extLst>
                  <p:ext uri="{D42A27DB-BD31-4B8C-83A1-F6EECF244321}">
                    <p14:modId xmlns:p14="http://schemas.microsoft.com/office/powerpoint/2010/main" val="3777075416"/>
                  </p:ext>
                </p:extLst>
              </p:nvPr>
            </p:nvGraphicFramePr>
            <p:xfrm>
              <a:off x="4436987" y="1268760"/>
              <a:ext cx="3564672" cy="4358640"/>
            </p:xfrm>
            <a:graphic>
              <a:graphicData uri="http://schemas.openxmlformats.org/drawingml/2006/table">
                <a:tbl>
                  <a:tblPr firstRow="1" bandRow="1">
                    <a:tableStyleId>{5940675A-B579-460E-94D1-54222C63F5DA}</a:tableStyleId>
                  </a:tblPr>
                  <a:tblGrid>
                    <a:gridCol w="2060639">
                      <a:extLst>
                        <a:ext uri="{9D8B030D-6E8A-4147-A177-3AD203B41FA5}">
                          <a16:colId xmlns="" xmlns:a16="http://schemas.microsoft.com/office/drawing/2014/main" val="1589118138"/>
                        </a:ext>
                      </a:extLst>
                    </a:gridCol>
                    <a:gridCol w="1504033">
                      <a:extLst>
                        <a:ext uri="{9D8B030D-6E8A-4147-A177-3AD203B41FA5}">
                          <a16:colId xmlns="" xmlns:a16="http://schemas.microsoft.com/office/drawing/2014/main" val="1304186506"/>
                        </a:ext>
                      </a:extLst>
                    </a:gridCol>
                  </a:tblGrid>
                  <a:tr h="328383">
                    <a:tc>
                      <a:txBody>
                        <a:bodyPr/>
                        <a:lstStyle/>
                        <a:p>
                          <a:pPr marL="0" algn="ctr" defTabSz="914400" rtl="0" eaLnBrk="1" latinLnBrk="0" hangingPunct="1"/>
                          <a:r>
                            <a:rPr lang="en-US" altLang="zh-CN" sz="2000" b="1" kern="1200" dirty="0">
                              <a:solidFill>
                                <a:schemeClr val="tx1"/>
                              </a:solidFill>
                              <a:latin typeface="Microsoft YaHei UI" panose="020B0503020204020204" pitchFamily="34" charset="-122"/>
                              <a:ea typeface="Microsoft YaHei UI" panose="020B0503020204020204" pitchFamily="34" charset="-122"/>
                              <a:cs typeface="+mn-cs"/>
                            </a:rPr>
                            <a:t>Parameters</a:t>
                          </a:r>
                          <a:endParaRPr lang="zh-CN" altLang="en-US" sz="2000" b="1"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b="1" kern="1200" dirty="0">
                              <a:solidFill>
                                <a:schemeClr val="tx1"/>
                              </a:solidFill>
                              <a:latin typeface="Microsoft YaHei UI" panose="020B0503020204020204" pitchFamily="34" charset="-122"/>
                              <a:ea typeface="Microsoft YaHei UI" panose="020B0503020204020204" pitchFamily="34" charset="-122"/>
                              <a:cs typeface="+mn-cs"/>
                            </a:rPr>
                            <a:t>Value</a:t>
                          </a:r>
                          <a:endParaRPr lang="zh-CN" altLang="en-US" sz="2000" b="1"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 xmlns:a16="http://schemas.microsoft.com/office/drawing/2014/main" val="4040746405"/>
                      </a:ext>
                    </a:extLst>
                  </a:tr>
                  <a:tr h="357566">
                    <a:tc>
                      <a:txBody>
                        <a:bodyPr/>
                        <a:lstStyle/>
                        <a:p>
                          <a:pPr algn="ct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Frequency</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algn="ct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5720 MHz</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 xmlns:a16="http://schemas.microsoft.com/office/drawing/2014/main" val="2201223708"/>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Output</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 Power</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80MW</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 xmlns:a16="http://schemas.microsoft.com/office/drawing/2014/main" val="1557780866"/>
                      </a:ext>
                    </a:extLst>
                  </a:tr>
                  <a:tr h="357566">
                    <a:tc>
                      <a:txBody>
                        <a:bodyPr/>
                        <a:lstStyle/>
                        <a:p>
                          <a:pPr marL="0" algn="ctr" defTabSz="914400" rtl="0" eaLnBrk="1" latinLnBrk="0" hangingPunct="1"/>
                          <a:r>
                            <a:rPr lang="en-US" altLang="zh-CN" sz="2000" kern="1200" dirty="0" smtClean="0">
                              <a:solidFill>
                                <a:schemeClr val="tx1"/>
                              </a:solidFill>
                              <a:latin typeface="Microsoft YaHei UI" panose="020B0503020204020204" pitchFamily="34" charset="-122"/>
                              <a:ea typeface="Microsoft YaHei UI" panose="020B0503020204020204" pitchFamily="34" charset="-122"/>
                              <a:cs typeface="+mn-cs"/>
                            </a:rPr>
                            <a:t>Pulsed width</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smtClean="0">
                              <a:solidFill>
                                <a:schemeClr val="tx1"/>
                              </a:solidFill>
                              <a:latin typeface="Microsoft YaHei UI" panose="020B0503020204020204" pitchFamily="34" charset="-122"/>
                              <a:ea typeface="Microsoft YaHei UI" panose="020B0503020204020204" pitchFamily="34" charset="-122"/>
                              <a:cs typeface="+mn-cs"/>
                            </a:rPr>
                            <a:t>3us</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r>
                  <a:tr h="357566">
                    <a:tc>
                      <a:txBody>
                        <a:bodyPr/>
                        <a:lstStyle/>
                        <a:p>
                          <a:pPr marL="0" algn="ctr" defTabSz="914400" rtl="0" eaLnBrk="1" latinLnBrk="0" hangingPunct="1"/>
                          <a:r>
                            <a:rPr lang="en-US" altLang="zh-CN" sz="2000" kern="1200" dirty="0" smtClean="0">
                              <a:solidFill>
                                <a:schemeClr val="tx1"/>
                              </a:solidFill>
                              <a:latin typeface="Microsoft YaHei UI" panose="020B0503020204020204" pitchFamily="34" charset="-122"/>
                              <a:ea typeface="Microsoft YaHei UI" panose="020B0503020204020204" pitchFamily="34" charset="-122"/>
                              <a:cs typeface="+mn-cs"/>
                            </a:rPr>
                            <a:t>Repetition rate</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smtClean="0">
                              <a:solidFill>
                                <a:schemeClr val="tx1"/>
                              </a:solidFill>
                              <a:latin typeface="Microsoft YaHei UI" panose="020B0503020204020204" pitchFamily="34" charset="-122"/>
                              <a:ea typeface="Microsoft YaHei UI" panose="020B0503020204020204" pitchFamily="34" charset="-122"/>
                              <a:cs typeface="+mn-cs"/>
                            </a:rPr>
                            <a:t>100Hz</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 xmlns:a16="http://schemas.microsoft.com/office/drawing/2014/main" val="10003"/>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Gain</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54</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 dB</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 xmlns:a16="http://schemas.microsoft.com/office/drawing/2014/main" val="10004"/>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Efficiency</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47%</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 xmlns:a16="http://schemas.microsoft.com/office/drawing/2014/main" val="1938224895"/>
                      </a:ext>
                    </a:extLst>
                  </a:tr>
                  <a:tr h="357566">
                    <a:tc>
                      <a:txBody>
                        <a:bodyPr/>
                        <a:lstStyle/>
                        <a:p>
                          <a:pPr marL="0" algn="ctr" defTabSz="914400" rtl="0" eaLnBrk="1" latinLnBrk="0" hangingPunct="1"/>
                          <a14:m>
                            <m:oMath xmlns:m="http://schemas.openxmlformats.org/officeDocument/2006/math">
                              <m:r>
                                <a:rPr lang="en-US" altLang="zh-CN" sz="2000" b="0" i="1" kern="1200" smtClean="0">
                                  <a:solidFill>
                                    <a:schemeClr val="tx1"/>
                                  </a:solidFill>
                                  <a:latin typeface="Cambria Math"/>
                                  <a:ea typeface="微软雅黑" panose="020B0503020204020204" pitchFamily="34" charset="-122"/>
                                  <a:cs typeface="+mn-cs"/>
                                </a:rPr>
                                <m:t>3</m:t>
                              </m:r>
                              <m:r>
                                <a:rPr lang="en-US" altLang="zh-CN" sz="2000" b="0" i="1" kern="1200" smtClean="0">
                                  <a:solidFill>
                                    <a:schemeClr val="tx1"/>
                                  </a:solidFill>
                                  <a:latin typeface="Cambria Math" panose="02040503050406030204" pitchFamily="18" charset="0"/>
                                  <a:ea typeface="微软雅黑" panose="020B0503020204020204" pitchFamily="34" charset="-122"/>
                                  <a:cs typeface="+mn-cs"/>
                                </a:rPr>
                                <m:t>𝑑𝐵</m:t>
                              </m:r>
                            </m:oMath>
                          </a14:m>
                          <a:r>
                            <a:rPr lang="zh-CN" altLang="en-US" sz="2000" kern="1200" dirty="0">
                              <a:solidFill>
                                <a:schemeClr val="tx1"/>
                              </a:solidFill>
                              <a:latin typeface="Microsoft YaHei UI" panose="020B0503020204020204" pitchFamily="34" charset="-122"/>
                              <a:ea typeface="Microsoft YaHei UI" panose="020B0503020204020204" pitchFamily="34" charset="-122"/>
                              <a:cs typeface="+mn-cs"/>
                            </a:rPr>
                            <a:t> </a:t>
                          </a: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bandwith</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5</a:t>
                          </a: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MHz</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 xmlns:a16="http://schemas.microsoft.com/office/drawing/2014/main" val="283053928"/>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Beam voltage</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420 kV</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 xmlns:a16="http://schemas.microsoft.com/office/drawing/2014/main" val="4274024689"/>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Beam current</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403 A</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 xmlns:a16="http://schemas.microsoft.com/office/drawing/2014/main" val="2876575198"/>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Focusing</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 field</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0.28 T</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 xmlns:a16="http://schemas.microsoft.com/office/drawing/2014/main" val="10009"/>
                      </a:ext>
                    </a:extLst>
                  </a:tr>
                </a:tbl>
              </a:graphicData>
            </a:graphic>
          </p:graphicFrame>
        </mc:Choice>
        <mc:Fallback xmlns="">
          <p:graphicFrame>
            <p:nvGraphicFramePr>
              <p:cNvPr id="7" name="表格 4">
                <a:extLst>
                  <a:ext uri="{FF2B5EF4-FFF2-40B4-BE49-F238E27FC236}">
                    <a16:creationId xmlns:a16="http://schemas.microsoft.com/office/drawing/2014/main" xmlns="" xmlns:a14="http://schemas.microsoft.com/office/drawing/2010/main" id="{6092BB06-7F69-4D76-9427-188A03F0704D}"/>
                  </a:ext>
                </a:extLst>
              </p:cNvPr>
              <p:cNvGraphicFramePr>
                <a:graphicFrameLocks noGrp="1"/>
              </p:cNvGraphicFramePr>
              <p:nvPr>
                <p:extLst>
                  <p:ext uri="{D42A27DB-BD31-4B8C-83A1-F6EECF244321}">
                    <p14:modId xmlns:p14="http://schemas.microsoft.com/office/powerpoint/2010/main" val="3777075416"/>
                  </p:ext>
                </p:extLst>
              </p:nvPr>
            </p:nvGraphicFramePr>
            <p:xfrm>
              <a:off x="4436987" y="1268760"/>
              <a:ext cx="3564672" cy="4358640"/>
            </p:xfrm>
            <a:graphic>
              <a:graphicData uri="http://schemas.openxmlformats.org/drawingml/2006/table">
                <a:tbl>
                  <a:tblPr firstRow="1" bandRow="1">
                    <a:tableStyleId>{5940675A-B579-460E-94D1-54222C63F5DA}</a:tableStyleId>
                  </a:tblPr>
                  <a:tblGrid>
                    <a:gridCol w="2060639">
                      <a:extLst>
                        <a:ext uri="{9D8B030D-6E8A-4147-A177-3AD203B41FA5}">
                          <a16:colId xmlns:a16="http://schemas.microsoft.com/office/drawing/2014/main" xmlns="" xmlns:a14="http://schemas.microsoft.com/office/drawing/2010/main" val="1589118138"/>
                        </a:ext>
                      </a:extLst>
                    </a:gridCol>
                    <a:gridCol w="1504033">
                      <a:extLst>
                        <a:ext uri="{9D8B030D-6E8A-4147-A177-3AD203B41FA5}">
                          <a16:colId xmlns:a16="http://schemas.microsoft.com/office/drawing/2014/main" xmlns="" xmlns:a14="http://schemas.microsoft.com/office/drawing/2010/main" val="1304186506"/>
                        </a:ext>
                      </a:extLst>
                    </a:gridCol>
                  </a:tblGrid>
                  <a:tr h="396240">
                    <a:tc>
                      <a:txBody>
                        <a:bodyPr/>
                        <a:lstStyle/>
                        <a:p>
                          <a:pPr marL="0" algn="ctr" defTabSz="914400" rtl="0" eaLnBrk="1" latinLnBrk="0" hangingPunct="1"/>
                          <a:r>
                            <a:rPr lang="en-US" altLang="zh-CN" sz="2000" b="1" kern="1200" dirty="0">
                              <a:solidFill>
                                <a:schemeClr val="tx1"/>
                              </a:solidFill>
                              <a:latin typeface="Microsoft YaHei UI" panose="020B0503020204020204" pitchFamily="34" charset="-122"/>
                              <a:ea typeface="Microsoft YaHei UI" panose="020B0503020204020204" pitchFamily="34" charset="-122"/>
                              <a:cs typeface="+mn-cs"/>
                            </a:rPr>
                            <a:t>Parameters</a:t>
                          </a:r>
                          <a:endParaRPr lang="zh-CN" altLang="en-US" sz="2000" b="1"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b="1" kern="1200" dirty="0">
                              <a:solidFill>
                                <a:schemeClr val="tx1"/>
                              </a:solidFill>
                              <a:latin typeface="Microsoft YaHei UI" panose="020B0503020204020204" pitchFamily="34" charset="-122"/>
                              <a:ea typeface="Microsoft YaHei UI" panose="020B0503020204020204" pitchFamily="34" charset="-122"/>
                              <a:cs typeface="+mn-cs"/>
                            </a:rPr>
                            <a:t>Value</a:t>
                          </a:r>
                          <a:endParaRPr lang="zh-CN" altLang="en-US" sz="2000" b="1"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4040746405"/>
                      </a:ext>
                    </a:extLst>
                  </a:tr>
                  <a:tr h="396240">
                    <a:tc>
                      <a:txBody>
                        <a:bodyPr/>
                        <a:lstStyle/>
                        <a:p>
                          <a:pPr algn="ct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Frequency</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algn="ct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5720 MHz</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2201223708"/>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Output</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 Power</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80MW</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1557780866"/>
                      </a:ext>
                    </a:extLst>
                  </a:tr>
                  <a:tr h="396240">
                    <a:tc>
                      <a:txBody>
                        <a:bodyPr/>
                        <a:lstStyle/>
                        <a:p>
                          <a:pPr marL="0" algn="ctr" defTabSz="914400" rtl="0" eaLnBrk="1" latinLnBrk="0" hangingPunct="1"/>
                          <a:r>
                            <a:rPr lang="en-US" altLang="zh-CN" sz="2000" kern="1200" dirty="0" smtClean="0">
                              <a:solidFill>
                                <a:schemeClr val="tx1"/>
                              </a:solidFill>
                              <a:latin typeface="Microsoft YaHei UI" panose="020B0503020204020204" pitchFamily="34" charset="-122"/>
                              <a:ea typeface="Microsoft YaHei UI" panose="020B0503020204020204" pitchFamily="34" charset="-122"/>
                              <a:cs typeface="+mn-cs"/>
                            </a:rPr>
                            <a:t>Pulsed width</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smtClean="0">
                              <a:solidFill>
                                <a:schemeClr val="tx1"/>
                              </a:solidFill>
                              <a:latin typeface="Microsoft YaHei UI" panose="020B0503020204020204" pitchFamily="34" charset="-122"/>
                              <a:ea typeface="Microsoft YaHei UI" panose="020B0503020204020204" pitchFamily="34" charset="-122"/>
                              <a:cs typeface="+mn-cs"/>
                            </a:rPr>
                            <a:t>3us</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r>
                  <a:tr h="396240">
                    <a:tc>
                      <a:txBody>
                        <a:bodyPr/>
                        <a:lstStyle/>
                        <a:p>
                          <a:pPr marL="0" algn="ctr" defTabSz="914400" rtl="0" eaLnBrk="1" latinLnBrk="0" hangingPunct="1"/>
                          <a:r>
                            <a:rPr lang="en-US" altLang="zh-CN" sz="2000" kern="1200" dirty="0" smtClean="0">
                              <a:solidFill>
                                <a:schemeClr val="tx1"/>
                              </a:solidFill>
                              <a:latin typeface="Microsoft YaHei UI" panose="020B0503020204020204" pitchFamily="34" charset="-122"/>
                              <a:ea typeface="Microsoft YaHei UI" panose="020B0503020204020204" pitchFamily="34" charset="-122"/>
                              <a:cs typeface="+mn-cs"/>
                            </a:rPr>
                            <a:t>Repetition rate</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smtClean="0">
                              <a:solidFill>
                                <a:schemeClr val="tx1"/>
                              </a:solidFill>
                              <a:latin typeface="Microsoft YaHei UI" panose="020B0503020204020204" pitchFamily="34" charset="-122"/>
                              <a:ea typeface="Microsoft YaHei UI" panose="020B0503020204020204" pitchFamily="34" charset="-122"/>
                              <a:cs typeface="+mn-cs"/>
                            </a:rPr>
                            <a:t>100Hz</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10003"/>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Gain</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54</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 dB</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10004"/>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Efficiency</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47%</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1938224895"/>
                      </a:ext>
                    </a:extLst>
                  </a:tr>
                  <a:tr h="396240">
                    <a:tc>
                      <a:txBody>
                        <a:bodyPr/>
                        <a:lstStyle/>
                        <a:p>
                          <a:endParaRPr lang="zh-CN"/>
                        </a:p>
                      </a:txBody>
                      <a:tcPr>
                        <a:blipFill rotWithShape="0">
                          <a:blip r:embed="rId2"/>
                          <a:stretch>
                            <a:fillRect l="-295" t="-709231" r="-73451" b="-326154"/>
                          </a:stretch>
                        </a:blipFill>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5</a:t>
                          </a: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MHz</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283053928"/>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Beam voltage</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420 kV</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4274024689"/>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Beam current</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403 A</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2876575198"/>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Focusing</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 field</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0.28 T</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10009"/>
                      </a:ext>
                    </a:extLst>
                  </a:tr>
                </a:tbl>
              </a:graphicData>
            </a:graphic>
          </p:graphicFrame>
        </mc:Fallback>
      </mc:AlternateContent>
    </p:spTree>
    <p:extLst>
      <p:ext uri="{BB962C8B-B14F-4D97-AF65-F5344CB8AC3E}">
        <p14:creationId xmlns:p14="http://schemas.microsoft.com/office/powerpoint/2010/main" val="215568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Beam dynamics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25</a:t>
            </a:fld>
            <a:endParaRPr lang="zh-CN" altLang="en-US"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163" b="18640"/>
          <a:stretch/>
        </p:blipFill>
        <p:spPr bwMode="auto">
          <a:xfrm>
            <a:off x="894044" y="1319270"/>
            <a:ext cx="5421569"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72" t="13424" r="11734" b="12018"/>
          <a:stretch/>
        </p:blipFill>
        <p:spPr bwMode="auto">
          <a:xfrm>
            <a:off x="6622752" y="1287635"/>
            <a:ext cx="4702785" cy="2474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内容占位符 3">
            <a:extLst>
              <a:ext uri="{FF2B5EF4-FFF2-40B4-BE49-F238E27FC236}">
                <a16:creationId xmlns:a16="http://schemas.microsoft.com/office/drawing/2014/main" xmlns="" id="{948CC15F-EE6E-4EB6-8660-9BAE7651BE1C}"/>
              </a:ext>
            </a:extLst>
          </p:cNvPr>
          <p:cNvPicPr>
            <a:picLocks noChangeAspect="1"/>
          </p:cNvPicPr>
          <p:nvPr/>
        </p:nvPicPr>
        <p:blipFill rotWithShape="1">
          <a:blip r:embed="rId4"/>
          <a:srcRect r="14563"/>
          <a:stretch/>
        </p:blipFill>
        <p:spPr>
          <a:xfrm>
            <a:off x="6888088" y="3765055"/>
            <a:ext cx="4172115" cy="2219665"/>
          </a:xfrm>
          <a:prstGeom prst="rect">
            <a:avLst/>
          </a:prstGeom>
        </p:spPr>
      </p:pic>
      <p:pic>
        <p:nvPicPr>
          <p:cNvPr id="10" name="内容占位符 3">
            <a:extLst>
              <a:ext uri="{FF2B5EF4-FFF2-40B4-BE49-F238E27FC236}">
                <a16:creationId xmlns:a16="http://schemas.microsoft.com/office/drawing/2014/main" xmlns="" id="{67DE76DC-9DFA-4BF5-9277-6B8DFADA7173}"/>
              </a:ext>
            </a:extLst>
          </p:cNvPr>
          <p:cNvPicPr>
            <a:picLocks noChangeAspect="1"/>
          </p:cNvPicPr>
          <p:nvPr/>
        </p:nvPicPr>
        <p:blipFill>
          <a:blip r:embed="rId5"/>
          <a:stretch>
            <a:fillRect/>
          </a:stretch>
        </p:blipFill>
        <p:spPr>
          <a:xfrm>
            <a:off x="879643" y="3476451"/>
            <a:ext cx="5312556" cy="2414799"/>
          </a:xfrm>
          <a:prstGeom prst="rect">
            <a:avLst/>
          </a:prstGeom>
        </p:spPr>
      </p:pic>
    </p:spTree>
    <p:extLst>
      <p:ext uri="{BB962C8B-B14F-4D97-AF65-F5344CB8AC3E}">
        <p14:creationId xmlns:p14="http://schemas.microsoft.com/office/powerpoint/2010/main" val="481545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Beam optics simulation</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26</a:t>
            </a:fld>
            <a:endParaRPr lang="zh-CN" altLang="en-US" dirty="0"/>
          </a:p>
        </p:txBody>
      </p:sp>
      <p:grpSp>
        <p:nvGrpSpPr>
          <p:cNvPr id="7" name="Group 11">
            <a:extLst>
              <a:ext uri="{FF2B5EF4-FFF2-40B4-BE49-F238E27FC236}">
                <a16:creationId xmlns="" xmlns:a16="http://schemas.microsoft.com/office/drawing/2014/main" id="{E1124814-5715-494B-BC99-7F0101E5D6C7}"/>
              </a:ext>
            </a:extLst>
          </p:cNvPr>
          <p:cNvGrpSpPr/>
          <p:nvPr/>
        </p:nvGrpSpPr>
        <p:grpSpPr>
          <a:xfrm>
            <a:off x="2567608" y="1340768"/>
            <a:ext cx="6586703" cy="2371298"/>
            <a:chOff x="428336" y="464368"/>
            <a:chExt cx="7131547" cy="2624086"/>
          </a:xfrm>
        </p:grpSpPr>
        <p:pic>
          <p:nvPicPr>
            <p:cNvPr id="8" name="Picture 10">
              <a:extLst>
                <a:ext uri="{FF2B5EF4-FFF2-40B4-BE49-F238E27FC236}">
                  <a16:creationId xmlns="" xmlns:a16="http://schemas.microsoft.com/office/drawing/2014/main" id="{1DDE9914-56A4-4F31-9352-9BB220CE11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336" y="632780"/>
              <a:ext cx="7131547" cy="2455674"/>
            </a:xfrm>
            <a:prstGeom prst="rect">
              <a:avLst/>
            </a:prstGeom>
          </p:spPr>
        </p:pic>
        <p:grpSp>
          <p:nvGrpSpPr>
            <p:cNvPr id="9" name="Group 19">
              <a:extLst>
                <a:ext uri="{FF2B5EF4-FFF2-40B4-BE49-F238E27FC236}">
                  <a16:creationId xmlns="" xmlns:a16="http://schemas.microsoft.com/office/drawing/2014/main" id="{96AC9B04-963C-4D3D-834A-19DDB712D372}"/>
                </a:ext>
              </a:extLst>
            </p:cNvPr>
            <p:cNvGrpSpPr/>
            <p:nvPr/>
          </p:nvGrpSpPr>
          <p:grpSpPr>
            <a:xfrm>
              <a:off x="853511" y="464368"/>
              <a:ext cx="4863184" cy="2202968"/>
              <a:chOff x="189366" y="526341"/>
              <a:chExt cx="4863184" cy="2202968"/>
            </a:xfrm>
          </p:grpSpPr>
          <p:grpSp>
            <p:nvGrpSpPr>
              <p:cNvPr id="10" name="Group 30">
                <a:extLst>
                  <a:ext uri="{FF2B5EF4-FFF2-40B4-BE49-F238E27FC236}">
                    <a16:creationId xmlns="" xmlns:a16="http://schemas.microsoft.com/office/drawing/2014/main" id="{85BFE394-8702-4CB6-98D1-85864A5A819A}"/>
                  </a:ext>
                </a:extLst>
              </p:cNvPr>
              <p:cNvGrpSpPr/>
              <p:nvPr/>
            </p:nvGrpSpPr>
            <p:grpSpPr>
              <a:xfrm>
                <a:off x="189366" y="526341"/>
                <a:ext cx="4863184" cy="980134"/>
                <a:chOff x="189366" y="526341"/>
                <a:chExt cx="4863184" cy="980134"/>
              </a:xfrm>
            </p:grpSpPr>
            <p:cxnSp>
              <p:nvCxnSpPr>
                <p:cNvPr id="12" name="Straight Arrow Connector 15">
                  <a:extLst>
                    <a:ext uri="{FF2B5EF4-FFF2-40B4-BE49-F238E27FC236}">
                      <a16:creationId xmlns="" xmlns:a16="http://schemas.microsoft.com/office/drawing/2014/main" id="{419435C2-B3F5-42A7-8A82-82E7F3C79DB2}"/>
                    </a:ext>
                  </a:extLst>
                </p:cNvPr>
                <p:cNvCxnSpPr>
                  <a:cxnSpLocks/>
                </p:cNvCxnSpPr>
                <p:nvPr/>
              </p:nvCxnSpPr>
              <p:spPr>
                <a:xfrm flipH="1">
                  <a:off x="189366" y="730995"/>
                  <a:ext cx="1131815" cy="5229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Rectangle 17">
                  <a:extLst>
                    <a:ext uri="{FF2B5EF4-FFF2-40B4-BE49-F238E27FC236}">
                      <a16:creationId xmlns="" xmlns:a16="http://schemas.microsoft.com/office/drawing/2014/main" id="{F7482226-70DD-4C20-B6EF-BAE65F5F0200}"/>
                    </a:ext>
                  </a:extLst>
                </p:cNvPr>
                <p:cNvSpPr/>
                <p:nvPr/>
              </p:nvSpPr>
              <p:spPr>
                <a:xfrm>
                  <a:off x="1484362" y="827431"/>
                  <a:ext cx="3568188" cy="374645"/>
                </a:xfrm>
                <a:prstGeom prst="rect">
                  <a:avLst/>
                </a:prstGeom>
              </p:spPr>
              <p:txBody>
                <a:bodyPr wrap="none">
                  <a:spAutoFit/>
                </a:bodyPr>
                <a:lstStyle/>
                <a:p>
                  <a:r>
                    <a:rPr lang="en-US" sz="1600" b="1" dirty="0" err="1">
                      <a:latin typeface="Times New Roman" panose="02020603050405020304" pitchFamily="18" charset="0"/>
                      <a:cs typeface="Times New Roman" panose="02020603050405020304" pitchFamily="18" charset="0"/>
                    </a:rPr>
                    <a:t>Emax</a:t>
                  </a:r>
                  <a:r>
                    <a:rPr lang="en-US" sz="1600" b="1" dirty="0">
                      <a:latin typeface="Times New Roman" panose="02020603050405020304" pitchFamily="18" charset="0"/>
                      <a:cs typeface="Times New Roman" panose="02020603050405020304" pitchFamily="18" charset="0"/>
                    </a:rPr>
                    <a:t> @Anode =  </a:t>
                  </a:r>
                  <a:r>
                    <a:rPr lang="en-US" sz="1600" b="1" dirty="0" smtClean="0">
                      <a:latin typeface="Times New Roman" panose="02020603050405020304" pitchFamily="18" charset="0"/>
                      <a:cs typeface="Times New Roman" panose="02020603050405020304" pitchFamily="18" charset="0"/>
                    </a:rPr>
                    <a:t>0.155E+05 </a:t>
                  </a:r>
                  <a:r>
                    <a:rPr lang="en-US" sz="1600" b="1" dirty="0">
                      <a:latin typeface="Times New Roman" panose="02020603050405020304" pitchFamily="18" charset="0"/>
                      <a:cs typeface="Times New Roman" panose="02020603050405020304" pitchFamily="18" charset="0"/>
                    </a:rPr>
                    <a:t>V/mm</a:t>
                  </a:r>
                </a:p>
              </p:txBody>
            </p:sp>
            <p:cxnSp>
              <p:nvCxnSpPr>
                <p:cNvPr id="14" name="Straight Arrow Connector 18">
                  <a:extLst>
                    <a:ext uri="{FF2B5EF4-FFF2-40B4-BE49-F238E27FC236}">
                      <a16:creationId xmlns="" xmlns:a16="http://schemas.microsoft.com/office/drawing/2014/main" id="{20ECFC12-72B4-4086-9633-1917E4D514C3}"/>
                    </a:ext>
                  </a:extLst>
                </p:cNvPr>
                <p:cNvCxnSpPr>
                  <a:cxnSpLocks/>
                </p:cNvCxnSpPr>
                <p:nvPr/>
              </p:nvCxnSpPr>
              <p:spPr>
                <a:xfrm flipH="1">
                  <a:off x="452841" y="1060351"/>
                  <a:ext cx="1131814" cy="4461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Rectangle 14">
                  <a:extLst>
                    <a:ext uri="{FF2B5EF4-FFF2-40B4-BE49-F238E27FC236}">
                      <a16:creationId xmlns="" xmlns:a16="http://schemas.microsoft.com/office/drawing/2014/main" id="{F01C0F6B-BD79-4001-9497-FDE2B11CD48C}"/>
                    </a:ext>
                  </a:extLst>
                </p:cNvPr>
                <p:cNvSpPr/>
                <p:nvPr/>
              </p:nvSpPr>
              <p:spPr>
                <a:xfrm>
                  <a:off x="1216921" y="526341"/>
                  <a:ext cx="3234954" cy="374645"/>
                </a:xfrm>
                <a:prstGeom prst="rect">
                  <a:avLst/>
                </a:prstGeom>
              </p:spPr>
              <p:txBody>
                <a:bodyPr wrap="none">
                  <a:spAutoFit/>
                </a:bodyPr>
                <a:lstStyle/>
                <a:p>
                  <a:r>
                    <a:rPr lang="en-US" sz="1600" b="1" dirty="0" err="1">
                      <a:latin typeface="Times New Roman" panose="02020603050405020304" pitchFamily="18" charset="0"/>
                      <a:cs typeface="Times New Roman" panose="02020603050405020304" pitchFamily="18" charset="0"/>
                    </a:rPr>
                    <a:t>Emax</a:t>
                  </a:r>
                  <a:r>
                    <a:rPr lang="en-US" sz="1600" b="1" dirty="0">
                      <a:latin typeface="Times New Roman" panose="02020603050405020304" pitchFamily="18" charset="0"/>
                      <a:cs typeface="Times New Roman" panose="02020603050405020304" pitchFamily="18" charset="0"/>
                    </a:rPr>
                    <a:t>@ FE =  </a:t>
                  </a:r>
                  <a:r>
                    <a:rPr lang="en-US" sz="1600" b="1" dirty="0" smtClean="0">
                      <a:latin typeface="Times New Roman" panose="02020603050405020304" pitchFamily="18" charset="0"/>
                      <a:cs typeface="Times New Roman" panose="02020603050405020304" pitchFamily="18" charset="0"/>
                    </a:rPr>
                    <a:t>0.186E+05 </a:t>
                  </a:r>
                  <a:r>
                    <a:rPr lang="en-US" sz="1600" b="1" dirty="0">
                      <a:latin typeface="Times New Roman" panose="02020603050405020304" pitchFamily="18" charset="0"/>
                      <a:cs typeface="Times New Roman" panose="02020603050405020304" pitchFamily="18" charset="0"/>
                    </a:rPr>
                    <a:t>V/mm</a:t>
                  </a:r>
                </a:p>
              </p:txBody>
            </p:sp>
          </p:grpSp>
          <p:sp>
            <p:nvSpPr>
              <p:cNvPr id="11" name="Rectangle 26">
                <a:extLst>
                  <a:ext uri="{FF2B5EF4-FFF2-40B4-BE49-F238E27FC236}">
                    <a16:creationId xmlns="" xmlns:a16="http://schemas.microsoft.com/office/drawing/2014/main" id="{158F490A-148B-4B6B-82CD-A59845DDF6AE}"/>
                  </a:ext>
                </a:extLst>
              </p:cNvPr>
              <p:cNvSpPr/>
              <p:nvPr/>
            </p:nvSpPr>
            <p:spPr>
              <a:xfrm>
                <a:off x="1768691" y="1805979"/>
                <a:ext cx="2483693" cy="923330"/>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Beam Current = 390 A</a:t>
                </a:r>
              </a:p>
              <a:p>
                <a:r>
                  <a:rPr lang="en-US" b="1" dirty="0">
                    <a:latin typeface="Times New Roman" panose="02020603050405020304" pitchFamily="18" charset="0"/>
                    <a:cs typeface="Times New Roman" panose="02020603050405020304" pitchFamily="18" charset="0"/>
                  </a:rPr>
                  <a:t>Beam Voltage = 410 kV</a:t>
                </a:r>
              </a:p>
              <a:p>
                <a:r>
                  <a:rPr lang="en-US" b="1" dirty="0">
                    <a:latin typeface="Times New Roman" panose="02020603050405020304" pitchFamily="18" charset="0"/>
                    <a:cs typeface="Times New Roman" panose="02020603050405020304" pitchFamily="18" charset="0"/>
                  </a:rPr>
                  <a:t>Perveance  = 1.49 </a:t>
                </a:r>
                <a:r>
                  <a:rPr lang="en-US" b="1" dirty="0">
                    <a:latin typeface="Times New Roman" panose="02020603050405020304" pitchFamily="18" charset="0"/>
                    <a:ea typeface="DengXian" panose="02010600030101010101" pitchFamily="2" charset="-122"/>
                    <a:cs typeface="Times New Roman" panose="02020603050405020304" pitchFamily="18" charset="0"/>
                  </a:rPr>
                  <a:t>µP</a:t>
                </a:r>
                <a:endParaRPr lang="en-US" b="1" dirty="0">
                  <a:latin typeface="Times New Roman" panose="02020603050405020304" pitchFamily="18" charset="0"/>
                  <a:cs typeface="Times New Roman" panose="02020603050405020304" pitchFamily="18" charset="0"/>
                </a:endParaRPr>
              </a:p>
            </p:txBody>
          </p:sp>
        </p:grpSp>
      </p:grpSp>
      <p:graphicFrame>
        <p:nvGraphicFramePr>
          <p:cNvPr id="16" name="Chart 24">
            <a:extLst>
              <a:ext uri="{FF2B5EF4-FFF2-40B4-BE49-F238E27FC236}">
                <a16:creationId xmlns="" xmlns:a16="http://schemas.microsoft.com/office/drawing/2014/main" id="{1B9DC78D-DFE5-4082-925A-D01D033F9943}"/>
              </a:ext>
            </a:extLst>
          </p:cNvPr>
          <p:cNvGraphicFramePr>
            <a:graphicFrameLocks/>
          </p:cNvGraphicFramePr>
          <p:nvPr>
            <p:extLst>
              <p:ext uri="{D42A27DB-BD31-4B8C-83A1-F6EECF244321}">
                <p14:modId xmlns:p14="http://schemas.microsoft.com/office/powerpoint/2010/main" val="2598434326"/>
              </p:ext>
            </p:extLst>
          </p:nvPr>
        </p:nvGraphicFramePr>
        <p:xfrm>
          <a:off x="2533063" y="3720615"/>
          <a:ext cx="6806133" cy="237046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8">
            <a:extLst>
              <a:ext uri="{FF2B5EF4-FFF2-40B4-BE49-F238E27FC236}">
                <a16:creationId xmlns="" xmlns:a16="http://schemas.microsoft.com/office/drawing/2014/main" id="{2BDFD84F-98CE-4FD3-957F-96CB2C26C932}"/>
              </a:ext>
            </a:extLst>
          </p:cNvPr>
          <p:cNvSpPr txBox="1"/>
          <p:nvPr/>
        </p:nvSpPr>
        <p:spPr>
          <a:xfrm>
            <a:off x="5858140" y="4606440"/>
            <a:ext cx="2169280" cy="333753"/>
          </a:xfrm>
          <a:prstGeom prst="rect">
            <a:avLst/>
          </a:prstGeom>
          <a:noFill/>
        </p:spPr>
        <p:txBody>
          <a:bodyPr wrap="none" rtlCol="0">
            <a:spAutoFit/>
          </a:bodyPr>
          <a:lstStyle/>
          <a:p>
            <a:r>
              <a:rPr lang="en-US" b="1" dirty="0">
                <a:highlight>
                  <a:srgbClr val="FFFF00"/>
                </a:highlight>
                <a:latin typeface="Times New Roman" panose="02020603050405020304" pitchFamily="18" charset="0"/>
                <a:cs typeface="Times New Roman" panose="02020603050405020304" pitchFamily="18" charset="0"/>
              </a:rPr>
              <a:t>% Ripple rate &lt; 4.2%</a:t>
            </a:r>
          </a:p>
        </p:txBody>
      </p:sp>
    </p:spTree>
    <p:extLst>
      <p:ext uri="{BB962C8B-B14F-4D97-AF65-F5344CB8AC3E}">
        <p14:creationId xmlns:p14="http://schemas.microsoft.com/office/powerpoint/2010/main" val="1297022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just"/>
            <a:r>
              <a:rPr lang="en-US" altLang="zh-CN" dirty="0">
                <a:latin typeface="Microsoft YaHei UI" panose="020B0503020204020204" pitchFamily="34" charset="-122"/>
                <a:ea typeface="Microsoft YaHei UI" panose="020B0503020204020204" pitchFamily="34" charset="-122"/>
              </a:rPr>
              <a:t>RF power source system is ready for </a:t>
            </a:r>
            <a:r>
              <a:rPr lang="en-US" altLang="zh-CN" dirty="0" smtClean="0">
                <a:latin typeface="Microsoft YaHei UI" panose="020B0503020204020204" pitchFamily="34" charset="-122"/>
                <a:ea typeface="Microsoft YaHei UI" panose="020B0503020204020204" pitchFamily="34" charset="-122"/>
              </a:rPr>
              <a:t>CEPC construction</a:t>
            </a:r>
            <a:r>
              <a:rPr lang="en-US" altLang="zh-CN" dirty="0">
                <a:latin typeface="Microsoft YaHei UI" panose="020B0503020204020204" pitchFamily="34" charset="-122"/>
                <a:ea typeface="Microsoft YaHei UI" panose="020B0503020204020204" pitchFamily="34" charset="-122"/>
              </a:rPr>
              <a:t>.</a:t>
            </a:r>
          </a:p>
          <a:p>
            <a:pPr algn="just"/>
            <a:r>
              <a:rPr lang="en-US" altLang="zh-CN" dirty="0">
                <a:latin typeface="Microsoft YaHei UI" panose="020B0503020204020204" pitchFamily="34" charset="-122"/>
                <a:ea typeface="Microsoft YaHei UI" panose="020B0503020204020204" pitchFamily="34" charset="-122"/>
              </a:rPr>
              <a:t>Much higher efficiency and much less power consumption and cost</a:t>
            </a:r>
            <a:r>
              <a:rPr lang="en-US" altLang="zh-CN" dirty="0" smtClean="0">
                <a:latin typeface="Microsoft YaHei UI" panose="020B0503020204020204" pitchFamily="34" charset="-122"/>
                <a:ea typeface="Microsoft YaHei UI" panose="020B0503020204020204" pitchFamily="34" charset="-122"/>
              </a:rPr>
              <a:t>.</a:t>
            </a:r>
          </a:p>
          <a:p>
            <a:pPr algn="just"/>
            <a:r>
              <a:rPr lang="en-US" altLang="zh-CN" dirty="0">
                <a:latin typeface="Microsoft YaHei UI" panose="020B0503020204020204" pitchFamily="34" charset="-122"/>
                <a:ea typeface="Microsoft YaHei UI" panose="020B0503020204020204" pitchFamily="34" charset="-122"/>
              </a:rPr>
              <a:t>High efficiency klystron will be tested this year and there is a great possibility of more than 75%.</a:t>
            </a:r>
          </a:p>
          <a:p>
            <a:pPr algn="just"/>
            <a:r>
              <a:rPr lang="en-US" altLang="zh-CN" dirty="0" smtClean="0">
                <a:latin typeface="Microsoft YaHei UI" panose="020B0503020204020204" pitchFamily="34" charset="-122"/>
                <a:ea typeface="Microsoft YaHei UI" panose="020B0503020204020204" pitchFamily="34" charset="-122"/>
              </a:rPr>
              <a:t>C band and S band klystron are also developed with </a:t>
            </a:r>
            <a:r>
              <a:rPr lang="en-US" altLang="zh-CN" dirty="0">
                <a:latin typeface="Microsoft YaHei UI" panose="020B0503020204020204" pitchFamily="34" charset="-122"/>
                <a:ea typeface="Microsoft YaHei UI" panose="020B0503020204020204" pitchFamily="34" charset="-122"/>
              </a:rPr>
              <a:t>higher power </a:t>
            </a:r>
            <a:r>
              <a:rPr lang="en-US" altLang="zh-CN" dirty="0" smtClean="0">
                <a:latin typeface="Microsoft YaHei UI" panose="020B0503020204020204" pitchFamily="34" charset="-122"/>
                <a:ea typeface="Microsoft YaHei UI" panose="020B0503020204020204" pitchFamily="34" charset="-122"/>
              </a:rPr>
              <a:t>level and </a:t>
            </a:r>
            <a:r>
              <a:rPr lang="en-US" altLang="zh-CN" dirty="0">
                <a:latin typeface="Microsoft YaHei UI" panose="020B0503020204020204" pitchFamily="34" charset="-122"/>
                <a:ea typeface="Microsoft YaHei UI" panose="020B0503020204020204" pitchFamily="34" charset="-122"/>
              </a:rPr>
              <a:t>higher </a:t>
            </a:r>
            <a:r>
              <a:rPr lang="en-US" altLang="zh-CN" dirty="0" smtClean="0">
                <a:latin typeface="Microsoft YaHei UI" panose="020B0503020204020204" pitchFamily="34" charset="-122"/>
                <a:ea typeface="Microsoft YaHei UI" panose="020B0503020204020204" pitchFamily="34" charset="-122"/>
              </a:rPr>
              <a:t>efficiency.</a:t>
            </a:r>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Summary</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27</a:t>
            </a:fld>
            <a:endParaRPr lang="zh-CN" altLang="en-US" dirty="0"/>
          </a:p>
        </p:txBody>
      </p:sp>
    </p:spTree>
    <p:extLst>
      <p:ext uri="{BB962C8B-B14F-4D97-AF65-F5344CB8AC3E}">
        <p14:creationId xmlns:p14="http://schemas.microsoft.com/office/powerpoint/2010/main" val="715613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839416" y="1988840"/>
            <a:ext cx="10763325" cy="2736304"/>
          </a:xfrm>
        </p:spPr>
        <p:txBody>
          <a:bodyPr>
            <a:noAutofit/>
          </a:bodyPr>
          <a:lstStyle/>
          <a:p>
            <a:pPr algn="ctr"/>
            <a:r>
              <a:rPr lang="en-US" altLang="zh-CN" sz="4000" b="1" dirty="0" smtClean="0">
                <a:solidFill>
                  <a:srgbClr val="C00000"/>
                </a:solidFill>
                <a:latin typeface="Microsoft YaHei UI" panose="020B0503020204020204" pitchFamily="34" charset="-122"/>
                <a:ea typeface="Microsoft YaHei UI" panose="020B0503020204020204" pitchFamily="34" charset="-122"/>
              </a:rPr>
              <a:t>Higher </a:t>
            </a:r>
            <a:r>
              <a:rPr lang="en-US" altLang="zh-CN" sz="4000" b="1" dirty="0">
                <a:solidFill>
                  <a:srgbClr val="C00000"/>
                </a:solidFill>
                <a:latin typeface="Microsoft YaHei UI" panose="020B0503020204020204" pitchFamily="34" charset="-122"/>
                <a:ea typeface="Microsoft YaHei UI" panose="020B0503020204020204" pitchFamily="34" charset="-122"/>
              </a:rPr>
              <a:t>e</a:t>
            </a:r>
            <a:r>
              <a:rPr lang="en-US" altLang="zh-CN" sz="4000" b="1" dirty="0" smtClean="0">
                <a:solidFill>
                  <a:srgbClr val="C00000"/>
                </a:solidFill>
                <a:latin typeface="Microsoft YaHei UI" panose="020B0503020204020204" pitchFamily="34" charset="-122"/>
                <a:ea typeface="Microsoft YaHei UI" panose="020B0503020204020204" pitchFamily="34" charset="-122"/>
              </a:rPr>
              <a:t>fficiency</a:t>
            </a:r>
            <a:br>
              <a:rPr lang="en-US" altLang="zh-CN" sz="4000" b="1" dirty="0" smtClean="0">
                <a:solidFill>
                  <a:srgbClr val="C00000"/>
                </a:solidFill>
                <a:latin typeface="Microsoft YaHei UI" panose="020B0503020204020204" pitchFamily="34" charset="-122"/>
                <a:ea typeface="Microsoft YaHei UI" panose="020B0503020204020204" pitchFamily="34" charset="-122"/>
              </a:rPr>
            </a:br>
            <a:r>
              <a:rPr lang="en-US" altLang="zh-CN" sz="4000" b="1" dirty="0" smtClean="0">
                <a:solidFill>
                  <a:srgbClr val="C00000"/>
                </a:solidFill>
                <a:latin typeface="Microsoft YaHei UI" panose="020B0503020204020204" pitchFamily="34" charset="-122"/>
                <a:ea typeface="Microsoft YaHei UI" panose="020B0503020204020204" pitchFamily="34" charset="-122"/>
              </a:rPr>
              <a:t>Less energy consumption</a:t>
            </a:r>
            <a:br>
              <a:rPr lang="en-US" altLang="zh-CN" sz="4000" b="1" dirty="0" smtClean="0">
                <a:solidFill>
                  <a:srgbClr val="C00000"/>
                </a:solidFill>
                <a:latin typeface="Microsoft YaHei UI" panose="020B0503020204020204" pitchFamily="34" charset="-122"/>
                <a:ea typeface="Microsoft YaHei UI" panose="020B0503020204020204" pitchFamily="34" charset="-122"/>
              </a:rPr>
            </a:br>
            <a:r>
              <a:rPr lang="en-US" altLang="zh-CN" sz="4000" b="1" dirty="0" smtClean="0">
                <a:solidFill>
                  <a:srgbClr val="C00000"/>
                </a:solidFill>
                <a:latin typeface="Microsoft YaHei UI" panose="020B0503020204020204" pitchFamily="34" charset="-122"/>
                <a:ea typeface="Microsoft YaHei UI" panose="020B0503020204020204" pitchFamily="34" charset="-122"/>
              </a:rPr>
              <a:t>Lower cost</a:t>
            </a:r>
            <a:br>
              <a:rPr lang="en-US" altLang="zh-CN" sz="4000" b="1" dirty="0" smtClean="0">
                <a:solidFill>
                  <a:srgbClr val="C00000"/>
                </a:solidFill>
                <a:latin typeface="Microsoft YaHei UI" panose="020B0503020204020204" pitchFamily="34" charset="-122"/>
                <a:ea typeface="Microsoft YaHei UI" panose="020B0503020204020204" pitchFamily="34" charset="-122"/>
              </a:rPr>
            </a:br>
            <a:endParaRPr lang="zh-CN" altLang="en-US" sz="4000" b="1" dirty="0">
              <a:solidFill>
                <a:srgbClr val="C00000"/>
              </a:solidFill>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28</a:t>
            </a:fld>
            <a:endParaRPr lang="zh-CN" altLang="en-US" dirty="0"/>
          </a:p>
        </p:txBody>
      </p:sp>
      <p:sp>
        <p:nvSpPr>
          <p:cNvPr id="7" name="矩形 6"/>
          <p:cNvSpPr/>
          <p:nvPr/>
        </p:nvSpPr>
        <p:spPr>
          <a:xfrm>
            <a:off x="3600554" y="5013176"/>
            <a:ext cx="5241050" cy="461665"/>
          </a:xfrm>
          <a:prstGeom prst="rect">
            <a:avLst/>
          </a:prstGeom>
        </p:spPr>
        <p:txBody>
          <a:bodyPr wrap="none">
            <a:spAutoFit/>
          </a:bodyPr>
          <a:lstStyle/>
          <a:p>
            <a:pPr algn="just"/>
            <a:r>
              <a:rPr lang="en-US" altLang="zh-CN" sz="2400" b="1" dirty="0">
                <a:solidFill>
                  <a:srgbClr val="0070C0"/>
                </a:solidFill>
                <a:ea typeface="Times New Roman" panose="02020603050405020304" pitchFamily="18" charset="0"/>
                <a:cs typeface="Times New Roman" panose="02020603050405020304" pitchFamily="18" charset="0"/>
              </a:rPr>
              <a:t>This is my and our team’s ultimate goal.</a:t>
            </a:r>
          </a:p>
        </p:txBody>
      </p:sp>
    </p:spTree>
    <p:extLst>
      <p:ext uri="{BB962C8B-B14F-4D97-AF65-F5344CB8AC3E}">
        <p14:creationId xmlns:p14="http://schemas.microsoft.com/office/powerpoint/2010/main" val="1794949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29</a:t>
            </a:fld>
            <a:endParaRPr lang="zh-CN" altLang="en-US" dirty="0"/>
          </a:p>
        </p:txBody>
      </p:sp>
      <p:sp>
        <p:nvSpPr>
          <p:cNvPr id="7" name="标题 1"/>
          <p:cNvSpPr txBox="1">
            <a:spLocks/>
          </p:cNvSpPr>
          <p:nvPr/>
        </p:nvSpPr>
        <p:spPr>
          <a:xfrm>
            <a:off x="2226468" y="2530483"/>
            <a:ext cx="7739064" cy="70607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b="1" kern="1200"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defRPr>
            </a:lvl1pPr>
          </a:lstStyle>
          <a:p>
            <a:pPr algn="ctr"/>
            <a:r>
              <a:rPr lang="en-US" altLang="zh-CN" sz="4000" smtClean="0">
                <a:solidFill>
                  <a:srgbClr val="C00000"/>
                </a:solidFill>
              </a:rPr>
              <a:t>Thanks for your attention!</a:t>
            </a:r>
            <a:endParaRPr lang="zh-CN" altLang="en-US" sz="4000" dirty="0">
              <a:solidFill>
                <a:srgbClr val="C00000"/>
              </a:solidFill>
            </a:endParaRPr>
          </a:p>
        </p:txBody>
      </p:sp>
    </p:spTree>
    <p:extLst>
      <p:ext uri="{BB962C8B-B14F-4D97-AF65-F5344CB8AC3E}">
        <p14:creationId xmlns:p14="http://schemas.microsoft.com/office/powerpoint/2010/main" val="1036058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lnSpcReduction="10000"/>
          </a:bodyPr>
          <a:lstStyle/>
          <a:p>
            <a:pPr algn="just"/>
            <a:r>
              <a:rPr lang="en-US" altLang="zh-CN" dirty="0">
                <a:latin typeface="Microsoft YaHei UI" panose="020B0503020204020204" pitchFamily="34" charset="-122"/>
                <a:ea typeface="Microsoft YaHei UI" panose="020B0503020204020204" pitchFamily="34" charset="-122"/>
              </a:rPr>
              <a:t>Considering klystron lifetime, power redundancy and cost, the 2 cavities will be powered with one CW klystron capable to deliver more than 800 kW. </a:t>
            </a:r>
          </a:p>
          <a:p>
            <a:pPr algn="just"/>
            <a:r>
              <a:rPr lang="en-US" altLang="zh-CN" dirty="0">
                <a:latin typeface="Microsoft YaHei UI" panose="020B0503020204020204" pitchFamily="34" charset="-122"/>
                <a:ea typeface="Microsoft YaHei UI" panose="020B0503020204020204" pitchFamily="34" charset="-122"/>
              </a:rPr>
              <a:t>130kV/16A klystron power supply has multi-operation modes for different klystron type(Single beam and multi-beam klystron).</a:t>
            </a:r>
          </a:p>
          <a:p>
            <a:pPr algn="just"/>
            <a:r>
              <a:rPr lang="en-US" altLang="zh-CN" dirty="0">
                <a:latin typeface="Microsoft YaHei UI" panose="020B0503020204020204" pitchFamily="34" charset="-122"/>
                <a:ea typeface="Microsoft YaHei UI" panose="020B0503020204020204" pitchFamily="34" charset="-122"/>
              </a:rPr>
              <a:t>Distribution of RF power to the cavities, including waveguide, power divider, phase shifter, circulator and load.</a:t>
            </a:r>
          </a:p>
          <a:p>
            <a:pPr algn="just"/>
            <a:r>
              <a:rPr lang="en-US" altLang="zh-CN" dirty="0">
                <a:latin typeface="Microsoft YaHei UI" panose="020B0503020204020204" pitchFamily="34" charset="-122"/>
                <a:ea typeface="Microsoft YaHei UI" panose="020B0503020204020204" pitchFamily="34" charset="-122"/>
              </a:rPr>
              <a:t>Other Auxiliary PS, interlock and controls, LLRF, Pre-amplifier are also included in RF power source system</a:t>
            </a:r>
            <a:r>
              <a:rPr lang="en-US" altLang="zh-CN" dirty="0" smtClean="0">
                <a:latin typeface="Microsoft YaHei UI" panose="020B0503020204020204" pitchFamily="34" charset="-122"/>
                <a:ea typeface="Microsoft YaHei UI" panose="020B0503020204020204" pitchFamily="34" charset="-122"/>
              </a:rPr>
              <a:t>.</a:t>
            </a:r>
            <a:endParaRPr lang="en-US" altLang="zh-CN"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Design consideration for Collider RF sources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3</a:t>
            </a:fld>
            <a:endParaRPr lang="zh-CN" altLang="en-US" dirty="0"/>
          </a:p>
        </p:txBody>
      </p:sp>
    </p:spTree>
    <p:extLst>
      <p:ext uri="{BB962C8B-B14F-4D97-AF65-F5344CB8AC3E}">
        <p14:creationId xmlns:p14="http://schemas.microsoft.com/office/powerpoint/2010/main" val="4138555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10972800" cy="774987"/>
          </a:xfrm>
        </p:spPr>
        <p:txBody>
          <a:bodyPr/>
          <a:lstStyle/>
          <a:p>
            <a:pPr algn="just"/>
            <a:r>
              <a:rPr lang="en-US" altLang="zh-CN" dirty="0">
                <a:latin typeface="Microsoft YaHei UI" panose="020B0503020204020204" pitchFamily="34" charset="-122"/>
                <a:ea typeface="Microsoft YaHei UI" panose="020B0503020204020204" pitchFamily="34" charset="-122"/>
              </a:rPr>
              <a:t>Requirement list:</a:t>
            </a:r>
          </a:p>
        </p:txBody>
      </p:sp>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Design consideration for Collider RF </a:t>
            </a:r>
            <a:r>
              <a:rPr lang="en-US" altLang="zh-CN" dirty="0"/>
              <a:t>s</a:t>
            </a:r>
            <a:r>
              <a:rPr lang="en-US" altLang="zh-CN" dirty="0" smtClean="0"/>
              <a:t>ources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4</a:t>
            </a:fld>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4091750086"/>
              </p:ext>
            </p:extLst>
          </p:nvPr>
        </p:nvGraphicFramePr>
        <p:xfrm>
          <a:off x="767408" y="2060848"/>
          <a:ext cx="11125669" cy="3317240"/>
        </p:xfrm>
        <a:graphic>
          <a:graphicData uri="http://schemas.openxmlformats.org/drawingml/2006/table">
            <a:tbl>
              <a:tblPr/>
              <a:tblGrid>
                <a:gridCol w="2830957"/>
                <a:gridCol w="720080"/>
                <a:gridCol w="7574632"/>
              </a:tblGrid>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Klystron</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120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650MHz/700kW</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PSM Power Supply</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a:solidFill>
                            <a:srgbClr val="000000"/>
                          </a:solidFill>
                          <a:effectLst/>
                          <a:latin typeface="Microsoft YaHei UI" panose="020B0503020204020204" pitchFamily="34" charset="-122"/>
                          <a:ea typeface="Microsoft YaHei UI" panose="020B0503020204020204" pitchFamily="34" charset="-122"/>
                        </a:rPr>
                        <a:t>120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130kV/16A or 55kV/22A</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a:solidFill>
                            <a:srgbClr val="000000"/>
                          </a:solidFill>
                          <a:effectLst/>
                          <a:latin typeface="Microsoft YaHei UI" panose="020B0503020204020204" pitchFamily="34" charset="-122"/>
                          <a:ea typeface="Microsoft YaHei UI" panose="020B0503020204020204" pitchFamily="34" charset="-122"/>
                        </a:rPr>
                        <a:t>Circulator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a:solidFill>
                            <a:srgbClr val="000000"/>
                          </a:solidFill>
                          <a:effectLst/>
                          <a:latin typeface="Microsoft YaHei UI" panose="020B0503020204020204" pitchFamily="34" charset="-122"/>
                          <a:ea typeface="Microsoft YaHei UI" panose="020B0503020204020204" pitchFamily="34" charset="-122"/>
                        </a:rPr>
                        <a:t>120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650MHz/700kW</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a:solidFill>
                            <a:srgbClr val="000000"/>
                          </a:solidFill>
                          <a:effectLst/>
                          <a:latin typeface="Microsoft YaHei UI" panose="020B0503020204020204" pitchFamily="34" charset="-122"/>
                          <a:ea typeface="Microsoft YaHei UI" panose="020B0503020204020204" pitchFamily="34" charset="-122"/>
                        </a:rPr>
                        <a:t>Load</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120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650MHz/700kW</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a:solidFill>
                            <a:srgbClr val="000000"/>
                          </a:solidFill>
                          <a:effectLst/>
                          <a:latin typeface="Microsoft YaHei UI" panose="020B0503020204020204" pitchFamily="34" charset="-122"/>
                          <a:ea typeface="Microsoft YaHei UI" panose="020B0503020204020204" pitchFamily="34" charset="-122"/>
                        </a:rPr>
                        <a:t>Phase shift</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120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650MHz/700kW</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Waveguide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120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Power divider/directional</a:t>
                      </a:r>
                      <a:r>
                        <a:rPr lang="en-US"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coupler</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LLRF</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a:solidFill>
                            <a:srgbClr val="000000"/>
                          </a:solidFill>
                          <a:effectLst/>
                          <a:latin typeface="Microsoft YaHei UI" panose="020B0503020204020204" pitchFamily="34" charset="-122"/>
                          <a:ea typeface="Microsoft YaHei UI" panose="020B0503020204020204" pitchFamily="34" charset="-122"/>
                        </a:rPr>
                        <a:t>120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Phase stabilization &lt;0.1 degree, </a:t>
                      </a:r>
                      <a:r>
                        <a:rPr lang="en-US" altLang="zh-CN"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a:t>
                      </a:r>
                    </a:p>
                    <a:p>
                      <a:pPr algn="l" fontAlgn="ctr"/>
                      <a:r>
                        <a:rPr lang="en-US" altLang="zh-CN"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Amplitude stabilization &lt;0.1% </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Pre-amplifier</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120</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650MHz/200W</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25320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10972800" cy="774987"/>
          </a:xfrm>
        </p:spPr>
        <p:txBody>
          <a:bodyPr/>
          <a:lstStyle/>
          <a:p>
            <a:pPr algn="just"/>
            <a:r>
              <a:rPr lang="en-US" altLang="zh-CN" dirty="0">
                <a:latin typeface="Microsoft YaHei UI" panose="020B0503020204020204" pitchFamily="34" charset="-122"/>
                <a:ea typeface="Microsoft YaHei UI" panose="020B0503020204020204" pitchFamily="34" charset="-122"/>
              </a:rPr>
              <a:t>Requirement list:</a:t>
            </a:r>
          </a:p>
        </p:txBody>
      </p:sp>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Design consideration for Collider RF sources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5</a:t>
            </a:fld>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3790737500"/>
              </p:ext>
            </p:extLst>
          </p:nvPr>
        </p:nvGraphicFramePr>
        <p:xfrm>
          <a:off x="767408" y="2060848"/>
          <a:ext cx="11125669" cy="3317240"/>
        </p:xfrm>
        <a:graphic>
          <a:graphicData uri="http://schemas.openxmlformats.org/drawingml/2006/table">
            <a:tbl>
              <a:tblPr/>
              <a:tblGrid>
                <a:gridCol w="2830957"/>
                <a:gridCol w="720080"/>
                <a:gridCol w="5047405"/>
                <a:gridCol w="2527227"/>
              </a:tblGrid>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Klystron</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120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650MHz/700kW</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Higher</a:t>
                      </a:r>
                      <a:r>
                        <a:rPr lang="en-US"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efficiency</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PSM Power Supply</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a:solidFill>
                            <a:srgbClr val="000000"/>
                          </a:solidFill>
                          <a:effectLst/>
                          <a:latin typeface="Microsoft YaHei UI" panose="020B0503020204020204" pitchFamily="34" charset="-122"/>
                          <a:ea typeface="Microsoft YaHei UI" panose="020B0503020204020204" pitchFamily="34" charset="-122"/>
                        </a:rPr>
                        <a:t>120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130kV/16A or 55kV/22A</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Mature</a:t>
                      </a:r>
                      <a:r>
                        <a:rPr lang="en-US"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product</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a:solidFill>
                            <a:srgbClr val="000000"/>
                          </a:solidFill>
                          <a:effectLst/>
                          <a:latin typeface="Microsoft YaHei UI" panose="020B0503020204020204" pitchFamily="34" charset="-122"/>
                          <a:ea typeface="Microsoft YaHei UI" panose="020B0503020204020204" pitchFamily="34" charset="-122"/>
                        </a:rPr>
                        <a:t>Circulator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a:solidFill>
                            <a:srgbClr val="000000"/>
                          </a:solidFill>
                          <a:effectLst/>
                          <a:latin typeface="Microsoft YaHei UI" panose="020B0503020204020204" pitchFamily="34" charset="-122"/>
                          <a:ea typeface="Microsoft YaHei UI" panose="020B0503020204020204" pitchFamily="34" charset="-122"/>
                        </a:rPr>
                        <a:t>120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650MHz/700kW</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Mature</a:t>
                      </a:r>
                      <a:r>
                        <a:rPr lang="en-US" altLang="zh-CN"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product</a:t>
                      </a:r>
                      <a:endPar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a:solidFill>
                            <a:srgbClr val="000000"/>
                          </a:solidFill>
                          <a:effectLst/>
                          <a:latin typeface="Microsoft YaHei UI" panose="020B0503020204020204" pitchFamily="34" charset="-122"/>
                          <a:ea typeface="Microsoft YaHei UI" panose="020B0503020204020204" pitchFamily="34" charset="-122"/>
                        </a:rPr>
                        <a:t>Load</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120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650MHz/700kW</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Mature</a:t>
                      </a:r>
                      <a:r>
                        <a:rPr lang="en-US" altLang="zh-CN"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product</a:t>
                      </a:r>
                      <a:endPar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a:solidFill>
                            <a:srgbClr val="000000"/>
                          </a:solidFill>
                          <a:effectLst/>
                          <a:latin typeface="Microsoft YaHei UI" panose="020B0503020204020204" pitchFamily="34" charset="-122"/>
                          <a:ea typeface="Microsoft YaHei UI" panose="020B0503020204020204" pitchFamily="34" charset="-122"/>
                        </a:rPr>
                        <a:t>Phase shift</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120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650MHz/700kW</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Mature</a:t>
                      </a:r>
                      <a:r>
                        <a:rPr lang="en-US" altLang="zh-CN"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product</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Waveguide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120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Power divider/directional</a:t>
                      </a:r>
                      <a:r>
                        <a:rPr lang="en-US"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coupler</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Mature</a:t>
                      </a:r>
                      <a:r>
                        <a:rPr lang="en-US" altLang="zh-CN"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product</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LLRF</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a:solidFill>
                            <a:srgbClr val="000000"/>
                          </a:solidFill>
                          <a:effectLst/>
                          <a:latin typeface="Microsoft YaHei UI" panose="020B0503020204020204" pitchFamily="34" charset="-122"/>
                          <a:ea typeface="Microsoft YaHei UI" panose="020B0503020204020204" pitchFamily="34" charset="-122"/>
                        </a:rPr>
                        <a:t>120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Phase stabilization &lt;0.1 degree, </a:t>
                      </a:r>
                      <a:r>
                        <a:rPr lang="en-US" altLang="zh-CN"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a:t>
                      </a:r>
                    </a:p>
                    <a:p>
                      <a:pPr algn="l" fontAlgn="ctr"/>
                      <a:r>
                        <a:rPr lang="en-US" altLang="zh-CN"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Amplitude stabilization &lt;0.1% </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Mature</a:t>
                      </a:r>
                      <a:r>
                        <a:rPr lang="en-US" altLang="zh-CN"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product</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Pre-amplifier</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120</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650MHz/200W</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Mature</a:t>
                      </a:r>
                      <a:r>
                        <a:rPr lang="en-US" altLang="zh-CN"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product</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75258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10972800" cy="774987"/>
          </a:xfrm>
        </p:spPr>
        <p:txBody>
          <a:bodyPr/>
          <a:lstStyle/>
          <a:p>
            <a:pPr algn="just"/>
            <a:r>
              <a:rPr lang="en-US" altLang="zh-CN" dirty="0" smtClean="0">
                <a:latin typeface="Microsoft YaHei UI" panose="020B0503020204020204" pitchFamily="34" charset="-122"/>
                <a:ea typeface="Microsoft YaHei UI" panose="020B0503020204020204" pitchFamily="34" charset="-122"/>
              </a:rPr>
              <a:t>Cost consumption</a:t>
            </a:r>
            <a:endParaRPr lang="en-US" altLang="zh-CN"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Design consideration for Collider RF sources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6</a:t>
            </a:fld>
            <a:endParaRPr lang="zh-CN" altLang="en-US" dirty="0"/>
          </a:p>
        </p:txBody>
      </p:sp>
      <p:graphicFrame>
        <p:nvGraphicFramePr>
          <p:cNvPr id="8" name="图表 7"/>
          <p:cNvGraphicFramePr>
            <a:graphicFrameLocks/>
          </p:cNvGraphicFramePr>
          <p:nvPr>
            <p:extLst>
              <p:ext uri="{D42A27DB-BD31-4B8C-83A1-F6EECF244321}">
                <p14:modId xmlns:p14="http://schemas.microsoft.com/office/powerpoint/2010/main" val="453438938"/>
              </p:ext>
            </p:extLst>
          </p:nvPr>
        </p:nvGraphicFramePr>
        <p:xfrm>
          <a:off x="4889501" y="2132856"/>
          <a:ext cx="6446688" cy="28844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35"/>
          <p:cNvSpPr txBox="1">
            <a:spLocks noChangeArrowheads="1"/>
          </p:cNvSpPr>
          <p:nvPr/>
        </p:nvSpPr>
        <p:spPr bwMode="auto">
          <a:xfrm>
            <a:off x="5788746" y="1709216"/>
            <a:ext cx="498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pPr algn="ctr"/>
            <a:r>
              <a:rPr lang="en-GB" altLang="zh-CN" sz="2000" dirty="0">
                <a:solidFill>
                  <a:srgbClr val="00B050"/>
                </a:solidFill>
              </a:rPr>
              <a:t>CEPC at 800 RMB/MWh and 6000 hours/year</a:t>
            </a:r>
          </a:p>
        </p:txBody>
      </p:sp>
      <p:sp>
        <p:nvSpPr>
          <p:cNvPr id="10" name="TextBox 40"/>
          <p:cNvSpPr txBox="1">
            <a:spLocks noChangeArrowheads="1"/>
          </p:cNvSpPr>
          <p:nvPr/>
        </p:nvSpPr>
        <p:spPr bwMode="auto">
          <a:xfrm rot="-5400000">
            <a:off x="3149526" y="3307034"/>
            <a:ext cx="323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r>
              <a:rPr lang="en-GB" altLang="zh-CN" dirty="0">
                <a:solidFill>
                  <a:srgbClr val="00B050"/>
                </a:solidFill>
              </a:rPr>
              <a:t>Excessive electricity bill, M RMB</a:t>
            </a:r>
          </a:p>
        </p:txBody>
      </p:sp>
      <p:sp>
        <p:nvSpPr>
          <p:cNvPr id="11" name="TextBox 41"/>
          <p:cNvSpPr txBox="1">
            <a:spLocks noChangeArrowheads="1"/>
          </p:cNvSpPr>
          <p:nvPr/>
        </p:nvSpPr>
        <p:spPr bwMode="auto">
          <a:xfrm>
            <a:off x="10267083" y="2383458"/>
            <a:ext cx="77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r>
              <a:rPr lang="en-GB" altLang="zh-CN" dirty="0">
                <a:solidFill>
                  <a:srgbClr val="00B050"/>
                </a:solidFill>
              </a:rPr>
              <a:t>1 year</a:t>
            </a:r>
          </a:p>
        </p:txBody>
      </p:sp>
      <p:sp>
        <p:nvSpPr>
          <p:cNvPr id="12" name="TextBox 42"/>
          <p:cNvSpPr txBox="1">
            <a:spLocks noChangeArrowheads="1"/>
          </p:cNvSpPr>
          <p:nvPr/>
        </p:nvSpPr>
        <p:spPr bwMode="auto">
          <a:xfrm>
            <a:off x="10284545" y="4910024"/>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r>
              <a:rPr lang="en-GB" altLang="zh-CN" dirty="0">
                <a:solidFill>
                  <a:srgbClr val="00B050"/>
                </a:solidFill>
              </a:rPr>
              <a:t>Efficiency, %</a:t>
            </a:r>
          </a:p>
        </p:txBody>
      </p:sp>
      <p:cxnSp>
        <p:nvCxnSpPr>
          <p:cNvPr id="13" name="直接连接符 12"/>
          <p:cNvCxnSpPr>
            <a:cxnSpLocks noChangeShapeType="1"/>
          </p:cNvCxnSpPr>
          <p:nvPr/>
        </p:nvCxnSpPr>
        <p:spPr bwMode="auto">
          <a:xfrm flipH="1" flipV="1">
            <a:off x="7445778" y="2373108"/>
            <a:ext cx="11113" cy="2406650"/>
          </a:xfrm>
          <a:prstGeom prst="line">
            <a:avLst/>
          </a:prstGeom>
          <a:noFill/>
          <a:ln w="19050" algn="ctr">
            <a:solidFill>
              <a:srgbClr val="00B05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十字星 13"/>
          <p:cNvSpPr>
            <a:spLocks noChangeArrowheads="1"/>
          </p:cNvSpPr>
          <p:nvPr/>
        </p:nvSpPr>
        <p:spPr bwMode="auto">
          <a:xfrm>
            <a:off x="7333154" y="3364781"/>
            <a:ext cx="228600" cy="228600"/>
          </a:xfrm>
          <a:prstGeom prst="star4">
            <a:avLst>
              <a:gd name="adj" fmla="val 12500"/>
            </a:avLst>
          </a:prstGeom>
          <a:solidFill>
            <a:schemeClr val="accent1"/>
          </a:solidFill>
          <a:ln w="9525" algn="ctr">
            <a:solidFill>
              <a:srgbClr val="00B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pPr eaLnBrk="1" hangingPunct="1">
              <a:buFont typeface="Arial" charset="0"/>
              <a:buNone/>
            </a:pPr>
            <a:endParaRPr lang="zh-CN" altLang="en-US"/>
          </a:p>
        </p:txBody>
      </p:sp>
      <p:cxnSp>
        <p:nvCxnSpPr>
          <p:cNvPr id="15" name="直接连接符 14"/>
          <p:cNvCxnSpPr>
            <a:cxnSpLocks noChangeShapeType="1"/>
          </p:cNvCxnSpPr>
          <p:nvPr/>
        </p:nvCxnSpPr>
        <p:spPr bwMode="auto">
          <a:xfrm flipV="1">
            <a:off x="8698632" y="2861742"/>
            <a:ext cx="0" cy="1906587"/>
          </a:xfrm>
          <a:prstGeom prst="line">
            <a:avLst/>
          </a:prstGeom>
          <a:noFill/>
          <a:ln w="19050" algn="ctr">
            <a:solidFill>
              <a:srgbClr val="FFC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十字星 15"/>
          <p:cNvSpPr>
            <a:spLocks noChangeArrowheads="1"/>
          </p:cNvSpPr>
          <p:nvPr/>
        </p:nvSpPr>
        <p:spPr bwMode="auto">
          <a:xfrm>
            <a:off x="8582311" y="3586435"/>
            <a:ext cx="228600" cy="228600"/>
          </a:xfrm>
          <a:prstGeom prst="star4">
            <a:avLst>
              <a:gd name="adj" fmla="val 12500"/>
            </a:avLst>
          </a:prstGeom>
          <a:solidFill>
            <a:srgbClr val="FFC000"/>
          </a:solidFill>
          <a:ln w="9525" algn="ctr">
            <a:solidFill>
              <a:srgbClr val="00B050"/>
            </a:solidFill>
            <a:round/>
            <a:headEnd/>
            <a:tailEnd/>
          </a:ln>
        </p:spPr>
        <p:txBody>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pPr eaLnBrk="1" hangingPunct="1">
              <a:buFont typeface="Arial" charset="0"/>
              <a:buNone/>
            </a:pPr>
            <a:endParaRPr lang="zh-CN" altLang="en-US"/>
          </a:p>
        </p:txBody>
      </p:sp>
      <p:cxnSp>
        <p:nvCxnSpPr>
          <p:cNvPr id="17" name="直接连接符 16"/>
          <p:cNvCxnSpPr/>
          <p:nvPr/>
        </p:nvCxnSpPr>
        <p:spPr bwMode="auto">
          <a:xfrm flipH="1" flipV="1">
            <a:off x="9184725" y="2380729"/>
            <a:ext cx="0" cy="2409825"/>
          </a:xfrm>
          <a:prstGeom prst="line">
            <a:avLst/>
          </a:prstGeom>
          <a:solidFill>
            <a:schemeClr val="accent1"/>
          </a:solidFill>
          <a:ln w="19050" cap="flat" cmpd="sng" algn="ctr">
            <a:solidFill>
              <a:schemeClr val="accent2">
                <a:lumMod val="7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十字星 17"/>
          <p:cNvSpPr/>
          <p:nvPr/>
        </p:nvSpPr>
        <p:spPr bwMode="auto">
          <a:xfrm>
            <a:off x="9070425" y="3661841"/>
            <a:ext cx="228600" cy="228600"/>
          </a:xfrm>
          <a:prstGeom prst="star4">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a:extLst/>
        </p:spPr>
        <p:txBody>
          <a:bodyPr/>
          <a:lstStyle/>
          <a:p>
            <a:pPr eaLnBrk="1" hangingPunct="1">
              <a:buFont typeface="Arial" pitchFamily="34" charset="0"/>
              <a:buNone/>
              <a:defRPr/>
            </a:pPr>
            <a:endParaRPr lang="zh-CN" altLang="en-US"/>
          </a:p>
        </p:txBody>
      </p:sp>
      <p:cxnSp>
        <p:nvCxnSpPr>
          <p:cNvPr id="19" name="直接箭头连接符 18"/>
          <p:cNvCxnSpPr>
            <a:cxnSpLocks/>
          </p:cNvCxnSpPr>
          <p:nvPr/>
        </p:nvCxnSpPr>
        <p:spPr bwMode="auto">
          <a:xfrm>
            <a:off x="7445778" y="3180828"/>
            <a:ext cx="1252854" cy="0"/>
          </a:xfrm>
          <a:prstGeom prst="straightConnector1">
            <a:avLst/>
          </a:prstGeom>
          <a:solidFill>
            <a:schemeClr val="accent1"/>
          </a:solidFill>
          <a:ln w="9525" cap="flat" cmpd="sng" algn="ctr">
            <a:solidFill>
              <a:schemeClr val="accent5">
                <a:lumMod val="50000"/>
              </a:schemeClr>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48"/>
          <p:cNvSpPr txBox="1">
            <a:spLocks noChangeArrowheads="1"/>
          </p:cNvSpPr>
          <p:nvPr/>
        </p:nvSpPr>
        <p:spPr bwMode="auto">
          <a:xfrm>
            <a:off x="7582072" y="2861033"/>
            <a:ext cx="963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r>
              <a:rPr lang="en-GB" altLang="zh-CN" sz="1400" dirty="0"/>
              <a:t>65 M RMB</a:t>
            </a:r>
          </a:p>
        </p:txBody>
      </p:sp>
      <p:cxnSp>
        <p:nvCxnSpPr>
          <p:cNvPr id="21" name="直接箭头连接符 20"/>
          <p:cNvCxnSpPr>
            <a:cxnSpLocks/>
          </p:cNvCxnSpPr>
          <p:nvPr/>
        </p:nvCxnSpPr>
        <p:spPr bwMode="auto">
          <a:xfrm>
            <a:off x="7445778" y="2685528"/>
            <a:ext cx="1746568" cy="0"/>
          </a:xfrm>
          <a:prstGeom prst="straightConnector1">
            <a:avLst/>
          </a:prstGeom>
          <a:solidFill>
            <a:schemeClr val="accent1"/>
          </a:solidFill>
          <a:ln w="9525" cap="flat" cmpd="sng" algn="ctr">
            <a:solidFill>
              <a:schemeClr val="accent5">
                <a:lumMod val="50000"/>
              </a:schemeClr>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50"/>
          <p:cNvSpPr txBox="1">
            <a:spLocks noChangeArrowheads="1"/>
          </p:cNvSpPr>
          <p:nvPr/>
        </p:nvSpPr>
        <p:spPr bwMode="auto">
          <a:xfrm>
            <a:off x="7858982" y="2369394"/>
            <a:ext cx="9236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r>
              <a:rPr lang="en-GB" altLang="zh-CN" sz="1400" dirty="0"/>
              <a:t>84M RMB</a:t>
            </a:r>
          </a:p>
        </p:txBody>
      </p:sp>
      <p:sp>
        <p:nvSpPr>
          <p:cNvPr id="23" name="TextBox 53"/>
          <p:cNvSpPr txBox="1">
            <a:spLocks noChangeArrowheads="1"/>
          </p:cNvSpPr>
          <p:nvPr/>
        </p:nvSpPr>
        <p:spPr bwMode="auto">
          <a:xfrm>
            <a:off x="635514" y="2132856"/>
            <a:ext cx="358931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pPr algn="just"/>
            <a:r>
              <a:rPr lang="en-GB" altLang="zh-CN" sz="2400" i="1" dirty="0">
                <a:latin typeface="Microsoft YaHei UI" panose="020B0503020204020204" pitchFamily="34" charset="-122"/>
                <a:ea typeface="Microsoft YaHei UI" panose="020B0503020204020204" pitchFamily="34" charset="-122"/>
                <a:cs typeface="Times New Roman" panose="02020603050405020304" pitchFamily="18" charset="0"/>
              </a:rPr>
              <a:t>Efficiency impact on operation cost </a:t>
            </a:r>
            <a:r>
              <a:rPr lang="en-GB" altLang="zh-CN" sz="2400" i="1" dirty="0">
                <a:solidFill>
                  <a:srgbClr val="7030A0"/>
                </a:solidFill>
                <a:latin typeface="Microsoft YaHei UI" panose="020B0503020204020204" pitchFamily="34" charset="-122"/>
                <a:ea typeface="Microsoft YaHei UI" panose="020B0503020204020204" pitchFamily="34" charset="-122"/>
                <a:cs typeface="Times New Roman" panose="02020603050405020304" pitchFamily="18" charset="0"/>
              </a:rPr>
              <a:t>(Only considering operation efficiency of klystrons)</a:t>
            </a:r>
          </a:p>
        </p:txBody>
      </p:sp>
      <p:sp>
        <p:nvSpPr>
          <p:cNvPr id="24" name="TextBox 54"/>
          <p:cNvSpPr txBox="1">
            <a:spLocks noChangeArrowheads="1"/>
          </p:cNvSpPr>
          <p:nvPr/>
        </p:nvSpPr>
        <p:spPr bwMode="auto">
          <a:xfrm>
            <a:off x="7081196" y="4897255"/>
            <a:ext cx="74917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pPr algn="ctr"/>
            <a:r>
              <a:rPr lang="en-GB" altLang="zh-CN" sz="1400" dirty="0">
                <a:solidFill>
                  <a:srgbClr val="00B050"/>
                </a:solidFill>
              </a:rPr>
              <a:t>NOW</a:t>
            </a:r>
          </a:p>
          <a:p>
            <a:pPr algn="ctr"/>
            <a:r>
              <a:rPr lang="en-GB" altLang="zh-CN" sz="1400" dirty="0">
                <a:solidFill>
                  <a:srgbClr val="00B050"/>
                </a:solidFill>
              </a:rPr>
              <a:t>1</a:t>
            </a:r>
            <a:r>
              <a:rPr lang="en-US" altLang="zh-CN" sz="1400" baseline="30000" dirty="0" err="1">
                <a:solidFill>
                  <a:srgbClr val="00B050"/>
                </a:solidFill>
              </a:rPr>
              <a:t>st</a:t>
            </a:r>
            <a:r>
              <a:rPr lang="en-US" altLang="zh-CN" sz="1400" dirty="0">
                <a:solidFill>
                  <a:srgbClr val="00B050"/>
                </a:solidFill>
              </a:rPr>
              <a:t> tube</a:t>
            </a:r>
          </a:p>
          <a:p>
            <a:pPr algn="ctr"/>
            <a:r>
              <a:rPr lang="en-US" altLang="zh-CN" sz="1400" dirty="0">
                <a:solidFill>
                  <a:srgbClr val="00B050"/>
                </a:solidFill>
              </a:rPr>
              <a:t>62%</a:t>
            </a:r>
            <a:endParaRPr lang="en-GB" altLang="zh-CN" sz="1400" dirty="0">
              <a:solidFill>
                <a:srgbClr val="00B050"/>
              </a:solidFill>
            </a:endParaRPr>
          </a:p>
        </p:txBody>
      </p:sp>
      <p:sp>
        <p:nvSpPr>
          <p:cNvPr id="25" name="TextBox 55"/>
          <p:cNvSpPr txBox="1">
            <a:spLocks noChangeArrowheads="1"/>
          </p:cNvSpPr>
          <p:nvPr/>
        </p:nvSpPr>
        <p:spPr bwMode="auto">
          <a:xfrm>
            <a:off x="8268814" y="4906422"/>
            <a:ext cx="86433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r>
              <a:rPr lang="en-GB" altLang="zh-CN" sz="1400" dirty="0">
                <a:solidFill>
                  <a:srgbClr val="FFC000"/>
                </a:solidFill>
              </a:rPr>
              <a:t>COMING</a:t>
            </a:r>
          </a:p>
          <a:p>
            <a:pPr algn="ctr"/>
            <a:r>
              <a:rPr lang="en-GB" altLang="zh-CN" sz="1400" dirty="0">
                <a:solidFill>
                  <a:srgbClr val="FFC000"/>
                </a:solidFill>
              </a:rPr>
              <a:t>2</a:t>
            </a:r>
            <a:r>
              <a:rPr lang="en-US" altLang="zh-CN" sz="1400" baseline="30000" dirty="0" err="1">
                <a:solidFill>
                  <a:srgbClr val="FFC000"/>
                </a:solidFill>
              </a:rPr>
              <a:t>nd</a:t>
            </a:r>
            <a:r>
              <a:rPr lang="en-US" altLang="zh-CN" sz="1400" dirty="0">
                <a:solidFill>
                  <a:srgbClr val="FFC000"/>
                </a:solidFill>
              </a:rPr>
              <a:t> tube</a:t>
            </a:r>
          </a:p>
          <a:p>
            <a:pPr algn="ctr"/>
            <a:r>
              <a:rPr lang="en-US" altLang="zh-CN" sz="1400" dirty="0">
                <a:solidFill>
                  <a:srgbClr val="FFC000"/>
                </a:solidFill>
              </a:rPr>
              <a:t>75%</a:t>
            </a:r>
            <a:endParaRPr lang="en-GB" altLang="zh-CN" sz="1400" dirty="0">
              <a:solidFill>
                <a:srgbClr val="FFC000"/>
              </a:solidFill>
            </a:endParaRPr>
          </a:p>
        </p:txBody>
      </p:sp>
      <p:sp>
        <p:nvSpPr>
          <p:cNvPr id="26" name="TextBox 56"/>
          <p:cNvSpPr txBox="1">
            <a:spLocks noChangeArrowheads="1"/>
          </p:cNvSpPr>
          <p:nvPr/>
        </p:nvSpPr>
        <p:spPr bwMode="auto">
          <a:xfrm>
            <a:off x="8808472" y="5504542"/>
            <a:ext cx="77777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pPr algn="ctr"/>
            <a:r>
              <a:rPr lang="en-GB" altLang="zh-CN" sz="1400" dirty="0" smtClean="0">
                <a:solidFill>
                  <a:srgbClr val="7030A0"/>
                </a:solidFill>
              </a:rPr>
              <a:t>FUTURE</a:t>
            </a:r>
          </a:p>
          <a:p>
            <a:pPr algn="ctr"/>
            <a:r>
              <a:rPr lang="en-GB" altLang="zh-CN" sz="1400" dirty="0" smtClean="0">
                <a:solidFill>
                  <a:srgbClr val="7030A0"/>
                </a:solidFill>
              </a:rPr>
              <a:t>3</a:t>
            </a:r>
            <a:r>
              <a:rPr lang="en-GB" altLang="zh-CN" sz="1400" baseline="30000" dirty="0" smtClean="0">
                <a:solidFill>
                  <a:srgbClr val="7030A0"/>
                </a:solidFill>
              </a:rPr>
              <a:t>rd</a:t>
            </a:r>
            <a:r>
              <a:rPr lang="en-GB" altLang="zh-CN" sz="1400" dirty="0" smtClean="0">
                <a:solidFill>
                  <a:srgbClr val="7030A0"/>
                </a:solidFill>
              </a:rPr>
              <a:t> </a:t>
            </a:r>
          </a:p>
          <a:p>
            <a:pPr algn="ctr"/>
            <a:r>
              <a:rPr lang="en-GB" altLang="zh-CN" sz="1400" dirty="0" smtClean="0">
                <a:solidFill>
                  <a:srgbClr val="7030A0"/>
                </a:solidFill>
              </a:rPr>
              <a:t>80</a:t>
            </a:r>
            <a:r>
              <a:rPr lang="en-GB" altLang="zh-CN" sz="1400" dirty="0">
                <a:solidFill>
                  <a:srgbClr val="7030A0"/>
                </a:solidFill>
              </a:rPr>
              <a:t>%</a:t>
            </a:r>
          </a:p>
        </p:txBody>
      </p:sp>
      <p:sp>
        <p:nvSpPr>
          <p:cNvPr id="27" name="TextBox 47"/>
          <p:cNvSpPr txBox="1">
            <a:spLocks noChangeArrowheads="1"/>
          </p:cNvSpPr>
          <p:nvPr/>
        </p:nvSpPr>
        <p:spPr bwMode="auto">
          <a:xfrm>
            <a:off x="5361708" y="2347391"/>
            <a:ext cx="1349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r>
              <a:rPr lang="en-US" altLang="zh-CN" dirty="0"/>
              <a:t>Save Money</a:t>
            </a:r>
            <a:endParaRPr lang="zh-CN" altLang="en-US" dirty="0"/>
          </a:p>
        </p:txBody>
      </p:sp>
    </p:spTree>
    <p:extLst>
      <p:ext uri="{BB962C8B-B14F-4D97-AF65-F5344CB8AC3E}">
        <p14:creationId xmlns:p14="http://schemas.microsoft.com/office/powerpoint/2010/main" val="3650090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4838328" cy="2935227"/>
          </a:xfrm>
        </p:spPr>
        <p:txBody>
          <a:bodyPr>
            <a:noAutofit/>
          </a:bodyPr>
          <a:lstStyle/>
          <a:p>
            <a:pPr algn="just"/>
            <a:r>
              <a:rPr lang="en-US" altLang="zh-CN" sz="2400" dirty="0">
                <a:latin typeface="Microsoft YaHei UI" panose="020B0503020204020204" pitchFamily="34" charset="-122"/>
                <a:ea typeface="Microsoft YaHei UI" panose="020B0503020204020204" pitchFamily="34" charset="-122"/>
              </a:rPr>
              <a:t>The main high power RF sources components are 33 units of 80 MW S-band klystrons, 236 units of 50MW C-band klystrons and related solid state modulators. </a:t>
            </a:r>
          </a:p>
        </p:txBody>
      </p:sp>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Design consideration for </a:t>
            </a:r>
            <a:r>
              <a:rPr lang="en-US" altLang="zh-CN" dirty="0" err="1" smtClean="0"/>
              <a:t>Linac</a:t>
            </a:r>
            <a:r>
              <a:rPr lang="en-US" altLang="zh-CN" dirty="0" smtClean="0"/>
              <a:t> RF sources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7</a:t>
            </a:fld>
            <a:endParaRPr lang="zh-CN" altLang="en-US" dirty="0"/>
          </a:p>
        </p:txBody>
      </p:sp>
      <p:pic>
        <p:nvPicPr>
          <p:cNvPr id="7" name="图片 6">
            <a:extLst>
              <a:ext uri="{FF2B5EF4-FFF2-40B4-BE49-F238E27FC236}">
                <a16:creationId xmlns="" xmlns:a16="http://schemas.microsoft.com/office/drawing/2014/main" id="{80D8D569-137A-42C4-9FDF-2231AD208A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1580" y="1341224"/>
            <a:ext cx="6541084" cy="2528040"/>
          </a:xfrm>
          <a:prstGeom prst="rect">
            <a:avLst/>
          </a:prstGeom>
        </p:spPr>
      </p:pic>
      <p:graphicFrame>
        <p:nvGraphicFramePr>
          <p:cNvPr id="8" name="表格 7">
            <a:extLst>
              <a:ext uri="{FF2B5EF4-FFF2-40B4-BE49-F238E27FC236}">
                <a16:creationId xmlns="" xmlns:a16="http://schemas.microsoft.com/office/drawing/2014/main" id="{3DF47774-2B82-45B8-ABE8-AC2611473D89}"/>
              </a:ext>
            </a:extLst>
          </p:cNvPr>
          <p:cNvGraphicFramePr>
            <a:graphicFrameLocks noGrp="1"/>
          </p:cNvGraphicFramePr>
          <p:nvPr>
            <p:extLst>
              <p:ext uri="{D42A27DB-BD31-4B8C-83A1-F6EECF244321}">
                <p14:modId xmlns:p14="http://schemas.microsoft.com/office/powerpoint/2010/main" val="2992772610"/>
              </p:ext>
            </p:extLst>
          </p:nvPr>
        </p:nvGraphicFramePr>
        <p:xfrm>
          <a:off x="747078" y="4077072"/>
          <a:ext cx="10821530" cy="2029753"/>
        </p:xfrm>
        <a:graphic>
          <a:graphicData uri="http://schemas.openxmlformats.org/drawingml/2006/table">
            <a:tbl>
              <a:tblPr>
                <a:tableStyleId>{5C22544A-7EE6-4342-B048-85BDC9FD1C3A}</a:tableStyleId>
              </a:tblPr>
              <a:tblGrid>
                <a:gridCol w="2140276">
                  <a:extLst>
                    <a:ext uri="{9D8B030D-6E8A-4147-A177-3AD203B41FA5}">
                      <a16:colId xmlns="" xmlns:a16="http://schemas.microsoft.com/office/drawing/2014/main" val="236692892"/>
                    </a:ext>
                  </a:extLst>
                </a:gridCol>
                <a:gridCol w="938386">
                  <a:extLst>
                    <a:ext uri="{9D8B030D-6E8A-4147-A177-3AD203B41FA5}">
                      <a16:colId xmlns="" xmlns:a16="http://schemas.microsoft.com/office/drawing/2014/main" val="2560353489"/>
                    </a:ext>
                  </a:extLst>
                </a:gridCol>
                <a:gridCol w="1952221">
                  <a:extLst>
                    <a:ext uri="{9D8B030D-6E8A-4147-A177-3AD203B41FA5}">
                      <a16:colId xmlns="" xmlns:a16="http://schemas.microsoft.com/office/drawing/2014/main" val="1291594480"/>
                    </a:ext>
                  </a:extLst>
                </a:gridCol>
                <a:gridCol w="5790647">
                  <a:extLst>
                    <a:ext uri="{9D8B030D-6E8A-4147-A177-3AD203B41FA5}">
                      <a16:colId xmlns="" xmlns:a16="http://schemas.microsoft.com/office/drawing/2014/main" val="1186689547"/>
                    </a:ext>
                  </a:extLst>
                </a:gridCol>
              </a:tblGrid>
              <a:tr h="408671">
                <a:tc>
                  <a:txBody>
                    <a:bodyPr/>
                    <a:lstStyle/>
                    <a:p>
                      <a:pPr algn="ctr" fontAlgn="ctr"/>
                      <a:r>
                        <a:rPr lang="en-US" altLang="zh-CN" sz="2000" b="0" u="none" strike="noStrike" dirty="0">
                          <a:solidFill>
                            <a:schemeClr val="tx1"/>
                          </a:solidFill>
                          <a:effectLst/>
                          <a:latin typeface="Microsoft YaHei UI" panose="020B0503020204020204" pitchFamily="34" charset="-122"/>
                          <a:ea typeface="Microsoft YaHei UI" panose="020B0503020204020204" pitchFamily="34" charset="-122"/>
                        </a:rPr>
                        <a:t>Type</a:t>
                      </a:r>
                      <a:endParaRPr lang="zh-CN" altLang="en-US" sz="2000" b="0" i="0" u="none" strike="noStrike" dirty="0">
                        <a:solidFill>
                          <a:schemeClr val="tx1"/>
                        </a:solidFill>
                        <a:effectLst/>
                        <a:latin typeface="Microsoft YaHei UI" panose="020B0503020204020204" pitchFamily="34" charset="-122"/>
                        <a:ea typeface="Microsoft YaHei UI" panose="020B0503020204020204" pitchFamily="34" charset="-122"/>
                      </a:endParaRPr>
                    </a:p>
                  </a:txBody>
                  <a:tcPr marL="9434" marR="9434" marT="9434" marB="0" anchor="ctr"/>
                </a:tc>
                <a:tc>
                  <a:txBody>
                    <a:bodyPr/>
                    <a:lstStyle/>
                    <a:p>
                      <a:pPr algn="ctr" fontAlgn="ctr"/>
                      <a:r>
                        <a:rPr lang="en-US" altLang="zh-CN" sz="2000" b="0" i="0" u="none" strike="noStrike" dirty="0">
                          <a:solidFill>
                            <a:schemeClr val="tx1"/>
                          </a:solidFill>
                          <a:effectLst/>
                          <a:latin typeface="Microsoft YaHei UI" panose="020B0503020204020204" pitchFamily="34" charset="-122"/>
                          <a:ea typeface="Microsoft YaHei UI" panose="020B0503020204020204" pitchFamily="34" charset="-122"/>
                        </a:rPr>
                        <a:t>QTY</a:t>
                      </a:r>
                      <a:endParaRPr lang="zh-CN" altLang="en-US" sz="2000" b="0" i="0" u="none" strike="noStrike" dirty="0">
                        <a:solidFill>
                          <a:schemeClr val="tx1"/>
                        </a:solidFill>
                        <a:effectLst/>
                        <a:latin typeface="Microsoft YaHei UI" panose="020B0503020204020204" pitchFamily="34" charset="-122"/>
                        <a:ea typeface="Microsoft YaHei UI" panose="020B0503020204020204" pitchFamily="34" charset="-122"/>
                      </a:endParaRPr>
                    </a:p>
                  </a:txBody>
                  <a:tcPr marL="9434" marR="9434" marT="9434" marB="0" anchor="ctr"/>
                </a:tc>
                <a:tc>
                  <a:txBody>
                    <a:bodyPr/>
                    <a:lstStyle/>
                    <a:p>
                      <a:pPr algn="ctr" fontAlgn="ctr"/>
                      <a:r>
                        <a:rPr lang="en-US" altLang="zh-CN" sz="2000" b="0" u="none" strike="noStrike" dirty="0">
                          <a:solidFill>
                            <a:schemeClr val="tx1"/>
                          </a:solidFill>
                          <a:effectLst/>
                          <a:latin typeface="Microsoft YaHei UI" panose="020B0503020204020204" pitchFamily="34" charset="-122"/>
                          <a:ea typeface="Microsoft YaHei UI" panose="020B0503020204020204" pitchFamily="34" charset="-122"/>
                        </a:rPr>
                        <a:t>Freq.(</a:t>
                      </a:r>
                      <a:r>
                        <a:rPr lang="en-US" sz="2000" b="0" u="none" strike="noStrike" dirty="0">
                          <a:solidFill>
                            <a:schemeClr val="tx1"/>
                          </a:solidFill>
                          <a:effectLst/>
                          <a:latin typeface="Microsoft YaHei UI" panose="020B0503020204020204" pitchFamily="34" charset="-122"/>
                          <a:ea typeface="Microsoft YaHei UI" panose="020B0503020204020204" pitchFamily="34" charset="-122"/>
                        </a:rPr>
                        <a:t>MHz)</a:t>
                      </a:r>
                      <a:endParaRPr lang="en-US" sz="2000" b="0" i="0" u="none" strike="noStrike" dirty="0">
                        <a:solidFill>
                          <a:schemeClr val="tx1"/>
                        </a:solidFill>
                        <a:effectLst/>
                        <a:latin typeface="Microsoft YaHei UI" panose="020B0503020204020204" pitchFamily="34" charset="-122"/>
                        <a:ea typeface="Microsoft YaHei UI" panose="020B0503020204020204" pitchFamily="34" charset="-122"/>
                      </a:endParaRPr>
                    </a:p>
                  </a:txBody>
                  <a:tcPr marL="9434" marR="9434" marT="9434" marB="0" anchor="ctr"/>
                </a:tc>
                <a:tc>
                  <a:txBody>
                    <a:bodyPr/>
                    <a:lstStyle/>
                    <a:p>
                      <a:pPr algn="ctr" fontAlgn="ctr"/>
                      <a:r>
                        <a:rPr lang="en-US" altLang="zh-CN" sz="2000" b="0" i="0" u="none" strike="noStrike" dirty="0">
                          <a:solidFill>
                            <a:schemeClr val="tx1"/>
                          </a:solidFill>
                          <a:effectLst/>
                          <a:latin typeface="Microsoft YaHei UI" panose="020B0503020204020204" pitchFamily="34" charset="-122"/>
                          <a:ea typeface="Microsoft YaHei UI" panose="020B0503020204020204" pitchFamily="34" charset="-122"/>
                        </a:rPr>
                        <a:t>Structure type</a:t>
                      </a:r>
                      <a:endParaRPr lang="zh-CN" altLang="en-US" sz="2000" b="0" i="0" u="none" strike="noStrike" dirty="0">
                        <a:solidFill>
                          <a:schemeClr val="tx1"/>
                        </a:solidFill>
                        <a:effectLst/>
                        <a:latin typeface="Microsoft YaHei UI" panose="020B0503020204020204" pitchFamily="34" charset="-122"/>
                        <a:ea typeface="Microsoft YaHei UI" panose="020B0503020204020204" pitchFamily="34" charset="-122"/>
                      </a:endParaRPr>
                    </a:p>
                  </a:txBody>
                  <a:tcPr marL="9434" marR="9434" marT="9434" marB="0" anchor="ctr"/>
                </a:tc>
                <a:extLst>
                  <a:ext uri="{0D108BD9-81ED-4DB2-BD59-A6C34878D82A}">
                    <a16:rowId xmlns="" xmlns:a16="http://schemas.microsoft.com/office/drawing/2014/main" val="3658728990"/>
                  </a:ext>
                </a:extLst>
              </a:tr>
              <a:tr h="673577">
                <a:tc>
                  <a:txBody>
                    <a:bodyPr/>
                    <a:lstStyle/>
                    <a:p>
                      <a:pPr algn="ctr" fontAlgn="ctr"/>
                      <a:r>
                        <a:rPr lang="en-US" sz="2000" u="none" strike="noStrike" dirty="0">
                          <a:effectLst/>
                          <a:latin typeface="Microsoft YaHei UI" panose="020B0503020204020204" pitchFamily="34" charset="-122"/>
                          <a:ea typeface="Microsoft YaHei UI" panose="020B0503020204020204" pitchFamily="34" charset="-122"/>
                        </a:rPr>
                        <a:t>S-band klystron</a:t>
                      </a:r>
                      <a:endParaRPr lang="zh-CN" altLang="en-US" sz="20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9434" marR="9434" marT="9434" marB="0" anchor="ctr"/>
                </a:tc>
                <a:tc>
                  <a:txBody>
                    <a:bodyPr/>
                    <a:lstStyle/>
                    <a:p>
                      <a:pPr algn="ctr" fontAlgn="ctr"/>
                      <a:r>
                        <a:rPr lang="en-US" altLang="zh-CN" sz="2000" u="none" strike="noStrike">
                          <a:effectLst/>
                          <a:latin typeface="Microsoft YaHei UI" panose="020B0503020204020204" pitchFamily="34" charset="-122"/>
                          <a:ea typeface="Microsoft YaHei UI" panose="020B0503020204020204" pitchFamily="34" charset="-122"/>
                        </a:rPr>
                        <a:t>33</a:t>
                      </a:r>
                      <a:endParaRPr lang="en-US" altLang="zh-CN" sz="2000" b="0" i="0" u="none" strike="noStrike">
                        <a:solidFill>
                          <a:srgbClr val="000000"/>
                        </a:solidFill>
                        <a:effectLst/>
                        <a:latin typeface="Microsoft YaHei UI" panose="020B0503020204020204" pitchFamily="34" charset="-122"/>
                        <a:ea typeface="Microsoft YaHei UI" panose="020B0503020204020204" pitchFamily="34" charset="-122"/>
                      </a:endParaRPr>
                    </a:p>
                  </a:txBody>
                  <a:tcPr marL="9434" marR="9434" marT="9434" marB="0" anchor="ctr"/>
                </a:tc>
                <a:tc>
                  <a:txBody>
                    <a:bodyPr/>
                    <a:lstStyle/>
                    <a:p>
                      <a:pPr algn="ctr" fontAlgn="ctr"/>
                      <a:r>
                        <a:rPr lang="en-US" altLang="zh-CN" sz="2000" u="none" strike="noStrike" dirty="0">
                          <a:effectLst/>
                          <a:latin typeface="Microsoft YaHei UI" panose="020B0503020204020204" pitchFamily="34" charset="-122"/>
                          <a:ea typeface="Microsoft YaHei UI" panose="020B0503020204020204" pitchFamily="34" charset="-122"/>
                        </a:rPr>
                        <a:t>2860</a:t>
                      </a:r>
                      <a:endParaRPr lang="en-US" altLang="zh-CN" sz="20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9434" marR="9434" marT="9434" marB="0" anchor="ctr"/>
                </a:tc>
                <a:tc>
                  <a:txBody>
                    <a:bodyPr/>
                    <a:lstStyle/>
                    <a:p>
                      <a:pPr algn="ctr" fontAlgn="ctr"/>
                      <a:r>
                        <a:rPr lang="en-US" altLang="zh-CN" sz="2000" u="none" strike="noStrike" dirty="0">
                          <a:effectLst/>
                          <a:latin typeface="Microsoft YaHei UI" panose="020B0503020204020204" pitchFamily="34" charset="-122"/>
                          <a:ea typeface="Microsoft YaHei UI" panose="020B0503020204020204" pitchFamily="34" charset="-122"/>
                        </a:rPr>
                        <a:t>1</a:t>
                      </a:r>
                      <a:r>
                        <a:rPr lang="zh-CN" altLang="en-US" sz="2000" u="none" strike="noStrike" dirty="0">
                          <a:effectLst/>
                          <a:latin typeface="Microsoft YaHei UI" panose="020B0503020204020204" pitchFamily="34" charset="-122"/>
                          <a:ea typeface="Microsoft YaHei UI" panose="020B0503020204020204" pitchFamily="34" charset="-122"/>
                        </a:rPr>
                        <a:t> </a:t>
                      </a:r>
                      <a:r>
                        <a:rPr lang="en-US" altLang="zh-CN" sz="2000" u="none" strike="noStrike" dirty="0">
                          <a:effectLst/>
                          <a:latin typeface="Microsoft YaHei UI" panose="020B0503020204020204" pitchFamily="34" charset="-122"/>
                          <a:ea typeface="Microsoft YaHei UI" panose="020B0503020204020204" pitchFamily="34" charset="-122"/>
                        </a:rPr>
                        <a:t>1-to-1</a:t>
                      </a:r>
                      <a:r>
                        <a:rPr lang="zh-CN" altLang="en-US" sz="2000" u="none" strike="noStrike" dirty="0">
                          <a:effectLst/>
                          <a:latin typeface="Microsoft YaHei UI" panose="020B0503020204020204" pitchFamily="34" charset="-122"/>
                          <a:ea typeface="Microsoft YaHei UI" panose="020B0503020204020204" pitchFamily="34" charset="-122"/>
                        </a:rPr>
                        <a:t>，</a:t>
                      </a:r>
                      <a:r>
                        <a:rPr lang="en-US" altLang="zh-CN" sz="2000" u="none" strike="noStrike" dirty="0">
                          <a:effectLst/>
                          <a:latin typeface="Microsoft YaHei UI" panose="020B0503020204020204" pitchFamily="34" charset="-122"/>
                          <a:ea typeface="Microsoft YaHei UI" panose="020B0503020204020204" pitchFamily="34" charset="-122"/>
                        </a:rPr>
                        <a:t>standard-bunch</a:t>
                      </a:r>
                      <a:r>
                        <a:rPr lang="zh-CN" altLang="en-US" sz="2000" u="none" strike="noStrike" dirty="0">
                          <a:effectLst/>
                          <a:latin typeface="Microsoft YaHei UI" panose="020B0503020204020204" pitchFamily="34" charset="-122"/>
                          <a:ea typeface="Microsoft YaHei UI" panose="020B0503020204020204" pitchFamily="34" charset="-122"/>
                        </a:rPr>
                        <a:t/>
                      </a:r>
                      <a:br>
                        <a:rPr lang="zh-CN" altLang="en-US" sz="2000" u="none" strike="noStrike" dirty="0">
                          <a:effectLst/>
                          <a:latin typeface="Microsoft YaHei UI" panose="020B0503020204020204" pitchFamily="34" charset="-122"/>
                          <a:ea typeface="Microsoft YaHei UI" panose="020B0503020204020204" pitchFamily="34" charset="-122"/>
                        </a:rPr>
                      </a:br>
                      <a:r>
                        <a:rPr lang="en-US" altLang="zh-CN" sz="2000" u="none" strike="noStrike" dirty="0">
                          <a:effectLst/>
                          <a:latin typeface="Microsoft YaHei UI" panose="020B0503020204020204" pitchFamily="34" charset="-122"/>
                          <a:ea typeface="Microsoft YaHei UI" panose="020B0503020204020204" pitchFamily="34" charset="-122"/>
                        </a:rPr>
                        <a:t>3</a:t>
                      </a:r>
                      <a:r>
                        <a:rPr lang="zh-CN" altLang="en-US" sz="2000" u="none" strike="noStrike" dirty="0">
                          <a:effectLst/>
                          <a:latin typeface="Microsoft YaHei UI" panose="020B0503020204020204" pitchFamily="34" charset="-122"/>
                          <a:ea typeface="Microsoft YaHei UI" panose="020B0503020204020204" pitchFamily="34" charset="-122"/>
                        </a:rPr>
                        <a:t> </a:t>
                      </a:r>
                      <a:r>
                        <a:rPr lang="en-US" altLang="zh-CN" sz="2000" u="none" strike="noStrike" dirty="0">
                          <a:effectLst/>
                          <a:latin typeface="Microsoft YaHei UI" panose="020B0503020204020204" pitchFamily="34" charset="-122"/>
                          <a:ea typeface="Microsoft YaHei UI" panose="020B0503020204020204" pitchFamily="34" charset="-122"/>
                        </a:rPr>
                        <a:t>1-to-2</a:t>
                      </a:r>
                      <a:r>
                        <a:rPr lang="zh-CN" altLang="en-US" sz="2000" u="none" strike="noStrike" dirty="0">
                          <a:effectLst/>
                          <a:latin typeface="Microsoft YaHei UI" panose="020B0503020204020204" pitchFamily="34" charset="-122"/>
                          <a:ea typeface="Microsoft YaHei UI" panose="020B0503020204020204" pitchFamily="34" charset="-122"/>
                        </a:rPr>
                        <a:t>，</a:t>
                      </a:r>
                      <a:r>
                        <a:rPr lang="en-US" altLang="zh-CN" sz="2000" u="none" strike="noStrike" dirty="0">
                          <a:effectLst/>
                          <a:latin typeface="Microsoft YaHei UI" panose="020B0503020204020204" pitchFamily="34" charset="-122"/>
                          <a:ea typeface="Microsoft YaHei UI" panose="020B0503020204020204" pitchFamily="34" charset="-122"/>
                        </a:rPr>
                        <a:t>standard acc. structure.</a:t>
                      </a:r>
                      <a:br>
                        <a:rPr lang="en-US" altLang="zh-CN" sz="2000" u="none" strike="noStrike" dirty="0">
                          <a:effectLst/>
                          <a:latin typeface="Microsoft YaHei UI" panose="020B0503020204020204" pitchFamily="34" charset="-122"/>
                          <a:ea typeface="Microsoft YaHei UI" panose="020B0503020204020204" pitchFamily="34" charset="-122"/>
                        </a:rPr>
                      </a:br>
                      <a:r>
                        <a:rPr lang="en-US" altLang="zh-CN" sz="2000" u="none" strike="noStrike" dirty="0">
                          <a:effectLst/>
                          <a:latin typeface="Microsoft YaHei UI" panose="020B0503020204020204" pitchFamily="34" charset="-122"/>
                          <a:ea typeface="Microsoft YaHei UI" panose="020B0503020204020204" pitchFamily="34" charset="-122"/>
                        </a:rPr>
                        <a:t>8 1-to-2</a:t>
                      </a:r>
                      <a:r>
                        <a:rPr lang="zh-CN" altLang="en-US" sz="2000" u="none" strike="noStrike" dirty="0">
                          <a:effectLst/>
                          <a:latin typeface="Microsoft YaHei UI" panose="020B0503020204020204" pitchFamily="34" charset="-122"/>
                          <a:ea typeface="Microsoft YaHei UI" panose="020B0503020204020204" pitchFamily="34" charset="-122"/>
                        </a:rPr>
                        <a:t>，</a:t>
                      </a:r>
                      <a:r>
                        <a:rPr lang="en-US" altLang="zh-CN" sz="2000" u="none" strike="noStrike" dirty="0">
                          <a:effectLst/>
                          <a:latin typeface="Microsoft YaHei UI" panose="020B0503020204020204" pitchFamily="34" charset="-122"/>
                          <a:ea typeface="Microsoft YaHei UI" panose="020B0503020204020204" pitchFamily="34" charset="-122"/>
                        </a:rPr>
                        <a:t>large aperture acc. structure</a:t>
                      </a:r>
                    </a:p>
                    <a:p>
                      <a:pPr algn="ctr" fontAlgn="ctr"/>
                      <a:r>
                        <a:rPr lang="en-US" altLang="zh-CN" sz="2000" u="none" strike="noStrike" dirty="0">
                          <a:effectLst/>
                          <a:latin typeface="Microsoft YaHei UI" panose="020B0503020204020204" pitchFamily="34" charset="-122"/>
                          <a:ea typeface="Microsoft YaHei UI" panose="020B0503020204020204" pitchFamily="34" charset="-122"/>
                        </a:rPr>
                        <a:t>21</a:t>
                      </a:r>
                      <a:r>
                        <a:rPr lang="zh-CN" altLang="en-US" sz="2000" u="none" strike="noStrike" dirty="0">
                          <a:effectLst/>
                          <a:latin typeface="Microsoft YaHei UI" panose="020B0503020204020204" pitchFamily="34" charset="-122"/>
                          <a:ea typeface="Microsoft YaHei UI" panose="020B0503020204020204" pitchFamily="34" charset="-122"/>
                        </a:rPr>
                        <a:t> </a:t>
                      </a:r>
                      <a:r>
                        <a:rPr lang="en-US" altLang="zh-CN" sz="2000" u="none" strike="noStrike" dirty="0">
                          <a:effectLst/>
                          <a:latin typeface="Microsoft YaHei UI" panose="020B0503020204020204" pitchFamily="34" charset="-122"/>
                          <a:ea typeface="Microsoft YaHei UI" panose="020B0503020204020204" pitchFamily="34" charset="-122"/>
                        </a:rPr>
                        <a:t>1-to-4, standard acc. structure.</a:t>
                      </a:r>
                      <a:endParaRPr lang="zh-CN" altLang="en-US" sz="20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9434" marR="9434" marT="9434" marB="0" anchor="ctr"/>
                </a:tc>
                <a:extLst>
                  <a:ext uri="{0D108BD9-81ED-4DB2-BD59-A6C34878D82A}">
                    <a16:rowId xmlns="" xmlns:a16="http://schemas.microsoft.com/office/drawing/2014/main" val="474455149"/>
                  </a:ext>
                </a:extLst>
              </a:tr>
              <a:tr h="392448">
                <a:tc>
                  <a:txBody>
                    <a:bodyPr/>
                    <a:lstStyle/>
                    <a:p>
                      <a:pPr algn="ctr" fontAlgn="ctr"/>
                      <a:r>
                        <a:rPr lang="en-US" sz="2000" b="1" u="none" strike="noStrike" dirty="0">
                          <a:solidFill>
                            <a:srgbClr val="BE4502"/>
                          </a:solidFill>
                          <a:effectLst/>
                          <a:latin typeface="Microsoft YaHei UI" panose="020B0503020204020204" pitchFamily="34" charset="-122"/>
                          <a:ea typeface="Microsoft YaHei UI" panose="020B0503020204020204" pitchFamily="34" charset="-122"/>
                        </a:rPr>
                        <a:t>C-band</a:t>
                      </a:r>
                      <a:r>
                        <a:rPr lang="zh-CN" altLang="en-US" sz="2000" b="1" u="none" strike="noStrike" dirty="0">
                          <a:solidFill>
                            <a:srgbClr val="BE4502"/>
                          </a:solidFill>
                          <a:effectLst/>
                          <a:latin typeface="Microsoft YaHei UI" panose="020B0503020204020204" pitchFamily="34" charset="-122"/>
                          <a:ea typeface="Microsoft YaHei UI" panose="020B0503020204020204" pitchFamily="34" charset="-122"/>
                        </a:rPr>
                        <a:t> </a:t>
                      </a:r>
                      <a:r>
                        <a:rPr lang="en-US" altLang="zh-CN" sz="2000" b="1" u="none" strike="noStrike" dirty="0">
                          <a:solidFill>
                            <a:srgbClr val="BE4502"/>
                          </a:solidFill>
                          <a:effectLst/>
                          <a:latin typeface="Microsoft YaHei UI" panose="020B0503020204020204" pitchFamily="34" charset="-122"/>
                          <a:ea typeface="Microsoft YaHei UI" panose="020B0503020204020204" pitchFamily="34" charset="-122"/>
                        </a:rPr>
                        <a:t>klystron</a:t>
                      </a:r>
                      <a:endParaRPr lang="zh-CN" altLang="en-US" sz="2000" b="1" i="0" u="none" strike="noStrike" dirty="0">
                        <a:solidFill>
                          <a:srgbClr val="BE4502"/>
                        </a:solidFill>
                        <a:effectLst/>
                        <a:latin typeface="Microsoft YaHei UI" panose="020B0503020204020204" pitchFamily="34" charset="-122"/>
                        <a:ea typeface="Microsoft YaHei UI" panose="020B0503020204020204" pitchFamily="34" charset="-122"/>
                      </a:endParaRPr>
                    </a:p>
                  </a:txBody>
                  <a:tcPr marL="9434" marR="9434" marT="9434" marB="0" anchor="ctr"/>
                </a:tc>
                <a:tc>
                  <a:txBody>
                    <a:bodyPr/>
                    <a:lstStyle/>
                    <a:p>
                      <a:pPr algn="ctr" fontAlgn="ctr"/>
                      <a:r>
                        <a:rPr lang="en-US" altLang="zh-CN" sz="2000" b="1" u="none" strike="noStrike" dirty="0">
                          <a:solidFill>
                            <a:srgbClr val="BE4502"/>
                          </a:solidFill>
                          <a:effectLst/>
                          <a:latin typeface="Microsoft YaHei UI" panose="020B0503020204020204" pitchFamily="34" charset="-122"/>
                          <a:ea typeface="Microsoft YaHei UI" panose="020B0503020204020204" pitchFamily="34" charset="-122"/>
                        </a:rPr>
                        <a:t>236</a:t>
                      </a:r>
                      <a:endParaRPr lang="en-US" altLang="zh-CN" sz="2000" b="1" i="0" u="none" strike="noStrike" dirty="0">
                        <a:solidFill>
                          <a:srgbClr val="BE4502"/>
                        </a:solidFill>
                        <a:effectLst/>
                        <a:latin typeface="Microsoft YaHei UI" panose="020B0503020204020204" pitchFamily="34" charset="-122"/>
                        <a:ea typeface="Microsoft YaHei UI" panose="020B0503020204020204" pitchFamily="34" charset="-122"/>
                      </a:endParaRPr>
                    </a:p>
                  </a:txBody>
                  <a:tcPr marL="9434" marR="9434" marT="9434" marB="0" anchor="ctr"/>
                </a:tc>
                <a:tc>
                  <a:txBody>
                    <a:bodyPr/>
                    <a:lstStyle/>
                    <a:p>
                      <a:pPr algn="ctr" fontAlgn="ctr"/>
                      <a:r>
                        <a:rPr lang="en-US" altLang="zh-CN" sz="2000" b="1" u="none" strike="noStrike" dirty="0">
                          <a:solidFill>
                            <a:srgbClr val="BE4502"/>
                          </a:solidFill>
                          <a:effectLst/>
                          <a:latin typeface="Microsoft YaHei UI" panose="020B0503020204020204" pitchFamily="34" charset="-122"/>
                          <a:ea typeface="Microsoft YaHei UI" panose="020B0503020204020204" pitchFamily="34" charset="-122"/>
                        </a:rPr>
                        <a:t>5720</a:t>
                      </a:r>
                      <a:endParaRPr lang="en-US" altLang="zh-CN" sz="2000" b="1" i="0" u="none" strike="noStrike" dirty="0">
                        <a:solidFill>
                          <a:srgbClr val="BE4502"/>
                        </a:solidFill>
                        <a:effectLst/>
                        <a:latin typeface="Microsoft YaHei UI" panose="020B0503020204020204" pitchFamily="34" charset="-122"/>
                        <a:ea typeface="Microsoft YaHei UI" panose="020B0503020204020204" pitchFamily="34" charset="-122"/>
                      </a:endParaRPr>
                    </a:p>
                  </a:txBody>
                  <a:tcPr marL="9434" marR="9434" marT="9434" marB="0" anchor="ctr"/>
                </a:tc>
                <a:tc>
                  <a:txBody>
                    <a:bodyPr/>
                    <a:lstStyle/>
                    <a:p>
                      <a:pPr algn="ctr" fontAlgn="ctr"/>
                      <a:r>
                        <a:rPr lang="en-US" altLang="zh-CN" sz="2000" b="1" u="none" strike="noStrike" dirty="0">
                          <a:solidFill>
                            <a:srgbClr val="BE4502"/>
                          </a:solidFill>
                          <a:effectLst/>
                          <a:latin typeface="Microsoft YaHei UI" panose="020B0503020204020204" pitchFamily="34" charset="-122"/>
                          <a:ea typeface="Microsoft YaHei UI" panose="020B0503020204020204" pitchFamily="34" charset="-122"/>
                        </a:rPr>
                        <a:t>1-to-2</a:t>
                      </a:r>
                      <a:r>
                        <a:rPr lang="zh-CN" altLang="en-US" sz="2000" b="1" u="none" strike="noStrike" dirty="0">
                          <a:solidFill>
                            <a:srgbClr val="BE4502"/>
                          </a:solidFill>
                          <a:effectLst/>
                          <a:latin typeface="Microsoft YaHei UI" panose="020B0503020204020204" pitchFamily="34" charset="-122"/>
                          <a:ea typeface="Microsoft YaHei UI" panose="020B0503020204020204" pitchFamily="34" charset="-122"/>
                        </a:rPr>
                        <a:t>，</a:t>
                      </a:r>
                      <a:r>
                        <a:rPr lang="en-US" altLang="zh-CN" sz="2000" b="1" u="none" strike="noStrike" dirty="0">
                          <a:solidFill>
                            <a:srgbClr val="BE4502"/>
                          </a:solidFill>
                          <a:effectLst/>
                          <a:latin typeface="Microsoft YaHei UI" panose="020B0503020204020204" pitchFamily="34" charset="-122"/>
                          <a:ea typeface="Microsoft YaHei UI" panose="020B0503020204020204" pitchFamily="34" charset="-122"/>
                        </a:rPr>
                        <a:t>standard acc. structure.</a:t>
                      </a:r>
                      <a:endParaRPr lang="zh-CN" altLang="en-US" sz="2000" b="1" i="0" u="none" strike="noStrike" dirty="0">
                        <a:solidFill>
                          <a:srgbClr val="BE4502"/>
                        </a:solidFill>
                        <a:effectLst/>
                        <a:latin typeface="Microsoft YaHei UI" panose="020B0503020204020204" pitchFamily="34" charset="-122"/>
                        <a:ea typeface="Microsoft YaHei UI" panose="020B0503020204020204" pitchFamily="34" charset="-122"/>
                      </a:endParaRPr>
                    </a:p>
                  </a:txBody>
                  <a:tcPr marL="9434" marR="9434" marT="9434" marB="0" anchor="ctr"/>
                </a:tc>
                <a:extLst>
                  <a:ext uri="{0D108BD9-81ED-4DB2-BD59-A6C34878D82A}">
                    <a16:rowId xmlns="" xmlns:a16="http://schemas.microsoft.com/office/drawing/2014/main" val="2462531200"/>
                  </a:ext>
                </a:extLst>
              </a:tr>
            </a:tbl>
          </a:graphicData>
        </a:graphic>
      </p:graphicFrame>
    </p:spTree>
    <p:extLst>
      <p:ext uri="{BB962C8B-B14F-4D97-AF65-F5344CB8AC3E}">
        <p14:creationId xmlns:p14="http://schemas.microsoft.com/office/powerpoint/2010/main" val="819912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10972800" cy="774987"/>
          </a:xfrm>
        </p:spPr>
        <p:txBody>
          <a:bodyPr/>
          <a:lstStyle/>
          <a:p>
            <a:pPr algn="just"/>
            <a:r>
              <a:rPr lang="en-US" altLang="zh-CN" dirty="0">
                <a:latin typeface="Microsoft YaHei UI" panose="020B0503020204020204" pitchFamily="34" charset="-122"/>
                <a:ea typeface="Microsoft YaHei UI" panose="020B0503020204020204" pitchFamily="34" charset="-122"/>
              </a:rPr>
              <a:t>Requirement list:</a:t>
            </a:r>
          </a:p>
        </p:txBody>
      </p:sp>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Design consideration for </a:t>
            </a:r>
            <a:r>
              <a:rPr lang="en-US" altLang="zh-CN" dirty="0" err="1" smtClean="0"/>
              <a:t>Linac</a:t>
            </a:r>
            <a:r>
              <a:rPr lang="en-US" altLang="zh-CN" dirty="0" smtClean="0"/>
              <a:t> RF </a:t>
            </a:r>
            <a:r>
              <a:rPr lang="en-US" altLang="zh-CN" dirty="0"/>
              <a:t>s</a:t>
            </a:r>
            <a:r>
              <a:rPr lang="en-US" altLang="zh-CN" dirty="0" smtClean="0"/>
              <a:t>ources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8</a:t>
            </a:fld>
            <a:endParaRPr lang="zh-CN" altLang="en-US" dirty="0"/>
          </a:p>
        </p:txBody>
      </p:sp>
      <p:graphicFrame>
        <p:nvGraphicFramePr>
          <p:cNvPr id="8" name="表格 7"/>
          <p:cNvGraphicFramePr>
            <a:graphicFrameLocks noGrp="1"/>
          </p:cNvGraphicFramePr>
          <p:nvPr>
            <p:extLst>
              <p:ext uri="{D42A27DB-BD31-4B8C-83A1-F6EECF244321}">
                <p14:modId xmlns:p14="http://schemas.microsoft.com/office/powerpoint/2010/main" val="2498566223"/>
              </p:ext>
            </p:extLst>
          </p:nvPr>
        </p:nvGraphicFramePr>
        <p:xfrm>
          <a:off x="767408" y="1988840"/>
          <a:ext cx="11332115" cy="1475740"/>
        </p:xfrm>
        <a:graphic>
          <a:graphicData uri="http://schemas.openxmlformats.org/drawingml/2006/table">
            <a:tbl>
              <a:tblPr/>
              <a:tblGrid>
                <a:gridCol w="4491355"/>
                <a:gridCol w="648072"/>
                <a:gridCol w="6192688"/>
              </a:tblGrid>
              <a:tr h="296927">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S band</a:t>
                      </a:r>
                      <a:r>
                        <a:rPr lang="en-US"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k</a:t>
                      </a: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lystron</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33</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2860MHz/80MW</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Modulator</a:t>
                      </a:r>
                      <a:r>
                        <a:rPr lang="en-US"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of S band klystron </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33</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400kV/500A</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C band</a:t>
                      </a:r>
                      <a:r>
                        <a:rPr lang="en-US"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k</a:t>
                      </a: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lystron</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236</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5720MHz/50MW/3us</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Modulator</a:t>
                      </a:r>
                      <a:r>
                        <a:rPr lang="en-US"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of C band klystron </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236</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350kV/400A</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95204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10972800" cy="774987"/>
          </a:xfrm>
        </p:spPr>
        <p:txBody>
          <a:bodyPr/>
          <a:lstStyle/>
          <a:p>
            <a:pPr algn="just"/>
            <a:r>
              <a:rPr lang="en-US" altLang="zh-CN" dirty="0">
                <a:latin typeface="Microsoft YaHei UI" panose="020B0503020204020204" pitchFamily="34" charset="-122"/>
                <a:ea typeface="Microsoft YaHei UI" panose="020B0503020204020204" pitchFamily="34" charset="-122"/>
              </a:rPr>
              <a:t>Requirement list:</a:t>
            </a:r>
          </a:p>
        </p:txBody>
      </p:sp>
      <p:sp>
        <p:nvSpPr>
          <p:cNvPr id="3" name="日期占位符 2"/>
          <p:cNvSpPr>
            <a:spLocks noGrp="1"/>
          </p:cNvSpPr>
          <p:nvPr>
            <p:ph type="dt" sz="half" idx="10"/>
          </p:nvPr>
        </p:nvSpPr>
        <p:spPr/>
        <p:txBody>
          <a:bodyPr/>
          <a:lstStyle/>
          <a:p>
            <a:fld id="{97D0C212-7161-4C52-9319-4EBC86D2F962}" type="datetime1">
              <a:rPr lang="zh-CN" altLang="en-US" smtClean="0"/>
              <a:t>2023/7/4</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smtClean="0"/>
              <a:t>Design consideration for </a:t>
            </a:r>
            <a:r>
              <a:rPr lang="en-US" altLang="zh-CN" dirty="0" err="1" smtClean="0"/>
              <a:t>Linac</a:t>
            </a:r>
            <a:r>
              <a:rPr lang="en-US" altLang="zh-CN" dirty="0" smtClean="0"/>
              <a:t> RF </a:t>
            </a:r>
            <a:r>
              <a:rPr lang="en-US" altLang="zh-CN" dirty="0"/>
              <a:t>s</a:t>
            </a:r>
            <a:r>
              <a:rPr lang="en-US" altLang="zh-CN" dirty="0" smtClean="0"/>
              <a:t>ources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9</a:t>
            </a:fld>
            <a:endParaRPr lang="zh-CN" altLang="en-US" dirty="0"/>
          </a:p>
        </p:txBody>
      </p:sp>
      <p:graphicFrame>
        <p:nvGraphicFramePr>
          <p:cNvPr id="8" name="表格 7"/>
          <p:cNvGraphicFramePr>
            <a:graphicFrameLocks noGrp="1"/>
          </p:cNvGraphicFramePr>
          <p:nvPr>
            <p:extLst>
              <p:ext uri="{D42A27DB-BD31-4B8C-83A1-F6EECF244321}">
                <p14:modId xmlns:p14="http://schemas.microsoft.com/office/powerpoint/2010/main" val="2973530951"/>
              </p:ext>
            </p:extLst>
          </p:nvPr>
        </p:nvGraphicFramePr>
        <p:xfrm>
          <a:off x="767408" y="1988840"/>
          <a:ext cx="10513168" cy="1475740"/>
        </p:xfrm>
        <a:graphic>
          <a:graphicData uri="http://schemas.openxmlformats.org/drawingml/2006/table">
            <a:tbl>
              <a:tblPr/>
              <a:tblGrid>
                <a:gridCol w="4464496"/>
                <a:gridCol w="648072"/>
                <a:gridCol w="2882058"/>
                <a:gridCol w="2518542"/>
              </a:tblGrid>
              <a:tr h="296927">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S band</a:t>
                      </a:r>
                      <a:r>
                        <a:rPr lang="en-US"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k</a:t>
                      </a: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lystron</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33</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2860MHz/80MW</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H</a:t>
                      </a: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ighe</a:t>
                      </a: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r </a:t>
                      </a: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Efficiency</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Modulator</a:t>
                      </a:r>
                      <a:r>
                        <a:rPr lang="en-US"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of S band klystron </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33</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400kV/500A</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Mature product</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C band</a:t>
                      </a:r>
                      <a:r>
                        <a:rPr lang="en-US"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k</a:t>
                      </a: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lystron</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236</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5720MHz/50MW</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Mature product</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84150">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Modulator</a:t>
                      </a:r>
                      <a:r>
                        <a:rPr lang="en-US" sz="2400" b="0" i="0" u="none" strike="noStrike" baseline="0" dirty="0" smtClean="0">
                          <a:solidFill>
                            <a:srgbClr val="000000"/>
                          </a:solidFill>
                          <a:effectLst/>
                          <a:latin typeface="Microsoft YaHei UI" panose="020B0503020204020204" pitchFamily="34" charset="-122"/>
                          <a:ea typeface="Microsoft YaHei UI" panose="020B0503020204020204" pitchFamily="34" charset="-122"/>
                        </a:rPr>
                        <a:t> of C band klystron </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236</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350kV/400A</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smtClean="0">
                          <a:solidFill>
                            <a:srgbClr val="000000"/>
                          </a:solidFill>
                          <a:effectLst/>
                          <a:latin typeface="Microsoft YaHei UI" panose="020B0503020204020204" pitchFamily="34" charset="-122"/>
                          <a:ea typeface="Microsoft YaHei UI" panose="020B0503020204020204" pitchFamily="34" charset="-122"/>
                        </a:rPr>
                        <a:t>Mature product</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92959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34187</TotalTime>
  <Words>1274</Words>
  <Application>Microsoft Office PowerPoint</Application>
  <PresentationFormat>宽屏</PresentationFormat>
  <Paragraphs>391</Paragraphs>
  <Slides>29</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29</vt:i4>
      </vt:variant>
    </vt:vector>
  </HeadingPairs>
  <TitlesOfParts>
    <vt:vector size="41" baseType="lpstr">
      <vt:lpstr>Microsoft YaHei UI</vt:lpstr>
      <vt:lpstr>DengXian</vt:lpstr>
      <vt:lpstr>DengXian</vt:lpstr>
      <vt:lpstr>宋体</vt:lpstr>
      <vt:lpstr>微软雅黑</vt:lpstr>
      <vt:lpstr>Arial</vt:lpstr>
      <vt:lpstr>Arial Black</vt:lpstr>
      <vt:lpstr>Calibri</vt:lpstr>
      <vt:lpstr>Cambria Math</vt:lpstr>
      <vt:lpstr>Times New Roman</vt:lpstr>
      <vt:lpstr>Wingdings</vt:lpstr>
      <vt:lpstr>Office 主题</vt:lpstr>
      <vt:lpstr>PowerPoint 演示文稿</vt:lpstr>
      <vt:lpstr>Content</vt:lpstr>
      <vt:lpstr>Design consideration for Collider RF sources</vt:lpstr>
      <vt:lpstr>Design consideration for Collider RF sources</vt:lpstr>
      <vt:lpstr>Design consideration for Collider RF sources</vt:lpstr>
      <vt:lpstr>Design consideration for Collider RF sources</vt:lpstr>
      <vt:lpstr>Design consideration for Linac RF sources</vt:lpstr>
      <vt:lpstr>Design consideration for Linac RF sources</vt:lpstr>
      <vt:lpstr>Design consideration for Linac RF sources</vt:lpstr>
      <vt:lpstr>Design consideration for Linac RF sources</vt:lpstr>
      <vt:lpstr>R&amp;D Strategies</vt:lpstr>
      <vt:lpstr>PowerPoint 演示文稿</vt:lpstr>
      <vt:lpstr>650MHz klystron R&amp;D strategy and plan</vt:lpstr>
      <vt:lpstr>Design scheme</vt:lpstr>
      <vt:lpstr>1st prototype milestone</vt:lpstr>
      <vt:lpstr>Test results</vt:lpstr>
      <vt:lpstr>2nd prototype (HE design) milestone</vt:lpstr>
      <vt:lpstr>Beam dynamic simulation</vt:lpstr>
      <vt:lpstr>1st stage test results</vt:lpstr>
      <vt:lpstr>3rd prototype (Muti-beam design) milestone</vt:lpstr>
      <vt:lpstr>MBK design and fabrication status</vt:lpstr>
      <vt:lpstr>MBK beam tester conditioning</vt:lpstr>
      <vt:lpstr>PowerPoint 演示文稿</vt:lpstr>
      <vt:lpstr>Main parameters</vt:lpstr>
      <vt:lpstr>Beam dynamics</vt:lpstr>
      <vt:lpstr>Beam optics simulation</vt:lpstr>
      <vt:lpstr>Summary</vt:lpstr>
      <vt:lpstr>Higher efficiency Less energy consumption Lower cost </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zzsxyz</cp:lastModifiedBy>
  <cp:revision>2177</cp:revision>
  <cp:lastPrinted>2022-11-06T05:19:21Z</cp:lastPrinted>
  <dcterms:created xsi:type="dcterms:W3CDTF">2012-09-04T11:33:36Z</dcterms:created>
  <dcterms:modified xsi:type="dcterms:W3CDTF">2023-07-04T13:11:11Z</dcterms:modified>
</cp:coreProperties>
</file>