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953" r:id="rId2"/>
    <p:sldId id="907" r:id="rId3"/>
    <p:sldId id="955" r:id="rId4"/>
    <p:sldId id="957" r:id="rId5"/>
    <p:sldId id="958" r:id="rId6"/>
    <p:sldId id="986" r:id="rId7"/>
    <p:sldId id="988" r:id="rId8"/>
    <p:sldId id="989" r:id="rId9"/>
    <p:sldId id="990" r:id="rId10"/>
    <p:sldId id="991" r:id="rId11"/>
    <p:sldId id="992" r:id="rId12"/>
    <p:sldId id="1000" r:id="rId13"/>
    <p:sldId id="1001" r:id="rId14"/>
    <p:sldId id="999" r:id="rId15"/>
    <p:sldId id="965" r:id="rId16"/>
    <p:sldId id="966" r:id="rId17"/>
    <p:sldId id="967" r:id="rId18"/>
    <p:sldId id="968" r:id="rId19"/>
    <p:sldId id="969" r:id="rId20"/>
    <p:sldId id="970" r:id="rId21"/>
    <p:sldId id="971" r:id="rId22"/>
    <p:sldId id="1003" r:id="rId23"/>
    <p:sldId id="1005" r:id="rId24"/>
    <p:sldId id="980" r:id="rId25"/>
    <p:sldId id="1006" r:id="rId26"/>
    <p:sldId id="983"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3" autoAdjust="0"/>
    <p:restoredTop sz="90707" autoAdjust="0"/>
  </p:normalViewPr>
  <p:slideViewPr>
    <p:cSldViewPr>
      <p:cViewPr varScale="1">
        <p:scale>
          <a:sx n="58" d="100"/>
          <a:sy n="58" d="100"/>
        </p:scale>
        <p:origin x="840" y="39"/>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2023/6/21</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2023/6/21</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19</a:t>
            </a:fld>
            <a:endParaRPr lang="zh-CN" altLang="en-US"/>
          </a:p>
        </p:txBody>
      </p:sp>
    </p:spTree>
    <p:extLst>
      <p:ext uri="{BB962C8B-B14F-4D97-AF65-F5344CB8AC3E}">
        <p14:creationId xmlns:p14="http://schemas.microsoft.com/office/powerpoint/2010/main" val="201961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20</a:t>
            </a:fld>
            <a:endParaRPr lang="zh-CN" altLang="en-US"/>
          </a:p>
        </p:txBody>
      </p:sp>
    </p:spTree>
    <p:extLst>
      <p:ext uri="{BB962C8B-B14F-4D97-AF65-F5344CB8AC3E}">
        <p14:creationId xmlns:p14="http://schemas.microsoft.com/office/powerpoint/2010/main" val="172884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21</a:t>
            </a:fld>
            <a:endParaRPr lang="zh-CN" altLang="en-US"/>
          </a:p>
        </p:txBody>
      </p:sp>
    </p:spTree>
    <p:extLst>
      <p:ext uri="{BB962C8B-B14F-4D97-AF65-F5344CB8AC3E}">
        <p14:creationId xmlns:p14="http://schemas.microsoft.com/office/powerpoint/2010/main" val="3951121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24</a:t>
            </a:fld>
            <a:endParaRPr lang="zh-CN" altLang="en-US"/>
          </a:p>
        </p:txBody>
      </p:sp>
    </p:spTree>
    <p:extLst>
      <p:ext uri="{BB962C8B-B14F-4D97-AF65-F5344CB8AC3E}">
        <p14:creationId xmlns:p14="http://schemas.microsoft.com/office/powerpoint/2010/main" val="3711290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25</a:t>
            </a:fld>
            <a:endParaRPr lang="zh-CN" altLang="en-US"/>
          </a:p>
        </p:txBody>
      </p:sp>
    </p:spTree>
    <p:extLst>
      <p:ext uri="{BB962C8B-B14F-4D97-AF65-F5344CB8AC3E}">
        <p14:creationId xmlns:p14="http://schemas.microsoft.com/office/powerpoint/2010/main" val="33533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28913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4</a:t>
            </a:fld>
            <a:endParaRPr lang="zh-CN" altLang="en-US"/>
          </a:p>
        </p:txBody>
      </p:sp>
    </p:spTree>
    <p:extLst>
      <p:ext uri="{BB962C8B-B14F-4D97-AF65-F5344CB8AC3E}">
        <p14:creationId xmlns:p14="http://schemas.microsoft.com/office/powerpoint/2010/main" val="370710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5</a:t>
            </a:fld>
            <a:endParaRPr lang="zh-CN" altLang="en-US"/>
          </a:p>
        </p:txBody>
      </p:sp>
    </p:spTree>
    <p:extLst>
      <p:ext uri="{BB962C8B-B14F-4D97-AF65-F5344CB8AC3E}">
        <p14:creationId xmlns:p14="http://schemas.microsoft.com/office/powerpoint/2010/main" val="285369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14</a:t>
            </a:fld>
            <a:endParaRPr lang="zh-CN" altLang="en-US"/>
          </a:p>
        </p:txBody>
      </p:sp>
    </p:spTree>
    <p:extLst>
      <p:ext uri="{BB962C8B-B14F-4D97-AF65-F5344CB8AC3E}">
        <p14:creationId xmlns:p14="http://schemas.microsoft.com/office/powerpoint/2010/main" val="527193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15</a:t>
            </a:fld>
            <a:endParaRPr lang="zh-CN" altLang="en-US"/>
          </a:p>
        </p:txBody>
      </p:sp>
    </p:spTree>
    <p:extLst>
      <p:ext uri="{BB962C8B-B14F-4D97-AF65-F5344CB8AC3E}">
        <p14:creationId xmlns:p14="http://schemas.microsoft.com/office/powerpoint/2010/main" val="323717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16</a:t>
            </a:fld>
            <a:endParaRPr lang="zh-CN" altLang="en-US"/>
          </a:p>
        </p:txBody>
      </p:sp>
    </p:spTree>
    <p:extLst>
      <p:ext uri="{BB962C8B-B14F-4D97-AF65-F5344CB8AC3E}">
        <p14:creationId xmlns:p14="http://schemas.microsoft.com/office/powerpoint/2010/main" val="336496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17</a:t>
            </a:fld>
            <a:endParaRPr lang="zh-CN" altLang="en-US"/>
          </a:p>
        </p:txBody>
      </p:sp>
    </p:spTree>
    <p:extLst>
      <p:ext uri="{BB962C8B-B14F-4D97-AF65-F5344CB8AC3E}">
        <p14:creationId xmlns:p14="http://schemas.microsoft.com/office/powerpoint/2010/main" val="246041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18</a:t>
            </a:fld>
            <a:endParaRPr lang="zh-CN" altLang="en-US"/>
          </a:p>
        </p:txBody>
      </p:sp>
    </p:spTree>
    <p:extLst>
      <p:ext uri="{BB962C8B-B14F-4D97-AF65-F5344CB8AC3E}">
        <p14:creationId xmlns:p14="http://schemas.microsoft.com/office/powerpoint/2010/main" val="231718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2023/6/21</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smtClean="0"/>
              <a:t>CEPC Accelerator TDR International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AB315D-5845-4E10-96EE-900B6420E4E9}" type="datetime1">
              <a:rPr lang="zh-CN" altLang="en-US" smtClean="0"/>
              <a:t>2023/6/21</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smtClean="0"/>
              <a:t>CEPC Accelerator TDR International Review</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t>2023/6/21</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smtClean="0"/>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2023/6/21</a:t>
            </a:fld>
            <a:endParaRPr lang="zh-CN" altLang="en-US"/>
          </a:p>
        </p:txBody>
      </p:sp>
      <p:sp>
        <p:nvSpPr>
          <p:cNvPr id="5" name="Footer Placeholder 4"/>
          <p:cNvSpPr>
            <a:spLocks noGrp="1"/>
          </p:cNvSpPr>
          <p:nvPr>
            <p:ph type="ftr" sz="quarter" idx="11"/>
          </p:nvPr>
        </p:nvSpPr>
        <p:spPr/>
        <p:txBody>
          <a:bodyPr/>
          <a:lstStyle/>
          <a:p>
            <a:r>
              <a:rPr lang="en-US" altLang="zh-CN" smtClean="0"/>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smtClean="0"/>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2023/6/21</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145033" y="2590393"/>
            <a:ext cx="11855623" cy="1276235"/>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5500" dirty="0" smtClean="0">
                <a:solidFill>
                  <a:srgbClr val="FF0000"/>
                </a:solidFill>
              </a:rPr>
              <a:t>R &amp; D of full-scale prototype magnets for CEPC </a:t>
            </a:r>
            <a:r>
              <a:rPr lang="en-US" altLang="zh-CN" sz="5500" dirty="0">
                <a:solidFill>
                  <a:srgbClr val="FF0000"/>
                </a:solidFill>
              </a:rPr>
              <a:t>Booster </a:t>
            </a:r>
            <a:r>
              <a:rPr lang="en-US" altLang="zh-CN" sz="5500" dirty="0" smtClean="0">
                <a:solidFill>
                  <a:srgbClr val="FF0000"/>
                </a:solidFill>
              </a:rPr>
              <a:t>and collider</a:t>
            </a:r>
            <a:endParaRPr lang="zh-CN" altLang="en-US" sz="5500" dirty="0">
              <a:solidFill>
                <a:srgbClr val="FF0000"/>
              </a:solidFill>
            </a:endParaRPr>
          </a:p>
        </p:txBody>
      </p:sp>
      <p:sp>
        <p:nvSpPr>
          <p:cNvPr id="7" name="文本框 7">
            <a:extLst>
              <a:ext uri="{FF2B5EF4-FFF2-40B4-BE49-F238E27FC236}">
                <a16:creationId xmlns="" xmlns:a16="http://schemas.microsoft.com/office/drawing/2014/main" id="{785816F2-AEF2-4FFE-A0DA-84B4490709A4}"/>
              </a:ext>
            </a:extLst>
          </p:cNvPr>
          <p:cNvSpPr txBox="1"/>
          <p:nvPr/>
        </p:nvSpPr>
        <p:spPr>
          <a:xfrm>
            <a:off x="2621737" y="4242209"/>
            <a:ext cx="6769500"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ea typeface="微软雅黑" panose="020B0503020204020204" pitchFamily="34" charset="-122"/>
              </a:rPr>
              <a:t>Wen Kang</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12-16. June. 2023, </a:t>
            </a:r>
            <a:r>
              <a:rPr lang="en-US" altLang="zh-CN" dirty="0" err="1">
                <a:solidFill>
                  <a:schemeClr val="bg1"/>
                </a:solidFill>
              </a:rPr>
              <a:t>Hongkong</a:t>
            </a:r>
            <a:r>
              <a:rPr lang="en-US" altLang="zh-CN" dirty="0">
                <a:solidFill>
                  <a:schemeClr val="bg1"/>
                </a:solidFill>
              </a:rPr>
              <a:t>, CEPC Accelerator TDR International Review</a:t>
            </a: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01722" y="1139260"/>
            <a:ext cx="11573053" cy="1569660"/>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In the assembly process, the lower coil is directly installed in the lower half shielding tube, the upper half coil should be firstly assembled in an assembling tooling and then rotated 180 degree. After it is put together with the lower coil, the upper shielding tube is assembled with the lower one by the same assembling tooling.</a:t>
            </a:r>
            <a:endParaRPr lang="en-US" altLang="zh-CN" sz="2400" b="1" dirty="0">
              <a:solidFill>
                <a:srgbClr val="0000FF"/>
              </a:solidFill>
              <a:ea typeface="华文楷体"/>
              <a:cs typeface="Times New Roman" pitchFamily="18" charset="0"/>
            </a:endParaRPr>
          </a:p>
        </p:txBody>
      </p:sp>
      <p:pic>
        <p:nvPicPr>
          <p:cNvPr id="13" name="图片 12"/>
          <p:cNvPicPr>
            <a:picLocks noChangeAspect="1"/>
          </p:cNvPicPr>
          <p:nvPr/>
        </p:nvPicPr>
        <p:blipFill>
          <a:blip r:embed="rId2"/>
          <a:stretch>
            <a:fillRect/>
          </a:stretch>
        </p:blipFill>
        <p:spPr>
          <a:xfrm>
            <a:off x="5800872" y="3702738"/>
            <a:ext cx="6034399" cy="2817982"/>
          </a:xfrm>
          <a:prstGeom prst="rect">
            <a:avLst/>
          </a:prstGeom>
        </p:spPr>
      </p:pic>
      <p:pic>
        <p:nvPicPr>
          <p:cNvPr id="9" name="图片 8"/>
          <p:cNvPicPr>
            <a:picLocks noChangeAspect="1"/>
          </p:cNvPicPr>
          <p:nvPr/>
        </p:nvPicPr>
        <p:blipFill>
          <a:blip r:embed="rId3"/>
          <a:stretch>
            <a:fillRect/>
          </a:stretch>
        </p:blipFill>
        <p:spPr>
          <a:xfrm>
            <a:off x="636829" y="2617011"/>
            <a:ext cx="5490778" cy="2975377"/>
          </a:xfrm>
          <a:prstGeom prst="rect">
            <a:avLst/>
          </a:prstGeom>
        </p:spPr>
      </p:pic>
      <p:sp>
        <p:nvSpPr>
          <p:cNvPr id="12" name="Rectangle 4"/>
          <p:cNvSpPr txBox="1">
            <a:spLocks noChangeArrowheads="1"/>
          </p:cNvSpPr>
          <p:nvPr/>
        </p:nvSpPr>
        <p:spPr>
          <a:xfrm>
            <a:off x="1361385" y="253210"/>
            <a:ext cx="905509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CT coil 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98694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21886" y="1095127"/>
            <a:ext cx="11573053" cy="461665"/>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The pictures in the process the magnet assembly.</a:t>
            </a:r>
            <a:endParaRPr lang="en-US" altLang="zh-CN" sz="2400" b="1" dirty="0">
              <a:solidFill>
                <a:srgbClr val="0000FF"/>
              </a:solidFill>
              <a:ea typeface="华文楷体"/>
              <a:cs typeface="Times New Roman"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141" y="1545964"/>
            <a:ext cx="1808232" cy="4023881"/>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4662" y="1909437"/>
            <a:ext cx="1785746" cy="3973843"/>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3255" y="1609634"/>
            <a:ext cx="3993231" cy="2994924"/>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748" y="3727244"/>
            <a:ext cx="3824571" cy="2868429"/>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1321" y="2485552"/>
            <a:ext cx="2954185" cy="3937374"/>
          </a:xfrm>
          <a:prstGeom prst="rect">
            <a:avLst/>
          </a:prstGeom>
        </p:spPr>
      </p:pic>
      <p:sp>
        <p:nvSpPr>
          <p:cNvPr id="14" name="Rectangle 4"/>
          <p:cNvSpPr txBox="1">
            <a:spLocks noChangeArrowheads="1"/>
          </p:cNvSpPr>
          <p:nvPr/>
        </p:nvSpPr>
        <p:spPr>
          <a:xfrm>
            <a:off x="1361385" y="253210"/>
            <a:ext cx="905509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CT coil 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3143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
          <p:cNvSpPr>
            <a:spLocks noChangeArrowheads="1"/>
          </p:cNvSpPr>
          <p:nvPr/>
        </p:nvSpPr>
        <p:spPr bwMode="auto">
          <a:xfrm>
            <a:off x="461947" y="1019730"/>
            <a:ext cx="11331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latin typeface="+mn-lt"/>
                <a:ea typeface="华文楷体"/>
                <a:cs typeface="Times New Roman" pitchFamily="18" charset="0"/>
                <a:sym typeface="楷体" panose="02010609060101010101" pitchFamily="49" charset="-122"/>
              </a:rPr>
              <a:t>The dipole magnet was measured in the lab constructed for the HEPS booster.</a:t>
            </a:r>
            <a:endParaRPr lang="en-US" altLang="zh-CN" sz="2400" b="1" dirty="0">
              <a:solidFill>
                <a:srgbClr val="0000FF"/>
              </a:solidFill>
              <a:latin typeface="+mn-lt"/>
              <a:ea typeface="华文楷体"/>
              <a:cs typeface="Times New Roman" pitchFamily="18" charset="0"/>
              <a:sym typeface="楷体" panose="02010609060101010101" pitchFamily="49"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9166" y="1571627"/>
            <a:ext cx="6256877" cy="4694491"/>
          </a:xfrm>
          <a:prstGeom prst="rect">
            <a:avLst/>
          </a:prstGeom>
        </p:spPr>
      </p:pic>
      <p:sp>
        <p:nvSpPr>
          <p:cNvPr id="14" name="Rectangle 4"/>
          <p:cNvSpPr txBox="1">
            <a:spLocks noChangeArrowheads="1"/>
          </p:cNvSpPr>
          <p:nvPr/>
        </p:nvSpPr>
        <p:spPr>
          <a:xfrm>
            <a:off x="1361385" y="253210"/>
            <a:ext cx="905509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CT coil 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226901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335360" y="1056386"/>
            <a:ext cx="112576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a:solidFill>
                  <a:srgbClr val="0000FF"/>
                </a:solidFill>
                <a:latin typeface="+mn-lt"/>
                <a:ea typeface="华文楷体"/>
                <a:cs typeface="Times New Roman" pitchFamily="18" charset="0"/>
                <a:sym typeface="楷体" panose="02010609060101010101" pitchFamily="49" charset="-122"/>
              </a:rPr>
              <a:t>T</a:t>
            </a:r>
            <a:r>
              <a:rPr lang="en-US" altLang="zh-CN" sz="2400" b="1" dirty="0" smtClean="0">
                <a:solidFill>
                  <a:srgbClr val="0000FF"/>
                </a:solidFill>
                <a:latin typeface="+mn-lt"/>
                <a:ea typeface="华文楷体"/>
                <a:cs typeface="Times New Roman" pitchFamily="18" charset="0"/>
                <a:sym typeface="楷体" panose="02010609060101010101" pitchFamily="49" charset="-122"/>
              </a:rPr>
              <a:t>he </a:t>
            </a:r>
            <a:r>
              <a:rPr lang="en-US" altLang="zh-CN" sz="2400" b="1" dirty="0" smtClean="0">
                <a:solidFill>
                  <a:srgbClr val="0000FF"/>
                </a:solidFill>
                <a:latin typeface="+mn-lt"/>
                <a:ea typeface="华文楷体"/>
                <a:cs typeface="Times New Roman" pitchFamily="18" charset="0"/>
                <a:sym typeface="楷体" panose="02010609060101010101" pitchFamily="49" charset="-122"/>
              </a:rPr>
              <a:t>measured field uniformity @</a:t>
            </a:r>
            <a:r>
              <a:rPr lang="en-GB" altLang="zh-CN" sz="2400" b="1" dirty="0" smtClean="0">
                <a:solidFill>
                  <a:srgbClr val="FF0000"/>
                </a:solidFill>
                <a:ea typeface="华文楷体"/>
                <a:cs typeface="Times New Roman" pitchFamily="18" charset="0"/>
              </a:rPr>
              <a:t>31 </a:t>
            </a:r>
            <a:r>
              <a:rPr lang="en-GB" altLang="zh-CN" sz="2400" b="1" dirty="0" err="1">
                <a:solidFill>
                  <a:srgbClr val="FF0000"/>
                </a:solidFill>
                <a:ea typeface="华文楷体"/>
                <a:cs typeface="Times New Roman" pitchFamily="18" charset="0"/>
              </a:rPr>
              <a:t>Gs</a:t>
            </a:r>
            <a:r>
              <a:rPr lang="en-US" altLang="zh-CN" sz="2400" b="1" dirty="0" smtClean="0">
                <a:solidFill>
                  <a:srgbClr val="0000FF"/>
                </a:solidFill>
                <a:latin typeface="+mn-lt"/>
                <a:ea typeface="华文楷体"/>
                <a:cs typeface="Times New Roman" pitchFamily="18" charset="0"/>
                <a:sym typeface="楷体" panose="02010609060101010101" pitchFamily="49" charset="-122"/>
              </a:rPr>
              <a:t> reaches </a:t>
            </a:r>
            <a:r>
              <a:rPr lang="en-GB" altLang="zh-CN" sz="2400" b="1" dirty="0" smtClean="0">
                <a:solidFill>
                  <a:srgbClr val="FF0000"/>
                </a:solidFill>
                <a:ea typeface="华文楷体"/>
                <a:cs typeface="Times New Roman" pitchFamily="18" charset="0"/>
              </a:rPr>
              <a:t>3×10</a:t>
            </a:r>
            <a:r>
              <a:rPr lang="en-GB" altLang="zh-CN" sz="2400" b="1" baseline="30000" dirty="0" smtClean="0">
                <a:solidFill>
                  <a:srgbClr val="FF0000"/>
                </a:solidFill>
                <a:ea typeface="华文楷体"/>
                <a:cs typeface="Times New Roman" pitchFamily="18" charset="0"/>
              </a:rPr>
              <a:t>–4</a:t>
            </a:r>
            <a:r>
              <a:rPr lang="en-GB" altLang="zh-CN" sz="2400" b="1" dirty="0">
                <a:solidFill>
                  <a:srgbClr val="FF0000"/>
                </a:solidFill>
                <a:ea typeface="华文楷体"/>
                <a:cs typeface="Times New Roman" pitchFamily="18" charset="0"/>
              </a:rPr>
              <a:t> (@GFR=+-22.5mm</a:t>
            </a:r>
            <a:r>
              <a:rPr lang="en-GB" altLang="zh-CN" sz="2400" b="1" dirty="0" smtClean="0">
                <a:solidFill>
                  <a:srgbClr val="FF0000"/>
                </a:solidFill>
                <a:ea typeface="华文楷体"/>
                <a:cs typeface="Times New Roman" pitchFamily="18" charset="0"/>
              </a:rPr>
              <a:t>), </a:t>
            </a:r>
            <a:r>
              <a:rPr lang="en-GB" altLang="zh-CN" sz="2400" b="1" dirty="0" smtClean="0">
                <a:solidFill>
                  <a:srgbClr val="0000FF"/>
                </a:solidFill>
                <a:ea typeface="华文楷体"/>
                <a:cs typeface="Times New Roman" pitchFamily="18" charset="0"/>
              </a:rPr>
              <a:t>which meets the requirement of </a:t>
            </a:r>
            <a:r>
              <a:rPr lang="en-GB" altLang="zh-CN" sz="2400" b="1" dirty="0" smtClean="0">
                <a:solidFill>
                  <a:srgbClr val="FF0000"/>
                </a:solidFill>
                <a:ea typeface="华文楷体"/>
                <a:cs typeface="Times New Roman" pitchFamily="18" charset="0"/>
              </a:rPr>
              <a:t>5×10</a:t>
            </a:r>
            <a:r>
              <a:rPr lang="en-GB" altLang="zh-CN" sz="2400" b="1" baseline="30000" dirty="0" smtClean="0">
                <a:solidFill>
                  <a:srgbClr val="FF0000"/>
                </a:solidFill>
                <a:ea typeface="华文楷体"/>
                <a:cs typeface="Times New Roman" pitchFamily="18" charset="0"/>
              </a:rPr>
              <a:t>–4</a:t>
            </a:r>
            <a:r>
              <a:rPr lang="en-GB" altLang="zh-CN" sz="2400" b="1" dirty="0">
                <a:solidFill>
                  <a:srgbClr val="FF0000"/>
                </a:solidFill>
                <a:ea typeface="华文楷体"/>
                <a:cs typeface="Times New Roman" pitchFamily="18" charset="0"/>
              </a:rPr>
              <a:t>(@GFR=+-22.5mm)</a:t>
            </a:r>
            <a:r>
              <a:rPr lang="en-GB" altLang="zh-CN" sz="2400" b="1" dirty="0" smtClean="0">
                <a:solidFill>
                  <a:srgbClr val="0000FF"/>
                </a:solidFill>
                <a:ea typeface="华文楷体"/>
                <a:cs typeface="Times New Roman" pitchFamily="18" charset="0"/>
              </a:rPr>
              <a:t>.</a:t>
            </a:r>
            <a:endParaRPr lang="en-US" altLang="zh-CN" sz="2400" b="1" dirty="0">
              <a:solidFill>
                <a:srgbClr val="0000FF"/>
              </a:solidFill>
              <a:latin typeface="+mn-lt"/>
              <a:ea typeface="华文楷体"/>
              <a:cs typeface="Times New Roman" pitchFamily="18" charset="0"/>
              <a:sym typeface="楷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2708920"/>
            <a:ext cx="5783854" cy="3169967"/>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120" y="2708920"/>
            <a:ext cx="4089990" cy="3067493"/>
          </a:xfrm>
          <a:prstGeom prst="rect">
            <a:avLst/>
          </a:prstGeom>
        </p:spPr>
      </p:pic>
      <p:sp>
        <p:nvSpPr>
          <p:cNvPr id="8" name="Rectangle 4"/>
          <p:cNvSpPr txBox="1">
            <a:spLocks noChangeArrowheads="1"/>
          </p:cNvSpPr>
          <p:nvPr/>
        </p:nvSpPr>
        <p:spPr>
          <a:xfrm>
            <a:off x="1361385" y="253210"/>
            <a:ext cx="905509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CT coil 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345242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14</a:t>
            </a:fld>
            <a:endParaRPr lang="zh-CN" altLang="en-US" dirty="0"/>
          </a:p>
        </p:txBody>
      </p:sp>
      <p:sp>
        <p:nvSpPr>
          <p:cNvPr id="12" name="Rectangle 8"/>
          <p:cNvSpPr>
            <a:spLocks noChangeArrowheads="1"/>
          </p:cNvSpPr>
          <p:nvPr/>
        </p:nvSpPr>
        <p:spPr bwMode="auto">
          <a:xfrm>
            <a:off x="403775" y="1058675"/>
            <a:ext cx="5764233" cy="5478423"/>
          </a:xfrm>
          <a:prstGeom prst="rect">
            <a:avLst/>
          </a:prstGeom>
          <a:noFill/>
          <a:ln w="9525">
            <a:noFill/>
            <a:miter lim="800000"/>
            <a:headEnd/>
            <a:tailEnd/>
          </a:ln>
        </p:spPr>
        <p:txBody>
          <a:bodyPr wrap="square" anchor="ctr">
            <a:spAutoFit/>
          </a:bodyPr>
          <a:lstStyle/>
          <a:p>
            <a:pPr marL="342900" indent="-342900" algn="just">
              <a:spcBef>
                <a:spcPts val="600"/>
              </a:spcBef>
              <a:spcAft>
                <a:spcPts val="600"/>
              </a:spcAft>
              <a:buClr>
                <a:srgbClr val="FF0000"/>
              </a:buClr>
              <a:buFont typeface="Wingdings" panose="05000000000000000000" pitchFamily="2" charset="2"/>
              <a:buChar char="ü"/>
              <a:tabLst>
                <a:tab pos="457200" algn="l"/>
              </a:tabLst>
            </a:pPr>
            <a:r>
              <a:rPr lang="en-US" altLang="zh-CN" sz="2200" b="1" dirty="0">
                <a:solidFill>
                  <a:srgbClr val="0000FF"/>
                </a:solidFill>
                <a:ea typeface="华文楷体"/>
                <a:cs typeface="Times New Roman" pitchFamily="18" charset="0"/>
              </a:rPr>
              <a:t>The length of the full-scale iron-core dipole magnet is 4.7m, which can be spit into upper and lower </a:t>
            </a:r>
            <a:r>
              <a:rPr lang="en-US" altLang="zh-CN" sz="2200" b="1" dirty="0" smtClean="0">
                <a:solidFill>
                  <a:srgbClr val="0000FF"/>
                </a:solidFill>
                <a:ea typeface="华文楷体"/>
                <a:cs typeface="Times New Roman" pitchFamily="18" charset="0"/>
              </a:rPr>
              <a:t>halves </a:t>
            </a:r>
            <a:r>
              <a:rPr lang="en-US" altLang="zh-CN" sz="2200" b="1" dirty="0">
                <a:solidFill>
                  <a:srgbClr val="0000FF"/>
                </a:solidFill>
                <a:ea typeface="华文楷体"/>
                <a:cs typeface="Times New Roman" pitchFamily="18" charset="0"/>
              </a:rPr>
              <a:t>for the coil and vacuum chamber installation.</a:t>
            </a:r>
          </a:p>
          <a:p>
            <a:pPr marL="342900" indent="-342900" algn="just">
              <a:spcBef>
                <a:spcPts val="600"/>
              </a:spcBef>
              <a:buClr>
                <a:srgbClr val="FF0000"/>
              </a:buClr>
              <a:buFont typeface="Wingdings" panose="05000000000000000000" pitchFamily="2" charset="2"/>
              <a:buChar char="ü"/>
            </a:pPr>
            <a:r>
              <a:rPr lang="en-GB" altLang="zh-CN" sz="2200" b="1" dirty="0" smtClean="0">
                <a:solidFill>
                  <a:srgbClr val="0000FF"/>
                </a:solidFill>
                <a:ea typeface="华文楷体"/>
                <a:cs typeface="Times New Roman" pitchFamily="18" charset="0"/>
              </a:rPr>
              <a:t>To </a:t>
            </a:r>
            <a:r>
              <a:rPr lang="en-GB" altLang="zh-CN" sz="2200" b="1" dirty="0">
                <a:solidFill>
                  <a:srgbClr val="0000FF"/>
                </a:solidFill>
                <a:ea typeface="华文楷体"/>
                <a:cs typeface="Times New Roman" pitchFamily="18" charset="0"/>
              </a:rPr>
              <a:t>achieve better shielding effectiveness from the earth's field, a closed H-type core was </a:t>
            </a:r>
            <a:r>
              <a:rPr lang="en-GB" altLang="zh-CN" sz="2200" b="1" dirty="0" smtClean="0">
                <a:solidFill>
                  <a:srgbClr val="0000FF"/>
                </a:solidFill>
                <a:ea typeface="华文楷体"/>
                <a:cs typeface="Times New Roman" pitchFamily="18" charset="0"/>
              </a:rPr>
              <a:t>chosen. </a:t>
            </a:r>
          </a:p>
          <a:p>
            <a:pPr marL="342900" indent="-342900" algn="just">
              <a:spcBef>
                <a:spcPts val="600"/>
              </a:spcBef>
              <a:buClr>
                <a:srgbClr val="FF0000"/>
              </a:buClr>
              <a:buFont typeface="Wingdings" panose="05000000000000000000" pitchFamily="2" charset="2"/>
              <a:buChar char="ü"/>
            </a:pPr>
            <a:r>
              <a:rPr lang="en-GB" altLang="zh-CN" sz="2200" b="1" dirty="0" smtClean="0">
                <a:solidFill>
                  <a:srgbClr val="0000FF"/>
                </a:solidFill>
                <a:ea typeface="华文楷体"/>
                <a:cs typeface="Times New Roman" pitchFamily="18" charset="0"/>
              </a:rPr>
              <a:t>To </a:t>
            </a:r>
            <a:r>
              <a:rPr lang="en-GB" altLang="zh-CN" sz="2200" b="1" dirty="0">
                <a:solidFill>
                  <a:srgbClr val="0000FF"/>
                </a:solidFill>
                <a:ea typeface="华文楷体"/>
                <a:cs typeface="Times New Roman" pitchFamily="18" charset="0"/>
              </a:rPr>
              <a:t>increase the field and decrease the weight of the core, </a:t>
            </a:r>
            <a:r>
              <a:rPr lang="en-GB" altLang="zh-CN" sz="2200" b="1" dirty="0" smtClean="0">
                <a:solidFill>
                  <a:srgbClr val="0000FF"/>
                </a:solidFill>
                <a:ea typeface="华文楷体"/>
                <a:cs typeface="Times New Roman" pitchFamily="18" charset="0"/>
              </a:rPr>
              <a:t>the </a:t>
            </a:r>
            <a:r>
              <a:rPr lang="en-GB" altLang="zh-CN" sz="2200" b="1" dirty="0">
                <a:solidFill>
                  <a:srgbClr val="0000FF"/>
                </a:solidFill>
                <a:ea typeface="华文楷体"/>
                <a:cs typeface="Times New Roman" pitchFamily="18" charset="0"/>
              </a:rPr>
              <a:t>return yoke of the core </a:t>
            </a:r>
            <a:r>
              <a:rPr lang="en-GB" altLang="zh-CN" sz="2200" b="1" dirty="0" smtClean="0">
                <a:solidFill>
                  <a:srgbClr val="0000FF"/>
                </a:solidFill>
                <a:ea typeface="华文楷体"/>
                <a:cs typeface="Times New Roman" pitchFamily="18" charset="0"/>
              </a:rPr>
              <a:t>is made </a:t>
            </a:r>
            <a:r>
              <a:rPr lang="en-GB" altLang="zh-CN" sz="2200" b="1" dirty="0">
                <a:solidFill>
                  <a:srgbClr val="0000FF"/>
                </a:solidFill>
                <a:ea typeface="华文楷体"/>
                <a:cs typeface="Times New Roman" pitchFamily="18" charset="0"/>
              </a:rPr>
              <a:t>as thin as </a:t>
            </a:r>
            <a:r>
              <a:rPr lang="en-GB" altLang="zh-CN" sz="2200" b="1" dirty="0" smtClean="0">
                <a:solidFill>
                  <a:srgbClr val="0000FF"/>
                </a:solidFill>
                <a:ea typeface="华文楷体"/>
                <a:cs typeface="Times New Roman" pitchFamily="18" charset="0"/>
              </a:rPr>
              <a:t>possible and some </a:t>
            </a:r>
            <a:r>
              <a:rPr lang="en-GB" altLang="zh-CN" sz="2200" b="1" dirty="0">
                <a:solidFill>
                  <a:srgbClr val="0000FF"/>
                </a:solidFill>
                <a:ea typeface="华文楷体"/>
                <a:cs typeface="Times New Roman" pitchFamily="18" charset="0"/>
              </a:rPr>
              <a:t>holes are </a:t>
            </a:r>
            <a:r>
              <a:rPr lang="en-GB" altLang="zh-CN" sz="2200" b="1" dirty="0" smtClean="0">
                <a:solidFill>
                  <a:srgbClr val="0000FF"/>
                </a:solidFill>
                <a:ea typeface="华文楷体"/>
                <a:cs typeface="Times New Roman" pitchFamily="18" charset="0"/>
              </a:rPr>
              <a:t>punched in </a:t>
            </a:r>
            <a:r>
              <a:rPr lang="en-GB" altLang="zh-CN" sz="2200" b="1" dirty="0">
                <a:solidFill>
                  <a:srgbClr val="0000FF"/>
                </a:solidFill>
                <a:ea typeface="华文楷体"/>
                <a:cs typeface="Times New Roman" pitchFamily="18" charset="0"/>
              </a:rPr>
              <a:t>the pole areas of the laminations.</a:t>
            </a:r>
            <a:endParaRPr lang="en-GB" altLang="zh-CN" sz="2200" b="1" dirty="0" smtClean="0">
              <a:solidFill>
                <a:srgbClr val="0000FF"/>
              </a:solidFill>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US" altLang="zh-CN" sz="2200" b="1" dirty="0">
                <a:solidFill>
                  <a:srgbClr val="0000FF"/>
                </a:solidFill>
                <a:ea typeface="华文楷体"/>
                <a:cs typeface="Times New Roman" pitchFamily="18" charset="0"/>
              </a:rPr>
              <a:t>To reduce the deformation in longitudinal direction, the magnet is put on a long I-steel beam which has a precisely machined surface</a:t>
            </a:r>
            <a:r>
              <a:rPr lang="en-GB" altLang="zh-CN" sz="2200" b="1" dirty="0">
                <a:solidFill>
                  <a:srgbClr val="0000FF"/>
                </a:solidFill>
                <a:ea typeface="华文楷体"/>
                <a:cs typeface="Times New Roman" pitchFamily="18" charset="0"/>
              </a:rPr>
              <a:t>.</a:t>
            </a:r>
            <a:endParaRPr lang="en-GB" altLang="zh-CN" sz="2200" b="1" dirty="0">
              <a:solidFill>
                <a:srgbClr val="0000FF"/>
              </a:solidFill>
              <a:ea typeface="华文楷体"/>
              <a:cs typeface="Times New Roman" pitchFamily="18" charset="0"/>
            </a:endParaRPr>
          </a:p>
        </p:txBody>
      </p:sp>
      <p:pic>
        <p:nvPicPr>
          <p:cNvPr id="16" name="picture" descr="descript"/>
          <p:cNvPicPr>
            <a:picLocks noChangeAspect="1"/>
          </p:cNvPicPr>
          <p:nvPr/>
        </p:nvPicPr>
        <p:blipFill rotWithShape="1">
          <a:blip r:embed="rId3"/>
          <a:srcRect b="-211"/>
          <a:stretch/>
        </p:blipFill>
        <p:spPr>
          <a:xfrm>
            <a:off x="6369010" y="1302458"/>
            <a:ext cx="2838356" cy="2021216"/>
          </a:xfrm>
          <a:prstGeom prst="rect">
            <a:avLst/>
          </a:prstGeom>
          <a:solidFill/>
          <a:ln/>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8048" y="3717032"/>
            <a:ext cx="4880568" cy="2906490"/>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7750" y="1099262"/>
            <a:ext cx="2252874" cy="2726274"/>
          </a:xfrm>
          <a:prstGeom prst="rect">
            <a:avLst/>
          </a:prstGeom>
        </p:spPr>
      </p:pic>
      <p:sp>
        <p:nvSpPr>
          <p:cNvPr id="14" name="Rectangle 4"/>
          <p:cNvSpPr txBox="1">
            <a:spLocks noChangeArrowheads="1"/>
          </p:cNvSpPr>
          <p:nvPr/>
        </p:nvSpPr>
        <p:spPr>
          <a:xfrm>
            <a:off x="1361385" y="253210"/>
            <a:ext cx="977517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a:t>
            </a:r>
            <a:r>
              <a:rPr lang="en-US" altLang="zh-CN" b="1" dirty="0" smtClean="0">
                <a:solidFill>
                  <a:srgbClr val="FF0000"/>
                </a:solidFill>
                <a:ea typeface="华文楷体"/>
                <a:cs typeface="Times New Roman" pitchFamily="18" charset="0"/>
                <a:sym typeface="Calibri" panose="020F0502020204030204" pitchFamily="34" charset="0"/>
              </a:rPr>
              <a:t>iron core </a:t>
            </a:r>
            <a:r>
              <a:rPr lang="en-US" altLang="zh-CN" b="1" dirty="0">
                <a:solidFill>
                  <a:srgbClr val="FF0000"/>
                </a:solidFill>
                <a:ea typeface="华文楷体"/>
                <a:cs typeface="Times New Roman" pitchFamily="18" charset="0"/>
                <a:sym typeface="Calibri" panose="020F0502020204030204" pitchFamily="34" charset="0"/>
              </a:rPr>
              <a:t>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2108226220"/>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15</a:t>
            </a:fld>
            <a:endParaRPr lang="zh-CN" altLang="en-US" dirty="0"/>
          </a:p>
        </p:txBody>
      </p:sp>
      <p:sp>
        <p:nvSpPr>
          <p:cNvPr id="11" name="Rectangle 8"/>
          <p:cNvSpPr>
            <a:spLocks noChangeArrowheads="1"/>
          </p:cNvSpPr>
          <p:nvPr/>
        </p:nvSpPr>
        <p:spPr bwMode="auto">
          <a:xfrm>
            <a:off x="208218" y="1155522"/>
            <a:ext cx="11706390" cy="769441"/>
          </a:xfrm>
          <a:prstGeom prst="rect">
            <a:avLst/>
          </a:prstGeom>
          <a:noFill/>
          <a:ln w="9525">
            <a:noFill/>
            <a:miter lim="800000"/>
            <a:headEnd/>
            <a:tailEnd/>
          </a:ln>
        </p:spPr>
        <p:txBody>
          <a:bodyPr wrap="square" anchor="ctr">
            <a:spAutoFit/>
          </a:bodyPr>
          <a:lstStyle/>
          <a:p>
            <a:pPr marL="342900" indent="-342900" algn="just">
              <a:spcBef>
                <a:spcPts val="600"/>
              </a:spcBef>
              <a:spcAft>
                <a:spcPts val="600"/>
              </a:spcAft>
              <a:buClr>
                <a:srgbClr val="FF0000"/>
              </a:buClr>
              <a:buFont typeface="Wingdings" panose="05000000000000000000" pitchFamily="2" charset="2"/>
              <a:buChar char="ü"/>
              <a:tabLst>
                <a:tab pos="457200" algn="l"/>
              </a:tabLst>
            </a:pPr>
            <a:r>
              <a:rPr lang="en-US" altLang="zh-CN" sz="2200" b="1" dirty="0">
                <a:solidFill>
                  <a:srgbClr val="0000FF"/>
                </a:solidFill>
                <a:ea typeface="华文楷体"/>
                <a:cs typeface="Times New Roman" pitchFamily="18" charset="0"/>
              </a:rPr>
              <a:t>The half cores are stacked by the silicon steel laminations and aluminum laminations with the ratio of 1:1, which are pulled together by the surrounding </a:t>
            </a:r>
            <a:r>
              <a:rPr lang="en-US" altLang="zh-CN" sz="2200" b="1" dirty="0">
                <a:solidFill>
                  <a:srgbClr val="0000FF"/>
                </a:solidFill>
                <a:ea typeface="华文楷体"/>
                <a:cs typeface="Times New Roman" pitchFamily="18" charset="0"/>
              </a:rPr>
              <a:t>metal </a:t>
            </a:r>
            <a:r>
              <a:rPr lang="en-US" altLang="zh-CN" sz="2200" b="1" dirty="0">
                <a:solidFill>
                  <a:srgbClr val="0000FF"/>
                </a:solidFill>
                <a:ea typeface="华文楷体"/>
                <a:cs typeface="Times New Roman" pitchFamily="18" charset="0"/>
              </a:rPr>
              <a:t>bars.</a:t>
            </a: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849" y="2259154"/>
            <a:ext cx="2857178" cy="3808083"/>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197" y="2204864"/>
            <a:ext cx="2812996" cy="3750661"/>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0787" y="2414726"/>
            <a:ext cx="4675104" cy="3507698"/>
          </a:xfrm>
          <a:prstGeom prst="rect">
            <a:avLst/>
          </a:prstGeom>
        </p:spPr>
      </p:pic>
      <p:sp>
        <p:nvSpPr>
          <p:cNvPr id="9" name="Rectangle 4"/>
          <p:cNvSpPr txBox="1">
            <a:spLocks noChangeArrowheads="1"/>
          </p:cNvSpPr>
          <p:nvPr/>
        </p:nvSpPr>
        <p:spPr>
          <a:xfrm>
            <a:off x="1649417" y="253210"/>
            <a:ext cx="9343127"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a:t>
            </a:r>
            <a:r>
              <a:rPr lang="en-US" altLang="zh-CN" b="1" dirty="0" smtClean="0">
                <a:solidFill>
                  <a:srgbClr val="FF0000"/>
                </a:solidFill>
                <a:ea typeface="华文楷体"/>
                <a:cs typeface="Times New Roman" pitchFamily="18" charset="0"/>
                <a:sym typeface="Calibri" panose="020F0502020204030204" pitchFamily="34" charset="0"/>
              </a:rPr>
              <a:t>iron core </a:t>
            </a:r>
            <a:r>
              <a:rPr lang="en-US" altLang="zh-CN" b="1" dirty="0">
                <a:solidFill>
                  <a:srgbClr val="FF0000"/>
                </a:solidFill>
                <a:ea typeface="华文楷体"/>
                <a:cs typeface="Times New Roman" pitchFamily="18" charset="0"/>
                <a:sym typeface="Calibri" panose="020F0502020204030204" pitchFamily="34" charset="0"/>
              </a:rPr>
              <a:t>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3087495005"/>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16</a:t>
            </a:fld>
            <a:endParaRPr lang="zh-CN" altLang="en-US" dirty="0"/>
          </a:p>
        </p:txBody>
      </p:sp>
      <p:sp>
        <p:nvSpPr>
          <p:cNvPr id="5" name="Footer Placeholder 4"/>
          <p:cNvSpPr>
            <a:spLocks noGrp="1"/>
          </p:cNvSpPr>
          <p:nvPr>
            <p:ph type="ftr" sz="quarter" idx="11"/>
          </p:nvPr>
        </p:nvSpPr>
        <p:spPr/>
        <p:txBody>
          <a:bodyPr/>
          <a:lstStyle/>
          <a:p>
            <a:r>
              <a:rPr lang="en-US" altLang="zh-CN" smtClean="0"/>
              <a:t>CEPC Accelerator TDR International Review</a:t>
            </a:r>
            <a:endParaRPr lang="zh-CN" altLang="en-US" dirty="0"/>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2556" y="3494705"/>
            <a:ext cx="3591624" cy="2775345"/>
          </a:xfrm>
          <a:prstGeom prst="rect">
            <a:avLst/>
          </a:prstGeom>
        </p:spPr>
      </p:pic>
      <p:sp>
        <p:nvSpPr>
          <p:cNvPr id="10" name="Rectangle 8"/>
          <p:cNvSpPr>
            <a:spLocks noChangeArrowheads="1"/>
          </p:cNvSpPr>
          <p:nvPr/>
        </p:nvSpPr>
        <p:spPr bwMode="auto">
          <a:xfrm>
            <a:off x="360709" y="1052736"/>
            <a:ext cx="11500560" cy="2092881"/>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tabLst>
                <a:tab pos="457200" algn="l"/>
              </a:tabLst>
            </a:pPr>
            <a:r>
              <a:rPr lang="en-US" altLang="zh-CN" sz="2400" b="1" dirty="0" smtClean="0">
                <a:solidFill>
                  <a:srgbClr val="0000FF"/>
                </a:solidFill>
                <a:ea typeface="华文楷体"/>
                <a:cs typeface="Times New Roman" pitchFamily="18" charset="0"/>
              </a:rPr>
              <a:t>The magnet has two coils, each coil has two turns, which are formed with several pieces of the aluminum </a:t>
            </a:r>
            <a:r>
              <a:rPr lang="en-US" altLang="zh-CN" sz="2400" b="1" dirty="0" smtClean="0">
                <a:solidFill>
                  <a:srgbClr val="0000FF"/>
                </a:solidFill>
                <a:ea typeface="华文楷体"/>
                <a:cs typeface="Times New Roman" pitchFamily="18" charset="0"/>
              </a:rPr>
              <a:t>bars</a:t>
            </a:r>
          </a:p>
          <a:p>
            <a:pPr marL="342900" indent="-342900" algn="just">
              <a:spcBef>
                <a:spcPts val="600"/>
              </a:spcBef>
              <a:buClr>
                <a:srgbClr val="FF0000"/>
              </a:buClr>
              <a:buFont typeface="Wingdings" panose="05000000000000000000" pitchFamily="2" charset="2"/>
              <a:buChar char="ü"/>
              <a:tabLst>
                <a:tab pos="457200" algn="l"/>
              </a:tabLst>
            </a:pPr>
            <a:r>
              <a:rPr lang="en-US" altLang="zh-CN" sz="2400" b="1" dirty="0" smtClean="0">
                <a:solidFill>
                  <a:srgbClr val="0000FF"/>
                </a:solidFill>
                <a:ea typeface="华文楷体"/>
                <a:cs typeface="Times New Roman" pitchFamily="18" charset="0"/>
              </a:rPr>
              <a:t>Unlike </a:t>
            </a:r>
            <a:r>
              <a:rPr lang="en-US" altLang="zh-CN" sz="2400" b="1" dirty="0" smtClean="0">
                <a:solidFill>
                  <a:srgbClr val="0000FF"/>
                </a:solidFill>
                <a:ea typeface="华文楷体"/>
                <a:cs typeface="Times New Roman" pitchFamily="18" charset="0"/>
              </a:rPr>
              <a:t>the conventional vacuum epoxy casting, the insulation either between the turns or between coil and iron-core are simply made by G10 </a:t>
            </a:r>
            <a:r>
              <a:rPr lang="en-US" altLang="zh-CN" sz="2400" b="1" dirty="0" smtClean="0">
                <a:solidFill>
                  <a:srgbClr val="0000FF"/>
                </a:solidFill>
                <a:ea typeface="华文楷体"/>
                <a:cs typeface="Times New Roman" pitchFamily="18" charset="0"/>
              </a:rPr>
              <a:t>plates.</a:t>
            </a:r>
          </a:p>
          <a:p>
            <a:pPr marL="342900" indent="-342900" algn="just">
              <a:spcBef>
                <a:spcPts val="600"/>
              </a:spcBef>
              <a:buClr>
                <a:srgbClr val="FF0000"/>
              </a:buClr>
              <a:buFont typeface="Wingdings" panose="05000000000000000000" pitchFamily="2" charset="2"/>
              <a:buChar char="ü"/>
              <a:tabLst>
                <a:tab pos="457200" algn="l"/>
              </a:tabLst>
            </a:pPr>
            <a:r>
              <a:rPr lang="en-US" altLang="zh-CN" sz="2400" b="1" dirty="0" smtClean="0">
                <a:solidFill>
                  <a:srgbClr val="0000FF"/>
                </a:solidFill>
                <a:ea typeface="华文楷体"/>
                <a:cs typeface="Times New Roman" pitchFamily="18" charset="0"/>
              </a:rPr>
              <a:t>By </a:t>
            </a:r>
            <a:r>
              <a:rPr lang="en-US" altLang="zh-CN" sz="2400" b="1" dirty="0" smtClean="0">
                <a:solidFill>
                  <a:srgbClr val="0000FF"/>
                </a:solidFill>
                <a:ea typeface="华文楷体"/>
                <a:cs typeface="Times New Roman" pitchFamily="18" charset="0"/>
              </a:rPr>
              <a:t>using some kind of special structure, the coils can be simply fixed on the iron cores.</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801456" y="1638857"/>
            <a:ext cx="2950403" cy="6487042"/>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524" y="3214055"/>
            <a:ext cx="2501502" cy="3336644"/>
          </a:xfrm>
          <a:prstGeom prst="rect">
            <a:avLst/>
          </a:prstGeom>
        </p:spPr>
      </p:pic>
      <p:sp>
        <p:nvSpPr>
          <p:cNvPr id="11" name="Rectangle 4"/>
          <p:cNvSpPr txBox="1">
            <a:spLocks noChangeArrowheads="1"/>
          </p:cNvSpPr>
          <p:nvPr/>
        </p:nvSpPr>
        <p:spPr>
          <a:xfrm>
            <a:off x="1649417" y="253210"/>
            <a:ext cx="9343127"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a:t>
            </a:r>
            <a:r>
              <a:rPr lang="en-US" altLang="zh-CN" b="1" dirty="0" smtClean="0">
                <a:solidFill>
                  <a:srgbClr val="FF0000"/>
                </a:solidFill>
                <a:ea typeface="华文楷体"/>
                <a:cs typeface="Times New Roman" pitchFamily="18" charset="0"/>
                <a:sym typeface="Calibri" panose="020F0502020204030204" pitchFamily="34" charset="0"/>
              </a:rPr>
              <a:t>iron core </a:t>
            </a:r>
            <a:r>
              <a:rPr lang="en-US" altLang="zh-CN" b="1" dirty="0">
                <a:solidFill>
                  <a:srgbClr val="FF0000"/>
                </a:solidFill>
                <a:ea typeface="华文楷体"/>
                <a:cs typeface="Times New Roman" pitchFamily="18" charset="0"/>
                <a:sym typeface="Calibri" panose="020F0502020204030204" pitchFamily="34" charset="0"/>
              </a:rPr>
              <a:t>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2605631048"/>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17</a:t>
            </a:fld>
            <a:endParaRPr lang="zh-CN" altLang="en-US" dirty="0"/>
          </a:p>
        </p:txBody>
      </p:sp>
      <p:sp>
        <p:nvSpPr>
          <p:cNvPr id="5" name="Footer Placeholder 4"/>
          <p:cNvSpPr>
            <a:spLocks noGrp="1"/>
          </p:cNvSpPr>
          <p:nvPr>
            <p:ph type="ftr" sz="quarter" idx="11"/>
          </p:nvPr>
        </p:nvSpPr>
        <p:spPr/>
        <p:txBody>
          <a:bodyPr/>
          <a:lstStyle/>
          <a:p>
            <a:r>
              <a:rPr lang="en-US" altLang="zh-CN" smtClean="0"/>
              <a:t>CEPC Accelerator TDR International Review</a:t>
            </a:r>
            <a:endParaRPr lang="zh-CN" altLang="en-US" dirty="0"/>
          </a:p>
        </p:txBody>
      </p:sp>
      <p:sp>
        <p:nvSpPr>
          <p:cNvPr id="11" name="Rectangle 8"/>
          <p:cNvSpPr>
            <a:spLocks noChangeArrowheads="1"/>
          </p:cNvSpPr>
          <p:nvPr/>
        </p:nvSpPr>
        <p:spPr bwMode="auto">
          <a:xfrm>
            <a:off x="454096" y="1135474"/>
            <a:ext cx="11313786" cy="830997"/>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tabLst>
                <a:tab pos="457200" algn="l"/>
              </a:tabLst>
            </a:pPr>
            <a:r>
              <a:rPr lang="en-US" altLang="zh-CN" sz="2400" b="1" dirty="0" smtClean="0">
                <a:solidFill>
                  <a:srgbClr val="0000FF"/>
                </a:solidFill>
                <a:ea typeface="华文楷体"/>
                <a:cs typeface="Times New Roman" pitchFamily="18" charset="0"/>
              </a:rPr>
              <a:t>After two coils are installed in the two half cores, they are assembled together and then the production of the magnet is completed. </a:t>
            </a: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612" y="2160279"/>
            <a:ext cx="4955989" cy="3716993"/>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3816" y="2160278"/>
            <a:ext cx="4955991" cy="3716993"/>
          </a:xfrm>
          <a:prstGeom prst="rect">
            <a:avLst/>
          </a:prstGeom>
        </p:spPr>
      </p:pic>
      <p:sp>
        <p:nvSpPr>
          <p:cNvPr id="8" name="Rectangle 4"/>
          <p:cNvSpPr txBox="1">
            <a:spLocks noChangeArrowheads="1"/>
          </p:cNvSpPr>
          <p:nvPr/>
        </p:nvSpPr>
        <p:spPr>
          <a:xfrm>
            <a:off x="1649417" y="253210"/>
            <a:ext cx="9343127"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a:t>
            </a:r>
            <a:r>
              <a:rPr lang="en-US" altLang="zh-CN" b="1" dirty="0" smtClean="0">
                <a:solidFill>
                  <a:srgbClr val="FF0000"/>
                </a:solidFill>
                <a:ea typeface="华文楷体"/>
                <a:cs typeface="Times New Roman" pitchFamily="18" charset="0"/>
                <a:sym typeface="Calibri" panose="020F0502020204030204" pitchFamily="34" charset="0"/>
              </a:rPr>
              <a:t>iron core </a:t>
            </a:r>
            <a:r>
              <a:rPr lang="en-US" altLang="zh-CN" b="1" dirty="0">
                <a:solidFill>
                  <a:srgbClr val="FF0000"/>
                </a:solidFill>
                <a:ea typeface="华文楷体"/>
                <a:cs typeface="Times New Roman" pitchFamily="18" charset="0"/>
                <a:sym typeface="Calibri" panose="020F0502020204030204" pitchFamily="34" charset="0"/>
              </a:rPr>
              <a:t>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634371277"/>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18</a:t>
            </a:fld>
            <a:endParaRPr lang="zh-CN" altLang="en-US" dirty="0"/>
          </a:p>
        </p:txBody>
      </p:sp>
      <p:sp>
        <p:nvSpPr>
          <p:cNvPr id="5" name="Footer Placeholder 4"/>
          <p:cNvSpPr>
            <a:spLocks noGrp="1"/>
          </p:cNvSpPr>
          <p:nvPr>
            <p:ph type="ftr" sz="quarter" idx="11"/>
          </p:nvPr>
        </p:nvSpPr>
        <p:spPr/>
        <p:txBody>
          <a:bodyPr/>
          <a:lstStyle/>
          <a:p>
            <a:r>
              <a:rPr lang="en-US" altLang="zh-CN" smtClean="0"/>
              <a:t>CEPC Accelerator TDR International Review</a:t>
            </a:r>
            <a:endParaRPr lang="zh-CN" altLang="en-US" dirty="0"/>
          </a:p>
        </p:txBody>
      </p:sp>
      <p:pic>
        <p:nvPicPr>
          <p:cNvPr id="8"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017" y="3358786"/>
            <a:ext cx="5319972" cy="295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969" y="3355532"/>
            <a:ext cx="4804565" cy="270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
          <p:cNvSpPr>
            <a:spLocks noChangeArrowheads="1"/>
          </p:cNvSpPr>
          <p:nvPr/>
        </p:nvSpPr>
        <p:spPr bwMode="auto">
          <a:xfrm>
            <a:off x="309795" y="1086559"/>
            <a:ext cx="11602387" cy="205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latin typeface="+mn-lt"/>
                <a:ea typeface="华文楷体"/>
                <a:cs typeface="Times New Roman" pitchFamily="18" charset="0"/>
                <a:sym typeface="楷体" panose="02010609060101010101" pitchFamily="49" charset="-122"/>
              </a:rPr>
              <a:t>A hall probe field measurement system is used to measure the magnetic field of the dipole magnet.</a:t>
            </a:r>
          </a:p>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latin typeface="+mn-lt"/>
                <a:ea typeface="华文楷体"/>
                <a:cs typeface="Times New Roman" pitchFamily="18" charset="0"/>
                <a:sym typeface="楷体" panose="02010609060101010101" pitchFamily="49" charset="-122"/>
              </a:rPr>
              <a:t>It is composed of a 6m long slide rail, a trolley, a gauss meter and a computer. The slide rail is supported on the pole surface of the magnet, the gauss meter is carried by the trolley to move along the slide rail. </a:t>
            </a:r>
            <a:endParaRPr lang="en-US" altLang="zh-CN" sz="2400" b="1" dirty="0">
              <a:solidFill>
                <a:srgbClr val="0000FF"/>
              </a:solidFill>
              <a:latin typeface="+mn-lt"/>
              <a:ea typeface="华文楷体"/>
              <a:cs typeface="Times New Roman" pitchFamily="18" charset="0"/>
              <a:sym typeface="楷体" panose="02010609060101010101" pitchFamily="49" charset="-122"/>
            </a:endParaRPr>
          </a:p>
        </p:txBody>
      </p:sp>
      <p:sp>
        <p:nvSpPr>
          <p:cNvPr id="11" name="Rectangle 4"/>
          <p:cNvSpPr txBox="1">
            <a:spLocks noChangeArrowheads="1"/>
          </p:cNvSpPr>
          <p:nvPr/>
        </p:nvSpPr>
        <p:spPr>
          <a:xfrm>
            <a:off x="1649417" y="253210"/>
            <a:ext cx="9343127"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a:t>
            </a:r>
            <a:r>
              <a:rPr lang="en-US" altLang="zh-CN" b="1" dirty="0" smtClean="0">
                <a:solidFill>
                  <a:srgbClr val="FF0000"/>
                </a:solidFill>
                <a:ea typeface="华文楷体"/>
                <a:cs typeface="Times New Roman" pitchFamily="18" charset="0"/>
                <a:sym typeface="Calibri" panose="020F0502020204030204" pitchFamily="34" charset="0"/>
              </a:rPr>
              <a:t>iron core </a:t>
            </a:r>
            <a:r>
              <a:rPr lang="en-US" altLang="zh-CN" b="1" dirty="0">
                <a:solidFill>
                  <a:srgbClr val="FF0000"/>
                </a:solidFill>
                <a:ea typeface="华文楷体"/>
                <a:cs typeface="Times New Roman" pitchFamily="18" charset="0"/>
                <a:sym typeface="Calibri" panose="020F0502020204030204" pitchFamily="34" charset="0"/>
              </a:rPr>
              <a:t>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292378079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19</a:t>
            </a:fld>
            <a:endParaRPr lang="zh-CN" altLang="en-US" dirty="0"/>
          </a:p>
        </p:txBody>
      </p:sp>
      <p:sp>
        <p:nvSpPr>
          <p:cNvPr id="5" name="Footer Placeholder 4"/>
          <p:cNvSpPr>
            <a:spLocks noGrp="1"/>
          </p:cNvSpPr>
          <p:nvPr>
            <p:ph type="ftr" sz="quarter" idx="11"/>
          </p:nvPr>
        </p:nvSpPr>
        <p:spPr/>
        <p:txBody>
          <a:bodyPr/>
          <a:lstStyle/>
          <a:p>
            <a:r>
              <a:rPr lang="en-US" altLang="zh-CN" smtClean="0"/>
              <a:t>CEPC Accelerator TDR International Review</a:t>
            </a:r>
            <a:endParaRPr lang="zh-CN" altLang="en-US" dirty="0"/>
          </a:p>
        </p:txBody>
      </p:sp>
      <p:sp>
        <p:nvSpPr>
          <p:cNvPr id="11" name="矩形 1"/>
          <p:cNvSpPr>
            <a:spLocks noChangeArrowheads="1"/>
          </p:cNvSpPr>
          <p:nvPr/>
        </p:nvSpPr>
        <p:spPr bwMode="auto">
          <a:xfrm>
            <a:off x="332280" y="1012203"/>
            <a:ext cx="115574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latin typeface="+mn-lt"/>
                <a:ea typeface="华文楷体"/>
                <a:cs typeface="Times New Roman" pitchFamily="18" charset="0"/>
                <a:sym typeface="楷体" panose="02010609060101010101" pitchFamily="49" charset="-122"/>
              </a:rPr>
              <a:t>In order to put the</a:t>
            </a:r>
            <a:r>
              <a:rPr lang="en-US" altLang="zh-CN" sz="2400" b="1" dirty="0" smtClean="0">
                <a:solidFill>
                  <a:srgbClr val="0000FF"/>
                </a:solidFill>
                <a:ea typeface="华文楷体"/>
                <a:cs typeface="Times New Roman" pitchFamily="18" charset="0"/>
                <a:sym typeface="楷体" panose="02010609060101010101" pitchFamily="49" charset="-122"/>
              </a:rPr>
              <a:t> </a:t>
            </a:r>
            <a:r>
              <a:rPr lang="en-US" altLang="zh-CN" sz="2400" b="1" dirty="0">
                <a:solidFill>
                  <a:srgbClr val="0000FF"/>
                </a:solidFill>
                <a:ea typeface="华文楷体"/>
                <a:cs typeface="Times New Roman" pitchFamily="18" charset="0"/>
                <a:sym typeface="楷体" panose="02010609060101010101" pitchFamily="49" charset="-122"/>
              </a:rPr>
              <a:t>6m long slide </a:t>
            </a:r>
            <a:r>
              <a:rPr lang="en-US" altLang="zh-CN" sz="2400" b="1" dirty="0" smtClean="0">
                <a:solidFill>
                  <a:srgbClr val="0000FF"/>
                </a:solidFill>
                <a:ea typeface="华文楷体"/>
                <a:cs typeface="Times New Roman" pitchFamily="18" charset="0"/>
                <a:sym typeface="楷体" panose="02010609060101010101" pitchFamily="49" charset="-122"/>
              </a:rPr>
              <a:t>rail on the lower pole surface of the magnet, the upper half of the magnet should be moved away</a:t>
            </a:r>
            <a:r>
              <a:rPr lang="en-US" altLang="zh-CN" sz="2400" b="1" dirty="0" smtClean="0">
                <a:solidFill>
                  <a:srgbClr val="0000FF"/>
                </a:solidFill>
                <a:latin typeface="+mn-lt"/>
                <a:ea typeface="华文楷体"/>
                <a:cs typeface="Times New Roman" pitchFamily="18" charset="0"/>
                <a:sym typeface="楷体" panose="02010609060101010101" pitchFamily="49" charset="-122"/>
              </a:rPr>
              <a:t>. </a:t>
            </a: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4855" y="1939212"/>
            <a:ext cx="6524022" cy="4359800"/>
          </a:xfrm>
          <a:prstGeom prst="rect">
            <a:avLst/>
          </a:prstGeom>
        </p:spPr>
      </p:pic>
      <p:sp>
        <p:nvSpPr>
          <p:cNvPr id="8" name="Rectangle 4"/>
          <p:cNvSpPr txBox="1">
            <a:spLocks noChangeArrowheads="1"/>
          </p:cNvSpPr>
          <p:nvPr/>
        </p:nvSpPr>
        <p:spPr>
          <a:xfrm>
            <a:off x="1649417" y="253210"/>
            <a:ext cx="9343127"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a:t>
            </a:r>
            <a:r>
              <a:rPr lang="en-US" altLang="zh-CN" b="1" dirty="0" smtClean="0">
                <a:solidFill>
                  <a:srgbClr val="FF0000"/>
                </a:solidFill>
                <a:ea typeface="华文楷体"/>
                <a:cs typeface="Times New Roman" pitchFamily="18" charset="0"/>
                <a:sym typeface="Calibri" panose="020F0502020204030204" pitchFamily="34" charset="0"/>
              </a:rPr>
              <a:t>iron core </a:t>
            </a:r>
            <a:r>
              <a:rPr lang="en-US" altLang="zh-CN" b="1" dirty="0">
                <a:solidFill>
                  <a:srgbClr val="FF0000"/>
                </a:solidFill>
                <a:ea typeface="华文楷体"/>
                <a:cs typeface="Times New Roman" pitchFamily="18" charset="0"/>
                <a:sym typeface="Calibri" panose="020F0502020204030204" pitchFamily="34" charset="0"/>
              </a:rPr>
              <a:t>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2968929875"/>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smtClean="0">
                <a:latin typeface="Arial Black" panose="020B0A04020102020204" pitchFamily="34" charset="0"/>
              </a:rPr>
              <a:t>Content</a:t>
            </a:r>
            <a:endParaRPr lang="zh-CN" altLang="en-US" sz="6000" kern="0" dirty="0">
              <a:latin typeface="Arial Black" panose="020B0A04020102020204" pitchFamily="34" charset="0"/>
            </a:endParaRPr>
          </a:p>
        </p:txBody>
      </p:sp>
      <p:sp>
        <p:nvSpPr>
          <p:cNvPr id="4" name="副标题 2"/>
          <p:cNvSpPr>
            <a:spLocks noGrp="1"/>
          </p:cNvSpPr>
          <p:nvPr>
            <p:ph type="subTitle" idx="1"/>
          </p:nvPr>
        </p:nvSpPr>
        <p:spPr>
          <a:xfrm>
            <a:off x="367360" y="1340768"/>
            <a:ext cx="11396272" cy="4752528"/>
          </a:xfrm>
        </p:spPr>
        <p:txBody>
          <a:bodyPr>
            <a:noAutofit/>
          </a:bodyPr>
          <a:lstStyle/>
          <a:p>
            <a:pPr marL="457200" indent="-457200" algn="l">
              <a:lnSpc>
                <a:spcPct val="120000"/>
              </a:lnSpc>
              <a:spcBef>
                <a:spcPts val="1000"/>
              </a:spcBef>
              <a:buClr>
                <a:srgbClr val="0000FF"/>
              </a:buClr>
              <a:buFont typeface="Wingdings" panose="05000000000000000000" pitchFamily="2" charset="2"/>
              <a:buChar char="p"/>
            </a:pPr>
            <a:r>
              <a:rPr lang="en-US" altLang="zh-CN" sz="26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Requirement lists </a:t>
            </a:r>
            <a:r>
              <a:rPr lang="en-US" altLang="zh-CN" sz="26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of </a:t>
            </a:r>
            <a:r>
              <a:rPr lang="en-US" altLang="zh-CN" sz="26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the dipole magnets </a:t>
            </a:r>
          </a:p>
          <a:p>
            <a:pPr marL="457200" indent="-457200" algn="l">
              <a:lnSpc>
                <a:spcPct val="120000"/>
              </a:lnSpc>
              <a:spcBef>
                <a:spcPts val="1000"/>
              </a:spcBef>
              <a:buClr>
                <a:srgbClr val="0000FF"/>
              </a:buClr>
              <a:buFont typeface="Wingdings" panose="05000000000000000000" pitchFamily="2" charset="2"/>
              <a:buChar char="p"/>
            </a:pPr>
            <a:r>
              <a:rPr lang="en-US" altLang="zh-CN" sz="26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Test results of the subscale prototype </a:t>
            </a:r>
            <a:r>
              <a:rPr lang="en-US" altLang="zh-CN" sz="2600" b="1" dirty="0">
                <a:solidFill>
                  <a:srgbClr val="FF0000"/>
                </a:solidFill>
                <a:latin typeface="Arial" panose="020B0604020202020204" pitchFamily="34" charset="0"/>
                <a:ea typeface="微软雅黑" panose="020B0503020204020204" pitchFamily="34" charset="-122"/>
                <a:cs typeface="Arial" panose="020B0604020202020204" pitchFamily="34" charset="0"/>
              </a:rPr>
              <a:t>d</a:t>
            </a:r>
            <a:r>
              <a:rPr lang="en-US" altLang="zh-CN" sz="26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ipole magnets</a:t>
            </a:r>
          </a:p>
          <a:p>
            <a:pPr marL="457200" indent="-457200" algn="l">
              <a:lnSpc>
                <a:spcPct val="120000"/>
              </a:lnSpc>
              <a:spcBef>
                <a:spcPts val="1000"/>
              </a:spcBef>
              <a:buClr>
                <a:srgbClr val="0000FF"/>
              </a:buClr>
              <a:buFont typeface="Wingdings" panose="05000000000000000000" pitchFamily="2" charset="2"/>
              <a:buChar char="p"/>
            </a:pPr>
            <a:r>
              <a:rPr lang="en-US" altLang="zh-CN" sz="26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Development of the full-scale prototype dipole magnets</a:t>
            </a:r>
            <a:endParaRPr lang="en-US" altLang="zh-CN" sz="26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a:p>
            <a:pPr marL="800100" lvl="1" indent="-342900" algn="l">
              <a:lnSpc>
                <a:spcPct val="120000"/>
              </a:lnSpc>
              <a:spcBef>
                <a:spcPts val="500"/>
              </a:spcBef>
              <a:buClr>
                <a:srgbClr val="0000FF"/>
              </a:buClr>
              <a:buFont typeface="Wingdings" panose="05000000000000000000" pitchFamily="2" charset="2"/>
              <a:buChar char="ü"/>
            </a:pPr>
            <a:r>
              <a:rPr lang="en-US" altLang="zh-CN" sz="2000" dirty="0" smtClean="0">
                <a:solidFill>
                  <a:srgbClr val="0000FF"/>
                </a:solidFill>
                <a:latin typeface="Arial" panose="020B0604020202020204" pitchFamily="34" charset="0"/>
                <a:ea typeface="微软雅黑" panose="020B0503020204020204" pitchFamily="34" charset="-122"/>
                <a:cs typeface="Arial" panose="020B0604020202020204" pitchFamily="34" charset="0"/>
              </a:rPr>
              <a:t>CT coil dipole magnet for the Booster</a:t>
            </a:r>
            <a:endParaRPr lang="en-US" altLang="zh-CN" sz="2000" dirty="0" smtClean="0">
              <a:solidFill>
                <a:srgbClr val="0000FF"/>
              </a:solidFill>
              <a:latin typeface="Arial" panose="020B0604020202020204" pitchFamily="34" charset="0"/>
              <a:ea typeface="微软雅黑" panose="020B0503020204020204" pitchFamily="34" charset="-122"/>
              <a:cs typeface="Arial" panose="020B0604020202020204" pitchFamily="34" charset="0"/>
            </a:endParaRPr>
          </a:p>
          <a:p>
            <a:pPr marL="800100" lvl="1" indent="-342900" algn="l">
              <a:lnSpc>
                <a:spcPct val="120000"/>
              </a:lnSpc>
              <a:spcBef>
                <a:spcPts val="500"/>
              </a:spcBef>
              <a:buClr>
                <a:srgbClr val="0000FF"/>
              </a:buClr>
              <a:buFont typeface="Wingdings" panose="05000000000000000000" pitchFamily="2" charset="2"/>
              <a:buChar char="ü"/>
            </a:pPr>
            <a:r>
              <a:rPr lang="en-US" altLang="zh-CN" sz="2000" dirty="0" smtClean="0">
                <a:solidFill>
                  <a:srgbClr val="0000FF"/>
                </a:solidFill>
                <a:latin typeface="Arial" panose="020B0604020202020204" pitchFamily="34" charset="0"/>
                <a:ea typeface="微软雅黑" panose="020B0503020204020204" pitchFamily="34" charset="-122"/>
                <a:cs typeface="Arial" panose="020B0604020202020204" pitchFamily="34" charset="0"/>
              </a:rPr>
              <a:t>Iron core dipole magnet for the Booster</a:t>
            </a:r>
            <a:endPar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a:p>
            <a:pPr marL="800100" lvl="1" indent="-342900" algn="l">
              <a:lnSpc>
                <a:spcPct val="120000"/>
              </a:lnSpc>
              <a:spcBef>
                <a:spcPts val="500"/>
              </a:spcBef>
              <a:buClr>
                <a:srgbClr val="0000FF"/>
              </a:buClr>
              <a:buFont typeface="Wingdings" panose="05000000000000000000" pitchFamily="2" charset="2"/>
              <a:buChar char="ü"/>
            </a:pPr>
            <a:r>
              <a:rPr lang="en-US" altLang="zh-CN" sz="2000" dirty="0" smtClean="0">
                <a:solidFill>
                  <a:srgbClr val="0000FF"/>
                </a:solidFill>
                <a:latin typeface="Arial" panose="020B0604020202020204" pitchFamily="34" charset="0"/>
                <a:ea typeface="微软雅黑" panose="020B0503020204020204" pitchFamily="34" charset="-122"/>
                <a:cs typeface="Arial" panose="020B0604020202020204" pitchFamily="34" charset="0"/>
              </a:rPr>
              <a:t>DAD magnet for the Collider</a:t>
            </a:r>
          </a:p>
          <a:p>
            <a:pPr marL="457200" indent="-457200" algn="l">
              <a:lnSpc>
                <a:spcPct val="120000"/>
              </a:lnSpc>
              <a:spcBef>
                <a:spcPts val="1000"/>
              </a:spcBef>
              <a:buClr>
                <a:srgbClr val="0000FF"/>
              </a:buClr>
              <a:buFont typeface="Wingdings" panose="05000000000000000000" pitchFamily="2" charset="2"/>
              <a:buChar char="p"/>
            </a:pPr>
            <a:r>
              <a:rPr lang="en-US" altLang="zh-CN" sz="26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Summary</a:t>
            </a:r>
            <a:endParaRPr lang="en-US" altLang="zh-CN" sz="26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20</a:t>
            </a:fld>
            <a:endParaRPr lang="zh-CN" altLang="en-US" dirty="0"/>
          </a:p>
        </p:txBody>
      </p:sp>
      <p:sp>
        <p:nvSpPr>
          <p:cNvPr id="5" name="Footer Placeholder 4"/>
          <p:cNvSpPr>
            <a:spLocks noGrp="1"/>
          </p:cNvSpPr>
          <p:nvPr>
            <p:ph type="ftr" sz="quarter" idx="11"/>
          </p:nvPr>
        </p:nvSpPr>
        <p:spPr/>
        <p:txBody>
          <a:bodyPr/>
          <a:lstStyle/>
          <a:p>
            <a:r>
              <a:rPr lang="en-US" altLang="zh-CN" smtClean="0"/>
              <a:t>CEPC Accelerator TDR International Review</a:t>
            </a:r>
            <a:endParaRPr lang="zh-CN" altLang="en-US" dirty="0"/>
          </a:p>
        </p:txBody>
      </p:sp>
      <p:sp>
        <p:nvSpPr>
          <p:cNvPr id="8" name="矩形 1"/>
          <p:cNvSpPr>
            <a:spLocks noChangeArrowheads="1"/>
          </p:cNvSpPr>
          <p:nvPr/>
        </p:nvSpPr>
        <p:spPr bwMode="auto">
          <a:xfrm>
            <a:off x="335360" y="1069939"/>
            <a:ext cx="115792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latin typeface="+mn-lt"/>
                <a:ea typeface="华文楷体"/>
                <a:cs typeface="Times New Roman" pitchFamily="18" charset="0"/>
                <a:sym typeface="楷体" panose="02010609060101010101" pitchFamily="49" charset="-122"/>
              </a:rPr>
              <a:t>After the dipole magnet is </a:t>
            </a:r>
            <a:r>
              <a:rPr lang="en-US" altLang="zh-CN" sz="2400" b="1" dirty="0">
                <a:solidFill>
                  <a:srgbClr val="0000FF"/>
                </a:solidFill>
                <a:latin typeface="+mn-lt"/>
                <a:ea typeface="华文楷体"/>
                <a:cs typeface="Times New Roman" pitchFamily="18" charset="0"/>
                <a:sym typeface="楷体" panose="02010609060101010101" pitchFamily="49" charset="-122"/>
              </a:rPr>
              <a:t>assembled </a:t>
            </a:r>
            <a:r>
              <a:rPr lang="en-US" altLang="zh-CN" sz="2400" b="1" dirty="0" smtClean="0">
                <a:solidFill>
                  <a:srgbClr val="0000FF"/>
                </a:solidFill>
                <a:latin typeface="+mn-lt"/>
                <a:ea typeface="华文楷体"/>
                <a:cs typeface="Times New Roman" pitchFamily="18" charset="0"/>
                <a:sym typeface="楷体" panose="02010609060101010101" pitchFamily="49" charset="-122"/>
              </a:rPr>
              <a:t>with </a:t>
            </a:r>
            <a:r>
              <a:rPr lang="en-US" altLang="zh-CN" sz="2400" b="1" dirty="0">
                <a:solidFill>
                  <a:srgbClr val="0000FF"/>
                </a:solidFill>
                <a:latin typeface="+mn-lt"/>
                <a:ea typeface="华文楷体"/>
                <a:cs typeface="Times New Roman" pitchFamily="18" charset="0"/>
                <a:sym typeface="楷体" panose="02010609060101010101" pitchFamily="49" charset="-122"/>
              </a:rPr>
              <a:t>the field measurement system, </a:t>
            </a:r>
            <a:r>
              <a:rPr lang="en-US" altLang="zh-CN" sz="2400" b="1" dirty="0" smtClean="0">
                <a:solidFill>
                  <a:srgbClr val="0000FF"/>
                </a:solidFill>
                <a:latin typeface="+mn-lt"/>
                <a:ea typeface="华文楷体"/>
                <a:cs typeface="Times New Roman" pitchFamily="18" charset="0"/>
                <a:sym typeface="楷体" panose="02010609060101010101" pitchFamily="49" charset="-122"/>
              </a:rPr>
              <a:t>it is delivered into the lab and tested. </a:t>
            </a:r>
            <a:endParaRPr lang="en-US" altLang="zh-CN" sz="2400" b="1" dirty="0">
              <a:solidFill>
                <a:srgbClr val="0000FF"/>
              </a:solidFill>
              <a:latin typeface="+mn-lt"/>
              <a:ea typeface="华文楷体"/>
              <a:cs typeface="Times New Roman" pitchFamily="18" charset="0"/>
              <a:sym typeface="楷体" panose="02010609060101010101"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7" y="1937772"/>
            <a:ext cx="6091309" cy="4386091"/>
          </a:xfrm>
          <a:prstGeom prst="rect">
            <a:avLst/>
          </a:prstGeom>
        </p:spPr>
      </p:pic>
      <p:sp>
        <p:nvSpPr>
          <p:cNvPr id="10" name="Rectangle 4"/>
          <p:cNvSpPr txBox="1">
            <a:spLocks noChangeArrowheads="1"/>
          </p:cNvSpPr>
          <p:nvPr/>
        </p:nvSpPr>
        <p:spPr>
          <a:xfrm>
            <a:off x="1649417" y="253210"/>
            <a:ext cx="9343127"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a:t>
            </a:r>
            <a:r>
              <a:rPr lang="en-US" altLang="zh-CN" b="1" dirty="0" smtClean="0">
                <a:solidFill>
                  <a:srgbClr val="FF0000"/>
                </a:solidFill>
                <a:ea typeface="华文楷体"/>
                <a:cs typeface="Times New Roman" pitchFamily="18" charset="0"/>
                <a:sym typeface="Calibri" panose="020F0502020204030204" pitchFamily="34" charset="0"/>
              </a:rPr>
              <a:t>iron core </a:t>
            </a:r>
            <a:r>
              <a:rPr lang="en-US" altLang="zh-CN" b="1" dirty="0">
                <a:solidFill>
                  <a:srgbClr val="FF0000"/>
                </a:solidFill>
                <a:ea typeface="华文楷体"/>
                <a:cs typeface="Times New Roman" pitchFamily="18" charset="0"/>
                <a:sym typeface="Calibri" panose="020F0502020204030204" pitchFamily="34" charset="0"/>
              </a:rPr>
              <a:t>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42391513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21</a:t>
            </a:fld>
            <a:endParaRPr lang="zh-CN" altLang="en-US" dirty="0"/>
          </a:p>
        </p:txBody>
      </p:sp>
      <p:sp>
        <p:nvSpPr>
          <p:cNvPr id="5" name="Footer Placeholder 4"/>
          <p:cNvSpPr>
            <a:spLocks noGrp="1"/>
          </p:cNvSpPr>
          <p:nvPr>
            <p:ph type="ftr" sz="quarter" idx="11"/>
          </p:nvPr>
        </p:nvSpPr>
        <p:spPr/>
        <p:txBody>
          <a:bodyPr/>
          <a:lstStyle/>
          <a:p>
            <a:r>
              <a:rPr lang="en-US" altLang="zh-CN" smtClean="0"/>
              <a:t>CEPC Accelerator TDR International Review</a:t>
            </a:r>
            <a:endParaRPr lang="zh-CN" altLang="en-US" dirty="0"/>
          </a:p>
        </p:txBody>
      </p:sp>
      <p:sp>
        <p:nvSpPr>
          <p:cNvPr id="10" name="Rectangle 8"/>
          <p:cNvSpPr>
            <a:spLocks noChangeArrowheads="1"/>
          </p:cNvSpPr>
          <p:nvPr/>
        </p:nvSpPr>
        <p:spPr bwMode="auto">
          <a:xfrm>
            <a:off x="3596768" y="941293"/>
            <a:ext cx="5562222" cy="461665"/>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0000FF"/>
                </a:solidFill>
                <a:ea typeface="华文楷体"/>
                <a:cs typeface="Times New Roman" pitchFamily="18" charset="0"/>
              </a:rPr>
              <a:t>The magnetic field measurement results</a:t>
            </a:r>
            <a:endParaRPr lang="en-US" altLang="zh-CN" sz="2400" b="1" dirty="0">
              <a:solidFill>
                <a:srgbClr val="0000FF"/>
              </a:solidFill>
              <a:ea typeface="华文楷体"/>
              <a:cs typeface="Times New Roman" pitchFamily="18" charset="0"/>
            </a:endParaRPr>
          </a:p>
        </p:txBody>
      </p:sp>
      <p:pic>
        <p:nvPicPr>
          <p:cNvPr id="11" name="图片 10"/>
          <p:cNvPicPr>
            <a:picLocks noChangeAspect="1"/>
          </p:cNvPicPr>
          <p:nvPr/>
        </p:nvPicPr>
        <p:blipFill>
          <a:blip r:embed="rId3"/>
          <a:stretch>
            <a:fillRect/>
          </a:stretch>
        </p:blipFill>
        <p:spPr>
          <a:xfrm>
            <a:off x="6291015" y="3234305"/>
            <a:ext cx="5581786" cy="3241566"/>
          </a:xfrm>
          <a:prstGeom prst="rect">
            <a:avLst/>
          </a:prstGeom>
        </p:spPr>
      </p:pic>
      <p:sp>
        <p:nvSpPr>
          <p:cNvPr id="13" name="Rectangle 8"/>
          <p:cNvSpPr>
            <a:spLocks noChangeArrowheads="1"/>
          </p:cNvSpPr>
          <p:nvPr/>
        </p:nvSpPr>
        <p:spPr bwMode="auto">
          <a:xfrm>
            <a:off x="801917" y="5079584"/>
            <a:ext cx="4639513" cy="769441"/>
          </a:xfrm>
          <a:prstGeom prst="rect">
            <a:avLst/>
          </a:prstGeom>
          <a:noFill/>
          <a:ln w="9525">
            <a:noFill/>
            <a:miter lim="800000"/>
            <a:headEnd/>
            <a:tailEnd/>
          </a:ln>
        </p:spPr>
        <p:txBody>
          <a:bodyPr wrap="square" anchor="ctr">
            <a:spAutoFit/>
          </a:bodyPr>
          <a:lstStyle/>
          <a:p>
            <a:pPr algn="just">
              <a:spcBef>
                <a:spcPts val="600"/>
              </a:spcBef>
              <a:buClr>
                <a:srgbClr val="FF0000"/>
              </a:buClr>
            </a:pPr>
            <a:r>
              <a:rPr lang="en-GB" altLang="zh-CN" sz="2200" b="1" dirty="0" smtClean="0">
                <a:ea typeface="华文楷体"/>
                <a:cs typeface="Times New Roman" pitchFamily="18" charset="0"/>
              </a:rPr>
              <a:t>The integral field uniformity at all field levels is better than </a:t>
            </a:r>
            <a:r>
              <a:rPr lang="en-GB" altLang="zh-CN" sz="2000" b="1" dirty="0">
                <a:solidFill>
                  <a:srgbClr val="FF0000"/>
                </a:solidFill>
                <a:ea typeface="华文楷体"/>
                <a:cs typeface="Times New Roman" pitchFamily="18" charset="0"/>
              </a:rPr>
              <a:t>±1×10</a:t>
            </a:r>
            <a:r>
              <a:rPr lang="en-GB" altLang="zh-CN" sz="2000" b="1" baseline="30000" dirty="0">
                <a:solidFill>
                  <a:srgbClr val="FF0000"/>
                </a:solidFill>
                <a:ea typeface="华文楷体"/>
                <a:cs typeface="Times New Roman" pitchFamily="18" charset="0"/>
              </a:rPr>
              <a:t>–3</a:t>
            </a:r>
            <a:endParaRPr lang="en-GB" altLang="zh-CN" sz="2200" b="1" dirty="0">
              <a:ea typeface="华文楷体"/>
              <a:cs typeface="Times New Roman" pitchFamily="18" charset="0"/>
            </a:endParaRPr>
          </a:p>
        </p:txBody>
      </p:sp>
      <p:sp>
        <p:nvSpPr>
          <p:cNvPr id="14" name="Rectangle 8"/>
          <p:cNvSpPr>
            <a:spLocks noChangeArrowheads="1"/>
          </p:cNvSpPr>
          <p:nvPr/>
        </p:nvSpPr>
        <p:spPr bwMode="auto">
          <a:xfrm>
            <a:off x="6927896" y="2478427"/>
            <a:ext cx="4719461" cy="769441"/>
          </a:xfrm>
          <a:prstGeom prst="rect">
            <a:avLst/>
          </a:prstGeom>
          <a:noFill/>
          <a:ln w="9525">
            <a:noFill/>
            <a:miter lim="800000"/>
            <a:headEnd/>
            <a:tailEnd/>
          </a:ln>
        </p:spPr>
        <p:txBody>
          <a:bodyPr wrap="square" anchor="ctr">
            <a:spAutoFit/>
          </a:bodyPr>
          <a:lstStyle/>
          <a:p>
            <a:pPr algn="just">
              <a:spcBef>
                <a:spcPts val="600"/>
              </a:spcBef>
              <a:buClr>
                <a:srgbClr val="FF0000"/>
              </a:buClr>
            </a:pPr>
            <a:r>
              <a:rPr lang="en-GB" altLang="zh-CN" sz="2200" b="1" dirty="0" smtClean="0">
                <a:ea typeface="华文楷体"/>
                <a:cs typeface="Times New Roman" pitchFamily="18" charset="0"/>
              </a:rPr>
              <a:t>The field reproducibility of four excited cycles is better than </a:t>
            </a:r>
            <a:r>
              <a:rPr lang="en-GB" altLang="zh-CN" sz="2000" b="1" dirty="0" smtClean="0">
                <a:solidFill>
                  <a:srgbClr val="FF0000"/>
                </a:solidFill>
                <a:ea typeface="华文楷体"/>
                <a:cs typeface="Times New Roman" pitchFamily="18" charset="0"/>
              </a:rPr>
              <a:t>±2.5×10</a:t>
            </a:r>
            <a:r>
              <a:rPr lang="en-GB" altLang="zh-CN" sz="2000" b="1" baseline="30000" dirty="0" smtClean="0">
                <a:solidFill>
                  <a:srgbClr val="FF0000"/>
                </a:solidFill>
                <a:ea typeface="华文楷体"/>
                <a:cs typeface="Times New Roman" pitchFamily="18" charset="0"/>
              </a:rPr>
              <a:t>–4</a:t>
            </a:r>
            <a:endParaRPr lang="en-GB" altLang="zh-CN" sz="2200" b="1" dirty="0">
              <a:ea typeface="华文楷体"/>
              <a:cs typeface="Times New Roman" pitchFamily="18" charset="0"/>
            </a:endParaRPr>
          </a:p>
        </p:txBody>
      </p:sp>
      <p:sp>
        <p:nvSpPr>
          <p:cNvPr id="15" name="Rectangle 4"/>
          <p:cNvSpPr txBox="1">
            <a:spLocks noChangeArrowheads="1"/>
          </p:cNvSpPr>
          <p:nvPr/>
        </p:nvSpPr>
        <p:spPr>
          <a:xfrm>
            <a:off x="1649417" y="253210"/>
            <a:ext cx="9343127"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a:t>
            </a:r>
            <a:r>
              <a:rPr lang="en-US" altLang="zh-CN" b="1" dirty="0" smtClean="0">
                <a:solidFill>
                  <a:srgbClr val="FF0000"/>
                </a:solidFill>
                <a:ea typeface="华文楷体"/>
                <a:cs typeface="Times New Roman" pitchFamily="18" charset="0"/>
                <a:sym typeface="Calibri" panose="020F0502020204030204" pitchFamily="34" charset="0"/>
              </a:rPr>
              <a:t>iron core </a:t>
            </a:r>
            <a:r>
              <a:rPr lang="en-US" altLang="zh-CN" b="1" dirty="0">
                <a:solidFill>
                  <a:srgbClr val="FF0000"/>
                </a:solidFill>
                <a:ea typeface="华文楷体"/>
                <a:cs typeface="Times New Roman" pitchFamily="18" charset="0"/>
                <a:sym typeface="Calibri" panose="020F0502020204030204" pitchFamily="34" charset="0"/>
              </a:rPr>
              <a:t>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pic>
        <p:nvPicPr>
          <p:cNvPr id="16" name="图片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392" y="1772816"/>
            <a:ext cx="5296395" cy="3149556"/>
          </a:xfrm>
          <a:prstGeom prst="rect">
            <a:avLst/>
          </a:prstGeom>
          <a:noFill/>
          <a:ln>
            <a:noFill/>
          </a:ln>
        </p:spPr>
      </p:pic>
    </p:spTree>
    <p:extLst>
      <p:ext uri="{BB962C8B-B14F-4D97-AF65-F5344CB8AC3E}">
        <p14:creationId xmlns:p14="http://schemas.microsoft.com/office/powerpoint/2010/main" val="3452215592"/>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xmlns="" id="{AFBD4E3E-A886-4E16-A373-4C5FE7B77F4C}"/>
              </a:ext>
            </a:extLst>
          </p:cNvPr>
          <p:cNvSpPr>
            <a:spLocks noGrp="1"/>
          </p:cNvSpPr>
          <p:nvPr>
            <p:ph type="sldNum" sz="quarter" idx="12"/>
          </p:nvPr>
        </p:nvSpPr>
        <p:spPr/>
        <p:txBody>
          <a:bodyPr/>
          <a:lstStyle/>
          <a:p>
            <a:fld id="{F15E9139-A00B-4B2A-98A6-095DC08F1345}" type="slidenum">
              <a:rPr lang="zh-CN" altLang="en-US" smtClean="0"/>
              <a:pPr/>
              <a:t>22</a:t>
            </a:fld>
            <a:endParaRPr lang="zh-CN" altLang="en-US"/>
          </a:p>
        </p:txBody>
      </p:sp>
      <p:sp>
        <p:nvSpPr>
          <p:cNvPr id="11" name="Rectangle 4"/>
          <p:cNvSpPr txBox="1">
            <a:spLocks noChangeArrowheads="1"/>
          </p:cNvSpPr>
          <p:nvPr/>
        </p:nvSpPr>
        <p:spPr>
          <a:xfrm>
            <a:off x="1271464" y="253210"/>
            <a:ext cx="10153128"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a:t>
            </a:r>
            <a:r>
              <a:rPr lang="en-US" altLang="zh-CN" b="1" dirty="0" smtClean="0">
                <a:solidFill>
                  <a:srgbClr val="FF0000"/>
                </a:solidFill>
                <a:ea typeface="华文楷体"/>
                <a:cs typeface="Times New Roman" pitchFamily="18" charset="0"/>
                <a:sym typeface="Calibri" panose="020F0502020204030204" pitchFamily="34" charset="0"/>
              </a:rPr>
              <a:t>dual aperture dipole magnet for the Collider</a:t>
            </a:r>
            <a:endParaRPr lang="en-US" altLang="zh-CN" b="1" dirty="0">
              <a:solidFill>
                <a:srgbClr val="FF0000"/>
              </a:solidFill>
              <a:ea typeface="华文楷体"/>
              <a:cs typeface="Times New Roman" pitchFamily="18" charset="0"/>
              <a:sym typeface="Calibri" panose="020F0502020204030204" pitchFamily="34" charset="0"/>
            </a:endParaRPr>
          </a:p>
        </p:txBody>
      </p:sp>
      <p:sp>
        <p:nvSpPr>
          <p:cNvPr id="12" name="Rectangle 8"/>
          <p:cNvSpPr>
            <a:spLocks noChangeArrowheads="1"/>
          </p:cNvSpPr>
          <p:nvPr/>
        </p:nvSpPr>
        <p:spPr bwMode="auto">
          <a:xfrm>
            <a:off x="335360" y="1066085"/>
            <a:ext cx="6556321" cy="4955203"/>
          </a:xfrm>
          <a:prstGeom prst="rect">
            <a:avLst/>
          </a:prstGeom>
          <a:noFill/>
          <a:ln w="9525">
            <a:noFill/>
            <a:miter lim="800000"/>
            <a:headEnd/>
            <a:tailEnd/>
          </a:ln>
        </p:spPr>
        <p:txBody>
          <a:bodyPr wrap="square" anchor="ctr">
            <a:spAutoFit/>
          </a:bodyPr>
          <a:lstStyle/>
          <a:p>
            <a:pPr marL="342900" indent="-342900" algn="just">
              <a:spcBef>
                <a:spcPts val="600"/>
              </a:spcBef>
              <a:spcAft>
                <a:spcPts val="600"/>
              </a:spcAft>
              <a:buClr>
                <a:srgbClr val="FF0000"/>
              </a:buClr>
              <a:buFont typeface="Wingdings" panose="05000000000000000000" pitchFamily="2" charset="2"/>
              <a:buChar char="ü"/>
              <a:tabLst>
                <a:tab pos="457200" algn="l"/>
              </a:tabLst>
            </a:pPr>
            <a:r>
              <a:rPr lang="en-US" altLang="zh-CN" sz="2200" b="1" dirty="0" smtClean="0">
                <a:solidFill>
                  <a:srgbClr val="0000FF"/>
                </a:solidFill>
                <a:ea typeface="华文楷体"/>
                <a:cs typeface="Times New Roman" pitchFamily="18" charset="0"/>
              </a:rPr>
              <a:t>The CEPC Collider has two rings, so the dual aperture dipole </a:t>
            </a:r>
            <a:r>
              <a:rPr lang="en-US" altLang="zh-CN" sz="2200" b="1" dirty="0">
                <a:solidFill>
                  <a:srgbClr val="0000FF"/>
                </a:solidFill>
                <a:ea typeface="华文楷体"/>
                <a:cs typeface="Times New Roman" pitchFamily="18" charset="0"/>
              </a:rPr>
              <a:t>(DAD) </a:t>
            </a:r>
            <a:r>
              <a:rPr lang="en-US" altLang="zh-CN" sz="2200" b="1" dirty="0" smtClean="0">
                <a:solidFill>
                  <a:srgbClr val="0000FF"/>
                </a:solidFill>
                <a:ea typeface="华文楷体"/>
                <a:cs typeface="Times New Roman" pitchFamily="18" charset="0"/>
              </a:rPr>
              <a:t>magnets are used for the two rings. </a:t>
            </a:r>
          </a:p>
          <a:p>
            <a:pPr marL="342900" indent="-342900" algn="just">
              <a:spcBef>
                <a:spcPts val="600"/>
              </a:spcBef>
              <a:spcAft>
                <a:spcPts val="600"/>
              </a:spcAft>
              <a:buClr>
                <a:srgbClr val="FF0000"/>
              </a:buClr>
              <a:buFont typeface="Wingdings" panose="05000000000000000000" pitchFamily="2" charset="2"/>
              <a:buChar char="ü"/>
              <a:tabLst>
                <a:tab pos="457200" algn="l"/>
              </a:tabLst>
            </a:pPr>
            <a:r>
              <a:rPr lang="en-US" altLang="zh-CN" sz="2200" b="1" dirty="0" smtClean="0">
                <a:solidFill>
                  <a:srgbClr val="0000FF"/>
                </a:solidFill>
                <a:ea typeface="华文楷体"/>
                <a:cs typeface="Times New Roman" pitchFamily="18" charset="0"/>
              </a:rPr>
              <a:t>The full-scale DAD magnet unit is 5.67m long.</a:t>
            </a:r>
            <a:endParaRPr lang="en-US" altLang="zh-CN" sz="2200" b="1" dirty="0">
              <a:solidFill>
                <a:srgbClr val="0000FF"/>
              </a:solidFill>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GB" altLang="zh-CN" sz="2200" b="1" dirty="0" smtClean="0">
                <a:solidFill>
                  <a:srgbClr val="0000FF"/>
                </a:solidFill>
                <a:ea typeface="华文楷体"/>
                <a:cs typeface="Times New Roman" pitchFamily="18" charset="0"/>
              </a:rPr>
              <a:t>To reduce the cost and power loss, the core of the DAD magnet has a simple “I” type structure, which is formed by three long iron plates. </a:t>
            </a:r>
            <a:endParaRPr lang="en-GB" altLang="zh-CN" sz="2200" b="1" dirty="0" smtClean="0">
              <a:solidFill>
                <a:srgbClr val="0000FF"/>
              </a:solidFill>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GB" altLang="zh-CN" sz="2200" b="1" dirty="0" smtClean="0">
                <a:solidFill>
                  <a:srgbClr val="0000FF"/>
                </a:solidFill>
                <a:ea typeface="华文楷体"/>
                <a:cs typeface="Times New Roman" pitchFamily="18" charset="0"/>
              </a:rPr>
              <a:t>In order to decrease the deformation in longitudinal direction, four supporters on the bottom of the magnets are used</a:t>
            </a:r>
            <a:r>
              <a:rPr lang="en-GB" altLang="zh-CN" sz="2200" b="1" dirty="0" smtClean="0">
                <a:solidFill>
                  <a:srgbClr val="0000FF"/>
                </a:solidFill>
                <a:ea typeface="华文楷体"/>
                <a:cs typeface="Times New Roman" pitchFamily="18" charset="0"/>
              </a:rPr>
              <a:t>.</a:t>
            </a:r>
            <a:endParaRPr lang="en-GB" altLang="zh-CN" sz="2200" b="1" dirty="0" smtClean="0">
              <a:solidFill>
                <a:srgbClr val="0000FF"/>
              </a:solidFill>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US" altLang="zh-CN" sz="2200" b="1" dirty="0" smtClean="0">
                <a:solidFill>
                  <a:srgbClr val="0000FF"/>
                </a:solidFill>
                <a:ea typeface="华文楷体"/>
                <a:cs typeface="Times New Roman" pitchFamily="18" charset="0"/>
              </a:rPr>
              <a:t>To keep the precision of the gap height, several precisely machined blocks are inserted in the two open mouths of the core</a:t>
            </a:r>
            <a:r>
              <a:rPr lang="en-GB" altLang="zh-CN" sz="2200" b="1" dirty="0" smtClean="0">
                <a:solidFill>
                  <a:srgbClr val="0000FF"/>
                </a:solidFill>
                <a:ea typeface="华文楷体"/>
                <a:cs typeface="Times New Roman" pitchFamily="18" charset="0"/>
              </a:rPr>
              <a:t>.</a:t>
            </a:r>
            <a:endParaRPr lang="en-GB" altLang="zh-CN" sz="2200" b="1" dirty="0">
              <a:solidFill>
                <a:srgbClr val="0000FF"/>
              </a:solidFill>
              <a:ea typeface="华文楷体"/>
              <a:cs typeface="Times New Roman" pitchFamily="18" charset="0"/>
            </a:endParaRPr>
          </a:p>
        </p:txBody>
      </p:sp>
      <p:pic>
        <p:nvPicPr>
          <p:cNvPr id="13" name="图片 12">
            <a:extLst>
              <a:ext uri="{FF2B5EF4-FFF2-40B4-BE49-F238E27FC236}">
                <a16:creationId xmlns:a16="http://schemas.microsoft.com/office/drawing/2014/main" xmlns="" id="{050268B1-6019-48F0-B0B3-EFCA02C5E16D}"/>
              </a:ext>
            </a:extLst>
          </p:cNvPr>
          <p:cNvPicPr>
            <a:picLocks noChangeAspect="1"/>
          </p:cNvPicPr>
          <p:nvPr/>
        </p:nvPicPr>
        <p:blipFill>
          <a:blip r:embed="rId2"/>
          <a:stretch>
            <a:fillRect/>
          </a:stretch>
        </p:blipFill>
        <p:spPr>
          <a:xfrm>
            <a:off x="7392144" y="1780690"/>
            <a:ext cx="3777429" cy="1796278"/>
          </a:xfrm>
          <a:prstGeom prst="rect">
            <a:avLst/>
          </a:prstGeom>
        </p:spPr>
      </p:pic>
      <p:pic>
        <p:nvPicPr>
          <p:cNvPr id="14" name="图片 2">
            <a:extLst>
              <a:ext uri="{FF2B5EF4-FFF2-40B4-BE49-F238E27FC236}">
                <a16:creationId xmlns:a16="http://schemas.microsoft.com/office/drawing/2014/main" xmlns="" id="{8EF80190-40EB-4098-8E26-DD5BCB95EDE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9856" y="4719453"/>
            <a:ext cx="7241750" cy="187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715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xmlns="" id="{593FE818-BF67-4FBD-85C4-E1205A8DF01E}"/>
              </a:ext>
            </a:extLst>
          </p:cNvPr>
          <p:cNvSpPr>
            <a:spLocks noGrp="1"/>
          </p:cNvSpPr>
          <p:nvPr>
            <p:ph type="sldNum" sz="quarter" idx="12"/>
          </p:nvPr>
        </p:nvSpPr>
        <p:spPr/>
        <p:txBody>
          <a:bodyPr/>
          <a:lstStyle/>
          <a:p>
            <a:fld id="{F15E9139-A00B-4B2A-98A6-095DC08F1345}" type="slidenum">
              <a:rPr lang="zh-CN" altLang="en-US" smtClean="0"/>
              <a:pPr/>
              <a:t>23</a:t>
            </a:fld>
            <a:endParaRPr lang="zh-CN" altLang="en-US"/>
          </a:p>
        </p:txBody>
      </p:sp>
      <p:pic>
        <p:nvPicPr>
          <p:cNvPr id="6" name="图片 1">
            <a:extLst>
              <a:ext uri="{FF2B5EF4-FFF2-40B4-BE49-F238E27FC236}">
                <a16:creationId xmlns:a16="http://schemas.microsoft.com/office/drawing/2014/main" xmlns="" id="{EC33916E-1722-474D-A768-A2A3E0DCBB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0762" y="3933056"/>
            <a:ext cx="1843150" cy="24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xmlns="" id="{2BEB35CE-8E33-4280-B6B9-F6067DA57BFB}"/>
              </a:ext>
            </a:extLst>
          </p:cNvPr>
          <p:cNvPicPr>
            <a:picLocks noChangeAspect="1"/>
          </p:cNvPicPr>
          <p:nvPr/>
        </p:nvPicPr>
        <p:blipFill>
          <a:blip r:embed="rId3"/>
          <a:stretch>
            <a:fillRect/>
          </a:stretch>
        </p:blipFill>
        <p:spPr>
          <a:xfrm>
            <a:off x="767408" y="3975738"/>
            <a:ext cx="2789216" cy="2364154"/>
          </a:xfrm>
          <a:prstGeom prst="rect">
            <a:avLst/>
          </a:prstGeom>
        </p:spPr>
      </p:pic>
      <p:pic>
        <p:nvPicPr>
          <p:cNvPr id="8" name="图片 7">
            <a:extLst>
              <a:ext uri="{FF2B5EF4-FFF2-40B4-BE49-F238E27FC236}">
                <a16:creationId xmlns:a16="http://schemas.microsoft.com/office/drawing/2014/main" xmlns="" id="{D379AE14-9D9C-4645-95C8-AEEABCC27D16}"/>
              </a:ext>
            </a:extLst>
          </p:cNvPr>
          <p:cNvPicPr>
            <a:picLocks noChangeAspect="1"/>
          </p:cNvPicPr>
          <p:nvPr/>
        </p:nvPicPr>
        <p:blipFill>
          <a:blip r:embed="rId4"/>
          <a:stretch>
            <a:fillRect/>
          </a:stretch>
        </p:blipFill>
        <p:spPr>
          <a:xfrm>
            <a:off x="4290653" y="3975738"/>
            <a:ext cx="4188244" cy="2221662"/>
          </a:xfrm>
          <a:prstGeom prst="rect">
            <a:avLst/>
          </a:prstGeom>
        </p:spPr>
      </p:pic>
      <p:sp>
        <p:nvSpPr>
          <p:cNvPr id="10" name="Rectangle 8"/>
          <p:cNvSpPr>
            <a:spLocks noChangeArrowheads="1"/>
          </p:cNvSpPr>
          <p:nvPr/>
        </p:nvSpPr>
        <p:spPr bwMode="auto">
          <a:xfrm>
            <a:off x="479376" y="974709"/>
            <a:ext cx="11305256" cy="2769989"/>
          </a:xfrm>
          <a:prstGeom prst="rect">
            <a:avLst/>
          </a:prstGeom>
          <a:noFill/>
          <a:ln w="9525">
            <a:noFill/>
            <a:miter lim="800000"/>
            <a:headEnd/>
            <a:tailEnd/>
          </a:ln>
        </p:spPr>
        <p:txBody>
          <a:bodyPr wrap="square" anchor="ctr">
            <a:spAutoFit/>
          </a:bodyPr>
          <a:lstStyle/>
          <a:p>
            <a:pPr marL="342900" indent="-342900" algn="just">
              <a:spcBef>
                <a:spcPts val="600"/>
              </a:spcBef>
              <a:spcAft>
                <a:spcPts val="600"/>
              </a:spcAft>
              <a:buClr>
                <a:srgbClr val="FF0000"/>
              </a:buClr>
              <a:buFont typeface="Wingdings" panose="05000000000000000000" pitchFamily="2" charset="2"/>
              <a:buChar char="ü"/>
              <a:tabLst>
                <a:tab pos="457200" algn="l"/>
              </a:tabLst>
            </a:pPr>
            <a:r>
              <a:rPr lang="en-US" altLang="zh-CN" sz="2200" b="1" dirty="0" smtClean="0">
                <a:solidFill>
                  <a:srgbClr val="0000FF"/>
                </a:solidFill>
                <a:ea typeface="华文楷体"/>
                <a:cs typeface="Times New Roman" pitchFamily="18" charset="0"/>
              </a:rPr>
              <a:t>The DAD magnet has only one coil, which is formed by long aluminum </a:t>
            </a:r>
            <a:r>
              <a:rPr lang="en-US" altLang="zh-CN" sz="2200" b="1" dirty="0" err="1" smtClean="0">
                <a:solidFill>
                  <a:srgbClr val="0000FF"/>
                </a:solidFill>
                <a:ea typeface="华文楷体"/>
                <a:cs typeface="Times New Roman" pitchFamily="18" charset="0"/>
              </a:rPr>
              <a:t>busbars</a:t>
            </a:r>
            <a:r>
              <a:rPr lang="en-US" altLang="zh-CN" sz="2200" b="1" dirty="0" smtClean="0">
                <a:solidFill>
                  <a:srgbClr val="0000FF"/>
                </a:solidFill>
                <a:ea typeface="华文楷体"/>
                <a:cs typeface="Times New Roman" pitchFamily="18" charset="0"/>
              </a:rPr>
              <a:t>.</a:t>
            </a:r>
            <a:endParaRPr lang="en-US" altLang="zh-CN" sz="2200" b="1" dirty="0">
              <a:solidFill>
                <a:srgbClr val="0000FF"/>
              </a:solidFill>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GB" altLang="zh-CN" sz="2200" b="1" dirty="0" smtClean="0">
                <a:solidFill>
                  <a:srgbClr val="0000FF"/>
                </a:solidFill>
                <a:ea typeface="华文楷体"/>
                <a:cs typeface="Times New Roman" pitchFamily="18" charset="0"/>
              </a:rPr>
              <a:t>The coil has two turns, the insulation from turn to turn as well as from coil to core are made by the technology of the </a:t>
            </a:r>
            <a:r>
              <a:rPr lang="en-GB" altLang="zh-CN" sz="2200" b="1" dirty="0">
                <a:solidFill>
                  <a:srgbClr val="0000FF"/>
                </a:solidFill>
                <a:ea typeface="华文楷体"/>
                <a:cs typeface="Times New Roman" pitchFamily="18" charset="0"/>
              </a:rPr>
              <a:t>ceramic </a:t>
            </a:r>
            <a:r>
              <a:rPr lang="en-US" altLang="zh-CN" sz="2200" b="1" dirty="0">
                <a:solidFill>
                  <a:srgbClr val="0000FF"/>
                </a:solidFill>
                <a:ea typeface="华文楷体"/>
                <a:cs typeface="Times New Roman" pitchFamily="18" charset="0"/>
              </a:rPr>
              <a:t>plasma </a:t>
            </a:r>
            <a:r>
              <a:rPr lang="en-US" altLang="zh-CN" sz="2200" b="1" dirty="0">
                <a:solidFill>
                  <a:srgbClr val="0000FF"/>
                </a:solidFill>
                <a:ea typeface="华文楷体"/>
                <a:cs typeface="Times New Roman" pitchFamily="18" charset="0"/>
              </a:rPr>
              <a:t>spraying</a:t>
            </a:r>
            <a:r>
              <a:rPr lang="en-GB" altLang="zh-CN" sz="2200" b="1" dirty="0" smtClean="0">
                <a:solidFill>
                  <a:srgbClr val="0000FF"/>
                </a:solidFill>
                <a:ea typeface="华文楷体"/>
                <a:cs typeface="Times New Roman" pitchFamily="18" charset="0"/>
              </a:rPr>
              <a:t>. </a:t>
            </a:r>
            <a:endParaRPr lang="en-GB" altLang="zh-CN" sz="2200" b="1" dirty="0" smtClean="0">
              <a:solidFill>
                <a:srgbClr val="0000FF"/>
              </a:solidFill>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US" altLang="zh-CN" sz="2200" b="1" dirty="0">
                <a:solidFill>
                  <a:srgbClr val="0000FF"/>
                </a:solidFill>
                <a:ea typeface="华文楷体"/>
                <a:cs typeface="Times New Roman" pitchFamily="18" charset="0"/>
              </a:rPr>
              <a:t>The </a:t>
            </a:r>
            <a:r>
              <a:rPr lang="en-US" altLang="zh-CN" sz="2200" b="1" dirty="0">
                <a:solidFill>
                  <a:srgbClr val="0000FF"/>
                </a:solidFill>
                <a:ea typeface="华文楷体"/>
                <a:cs typeface="Times New Roman" pitchFamily="18" charset="0"/>
              </a:rPr>
              <a:t>components of the core are manufactured </a:t>
            </a:r>
            <a:r>
              <a:rPr lang="en-US" altLang="zh-CN" sz="2200" b="1" dirty="0">
                <a:solidFill>
                  <a:srgbClr val="0000FF"/>
                </a:solidFill>
                <a:ea typeface="华文楷体"/>
                <a:cs typeface="Times New Roman" pitchFamily="18" charset="0"/>
              </a:rPr>
              <a:t>on a CNC machine, </a:t>
            </a:r>
            <a:r>
              <a:rPr lang="en-US" altLang="zh-CN" sz="2200" b="1" dirty="0" smtClean="0">
                <a:solidFill>
                  <a:srgbClr val="0000FF"/>
                </a:solidFill>
                <a:ea typeface="华文楷体"/>
                <a:cs typeface="Times New Roman" pitchFamily="18" charset="0"/>
              </a:rPr>
              <a:t>the final </a:t>
            </a:r>
            <a:r>
              <a:rPr lang="en-US" altLang="zh-CN" sz="2200" b="1" dirty="0">
                <a:solidFill>
                  <a:srgbClr val="0000FF"/>
                </a:solidFill>
                <a:ea typeface="华文楷体"/>
                <a:cs typeface="Times New Roman" pitchFamily="18" charset="0"/>
              </a:rPr>
              <a:t>gap tolerance of the core </a:t>
            </a:r>
            <a:r>
              <a:rPr lang="en-US" altLang="zh-CN" sz="2200" b="1" dirty="0">
                <a:solidFill>
                  <a:srgbClr val="0000FF"/>
                </a:solidFill>
                <a:ea typeface="华文楷体"/>
                <a:cs typeface="Times New Roman" pitchFamily="18" charset="0"/>
              </a:rPr>
              <a:t>is within ±0.05mm</a:t>
            </a:r>
            <a:r>
              <a:rPr lang="en-GB" altLang="zh-CN" sz="2200" b="1" dirty="0">
                <a:solidFill>
                  <a:srgbClr val="0000FF"/>
                </a:solidFill>
                <a:ea typeface="华文楷体"/>
                <a:cs typeface="Times New Roman" pitchFamily="18" charset="0"/>
              </a:rPr>
              <a:t>.</a:t>
            </a:r>
          </a:p>
          <a:p>
            <a:pPr marL="342900" indent="-342900" algn="just">
              <a:spcBef>
                <a:spcPts val="600"/>
              </a:spcBef>
              <a:buClr>
                <a:srgbClr val="FF0000"/>
              </a:buClr>
              <a:buFont typeface="Wingdings" panose="05000000000000000000" pitchFamily="2" charset="2"/>
              <a:buChar char="ü"/>
            </a:pPr>
            <a:r>
              <a:rPr lang="en-US" altLang="zh-CN" sz="2200" b="1" dirty="0" smtClean="0">
                <a:solidFill>
                  <a:srgbClr val="0000FF"/>
                </a:solidFill>
                <a:ea typeface="华文楷体"/>
                <a:cs typeface="Times New Roman" pitchFamily="18" charset="0"/>
              </a:rPr>
              <a:t>At present, the production of the full-scale DAD magnet is finished. It will be measured  in the lab of IHEP in this month.</a:t>
            </a:r>
            <a:endParaRPr lang="en-GB" altLang="zh-CN" sz="2200" b="1" dirty="0">
              <a:solidFill>
                <a:srgbClr val="0000FF"/>
              </a:solidFill>
              <a:ea typeface="华文楷体"/>
              <a:cs typeface="Times New Roman" pitchFamily="18" charset="0"/>
            </a:endParaRPr>
          </a:p>
        </p:txBody>
      </p:sp>
      <p:sp>
        <p:nvSpPr>
          <p:cNvPr id="13" name="Rectangle 4"/>
          <p:cNvSpPr txBox="1">
            <a:spLocks noChangeArrowheads="1"/>
          </p:cNvSpPr>
          <p:nvPr/>
        </p:nvSpPr>
        <p:spPr>
          <a:xfrm>
            <a:off x="1271464" y="253210"/>
            <a:ext cx="10153128"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a:t>
            </a:r>
            <a:r>
              <a:rPr lang="en-US" altLang="zh-CN" b="1" dirty="0" smtClean="0">
                <a:solidFill>
                  <a:srgbClr val="FF0000"/>
                </a:solidFill>
                <a:ea typeface="华文楷体"/>
                <a:cs typeface="Times New Roman" pitchFamily="18" charset="0"/>
                <a:sym typeface="Calibri" panose="020F0502020204030204" pitchFamily="34" charset="0"/>
              </a:rPr>
              <a:t>dual aperture dipole magnet for the Collider</a:t>
            </a:r>
            <a:endParaRPr lang="en-US" altLang="zh-CN" b="1" dirty="0">
              <a:solidFill>
                <a:srgbClr val="FF0000"/>
              </a:solidFill>
              <a:ea typeface="华文楷体"/>
              <a:cs typeface="Times New Roman" pitchFamily="18" charset="0"/>
              <a:sym typeface="Calibri" panose="020F0502020204030204" pitchFamily="34" charset="0"/>
            </a:endParaRPr>
          </a:p>
        </p:txBody>
      </p:sp>
    </p:spTree>
    <p:extLst>
      <p:ext uri="{BB962C8B-B14F-4D97-AF65-F5344CB8AC3E}">
        <p14:creationId xmlns:p14="http://schemas.microsoft.com/office/powerpoint/2010/main" val="3343481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24</a:t>
            </a:fld>
            <a:endParaRPr lang="zh-CN" altLang="en-US" dirty="0"/>
          </a:p>
        </p:txBody>
      </p:sp>
      <p:sp>
        <p:nvSpPr>
          <p:cNvPr id="7" name="文本框 23">
            <a:extLst>
              <a:ext uri="{FF2B5EF4-FFF2-40B4-BE49-F238E27FC236}">
                <a16:creationId xmlns="" xmlns:a16="http://schemas.microsoft.com/office/drawing/2014/main" id="{3545BBB0-F5A1-4124-8C5A-A942C707EE66}"/>
              </a:ext>
            </a:extLst>
          </p:cNvPr>
          <p:cNvSpPr txBox="1"/>
          <p:nvPr/>
        </p:nvSpPr>
        <p:spPr>
          <a:xfrm>
            <a:off x="4995895" y="116632"/>
            <a:ext cx="196420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200" b="1" dirty="0">
                <a:solidFill>
                  <a:srgbClr val="FF0000"/>
                </a:solidFill>
                <a:latin typeface="+mn-lt"/>
                <a:ea typeface="华文楷体"/>
                <a:cs typeface="Times New Roman" pitchFamily="18" charset="0"/>
              </a:rPr>
              <a:t>Summary</a:t>
            </a:r>
            <a:endParaRPr lang="en-US" altLang="zh-CN" sz="3200" b="1" dirty="0">
              <a:solidFill>
                <a:srgbClr val="FF0000"/>
              </a:solidFill>
              <a:latin typeface="+mn-lt"/>
              <a:ea typeface="华文楷体"/>
              <a:cs typeface="Times New Roman" pitchFamily="18" charset="0"/>
            </a:endParaRPr>
          </a:p>
        </p:txBody>
      </p:sp>
      <p:sp>
        <p:nvSpPr>
          <p:cNvPr id="8" name="Rectangle 8"/>
          <p:cNvSpPr>
            <a:spLocks noChangeArrowheads="1"/>
          </p:cNvSpPr>
          <p:nvPr/>
        </p:nvSpPr>
        <p:spPr bwMode="auto">
          <a:xfrm>
            <a:off x="541392" y="1196752"/>
            <a:ext cx="10873208" cy="4501232"/>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The CT </a:t>
            </a:r>
            <a:r>
              <a:rPr lang="en-GB" altLang="zh-CN" sz="2400" b="1" dirty="0">
                <a:solidFill>
                  <a:srgbClr val="0000FF"/>
                </a:solidFill>
                <a:ea typeface="华文楷体"/>
                <a:cs typeface="Times New Roman" pitchFamily="18" charset="0"/>
              </a:rPr>
              <a:t>coil </a:t>
            </a:r>
            <a:r>
              <a:rPr lang="en-GB" altLang="zh-CN" sz="2400" b="1" dirty="0" smtClean="0">
                <a:solidFill>
                  <a:srgbClr val="0000FF"/>
                </a:solidFill>
                <a:ea typeface="华文楷体"/>
                <a:cs typeface="Times New Roman" pitchFamily="18" charset="0"/>
              </a:rPr>
              <a:t>subscale prototype dipole </a:t>
            </a:r>
            <a:r>
              <a:rPr lang="en-GB" altLang="zh-CN" sz="2400" b="1" dirty="0">
                <a:solidFill>
                  <a:srgbClr val="0000FF"/>
                </a:solidFill>
                <a:ea typeface="华文楷体"/>
                <a:cs typeface="Times New Roman" pitchFamily="18" charset="0"/>
              </a:rPr>
              <a:t>magnet </a:t>
            </a:r>
            <a:r>
              <a:rPr lang="en-GB" altLang="zh-CN" sz="2400" b="1" dirty="0" smtClean="0">
                <a:solidFill>
                  <a:srgbClr val="0000FF"/>
                </a:solidFill>
                <a:ea typeface="华文楷体"/>
                <a:cs typeface="Times New Roman" pitchFamily="18" charset="0"/>
              </a:rPr>
              <a:t>could meet </a:t>
            </a:r>
            <a:r>
              <a:rPr lang="en-GB" altLang="zh-CN" sz="2400" b="1" dirty="0">
                <a:solidFill>
                  <a:srgbClr val="0000FF"/>
                </a:solidFill>
                <a:ea typeface="华文楷体"/>
                <a:cs typeface="Times New Roman" pitchFamily="18" charset="0"/>
              </a:rPr>
              <a:t>the precision requirement </a:t>
            </a:r>
            <a:r>
              <a:rPr lang="en-GB" altLang="zh-CN" sz="2400" b="1" dirty="0" smtClean="0">
                <a:solidFill>
                  <a:srgbClr val="FF0000"/>
                </a:solidFill>
                <a:ea typeface="华文楷体"/>
                <a:cs typeface="Times New Roman" pitchFamily="18" charset="0"/>
              </a:rPr>
              <a:t>at 28Gs@10GeV</a:t>
            </a:r>
            <a:r>
              <a:rPr lang="en-GB" altLang="zh-CN" sz="2400" b="1" dirty="0" smtClean="0">
                <a:solidFill>
                  <a:srgbClr val="0000FF"/>
                </a:solidFill>
                <a:ea typeface="华文楷体"/>
                <a:cs typeface="Times New Roman" pitchFamily="18" charset="0"/>
              </a:rPr>
              <a:t> while the </a:t>
            </a:r>
            <a:r>
              <a:rPr lang="en-GB" altLang="zh-CN" sz="2400" b="1" dirty="0">
                <a:solidFill>
                  <a:srgbClr val="0000FF"/>
                </a:solidFill>
                <a:ea typeface="华文楷体"/>
                <a:cs typeface="Times New Roman" pitchFamily="18" charset="0"/>
              </a:rPr>
              <a:t>iron-core </a:t>
            </a:r>
            <a:r>
              <a:rPr lang="en-GB" altLang="zh-CN" sz="2400" b="1" dirty="0" smtClean="0">
                <a:solidFill>
                  <a:srgbClr val="0000FF"/>
                </a:solidFill>
                <a:ea typeface="华文楷体"/>
                <a:cs typeface="Times New Roman" pitchFamily="18" charset="0"/>
              </a:rPr>
              <a:t>subscale prototype dipole </a:t>
            </a:r>
            <a:r>
              <a:rPr lang="en-GB" altLang="zh-CN" sz="2400" b="1" dirty="0">
                <a:solidFill>
                  <a:srgbClr val="0000FF"/>
                </a:solidFill>
                <a:ea typeface="华文楷体"/>
                <a:cs typeface="Times New Roman" pitchFamily="18" charset="0"/>
              </a:rPr>
              <a:t>magnet made by </a:t>
            </a:r>
            <a:r>
              <a:rPr lang="en-GB" altLang="zh-CN" sz="2400" b="1" dirty="0" smtClean="0">
                <a:solidFill>
                  <a:srgbClr val="0000FF"/>
                </a:solidFill>
                <a:ea typeface="华文楷体"/>
                <a:cs typeface="Times New Roman" pitchFamily="18" charset="0"/>
              </a:rPr>
              <a:t>non-oriented </a:t>
            </a:r>
            <a:r>
              <a:rPr lang="en-GB" altLang="zh-CN" sz="2400" b="1" dirty="0">
                <a:solidFill>
                  <a:srgbClr val="0000FF"/>
                </a:solidFill>
                <a:ea typeface="华文楷体"/>
                <a:cs typeface="Times New Roman" pitchFamily="18" charset="0"/>
              </a:rPr>
              <a:t>steel laminations could reach </a:t>
            </a:r>
            <a:r>
              <a:rPr lang="en-GB" altLang="zh-CN" sz="2400" b="1" dirty="0" smtClean="0">
                <a:solidFill>
                  <a:srgbClr val="FF0000"/>
                </a:solidFill>
                <a:ea typeface="华文楷体"/>
                <a:cs typeface="Times New Roman" pitchFamily="18" charset="0"/>
              </a:rPr>
              <a:t>at 90Gs@30GeV</a:t>
            </a:r>
            <a:r>
              <a:rPr lang="en-GB" altLang="zh-CN" sz="2400" b="1" dirty="0" smtClean="0">
                <a:solidFill>
                  <a:srgbClr val="0000FF"/>
                </a:solidFill>
                <a:ea typeface="华文楷体"/>
                <a:cs typeface="Times New Roman" pitchFamily="18" charset="0"/>
              </a:rPr>
              <a:t>.</a:t>
            </a:r>
            <a:endParaRPr lang="en-GB" altLang="zh-CN" sz="2400" b="1" dirty="0" smtClean="0">
              <a:solidFill>
                <a:srgbClr val="0000FF"/>
              </a:solidFill>
              <a:ea typeface="华文楷体"/>
              <a:cs typeface="Times New Roman" pitchFamily="18" charset="0"/>
            </a:endParaRPr>
          </a:p>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To reduce the cost of the dipole magnets, the injection energy of the Booster is increased to </a:t>
            </a:r>
            <a:r>
              <a:rPr lang="en-GB" altLang="zh-CN" sz="2400" b="1" dirty="0" smtClean="0">
                <a:solidFill>
                  <a:srgbClr val="FF0000"/>
                </a:solidFill>
                <a:ea typeface="华文楷体"/>
                <a:cs typeface="Times New Roman" pitchFamily="18" charset="0"/>
              </a:rPr>
              <a:t>30GeV</a:t>
            </a:r>
            <a:r>
              <a:rPr lang="en-GB" altLang="zh-CN" sz="2400" b="1" dirty="0" smtClean="0">
                <a:solidFill>
                  <a:srgbClr val="0000FF"/>
                </a:solidFill>
                <a:ea typeface="华文楷体"/>
                <a:cs typeface="Times New Roman" pitchFamily="18" charset="0"/>
              </a:rPr>
              <a:t> so that the </a:t>
            </a:r>
            <a:r>
              <a:rPr lang="en-GB" altLang="zh-CN" sz="2400" b="1" dirty="0" smtClean="0">
                <a:solidFill>
                  <a:srgbClr val="0000FF"/>
                </a:solidFill>
                <a:ea typeface="华文楷体"/>
                <a:cs typeface="Times New Roman" pitchFamily="18" charset="0"/>
              </a:rPr>
              <a:t>iron-core </a:t>
            </a:r>
            <a:r>
              <a:rPr lang="en-GB" altLang="zh-CN" sz="2400" b="1" dirty="0" smtClean="0">
                <a:solidFill>
                  <a:srgbClr val="0000FF"/>
                </a:solidFill>
                <a:ea typeface="华文楷体"/>
                <a:cs typeface="Times New Roman" pitchFamily="18" charset="0"/>
              </a:rPr>
              <a:t>dipole magnet made by non-oriented silicon steel laminations is taken as the baseline design for the </a:t>
            </a:r>
            <a:r>
              <a:rPr lang="en-GB" altLang="zh-CN" sz="2400" b="1" dirty="0" smtClean="0">
                <a:solidFill>
                  <a:srgbClr val="0000FF"/>
                </a:solidFill>
                <a:ea typeface="华文楷体"/>
                <a:cs typeface="Times New Roman" pitchFamily="18" charset="0"/>
              </a:rPr>
              <a:t>Booster in TDR stage.</a:t>
            </a:r>
            <a:endParaRPr lang="en-GB" altLang="zh-CN" sz="2400" b="1" dirty="0" smtClean="0">
              <a:solidFill>
                <a:srgbClr val="0000FF"/>
              </a:solidFill>
              <a:ea typeface="华文楷体"/>
              <a:cs typeface="Times New Roman" pitchFamily="18" charset="0"/>
            </a:endParaRPr>
          </a:p>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Two</a:t>
            </a:r>
            <a:r>
              <a:rPr lang="en-GB" altLang="zh-CN" sz="2400" b="1" dirty="0" smtClean="0">
                <a:solidFill>
                  <a:srgbClr val="0000FF"/>
                </a:solidFill>
                <a:ea typeface="华文楷体"/>
                <a:cs typeface="Times New Roman" pitchFamily="18" charset="0"/>
              </a:rPr>
              <a:t> </a:t>
            </a:r>
            <a:r>
              <a:rPr lang="en-GB" altLang="zh-CN" sz="2400" b="1" dirty="0" smtClean="0">
                <a:solidFill>
                  <a:srgbClr val="0000FF"/>
                </a:solidFill>
                <a:ea typeface="华文楷体"/>
                <a:cs typeface="Times New Roman" pitchFamily="18" charset="0"/>
              </a:rPr>
              <a:t>full-scale prototype </a:t>
            </a:r>
            <a:r>
              <a:rPr lang="en-GB" altLang="zh-CN" sz="2400" b="1" dirty="0" smtClean="0">
                <a:solidFill>
                  <a:srgbClr val="0000FF"/>
                </a:solidFill>
                <a:ea typeface="华文楷体"/>
                <a:cs typeface="Times New Roman" pitchFamily="18" charset="0"/>
              </a:rPr>
              <a:t>dipole magnets for the Booster are </a:t>
            </a:r>
            <a:r>
              <a:rPr lang="en-GB" altLang="zh-CN" sz="2400" b="1" dirty="0" smtClean="0">
                <a:solidFill>
                  <a:srgbClr val="0000FF"/>
                </a:solidFill>
                <a:ea typeface="华文楷体"/>
                <a:cs typeface="Times New Roman" pitchFamily="18" charset="0"/>
              </a:rPr>
              <a:t>produced and tested, the field performances are good enough to meet the requirements. </a:t>
            </a:r>
          </a:p>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The subscale </a:t>
            </a:r>
            <a:r>
              <a:rPr lang="en-GB" altLang="zh-CN" sz="2400" b="1" dirty="0">
                <a:solidFill>
                  <a:srgbClr val="0000FF"/>
                </a:solidFill>
                <a:ea typeface="华文楷体"/>
                <a:cs typeface="Times New Roman" pitchFamily="18" charset="0"/>
              </a:rPr>
              <a:t>prototype DAD </a:t>
            </a:r>
            <a:r>
              <a:rPr lang="en-GB" altLang="zh-CN" sz="2400" b="1" dirty="0" smtClean="0">
                <a:solidFill>
                  <a:srgbClr val="0000FF"/>
                </a:solidFill>
                <a:ea typeface="华文楷体"/>
                <a:cs typeface="Times New Roman" pitchFamily="18" charset="0"/>
              </a:rPr>
              <a:t>magnet for Collider </a:t>
            </a:r>
            <a:r>
              <a:rPr lang="en-GB" altLang="zh-CN" sz="2400" b="1" dirty="0" smtClean="0">
                <a:solidFill>
                  <a:srgbClr val="0000FF"/>
                </a:solidFill>
                <a:ea typeface="华文楷体"/>
                <a:cs typeface="Times New Roman" pitchFamily="18" charset="0"/>
              </a:rPr>
              <a:t>could meet the field quality requirements, so a full-scale DAD magnet has been produced.</a:t>
            </a:r>
          </a:p>
        </p:txBody>
      </p:sp>
    </p:spTree>
    <p:extLst>
      <p:ext uri="{BB962C8B-B14F-4D97-AF65-F5344CB8AC3E}">
        <p14:creationId xmlns:p14="http://schemas.microsoft.com/office/powerpoint/2010/main" val="2050110205"/>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25</a:t>
            </a:fld>
            <a:endParaRPr lang="zh-CN" altLang="en-US" dirty="0"/>
          </a:p>
        </p:txBody>
      </p:sp>
      <p:sp>
        <p:nvSpPr>
          <p:cNvPr id="7" name="文本框 23">
            <a:extLst>
              <a:ext uri="{FF2B5EF4-FFF2-40B4-BE49-F238E27FC236}">
                <a16:creationId xmlns="" xmlns:a16="http://schemas.microsoft.com/office/drawing/2014/main" id="{3545BBB0-F5A1-4124-8C5A-A942C707EE66}"/>
              </a:ext>
            </a:extLst>
          </p:cNvPr>
          <p:cNvSpPr txBox="1"/>
          <p:nvPr/>
        </p:nvSpPr>
        <p:spPr>
          <a:xfrm>
            <a:off x="4995895" y="116632"/>
            <a:ext cx="196420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200" b="1" dirty="0" smtClean="0">
                <a:solidFill>
                  <a:srgbClr val="FF0000"/>
                </a:solidFill>
                <a:latin typeface="+mn-lt"/>
                <a:ea typeface="华文楷体"/>
                <a:cs typeface="Times New Roman" pitchFamily="18" charset="0"/>
              </a:rPr>
              <a:t>Next work</a:t>
            </a:r>
            <a:endParaRPr lang="en-US" altLang="zh-CN" sz="3200" b="1" dirty="0">
              <a:solidFill>
                <a:srgbClr val="FF0000"/>
              </a:solidFill>
              <a:latin typeface="+mn-lt"/>
              <a:ea typeface="华文楷体"/>
              <a:cs typeface="Times New Roman" pitchFamily="18" charset="0"/>
            </a:endParaRPr>
          </a:p>
        </p:txBody>
      </p:sp>
      <p:sp>
        <p:nvSpPr>
          <p:cNvPr id="8" name="Rectangle 8"/>
          <p:cNvSpPr>
            <a:spLocks noChangeArrowheads="1"/>
          </p:cNvSpPr>
          <p:nvPr/>
        </p:nvSpPr>
        <p:spPr bwMode="auto">
          <a:xfrm>
            <a:off x="407368" y="1268760"/>
            <a:ext cx="11435232" cy="3139321"/>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To finish the field measurement of the full-scale DAD magnet for the Collider.</a:t>
            </a:r>
            <a:endParaRPr lang="en-GB" altLang="zh-CN" sz="2400" b="1" dirty="0" smtClean="0">
              <a:solidFill>
                <a:srgbClr val="0000FF"/>
              </a:solidFill>
              <a:ea typeface="华文楷体"/>
              <a:cs typeface="Times New Roman" pitchFamily="18" charset="0"/>
            </a:endParaRPr>
          </a:p>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To develop a full scale dipole and </a:t>
            </a:r>
            <a:r>
              <a:rPr lang="en-GB" altLang="zh-CN" sz="2400" b="1" dirty="0" err="1" smtClean="0">
                <a:solidFill>
                  <a:srgbClr val="0000FF"/>
                </a:solidFill>
                <a:ea typeface="华文楷体"/>
                <a:cs typeface="Times New Roman" pitchFamily="18" charset="0"/>
              </a:rPr>
              <a:t>sextupole</a:t>
            </a:r>
            <a:r>
              <a:rPr lang="en-GB" altLang="zh-CN" sz="2400" b="1" dirty="0" smtClean="0">
                <a:solidFill>
                  <a:srgbClr val="0000FF"/>
                </a:solidFill>
                <a:ea typeface="华文楷体"/>
                <a:cs typeface="Times New Roman" pitchFamily="18" charset="0"/>
              </a:rPr>
              <a:t> combined magnet for the Booster.</a:t>
            </a:r>
          </a:p>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To develop the </a:t>
            </a:r>
            <a:r>
              <a:rPr lang="en-GB" altLang="zh-CN" sz="2400" b="1" dirty="0">
                <a:solidFill>
                  <a:srgbClr val="0000FF"/>
                </a:solidFill>
                <a:ea typeface="华文楷体"/>
                <a:cs typeface="Times New Roman" pitchFamily="18" charset="0"/>
              </a:rPr>
              <a:t>full scale </a:t>
            </a:r>
            <a:r>
              <a:rPr lang="en-GB" altLang="zh-CN" sz="2400" b="1" dirty="0" smtClean="0">
                <a:solidFill>
                  <a:srgbClr val="0000FF"/>
                </a:solidFill>
                <a:ea typeface="华文楷体"/>
                <a:cs typeface="Times New Roman" pitchFamily="18" charset="0"/>
              </a:rPr>
              <a:t>quadrupole magnets </a:t>
            </a:r>
            <a:r>
              <a:rPr lang="en-GB" altLang="zh-CN" sz="2400" b="1" dirty="0">
                <a:solidFill>
                  <a:srgbClr val="0000FF"/>
                </a:solidFill>
                <a:ea typeface="华文楷体"/>
                <a:cs typeface="Times New Roman" pitchFamily="18" charset="0"/>
              </a:rPr>
              <a:t>for the </a:t>
            </a:r>
            <a:r>
              <a:rPr lang="en-GB" altLang="zh-CN" sz="2400" b="1" dirty="0" smtClean="0">
                <a:solidFill>
                  <a:srgbClr val="0000FF"/>
                </a:solidFill>
                <a:ea typeface="华文楷体"/>
                <a:cs typeface="Times New Roman" pitchFamily="18" charset="0"/>
              </a:rPr>
              <a:t>Booster and Collider.</a:t>
            </a:r>
            <a:endParaRPr lang="en-GB" altLang="zh-CN" sz="2400" b="1" dirty="0" smtClean="0">
              <a:solidFill>
                <a:srgbClr val="0000FF"/>
              </a:solidFill>
              <a:ea typeface="华文楷体"/>
              <a:cs typeface="Times New Roman" pitchFamily="18" charset="0"/>
            </a:endParaRPr>
          </a:p>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To set up a long rotating coil field measurement system to measure harmonic errors of the magnets for the Collider and Booster</a:t>
            </a:r>
            <a:r>
              <a:rPr lang="en-GB" altLang="zh-CN" sz="2400" b="1" dirty="0" smtClean="0">
                <a:solidFill>
                  <a:srgbClr val="0000FF"/>
                </a:solidFill>
                <a:ea typeface="华文楷体"/>
                <a:cs typeface="Times New Roman" pitchFamily="18" charset="0"/>
              </a:rPr>
              <a:t>. </a:t>
            </a:r>
            <a:endParaRPr lang="en-GB" altLang="zh-CN" sz="2400" b="1" dirty="0" smtClean="0">
              <a:solidFill>
                <a:srgbClr val="0000FF"/>
              </a:solidFill>
              <a:ea typeface="华文楷体"/>
              <a:cs typeface="Times New Roman" pitchFamily="18" charset="0"/>
            </a:endParaRPr>
          </a:p>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To explore </a:t>
            </a:r>
            <a:r>
              <a:rPr lang="en-GB" altLang="zh-CN" sz="2400" b="1" dirty="0">
                <a:solidFill>
                  <a:srgbClr val="0000FF"/>
                </a:solidFill>
                <a:ea typeface="华文楷体"/>
                <a:cs typeface="Times New Roman" pitchFamily="18" charset="0"/>
              </a:rPr>
              <a:t>the </a:t>
            </a:r>
            <a:r>
              <a:rPr lang="en-US" altLang="zh-CN" sz="2400" b="1" dirty="0">
                <a:solidFill>
                  <a:srgbClr val="0000FF"/>
                </a:solidFill>
                <a:ea typeface="华文楷体"/>
                <a:cs typeface="Times New Roman" pitchFamily="18" charset="0"/>
              </a:rPr>
              <a:t>feasibility of the</a:t>
            </a:r>
            <a:r>
              <a:rPr lang="en-GB" altLang="zh-CN" sz="2400" b="1" dirty="0">
                <a:solidFill>
                  <a:srgbClr val="0000FF"/>
                </a:solidFill>
                <a:ea typeface="华文楷体"/>
                <a:cs typeface="Times New Roman" pitchFamily="18" charset="0"/>
              </a:rPr>
              <a:t> </a:t>
            </a:r>
            <a:r>
              <a:rPr lang="en-US" altLang="zh-CN" sz="2400" b="1" dirty="0">
                <a:solidFill>
                  <a:srgbClr val="0000FF"/>
                </a:solidFill>
                <a:ea typeface="华文楷体"/>
                <a:cs typeface="Times New Roman" pitchFamily="18" charset="0"/>
              </a:rPr>
              <a:t>a</a:t>
            </a:r>
            <a:r>
              <a:rPr lang="en-US" altLang="zh-CN" sz="2400" b="1" dirty="0">
                <a:solidFill>
                  <a:srgbClr val="0000FF"/>
                </a:solidFill>
                <a:ea typeface="华文楷体"/>
                <a:cs typeface="Times New Roman" pitchFamily="18" charset="0"/>
              </a:rPr>
              <a:t>utomatic </a:t>
            </a:r>
            <a:r>
              <a:rPr lang="en-US" altLang="zh-CN" sz="2400" b="1" dirty="0" smtClean="0">
                <a:solidFill>
                  <a:srgbClr val="0000FF"/>
                </a:solidFill>
                <a:ea typeface="华文楷体"/>
                <a:cs typeface="Times New Roman" pitchFamily="18" charset="0"/>
              </a:rPr>
              <a:t>production and test lines for </a:t>
            </a:r>
            <a:r>
              <a:rPr lang="en-US" altLang="zh-CN" sz="2400" b="1" dirty="0">
                <a:solidFill>
                  <a:srgbClr val="0000FF"/>
                </a:solidFill>
                <a:ea typeface="华文楷体"/>
                <a:cs typeface="Times New Roman" pitchFamily="18" charset="0"/>
              </a:rPr>
              <a:t>the </a:t>
            </a:r>
            <a:r>
              <a:rPr lang="en-US" altLang="zh-CN" sz="2400" b="1" dirty="0" smtClean="0">
                <a:solidFill>
                  <a:srgbClr val="0000FF"/>
                </a:solidFill>
                <a:ea typeface="华文楷体"/>
                <a:cs typeface="Times New Roman" pitchFamily="18" charset="0"/>
              </a:rPr>
              <a:t>future mass </a:t>
            </a:r>
            <a:r>
              <a:rPr lang="en-US" altLang="zh-CN" sz="2400" b="1" dirty="0">
                <a:solidFill>
                  <a:srgbClr val="0000FF"/>
                </a:solidFill>
                <a:ea typeface="华文楷体"/>
                <a:cs typeface="Times New Roman" pitchFamily="18" charset="0"/>
              </a:rPr>
              <a:t>production of the magnets</a:t>
            </a:r>
            <a:r>
              <a:rPr lang="en-GB" altLang="zh-CN" sz="2400" b="1" dirty="0" smtClean="0">
                <a:solidFill>
                  <a:srgbClr val="0000FF"/>
                </a:solidFill>
                <a:ea typeface="华文楷体"/>
                <a:cs typeface="Times New Roman" pitchFamily="18" charset="0"/>
              </a:rPr>
              <a:t>.</a:t>
            </a:r>
            <a:endParaRPr lang="en-GB" altLang="zh-CN" sz="24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400886793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1692720" y="3038785"/>
            <a:ext cx="8627534"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smtClean="0">
                <a:solidFill>
                  <a:srgbClr val="FF0000"/>
                </a:solidFill>
              </a:rPr>
              <a:t>Thank you for your attention!</a:t>
            </a:r>
            <a:endParaRPr lang="zh-CN" altLang="en-US" sz="6000" dirty="0">
              <a:solidFill>
                <a:srgbClr val="FF0000"/>
              </a:solidFill>
            </a:endParaRP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12-16. June. 2023, </a:t>
            </a:r>
            <a:r>
              <a:rPr lang="en-US" altLang="zh-CN" dirty="0" err="1">
                <a:solidFill>
                  <a:schemeClr val="bg1"/>
                </a:solidFill>
              </a:rPr>
              <a:t>Hongkong</a:t>
            </a:r>
            <a:r>
              <a:rPr lang="en-US" altLang="zh-CN" dirty="0">
                <a:solidFill>
                  <a:schemeClr val="bg1"/>
                </a:solidFill>
              </a:rPr>
              <a:t>, CEPC Accelerator TDR International Review</a:t>
            </a: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26</a:t>
            </a:fld>
            <a:endParaRPr lang="zh-CN" altLang="en-US" dirty="0"/>
          </a:p>
        </p:txBody>
      </p:sp>
    </p:spTree>
    <p:extLst>
      <p:ext uri="{BB962C8B-B14F-4D97-AF65-F5344CB8AC3E}">
        <p14:creationId xmlns:p14="http://schemas.microsoft.com/office/powerpoint/2010/main" val="1386039129"/>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3</a:t>
            </a:fld>
            <a:endParaRPr lang="zh-CN" altLang="en-US" dirty="0"/>
          </a:p>
        </p:txBody>
      </p:sp>
      <p:sp>
        <p:nvSpPr>
          <p:cNvPr id="11" name="文本框 23">
            <a:extLst>
              <a:ext uri="{FF2B5EF4-FFF2-40B4-BE49-F238E27FC236}">
                <a16:creationId xmlns="" xmlns:a16="http://schemas.microsoft.com/office/drawing/2014/main" id="{3545BBB0-F5A1-4124-8C5A-A942C707EE66}"/>
              </a:ext>
            </a:extLst>
          </p:cNvPr>
          <p:cNvSpPr txBox="1"/>
          <p:nvPr/>
        </p:nvSpPr>
        <p:spPr>
          <a:xfrm>
            <a:off x="391919" y="176552"/>
            <a:ext cx="1149660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FF0000"/>
                </a:solidFill>
                <a:latin typeface="+mn-lt"/>
                <a:ea typeface="华文楷体"/>
                <a:cs typeface="Times New Roman" pitchFamily="18" charset="0"/>
              </a:rPr>
              <a:t>Requirement lists of the dipole </a:t>
            </a:r>
            <a:r>
              <a:rPr lang="en-US" altLang="zh-CN" sz="3200" b="1" dirty="0" smtClean="0">
                <a:solidFill>
                  <a:srgbClr val="FF0000"/>
                </a:solidFill>
                <a:latin typeface="+mn-lt"/>
                <a:ea typeface="华文楷体"/>
                <a:cs typeface="Times New Roman" pitchFamily="18" charset="0"/>
              </a:rPr>
              <a:t>magnets for booster and collider</a:t>
            </a:r>
            <a:endParaRPr lang="zh-CN" altLang="en-US" sz="3200" b="1" dirty="0">
              <a:solidFill>
                <a:srgbClr val="FF0000"/>
              </a:solidFill>
              <a:latin typeface="+mn-lt"/>
              <a:ea typeface="华文楷体"/>
              <a:cs typeface="Times New Roman" pitchFamily="18"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2701156693"/>
              </p:ext>
            </p:extLst>
          </p:nvPr>
        </p:nvGraphicFramePr>
        <p:xfrm>
          <a:off x="1271464" y="1378671"/>
          <a:ext cx="9505055" cy="4550427"/>
        </p:xfrm>
        <a:graphic>
          <a:graphicData uri="http://schemas.openxmlformats.org/drawingml/2006/table">
            <a:tbl>
              <a:tblPr firstRow="1" firstCol="1" bandRow="1">
                <a:tableStyleId>{5C22544A-7EE6-4342-B048-85BDC9FD1C3A}</a:tableStyleId>
              </a:tblPr>
              <a:tblGrid>
                <a:gridCol w="3528390"/>
                <a:gridCol w="2952328"/>
                <a:gridCol w="3024337"/>
              </a:tblGrid>
              <a:tr h="474671">
                <a:tc>
                  <a:txBody>
                    <a:bodyPr/>
                    <a:lstStyle/>
                    <a:p>
                      <a:pPr>
                        <a:spcAft>
                          <a:spcPts val="0"/>
                        </a:spcAft>
                      </a:pPr>
                      <a:r>
                        <a:rPr lang="en-GB" sz="2400" dirty="0">
                          <a:effectLst/>
                        </a:rPr>
                        <a:t> </a:t>
                      </a:r>
                      <a:endParaRPr lang="zh-CN" sz="2400" dirty="0">
                        <a:effectLst/>
                        <a:latin typeface="Times New Roman"/>
                        <a:ea typeface="MS Mincho"/>
                        <a:cs typeface="Times New Roman"/>
                      </a:endParaRPr>
                    </a:p>
                  </a:txBody>
                  <a:tcPr marL="8255" marR="8255" marT="8255" marB="0" anchor="ctr"/>
                </a:tc>
                <a:tc>
                  <a:txBody>
                    <a:bodyPr/>
                    <a:lstStyle/>
                    <a:p>
                      <a:pPr algn="ctr">
                        <a:spcAft>
                          <a:spcPts val="0"/>
                        </a:spcAft>
                      </a:pPr>
                      <a:r>
                        <a:rPr lang="en-GB" sz="2400" dirty="0" smtClean="0">
                          <a:effectLst/>
                        </a:rPr>
                        <a:t>BST-63B</a:t>
                      </a:r>
                      <a:endParaRPr lang="zh-CN" sz="2400" dirty="0">
                        <a:effectLst/>
                        <a:latin typeface="Times New Roman"/>
                        <a:ea typeface="MS Mincho"/>
                        <a:cs typeface="Times New Roman"/>
                      </a:endParaRPr>
                    </a:p>
                  </a:txBody>
                  <a:tcPr marL="8255" marR="8255" marT="8255" marB="0" anchor="ctr"/>
                </a:tc>
                <a:tc>
                  <a:txBody>
                    <a:bodyPr/>
                    <a:lstStyle/>
                    <a:p>
                      <a:pPr algn="ctr">
                        <a:spcAft>
                          <a:spcPts val="0"/>
                        </a:spcAft>
                      </a:pPr>
                      <a:r>
                        <a:rPr lang="en-US" altLang="zh-CN" sz="2400" dirty="0" smtClean="0">
                          <a:effectLst/>
                        </a:rPr>
                        <a:t>MR</a:t>
                      </a:r>
                      <a:r>
                        <a:rPr lang="en-GB" sz="2400" dirty="0" smtClean="0">
                          <a:effectLst/>
                        </a:rPr>
                        <a:t>-70B</a:t>
                      </a:r>
                      <a:endParaRPr lang="zh-CN" sz="2400" dirty="0">
                        <a:effectLst/>
                        <a:latin typeface="Times New Roman"/>
                        <a:ea typeface="MS Mincho"/>
                        <a:cs typeface="Times New Roman"/>
                      </a:endParaRPr>
                    </a:p>
                  </a:txBody>
                  <a:tcPr marL="8255" marR="8255" marT="8255" marB="0" anchor="ctr"/>
                </a:tc>
              </a:tr>
              <a:tr h="511793">
                <a:tc>
                  <a:txBody>
                    <a:bodyPr/>
                    <a:lstStyle/>
                    <a:p>
                      <a:pPr>
                        <a:spcAft>
                          <a:spcPts val="0"/>
                        </a:spcAft>
                      </a:pPr>
                      <a:r>
                        <a:rPr lang="en-US" altLang="zh-CN" sz="2200" dirty="0" smtClean="0">
                          <a:effectLst/>
                          <a:latin typeface="Times New Roman"/>
                          <a:ea typeface="MS Mincho"/>
                          <a:cs typeface="Times New Roman"/>
                        </a:rPr>
                        <a:t>Number</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US" altLang="zh-CN" sz="2200" dirty="0" smtClean="0">
                          <a:solidFill>
                            <a:schemeClr val="tx1"/>
                          </a:solidFill>
                          <a:effectLst/>
                          <a:latin typeface="Times New Roman"/>
                          <a:ea typeface="MS Mincho"/>
                          <a:cs typeface="Times New Roman"/>
                        </a:rPr>
                        <a:t>14866</a:t>
                      </a:r>
                      <a:endParaRPr lang="zh-CN" sz="2200" dirty="0">
                        <a:solidFill>
                          <a:schemeClr val="tx1"/>
                        </a:solidFill>
                        <a:effectLst/>
                        <a:latin typeface="Times New Roman"/>
                        <a:ea typeface="MS Mincho"/>
                        <a:cs typeface="Times New Roman"/>
                      </a:endParaRPr>
                    </a:p>
                  </a:txBody>
                  <a:tcPr marL="8255" marR="8255" marT="8255" marB="0" anchor="ctr"/>
                </a:tc>
                <a:tc>
                  <a:txBody>
                    <a:bodyPr/>
                    <a:lstStyle/>
                    <a:p>
                      <a:pPr algn="ctr">
                        <a:spcAft>
                          <a:spcPts val="0"/>
                        </a:spcAft>
                      </a:pPr>
                      <a:r>
                        <a:rPr lang="en-US" altLang="zh-CN" sz="2200" dirty="0" smtClean="0">
                          <a:solidFill>
                            <a:schemeClr val="tx1"/>
                          </a:solidFill>
                          <a:effectLst/>
                          <a:latin typeface="Times New Roman"/>
                          <a:ea typeface="MS Mincho"/>
                          <a:cs typeface="Times New Roman"/>
                        </a:rPr>
                        <a:t>3008</a:t>
                      </a:r>
                      <a:endParaRPr lang="zh-CN" sz="2200" dirty="0">
                        <a:solidFill>
                          <a:schemeClr val="tx1"/>
                        </a:solidFill>
                        <a:effectLst/>
                        <a:latin typeface="Times New Roman"/>
                        <a:ea typeface="MS Mincho"/>
                        <a:cs typeface="Times New Roman"/>
                      </a:endParaRPr>
                    </a:p>
                  </a:txBody>
                  <a:tcPr marL="8255" marR="8255" marT="8255" marB="0" anchor="ctr"/>
                </a:tc>
              </a:tr>
              <a:tr h="511793">
                <a:tc>
                  <a:txBody>
                    <a:bodyPr/>
                    <a:lstStyle/>
                    <a:p>
                      <a:pPr>
                        <a:spcAft>
                          <a:spcPts val="0"/>
                        </a:spcAft>
                      </a:pPr>
                      <a:r>
                        <a:rPr lang="en-GB" sz="2200" dirty="0">
                          <a:effectLst/>
                        </a:rPr>
                        <a:t>Minimum field (</a:t>
                      </a:r>
                      <a:r>
                        <a:rPr lang="en-GB" sz="2200" dirty="0" err="1">
                          <a:effectLst/>
                        </a:rPr>
                        <a:t>Gs</a:t>
                      </a:r>
                      <a:r>
                        <a:rPr lang="en-GB" sz="2200" dirty="0">
                          <a:effectLst/>
                        </a:rPr>
                        <a:t>)</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GB" sz="2200" dirty="0" smtClean="0">
                          <a:solidFill>
                            <a:srgbClr val="FF0000"/>
                          </a:solidFill>
                          <a:effectLst/>
                        </a:rPr>
                        <a:t>2</a:t>
                      </a:r>
                      <a:r>
                        <a:rPr lang="en-US" altLang="zh-CN" sz="2200" dirty="0" smtClean="0">
                          <a:solidFill>
                            <a:srgbClr val="FF0000"/>
                          </a:solidFill>
                          <a:effectLst/>
                        </a:rPr>
                        <a:t>8@10GeV</a:t>
                      </a:r>
                      <a:r>
                        <a:rPr lang="en-US" altLang="zh-CN" sz="2200" baseline="0" dirty="0" smtClean="0">
                          <a:solidFill>
                            <a:srgbClr val="FF0000"/>
                          </a:solidFill>
                          <a:effectLst/>
                        </a:rPr>
                        <a:t>/CDR</a:t>
                      </a:r>
                      <a:endParaRPr lang="en-US" altLang="zh-CN" sz="2200" dirty="0" smtClean="0">
                        <a:solidFill>
                          <a:srgbClr val="FF0000"/>
                        </a:solidFill>
                        <a:effectLst/>
                      </a:endParaRPr>
                    </a:p>
                    <a:p>
                      <a:pPr algn="ctr">
                        <a:spcAft>
                          <a:spcPts val="0"/>
                        </a:spcAft>
                      </a:pPr>
                      <a:r>
                        <a:rPr lang="en-US" altLang="zh-CN" sz="2200" dirty="0" smtClean="0">
                          <a:solidFill>
                            <a:srgbClr val="FF0000"/>
                          </a:solidFill>
                          <a:effectLst/>
                        </a:rPr>
                        <a:t>95@30GeV</a:t>
                      </a:r>
                      <a:r>
                        <a:rPr lang="en-GB" altLang="zh-CN" sz="2200" dirty="0" smtClean="0">
                          <a:solidFill>
                            <a:srgbClr val="FF0000"/>
                          </a:solidFill>
                          <a:effectLst/>
                        </a:rPr>
                        <a:t>/</a:t>
                      </a:r>
                      <a:r>
                        <a:rPr lang="en-GB" sz="2200" dirty="0" smtClean="0">
                          <a:solidFill>
                            <a:srgbClr val="FF0000"/>
                          </a:solidFill>
                          <a:effectLst/>
                        </a:rPr>
                        <a:t>TDR</a:t>
                      </a:r>
                      <a:endParaRPr lang="zh-CN" sz="2200" dirty="0">
                        <a:solidFill>
                          <a:srgbClr val="FF0000"/>
                        </a:solidFill>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solidFill>
                            <a:srgbClr val="FF0000"/>
                          </a:solidFill>
                          <a:effectLst/>
                        </a:rPr>
                        <a:t>151</a:t>
                      </a:r>
                      <a:r>
                        <a:rPr lang="en-US" altLang="zh-CN" sz="2200" dirty="0" smtClean="0">
                          <a:solidFill>
                            <a:srgbClr val="FF0000"/>
                          </a:solidFill>
                          <a:effectLst/>
                        </a:rPr>
                        <a:t>@45.5GeV</a:t>
                      </a:r>
                      <a:r>
                        <a:rPr lang="en-GB" sz="2200" dirty="0" smtClean="0">
                          <a:solidFill>
                            <a:srgbClr val="FF0000"/>
                          </a:solidFill>
                          <a:effectLst/>
                        </a:rPr>
                        <a:t> </a:t>
                      </a:r>
                      <a:endParaRPr lang="zh-CN" sz="2200" dirty="0">
                        <a:solidFill>
                          <a:srgbClr val="FF0000"/>
                        </a:solidFill>
                        <a:effectLst/>
                        <a:latin typeface="Times New Roman"/>
                        <a:ea typeface="MS Mincho"/>
                        <a:cs typeface="Times New Roman"/>
                      </a:endParaRPr>
                    </a:p>
                  </a:txBody>
                  <a:tcPr marL="8255" marR="8255" marT="8255" marB="0" anchor="ctr"/>
                </a:tc>
              </a:tr>
              <a:tr h="511793">
                <a:tc>
                  <a:txBody>
                    <a:bodyPr/>
                    <a:lstStyle/>
                    <a:p>
                      <a:pPr>
                        <a:spcAft>
                          <a:spcPts val="0"/>
                        </a:spcAft>
                      </a:pPr>
                      <a:r>
                        <a:rPr lang="en-GB" sz="2200" dirty="0">
                          <a:effectLst/>
                        </a:rPr>
                        <a:t>Maximum field (</a:t>
                      </a:r>
                      <a:r>
                        <a:rPr lang="en-GB" sz="2200" dirty="0" err="1">
                          <a:effectLst/>
                        </a:rPr>
                        <a:t>Gs</a:t>
                      </a:r>
                      <a:r>
                        <a:rPr lang="en-GB" sz="2200" dirty="0">
                          <a:effectLst/>
                        </a:rPr>
                        <a:t>)</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effectLst/>
                          <a:latin typeface="+mn-lt"/>
                          <a:ea typeface="+mn-ea"/>
                          <a:cs typeface="+mn-cs"/>
                        </a:rPr>
                        <a:t>564@180GeV</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effectLst/>
                          <a:latin typeface="+mn-lt"/>
                          <a:ea typeface="+mn-ea"/>
                          <a:cs typeface="+mn-cs"/>
                        </a:rPr>
                        <a:t>597@180GeV</a:t>
                      </a:r>
                      <a:endParaRPr lang="zh-CN" sz="2200" dirty="0">
                        <a:effectLst/>
                        <a:latin typeface="Times New Roman"/>
                        <a:ea typeface="MS Mincho"/>
                        <a:cs typeface="Times New Roman"/>
                      </a:endParaRPr>
                    </a:p>
                  </a:txBody>
                  <a:tcPr marL="8255" marR="8255" marT="8255" marB="0" anchor="ctr"/>
                </a:tc>
              </a:tr>
              <a:tr h="474671">
                <a:tc>
                  <a:txBody>
                    <a:bodyPr/>
                    <a:lstStyle/>
                    <a:p>
                      <a:pPr>
                        <a:spcAft>
                          <a:spcPts val="0"/>
                        </a:spcAft>
                      </a:pPr>
                      <a:r>
                        <a:rPr lang="en-GB" sz="2200">
                          <a:effectLst/>
                        </a:rPr>
                        <a:t>Gap (mm)</a:t>
                      </a:r>
                      <a:endParaRPr lang="zh-CN" sz="22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effectLst/>
                          <a:latin typeface="+mn-lt"/>
                          <a:ea typeface="+mn-ea"/>
                          <a:cs typeface="+mn-cs"/>
                        </a:rPr>
                        <a:t>63</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effectLst/>
                          <a:latin typeface="+mn-lt"/>
                          <a:ea typeface="+mn-ea"/>
                          <a:cs typeface="+mn-cs"/>
                        </a:rPr>
                        <a:t>66</a:t>
                      </a:r>
                      <a:endParaRPr lang="zh-CN" sz="2200" dirty="0">
                        <a:effectLst/>
                        <a:latin typeface="Times New Roman"/>
                        <a:ea typeface="MS Mincho"/>
                        <a:cs typeface="Times New Roman"/>
                      </a:endParaRPr>
                    </a:p>
                  </a:txBody>
                  <a:tcPr marL="8255" marR="8255" marT="8255" marB="0" anchor="ctr"/>
                </a:tc>
              </a:tr>
              <a:tr h="474671">
                <a:tc>
                  <a:txBody>
                    <a:bodyPr/>
                    <a:lstStyle/>
                    <a:p>
                      <a:pPr>
                        <a:spcAft>
                          <a:spcPts val="0"/>
                        </a:spcAft>
                      </a:pPr>
                      <a:r>
                        <a:rPr lang="en-GB" altLang="zh-CN" sz="2200" dirty="0" smtClean="0">
                          <a:effectLst/>
                        </a:rPr>
                        <a:t>Magnetic</a:t>
                      </a:r>
                      <a:r>
                        <a:rPr lang="en-GB" altLang="zh-CN" sz="2200" baseline="0" dirty="0" smtClean="0">
                          <a:effectLst/>
                        </a:rPr>
                        <a:t> l</a:t>
                      </a:r>
                      <a:r>
                        <a:rPr lang="en-GB" altLang="zh-CN" sz="2200" dirty="0" smtClean="0">
                          <a:effectLst/>
                        </a:rPr>
                        <a:t>ength (m)</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US" altLang="zh-CN" sz="2200" dirty="0" smtClean="0">
                          <a:effectLst/>
                          <a:latin typeface="Times New Roman"/>
                          <a:ea typeface="MS Mincho"/>
                          <a:cs typeface="Times New Roman"/>
                        </a:rPr>
                        <a:t>4.7</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US" altLang="zh-CN" sz="2200" dirty="0" smtClean="0">
                          <a:effectLst/>
                          <a:latin typeface="Times New Roman"/>
                          <a:ea typeface="MS Mincho"/>
                          <a:cs typeface="Times New Roman"/>
                        </a:rPr>
                        <a:t>22.7</a:t>
                      </a:r>
                      <a:endParaRPr lang="zh-CN" sz="2200" dirty="0">
                        <a:effectLst/>
                        <a:latin typeface="Times New Roman"/>
                        <a:ea typeface="MS Mincho"/>
                        <a:cs typeface="Times New Roman"/>
                      </a:endParaRPr>
                    </a:p>
                  </a:txBody>
                  <a:tcPr marL="8255" marR="8255" marT="8255" marB="0" anchor="ctr"/>
                </a:tc>
              </a:tr>
              <a:tr h="474671">
                <a:tc>
                  <a:txBody>
                    <a:bodyPr/>
                    <a:lstStyle/>
                    <a:p>
                      <a:pPr>
                        <a:spcAft>
                          <a:spcPts val="0"/>
                        </a:spcAft>
                      </a:pPr>
                      <a:r>
                        <a:rPr lang="en-GB" sz="2200" baseline="0" dirty="0" smtClean="0">
                          <a:effectLst/>
                        </a:rPr>
                        <a:t>Length of magnet </a:t>
                      </a:r>
                      <a:r>
                        <a:rPr lang="en-GB" sz="2200" dirty="0" smtClean="0">
                          <a:effectLst/>
                        </a:rPr>
                        <a:t>unit(m)</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solidFill>
                            <a:srgbClr val="FF0000"/>
                          </a:solidFill>
                          <a:effectLst/>
                          <a:latin typeface="+mn-lt"/>
                          <a:ea typeface="+mn-ea"/>
                          <a:cs typeface="+mn-cs"/>
                        </a:rPr>
                        <a:t>4.7</a:t>
                      </a:r>
                      <a:endParaRPr lang="zh-CN" sz="2200" dirty="0">
                        <a:solidFill>
                          <a:srgbClr val="FF0000"/>
                        </a:solidFill>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solidFill>
                            <a:srgbClr val="FF0000"/>
                          </a:solidFill>
                          <a:effectLst/>
                          <a:latin typeface="+mn-lt"/>
                          <a:ea typeface="+mn-ea"/>
                          <a:cs typeface="+mn-cs"/>
                        </a:rPr>
                        <a:t>5.67</a:t>
                      </a:r>
                      <a:endParaRPr lang="zh-CN" sz="2200" dirty="0">
                        <a:solidFill>
                          <a:srgbClr val="FF0000"/>
                        </a:solidFill>
                        <a:effectLst/>
                        <a:latin typeface="Times New Roman"/>
                        <a:ea typeface="MS Mincho"/>
                        <a:cs typeface="Times New Roman"/>
                      </a:endParaRPr>
                    </a:p>
                  </a:txBody>
                  <a:tcPr marL="8255" marR="8255" marT="8255" marB="0" anchor="ctr"/>
                </a:tc>
              </a:tr>
              <a:tr h="474671">
                <a:tc>
                  <a:txBody>
                    <a:bodyPr/>
                    <a:lstStyle/>
                    <a:p>
                      <a:pPr>
                        <a:spcAft>
                          <a:spcPts val="0"/>
                        </a:spcAft>
                      </a:pPr>
                      <a:r>
                        <a:rPr lang="en-GB" sz="2200" dirty="0">
                          <a:effectLst/>
                        </a:rPr>
                        <a:t>Good field region (</a:t>
                      </a:r>
                      <a:r>
                        <a:rPr lang="en-GB" sz="2200" dirty="0" smtClean="0">
                          <a:effectLst/>
                        </a:rPr>
                        <a:t>mm)</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effectLst/>
                          <a:latin typeface="+mn-lt"/>
                          <a:ea typeface="+mn-ea"/>
                          <a:cs typeface="+mn-cs"/>
                        </a:rPr>
                        <a:t>45</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effectLst/>
                          <a:latin typeface="+mn-lt"/>
                          <a:ea typeface="+mn-ea"/>
                          <a:cs typeface="+mn-cs"/>
                        </a:rPr>
                        <a:t>11.6</a:t>
                      </a:r>
                      <a:endParaRPr lang="zh-CN" sz="2200" dirty="0">
                        <a:effectLst/>
                        <a:latin typeface="Times New Roman"/>
                        <a:ea typeface="MS Mincho"/>
                        <a:cs typeface="Times New Roman"/>
                      </a:endParaRPr>
                    </a:p>
                  </a:txBody>
                  <a:tcPr marL="8255" marR="8255" marT="8255" marB="0" anchor="ctr"/>
                </a:tc>
              </a:tr>
              <a:tr h="474671">
                <a:tc>
                  <a:txBody>
                    <a:bodyPr/>
                    <a:lstStyle/>
                    <a:p>
                      <a:pPr>
                        <a:spcAft>
                          <a:spcPts val="0"/>
                        </a:spcAft>
                      </a:pPr>
                      <a:r>
                        <a:rPr lang="en-GB" sz="2200">
                          <a:effectLst/>
                        </a:rPr>
                        <a:t>Field uniformity</a:t>
                      </a:r>
                      <a:endParaRPr lang="zh-CN" sz="2200">
                        <a:effectLst/>
                        <a:latin typeface="Times New Roman"/>
                        <a:ea typeface="MS Mincho"/>
                        <a:cs typeface="Times New Roman"/>
                      </a:endParaRPr>
                    </a:p>
                  </a:txBody>
                  <a:tcPr marL="8255" marR="8255" marT="8255" marB="0" anchor="ctr"/>
                </a:tc>
                <a:tc>
                  <a:txBody>
                    <a:bodyPr/>
                    <a:lstStyle/>
                    <a:p>
                      <a:pPr algn="ctr">
                        <a:spcAft>
                          <a:spcPts val="0"/>
                        </a:spcAft>
                      </a:pPr>
                      <a:r>
                        <a:rPr lang="en-GB" sz="2200" dirty="0" smtClean="0">
                          <a:solidFill>
                            <a:srgbClr val="FF0000"/>
                          </a:solidFill>
                          <a:effectLst/>
                        </a:rPr>
                        <a:t>1.0E-3</a:t>
                      </a:r>
                      <a:endParaRPr lang="zh-CN" sz="2200" dirty="0">
                        <a:solidFill>
                          <a:srgbClr val="FF0000"/>
                        </a:solidFill>
                        <a:effectLst/>
                        <a:latin typeface="Times New Roman"/>
                        <a:ea typeface="MS Mincho"/>
                        <a:cs typeface="Times New Roman"/>
                      </a:endParaRPr>
                    </a:p>
                  </a:txBody>
                  <a:tcPr marL="8255" marR="8255" marT="8255" marB="0" anchor="ctr"/>
                </a:tc>
                <a:tc>
                  <a:txBody>
                    <a:bodyPr/>
                    <a:lstStyle/>
                    <a:p>
                      <a:pPr algn="ctr">
                        <a:spcAft>
                          <a:spcPts val="0"/>
                        </a:spcAft>
                      </a:pPr>
                      <a:r>
                        <a:rPr lang="en-GB" sz="2200" dirty="0" smtClean="0">
                          <a:solidFill>
                            <a:srgbClr val="FF0000"/>
                          </a:solidFill>
                          <a:effectLst/>
                        </a:rPr>
                        <a:t>5.0E-4</a:t>
                      </a:r>
                      <a:endParaRPr lang="zh-CN" sz="2200" dirty="0">
                        <a:solidFill>
                          <a:srgbClr val="FF0000"/>
                        </a:solidFill>
                        <a:effectLst/>
                        <a:latin typeface="Times New Roman"/>
                        <a:ea typeface="MS Mincho"/>
                        <a:cs typeface="Times New Roman"/>
                      </a:endParaRPr>
                    </a:p>
                  </a:txBody>
                  <a:tcPr marL="8255" marR="8255" marT="8255" marB="0" anchor="ctr"/>
                </a:tc>
              </a:tr>
            </a:tbl>
          </a:graphicData>
        </a:graphic>
      </p:graphicFrame>
    </p:spTree>
    <p:extLst>
      <p:ext uri="{BB962C8B-B14F-4D97-AF65-F5344CB8AC3E}">
        <p14:creationId xmlns:p14="http://schemas.microsoft.com/office/powerpoint/2010/main" val="3123221856"/>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4</a:t>
            </a:fld>
            <a:endParaRPr lang="zh-CN" altLang="en-US" dirty="0"/>
          </a:p>
        </p:txBody>
      </p:sp>
      <p:sp>
        <p:nvSpPr>
          <p:cNvPr id="7" name="文本框 23">
            <a:extLst>
              <a:ext uri="{FF2B5EF4-FFF2-40B4-BE49-F238E27FC236}">
                <a16:creationId xmlns="" xmlns:a16="http://schemas.microsoft.com/office/drawing/2014/main" id="{3545BBB0-F5A1-4124-8C5A-A942C707EE66}"/>
              </a:ext>
            </a:extLst>
          </p:cNvPr>
          <p:cNvSpPr txBox="1"/>
          <p:nvPr/>
        </p:nvSpPr>
        <p:spPr>
          <a:xfrm>
            <a:off x="2999656" y="141302"/>
            <a:ext cx="63555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200" b="1" dirty="0" smtClean="0">
                <a:solidFill>
                  <a:srgbClr val="FF0000"/>
                </a:solidFill>
                <a:latin typeface="+mn-lt"/>
                <a:ea typeface="华文楷体"/>
                <a:cs typeface="Times New Roman" pitchFamily="18" charset="0"/>
              </a:rPr>
              <a:t>Subscale prototype dipole magnets</a:t>
            </a:r>
            <a:endParaRPr lang="en-US" altLang="zh-CN" sz="3200" b="1" dirty="0">
              <a:solidFill>
                <a:srgbClr val="FF0000"/>
              </a:solidFill>
              <a:latin typeface="+mn-lt"/>
              <a:ea typeface="华文楷体"/>
              <a:cs typeface="Times New Roman" pitchFamily="18" charset="0"/>
            </a:endParaRPr>
          </a:p>
        </p:txBody>
      </p:sp>
      <p:sp>
        <p:nvSpPr>
          <p:cNvPr id="2" name="矩形 1"/>
          <p:cNvSpPr/>
          <p:nvPr/>
        </p:nvSpPr>
        <p:spPr>
          <a:xfrm>
            <a:off x="184487" y="980728"/>
            <a:ext cx="11816169" cy="3485570"/>
          </a:xfrm>
          <a:prstGeom prst="rect">
            <a:avLst/>
          </a:prstGeom>
        </p:spPr>
        <p:txBody>
          <a:bodyPr wrap="square">
            <a:spAutoFit/>
          </a:bodyPr>
          <a:lstStyle/>
          <a:p>
            <a:pPr marL="342900" indent="-342900" algn="just">
              <a:spcBef>
                <a:spcPts val="900"/>
              </a:spcBef>
              <a:buClr>
                <a:srgbClr val="FF0000"/>
              </a:buClr>
              <a:buFont typeface="Wingdings" panose="05000000000000000000" pitchFamily="2" charset="2"/>
              <a:buChar char="Ø"/>
            </a:pPr>
            <a:r>
              <a:rPr lang="en-GB" altLang="zh-CN" sz="2200" b="1" dirty="0" smtClean="0">
                <a:solidFill>
                  <a:srgbClr val="0000FF"/>
                </a:solidFill>
                <a:ea typeface="华文楷体"/>
                <a:cs typeface="Times New Roman" pitchFamily="18" charset="0"/>
              </a:rPr>
              <a:t>In the past years, several  subscale prototype dipole magnets were developed and tested for the CEPC Booster and Collider. </a:t>
            </a:r>
          </a:p>
          <a:p>
            <a:pPr marL="342900" indent="-342900" algn="just">
              <a:spcBef>
                <a:spcPts val="900"/>
              </a:spcBef>
              <a:buClr>
                <a:srgbClr val="FF0000"/>
              </a:buClr>
              <a:buFont typeface="Wingdings" panose="05000000000000000000" pitchFamily="2" charset="2"/>
              <a:buChar char="Ø"/>
            </a:pPr>
            <a:r>
              <a:rPr lang="en-GB" altLang="zh-CN" sz="2200" b="1" dirty="0" smtClean="0">
                <a:solidFill>
                  <a:srgbClr val="0000FF"/>
                </a:solidFill>
                <a:ea typeface="华文楷体"/>
                <a:cs typeface="Times New Roman" pitchFamily="18" charset="0"/>
              </a:rPr>
              <a:t>The CT coil dipole magnet for the Booster could reach </a:t>
            </a:r>
            <a:r>
              <a:rPr lang="en-GB" altLang="zh-CN" sz="2200" b="1" dirty="0">
                <a:solidFill>
                  <a:srgbClr val="0000FF"/>
                </a:solidFill>
                <a:ea typeface="华文楷体"/>
                <a:cs typeface="Times New Roman" pitchFamily="18" charset="0"/>
              </a:rPr>
              <a:t>the </a:t>
            </a:r>
            <a:r>
              <a:rPr lang="en-GB" altLang="zh-CN" sz="2200" b="1" dirty="0" smtClean="0">
                <a:solidFill>
                  <a:srgbClr val="0000FF"/>
                </a:solidFill>
                <a:ea typeface="华文楷体"/>
                <a:cs typeface="Times New Roman" pitchFamily="18" charset="0"/>
              </a:rPr>
              <a:t>precision requirement at</a:t>
            </a:r>
            <a:r>
              <a:rPr lang="en-GB" altLang="zh-CN" sz="2200" b="1" dirty="0" smtClean="0">
                <a:solidFill>
                  <a:srgbClr val="FF0000"/>
                </a:solidFill>
                <a:ea typeface="华文楷体"/>
                <a:cs typeface="Times New Roman" pitchFamily="18" charset="0"/>
              </a:rPr>
              <a:t> 28Gs@10GeV</a:t>
            </a:r>
            <a:r>
              <a:rPr lang="en-GB" altLang="zh-CN" sz="2200" b="1" dirty="0" smtClean="0">
                <a:solidFill>
                  <a:srgbClr val="0000FF"/>
                </a:solidFill>
                <a:ea typeface="华文楷体"/>
                <a:cs typeface="Times New Roman" pitchFamily="18" charset="0"/>
              </a:rPr>
              <a:t>, the iron-core dipole </a:t>
            </a:r>
            <a:r>
              <a:rPr lang="en-GB" altLang="zh-CN" sz="2200" b="1" dirty="0">
                <a:solidFill>
                  <a:srgbClr val="0000FF"/>
                </a:solidFill>
                <a:ea typeface="华文楷体"/>
                <a:cs typeface="Times New Roman" pitchFamily="18" charset="0"/>
              </a:rPr>
              <a:t>magnet made by grain-oriented </a:t>
            </a:r>
            <a:r>
              <a:rPr lang="en-GB" altLang="zh-CN" sz="2200" b="1" dirty="0" smtClean="0">
                <a:solidFill>
                  <a:srgbClr val="0000FF"/>
                </a:solidFill>
                <a:ea typeface="华文楷体"/>
                <a:cs typeface="Times New Roman" pitchFamily="18" charset="0"/>
              </a:rPr>
              <a:t>steel </a:t>
            </a:r>
            <a:r>
              <a:rPr lang="en-GB" altLang="zh-CN" sz="2200" b="1" dirty="0">
                <a:solidFill>
                  <a:srgbClr val="0000FF"/>
                </a:solidFill>
                <a:ea typeface="华文楷体"/>
                <a:cs typeface="Times New Roman" pitchFamily="18" charset="0"/>
              </a:rPr>
              <a:t>laminations </a:t>
            </a:r>
            <a:r>
              <a:rPr lang="en-GB" altLang="zh-CN" sz="2200" b="1" dirty="0" smtClean="0">
                <a:solidFill>
                  <a:srgbClr val="0000FF"/>
                </a:solidFill>
                <a:ea typeface="华文楷体"/>
                <a:cs typeface="Times New Roman" pitchFamily="18" charset="0"/>
              </a:rPr>
              <a:t>could reach at</a:t>
            </a:r>
            <a:r>
              <a:rPr lang="en-GB" altLang="zh-CN" sz="2200" b="1" dirty="0" smtClean="0">
                <a:solidFill>
                  <a:srgbClr val="FF0000"/>
                </a:solidFill>
                <a:ea typeface="华文楷体"/>
                <a:cs typeface="Times New Roman" pitchFamily="18" charset="0"/>
              </a:rPr>
              <a:t> 60Gs@20GeV </a:t>
            </a:r>
            <a:r>
              <a:rPr lang="en-GB" altLang="zh-CN" sz="2200" b="1" dirty="0" smtClean="0">
                <a:solidFill>
                  <a:srgbClr val="0000FF"/>
                </a:solidFill>
                <a:ea typeface="华文楷体"/>
                <a:cs typeface="Times New Roman" pitchFamily="18" charset="0"/>
              </a:rPr>
              <a:t>and </a:t>
            </a:r>
            <a:r>
              <a:rPr lang="en-GB" altLang="zh-CN" sz="2200" b="1" dirty="0">
                <a:solidFill>
                  <a:srgbClr val="0000FF"/>
                </a:solidFill>
                <a:ea typeface="华文楷体"/>
                <a:cs typeface="Times New Roman" pitchFamily="18" charset="0"/>
              </a:rPr>
              <a:t>that made by non-oriented </a:t>
            </a:r>
            <a:r>
              <a:rPr lang="en-GB" altLang="zh-CN" sz="2200" b="1" dirty="0" smtClean="0">
                <a:solidFill>
                  <a:srgbClr val="0000FF"/>
                </a:solidFill>
                <a:ea typeface="华文楷体"/>
                <a:cs typeface="Times New Roman" pitchFamily="18" charset="0"/>
              </a:rPr>
              <a:t>steel </a:t>
            </a:r>
            <a:r>
              <a:rPr lang="en-GB" altLang="zh-CN" sz="2200" b="1" dirty="0">
                <a:solidFill>
                  <a:srgbClr val="0000FF"/>
                </a:solidFill>
                <a:ea typeface="华文楷体"/>
                <a:cs typeface="Times New Roman" pitchFamily="18" charset="0"/>
              </a:rPr>
              <a:t>laminations could </a:t>
            </a:r>
            <a:r>
              <a:rPr lang="en-GB" altLang="zh-CN" sz="2200" b="1" dirty="0" smtClean="0">
                <a:solidFill>
                  <a:srgbClr val="0000FF"/>
                </a:solidFill>
                <a:ea typeface="华文楷体"/>
                <a:cs typeface="Times New Roman" pitchFamily="18" charset="0"/>
              </a:rPr>
              <a:t>reach at</a:t>
            </a:r>
            <a:r>
              <a:rPr lang="en-GB" altLang="zh-CN" sz="2200" b="1" dirty="0" smtClean="0">
                <a:solidFill>
                  <a:srgbClr val="FF0000"/>
                </a:solidFill>
                <a:ea typeface="华文楷体"/>
                <a:cs typeface="Times New Roman" pitchFamily="18" charset="0"/>
              </a:rPr>
              <a:t> 90 Gs@30GeV. </a:t>
            </a:r>
          </a:p>
          <a:p>
            <a:pPr marL="342900" indent="-342900" algn="just">
              <a:spcBef>
                <a:spcPts val="900"/>
              </a:spcBef>
              <a:buClr>
                <a:srgbClr val="FF0000"/>
              </a:buClr>
              <a:buFont typeface="Wingdings" panose="05000000000000000000" pitchFamily="2" charset="2"/>
              <a:buChar char="Ø"/>
            </a:pPr>
            <a:r>
              <a:rPr lang="en-GB" altLang="zh-CN" sz="2200" b="1" dirty="0" smtClean="0">
                <a:solidFill>
                  <a:srgbClr val="0000FF"/>
                </a:solidFill>
                <a:ea typeface="华文楷体"/>
                <a:cs typeface="Times New Roman" pitchFamily="18" charset="0"/>
              </a:rPr>
              <a:t>The harmonic errors of the dual aperture dipole (DAD) magnet for Collider were less than the required value of </a:t>
            </a:r>
            <a:r>
              <a:rPr lang="en-GB" altLang="zh-CN" sz="2200" b="1" dirty="0" smtClean="0">
                <a:solidFill>
                  <a:srgbClr val="FF0000"/>
                </a:solidFill>
                <a:ea typeface="华文楷体"/>
                <a:cs typeface="Times New Roman" pitchFamily="18" charset="0"/>
              </a:rPr>
              <a:t>5×10</a:t>
            </a:r>
            <a:r>
              <a:rPr lang="en-GB" altLang="zh-CN" sz="2200" b="1" baseline="30000" dirty="0" smtClean="0">
                <a:solidFill>
                  <a:srgbClr val="FF0000"/>
                </a:solidFill>
                <a:ea typeface="华文楷体"/>
                <a:cs typeface="Times New Roman" pitchFamily="18" charset="0"/>
              </a:rPr>
              <a:t>–4 </a:t>
            </a:r>
            <a:r>
              <a:rPr lang="en-GB" altLang="zh-CN" sz="2200" b="1" dirty="0" smtClean="0">
                <a:solidFill>
                  <a:srgbClr val="FF0000"/>
                </a:solidFill>
                <a:ea typeface="华文楷体"/>
                <a:cs typeface="Times New Roman" pitchFamily="18" charset="0"/>
              </a:rPr>
              <a:t> </a:t>
            </a:r>
            <a:r>
              <a:rPr lang="en-GB" altLang="zh-CN" sz="2200" b="1" dirty="0">
                <a:solidFill>
                  <a:srgbClr val="0000FF"/>
                </a:solidFill>
                <a:ea typeface="华文楷体"/>
                <a:cs typeface="Times New Roman" pitchFamily="18" charset="0"/>
              </a:rPr>
              <a:t>in the range of </a:t>
            </a:r>
            <a:r>
              <a:rPr lang="en-GB" altLang="zh-CN" sz="2200" b="1" dirty="0">
                <a:solidFill>
                  <a:srgbClr val="FF0000"/>
                </a:solidFill>
                <a:ea typeface="华文楷体"/>
                <a:cs typeface="Times New Roman" pitchFamily="18" charset="0"/>
              </a:rPr>
              <a:t>151Gs-597Gs</a:t>
            </a:r>
            <a:r>
              <a:rPr lang="en-GB" altLang="zh-CN" sz="2200" b="1" dirty="0" smtClean="0">
                <a:solidFill>
                  <a:srgbClr val="0000FF"/>
                </a:solidFill>
                <a:ea typeface="华文楷体"/>
                <a:cs typeface="Times New Roman" pitchFamily="18" charset="0"/>
              </a:rPr>
              <a:t>.</a:t>
            </a:r>
          </a:p>
          <a:p>
            <a:pPr marL="342900" indent="-342900" algn="just">
              <a:spcBef>
                <a:spcPts val="900"/>
              </a:spcBef>
              <a:buClr>
                <a:srgbClr val="FF0000"/>
              </a:buClr>
              <a:buFont typeface="Wingdings" panose="05000000000000000000" pitchFamily="2" charset="2"/>
              <a:buChar char="Ø"/>
            </a:pPr>
            <a:r>
              <a:rPr lang="en-GB" altLang="zh-CN" sz="2200" b="1" dirty="0" smtClean="0">
                <a:solidFill>
                  <a:srgbClr val="0000FF"/>
                </a:solidFill>
                <a:ea typeface="华文楷体"/>
                <a:cs typeface="Times New Roman" pitchFamily="18" charset="0"/>
              </a:rPr>
              <a:t>Three full-scale prototype dipole magnets have been developed to study the procedures of magnet production.</a:t>
            </a:r>
            <a:endParaRPr lang="en-GB" altLang="zh-CN" sz="2200" b="1" dirty="0">
              <a:solidFill>
                <a:srgbClr val="0000FF"/>
              </a:solidFill>
              <a:ea typeface="华文楷体"/>
              <a:cs typeface="Times New Roman" pitchFamily="18" charset="0"/>
            </a:endParaRPr>
          </a:p>
        </p:txBody>
      </p:sp>
      <p:pic>
        <p:nvPicPr>
          <p:cNvPr id="20" name="picture" descr="descript"/>
          <p:cNvPicPr/>
          <p:nvPr/>
        </p:nvPicPr>
        <p:blipFill rotWithShape="1">
          <a:blip r:embed="rId3"/>
          <a:srcRect/>
          <a:stretch/>
        </p:blipFill>
        <p:spPr>
          <a:xfrm>
            <a:off x="623392" y="4365104"/>
            <a:ext cx="3456384" cy="2327266"/>
          </a:xfrm>
          <a:prstGeom prst="rect">
            <a:avLst/>
          </a:prstGeom>
          <a:solidFill/>
          <a:ln/>
        </p:spPr>
      </p:pic>
      <p:pic>
        <p:nvPicPr>
          <p:cNvPr id="21" name="picture" descr="descript"/>
          <p:cNvPicPr>
            <a:picLocks noChangeAspect="1"/>
          </p:cNvPicPr>
          <p:nvPr/>
        </p:nvPicPr>
        <p:blipFill rotWithShape="1">
          <a:blip r:embed="rId4"/>
          <a:srcRect b="-187"/>
          <a:stretch/>
        </p:blipFill>
        <p:spPr>
          <a:xfrm>
            <a:off x="4211434" y="4316392"/>
            <a:ext cx="3252718" cy="2352968"/>
          </a:xfrm>
          <a:prstGeom prst="rect">
            <a:avLst/>
          </a:prstGeom>
          <a:solidFill/>
          <a:ln/>
        </p:spPr>
      </p:pic>
      <p:pic>
        <p:nvPicPr>
          <p:cNvPr id="23" name="图片 22">
            <a:extLst>
              <a:ext uri="{FF2B5EF4-FFF2-40B4-BE49-F238E27FC236}">
                <a16:creationId xmlns:a16="http://schemas.microsoft.com/office/drawing/2014/main" xmlns="" id="{E63BB6F5-832B-45DD-BC58-7804EF264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39" t="22485" r="37798" b="32772"/>
          <a:stretch/>
        </p:blipFill>
        <p:spPr>
          <a:xfrm>
            <a:off x="7595810" y="4425305"/>
            <a:ext cx="3756774" cy="2244055"/>
          </a:xfrm>
          <a:prstGeom prst="rect">
            <a:avLst/>
          </a:prstGeom>
        </p:spPr>
      </p:pic>
    </p:spTree>
    <p:extLst>
      <p:ext uri="{BB962C8B-B14F-4D97-AF65-F5344CB8AC3E}">
        <p14:creationId xmlns:p14="http://schemas.microsoft.com/office/powerpoint/2010/main" val="171801646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5</a:t>
            </a:fld>
            <a:endParaRPr lang="zh-CN" altLang="en-US" dirty="0"/>
          </a:p>
        </p:txBody>
      </p:sp>
      <p:pic>
        <p:nvPicPr>
          <p:cNvPr id="10" name="picture" descr="descript"/>
          <p:cNvPicPr/>
          <p:nvPr/>
        </p:nvPicPr>
        <p:blipFill rotWithShape="1">
          <a:blip r:embed="rId3"/>
          <a:srcRect/>
          <a:stretch/>
        </p:blipFill>
        <p:spPr>
          <a:xfrm>
            <a:off x="5767928" y="1694589"/>
            <a:ext cx="2740703" cy="2100288"/>
          </a:xfrm>
          <a:prstGeom prst="rect">
            <a:avLst/>
          </a:prstGeom>
          <a:solidFill/>
          <a:ln/>
        </p:spPr>
      </p:pic>
      <p:sp>
        <p:nvSpPr>
          <p:cNvPr id="13" name="Rectangle 8"/>
          <p:cNvSpPr>
            <a:spLocks noChangeArrowheads="1"/>
          </p:cNvSpPr>
          <p:nvPr/>
        </p:nvSpPr>
        <p:spPr bwMode="auto">
          <a:xfrm>
            <a:off x="437019" y="1275699"/>
            <a:ext cx="5082917" cy="5062924"/>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200" b="1" dirty="0">
                <a:solidFill>
                  <a:srgbClr val="0000FF"/>
                </a:solidFill>
                <a:ea typeface="华文楷体"/>
                <a:cs typeface="Times New Roman" pitchFamily="18" charset="0"/>
              </a:rPr>
              <a:t>The total length of the magnet is 5.1m, it consists of the coil and shielding tube</a:t>
            </a:r>
            <a:r>
              <a:rPr lang="en-GB" altLang="zh-CN" sz="2200" b="1" dirty="0">
                <a:solidFill>
                  <a:srgbClr val="0000FF"/>
                </a:solidFill>
                <a:ea typeface="华文楷体"/>
                <a:cs typeface="Times New Roman" pitchFamily="18" charset="0"/>
              </a:rPr>
              <a:t>. </a:t>
            </a:r>
          </a:p>
          <a:p>
            <a:pPr marL="342900" indent="-342900" algn="just">
              <a:spcBef>
                <a:spcPts val="600"/>
              </a:spcBef>
              <a:buClr>
                <a:srgbClr val="FF0000"/>
              </a:buClr>
              <a:buFont typeface="Wingdings" panose="05000000000000000000" pitchFamily="2" charset="2"/>
              <a:buChar char="ü"/>
            </a:pPr>
            <a:r>
              <a:rPr lang="en-US" altLang="zh-CN" sz="2200" b="1" dirty="0">
                <a:solidFill>
                  <a:srgbClr val="0000FF"/>
                </a:solidFill>
                <a:ea typeface="华文楷体"/>
                <a:cs typeface="Times New Roman" pitchFamily="18" charset="0"/>
              </a:rPr>
              <a:t>The coil has two half coils, each half coil has two layers and three turns, which are formed by the pure aluminum conductors</a:t>
            </a:r>
            <a:r>
              <a:rPr lang="en-GB" altLang="zh-CN" sz="2200" b="1" dirty="0">
                <a:solidFill>
                  <a:srgbClr val="0000FF"/>
                </a:solidFill>
                <a:ea typeface="华文楷体"/>
                <a:cs typeface="Times New Roman" pitchFamily="18" charset="0"/>
              </a:rPr>
              <a:t>. </a:t>
            </a:r>
          </a:p>
          <a:p>
            <a:pPr marL="342900" indent="-342900" algn="just">
              <a:spcBef>
                <a:spcPts val="600"/>
              </a:spcBef>
              <a:buClr>
                <a:srgbClr val="FF0000"/>
              </a:buClr>
              <a:buFont typeface="Wingdings" panose="05000000000000000000" pitchFamily="2" charset="2"/>
              <a:buChar char="ü"/>
            </a:pPr>
            <a:r>
              <a:rPr lang="en-US" altLang="zh-CN" sz="2200" b="1" dirty="0">
                <a:solidFill>
                  <a:srgbClr val="0000FF"/>
                </a:solidFill>
                <a:ea typeface="华文楷体"/>
                <a:cs typeface="Times New Roman" pitchFamily="18" charset="0"/>
              </a:rPr>
              <a:t>The shielding tube is made by a long steel tube. In order to install the coils, it can be split into upper and lower halves</a:t>
            </a:r>
            <a:r>
              <a:rPr lang="en-GB" altLang="zh-CN" sz="2200" b="1" dirty="0">
                <a:solidFill>
                  <a:srgbClr val="0000FF"/>
                </a:solidFill>
                <a:ea typeface="华文楷体"/>
                <a:cs typeface="Times New Roman" pitchFamily="18" charset="0"/>
              </a:rPr>
              <a:t>.</a:t>
            </a:r>
          </a:p>
          <a:p>
            <a:pPr marL="342900" indent="-342900" algn="just">
              <a:spcBef>
                <a:spcPts val="600"/>
              </a:spcBef>
              <a:buClr>
                <a:srgbClr val="FF0000"/>
              </a:buClr>
              <a:buFont typeface="Wingdings" panose="05000000000000000000" pitchFamily="2" charset="2"/>
              <a:buChar char="ü"/>
            </a:pPr>
            <a:r>
              <a:rPr lang="en-US" altLang="zh-CN" sz="2200" b="1" dirty="0">
                <a:solidFill>
                  <a:srgbClr val="0000FF"/>
                </a:solidFill>
                <a:ea typeface="华文楷体"/>
                <a:cs typeface="Times New Roman" pitchFamily="18" charset="0"/>
              </a:rPr>
              <a:t>The water cooling tubes are inserted between two conductors in the inner layer of half coil.</a:t>
            </a:r>
          </a:p>
        </p:txBody>
      </p:sp>
      <p:pic>
        <p:nvPicPr>
          <p:cNvPr id="14" name="图片 13"/>
          <p:cNvPicPr>
            <a:picLocks noChangeAspect="1"/>
          </p:cNvPicPr>
          <p:nvPr/>
        </p:nvPicPr>
        <p:blipFill>
          <a:blip r:embed="rId4"/>
          <a:stretch>
            <a:fillRect/>
          </a:stretch>
        </p:blipFill>
        <p:spPr>
          <a:xfrm>
            <a:off x="5660763" y="3717032"/>
            <a:ext cx="5619813" cy="2894651"/>
          </a:xfrm>
          <a:prstGeom prst="rect">
            <a:avLst/>
          </a:prstGeom>
        </p:spPr>
      </p:pic>
      <p:pic>
        <p:nvPicPr>
          <p:cNvPr id="15" name="图片 14"/>
          <p:cNvPicPr>
            <a:picLocks noChangeAspect="1"/>
          </p:cNvPicPr>
          <p:nvPr/>
        </p:nvPicPr>
        <p:blipFill>
          <a:blip r:embed="rId5"/>
          <a:stretch>
            <a:fillRect/>
          </a:stretch>
        </p:blipFill>
        <p:spPr>
          <a:xfrm>
            <a:off x="8516749" y="1736222"/>
            <a:ext cx="3038162" cy="2058655"/>
          </a:xfrm>
          <a:prstGeom prst="rect">
            <a:avLst/>
          </a:prstGeom>
        </p:spPr>
      </p:pic>
      <p:sp>
        <p:nvSpPr>
          <p:cNvPr id="19" name="Rectangle 4"/>
          <p:cNvSpPr txBox="1">
            <a:spLocks noChangeArrowheads="1"/>
          </p:cNvSpPr>
          <p:nvPr/>
        </p:nvSpPr>
        <p:spPr>
          <a:xfrm>
            <a:off x="1361385" y="253210"/>
            <a:ext cx="905509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CT coil 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390031409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63352" y="1043553"/>
            <a:ext cx="11521280"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a:solidFill>
                  <a:srgbClr val="0000FF"/>
                </a:solidFill>
                <a:ea typeface="华文楷体"/>
                <a:cs typeface="Times New Roman" pitchFamily="18" charset="0"/>
              </a:rPr>
              <a:t>To reduce the production cost, </a:t>
            </a:r>
            <a:r>
              <a:rPr lang="en-US" altLang="zh-CN" sz="2400" b="1" dirty="0" smtClean="0">
                <a:solidFill>
                  <a:srgbClr val="0000FF"/>
                </a:solidFill>
                <a:ea typeface="华文楷体"/>
                <a:cs typeface="Times New Roman" pitchFamily="18" charset="0"/>
              </a:rPr>
              <a:t>the </a:t>
            </a:r>
            <a:r>
              <a:rPr lang="en-US" altLang="zh-CN" sz="2400" b="1" dirty="0">
                <a:solidFill>
                  <a:srgbClr val="0000FF"/>
                </a:solidFill>
                <a:ea typeface="华文楷体"/>
                <a:cs typeface="Times New Roman" pitchFamily="18" charset="0"/>
              </a:rPr>
              <a:t>5m long </a:t>
            </a:r>
            <a:r>
              <a:rPr lang="en-US" altLang="zh-CN" sz="2400" b="1" dirty="0" smtClean="0">
                <a:solidFill>
                  <a:srgbClr val="0000FF"/>
                </a:solidFill>
                <a:ea typeface="华文楷体"/>
                <a:cs typeface="Times New Roman" pitchFamily="18" charset="0"/>
              </a:rPr>
              <a:t>conductors are </a:t>
            </a:r>
            <a:r>
              <a:rPr lang="en-US" altLang="zh-CN" sz="2400" b="1" dirty="0">
                <a:solidFill>
                  <a:srgbClr val="0000FF"/>
                </a:solidFill>
                <a:ea typeface="华文楷体"/>
                <a:cs typeface="Times New Roman" pitchFamily="18" charset="0"/>
              </a:rPr>
              <a:t>pieced by two 2.5m short ones </a:t>
            </a:r>
            <a:r>
              <a:rPr lang="en-US" altLang="zh-CN" sz="2400" b="1" dirty="0" smtClean="0">
                <a:solidFill>
                  <a:srgbClr val="0000FF"/>
                </a:solidFill>
                <a:ea typeface="华文楷体"/>
                <a:cs typeface="Times New Roman" pitchFamily="18" charset="0"/>
              </a:rPr>
              <a:t>which are made </a:t>
            </a:r>
            <a:r>
              <a:rPr lang="en-US" altLang="zh-CN" sz="2400" b="1" dirty="0">
                <a:solidFill>
                  <a:srgbClr val="0000FF"/>
                </a:solidFill>
                <a:ea typeface="华文楷体"/>
                <a:cs typeface="Times New Roman" pitchFamily="18" charset="0"/>
              </a:rPr>
              <a:t>by extrusion instead of by direct </a:t>
            </a:r>
            <a:r>
              <a:rPr lang="en-US" altLang="zh-CN" sz="2400" b="1" dirty="0" smtClean="0">
                <a:solidFill>
                  <a:srgbClr val="0000FF"/>
                </a:solidFill>
                <a:ea typeface="华文楷体"/>
                <a:cs typeface="Times New Roman" pitchFamily="18" charset="0"/>
              </a:rPr>
              <a:t>fabrication. T</a:t>
            </a:r>
            <a:r>
              <a:rPr lang="en-US" altLang="zh-CN" sz="2400" b="1" dirty="0" smtClean="0">
                <a:solidFill>
                  <a:srgbClr val="0000FF"/>
                </a:solidFill>
                <a:ea typeface="华文楷体"/>
                <a:cs typeface="Times New Roman" pitchFamily="18" charset="0"/>
              </a:rPr>
              <a:t>he </a:t>
            </a:r>
            <a:r>
              <a:rPr lang="en-US" altLang="zh-CN" sz="2400" b="1" dirty="0" smtClean="0">
                <a:solidFill>
                  <a:srgbClr val="0000FF"/>
                </a:solidFill>
                <a:ea typeface="华文楷体"/>
                <a:cs typeface="Times New Roman" pitchFamily="18" charset="0"/>
              </a:rPr>
              <a:t>touch surfaces are coated with the silver film to reduce the contact resistance. </a:t>
            </a:r>
            <a:endParaRPr lang="en-US" altLang="zh-CN" sz="2400" b="1" dirty="0">
              <a:solidFill>
                <a:srgbClr val="0000FF"/>
              </a:solidFill>
              <a:ea typeface="华文楷体"/>
              <a:cs typeface="Times New Roman" pitchFamily="18"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3" y="2408943"/>
            <a:ext cx="7344816" cy="271930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2406153"/>
            <a:ext cx="3590751" cy="2692011"/>
          </a:xfrm>
          <a:prstGeom prst="rect">
            <a:avLst/>
          </a:prstGeom>
        </p:spPr>
      </p:pic>
      <p:pic>
        <p:nvPicPr>
          <p:cNvPr id="10" name="图片 9"/>
          <p:cNvPicPr>
            <a:picLocks noChangeAspect="1"/>
          </p:cNvPicPr>
          <p:nvPr/>
        </p:nvPicPr>
        <p:blipFill>
          <a:blip r:embed="rId4"/>
          <a:stretch>
            <a:fillRect/>
          </a:stretch>
        </p:blipFill>
        <p:spPr>
          <a:xfrm>
            <a:off x="4223792" y="4509120"/>
            <a:ext cx="2571139" cy="2088232"/>
          </a:xfrm>
          <a:prstGeom prst="rect">
            <a:avLst/>
          </a:prstGeom>
        </p:spPr>
      </p:pic>
      <p:sp>
        <p:nvSpPr>
          <p:cNvPr id="13" name="Rectangle 4"/>
          <p:cNvSpPr txBox="1">
            <a:spLocks noChangeArrowheads="1"/>
          </p:cNvSpPr>
          <p:nvPr/>
        </p:nvSpPr>
        <p:spPr>
          <a:xfrm>
            <a:off x="1361385" y="253210"/>
            <a:ext cx="905509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CT coil 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53812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24852" y="1076543"/>
            <a:ext cx="11635821"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The insulation </a:t>
            </a:r>
            <a:r>
              <a:rPr lang="en-US" altLang="zh-CN" sz="2400" b="1" dirty="0">
                <a:solidFill>
                  <a:srgbClr val="0000FF"/>
                </a:solidFill>
                <a:ea typeface="华文楷体"/>
                <a:cs typeface="Times New Roman" pitchFamily="18" charset="0"/>
              </a:rPr>
              <a:t>from turn to </a:t>
            </a:r>
            <a:r>
              <a:rPr lang="en-US" altLang="zh-CN" sz="2400" b="1" dirty="0" smtClean="0">
                <a:solidFill>
                  <a:srgbClr val="0000FF"/>
                </a:solidFill>
                <a:ea typeface="华文楷体"/>
                <a:cs typeface="Times New Roman" pitchFamily="18" charset="0"/>
              </a:rPr>
              <a:t>turn of the coils could be made by the technology of surface anodization. The insulation resistance of the anodized film is larger than 50 M</a:t>
            </a:r>
            <a:r>
              <a:rPr lang="el-GR" altLang="zh-CN" sz="2400" b="1" dirty="0" smtClean="0">
                <a:solidFill>
                  <a:srgbClr val="0000FF"/>
                </a:solidFill>
                <a:ea typeface="华文楷体"/>
                <a:cs typeface="Times New Roman" pitchFamily="18" charset="0"/>
              </a:rPr>
              <a:t>Ω</a:t>
            </a:r>
            <a:r>
              <a:rPr lang="en-US" altLang="zh-CN" sz="2400" b="1" dirty="0" smtClean="0">
                <a:solidFill>
                  <a:srgbClr val="0000FF"/>
                </a:solidFill>
                <a:ea typeface="华文楷体"/>
                <a:cs typeface="Times New Roman" pitchFamily="18" charset="0"/>
              </a:rPr>
              <a:t>@500V. The film on </a:t>
            </a:r>
            <a:r>
              <a:rPr lang="en-US" altLang="zh-CN" sz="2400" b="1" dirty="0">
                <a:solidFill>
                  <a:srgbClr val="0000FF"/>
                </a:solidFill>
                <a:ea typeface="华文楷体"/>
                <a:cs typeface="Times New Roman" pitchFamily="18" charset="0"/>
              </a:rPr>
              <a:t>the touch surfaces </a:t>
            </a:r>
            <a:r>
              <a:rPr lang="en-US" altLang="zh-CN" sz="2400" b="1" dirty="0" smtClean="0">
                <a:solidFill>
                  <a:srgbClr val="0000FF"/>
                </a:solidFill>
                <a:ea typeface="华文楷体"/>
                <a:cs typeface="Times New Roman" pitchFamily="18" charset="0"/>
              </a:rPr>
              <a:t>is </a:t>
            </a:r>
            <a:r>
              <a:rPr lang="en-US" altLang="zh-CN" sz="2400" b="1" dirty="0">
                <a:solidFill>
                  <a:srgbClr val="0000FF"/>
                </a:solidFill>
                <a:ea typeface="华文楷体"/>
                <a:cs typeface="Times New Roman" pitchFamily="18" charset="0"/>
              </a:rPr>
              <a:t>gotten rid of before </a:t>
            </a:r>
            <a:r>
              <a:rPr lang="en-US" altLang="zh-CN" sz="2400" b="1" dirty="0" smtClean="0">
                <a:solidFill>
                  <a:srgbClr val="0000FF"/>
                </a:solidFill>
                <a:ea typeface="华文楷体"/>
                <a:cs typeface="Times New Roman" pitchFamily="18" charset="0"/>
              </a:rPr>
              <a:t>coated with silver film.</a:t>
            </a:r>
            <a:endParaRPr lang="en-US" altLang="zh-CN" sz="2400" b="1" dirty="0">
              <a:solidFill>
                <a:srgbClr val="0000FF"/>
              </a:solidFill>
              <a:ea typeface="华文楷体"/>
              <a:cs typeface="Times New Roman" pitchFamily="18"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1926" y="2636912"/>
            <a:ext cx="4620836" cy="3465628"/>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080" y="2999348"/>
            <a:ext cx="3654340" cy="2740755"/>
          </a:xfrm>
          <a:prstGeom prst="rect">
            <a:avLst/>
          </a:prstGeom>
        </p:spPr>
      </p:pic>
      <p:sp>
        <p:nvSpPr>
          <p:cNvPr id="12" name="Rectangle 4"/>
          <p:cNvSpPr txBox="1">
            <a:spLocks noChangeArrowheads="1"/>
          </p:cNvSpPr>
          <p:nvPr/>
        </p:nvSpPr>
        <p:spPr>
          <a:xfrm>
            <a:off x="1361385" y="253210"/>
            <a:ext cx="905509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CT coil 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74517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344774" y="1124744"/>
            <a:ext cx="11462401"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The conductors </a:t>
            </a:r>
            <a:r>
              <a:rPr lang="en-US" altLang="zh-CN" sz="2400" b="1" dirty="0">
                <a:solidFill>
                  <a:srgbClr val="0000FF"/>
                </a:solidFill>
                <a:ea typeface="华文楷体"/>
                <a:cs typeface="Times New Roman" pitchFamily="18" charset="0"/>
              </a:rPr>
              <a:t>of the </a:t>
            </a:r>
            <a:r>
              <a:rPr lang="en-US" altLang="zh-CN" sz="2400" b="1" dirty="0" smtClean="0">
                <a:solidFill>
                  <a:srgbClr val="0000FF"/>
                </a:solidFill>
                <a:ea typeface="华文楷体"/>
                <a:cs typeface="Times New Roman" pitchFamily="18" charset="0"/>
              </a:rPr>
              <a:t>coils from turn to turn are </a:t>
            </a:r>
            <a:r>
              <a:rPr lang="en-US" altLang="zh-CN" sz="2400" b="1" dirty="0">
                <a:solidFill>
                  <a:srgbClr val="0000FF"/>
                </a:solidFill>
                <a:ea typeface="华文楷体"/>
                <a:cs typeface="Times New Roman" pitchFamily="18" charset="0"/>
              </a:rPr>
              <a:t>connected by the by-pass circular </a:t>
            </a:r>
            <a:r>
              <a:rPr lang="en-US" altLang="zh-CN" sz="2400" b="1" dirty="0" smtClean="0">
                <a:solidFill>
                  <a:srgbClr val="0000FF"/>
                </a:solidFill>
                <a:ea typeface="华文楷体"/>
                <a:cs typeface="Times New Roman" pitchFamily="18" charset="0"/>
              </a:rPr>
              <a:t>conductors at the ends of the magnet.  The water cooling tubes are inserted between two inner turns and led out at one end of the magnet</a:t>
            </a:r>
            <a:r>
              <a:rPr lang="en-US" altLang="zh-CN" sz="2400" b="1" dirty="0" smtClean="0">
                <a:solidFill>
                  <a:srgbClr val="0000FF"/>
                </a:solidFill>
                <a:ea typeface="华文楷体"/>
                <a:cs typeface="Times New Roman" pitchFamily="18" charset="0"/>
              </a:rPr>
              <a:t>.</a:t>
            </a:r>
            <a:endParaRPr lang="en-US" altLang="zh-CN" sz="2400" b="1" dirty="0" smtClean="0">
              <a:solidFill>
                <a:srgbClr val="0000FF"/>
              </a:solidFill>
              <a:ea typeface="华文楷体"/>
              <a:cs typeface="Times New Roman" pitchFamily="18" charset="0"/>
            </a:endParaRPr>
          </a:p>
        </p:txBody>
      </p:sp>
      <p:pic>
        <p:nvPicPr>
          <p:cNvPr id="14" name="图片 13"/>
          <p:cNvPicPr>
            <a:picLocks noChangeAspect="1"/>
          </p:cNvPicPr>
          <p:nvPr/>
        </p:nvPicPr>
        <p:blipFill>
          <a:blip r:embed="rId2"/>
          <a:stretch>
            <a:fillRect/>
          </a:stretch>
        </p:blipFill>
        <p:spPr>
          <a:xfrm>
            <a:off x="1847528" y="2444666"/>
            <a:ext cx="3100878" cy="2532136"/>
          </a:xfrm>
          <a:prstGeom prst="rect">
            <a:avLst/>
          </a:prstGeom>
        </p:spPr>
      </p:pic>
      <p:pic>
        <p:nvPicPr>
          <p:cNvPr id="15" name="图片 14"/>
          <p:cNvPicPr>
            <a:picLocks noChangeAspect="1"/>
          </p:cNvPicPr>
          <p:nvPr/>
        </p:nvPicPr>
        <p:blipFill>
          <a:blip r:embed="rId3"/>
          <a:stretch>
            <a:fillRect/>
          </a:stretch>
        </p:blipFill>
        <p:spPr>
          <a:xfrm>
            <a:off x="6331731" y="2535561"/>
            <a:ext cx="3320871" cy="2408363"/>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832" y="4437112"/>
            <a:ext cx="2837688" cy="2128266"/>
          </a:xfrm>
          <a:prstGeom prst="rect">
            <a:avLst/>
          </a:prstGeom>
        </p:spPr>
      </p:pic>
      <p:sp>
        <p:nvSpPr>
          <p:cNvPr id="12" name="Rectangle 4"/>
          <p:cNvSpPr txBox="1">
            <a:spLocks noChangeArrowheads="1"/>
          </p:cNvSpPr>
          <p:nvPr/>
        </p:nvSpPr>
        <p:spPr>
          <a:xfrm>
            <a:off x="1361385" y="253210"/>
            <a:ext cx="905509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CT coil 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2578839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412230" y="2228806"/>
            <a:ext cx="7420655" cy="3864490"/>
          </a:xfrm>
          <a:prstGeom prst="rect">
            <a:avLst/>
          </a:prstGeom>
        </p:spPr>
      </p:pic>
      <p:sp>
        <p:nvSpPr>
          <p:cNvPr id="12" name="Rectangle 8"/>
          <p:cNvSpPr>
            <a:spLocks noChangeArrowheads="1"/>
          </p:cNvSpPr>
          <p:nvPr/>
        </p:nvSpPr>
        <p:spPr bwMode="auto">
          <a:xfrm>
            <a:off x="263352" y="1124744"/>
            <a:ext cx="11665296"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To insure the conductors of the coils at their right position, the supporters every 415mm in longitudinal direction are assembled. </a:t>
            </a:r>
            <a:r>
              <a:rPr lang="en-US" altLang="zh-CN" sz="2400" b="1" dirty="0">
                <a:solidFill>
                  <a:srgbClr val="0000FF"/>
                </a:solidFill>
                <a:ea typeface="华文楷体"/>
                <a:cs typeface="Times New Roman" pitchFamily="18" charset="0"/>
              </a:rPr>
              <a:t>The positions of the shielding tube that support the supporters of the </a:t>
            </a:r>
            <a:r>
              <a:rPr lang="en-US" altLang="zh-CN" sz="2400" b="1" dirty="0" smtClean="0">
                <a:solidFill>
                  <a:srgbClr val="0000FF"/>
                </a:solidFill>
                <a:ea typeface="华文楷体"/>
                <a:cs typeface="Times New Roman" pitchFamily="18" charset="0"/>
              </a:rPr>
              <a:t>coils </a:t>
            </a:r>
            <a:r>
              <a:rPr lang="en-US" altLang="zh-CN" sz="2400" b="1" dirty="0">
                <a:solidFill>
                  <a:srgbClr val="0000FF"/>
                </a:solidFill>
                <a:ea typeface="华文楷体"/>
                <a:cs typeface="Times New Roman" pitchFamily="18" charset="0"/>
              </a:rPr>
              <a:t>are </a:t>
            </a:r>
            <a:r>
              <a:rPr lang="en-US" altLang="zh-CN" sz="2400" b="1" dirty="0" smtClean="0">
                <a:solidFill>
                  <a:srgbClr val="0000FF"/>
                </a:solidFill>
                <a:ea typeface="华文楷体"/>
                <a:cs typeface="Times New Roman" pitchFamily="18" charset="0"/>
              </a:rPr>
              <a:t>machined carefully </a:t>
            </a:r>
            <a:r>
              <a:rPr lang="en-US" altLang="zh-CN" sz="2400" b="1" dirty="0">
                <a:solidFill>
                  <a:srgbClr val="0000FF"/>
                </a:solidFill>
                <a:ea typeface="华文楷体"/>
                <a:cs typeface="Times New Roman" pitchFamily="18" charset="0"/>
              </a:rPr>
              <a:t>and </a:t>
            </a:r>
            <a:r>
              <a:rPr lang="en-US" altLang="zh-CN" sz="2400" b="1" dirty="0" smtClean="0">
                <a:solidFill>
                  <a:srgbClr val="0000FF"/>
                </a:solidFill>
                <a:ea typeface="华文楷体"/>
                <a:cs typeface="Times New Roman" pitchFamily="18" charset="0"/>
              </a:rPr>
              <a:t>precisely.</a:t>
            </a:r>
            <a:endParaRPr lang="en-US" altLang="zh-CN" sz="2400" b="1" dirty="0">
              <a:solidFill>
                <a:srgbClr val="0000FF"/>
              </a:solidFill>
              <a:ea typeface="华文楷体"/>
              <a:cs typeface="Times New Roman" pitchFamily="18" charset="0"/>
            </a:endParaRPr>
          </a:p>
        </p:txBody>
      </p:sp>
      <p:pic>
        <p:nvPicPr>
          <p:cNvPr id="13" name="图片 12"/>
          <p:cNvPicPr>
            <a:picLocks noChangeAspect="1"/>
          </p:cNvPicPr>
          <p:nvPr/>
        </p:nvPicPr>
        <p:blipFill>
          <a:blip r:embed="rId3"/>
          <a:stretch>
            <a:fillRect/>
          </a:stretch>
        </p:blipFill>
        <p:spPr>
          <a:xfrm>
            <a:off x="7983230" y="2479175"/>
            <a:ext cx="3633702" cy="2894041"/>
          </a:xfrm>
          <a:prstGeom prst="rect">
            <a:avLst/>
          </a:prstGeom>
        </p:spPr>
      </p:pic>
      <p:pic>
        <p:nvPicPr>
          <p:cNvPr id="14" name="图片 13"/>
          <p:cNvPicPr>
            <a:picLocks noChangeAspect="1"/>
          </p:cNvPicPr>
          <p:nvPr/>
        </p:nvPicPr>
        <p:blipFill>
          <a:blip r:embed="rId4"/>
          <a:stretch>
            <a:fillRect/>
          </a:stretch>
        </p:blipFill>
        <p:spPr>
          <a:xfrm>
            <a:off x="6087508" y="4071337"/>
            <a:ext cx="2069552" cy="2603758"/>
          </a:xfrm>
          <a:prstGeom prst="rect">
            <a:avLst/>
          </a:prstGeom>
        </p:spPr>
      </p:pic>
      <p:sp>
        <p:nvSpPr>
          <p:cNvPr id="16" name="Rectangle 4"/>
          <p:cNvSpPr txBox="1">
            <a:spLocks noChangeArrowheads="1"/>
          </p:cNvSpPr>
          <p:nvPr/>
        </p:nvSpPr>
        <p:spPr>
          <a:xfrm>
            <a:off x="1361385" y="253210"/>
            <a:ext cx="905509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None/>
            </a:pPr>
            <a:r>
              <a:rPr lang="en-US" altLang="zh-CN" b="1" dirty="0" smtClean="0">
                <a:solidFill>
                  <a:srgbClr val="FF0000"/>
                </a:solidFill>
                <a:ea typeface="华文楷体"/>
                <a:cs typeface="Times New Roman" pitchFamily="18" charset="0"/>
                <a:sym typeface="Calibri" panose="020F0502020204030204" pitchFamily="34" charset="0"/>
              </a:rPr>
              <a:t>The </a:t>
            </a:r>
            <a:r>
              <a:rPr lang="en-US" altLang="zh-CN" b="1" dirty="0">
                <a:solidFill>
                  <a:srgbClr val="FF0000"/>
                </a:solidFill>
                <a:ea typeface="华文楷体"/>
                <a:cs typeface="Times New Roman" pitchFamily="18" charset="0"/>
                <a:sym typeface="Calibri" panose="020F0502020204030204" pitchFamily="34" charset="0"/>
              </a:rPr>
              <a:t>full-scale CT coil dipole </a:t>
            </a:r>
            <a:r>
              <a:rPr lang="en-US" altLang="zh-CN" b="1" dirty="0" smtClean="0">
                <a:solidFill>
                  <a:srgbClr val="FF0000"/>
                </a:solidFill>
                <a:ea typeface="华文楷体"/>
                <a:cs typeface="Times New Roman" pitchFamily="18" charset="0"/>
                <a:sym typeface="Calibri" panose="020F0502020204030204" pitchFamily="34" charset="0"/>
              </a:rPr>
              <a:t>magnet for the Booster</a:t>
            </a:r>
            <a:endParaRPr lang="en-US" altLang="zh-CN" b="1" dirty="0">
              <a:solidFill>
                <a:srgbClr val="FF0000"/>
              </a:solidFill>
              <a:ea typeface="华文楷体"/>
              <a:cs typeface="Times New Roman" pitchFamily="18" charset="0"/>
              <a:sym typeface="Calibri" panose="020F0502020204030204" pitchFamily="34" charset="0"/>
            </a:endParaRPr>
          </a:p>
          <a:p>
            <a:pPr>
              <a:lnSpc>
                <a:spcPct val="110000"/>
              </a:lnSpc>
              <a:buFontTx/>
              <a:buNone/>
            </a:pP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89958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62934</TotalTime>
  <Words>1659</Words>
  <Application>Microsoft Office PowerPoint</Application>
  <PresentationFormat>宽屏</PresentationFormat>
  <Paragraphs>151</Paragraphs>
  <Slides>26</Slides>
  <Notes>14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MS Mincho</vt:lpstr>
      <vt:lpstr>等线</vt:lpstr>
      <vt:lpstr>华文楷体</vt:lpstr>
      <vt:lpstr>楷体</vt:lpstr>
      <vt:lpstr>宋体</vt:lpstr>
      <vt:lpstr>微软雅黑</vt:lpstr>
      <vt:lpstr>Arial</vt:lpstr>
      <vt:lpstr>Arial Black</vt:lpstr>
      <vt:lpstr>Calibri</vt:lpstr>
      <vt:lpstr>Times New Roman</vt:lpstr>
      <vt:lpstr>Wingdings</vt:lpstr>
      <vt:lpstr>Office 主题</vt:lpstr>
      <vt:lpstr>PowerPoint 演示文稿</vt:lpstr>
      <vt:lpstr>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8615699787073</cp:lastModifiedBy>
  <cp:revision>2141</cp:revision>
  <cp:lastPrinted>2022-11-06T05:19:21Z</cp:lastPrinted>
  <dcterms:created xsi:type="dcterms:W3CDTF">2012-09-04T11:33:36Z</dcterms:created>
  <dcterms:modified xsi:type="dcterms:W3CDTF">2023-07-04T08:15:49Z</dcterms:modified>
</cp:coreProperties>
</file>