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953" r:id="rId2"/>
    <p:sldId id="907" r:id="rId3"/>
    <p:sldId id="259" r:id="rId4"/>
    <p:sldId id="961" r:id="rId5"/>
    <p:sldId id="962" r:id="rId6"/>
    <p:sldId id="975" r:id="rId7"/>
    <p:sldId id="976" r:id="rId8"/>
    <p:sldId id="977" r:id="rId9"/>
    <p:sldId id="265" r:id="rId10"/>
    <p:sldId id="266" r:id="rId11"/>
    <p:sldId id="267" r:id="rId12"/>
    <p:sldId id="268" r:id="rId13"/>
    <p:sldId id="269" r:id="rId14"/>
    <p:sldId id="979" r:id="rId15"/>
    <p:sldId id="966" r:id="rId16"/>
    <p:sldId id="968" r:id="rId17"/>
    <p:sldId id="983" r:id="rId18"/>
    <p:sldId id="971" r:id="rId19"/>
    <p:sldId id="982" r:id="rId20"/>
    <p:sldId id="958" r:id="rId21"/>
    <p:sldId id="984" r:id="rId22"/>
    <p:sldId id="290" r:id="rId23"/>
    <p:sldId id="954" r:id="rId24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沙 鹏" initials="沙" lastIdx="1" clrIdx="0">
    <p:extLst>
      <p:ext uri="{19B8F6BF-5375-455C-9EA6-DF929625EA0E}">
        <p15:presenceInfo xmlns:p15="http://schemas.microsoft.com/office/powerpoint/2012/main" userId="b8608ec0e979a9e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0000FF"/>
    <a:srgbClr val="003399"/>
    <a:srgbClr val="E6E6E6"/>
    <a:srgbClr val="0070C0"/>
    <a:srgbClr val="4D8357"/>
    <a:srgbClr val="005800"/>
    <a:srgbClr val="008400"/>
    <a:srgbClr val="FDCC6D"/>
    <a:srgbClr val="00A2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33" autoAdjust="0"/>
    <p:restoredTop sz="91732" autoAdjust="0"/>
  </p:normalViewPr>
  <p:slideViewPr>
    <p:cSldViewPr>
      <p:cViewPr varScale="1">
        <p:scale>
          <a:sx n="112" d="100"/>
          <a:sy n="112" d="100"/>
        </p:scale>
        <p:origin x="138" y="59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9182"/>
    </p:cViewPr>
  </p:sorterViewPr>
  <p:notesViewPr>
    <p:cSldViewPr>
      <p:cViewPr varScale="1">
        <p:scale>
          <a:sx n="53" d="100"/>
          <a:sy n="53" d="100"/>
        </p:scale>
        <p:origin x="3312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E6D00-2C1C-47F1-8495-043F093F9ED6}" type="datetimeFigureOut">
              <a:rPr lang="zh-CN" altLang="en-US" smtClean="0"/>
              <a:t>2023/7/3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A05AE-EECD-457A-A033-312F4EB81B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617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3E0D183-6031-4C32-B44B-14746A336CF0}" type="datetimeFigureOut">
              <a:rPr lang="zh-CN" altLang="en-US" smtClean="0"/>
              <a:pPr/>
              <a:t>2023/7/3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03A1DF17-A28C-4D46-829F-D8D110C093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46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1384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6447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gaps in our research regarding the process from beam injection to beam storage.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3443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9918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21308" y="1718148"/>
            <a:ext cx="10363200" cy="1470025"/>
          </a:xfrm>
        </p:spPr>
        <p:txBody>
          <a:bodyPr>
            <a:noAutofit/>
          </a:bodyPr>
          <a:lstStyle>
            <a:lvl1pPr>
              <a:defRPr lang="zh-CN" altLang="en-US" sz="66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3FB39-6BBE-4A5F-9D9E-AEFA12A813E7}" type="datetime1">
              <a:rPr lang="zh-CN" altLang="en-US" smtClean="0"/>
              <a:t>2023/7/3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矩形 8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" name="矩形 9"/>
          <p:cNvSpPr/>
          <p:nvPr userDrawn="1"/>
        </p:nvSpPr>
        <p:spPr>
          <a:xfrm>
            <a:off x="-1" y="0"/>
            <a:ext cx="12192000" cy="21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9239272" y="-2"/>
            <a:ext cx="2952728" cy="216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733552" y="6356351"/>
            <a:ext cx="473871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2023 International Workshop on CEPC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179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85861"/>
            <a:ext cx="10972800" cy="4840303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baseline="0">
                <a:latin typeface="Arial" panose="020B0604020202020204" pitchFamily="34" charset="0"/>
                <a:ea typeface="微软雅黑" pitchFamily="34" charset="-122"/>
              </a:defRPr>
            </a:lvl1pPr>
            <a:lvl2pPr>
              <a:defRPr sz="2400" baseline="0">
                <a:latin typeface="Arial" panose="020B0604020202020204" pitchFamily="34" charset="0"/>
                <a:ea typeface="微软雅黑" pitchFamily="34" charset="-122"/>
              </a:defRPr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6A36-B17E-43FB-8A61-DD36436CFF3B}" type="datetime1">
              <a:rPr lang="zh-CN" altLang="en-US" smtClean="0"/>
              <a:t>2023/7/3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6712" y="142852"/>
            <a:ext cx="10763325" cy="725470"/>
          </a:xfrm>
        </p:spPr>
        <p:txBody>
          <a:bodyPr>
            <a:normAutofit/>
          </a:bodyPr>
          <a:lstStyle>
            <a:lvl1pPr algn="l">
              <a:defRPr sz="3000" b="1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5" name="矩形 14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矩形 15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矩形 17"/>
          <p:cNvSpPr/>
          <p:nvPr userDrawn="1"/>
        </p:nvSpPr>
        <p:spPr>
          <a:xfrm>
            <a:off x="-1" y="937526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3" name="矩形 22"/>
          <p:cNvSpPr/>
          <p:nvPr userDrawn="1"/>
        </p:nvSpPr>
        <p:spPr>
          <a:xfrm>
            <a:off x="0" y="0"/>
            <a:ext cx="285709" cy="9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/>
              <a:t>2023 International Workshop on CEPC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A519C-2318-4AF1-BC0C-B13656EA67C2}" type="datetime1">
              <a:rPr lang="zh-CN" altLang="en-US" smtClean="0"/>
              <a:t>2023/7/3</a:t>
            </a:fld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/>
              <a:t>2023 International Workshop on CEPC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7027-1369-43B9-9611-AC5502D4B3FC}" type="datetime1">
              <a:rPr lang="zh-CN" altLang="en-US" smtClean="0"/>
              <a:t>2023/7/3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2023 International Workshop on CEPC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75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2D964-72D3-4F74-B068-397AB25257DD}" type="datetime1">
              <a:rPr lang="zh-CN" altLang="en-US" smtClean="0"/>
              <a:t>2023/7/3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2023 International Workshop on CEPC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0" r:id="rId2"/>
    <p:sldLayoutId id="2147483655" r:id="rId3"/>
    <p:sldLayoutId id="2147483674" r:id="rId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7" Type="http://schemas.openxmlformats.org/officeDocument/2006/relationships/image" Target="../media/image29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 descr="8d5d924e275b0c7f58feed1244176003"/>
          <p:cNvPicPr>
            <a:picLocks noChangeAspect="1"/>
          </p:cNvPicPr>
          <p:nvPr/>
        </p:nvPicPr>
        <p:blipFill rotWithShape="1">
          <a:blip r:embed="rId2"/>
          <a:srcRect t="28679" b="6192"/>
          <a:stretch/>
        </p:blipFill>
        <p:spPr>
          <a:xfrm>
            <a:off x="635" y="0"/>
            <a:ext cx="12191365" cy="2118283"/>
          </a:xfrm>
          <a:prstGeom prst="rect">
            <a:avLst/>
          </a:prstGeom>
        </p:spPr>
      </p:pic>
      <p:sp>
        <p:nvSpPr>
          <p:cNvPr id="6" name="标题 3"/>
          <p:cNvSpPr txBox="1">
            <a:spLocks/>
          </p:cNvSpPr>
          <p:nvPr/>
        </p:nvSpPr>
        <p:spPr>
          <a:xfrm>
            <a:off x="1050044" y="2420575"/>
            <a:ext cx="10091912" cy="132631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5400" dirty="0">
                <a:solidFill>
                  <a:srgbClr val="C00000"/>
                </a:solidFill>
              </a:rPr>
              <a:t>Error and Correction Simulation of CEPC Booster and Damping Ring</a:t>
            </a:r>
            <a:endParaRPr lang="zh-CN" altLang="en-US" sz="5400" dirty="0">
              <a:solidFill>
                <a:srgbClr val="C00000"/>
              </a:solidFill>
            </a:endParaRPr>
          </a:p>
        </p:txBody>
      </p:sp>
      <p:sp>
        <p:nvSpPr>
          <p:cNvPr id="7" name="文本框 7">
            <a:extLst>
              <a:ext uri="{FF2B5EF4-FFF2-40B4-BE49-F238E27FC236}">
                <a16:creationId xmlns:a16="http://schemas.microsoft.com/office/drawing/2014/main" id="{785816F2-AEF2-4FFE-A0DA-84B4490709A4}"/>
              </a:ext>
            </a:extLst>
          </p:cNvPr>
          <p:cNvSpPr txBox="1"/>
          <p:nvPr/>
        </p:nvSpPr>
        <p:spPr>
          <a:xfrm>
            <a:off x="2621737" y="4242209"/>
            <a:ext cx="67695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Daheng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Ji (IHEP)</a:t>
            </a:r>
          </a:p>
          <a:p>
            <a:pPr algn="ctr"/>
            <a:endParaRPr lang="en-US" altLang="zh-CN" sz="12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algn="ctr"/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on behalf of CEPC AP group</a:t>
            </a:r>
          </a:p>
          <a:p>
            <a:pPr algn="ctr"/>
            <a:endParaRPr lang="en-US" altLang="zh-CN" sz="28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5" y="6457890"/>
            <a:ext cx="12191365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4. July. 2023, Edinburgh, The 2023 International Workshop on CEPC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0" name="Picture 2" descr="C:\Users\Administrator\Desktop\111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2" y="35979"/>
            <a:ext cx="1548428" cy="91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76" y="5517232"/>
            <a:ext cx="3552825" cy="672912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1</a:t>
            </a:fld>
            <a:endParaRPr lang="zh-CN" altLang="en-US" dirty="0"/>
          </a:p>
        </p:txBody>
      </p:sp>
      <p:sp>
        <p:nvSpPr>
          <p:cNvPr id="2" name="页脚占位符 1">
            <a:extLst>
              <a:ext uri="{FF2B5EF4-FFF2-40B4-BE49-F238E27FC236}">
                <a16:creationId xmlns:a16="http://schemas.microsoft.com/office/drawing/2014/main" id="{0A91E4E4-AAAD-45DC-9136-90E37A58C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2023 International Workshop on CEPC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239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56"/>
    </mc:Choice>
    <mc:Fallback xmlns="">
      <p:transition spd="slow" advTm="855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783632" y="188640"/>
            <a:ext cx="6413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DA@45GeV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69635" y="1210429"/>
            <a:ext cx="47956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Tracking by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(1200 turns)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 errors (w.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multipole errors)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sawtooth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orbit (without taper)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 SR damping &amp; fluctuation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604730" y="1105180"/>
            <a:ext cx="4841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 axis injection from booster to collider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611309" y="1447258"/>
            <a:ext cx="4993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BSC definition 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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=0.18nm,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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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*1%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8771" y="1836218"/>
            <a:ext cx="2185055" cy="314929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611309" y="2065628"/>
            <a:ext cx="4078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acceptance: 4*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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=0.15%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2023 International Workshop on CEPC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C290D08-3CB6-4EA2-AE05-77FC3B5DB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639A-74FB-4196-9892-1DEBA969028F}" type="slidenum">
              <a:rPr lang="en-US" smtClean="0"/>
              <a:t>10</a:t>
            </a:fld>
            <a:endParaRPr lang="en-US"/>
          </a:p>
        </p:txBody>
      </p:sp>
      <p:sp>
        <p:nvSpPr>
          <p:cNvPr id="11" name="文本框 10"/>
          <p:cNvSpPr txBox="1"/>
          <p:nvPr/>
        </p:nvSpPr>
        <p:spPr>
          <a:xfrm>
            <a:off x="9986038" y="670999"/>
            <a:ext cx="2276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Dou Wang, </a:t>
            </a:r>
            <a:r>
              <a:rPr lang="en-US" sz="1400" dirty="0" err="1"/>
              <a:t>Daheng</a:t>
            </a:r>
            <a:r>
              <a:rPr lang="en-US" sz="1400" dirty="0"/>
              <a:t> Ji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2193" y="2651075"/>
            <a:ext cx="5379376" cy="329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061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783632" y="188640"/>
            <a:ext cx="6413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DA@80GeV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69634" y="1210429"/>
            <a:ext cx="45917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Tracking by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(500 turns)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 errors (w.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multipole errors)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 SR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sawtooth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orbit (without taper)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 SR damping &amp; fluctuation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604730" y="1105180"/>
            <a:ext cx="4841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 axis injection from booster to collider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611309" y="1447258"/>
            <a:ext cx="4993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BSC definition 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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=0.56nm,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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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*1%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611309" y="2065628"/>
            <a:ext cx="4078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acceptance: 4*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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=0.27%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2217" y="1809065"/>
            <a:ext cx="2189164" cy="318218"/>
          </a:xfrm>
          <a:prstGeom prst="rect">
            <a:avLst/>
          </a:prstGeom>
        </p:spPr>
      </p:pic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2023 International Workshop on CEPC</a:t>
            </a: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C2148CA-BCA1-41BA-869D-9E1A220B0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639A-74FB-4196-9892-1DEBA969028F}" type="slidenum">
              <a:rPr lang="en-US" smtClean="0"/>
              <a:t>11</a:t>
            </a:fld>
            <a:endParaRPr lang="en-US"/>
          </a:p>
        </p:txBody>
      </p:sp>
      <p:sp>
        <p:nvSpPr>
          <p:cNvPr id="12" name="文本框 11"/>
          <p:cNvSpPr txBox="1"/>
          <p:nvPr/>
        </p:nvSpPr>
        <p:spPr>
          <a:xfrm>
            <a:off x="9986038" y="670999"/>
            <a:ext cx="2276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Dou Wang, </a:t>
            </a:r>
            <a:r>
              <a:rPr lang="en-US" sz="1400" dirty="0" err="1"/>
              <a:t>Daheng</a:t>
            </a:r>
            <a:r>
              <a:rPr lang="en-US" sz="1400" dirty="0"/>
              <a:t> Ji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4264" y="2637279"/>
            <a:ext cx="5409451" cy="334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769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783632" y="188640"/>
            <a:ext cx="6413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DA@120GeV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69635" y="1210429"/>
            <a:ext cx="47298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Tracking by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(250 turns)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 errors (w.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multipole errors)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 SR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sawtooth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orbit (without taper)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 SR damping &amp; fluctuation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604730" y="1105180"/>
            <a:ext cx="4841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axis injection from booster to collider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611309" y="1447258"/>
            <a:ext cx="4993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BSC definition 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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=1.26nm,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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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*1%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611309" y="2065628"/>
            <a:ext cx="4078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acceptance: 5*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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=0.5%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9118" y="1843612"/>
            <a:ext cx="1703944" cy="25490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3562" y="1829635"/>
            <a:ext cx="1656900" cy="251600"/>
          </a:xfrm>
          <a:prstGeom prst="rect">
            <a:avLst/>
          </a:prstGeom>
        </p:spPr>
      </p:pic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2023 International Workshop on CEPC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12BDA19-5736-4679-8279-84DC3239D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639A-74FB-4196-9892-1DEBA969028F}" type="slidenum">
              <a:rPr lang="en-US" smtClean="0"/>
              <a:t>12</a:t>
            </a:fld>
            <a:endParaRPr lang="en-US"/>
          </a:p>
        </p:txBody>
      </p:sp>
      <p:sp>
        <p:nvSpPr>
          <p:cNvPr id="14" name="文本框 13"/>
          <p:cNvSpPr txBox="1"/>
          <p:nvPr/>
        </p:nvSpPr>
        <p:spPr>
          <a:xfrm>
            <a:off x="9986038" y="670999"/>
            <a:ext cx="2276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Dou Wang, </a:t>
            </a:r>
            <a:r>
              <a:rPr lang="en-US" sz="1400" dirty="0" err="1"/>
              <a:t>Daheng</a:t>
            </a:r>
            <a:r>
              <a:rPr lang="en-US" sz="1400" dirty="0"/>
              <a:t> Ji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7234" y="2662149"/>
            <a:ext cx="5422284" cy="323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265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783632" y="188640"/>
            <a:ext cx="6413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DA@180GeV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69635" y="1210429"/>
            <a:ext cx="43154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Tracking by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(150 turns)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 errors (w.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multipole errors)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 SR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sawtooth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orbit (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taper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 SR damping &amp; fluctuation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604729" y="1105180"/>
            <a:ext cx="5196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Keep possibility for on axis injection to collider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611309" y="1447258"/>
            <a:ext cx="4993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BSC definition 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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=2.84nm,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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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*1%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617888" y="2328765"/>
            <a:ext cx="4078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acceptance: 4*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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=0.59%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9118" y="1843612"/>
            <a:ext cx="1703944" cy="25490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8042" y="1842791"/>
            <a:ext cx="1656900" cy="2516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7247" y="2171713"/>
            <a:ext cx="1730869" cy="25160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6992857" y="1776172"/>
            <a:ext cx="427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--</a:t>
            </a:r>
          </a:p>
          <a:p>
            <a:endParaRPr lang="en-US" sz="1200" dirty="0"/>
          </a:p>
          <a:p>
            <a:r>
              <a:rPr lang="en-US" sz="1200" dirty="0"/>
              <a:t>--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2023 International Workshop on CEPC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B5E5CF5-A02C-4EEB-AB63-07839ABEA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639A-74FB-4196-9892-1DEBA969028F}" type="slidenum">
              <a:rPr lang="en-US" smtClean="0"/>
              <a:t>13</a:t>
            </a:fld>
            <a:endParaRPr lang="en-US"/>
          </a:p>
        </p:txBody>
      </p:sp>
      <p:sp>
        <p:nvSpPr>
          <p:cNvPr id="15" name="文本框 14"/>
          <p:cNvSpPr txBox="1"/>
          <p:nvPr/>
        </p:nvSpPr>
        <p:spPr>
          <a:xfrm>
            <a:off x="9986038" y="670999"/>
            <a:ext cx="2276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Dou Wang, </a:t>
            </a:r>
            <a:r>
              <a:rPr lang="en-US" sz="1400" dirty="0" err="1"/>
              <a:t>Daheng</a:t>
            </a:r>
            <a:r>
              <a:rPr lang="en-US" sz="1400" dirty="0"/>
              <a:t> Ji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6310" y="2901691"/>
            <a:ext cx="5023612" cy="316521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0696507" y="1786614"/>
            <a:ext cx="805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(On-axis)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9615162" y="2094358"/>
            <a:ext cx="12876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(Off-axis)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70327127-EF6B-4006-B135-F49CD443E54B}"/>
              </a:ext>
            </a:extLst>
          </p:cNvPr>
          <p:cNvSpPr/>
          <p:nvPr/>
        </p:nvSpPr>
        <p:spPr>
          <a:xfrm>
            <a:off x="385461" y="2695263"/>
            <a:ext cx="47549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Taper: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DA deteriorated significantly when the beam energy exceeds 120GeV.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Taper the dipoles and quadrupoles can obviously improve the DA.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approximate effect can be obtained by grouped dipoles which can significantly reduce the cost</a:t>
            </a:r>
          </a:p>
          <a:p>
            <a:endParaRPr lang="zh-CN" altLang="en-US" dirty="0"/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BB39DDCD-B51E-422E-A4B2-145C22AA29E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14" y="4417796"/>
            <a:ext cx="2343371" cy="175685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146194EA-CF90-4F5E-89F0-2F92553ED0E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238" y="4417796"/>
            <a:ext cx="2343371" cy="175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056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2121448" y="67537"/>
            <a:ext cx="7916416" cy="1036506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altLang="zh-CN" sz="6000" kern="0" dirty="0">
                <a:latin typeface="Arial Black" panose="020B0A04020102020204" pitchFamily="34" charset="0"/>
              </a:rPr>
              <a:t>Content</a:t>
            </a:r>
            <a:endParaRPr lang="zh-CN" altLang="en-US" sz="6000" kern="0" dirty="0">
              <a:latin typeface="Arial Black" panose="020B0A04020102020204" pitchFamily="34" charset="0"/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983432" y="1628800"/>
            <a:ext cx="10578570" cy="4747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CEPC Booster</a:t>
            </a:r>
          </a:p>
          <a:p>
            <a:pPr lvl="1">
              <a:lnSpc>
                <a:spcPct val="120000"/>
              </a:lnSpc>
            </a:pP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Booster design</a:t>
            </a:r>
          </a:p>
          <a:p>
            <a:pPr lvl="1">
              <a:lnSpc>
                <a:spcPct val="120000"/>
              </a:lnSpc>
            </a:pP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Error set </a:t>
            </a:r>
          </a:p>
          <a:p>
            <a:pPr lvl="1">
              <a:lnSpc>
                <a:spcPct val="120000"/>
              </a:lnSpc>
            </a:pPr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Correction</a:t>
            </a:r>
          </a:p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CEPC positron damping ring </a:t>
            </a:r>
          </a:p>
          <a:p>
            <a:pPr lvl="1">
              <a:lnSpc>
                <a:spcPct val="120000"/>
              </a:lnSpc>
            </a:pPr>
            <a:r>
              <a:rPr lang="en-US" altLang="zh-CN" sz="2000" dirty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Damping ring design</a:t>
            </a:r>
          </a:p>
          <a:p>
            <a:pPr lvl="1">
              <a:lnSpc>
                <a:spcPct val="120000"/>
              </a:lnSpc>
            </a:pPr>
            <a:r>
              <a:rPr lang="en-US" altLang="zh-CN" sz="2000" dirty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Error Set</a:t>
            </a:r>
          </a:p>
          <a:p>
            <a:pPr lvl="1">
              <a:lnSpc>
                <a:spcPct val="120000"/>
              </a:lnSpc>
            </a:pPr>
            <a:r>
              <a:rPr lang="en-US" altLang="zh-CN" sz="2000" dirty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Correction</a:t>
            </a:r>
          </a:p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56509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378"/>
    </mc:Choice>
    <mc:Fallback xmlns="">
      <p:transition spd="slow" advTm="57378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l="10918" t="4731" r="12196" b="9799"/>
          <a:stretch/>
        </p:blipFill>
        <p:spPr>
          <a:xfrm>
            <a:off x="1157803" y="2453323"/>
            <a:ext cx="4844094" cy="3802753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105174" y="1230164"/>
            <a:ext cx="571664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Phase/cell: 60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/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60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 </a:t>
            </a:r>
          </a:p>
          <a:p>
            <a:pPr marL="285750" marR="0" lvl="0" indent="-28575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Interleave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sextupole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scheme</a:t>
            </a:r>
          </a:p>
          <a:p>
            <a:pPr marL="285750" marR="0" lvl="0" indent="-285750" algn="l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2 sex. families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727848" y="188640"/>
            <a:ext cx="25779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DR optics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262895" y="3894422"/>
            <a:ext cx="802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Arc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0" name="下箭头 9"/>
          <p:cNvSpPr/>
          <p:nvPr/>
        </p:nvSpPr>
        <p:spPr>
          <a:xfrm>
            <a:off x="2723465" y="2295868"/>
            <a:ext cx="124990" cy="1644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2023 International Workshop on CEPC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灯片编号占位符 15">
            <a:extLst>
              <a:ext uri="{FF2B5EF4-FFF2-40B4-BE49-F238E27FC236}">
                <a16:creationId xmlns:a16="http://schemas.microsoft.com/office/drawing/2014/main" id="{7416D2F3-8AB5-4E6F-8FAA-B01D3CF4F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80639A-74FB-4196-9892-1DEBA96902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953233" y="2200060"/>
            <a:ext cx="859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B=1.28T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670677" y="1111753"/>
            <a:ext cx="1894584" cy="1062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Cell length: 3m</a:t>
            </a:r>
          </a:p>
          <a:p>
            <a:pPr marL="285750" marR="0" lvl="0" indent="-28575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B=1.28T</a:t>
            </a:r>
          </a:p>
          <a:p>
            <a:pPr marL="285750" marR="0" lvl="0" indent="-28575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r>
              <a: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r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/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r>
              <a:rPr kumimoji="0" lang="en-US" sz="18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=0.355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829121" y="2185209"/>
            <a:ext cx="4138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-</a:t>
            </a:r>
            <a:r>
              <a:rPr kumimoji="0" lang="en-US" sz="1400" b="0" i="1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r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105334" y="2474657"/>
            <a:ext cx="3674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r>
              <a:rPr kumimoji="0" lang="en-US" sz="14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0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7" name="表格 16">
            <a:extLst>
              <a:ext uri="{FF2B5EF4-FFF2-40B4-BE49-F238E27FC236}">
                <a16:creationId xmlns:a16="http://schemas.microsoft.com/office/drawing/2014/main" id="{336123EA-0F0C-4F2F-82E8-771E3B3CD7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089421"/>
              </p:ext>
            </p:extLst>
          </p:nvPr>
        </p:nvGraphicFramePr>
        <p:xfrm>
          <a:off x="7097863" y="1199341"/>
          <a:ext cx="4484537" cy="1217930"/>
        </p:xfrm>
        <a:graphic>
          <a:graphicData uri="http://schemas.openxmlformats.org/drawingml/2006/table">
            <a:tbl>
              <a:tblPr firstRow="1" firstCol="1" bandRow="1"/>
              <a:tblGrid>
                <a:gridCol w="1931120">
                  <a:extLst>
                    <a:ext uri="{9D8B030D-6E8A-4147-A177-3AD203B41FA5}">
                      <a16:colId xmlns:a16="http://schemas.microsoft.com/office/drawing/2014/main" val="1510536057"/>
                    </a:ext>
                  </a:extLst>
                </a:gridCol>
                <a:gridCol w="753218">
                  <a:extLst>
                    <a:ext uri="{9D8B030D-6E8A-4147-A177-3AD203B41FA5}">
                      <a16:colId xmlns:a16="http://schemas.microsoft.com/office/drawing/2014/main" val="787397817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4250145428"/>
                    </a:ext>
                  </a:extLst>
                </a:gridCol>
                <a:gridCol w="864095">
                  <a:extLst>
                    <a:ext uri="{9D8B030D-6E8A-4147-A177-3AD203B41FA5}">
                      <a16:colId xmlns:a16="http://schemas.microsoft.com/office/drawing/2014/main" val="2230288897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pPr algn="just"/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Parameters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Dipole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Quadrupole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Sextupole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9218345"/>
                  </a:ext>
                </a:extLst>
              </a:tr>
              <a:tr h="198755">
                <a:tc>
                  <a:txBody>
                    <a:bodyPr/>
                    <a:lstStyle/>
                    <a:p>
                      <a:pPr algn="just"/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Transverse shift X/Y (</a:t>
                      </a:r>
                      <a:r>
                        <a:rPr lang="en-GB" sz="1200" kern="1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μm</a:t>
                      </a:r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2707864"/>
                  </a:ext>
                </a:extLst>
              </a:tr>
              <a:tr h="184785">
                <a:tc>
                  <a:txBody>
                    <a:bodyPr/>
                    <a:lstStyle/>
                    <a:p>
                      <a:pPr algn="just"/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Longitudinal shift Z (μm)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150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3551676"/>
                  </a:ext>
                </a:extLst>
              </a:tr>
              <a:tr h="197485">
                <a:tc>
                  <a:txBody>
                    <a:bodyPr/>
                    <a:lstStyle/>
                    <a:p>
                      <a:pPr algn="just"/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Tilt about X/Y (mrad)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0.2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0.2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0.2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5064056"/>
                  </a:ext>
                </a:extLst>
              </a:tr>
              <a:tr h="183515">
                <a:tc>
                  <a:txBody>
                    <a:bodyPr/>
                    <a:lstStyle/>
                    <a:p>
                      <a:pPr algn="just"/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Tilt about Z (mrad)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0.1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0.2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0.1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5771291"/>
                  </a:ext>
                </a:extLst>
              </a:tr>
              <a:tr h="196215">
                <a:tc>
                  <a:txBody>
                    <a:bodyPr/>
                    <a:lstStyle/>
                    <a:p>
                      <a:pPr algn="just"/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Nominal field 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1×10</a:t>
                      </a:r>
                      <a:r>
                        <a:rPr lang="en-GB" sz="1200" kern="10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2×10</a:t>
                      </a:r>
                      <a:r>
                        <a:rPr lang="en-GB" sz="1200" kern="100" baseline="30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-4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3×10</a:t>
                      </a:r>
                      <a:r>
                        <a:rPr lang="en-GB" sz="1200" kern="10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1335538"/>
                  </a:ext>
                </a:extLst>
              </a:tr>
            </a:tbl>
          </a:graphicData>
        </a:graphic>
      </p:graphicFrame>
      <p:graphicFrame>
        <p:nvGraphicFramePr>
          <p:cNvPr id="18" name="表格 17">
            <a:extLst>
              <a:ext uri="{FF2B5EF4-FFF2-40B4-BE49-F238E27FC236}">
                <a16:creationId xmlns:a16="http://schemas.microsoft.com/office/drawing/2014/main" id="{BFC8A062-CEE6-42BD-94D7-72ABC5C43D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170144"/>
              </p:ext>
            </p:extLst>
          </p:nvPr>
        </p:nvGraphicFramePr>
        <p:xfrm>
          <a:off x="7233594" y="2700678"/>
          <a:ext cx="3864798" cy="1283096"/>
        </p:xfrm>
        <a:graphic>
          <a:graphicData uri="http://schemas.openxmlformats.org/drawingml/2006/table">
            <a:tbl>
              <a:tblPr firstRow="1" firstCol="1" bandRow="1"/>
              <a:tblGrid>
                <a:gridCol w="2188050">
                  <a:extLst>
                    <a:ext uri="{9D8B030D-6E8A-4147-A177-3AD203B41FA5}">
                      <a16:colId xmlns:a16="http://schemas.microsoft.com/office/drawing/2014/main" val="4034586099"/>
                    </a:ext>
                  </a:extLst>
                </a:gridCol>
                <a:gridCol w="1676748">
                  <a:extLst>
                    <a:ext uri="{9D8B030D-6E8A-4147-A177-3AD203B41FA5}">
                      <a16:colId xmlns:a16="http://schemas.microsoft.com/office/drawing/2014/main" val="4187260868"/>
                    </a:ext>
                  </a:extLst>
                </a:gridCol>
              </a:tblGrid>
              <a:tr h="229334"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Parameters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BPM (10 Hz)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3687948"/>
                  </a:ext>
                </a:extLst>
              </a:tr>
              <a:tr h="229334"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Accuracy (m)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1×10</a:t>
                      </a:r>
                      <a:r>
                        <a:rPr lang="en-GB" sz="1200" kern="10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9615486"/>
                  </a:ext>
                </a:extLst>
              </a:tr>
              <a:tr h="229334"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Tilt (mrad)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1650652"/>
                  </a:ext>
                </a:extLst>
              </a:tr>
              <a:tr h="229334"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Gain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5%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911226"/>
                  </a:ext>
                </a:extLst>
              </a:tr>
              <a:tr h="229334"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Offset after beam based alignment (BBA) (mm)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30×10</a:t>
                      </a:r>
                      <a:r>
                        <a:rPr lang="en-GB" sz="1200" kern="100" baseline="30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988927"/>
                  </a:ext>
                </a:extLst>
              </a:tr>
            </a:tbl>
          </a:graphicData>
        </a:graphic>
      </p:graphicFrame>
      <p:graphicFrame>
        <p:nvGraphicFramePr>
          <p:cNvPr id="19" name="表格 18">
            <a:extLst>
              <a:ext uri="{FF2B5EF4-FFF2-40B4-BE49-F238E27FC236}">
                <a16:creationId xmlns:a16="http://schemas.microsoft.com/office/drawing/2014/main" id="{D2B19D59-CE3A-4FD5-B86C-52B35957F8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5121404"/>
              </p:ext>
            </p:extLst>
          </p:nvPr>
        </p:nvGraphicFramePr>
        <p:xfrm>
          <a:off x="7121092" y="4200508"/>
          <a:ext cx="4138295" cy="2080895"/>
        </p:xfrm>
        <a:graphic>
          <a:graphicData uri="http://schemas.openxmlformats.org/drawingml/2006/table">
            <a:tbl>
              <a:tblPr firstRow="1" firstCol="1" bandRow="1"/>
              <a:tblGrid>
                <a:gridCol w="1437005">
                  <a:extLst>
                    <a:ext uri="{9D8B030D-6E8A-4147-A177-3AD203B41FA5}">
                      <a16:colId xmlns:a16="http://schemas.microsoft.com/office/drawing/2014/main" val="2053144424"/>
                    </a:ext>
                  </a:extLst>
                </a:gridCol>
                <a:gridCol w="1350645">
                  <a:extLst>
                    <a:ext uri="{9D8B030D-6E8A-4147-A177-3AD203B41FA5}">
                      <a16:colId xmlns:a16="http://schemas.microsoft.com/office/drawing/2014/main" val="2234485712"/>
                    </a:ext>
                  </a:extLst>
                </a:gridCol>
                <a:gridCol w="1350645">
                  <a:extLst>
                    <a:ext uri="{9D8B030D-6E8A-4147-A177-3AD203B41FA5}">
                      <a16:colId xmlns:a16="http://schemas.microsoft.com/office/drawing/2014/main" val="1078892248"/>
                    </a:ext>
                  </a:extLst>
                </a:gridCol>
              </a:tblGrid>
              <a:tr h="25019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Dipole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Quadrupole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Sextupoles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8414316"/>
                  </a:ext>
                </a:extLst>
              </a:tr>
              <a:tr h="172085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r>
                        <a:rPr lang="en-GB" sz="1200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</a:t>
                      </a: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Symbol" panose="05050102010706020507" pitchFamily="18" charset="2"/>
                        </a:rPr>
                        <a:t></a:t>
                      </a: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2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8682895"/>
                  </a:ext>
                </a:extLst>
              </a:tr>
              <a:tr h="184785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r>
                        <a:rPr lang="en-GB" sz="1200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</a:t>
                      </a: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Symbol" panose="05050102010706020507" pitchFamily="18" charset="2"/>
                        </a:rPr>
                        <a:t></a:t>
                      </a: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3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r>
                        <a:rPr lang="en-GB" sz="1200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Symbol" panose="05050102010706020507" pitchFamily="18" charset="2"/>
                        </a:rPr>
                        <a:t></a:t>
                      </a: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3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5166810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r>
                        <a:rPr lang="en-GB" sz="1200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</a:t>
                      </a: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Symbol" panose="05050102010706020507" pitchFamily="18" charset="2"/>
                        </a:rPr>
                        <a:t></a:t>
                      </a: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0.2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r>
                        <a:rPr lang="en-GB" sz="1200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</a:t>
                      </a: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Symbol" panose="05050102010706020507" pitchFamily="18" charset="2"/>
                        </a:rPr>
                        <a:t></a:t>
                      </a: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2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200"/>
                        </a:spcBef>
                      </a:pPr>
                      <a:r>
                        <a:rPr lang="en-GB" sz="1200" kern="12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B</a:t>
                      </a:r>
                      <a:r>
                        <a:rPr lang="en-GB" sz="1200" kern="1200" baseline="-250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3</a:t>
                      </a:r>
                      <a:r>
                        <a:rPr lang="en-GB" sz="1200" kern="12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GB" sz="1200" kern="12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sym typeface="Symbol" panose="05050102010706020507" pitchFamily="18" charset="2"/>
                        </a:rPr>
                        <a:t></a:t>
                      </a:r>
                      <a:r>
                        <a:rPr lang="en-GB" sz="1200" kern="120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10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0194145"/>
                  </a:ext>
                </a:extLst>
              </a:tr>
              <a:tr h="108585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r>
                        <a:rPr lang="en-GB" sz="1200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</a:t>
                      </a: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Symbol" panose="05050102010706020507" pitchFamily="18" charset="2"/>
                        </a:rPr>
                        <a:t></a:t>
                      </a: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0.8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r>
                        <a:rPr lang="en-GB" sz="1200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</a:t>
                      </a: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Symbol" panose="05050102010706020507" pitchFamily="18" charset="2"/>
                        </a:rPr>
                        <a:t></a:t>
                      </a: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1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B</a:t>
                      </a:r>
                      <a:r>
                        <a:rPr lang="en-GB" sz="1200" kern="1200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4</a:t>
                      </a: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sym typeface="Symbol" panose="05050102010706020507" pitchFamily="18" charset="2"/>
                        </a:rPr>
                        <a:t></a:t>
                      </a: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3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7132364"/>
                  </a:ext>
                </a:extLst>
              </a:tr>
              <a:tr h="175895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r>
                        <a:rPr lang="en-GB" sz="1200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</a:t>
                      </a: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Symbol" panose="05050102010706020507" pitchFamily="18" charset="2"/>
                        </a:rPr>
                        <a:t></a:t>
                      </a: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0.2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r>
                        <a:rPr lang="en-GB" sz="1200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</a:t>
                      </a: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Symbol" panose="05050102010706020507" pitchFamily="18" charset="2"/>
                        </a:rPr>
                        <a:t></a:t>
                      </a: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1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B</a:t>
                      </a:r>
                      <a:r>
                        <a:rPr lang="en-GB" sz="1200" kern="1200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5</a:t>
                      </a: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sym typeface="Symbol" panose="05050102010706020507" pitchFamily="18" charset="2"/>
                        </a:rPr>
                        <a:t></a:t>
                      </a: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10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4114843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r>
                        <a:rPr lang="en-GB" sz="1200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</a:t>
                      </a: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Symbol" panose="05050102010706020507" pitchFamily="18" charset="2"/>
                        </a:rPr>
                        <a:t></a:t>
                      </a: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0.8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r>
                        <a:rPr lang="en-GB" sz="1200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</a:t>
                      </a: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Symbol" panose="05050102010706020507" pitchFamily="18" charset="2"/>
                        </a:rPr>
                        <a:t></a:t>
                      </a: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0.5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B</a:t>
                      </a:r>
                      <a:r>
                        <a:rPr lang="en-GB" sz="1200" kern="1200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6</a:t>
                      </a: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sym typeface="Symbol" panose="05050102010706020507" pitchFamily="18" charset="2"/>
                        </a:rPr>
                        <a:t></a:t>
                      </a: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3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8942365"/>
                  </a:ext>
                </a:extLst>
              </a:tr>
              <a:tr h="172085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r>
                        <a:rPr lang="en-GB" sz="1200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</a:t>
                      </a: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Symbol" panose="05050102010706020507" pitchFamily="18" charset="2"/>
                        </a:rPr>
                        <a:t></a:t>
                      </a: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0.2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r>
                        <a:rPr lang="en-GB" sz="1200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</a:t>
                      </a: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Symbol" panose="05050102010706020507" pitchFamily="18" charset="2"/>
                        </a:rPr>
                        <a:t></a:t>
                      </a: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0.5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B</a:t>
                      </a:r>
                      <a:r>
                        <a:rPr lang="en-GB" sz="1200" kern="1200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7</a:t>
                      </a: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sym typeface="Symbol" panose="05050102010706020507" pitchFamily="18" charset="2"/>
                        </a:rPr>
                        <a:t></a:t>
                      </a: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10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4573281"/>
                  </a:ext>
                </a:extLst>
              </a:tr>
              <a:tr h="173990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r>
                        <a:rPr lang="en-GB" sz="1200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</a:t>
                      </a: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Symbol" panose="05050102010706020507" pitchFamily="18" charset="2"/>
                        </a:rPr>
                        <a:t></a:t>
                      </a: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0.8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r>
                        <a:rPr lang="en-GB" sz="1200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</a:t>
                      </a: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Symbol" panose="05050102010706020507" pitchFamily="18" charset="2"/>
                        </a:rPr>
                        <a:t></a:t>
                      </a: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0.5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B</a:t>
                      </a:r>
                      <a:r>
                        <a:rPr lang="en-GB" sz="1200" kern="1200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8</a:t>
                      </a: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sym typeface="Symbol" panose="05050102010706020507" pitchFamily="18" charset="2"/>
                        </a:rPr>
                        <a:t></a:t>
                      </a: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3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590300"/>
                  </a:ext>
                </a:extLst>
              </a:tr>
              <a:tr h="168275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r>
                        <a:rPr lang="en-GB" sz="1200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</a:t>
                      </a: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Symbol" panose="05050102010706020507" pitchFamily="18" charset="2"/>
                        </a:rPr>
                        <a:t></a:t>
                      </a: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0.2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r>
                        <a:rPr lang="en-GB" sz="1200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</a:t>
                      </a: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Symbol" panose="05050102010706020507" pitchFamily="18" charset="2"/>
                        </a:rPr>
                        <a:t></a:t>
                      </a: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0.5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B</a:t>
                      </a:r>
                      <a:r>
                        <a:rPr lang="en-GB" sz="1200" kern="1200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9</a:t>
                      </a: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sym typeface="Symbol" panose="05050102010706020507" pitchFamily="18" charset="2"/>
                        </a:rPr>
                        <a:t></a:t>
                      </a: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10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0310244"/>
                  </a:ext>
                </a:extLst>
              </a:tr>
              <a:tr h="179070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r>
                        <a:rPr lang="en-GB" sz="1200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</a:t>
                      </a: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Symbol" panose="05050102010706020507" pitchFamily="18" charset="2"/>
                        </a:rPr>
                        <a:t></a:t>
                      </a: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0.8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</a:pP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</a:t>
                      </a:r>
                      <a:r>
                        <a:rPr lang="en-GB" sz="1200" baseline="-250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</a:t>
                      </a: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Symbol" panose="05050102010706020507" pitchFamily="18" charset="2"/>
                        </a:rPr>
                        <a:t></a:t>
                      </a:r>
                      <a:r>
                        <a:rPr lang="en-GB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0.5</a:t>
                      </a:r>
                      <a:endParaRPr lang="zh-CN" sz="12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B</a:t>
                      </a:r>
                      <a:r>
                        <a:rPr lang="en-GB" sz="1200" kern="12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10</a:t>
                      </a: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</a:t>
                      </a: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sym typeface="Symbol" panose="05050102010706020507" pitchFamily="18" charset="2"/>
                        </a:rPr>
                        <a:t></a:t>
                      </a: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</a:rPr>
                        <a:t> 3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63817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74769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>
            <a:extLst>
              <a:ext uri="{FF2B5EF4-FFF2-40B4-BE49-F238E27FC236}">
                <a16:creationId xmlns:a16="http://schemas.microsoft.com/office/drawing/2014/main" id="{DECBECCA-991E-4D6F-8AEC-B54E1D1A9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2023 International Workshop on CEPC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D453B539-4736-4F13-95F0-5A6D80C68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80639A-74FB-4196-9892-1DEBA96902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B8E62618-3A4B-4572-B737-824C8F061B7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394" y="1372749"/>
            <a:ext cx="2880000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00E7248C-5E9E-42AE-B66A-843DFD8FA71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394" y="1372749"/>
            <a:ext cx="2880000" cy="21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151D5F7D-54D7-4338-A4E1-63EE78873E11}"/>
              </a:ext>
            </a:extLst>
          </p:cNvPr>
          <p:cNvSpPr txBox="1"/>
          <p:nvPr/>
        </p:nvSpPr>
        <p:spPr>
          <a:xfrm>
            <a:off x="1144405" y="1198070"/>
            <a:ext cx="38420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SG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Orbit correction only</a:t>
            </a:r>
            <a:endParaRPr lang="en-US" altLang="zh-SG" dirty="0">
              <a:solidFill>
                <a:prstClr val="black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kumimoji="0" lang="en-US" altLang="zh-SG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# BPMs 40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zh-SG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#Correctors 30+30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kumimoji="0" lang="en-US" altLang="zh-SG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DB19B62B-A290-4D9F-B913-5904ACAD5F5C}"/>
              </a:ext>
            </a:extLst>
          </p:cNvPr>
          <p:cNvSpPr txBox="1"/>
          <p:nvPr/>
        </p:nvSpPr>
        <p:spPr>
          <a:xfrm>
            <a:off x="2342147" y="266987"/>
            <a:ext cx="6376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SG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Error study for DR</a:t>
            </a:r>
            <a:endParaRPr lang="zh-SG" alt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F68DF6F0-5C49-42E0-9FCC-FC2DC2E3CF27}"/>
              </a:ext>
            </a:extLst>
          </p:cNvPr>
          <p:cNvSpPr txBox="1"/>
          <p:nvPr/>
        </p:nvSpPr>
        <p:spPr>
          <a:xfrm>
            <a:off x="10200456" y="1052736"/>
            <a:ext cx="1902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SG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Daheng</a:t>
            </a:r>
            <a:r>
              <a:rPr kumimoji="0" lang="en-US" altLang="zh-SG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Ji, Dou Wang</a:t>
            </a:r>
            <a:endParaRPr kumimoji="0" lang="zh-SG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D9690AF5-EDDF-4D23-8F94-B029D5BC99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304" y="4013788"/>
            <a:ext cx="2880000" cy="2159177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56AF8E27-DFBC-4021-B6C2-6E40F055A5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316" y="4013788"/>
            <a:ext cx="2880000" cy="2159177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0A51B25A-BF5C-488A-A7C3-651AFB8AC3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329" y="4013788"/>
            <a:ext cx="2880000" cy="2159177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47660219-BD07-417C-9FE0-0A2EBCB2926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42" y="4013787"/>
            <a:ext cx="2880000" cy="2159178"/>
          </a:xfrm>
          <a:prstGeom prst="rect">
            <a:avLst/>
          </a:prstGeom>
        </p:spPr>
      </p:pic>
      <p:graphicFrame>
        <p:nvGraphicFramePr>
          <p:cNvPr id="27" name="表格 26">
            <a:extLst>
              <a:ext uri="{FF2B5EF4-FFF2-40B4-BE49-F238E27FC236}">
                <a16:creationId xmlns:a16="http://schemas.microsoft.com/office/drawing/2014/main" id="{E107CCF6-A2D3-42EB-85EC-16E4867723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027428"/>
              </p:ext>
            </p:extLst>
          </p:nvPr>
        </p:nvGraphicFramePr>
        <p:xfrm>
          <a:off x="1028559" y="2406351"/>
          <a:ext cx="3796113" cy="13255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75607">
                  <a:extLst>
                    <a:ext uri="{9D8B030D-6E8A-4147-A177-3AD203B41FA5}">
                      <a16:colId xmlns:a16="http://schemas.microsoft.com/office/drawing/2014/main" val="599025186"/>
                    </a:ext>
                  </a:extLst>
                </a:gridCol>
                <a:gridCol w="1010253">
                  <a:extLst>
                    <a:ext uri="{9D8B030D-6E8A-4147-A177-3AD203B41FA5}">
                      <a16:colId xmlns:a16="http://schemas.microsoft.com/office/drawing/2014/main" val="855026174"/>
                    </a:ext>
                  </a:extLst>
                </a:gridCol>
                <a:gridCol w="1010253">
                  <a:extLst>
                    <a:ext uri="{9D8B030D-6E8A-4147-A177-3AD203B41FA5}">
                      <a16:colId xmlns:a16="http://schemas.microsoft.com/office/drawing/2014/main" val="1618515917"/>
                    </a:ext>
                  </a:extLst>
                </a:gridCol>
              </a:tblGrid>
              <a:tr h="33139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kern="1200" dirty="0"/>
                        <a:t>RMS@30GeV</a:t>
                      </a:r>
                      <a:endParaRPr lang="zh-CN" alt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kern="1200" dirty="0"/>
                        <a:t>X</a:t>
                      </a:r>
                      <a:endParaRPr lang="zh-CN" alt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endParaRPr lang="zh-CN" alt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5966341"/>
                  </a:ext>
                </a:extLst>
              </a:tr>
              <a:tr h="33139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kern="1200" dirty="0"/>
                        <a:t>Orbit (mm)</a:t>
                      </a:r>
                      <a:endParaRPr lang="zh-CN" alt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0.58</a:t>
                      </a:r>
                      <a:endParaRPr lang="zh-CN" alt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0.56</a:t>
                      </a:r>
                      <a:endParaRPr lang="zh-CN" alt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0679435"/>
                  </a:ext>
                </a:extLst>
              </a:tr>
              <a:tr h="33139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kern="1200" dirty="0"/>
                        <a:t>Beta Beating(%)</a:t>
                      </a:r>
                      <a:endParaRPr lang="zh-CN" alt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1.1</a:t>
                      </a:r>
                      <a:endParaRPr lang="zh-CN" alt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2.0</a:t>
                      </a:r>
                      <a:endParaRPr lang="zh-CN" alt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873969"/>
                  </a:ext>
                </a:extLst>
              </a:tr>
              <a:tr h="3313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/>
                        <a:t>Δ Dispersion(mm)</a:t>
                      </a:r>
                      <a:endParaRPr lang="zh-CN" alt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6.4</a:t>
                      </a:r>
                      <a:endParaRPr lang="zh-CN" alt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2.4</a:t>
                      </a:r>
                      <a:endParaRPr lang="zh-CN" alt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15485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1350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>
            <a:extLst>
              <a:ext uri="{FF2B5EF4-FFF2-40B4-BE49-F238E27FC236}">
                <a16:creationId xmlns:a16="http://schemas.microsoft.com/office/drawing/2014/main" id="{DECBECCA-991E-4D6F-8AEC-B54E1D1A9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2023 International Workshop on CEPC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D453B539-4736-4F13-95F0-5A6D80C68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80639A-74FB-4196-9892-1DEBA96902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51D5F7D-54D7-4338-A4E1-63EE78873E11}"/>
              </a:ext>
            </a:extLst>
          </p:cNvPr>
          <p:cNvSpPr txBox="1"/>
          <p:nvPr/>
        </p:nvSpPr>
        <p:spPr>
          <a:xfrm>
            <a:off x="1144405" y="1198070"/>
            <a:ext cx="38420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SG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Orbit correction only</a:t>
            </a:r>
            <a:endParaRPr lang="en-US" altLang="zh-SG" dirty="0">
              <a:solidFill>
                <a:prstClr val="black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kumimoji="0" lang="en-US" altLang="zh-SG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# BPMs 40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en-US" altLang="zh-SG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#Correctors 30+30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endParaRPr kumimoji="0" lang="en-US" altLang="zh-SG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DB19B62B-A290-4D9F-B913-5904ACAD5F5C}"/>
              </a:ext>
            </a:extLst>
          </p:cNvPr>
          <p:cNvSpPr txBox="1"/>
          <p:nvPr/>
        </p:nvSpPr>
        <p:spPr>
          <a:xfrm>
            <a:off x="2342147" y="266987"/>
            <a:ext cx="6376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SG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Error study for DR</a:t>
            </a:r>
            <a:endParaRPr lang="zh-SG" alt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F68DF6F0-5C49-42E0-9FCC-FC2DC2E3CF27}"/>
              </a:ext>
            </a:extLst>
          </p:cNvPr>
          <p:cNvSpPr txBox="1"/>
          <p:nvPr/>
        </p:nvSpPr>
        <p:spPr>
          <a:xfrm>
            <a:off x="10200456" y="1052736"/>
            <a:ext cx="1902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SG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Daheng</a:t>
            </a:r>
            <a:r>
              <a:rPr kumimoji="0" lang="en-US" altLang="zh-SG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t> Ji, Dou Wang</a:t>
            </a:r>
            <a:endParaRPr kumimoji="0" lang="zh-SG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0A51B25A-BF5C-488A-A7C3-651AFB8AC3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329" y="4013788"/>
            <a:ext cx="2880000" cy="2159177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47660219-BD07-417C-9FE0-0A2EBCB292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42" y="4013787"/>
            <a:ext cx="2880000" cy="2159178"/>
          </a:xfrm>
          <a:prstGeom prst="rect">
            <a:avLst/>
          </a:prstGeom>
        </p:spPr>
      </p:pic>
      <p:graphicFrame>
        <p:nvGraphicFramePr>
          <p:cNvPr id="27" name="表格 26">
            <a:extLst>
              <a:ext uri="{FF2B5EF4-FFF2-40B4-BE49-F238E27FC236}">
                <a16:creationId xmlns:a16="http://schemas.microsoft.com/office/drawing/2014/main" id="{E107CCF6-A2D3-42EB-85EC-16E4867723A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28559" y="2406351"/>
          <a:ext cx="3796113" cy="13255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75607">
                  <a:extLst>
                    <a:ext uri="{9D8B030D-6E8A-4147-A177-3AD203B41FA5}">
                      <a16:colId xmlns:a16="http://schemas.microsoft.com/office/drawing/2014/main" val="599025186"/>
                    </a:ext>
                  </a:extLst>
                </a:gridCol>
                <a:gridCol w="1010253">
                  <a:extLst>
                    <a:ext uri="{9D8B030D-6E8A-4147-A177-3AD203B41FA5}">
                      <a16:colId xmlns:a16="http://schemas.microsoft.com/office/drawing/2014/main" val="855026174"/>
                    </a:ext>
                  </a:extLst>
                </a:gridCol>
                <a:gridCol w="1010253">
                  <a:extLst>
                    <a:ext uri="{9D8B030D-6E8A-4147-A177-3AD203B41FA5}">
                      <a16:colId xmlns:a16="http://schemas.microsoft.com/office/drawing/2014/main" val="1618515917"/>
                    </a:ext>
                  </a:extLst>
                </a:gridCol>
              </a:tblGrid>
              <a:tr h="33139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kern="1200" dirty="0"/>
                        <a:t>RMS@30GeV</a:t>
                      </a:r>
                      <a:endParaRPr lang="zh-CN" alt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kern="1200" dirty="0"/>
                        <a:t>X</a:t>
                      </a:r>
                      <a:endParaRPr lang="zh-CN" alt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endParaRPr lang="zh-CN" alt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5966341"/>
                  </a:ext>
                </a:extLst>
              </a:tr>
              <a:tr h="33139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kern="1200" dirty="0"/>
                        <a:t>Orbit (mm)</a:t>
                      </a:r>
                      <a:endParaRPr lang="zh-CN" alt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0.58</a:t>
                      </a:r>
                      <a:endParaRPr lang="zh-CN" alt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0.56</a:t>
                      </a:r>
                      <a:endParaRPr lang="zh-CN" alt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0679435"/>
                  </a:ext>
                </a:extLst>
              </a:tr>
              <a:tr h="33139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kern="1200" dirty="0"/>
                        <a:t>Beta Beating(%)</a:t>
                      </a:r>
                      <a:endParaRPr lang="zh-CN" alt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1.1</a:t>
                      </a:r>
                      <a:endParaRPr lang="zh-CN" alt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2.0</a:t>
                      </a:r>
                      <a:endParaRPr lang="zh-CN" alt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873969"/>
                  </a:ext>
                </a:extLst>
              </a:tr>
              <a:tr h="3313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/>
                        <a:t>Δ Dispersion(mm)</a:t>
                      </a:r>
                      <a:endParaRPr lang="zh-CN" alt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6.4</a:t>
                      </a:r>
                      <a:endParaRPr lang="zh-CN" alt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2.4</a:t>
                      </a:r>
                      <a:endParaRPr lang="zh-CN" alt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1548521"/>
                  </a:ext>
                </a:extLst>
              </a:tr>
            </a:tbl>
          </a:graphicData>
        </a:graphic>
      </p:graphicFrame>
      <p:pic>
        <p:nvPicPr>
          <p:cNvPr id="14" name="图片 13">
            <a:extLst>
              <a:ext uri="{FF2B5EF4-FFF2-40B4-BE49-F238E27FC236}">
                <a16:creationId xmlns:a16="http://schemas.microsoft.com/office/drawing/2014/main" id="{13EB7C9E-3B0D-437B-A67B-8CB41D3D2A0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775" y="1593962"/>
            <a:ext cx="5040560" cy="374449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30F0092A-E7EA-4691-9FC3-36F6672A09CC}"/>
              </a:ext>
            </a:extLst>
          </p:cNvPr>
          <p:cNvSpPr txBox="1"/>
          <p:nvPr/>
        </p:nvSpPr>
        <p:spPr>
          <a:xfrm>
            <a:off x="6886832" y="5434330"/>
            <a:ext cx="40269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zh-SG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BSC</a:t>
            </a:r>
            <a:r>
              <a:rPr kumimoji="0" lang="en-GB" altLang="zh-SG" sz="1600" b="0" i="1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x,y</a:t>
            </a:r>
            <a:r>
              <a:rPr kumimoji="0" lang="en-GB" altLang="zh-SG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=5</a:t>
            </a:r>
            <a:r>
              <a:rPr kumimoji="0" lang="ja-JP" altLang="zh-SG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σ</a:t>
            </a:r>
            <a:r>
              <a:rPr kumimoji="0" lang="en-GB" altLang="zh-SG" sz="1600" b="0" i="1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inj_x,y</a:t>
            </a:r>
            <a:r>
              <a:rPr kumimoji="0" lang="en-GB" altLang="zh-SG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+5mm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zh-SG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Energy acceptance: 8.3</a:t>
            </a:r>
            <a:r>
              <a:rPr kumimoji="0" lang="en-GB" altLang="zh-SG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  <a:sym typeface="Symbol" panose="05050102010706020507" pitchFamily="18" charset="2"/>
              </a:rPr>
              <a:t></a:t>
            </a:r>
            <a:r>
              <a:rPr kumimoji="0" lang="en-GB" altLang="zh-SG" sz="16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  <a:sym typeface="Symbol" panose="05050102010706020507" pitchFamily="18" charset="2"/>
              </a:rPr>
              <a:t>inj</a:t>
            </a:r>
            <a:r>
              <a:rPr kumimoji="0" lang="en-GB" altLang="zh-SG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  <a:sym typeface="Symbol" panose="05050102010706020507" pitchFamily="18" charset="2"/>
              </a:rPr>
              <a:t>=1.5%</a:t>
            </a:r>
            <a:endParaRPr kumimoji="0" lang="zh-SG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9684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2A992E8C-3448-4E5E-B30C-8096217BD6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en-US" altLang="zh-CN" b="1" dirty="0"/>
              <a:t>Injection to storage:</a:t>
            </a:r>
            <a:r>
              <a:rPr lang="en-US" altLang="zh-CN" dirty="0"/>
              <a:t> Filling the gap in the simulation of the entire process commissioning. 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zh-CN" dirty="0"/>
              <a:t>First-turn, injection correction program, longitudinal parameter optimization program, etc.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en-US" altLang="zh-CN" b="1" dirty="0"/>
              <a:t>Fast measurement and correction:</a:t>
            </a:r>
            <a:r>
              <a:rPr lang="en-US" altLang="zh-CN" dirty="0"/>
              <a:t> The application and evaluation of these fast correction programs for the CEPC Booster will be based on the TBT BPM measurement and correction program. 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en-US" altLang="zh-CN" b="1" dirty="0"/>
              <a:t>Optimization of correction elements layout:</a:t>
            </a:r>
            <a:r>
              <a:rPr lang="en-US" altLang="zh-CN" dirty="0"/>
              <a:t> Reducing costs while maintaining performance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en-US" altLang="zh-CN" b="1" dirty="0"/>
              <a:t>Dynamic errors and drift:</a:t>
            </a:r>
            <a:r>
              <a:rPr lang="en-US" altLang="zh-CN" dirty="0"/>
              <a:t> jitter/vibration/ground drift ↔ feedback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en-US" altLang="zh-CN" b="1" dirty="0"/>
              <a:t>Abnormal situations: </a:t>
            </a:r>
            <a:r>
              <a:rPr lang="en-US" altLang="zh-CN" dirty="0"/>
              <a:t>Identification and handling in commissioning process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D7214565-FF0F-476E-9613-4A09ED5F6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12" y="142852"/>
            <a:ext cx="10763325" cy="725470"/>
          </a:xfrm>
        </p:spPr>
        <p:txBody>
          <a:bodyPr>
            <a:normAutofit/>
          </a:bodyPr>
          <a:lstStyle/>
          <a:p>
            <a:pPr algn="ctr"/>
            <a:r>
              <a:rPr lang="en-US" altLang="zh-CN" sz="40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Further Plan in the EDR</a:t>
            </a:r>
            <a:endParaRPr lang="zh-CN" altLang="en-US" sz="40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9487A2C-F6D6-478E-87B0-C2B477E40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2023 International Workshop on CEPC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A6FA53D-0822-4C97-8F28-F89310356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7017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DA732640-FB89-4C0D-BD58-40A76169F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dirty="0">
                <a:solidFill>
                  <a:srgbClr val="C00000"/>
                </a:solidFill>
              </a:rPr>
              <a:t>Summary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7B65BEB-BA97-4166-B867-E58436F5E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2023 International Workshop on CEPC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CACAC55-4D9D-43EB-BB44-8BAE55159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19</a:t>
            </a:fld>
            <a:endParaRPr lang="zh-CN" altLang="en-US"/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FECBB2B4-6E86-47C4-8D46-FCEE48FD9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85875"/>
            <a:ext cx="11751096" cy="4840288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TME structure (TDR) has the following characteristics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combined magnet to reduce magnet mounts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 beam emittance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Error sensitivity is optimized</a:t>
            </a:r>
          </a:p>
          <a:p>
            <a:pPr>
              <a:spcAft>
                <a:spcPts val="0"/>
              </a:spcAft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Error effect and correction simulation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error requirements for the hardware system are basically determined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Error and correction simulation process is clear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simulation shows that the</a:t>
            </a:r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linear parameters and DA can meet the requirements</a:t>
            </a:r>
          </a:p>
          <a:p>
            <a:pPr>
              <a:spcAft>
                <a:spcPts val="0"/>
              </a:spcAft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next study will focus more on the actual commissioning requirements.</a:t>
            </a:r>
          </a:p>
          <a:p>
            <a:pPr>
              <a:lnSpc>
                <a:spcPct val="120000"/>
              </a:lnSpc>
            </a:pP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493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2121448" y="67537"/>
            <a:ext cx="7916416" cy="1036506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altLang="zh-CN" sz="6000" kern="0" dirty="0">
                <a:latin typeface="Arial Black" panose="020B0A04020102020204" pitchFamily="34" charset="0"/>
              </a:rPr>
              <a:t>Content</a:t>
            </a:r>
            <a:endParaRPr lang="zh-CN" altLang="en-US" sz="6000" kern="0" dirty="0">
              <a:latin typeface="Arial Black" panose="020B0A04020102020204" pitchFamily="34" charset="0"/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983432" y="1628800"/>
            <a:ext cx="10578570" cy="4747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CEPC Booster</a:t>
            </a:r>
          </a:p>
          <a:p>
            <a:pPr lvl="1">
              <a:lnSpc>
                <a:spcPct val="120000"/>
              </a:lnSpc>
            </a:pPr>
            <a:r>
              <a:rPr lang="en-US" altLang="zh-CN" sz="2000" dirty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Booster design</a:t>
            </a:r>
          </a:p>
          <a:p>
            <a:pPr lvl="1">
              <a:lnSpc>
                <a:spcPct val="120000"/>
              </a:lnSpc>
            </a:pPr>
            <a:r>
              <a:rPr lang="en-US" altLang="zh-CN" sz="2000" dirty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Error set </a:t>
            </a:r>
          </a:p>
          <a:p>
            <a:pPr lvl="1">
              <a:lnSpc>
                <a:spcPct val="120000"/>
              </a:lnSpc>
            </a:pPr>
            <a:r>
              <a:rPr lang="en-US" altLang="zh-CN" sz="2000" dirty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Correction</a:t>
            </a:r>
          </a:p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CEPC positron damping ring </a:t>
            </a:r>
          </a:p>
          <a:p>
            <a:pPr lvl="1">
              <a:lnSpc>
                <a:spcPct val="120000"/>
              </a:lnSpc>
            </a:pPr>
            <a:r>
              <a:rPr lang="en-US" altLang="zh-CN" sz="2000" dirty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Damping ring design</a:t>
            </a:r>
          </a:p>
          <a:p>
            <a:pPr lvl="1">
              <a:lnSpc>
                <a:spcPct val="120000"/>
              </a:lnSpc>
            </a:pPr>
            <a:r>
              <a:rPr lang="en-US" altLang="zh-CN" sz="2000" dirty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Error Set</a:t>
            </a:r>
          </a:p>
          <a:p>
            <a:pPr lvl="1">
              <a:lnSpc>
                <a:spcPct val="120000"/>
              </a:lnSpc>
            </a:pPr>
            <a:r>
              <a:rPr lang="en-US" altLang="zh-CN" sz="2000" dirty="0">
                <a:solidFill>
                  <a:srgbClr val="0000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Correction</a:t>
            </a:r>
          </a:p>
          <a:p>
            <a:pPr>
              <a:lnSpc>
                <a:spcPct val="120000"/>
              </a:lnSpc>
            </a:pPr>
            <a:r>
              <a:rPr lang="en-US" altLang="zh-CN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61026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378"/>
    </mc:Choice>
    <mc:Fallback xmlns="">
      <p:transition spd="slow" advTm="57378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574AC2-57F4-4986-806A-9BBAE03AF8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416" y="1916832"/>
            <a:ext cx="10363200" cy="2286916"/>
          </a:xfrm>
        </p:spPr>
        <p:txBody>
          <a:bodyPr/>
          <a:lstStyle/>
          <a:p>
            <a:r>
              <a:rPr lang="en-US" altLang="zh-SG" dirty="0"/>
              <a:t>Thanks for your attention!</a:t>
            </a:r>
            <a:endParaRPr lang="zh-SG" altLang="en-US" dirty="0"/>
          </a:p>
        </p:txBody>
      </p:sp>
    </p:spTree>
    <p:extLst>
      <p:ext uri="{BB962C8B-B14F-4D97-AF65-F5344CB8AC3E}">
        <p14:creationId xmlns:p14="http://schemas.microsoft.com/office/powerpoint/2010/main" val="16989764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01831E42-4699-4E6F-9A23-63F1774A3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C686E761-DBC4-441F-8E5F-764ECD60C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 up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DF95F83-8DF9-4547-9CE5-5ABE97A13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2023 International Workshop on CEPC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CC9D864-CF66-4775-948C-4192FECEF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86695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DR parameters in TDR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2023 International Workshop on CEPC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92E4227E-80E5-4C9B-8D5F-927E024A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80639A-74FB-4196-9892-1DEBA96902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5593218" y="1081023"/>
          <a:ext cx="5640609" cy="521857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195628">
                  <a:extLst>
                    <a:ext uri="{9D8B030D-6E8A-4147-A177-3AD203B41FA5}">
                      <a16:colId xmlns:a16="http://schemas.microsoft.com/office/drawing/2014/main" val="2690366013"/>
                    </a:ext>
                  </a:extLst>
                </a:gridCol>
                <a:gridCol w="3444981">
                  <a:extLst>
                    <a:ext uri="{9D8B030D-6E8A-4147-A177-3AD203B41FA5}">
                      <a16:colId xmlns:a16="http://schemas.microsoft.com/office/drawing/2014/main" val="3193459733"/>
                    </a:ext>
                  </a:extLst>
                </a:gridCol>
              </a:tblGrid>
              <a:tr h="2223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 V</a:t>
                      </a:r>
                      <a:r>
                        <a:rPr lang="en-US" altLang="zh-CN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20273717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Energy (</a:t>
                      </a:r>
                      <a:r>
                        <a:rPr lang="en-GB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Gev</a:t>
                      </a:r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4344925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Circumference (m)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62159991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Number of trains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200" kern="100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(4)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75160563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Number of bunches/</a:t>
                      </a:r>
                      <a:r>
                        <a:rPr lang="en-US" sz="1200" kern="1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trian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0097171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Total current (mA)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12.4</a:t>
                      </a:r>
                      <a:r>
                        <a:rPr lang="en-US" sz="1200" kern="100" baseline="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(24.8)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0152819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Bending radius (m)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2.87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33226502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Dipole strength B</a:t>
                      </a:r>
                      <a:r>
                        <a:rPr lang="en-GB" sz="1200" kern="1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(T)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en-US" altLang="zh-CN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28871302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n-GB" sz="1200" kern="1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GB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kev</a:t>
                      </a:r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/turn)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94.6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8176859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Damping time x/y/z (</a:t>
                      </a:r>
                      <a:r>
                        <a:rPr lang="en-GB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</a:t>
                      </a:r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D9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altLang="zh-CN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/1</a:t>
                      </a:r>
                      <a:r>
                        <a:rPr lang="en-US" altLang="zh-CN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CN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5.7</a:t>
                      </a:r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D9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3658812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Phase/cell (degree)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60/60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1397888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Momentum compaction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0.013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6830252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Storage time (</a:t>
                      </a:r>
                      <a:r>
                        <a:rPr lang="en-US" altLang="zh-CN" sz="1200" kern="1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ms</a:t>
                      </a:r>
                      <a:r>
                        <a:rPr lang="en-US" altLang="zh-CN" sz="1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 (40)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9948526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</a:t>
                      </a:r>
                      <a:r>
                        <a:rPr lang="en-GB" sz="1200" kern="1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(%)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r>
                        <a:rPr lang="en-US" altLang="zh-CN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6219730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</a:t>
                      </a:r>
                      <a:r>
                        <a:rPr lang="en-GB" sz="1200" kern="1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(mm.mrad)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94.4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2343485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injection </a:t>
                      </a: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</a:t>
                      </a:r>
                      <a:r>
                        <a:rPr lang="en-GB" sz="1200" kern="1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(mm)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4.4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1854765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Extract </a:t>
                      </a:r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</a:t>
                      </a:r>
                      <a:r>
                        <a:rPr lang="en-GB" sz="1200" kern="1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(mm)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4.4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0153047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</a:t>
                      </a:r>
                      <a:r>
                        <a:rPr lang="en-GB" sz="1200" kern="1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inj</a:t>
                      </a: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(mm.mrad)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2500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0935894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</a:t>
                      </a:r>
                      <a:r>
                        <a:rPr lang="en-GB" sz="1200" kern="100" baseline="-25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</a:t>
                      </a:r>
                      <a:r>
                        <a:rPr lang="en-GB" sz="1200" kern="1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x/y</a:t>
                      </a:r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GB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mm.mrad</a:t>
                      </a:r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D9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166(97)</a:t>
                      </a:r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CN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75(3)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D9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451969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</a:t>
                      </a:r>
                      <a:r>
                        <a:rPr lang="en-GB" sz="1200" kern="1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inj </a:t>
                      </a: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</a:t>
                      </a:r>
                      <a:r>
                        <a:rPr lang="en-GB" sz="1200" kern="1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</a:t>
                      </a: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(%)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/0.05</a:t>
                      </a:r>
                      <a:r>
                        <a:rPr lang="en-US" altLang="zh-CN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3686055"/>
                  </a:ext>
                </a:extLst>
              </a:tr>
              <a:tr h="1288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Energy acceptance by RF(%)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03551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GB" sz="1200" kern="1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RF</a:t>
                      </a: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(MHz)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59248847"/>
                  </a:ext>
                </a:extLst>
              </a:tr>
              <a:tr h="854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GB" sz="1200" kern="1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RF</a:t>
                      </a:r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(MV)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2.5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42333138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Longitudinal tune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0.0387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6655788"/>
                  </a:ext>
                </a:extLst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390" y="2508164"/>
            <a:ext cx="3897886" cy="414325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936328" y="1168138"/>
            <a:ext cx="6096000" cy="13080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Damping with 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reversed bending magnet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 (max. 8)-bunch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storage, </a:t>
            </a:r>
            <a:r>
              <a:rPr kumimoji="0" lang="en-GB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storage time:</a:t>
            </a:r>
            <a:r>
              <a:rPr kumimoji="0" lang="en-GB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 (40)</a:t>
            </a:r>
            <a:r>
              <a:rPr kumimoji="0" lang="en-GB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GB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ms</a:t>
            </a:r>
            <a:endParaRPr kumimoji="0" lang="en-GB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Emittance: 2500</a:t>
            </a:r>
            <a:r>
              <a:rPr kumimoji="0" lang="en-GB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Symbol"/>
              </a:rPr>
              <a:t> </a:t>
            </a:r>
            <a:r>
              <a:rPr kumimoji="0" lang="en-GB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Symbol"/>
              </a:rPr>
              <a:t>166/75 (97/3) </a:t>
            </a:r>
            <a:r>
              <a:rPr kumimoji="0" lang="en-GB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Symbol"/>
              </a:rPr>
              <a:t>mm.mrad</a:t>
            </a:r>
            <a:endParaRPr kumimoji="0" lang="en-GB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Flexibility for </a:t>
            </a:r>
            <a:r>
              <a:rPr kumimoji="0" lang="en-GB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extr</a:t>
            </a:r>
            <a:r>
              <a:rPr kumimoji="0" lang="en-GB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emittance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040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23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</a:rPr>
              <a:t>Design Parameters of Booster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2023 International Workshop on CEPC</a:t>
            </a:r>
            <a:endParaRPr lang="zh-CN" altLang="en-US" dirty="0"/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0A21E085-E0A7-4C86-B587-CC8B687CAA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7427592"/>
              </p:ext>
            </p:extLst>
          </p:nvPr>
        </p:nvGraphicFramePr>
        <p:xfrm>
          <a:off x="551384" y="1700808"/>
          <a:ext cx="4968552" cy="3877559"/>
        </p:xfrm>
        <a:graphic>
          <a:graphicData uri="http://schemas.openxmlformats.org/drawingml/2006/table">
            <a:tbl>
              <a:tblPr firstRow="1" firstCol="1" bandRow="1"/>
              <a:tblGrid>
                <a:gridCol w="2016224">
                  <a:extLst>
                    <a:ext uri="{9D8B030D-6E8A-4147-A177-3AD203B41FA5}">
                      <a16:colId xmlns:a16="http://schemas.microsoft.com/office/drawing/2014/main" val="3341182237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294344983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3132371108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276326276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3881618339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133232612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909608973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r>
                        <a:rPr lang="en-GB" altLang="zh-CN" sz="1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Injection</a:t>
                      </a:r>
                      <a:endParaRPr lang="zh-CN" sz="1200" b="1" kern="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1658" marR="21658" marT="3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1658" marR="21658" marT="3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tt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1658" marR="21658" marT="3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W</a:t>
                      </a:r>
                      <a:endParaRPr lang="zh-SG" altLang="en-US" dirty="0"/>
                    </a:p>
                  </a:txBody>
                  <a:tcPr marL="21658" marR="21658" marT="3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i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Z</a:t>
                      </a:r>
                      <a:endParaRPr lang="zh-SG" altLang="en-US" dirty="0"/>
                    </a:p>
                  </a:txBody>
                  <a:tcPr marL="21658" marR="21658" marT="3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SG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01161754"/>
                  </a:ext>
                </a:extLst>
              </a:tr>
              <a:tr h="10408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Beam energy 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1658" marR="21658" marT="3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GeV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1658" marR="21658" marT="3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SG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SG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SG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SG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4782933"/>
                  </a:ext>
                </a:extLst>
              </a:tr>
              <a:tr h="15461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 number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1658" marR="21658" marT="3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1658" marR="21658" marT="3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35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268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1658" marR="21658" marT="3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1297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1658" marR="21658" marT="3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3978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1658" marR="21658" marT="3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5967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2645853"/>
                  </a:ext>
                </a:extLst>
              </a:tr>
              <a:tr h="12248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 charge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1658" marR="21658" marT="3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nC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1658" marR="21658" marT="3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1.1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0.78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1658" marR="21658" marT="3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0.81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1658" marR="21658" marT="3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0.</a:t>
                      </a:r>
                      <a:r>
                        <a:rPr lang="en-GB" sz="1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1658" marR="21658" marT="3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6332959"/>
                  </a:ext>
                </a:extLst>
              </a:tr>
              <a:tr h="15461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Single bunch current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1658" marR="21658" marT="3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</a:t>
                      </a: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1658" marR="21658" marT="3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3.4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2.3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1658" marR="21658" marT="3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2.4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1658" marR="21658" marT="3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2.65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1658" marR="21658" marT="3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2.69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6560964"/>
                  </a:ext>
                </a:extLst>
              </a:tr>
              <a:tr h="10408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Beam current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1658" marR="21658" marT="3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mA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1658" marR="21658" marT="3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0.12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0.62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1658" marR="21658" marT="3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3.1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1658" marR="21658" marT="3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1658" marR="21658" marT="3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16.0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4123052"/>
                  </a:ext>
                </a:extLst>
              </a:tr>
              <a:tr h="15461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Energy spread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1658" marR="21658" marT="3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%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1658" marR="21658" marT="3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0.025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SG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SG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SG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SG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271375772"/>
                  </a:ext>
                </a:extLst>
              </a:tr>
              <a:tr h="210952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Synchrotron radiation</a:t>
                      </a: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loss/turn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1658" marR="21658" marT="3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MeV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1658" marR="21658" marT="3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SG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SG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SG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SG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88057818"/>
                  </a:ext>
                </a:extLst>
              </a:tr>
              <a:tr h="18588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Momentum compaction factor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1658" marR="21658" marT="3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GB" sz="1200" kern="1200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-5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1658" marR="21658" marT="3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1.12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SG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SG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SG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SG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727825705"/>
                  </a:ext>
                </a:extLst>
              </a:tr>
              <a:tr h="13421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Emittance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1658" marR="21658" marT="3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nm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1658" marR="21658" marT="3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0.076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SG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SG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SG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SG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556122268"/>
                  </a:ext>
                </a:extLst>
              </a:tr>
              <a:tr h="20515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Natural chromaticity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1658" marR="21658" marT="3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H/V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1658" marR="21658" marT="3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-372/-269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SG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SG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SG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SG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521501819"/>
                  </a:ext>
                </a:extLst>
              </a:tr>
              <a:tr h="15461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RF voltage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1658" marR="21658" marT="3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MV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1658" marR="21658" marT="3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761.0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346.0</a:t>
                      </a:r>
                      <a:endParaRPr lang="zh-SG" altLang="en-US" dirty="0"/>
                    </a:p>
                  </a:txBody>
                  <a:tcPr marL="21658" marR="21658" marT="3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300.0</a:t>
                      </a:r>
                      <a:endParaRPr lang="zh-SG" alt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SG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SG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077071911"/>
                  </a:ext>
                </a:extLst>
              </a:tr>
              <a:tr h="20515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Betatron tune </a:t>
                      </a:r>
                      <a:r>
                        <a:rPr lang="en-GB" sz="1200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</a:t>
                      </a:r>
                      <a:r>
                        <a:rPr lang="en-GB" sz="1200" i="1" kern="100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GB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GB" sz="1200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</a:t>
                      </a:r>
                      <a:r>
                        <a:rPr lang="en-GB" sz="1200" i="1" kern="100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y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1658" marR="21658" marT="3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1658" marR="21658" marT="3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321.23/117.18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SG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SG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SG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SG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970390299"/>
                  </a:ext>
                </a:extLst>
              </a:tr>
              <a:tr h="15461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Longitudinal tune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1658" marR="21658" marT="3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1658" marR="21658" marT="3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0.14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0.0943</a:t>
                      </a:r>
                      <a:endParaRPr lang="zh-SG" altLang="en-US"/>
                    </a:p>
                  </a:txBody>
                  <a:tcPr marL="21658" marR="21658" marT="3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0.0879</a:t>
                      </a:r>
                      <a:endParaRPr lang="zh-SG" alt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SG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SG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86079311"/>
                  </a:ext>
                </a:extLst>
              </a:tr>
              <a:tr h="20515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RF energy acceptance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1658" marR="21658" marT="3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%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1658" marR="21658" marT="3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5.7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3.8</a:t>
                      </a:r>
                      <a:endParaRPr lang="zh-SG" altLang="en-US" dirty="0"/>
                    </a:p>
                  </a:txBody>
                  <a:tcPr marL="21658" marR="21658" marT="3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3.6</a:t>
                      </a:r>
                      <a:endParaRPr lang="zh-SG" altLang="en-US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SG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SG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461980030"/>
                  </a:ext>
                </a:extLst>
              </a:tr>
              <a:tr h="154616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Damping time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1658" marR="21658" marT="3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1658" marR="21658" marT="3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3.1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SG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SG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SG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SG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47663801"/>
                  </a:ext>
                </a:extLst>
              </a:tr>
              <a:tr h="22517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 length of linac beam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1658" marR="21658" marT="3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mm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1658" marR="21658" marT="3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SG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SG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SG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SG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238859089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Energy spread of linac beam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1658" marR="21658" marT="3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%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1658" marR="21658" marT="3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0.15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SG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SG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SG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SG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26583094"/>
                  </a:ext>
                </a:extLst>
              </a:tr>
              <a:tr h="20515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Emittance of linac beam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1658" marR="21658" marT="3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nm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21658" marR="21658" marT="300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6.5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SG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SG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SG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zh-SG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2200076"/>
                  </a:ext>
                </a:extLst>
              </a:tr>
            </a:tbl>
          </a:graphicData>
        </a:graphic>
      </p:graphicFrame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809908A6-5913-44E4-8E2A-EA0D9C42BA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442179"/>
              </p:ext>
            </p:extLst>
          </p:nvPr>
        </p:nvGraphicFramePr>
        <p:xfrm>
          <a:off x="5735960" y="1484784"/>
          <a:ext cx="5543157" cy="4240959"/>
        </p:xfrm>
        <a:graphic>
          <a:graphicData uri="http://schemas.openxmlformats.org/drawingml/2006/table">
            <a:tbl>
              <a:tblPr firstRow="1" firstCol="1" bandRow="1"/>
              <a:tblGrid>
                <a:gridCol w="2160240">
                  <a:extLst>
                    <a:ext uri="{9D8B030D-6E8A-4147-A177-3AD203B41FA5}">
                      <a16:colId xmlns:a16="http://schemas.microsoft.com/office/drawing/2014/main" val="2714139160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8195796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1566375387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3473216565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3560403533"/>
                    </a:ext>
                  </a:extLst>
                </a:gridCol>
                <a:gridCol w="497587">
                  <a:extLst>
                    <a:ext uri="{9D8B030D-6E8A-4147-A177-3AD203B41FA5}">
                      <a16:colId xmlns:a16="http://schemas.microsoft.com/office/drawing/2014/main" val="525437669"/>
                    </a:ext>
                  </a:extLst>
                </a:gridCol>
                <a:gridCol w="449844">
                  <a:extLst>
                    <a:ext uri="{9D8B030D-6E8A-4147-A177-3AD203B41FA5}">
                      <a16:colId xmlns:a16="http://schemas.microsoft.com/office/drawing/2014/main" val="3607988837"/>
                    </a:ext>
                  </a:extLst>
                </a:gridCol>
                <a:gridCol w="419262">
                  <a:extLst>
                    <a:ext uri="{9D8B030D-6E8A-4147-A177-3AD203B41FA5}">
                      <a16:colId xmlns:a16="http://schemas.microsoft.com/office/drawing/2014/main" val="2824795098"/>
                    </a:ext>
                  </a:extLst>
                </a:gridCol>
              </a:tblGrid>
              <a:tr h="155983">
                <a:tc rowSpan="2">
                  <a:txBody>
                    <a:bodyPr/>
                    <a:lstStyle/>
                    <a:p>
                      <a:pPr algn="l"/>
                      <a:r>
                        <a:rPr lang="en-GB" sz="12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Extraction</a:t>
                      </a:r>
                      <a:endParaRPr lang="zh-CN" sz="1200" b="1" kern="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2809" marR="52809" marT="7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sz="12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09" marR="52809" marT="7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tt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i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</a:t>
                      </a:r>
                      <a:endParaRPr lang="zh-SG" altLang="en-US" dirty="0"/>
                    </a:p>
                  </a:txBody>
                  <a:tcPr marL="52809" marR="52809" marT="7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sz="12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2809" marR="52809" marT="7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i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W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2809" marR="52809" marT="7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b="1" i="1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Z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SG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3047052"/>
                  </a:ext>
                </a:extLst>
              </a:tr>
              <a:tr h="253779">
                <a:tc vMerge="1">
                  <a:txBody>
                    <a:bodyPr/>
                    <a:lstStyle/>
                    <a:p>
                      <a:endParaRPr lang="zh-SG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2809" marR="52809" marT="7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Off axis injection</a:t>
                      </a:r>
                      <a:endParaRPr lang="zh-CN" sz="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Off axis injection</a:t>
                      </a:r>
                      <a:endParaRPr lang="zh-CN" sz="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809" marR="52809" marT="7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On axis injection</a:t>
                      </a:r>
                      <a:endParaRPr lang="zh-CN" sz="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Off axis injection</a:t>
                      </a:r>
                      <a:endParaRPr lang="zh-CN" sz="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809" marR="52809" marT="7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Off axis injection</a:t>
                      </a:r>
                      <a:endParaRPr lang="zh-CN" sz="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SG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0900227"/>
                  </a:ext>
                </a:extLst>
              </a:tr>
              <a:tr h="155983">
                <a:tc>
                  <a:txBody>
                    <a:bodyPr/>
                    <a:lstStyle/>
                    <a:p>
                      <a:pPr algn="l"/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Beam energy 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2809" marR="52809" marT="7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GeV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2809" marR="52809" marT="7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180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120</a:t>
                      </a:r>
                      <a:endParaRPr lang="zh-SG" altLang="en-US"/>
                    </a:p>
                  </a:txBody>
                  <a:tcPr marL="52809" marR="52809" marT="7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809" marR="52809" marT="7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809" marR="52809" marT="7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45.5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SG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67884"/>
                  </a:ext>
                </a:extLst>
              </a:tr>
              <a:tr h="155983">
                <a:tc>
                  <a:txBody>
                    <a:bodyPr/>
                    <a:lstStyle/>
                    <a:p>
                      <a:pPr algn="l"/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 number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2809" marR="52809" marT="7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sz="12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09" marR="52809" marT="7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35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268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809" marR="52809" marT="7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261+7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1297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809" marR="52809" marT="73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3978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5967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809" marR="52809" marT="733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9091576"/>
                  </a:ext>
                </a:extLst>
              </a:tr>
              <a:tr h="155983">
                <a:tc>
                  <a:txBody>
                    <a:bodyPr/>
                    <a:lstStyle/>
                    <a:p>
                      <a:pPr algn="l"/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Maximum bunch charge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2809" marR="52809" marT="7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nC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2809" marR="52809" marT="7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0.99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0.7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2809" marR="52809" marT="7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20.3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0.</a:t>
                      </a:r>
                      <a:r>
                        <a:rPr lang="en-GB" sz="1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73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2809" marR="52809" marT="7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0.8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0.81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2809" marR="52809" marT="7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1289431"/>
                  </a:ext>
                </a:extLst>
              </a:tr>
              <a:tr h="155983">
                <a:tc>
                  <a:txBody>
                    <a:bodyPr/>
                    <a:lstStyle/>
                    <a:p>
                      <a:pPr algn="l"/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Maximum single bunch current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2809" marR="52809" marT="7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</a:t>
                      </a: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2809" marR="52809" marT="7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3.0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2.1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2809" marR="52809" marT="7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61.2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2.2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2809" marR="52809" marT="7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2.4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2.42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2809" marR="52809" marT="7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2788989"/>
                  </a:ext>
                </a:extLst>
              </a:tr>
              <a:tr h="155983">
                <a:tc>
                  <a:txBody>
                    <a:bodyPr/>
                    <a:lstStyle/>
                    <a:p>
                      <a:pPr algn="l"/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Beam current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2809" marR="52809" marT="7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mA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2809" marR="52809" marT="7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0.11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0.56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2809" marR="52809" marT="7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0.98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2.85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2809" marR="52809" marT="7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9.5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14.4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2809" marR="52809" marT="7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1137473"/>
                  </a:ext>
                </a:extLst>
              </a:tr>
              <a:tr h="155983">
                <a:tc>
                  <a:txBody>
                    <a:bodyPr/>
                    <a:lstStyle/>
                    <a:p>
                      <a:pPr algn="l"/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Bunches per pulse of Linac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2809" marR="52809" marT="7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2809" marR="52809" marT="7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zh-SG" altLang="en-US"/>
                    </a:p>
                  </a:txBody>
                  <a:tcPr marL="52809" marR="52809" marT="7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sz="12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2809" marR="52809" marT="7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2809" marR="52809" marT="7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SG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0091720"/>
                  </a:ext>
                </a:extLst>
              </a:tr>
              <a:tr h="155983">
                <a:tc>
                  <a:txBody>
                    <a:bodyPr/>
                    <a:lstStyle/>
                    <a:p>
                      <a:pPr algn="l"/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Time for ramping up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2809" marR="52809" marT="7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2809" marR="52809" marT="7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7.1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4.3</a:t>
                      </a:r>
                      <a:endParaRPr lang="zh-SG" altLang="en-US"/>
                    </a:p>
                  </a:txBody>
                  <a:tcPr marL="52809" marR="52809" marT="7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sz="12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2809" marR="52809" marT="7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2.4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2809" marR="52809" marT="7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1.0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SG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2231290"/>
                  </a:ext>
                </a:extLst>
              </a:tr>
              <a:tr h="253779">
                <a:tc>
                  <a:txBody>
                    <a:bodyPr/>
                    <a:lstStyle/>
                    <a:p>
                      <a:pPr algn="l"/>
                      <a:r>
                        <a:rPr lang="en-GB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Injection duration for top-up (Both beams)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2809" marR="52809" marT="7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2809" marR="52809" marT="7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29.2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23.1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2809" marR="52809" marT="7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31.8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38.1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2809" marR="52809" marT="7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132.4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0475568"/>
                  </a:ext>
                </a:extLst>
              </a:tr>
              <a:tr h="155983">
                <a:tc>
                  <a:txBody>
                    <a:bodyPr/>
                    <a:lstStyle/>
                    <a:p>
                      <a:pPr algn="l"/>
                      <a:r>
                        <a:rPr lang="en-GB" sz="1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Current decay in Collider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2809" marR="52809" marT="7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2809" marR="52809" marT="7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GB" sz="12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3%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SG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SG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SG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SG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SG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5674928"/>
                  </a:ext>
                </a:extLst>
              </a:tr>
              <a:tr h="155983">
                <a:tc>
                  <a:txBody>
                    <a:bodyPr/>
                    <a:lstStyle/>
                    <a:p>
                      <a:pPr algn="l"/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Energy spread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2809" marR="52809" marT="7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%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2809" marR="52809" marT="7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0.15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0.099</a:t>
                      </a:r>
                      <a:endParaRPr lang="zh-SG" altLang="en-US"/>
                    </a:p>
                  </a:txBody>
                  <a:tcPr marL="52809" marR="52809" marT="7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sz="12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2809" marR="52809" marT="7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0.066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2809" marR="52809" marT="7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0.037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SG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722660"/>
                  </a:ext>
                </a:extLst>
              </a:tr>
              <a:tr h="155983">
                <a:tc>
                  <a:txBody>
                    <a:bodyPr/>
                    <a:lstStyle/>
                    <a:p>
                      <a:pPr algn="l"/>
                      <a:r>
                        <a:rPr lang="en-GB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Synchrotron radiation</a:t>
                      </a: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loss/turn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2809" marR="52809" marT="7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GeV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2809" marR="52809" marT="7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8.45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1.69</a:t>
                      </a:r>
                      <a:endParaRPr lang="zh-SG" altLang="en-US"/>
                    </a:p>
                  </a:txBody>
                  <a:tcPr marL="52809" marR="52809" marT="7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sz="12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2809" marR="52809" marT="7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0.33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2809" marR="52809" marT="7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0.034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SG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3988195"/>
                  </a:ext>
                </a:extLst>
              </a:tr>
              <a:tr h="155983">
                <a:tc>
                  <a:txBody>
                    <a:bodyPr/>
                    <a:lstStyle/>
                    <a:p>
                      <a:pPr algn="l"/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Emittance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2809" marR="52809" marT="7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nm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2809" marR="52809" marT="7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2.83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1.26</a:t>
                      </a:r>
                      <a:endParaRPr lang="zh-SG" altLang="en-US" dirty="0"/>
                    </a:p>
                  </a:txBody>
                  <a:tcPr marL="52809" marR="52809" marT="7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sz="12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2809" marR="52809" marT="7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0.56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2809" marR="52809" marT="7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0.19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SG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9047692"/>
                  </a:ext>
                </a:extLst>
              </a:tr>
              <a:tr h="155983">
                <a:tc>
                  <a:txBody>
                    <a:bodyPr/>
                    <a:lstStyle/>
                    <a:p>
                      <a:pPr algn="l"/>
                      <a:r>
                        <a:rPr lang="en-GB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Betatron tune </a:t>
                      </a:r>
                      <a:r>
                        <a:rPr lang="en-GB" sz="1200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</a:t>
                      </a:r>
                      <a:r>
                        <a:rPr lang="en-GB" sz="1200" i="1" kern="100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GB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GB" sz="1200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</a:t>
                      </a:r>
                      <a:r>
                        <a:rPr lang="en-GB" sz="1200" i="1" kern="100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y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2809" marR="52809" marT="7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2809" marR="52809" marT="7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321.27/117.19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SG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SG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SG" alt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SG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SG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0971855"/>
                  </a:ext>
                </a:extLst>
              </a:tr>
              <a:tr h="155983">
                <a:tc>
                  <a:txBody>
                    <a:bodyPr/>
                    <a:lstStyle/>
                    <a:p>
                      <a:pPr algn="l"/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RF voltage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2809" marR="52809" marT="7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GV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2809" marR="52809" marT="7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9.7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2.17</a:t>
                      </a:r>
                      <a:endParaRPr lang="zh-SG" altLang="en-US"/>
                    </a:p>
                  </a:txBody>
                  <a:tcPr marL="52809" marR="52809" marT="7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sz="12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2809" marR="52809" marT="7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0.87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2809" marR="52809" marT="7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0.46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SG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00077"/>
                  </a:ext>
                </a:extLst>
              </a:tr>
              <a:tr h="155983">
                <a:tc>
                  <a:txBody>
                    <a:bodyPr/>
                    <a:lstStyle/>
                    <a:p>
                      <a:pPr algn="l"/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Longitudinal tune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2809" marR="52809" marT="7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CN" sz="12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809" marR="52809" marT="7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0.14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0.0943</a:t>
                      </a:r>
                      <a:endParaRPr lang="zh-SG" altLang="en-US"/>
                    </a:p>
                  </a:txBody>
                  <a:tcPr marL="52809" marR="52809" marT="7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sz="12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2809" marR="52809" marT="7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0.0879</a:t>
                      </a:r>
                      <a:endParaRPr lang="zh-CN" altLang="en-US" sz="1200" kern="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2809" marR="52809" marT="7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0.0879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SG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0153200"/>
                  </a:ext>
                </a:extLst>
              </a:tr>
              <a:tr h="155983">
                <a:tc>
                  <a:txBody>
                    <a:bodyPr/>
                    <a:lstStyle/>
                    <a:p>
                      <a:pPr algn="l"/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RF energy acceptance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2809" marR="52809" marT="7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%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2809" marR="52809" marT="7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1.78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1.59</a:t>
                      </a:r>
                      <a:endParaRPr lang="zh-SG" altLang="en-US"/>
                    </a:p>
                  </a:txBody>
                  <a:tcPr marL="52809" marR="52809" marT="7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sz="12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2809" marR="52809" marT="7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2.6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2809" marR="52809" marT="7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3.4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SG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5087662"/>
                  </a:ext>
                </a:extLst>
              </a:tr>
              <a:tr h="155983">
                <a:tc>
                  <a:txBody>
                    <a:bodyPr/>
                    <a:lstStyle/>
                    <a:p>
                      <a:pPr algn="l"/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Damping time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2809" marR="52809" marT="7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ms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2809" marR="52809" marT="7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14.2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47.6</a:t>
                      </a:r>
                      <a:endParaRPr lang="zh-SG" altLang="en-US"/>
                    </a:p>
                  </a:txBody>
                  <a:tcPr marL="52809" marR="52809" marT="7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sz="12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2809" marR="52809" marT="7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160.8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2809" marR="52809" marT="7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879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SG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8427818"/>
                  </a:ext>
                </a:extLst>
              </a:tr>
              <a:tr h="155983">
                <a:tc>
                  <a:txBody>
                    <a:bodyPr/>
                    <a:lstStyle/>
                    <a:p>
                      <a:pPr algn="l"/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Natural b</a:t>
                      </a: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unch length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2809" marR="52809" marT="7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mm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2809" marR="52809" marT="7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1.8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1.85</a:t>
                      </a:r>
                      <a:endParaRPr lang="zh-SG" altLang="en-US"/>
                    </a:p>
                  </a:txBody>
                  <a:tcPr marL="52809" marR="52809" marT="7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sz="12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2809" marR="52809" marT="7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1.3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2809" marR="52809" marT="7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0.75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SG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4189629"/>
                  </a:ext>
                </a:extLst>
              </a:tr>
              <a:tr h="155983">
                <a:tc>
                  <a:txBody>
                    <a:bodyPr/>
                    <a:lstStyle/>
                    <a:p>
                      <a:pPr algn="l"/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Full injection</a:t>
                      </a:r>
                      <a:r>
                        <a:rPr lang="en-GB" sz="120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from empty ring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2809" marR="52809" marT="7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52809" marR="52809" marT="7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0.1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0.14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809" marR="52809" marT="7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0.16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0.27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809" marR="52809" marT="7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0.8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2809" marR="52809" marT="73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2162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148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Booster optics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2023 International Workshop on CEPC</a:t>
            </a:r>
            <a:endParaRPr 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974295EE-DC98-4D72-89A6-BA07EA28B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639A-74FB-4196-9892-1DEBA969028F}" type="slidenum">
              <a:rPr lang="en-US" smtClean="0"/>
              <a:t>3</a:t>
            </a:fld>
            <a:endParaRPr lang="en-US"/>
          </a:p>
        </p:txBody>
      </p:sp>
      <p:sp>
        <p:nvSpPr>
          <p:cNvPr id="5" name="文本框 4"/>
          <p:cNvSpPr txBox="1"/>
          <p:nvPr/>
        </p:nvSpPr>
        <p:spPr>
          <a:xfrm>
            <a:off x="1326293" y="1354692"/>
            <a:ext cx="5232290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3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TME like structure (cell length=78m)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ts val="23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Interleave </a:t>
            </a:r>
            <a:r>
              <a:rPr lang="en-US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sextupole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scheme</a:t>
            </a:r>
          </a:p>
          <a:p>
            <a:pPr marL="285750" lvl="0" indent="-285750">
              <a:lnSpc>
                <a:spcPts val="23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Emittance@120GeV=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1.26nm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9336360" y="980728"/>
            <a:ext cx="274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Wang, C. H. Yu, Y. M. Peng…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1401291" y="2368231"/>
            <a:ext cx="4999509" cy="3908428"/>
            <a:chOff x="1026322" y="2710301"/>
            <a:chExt cx="4218798" cy="3757131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26322" y="3035087"/>
              <a:ext cx="4218798" cy="3432345"/>
            </a:xfrm>
            <a:prstGeom prst="rect">
              <a:avLst/>
            </a:prstGeom>
          </p:spPr>
        </p:pic>
        <p:sp>
          <p:nvSpPr>
            <p:cNvPr id="19" name="下箭头 18"/>
            <p:cNvSpPr/>
            <p:nvPr/>
          </p:nvSpPr>
          <p:spPr>
            <a:xfrm>
              <a:off x="2927411" y="2710301"/>
              <a:ext cx="45719" cy="18419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下箭头 19"/>
            <p:cNvSpPr/>
            <p:nvPr/>
          </p:nvSpPr>
          <p:spPr>
            <a:xfrm>
              <a:off x="3356101" y="2717976"/>
              <a:ext cx="45719" cy="18419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下箭头 21"/>
            <p:cNvSpPr/>
            <p:nvPr/>
          </p:nvSpPr>
          <p:spPr>
            <a:xfrm>
              <a:off x="2033842" y="2750853"/>
              <a:ext cx="45719" cy="18419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下箭头 22"/>
            <p:cNvSpPr/>
            <p:nvPr/>
          </p:nvSpPr>
          <p:spPr>
            <a:xfrm>
              <a:off x="4231034" y="2717961"/>
              <a:ext cx="45719" cy="18419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2908758" y="4408636"/>
              <a:ext cx="788314" cy="295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Arc cell</a:t>
              </a:r>
            </a:p>
          </p:txBody>
        </p:sp>
      </p:grpSp>
      <p:sp>
        <p:nvSpPr>
          <p:cNvPr id="8" name="矩形 7"/>
          <p:cNvSpPr/>
          <p:nvPr/>
        </p:nvSpPr>
        <p:spPr>
          <a:xfrm>
            <a:off x="5964432" y="1328546"/>
            <a:ext cx="4363683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Overall idea: uniform distribution for the Q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Combined magnet (B+S) scheme possible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Phase advance/cell: 100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 (H) / 28 (V)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/>
          <a:srcRect l="10991" t="4417" r="9614" b="19412"/>
          <a:stretch>
            <a:fillRect/>
          </a:stretch>
        </p:blipFill>
        <p:spPr>
          <a:xfrm>
            <a:off x="6815241" y="2427426"/>
            <a:ext cx="2769514" cy="187637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/>
          <a:srcRect l="11139" t="12568" r="9982" b="6770"/>
          <a:stretch>
            <a:fillRect/>
          </a:stretch>
        </p:blipFill>
        <p:spPr>
          <a:xfrm>
            <a:off x="6875793" y="4420687"/>
            <a:ext cx="2735277" cy="1975336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7775690" y="3210268"/>
            <a:ext cx="11578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Dispersion sup.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328276" y="4585157"/>
            <a:ext cx="7104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Half ring</a:t>
            </a:r>
          </a:p>
        </p:txBody>
      </p:sp>
    </p:spTree>
    <p:extLst>
      <p:ext uri="{BB962C8B-B14F-4D97-AF65-F5344CB8AC3E}">
        <p14:creationId xmlns:p14="http://schemas.microsoft.com/office/powerpoint/2010/main" val="2506488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199456" y="116632"/>
            <a:ext cx="10118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Error Set </a:t>
            </a:r>
            <a:r>
              <a:rPr lang="en-US" altLang="zh-C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 Simulation</a:t>
            </a:r>
          </a:p>
        </p:txBody>
      </p:sp>
      <p:graphicFrame>
        <p:nvGraphicFramePr>
          <p:cNvPr id="8" name="内容占位符 3"/>
          <p:cNvGraphicFramePr/>
          <p:nvPr>
            <p:extLst>
              <p:ext uri="{D42A27DB-BD31-4B8C-83A1-F6EECF244321}">
                <p14:modId xmlns:p14="http://schemas.microsoft.com/office/powerpoint/2010/main" val="3271880807"/>
              </p:ext>
            </p:extLst>
          </p:nvPr>
        </p:nvGraphicFramePr>
        <p:xfrm>
          <a:off x="758356" y="1651082"/>
          <a:ext cx="4674328" cy="1691640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2176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95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39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39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l-GR" altLang="zh-CN" sz="1400" dirty="0">
                          <a:solidFill>
                            <a:schemeClr val="tx1"/>
                          </a:solidFill>
                        </a:rPr>
                        <a:t>σ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 cutoff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Dipole</a:t>
                      </a:r>
                      <a:endParaRPr lang="zh-CN" alt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Quadrupole</a:t>
                      </a:r>
                      <a:endParaRPr lang="zh-CN" alt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Sextupole</a:t>
                      </a:r>
                      <a:endParaRPr lang="zh-CN" alt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Transverse shift X/Y</a:t>
                      </a:r>
                      <a:r>
                        <a:rPr lang="en-US" altLang="zh-CN" sz="1400" kern="100" dirty="0"/>
                        <a:t> (μm)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100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100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100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Longitudinal shift Z</a:t>
                      </a:r>
                      <a:r>
                        <a:rPr lang="en-US" altLang="zh-CN" sz="1400" kern="100" dirty="0"/>
                        <a:t> (μm)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100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150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150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kern="1200" dirty="0"/>
                        <a:t>Tilt about X/Y (mrad)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kern="1200" dirty="0"/>
                        <a:t>0.2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kern="1200" dirty="0"/>
                        <a:t>0.2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kern="1200" dirty="0"/>
                        <a:t>0.2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dirty="0"/>
                        <a:t>Tilt about Z (mrad)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0.1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0.2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0.2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Nominal field 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1e-3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2e-4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3e-4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115368"/>
              </p:ext>
            </p:extLst>
          </p:nvPr>
        </p:nvGraphicFramePr>
        <p:xfrm>
          <a:off x="6389397" y="1651082"/>
          <a:ext cx="4696406" cy="640080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9703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55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5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68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90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14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Accuracy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(m)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Tilt (mrad)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</a:rPr>
                        <a:t>Gain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Offset w/ BBA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(mm)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2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BPM(10Hz)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</a:rPr>
                        <a:t>1e-7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</a:rPr>
                        <a:t>10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</a:rPr>
                        <a:t>5%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</a:rPr>
                        <a:t>30e-3</a:t>
                      </a:r>
                      <a:endParaRPr lang="zh-CN" sz="1400" b="1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737036"/>
              </p:ext>
            </p:extLst>
          </p:nvPr>
        </p:nvGraphicFramePr>
        <p:xfrm>
          <a:off x="1324404" y="3526932"/>
          <a:ext cx="3537946" cy="283968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54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37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762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dipole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err="1"/>
                        <a:t>quadrupole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7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/>
                        <a:t>B1/B0 </a:t>
                      </a:r>
                      <a:r>
                        <a:rPr lang="en-US" altLang="zh-CN" sz="1200" dirty="0">
                          <a:sym typeface="Symbol" panose="05050102010706020507"/>
                        </a:rPr>
                        <a:t> 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sym typeface="Symbol" panose="05050102010706020507"/>
                        </a:rPr>
                        <a:t>2</a:t>
                      </a:r>
                      <a:r>
                        <a:rPr lang="en-US" altLang="zh-CN" sz="1200" dirty="0">
                          <a:sym typeface="Symbol" panose="05050102010706020507"/>
                        </a:rPr>
                        <a:t>10</a:t>
                      </a:r>
                      <a:r>
                        <a:rPr lang="en-US" altLang="zh-CN" sz="1200" baseline="30000" dirty="0">
                          <a:sym typeface="Symbol" panose="05050102010706020507"/>
                        </a:rPr>
                        <a:t>-4</a:t>
                      </a:r>
                      <a:endParaRPr lang="zh-CN" altLang="en-US" sz="12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2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7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/>
                        <a:t>B2/B0 </a:t>
                      </a:r>
                      <a:r>
                        <a:rPr lang="en-US" altLang="zh-CN" sz="1200" dirty="0">
                          <a:sym typeface="Symbol" panose="05050102010706020507"/>
                        </a:rPr>
                        <a:t> 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sym typeface="Symbol" panose="05050102010706020507"/>
                        </a:rPr>
                        <a:t>5</a:t>
                      </a:r>
                      <a:r>
                        <a:rPr lang="en-US" altLang="zh-CN" sz="1200" dirty="0">
                          <a:sym typeface="Symbol" panose="05050102010706020507"/>
                        </a:rPr>
                        <a:t>10</a:t>
                      </a:r>
                      <a:r>
                        <a:rPr lang="en-US" altLang="zh-CN" sz="1200" baseline="30000" dirty="0">
                          <a:sym typeface="Symbol" panose="05050102010706020507"/>
                        </a:rPr>
                        <a:t>-4</a:t>
                      </a:r>
                      <a:endParaRPr lang="zh-CN" altLang="en-US" sz="12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/>
                        <a:t>B2/B1 </a:t>
                      </a:r>
                      <a:r>
                        <a:rPr lang="en-US" altLang="zh-CN" sz="1200" dirty="0">
                          <a:sym typeface="Symbol" panose="05050102010706020507"/>
                        </a:rPr>
                        <a:t> 310</a:t>
                      </a:r>
                      <a:r>
                        <a:rPr lang="en-US" altLang="zh-CN" sz="1200" baseline="30000" dirty="0">
                          <a:sym typeface="Symbol" panose="05050102010706020507"/>
                        </a:rPr>
                        <a:t>-4</a:t>
                      </a:r>
                      <a:endParaRPr lang="zh-CN" altLang="en-US" sz="12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73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B3/B0 </a:t>
                      </a:r>
                      <a:r>
                        <a:rPr lang="en-US" altLang="zh-CN" sz="1200" dirty="0">
                          <a:sym typeface="Symbol" panose="05050102010706020507"/>
                        </a:rPr>
                        <a:t> 210</a:t>
                      </a:r>
                      <a:r>
                        <a:rPr lang="en-US" altLang="zh-CN" sz="1200" baseline="30000" dirty="0">
                          <a:sym typeface="Symbol" panose="05050102010706020507"/>
                        </a:rPr>
                        <a:t>-5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/>
                        <a:t>B3/B1 </a:t>
                      </a:r>
                      <a:r>
                        <a:rPr lang="en-US" altLang="zh-CN" sz="1200" dirty="0">
                          <a:sym typeface="Symbol" panose="05050102010706020507"/>
                        </a:rPr>
                        <a:t> 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  <a:sym typeface="Symbol" panose="05050102010706020507"/>
                        </a:rPr>
                        <a:t>2</a:t>
                      </a:r>
                      <a:r>
                        <a:rPr lang="en-US" altLang="zh-CN" sz="1200" dirty="0">
                          <a:sym typeface="Symbol" panose="05050102010706020507"/>
                        </a:rPr>
                        <a:t>10</a:t>
                      </a:r>
                      <a:r>
                        <a:rPr lang="en-US" altLang="zh-CN" sz="1200" baseline="30000" dirty="0">
                          <a:sym typeface="Symbol" panose="05050102010706020507"/>
                        </a:rPr>
                        <a:t>-4</a:t>
                      </a:r>
                      <a:endParaRPr lang="zh-CN" altLang="en-US" sz="12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238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B4/B0 </a:t>
                      </a:r>
                      <a:r>
                        <a:rPr lang="en-US" altLang="zh-CN" sz="1200" dirty="0">
                          <a:sym typeface="Symbol" panose="05050102010706020507"/>
                        </a:rPr>
                        <a:t> 810</a:t>
                      </a:r>
                      <a:r>
                        <a:rPr lang="en-US" altLang="zh-CN" sz="1200" baseline="30000" dirty="0">
                          <a:sym typeface="Symbol" panose="05050102010706020507"/>
                        </a:rPr>
                        <a:t>-5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B4/B1 </a:t>
                      </a:r>
                      <a:r>
                        <a:rPr lang="en-US" altLang="zh-CN" sz="1200" dirty="0">
                          <a:sym typeface="Symbol" panose="05050102010706020507"/>
                        </a:rPr>
                        <a:t> 110</a:t>
                      </a:r>
                      <a:r>
                        <a:rPr lang="en-US" altLang="zh-CN" sz="1200" baseline="30000" dirty="0">
                          <a:sym typeface="Symbol" panose="05050102010706020507"/>
                        </a:rPr>
                        <a:t>-4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14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B5/B0 </a:t>
                      </a:r>
                      <a:r>
                        <a:rPr lang="en-US" altLang="zh-CN" sz="1200" dirty="0">
                          <a:sym typeface="Symbol" panose="05050102010706020507"/>
                        </a:rPr>
                        <a:t> 210</a:t>
                      </a:r>
                      <a:r>
                        <a:rPr lang="en-US" altLang="zh-CN" sz="1200" baseline="30000" dirty="0">
                          <a:sym typeface="Symbol" panose="05050102010706020507"/>
                        </a:rPr>
                        <a:t>-5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B5/B1 </a:t>
                      </a:r>
                      <a:r>
                        <a:rPr lang="en-US" altLang="zh-CN" sz="1200" dirty="0">
                          <a:sym typeface="Symbol" panose="05050102010706020507"/>
                        </a:rPr>
                        <a:t> 110</a:t>
                      </a:r>
                      <a:r>
                        <a:rPr lang="en-US" altLang="zh-CN" sz="1200" baseline="30000" dirty="0">
                          <a:sym typeface="Symbol" panose="05050102010706020507"/>
                        </a:rPr>
                        <a:t>-4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614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B6/B0 </a:t>
                      </a:r>
                      <a:r>
                        <a:rPr lang="en-US" altLang="zh-CN" sz="1200" dirty="0">
                          <a:sym typeface="Symbol" panose="05050102010706020507"/>
                        </a:rPr>
                        <a:t> 810</a:t>
                      </a:r>
                      <a:r>
                        <a:rPr lang="en-US" altLang="zh-CN" sz="1200" baseline="30000" dirty="0">
                          <a:sym typeface="Symbol" panose="05050102010706020507"/>
                        </a:rPr>
                        <a:t>-5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B6/B1 </a:t>
                      </a:r>
                      <a:r>
                        <a:rPr lang="en-US" altLang="zh-CN" sz="1200" dirty="0">
                          <a:sym typeface="Symbol" panose="05050102010706020507"/>
                        </a:rPr>
                        <a:t> 510</a:t>
                      </a:r>
                      <a:r>
                        <a:rPr lang="en-US" altLang="zh-CN" sz="1200" baseline="30000" dirty="0">
                          <a:sym typeface="Symbol" panose="05050102010706020507"/>
                        </a:rPr>
                        <a:t>-5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614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B7/B0 </a:t>
                      </a:r>
                      <a:r>
                        <a:rPr lang="en-US" altLang="zh-CN" sz="1200" dirty="0">
                          <a:sym typeface="Symbol" panose="05050102010706020507"/>
                        </a:rPr>
                        <a:t> 210</a:t>
                      </a:r>
                      <a:r>
                        <a:rPr lang="en-US" altLang="zh-CN" sz="1200" baseline="30000" dirty="0">
                          <a:sym typeface="Symbol" panose="05050102010706020507"/>
                        </a:rPr>
                        <a:t>-5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B7/B1 </a:t>
                      </a:r>
                      <a:r>
                        <a:rPr lang="en-US" altLang="zh-CN" sz="1200" dirty="0">
                          <a:sym typeface="Symbol" panose="05050102010706020507"/>
                        </a:rPr>
                        <a:t> 510</a:t>
                      </a:r>
                      <a:r>
                        <a:rPr lang="en-US" altLang="zh-CN" sz="1200" baseline="30000" dirty="0">
                          <a:sym typeface="Symbol" panose="05050102010706020507"/>
                        </a:rPr>
                        <a:t>-5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614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B8/B0 </a:t>
                      </a:r>
                      <a:r>
                        <a:rPr lang="en-US" altLang="zh-CN" sz="1200" dirty="0">
                          <a:sym typeface="Symbol" panose="05050102010706020507"/>
                        </a:rPr>
                        <a:t> 810</a:t>
                      </a:r>
                      <a:r>
                        <a:rPr lang="en-US" altLang="zh-CN" sz="1200" baseline="30000" dirty="0">
                          <a:sym typeface="Symbol" panose="05050102010706020507"/>
                        </a:rPr>
                        <a:t>-5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B8/B1 </a:t>
                      </a:r>
                      <a:r>
                        <a:rPr lang="en-US" altLang="zh-CN" sz="1200" dirty="0">
                          <a:sym typeface="Symbol" panose="05050102010706020507"/>
                        </a:rPr>
                        <a:t> 510</a:t>
                      </a:r>
                      <a:r>
                        <a:rPr lang="en-US" altLang="zh-CN" sz="1200" baseline="30000" dirty="0">
                          <a:sym typeface="Symbol" panose="05050102010706020507"/>
                        </a:rPr>
                        <a:t>-5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973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B9/B0 </a:t>
                      </a:r>
                      <a:r>
                        <a:rPr lang="en-US" altLang="zh-CN" sz="1200" dirty="0">
                          <a:sym typeface="Symbol" panose="05050102010706020507"/>
                        </a:rPr>
                        <a:t> 210</a:t>
                      </a:r>
                      <a:r>
                        <a:rPr lang="en-US" altLang="zh-CN" sz="1200" baseline="30000" dirty="0">
                          <a:sym typeface="Symbol" panose="05050102010706020507"/>
                        </a:rPr>
                        <a:t>-5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B9/B1 </a:t>
                      </a:r>
                      <a:r>
                        <a:rPr lang="en-US" altLang="zh-CN" sz="1200" dirty="0">
                          <a:sym typeface="Symbol" panose="05050102010706020507"/>
                        </a:rPr>
                        <a:t> 510</a:t>
                      </a:r>
                      <a:r>
                        <a:rPr lang="en-US" altLang="zh-CN" sz="1200" baseline="30000" dirty="0">
                          <a:sym typeface="Symbol" panose="05050102010706020507"/>
                        </a:rPr>
                        <a:t>-5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614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B10/B0 </a:t>
                      </a:r>
                      <a:r>
                        <a:rPr lang="en-US" altLang="zh-CN" sz="1200" dirty="0">
                          <a:sym typeface="Symbol" panose="05050102010706020507"/>
                        </a:rPr>
                        <a:t> 810</a:t>
                      </a:r>
                      <a:r>
                        <a:rPr lang="en-US" altLang="zh-CN" sz="1200" baseline="30000" dirty="0">
                          <a:sym typeface="Symbol" panose="05050102010706020507"/>
                        </a:rPr>
                        <a:t>-5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B10/B1 </a:t>
                      </a:r>
                      <a:r>
                        <a:rPr lang="en-US" altLang="zh-CN" sz="1200" dirty="0">
                          <a:sym typeface="Symbol" panose="05050102010706020507"/>
                        </a:rPr>
                        <a:t> 510</a:t>
                      </a:r>
                      <a:r>
                        <a:rPr lang="en-US" altLang="zh-CN" sz="1200" baseline="30000" dirty="0">
                          <a:sym typeface="Symbol" panose="05050102010706020507"/>
                        </a:rPr>
                        <a:t>-5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48C7D74-1C43-414F-9E0C-8505D9671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2023 International Workshop on CEPC</a:t>
            </a:r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3E54622-79C9-4067-A786-84FD7FCBC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2DB7A098-CEE9-4A59-819B-D2FBC7F40CEB}"/>
              </a:ext>
            </a:extLst>
          </p:cNvPr>
          <p:cNvSpPr txBox="1"/>
          <p:nvPr/>
        </p:nvSpPr>
        <p:spPr>
          <a:xfrm>
            <a:off x="6456040" y="2525259"/>
            <a:ext cx="5232290" cy="951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ts val="2300"/>
              </a:lnSpc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#BPM~2400</a:t>
            </a:r>
          </a:p>
          <a:p>
            <a:pPr lvl="1">
              <a:lnSpc>
                <a:spcPts val="2300"/>
              </a:lnSpc>
            </a:pP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#Corrector~1200</a:t>
            </a:r>
          </a:p>
          <a:p>
            <a:pPr marL="285750" indent="-285750">
              <a:lnSpc>
                <a:spcPts val="230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6EEB8595-5C8E-461E-AB0D-7495B45C3AAE}"/>
              </a:ext>
            </a:extLst>
          </p:cNvPr>
          <p:cNvSpPr/>
          <p:nvPr/>
        </p:nvSpPr>
        <p:spPr>
          <a:xfrm>
            <a:off x="669664" y="1158980"/>
            <a:ext cx="4851713" cy="395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just">
              <a:lnSpc>
                <a:spcPct val="120000"/>
              </a:lnSpc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</a:pP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Simulation based on Accelerator Toolbox(AT).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7C073640-5E25-434D-B166-7CF6EBEB2C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000" y="3697817"/>
            <a:ext cx="3031200" cy="22734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4708D71-7D84-4FEB-9356-EF39A93AB9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600" y="3697817"/>
            <a:ext cx="3031200" cy="22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246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A5F9E90F-91A3-4890-8C42-E73092E9A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Orbit Correction + Horizontal dispersion </a:t>
            </a:r>
          </a:p>
          <a:p>
            <a:pPr algn="just">
              <a:lnSpc>
                <a:spcPct val="120000"/>
              </a:lnSpc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Optics correction</a:t>
            </a:r>
          </a:p>
          <a:p>
            <a:pPr>
              <a:lnSpc>
                <a:spcPct val="120000"/>
              </a:lnSpc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Coupling and vertical dispersion correction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B4D81E23-8DDB-44C8-BC96-F978144CF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Correction Process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AB3162D-993D-464F-A2C1-0A41562C1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2023 International Workshop on CEPC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DE60F5C-D26A-48BE-81DB-3AE2DC424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0561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A5F9E90F-91A3-4890-8C42-E73092E9A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Orbit Correction + Horizontal dispersion </a:t>
            </a:r>
          </a:p>
          <a:p>
            <a:pPr marL="540000" lvl="1" indent="-36000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Response Matrix</a:t>
            </a:r>
          </a:p>
          <a:p>
            <a:pPr marL="540000" lvl="1" indent="-36000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2-level iteration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</a:p>
          <a:p>
            <a:pPr marL="940050" lvl="2" indent="-360000" algn="just">
              <a:spcBef>
                <a:spcPts val="0"/>
              </a:spcBef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1st Loop: 20%~100% Corrector</a:t>
            </a:r>
          </a:p>
          <a:p>
            <a:pPr marL="940050" lvl="2" indent="-360000" algn="just">
              <a:spcBef>
                <a:spcPts val="0"/>
              </a:spcBef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2nd Loop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30%~80% Singular Value</a:t>
            </a:r>
          </a:p>
          <a:p>
            <a:pPr marL="540000" lvl="1" indent="-36000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Dispersion correction </a:t>
            </a:r>
          </a:p>
          <a:p>
            <a:pPr marL="540000" lvl="1" indent="-36000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adjustment by corrector</a:t>
            </a:r>
          </a:p>
          <a:p>
            <a:pPr marL="540000" lvl="1" indent="-36000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80um RMS in both plan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en-US" altLang="zh-CN" sz="18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Optics correction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zh-CN" sz="18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Coupling and vertical dispersion correction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B4D81E23-8DDB-44C8-BC96-F978144CF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Correction Process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AB3162D-993D-464F-A2C1-0A41562C1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2023 International Workshop on CEPC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DE60F5C-D26A-48BE-81DB-3AE2DC424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6</a:t>
            </a:fld>
            <a:endParaRPr lang="zh-CN" altLang="en-US"/>
          </a:p>
        </p:txBody>
      </p:sp>
      <p:pic>
        <p:nvPicPr>
          <p:cNvPr id="6" name="内容占位符 4">
            <a:extLst>
              <a:ext uri="{FF2B5EF4-FFF2-40B4-BE49-F238E27FC236}">
                <a16:creationId xmlns:a16="http://schemas.microsoft.com/office/drawing/2014/main" id="{2E90388C-3A4B-4E07-82E3-A5D941FEB9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000" y="3702453"/>
            <a:ext cx="3600000" cy="2700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7076F98-685D-4C7B-8FA9-71BCA91898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000" y="961880"/>
            <a:ext cx="3600000" cy="27000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ABA06C9-5DCF-4A75-821C-66425B0923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165" y="3702967"/>
            <a:ext cx="3600000" cy="269897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D7C2690-17DE-4462-A45C-2689AD496D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165" y="943624"/>
            <a:ext cx="3600000" cy="27000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0FF51794-0023-41D7-A481-0FFCFE40188B}"/>
              </a:ext>
            </a:extLst>
          </p:cNvPr>
          <p:cNvSpPr txBox="1"/>
          <p:nvPr/>
        </p:nvSpPr>
        <p:spPr>
          <a:xfrm>
            <a:off x="8444136" y="6292833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@30GeV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98912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A5F9E90F-91A3-4890-8C42-E73092E9A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en-US" altLang="zh-CN" sz="18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Orbit Correction + Horizontal dispersion </a:t>
            </a:r>
          </a:p>
          <a:p>
            <a:pPr marL="540000" lvl="1" indent="-36000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Response Matrix</a:t>
            </a:r>
          </a:p>
          <a:p>
            <a:pPr marL="540000" lvl="1" indent="-36000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2-level iteration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</a:p>
          <a:p>
            <a:pPr marL="940050" lvl="2" indent="-360000" algn="just">
              <a:spcBef>
                <a:spcPts val="0"/>
              </a:spcBef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1st Loop: 20%~100% Corrector</a:t>
            </a:r>
          </a:p>
          <a:p>
            <a:pPr marL="940050" lvl="2" indent="-360000" algn="just">
              <a:spcBef>
                <a:spcPts val="0"/>
              </a:spcBef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2nd Loop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30%~80% Singular Value</a:t>
            </a:r>
          </a:p>
          <a:p>
            <a:pPr marL="540000" lvl="1" indent="-36000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Dispersion correction </a:t>
            </a:r>
          </a:p>
          <a:p>
            <a:pPr marL="540000" lvl="1" indent="-36000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adjustment by corrector</a:t>
            </a:r>
          </a:p>
          <a:p>
            <a:pPr marL="540000" lvl="1" indent="-36000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80um RMS in both plan</a:t>
            </a:r>
            <a:endParaRPr lang="en-US" altLang="zh-CN" sz="1800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Optics correction</a:t>
            </a:r>
          </a:p>
          <a:p>
            <a:pPr marL="540000" lvl="1" indent="-36000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RM + LOCO</a:t>
            </a:r>
          </a:p>
          <a:p>
            <a:pPr marL="540000" lvl="1" indent="-36000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Based on 30GeV simulation</a:t>
            </a:r>
          </a:p>
          <a:p>
            <a:pPr marL="540000" lvl="1" indent="-36000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quadrupole independent</a:t>
            </a:r>
          </a:p>
          <a:p>
            <a:pPr marL="540000" lvl="1" indent="-36000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Dispersion correction included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zh-CN" sz="18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Coupling and vertical dispersion correction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B4D81E23-8DDB-44C8-BC96-F978144CF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Correction Process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AB3162D-993D-464F-A2C1-0A41562C1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2023 International Workshop on CEPC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DE60F5C-D26A-48BE-81DB-3AE2DC424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7</a:t>
            </a:fld>
            <a:endParaRPr lang="zh-CN" altLang="en-US"/>
          </a:p>
        </p:txBody>
      </p:sp>
      <p:pic>
        <p:nvPicPr>
          <p:cNvPr id="6" name="内容占位符 4">
            <a:extLst>
              <a:ext uri="{FF2B5EF4-FFF2-40B4-BE49-F238E27FC236}">
                <a16:creationId xmlns:a16="http://schemas.microsoft.com/office/drawing/2014/main" id="{15B2711B-7043-4798-B688-9D736B83FF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714" y="882286"/>
            <a:ext cx="3600000" cy="2700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2429440-4B16-4B03-B022-D021CF9A89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000" y="882286"/>
            <a:ext cx="3600000" cy="2700000"/>
          </a:xfrm>
          <a:prstGeom prst="rect">
            <a:avLst/>
          </a:prstGeom>
        </p:spPr>
      </p:pic>
      <p:pic>
        <p:nvPicPr>
          <p:cNvPr id="8" name="内容占位符 4">
            <a:extLst>
              <a:ext uri="{FF2B5EF4-FFF2-40B4-BE49-F238E27FC236}">
                <a16:creationId xmlns:a16="http://schemas.microsoft.com/office/drawing/2014/main" id="{14850131-2D28-4D26-B8D0-4E69A420D5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532" y="3796749"/>
            <a:ext cx="3600000" cy="269897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F300415-BE20-47A9-87C9-C0286EA7E2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714" y="3827222"/>
            <a:ext cx="3600000" cy="2698971"/>
          </a:xfrm>
          <a:prstGeom prst="rect">
            <a:avLst/>
          </a:prstGeom>
        </p:spPr>
      </p:pic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E4AA4CEA-7510-412B-A1FF-C77F04D1E3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404750"/>
              </p:ext>
            </p:extLst>
          </p:nvPr>
        </p:nvGraphicFramePr>
        <p:xfrm>
          <a:off x="959393" y="4883935"/>
          <a:ext cx="3796113" cy="13255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75607">
                  <a:extLst>
                    <a:ext uri="{9D8B030D-6E8A-4147-A177-3AD203B41FA5}">
                      <a16:colId xmlns:a16="http://schemas.microsoft.com/office/drawing/2014/main" val="599025186"/>
                    </a:ext>
                  </a:extLst>
                </a:gridCol>
                <a:gridCol w="1010253">
                  <a:extLst>
                    <a:ext uri="{9D8B030D-6E8A-4147-A177-3AD203B41FA5}">
                      <a16:colId xmlns:a16="http://schemas.microsoft.com/office/drawing/2014/main" val="855026174"/>
                    </a:ext>
                  </a:extLst>
                </a:gridCol>
                <a:gridCol w="1010253">
                  <a:extLst>
                    <a:ext uri="{9D8B030D-6E8A-4147-A177-3AD203B41FA5}">
                      <a16:colId xmlns:a16="http://schemas.microsoft.com/office/drawing/2014/main" val="1618515917"/>
                    </a:ext>
                  </a:extLst>
                </a:gridCol>
              </a:tblGrid>
              <a:tr h="33139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kern="1200" dirty="0"/>
                        <a:t>RMS@30GeV</a:t>
                      </a:r>
                      <a:endParaRPr lang="zh-CN" alt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kern="1200" dirty="0"/>
                        <a:t>X</a:t>
                      </a:r>
                      <a:endParaRPr lang="zh-CN" alt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endParaRPr lang="zh-CN" alt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5966341"/>
                  </a:ext>
                </a:extLst>
              </a:tr>
              <a:tr h="33139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kern="1200" dirty="0"/>
                        <a:t>Orbit (mm)</a:t>
                      </a:r>
                      <a:endParaRPr lang="zh-CN" alt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b="1" kern="1200" dirty="0"/>
                        <a:t>0.080</a:t>
                      </a:r>
                      <a:endParaRPr lang="zh-CN" alt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0.080</a:t>
                      </a:r>
                      <a:endParaRPr lang="zh-CN" alt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0679435"/>
                  </a:ext>
                </a:extLst>
              </a:tr>
              <a:tr h="33139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kern="1200" dirty="0"/>
                        <a:t>Beta Beating(%)</a:t>
                      </a:r>
                      <a:endParaRPr lang="zh-CN" alt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b="1" kern="1200" dirty="0"/>
                        <a:t>0.8</a:t>
                      </a:r>
                      <a:endParaRPr lang="zh-CN" alt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0.38</a:t>
                      </a:r>
                      <a:endParaRPr lang="zh-CN" alt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873969"/>
                  </a:ext>
                </a:extLst>
              </a:tr>
              <a:tr h="3313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/>
                        <a:t>Δ Dispersion(mm)</a:t>
                      </a:r>
                      <a:endParaRPr lang="zh-CN" alt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b="1" kern="1200" dirty="0"/>
                        <a:t>2.7</a:t>
                      </a:r>
                      <a:endParaRPr lang="zh-CN" alt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3.5</a:t>
                      </a:r>
                      <a:endParaRPr lang="zh-CN" altLang="en-US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1548521"/>
                  </a:ext>
                </a:extLst>
              </a:tr>
            </a:tbl>
          </a:graphicData>
        </a:graphic>
      </p:graphicFrame>
      <p:sp>
        <p:nvSpPr>
          <p:cNvPr id="12" name="文本框 11">
            <a:extLst>
              <a:ext uri="{FF2B5EF4-FFF2-40B4-BE49-F238E27FC236}">
                <a16:creationId xmlns:a16="http://schemas.microsoft.com/office/drawing/2014/main" id="{754C2808-18C2-4370-B564-EE2625D5F1DA}"/>
              </a:ext>
            </a:extLst>
          </p:cNvPr>
          <p:cNvSpPr txBox="1"/>
          <p:nvPr/>
        </p:nvSpPr>
        <p:spPr>
          <a:xfrm>
            <a:off x="8444136" y="6292833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@30GeV</a:t>
            </a:r>
            <a:endParaRPr lang="zh-CN" altLang="en-US" dirty="0"/>
          </a:p>
        </p:txBody>
      </p:sp>
      <p:pic>
        <p:nvPicPr>
          <p:cNvPr id="13" name="内容占位符 4">
            <a:extLst>
              <a:ext uri="{FF2B5EF4-FFF2-40B4-BE49-F238E27FC236}">
                <a16:creationId xmlns:a16="http://schemas.microsoft.com/office/drawing/2014/main" id="{2F8EC5E4-B329-4948-9F5B-C44E5207BE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299" y="851813"/>
            <a:ext cx="3600000" cy="2700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381B214-3144-4CA1-BAE8-DC7596E391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585" y="851813"/>
            <a:ext cx="3600000" cy="2700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20784101-2AB0-46FB-ACE8-1A2ABDD30C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299" y="3796749"/>
            <a:ext cx="3600000" cy="269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881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A5F9E90F-91A3-4890-8C42-E73092E9A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en-US" altLang="zh-CN" sz="18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Orbit Correction + Horizontal dispersion </a:t>
            </a:r>
          </a:p>
          <a:p>
            <a:pPr marL="540000" lvl="1" indent="-36000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Response Matrix</a:t>
            </a:r>
          </a:p>
          <a:p>
            <a:pPr marL="540000" lvl="1" indent="-36000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2-level iteration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</a:p>
          <a:p>
            <a:pPr marL="940050" lvl="2" indent="-360000" algn="just">
              <a:spcBef>
                <a:spcPts val="0"/>
              </a:spcBef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1st Loop: 20%~100% Corrector</a:t>
            </a:r>
          </a:p>
          <a:p>
            <a:pPr marL="940050" lvl="2" indent="-360000" algn="just">
              <a:spcBef>
                <a:spcPts val="0"/>
              </a:spcBef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2nd Loop</a:t>
            </a: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30%~80% Singular Value</a:t>
            </a:r>
          </a:p>
          <a:p>
            <a:pPr marL="540000" lvl="1" indent="-36000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Dispersion correction </a:t>
            </a:r>
          </a:p>
          <a:p>
            <a:pPr marL="540000" lvl="1" indent="-36000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adjustment by corrector</a:t>
            </a:r>
          </a:p>
          <a:p>
            <a:pPr marL="540000" lvl="1" indent="-36000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80um RMS in both plan</a:t>
            </a:r>
            <a:endParaRPr lang="en-US" altLang="zh-CN" sz="1800" dirty="0">
              <a:solidFill>
                <a:schemeClr val="bg1">
                  <a:lumMod val="6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en-US" altLang="zh-CN" sz="18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Optics correction</a:t>
            </a:r>
          </a:p>
          <a:p>
            <a:pPr marL="540000" lvl="1" indent="-36000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RM + LOCO</a:t>
            </a:r>
          </a:p>
          <a:p>
            <a:pPr marL="540000" lvl="1" indent="-36000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 on 30GeV simulation</a:t>
            </a:r>
          </a:p>
          <a:p>
            <a:pPr marL="540000" lvl="1" indent="-36000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quadrupole independent</a:t>
            </a:r>
          </a:p>
          <a:p>
            <a:pPr marL="540000" lvl="1" indent="-36000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Dispersion correction included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Coupling and vertical dispersion correction</a:t>
            </a:r>
          </a:p>
          <a:p>
            <a:pPr marL="540000" lvl="1" indent="-3600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Mainly used for the simulation</a:t>
            </a:r>
            <a:r>
              <a:rPr lang="zh-CN" alt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beam polarization. (Z. </a:t>
            </a:r>
            <a:r>
              <a:rPr lang="en-US" altLang="zh-CN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Duan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540000" lvl="1" indent="-3600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Skew quadrupole magnets are arranged in both the dispersion free section and the arc section to correct coupling and vertical dispersion independently. </a:t>
            </a:r>
          </a:p>
          <a:p>
            <a:pPr marL="540000" lvl="1" indent="-360000"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coupling control target being better than 0.5%</a:t>
            </a:r>
            <a:endParaRPr lang="en-US" altLang="zh-CN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B4D81E23-8DDB-44C8-BC96-F978144CF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Correction Process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AB3162D-993D-464F-A2C1-0A41562C1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2023 International Workshop on CEPC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DE60F5C-D26A-48BE-81DB-3AE2DC424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8359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711624" y="116632"/>
            <a:ext cx="6413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zh-CN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DA@30GeV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64339" y="1243320"/>
            <a:ext cx="48088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Tracking by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(1500 turns)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 errors (w.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multipole errors)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sawtooth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orbit (without taper)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 SR damping &amp; fluctuation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604730" y="1105180"/>
            <a:ext cx="4124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axis injection from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Linac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booster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611309" y="1447258"/>
            <a:ext cx="3512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BSC definition 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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inj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=6.5nm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8771" y="1836218"/>
            <a:ext cx="2185055" cy="314929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6611309" y="2065628"/>
            <a:ext cx="4078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acceptance: 3*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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inj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=0.45%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2023 International Workshop on CEPC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E3D1431-3E0F-4E8C-B4CB-BD8154059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0639A-74FB-4196-9892-1DEBA969028F}" type="slidenum">
              <a:rPr lang="en-US" smtClean="0"/>
              <a:t>9</a:t>
            </a:fld>
            <a:endParaRPr lang="en-US"/>
          </a:p>
        </p:txBody>
      </p:sp>
      <p:sp>
        <p:nvSpPr>
          <p:cNvPr id="2" name="文本框 1"/>
          <p:cNvSpPr txBox="1"/>
          <p:nvPr/>
        </p:nvSpPr>
        <p:spPr>
          <a:xfrm>
            <a:off x="10056440" y="620688"/>
            <a:ext cx="2276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Dou Wang, </a:t>
            </a:r>
            <a:r>
              <a:rPr lang="en-US" sz="1400" dirty="0" err="1"/>
              <a:t>Daheng</a:t>
            </a:r>
            <a:r>
              <a:rPr lang="en-US" sz="1400" dirty="0"/>
              <a:t> Ji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488" y="2608780"/>
            <a:ext cx="4890725" cy="341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5325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35932</TotalTime>
  <Words>2172</Words>
  <Application>Microsoft Office PowerPoint</Application>
  <PresentationFormat>宽屏</PresentationFormat>
  <Paragraphs>655</Paragraphs>
  <Slides>23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4" baseType="lpstr">
      <vt:lpstr>MS Mincho</vt:lpstr>
      <vt:lpstr>等线</vt:lpstr>
      <vt:lpstr>宋体</vt:lpstr>
      <vt:lpstr>微软雅黑</vt:lpstr>
      <vt:lpstr>Arial</vt:lpstr>
      <vt:lpstr>Arial Black</vt:lpstr>
      <vt:lpstr>Calibri</vt:lpstr>
      <vt:lpstr>Symbol</vt:lpstr>
      <vt:lpstr>Times New Roman</vt:lpstr>
      <vt:lpstr>Wingdings</vt:lpstr>
      <vt:lpstr>Office 主题</vt:lpstr>
      <vt:lpstr>PowerPoint 演示文稿</vt:lpstr>
      <vt:lpstr>Content</vt:lpstr>
      <vt:lpstr>Booster optics</vt:lpstr>
      <vt:lpstr>PowerPoint 演示文稿</vt:lpstr>
      <vt:lpstr>Correction Process</vt:lpstr>
      <vt:lpstr>Correction Process</vt:lpstr>
      <vt:lpstr>Correction Process</vt:lpstr>
      <vt:lpstr>Correction Process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Content</vt:lpstr>
      <vt:lpstr>PowerPoint 演示文稿</vt:lpstr>
      <vt:lpstr>PowerPoint 演示文稿</vt:lpstr>
      <vt:lpstr>PowerPoint 演示文稿</vt:lpstr>
      <vt:lpstr>Further Plan in the EDR</vt:lpstr>
      <vt:lpstr>Summary</vt:lpstr>
      <vt:lpstr>Thanks for your attention!</vt:lpstr>
      <vt:lpstr>Back up</vt:lpstr>
      <vt:lpstr>DR parameters in TDR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vivi</dc:creator>
  <cp:lastModifiedBy>季大恒</cp:lastModifiedBy>
  <cp:revision>2173</cp:revision>
  <cp:lastPrinted>2022-11-06T05:19:21Z</cp:lastPrinted>
  <dcterms:created xsi:type="dcterms:W3CDTF">2012-09-04T11:33:36Z</dcterms:created>
  <dcterms:modified xsi:type="dcterms:W3CDTF">2023-07-04T08:15:30Z</dcterms:modified>
</cp:coreProperties>
</file>