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953" r:id="rId2"/>
    <p:sldId id="907" r:id="rId3"/>
    <p:sldId id="946" r:id="rId4"/>
    <p:sldId id="260" r:id="rId5"/>
    <p:sldId id="1054" r:id="rId6"/>
    <p:sldId id="1056" r:id="rId7"/>
    <p:sldId id="429" r:id="rId8"/>
    <p:sldId id="1055" r:id="rId9"/>
    <p:sldId id="1057" r:id="rId10"/>
    <p:sldId id="1020" r:id="rId11"/>
    <p:sldId id="1060" r:id="rId12"/>
    <p:sldId id="1061" r:id="rId13"/>
    <p:sldId id="1062" r:id="rId14"/>
    <p:sldId id="435" r:id="rId15"/>
    <p:sldId id="436" r:id="rId16"/>
    <p:sldId id="437" r:id="rId17"/>
    <p:sldId id="1065" r:id="rId18"/>
    <p:sldId id="1075" r:id="rId19"/>
    <p:sldId id="1073" r:id="rId20"/>
    <p:sldId id="1086" r:id="rId21"/>
    <p:sldId id="433" r:id="rId22"/>
    <p:sldId id="1076" r:id="rId23"/>
    <p:sldId id="1070" r:id="rId24"/>
    <p:sldId id="1059" r:id="rId25"/>
    <p:sldId id="1108" r:id="rId26"/>
    <p:sldId id="1077" r:id="rId27"/>
    <p:sldId id="955" r:id="rId28"/>
    <p:sldId id="1079" r:id="rId29"/>
    <p:sldId id="1080" r:id="rId30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FFFFFF"/>
    <a:srgbClr val="0000FF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5" autoAdjust="0"/>
    <p:restoredTop sz="91758" autoAdjust="0"/>
  </p:normalViewPr>
  <p:slideViewPr>
    <p:cSldViewPr>
      <p:cViewPr varScale="1">
        <p:scale>
          <a:sx n="116" d="100"/>
          <a:sy n="116" d="100"/>
        </p:scale>
        <p:origin x="232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85D73B-5313-C145-B25E-F76C30FBDBE0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D9403E-1D6A-B24A-96A4-028F1038418D}">
      <dgm:prSet phldrT="[Text]" custT="1"/>
      <dgm:spPr/>
      <dgm:t>
        <a:bodyPr/>
        <a:lstStyle/>
        <a:p>
          <a:r>
            <a:rPr lang="en-US" altLang="zh-CN" sz="2000" dirty="0"/>
            <a:t>Polarized</a:t>
          </a:r>
          <a:r>
            <a:rPr lang="zh-CN" altLang="en-US" sz="2000" dirty="0"/>
            <a:t> </a:t>
          </a:r>
          <a:r>
            <a:rPr lang="en-US" altLang="zh-CN" sz="2000" dirty="0"/>
            <a:t>e-</a:t>
          </a:r>
          <a:r>
            <a:rPr lang="zh-CN" altLang="en-US" sz="2000" dirty="0"/>
            <a:t> </a:t>
          </a:r>
          <a:r>
            <a:rPr lang="en-US" altLang="zh-CN" sz="2000" dirty="0"/>
            <a:t>source</a:t>
          </a:r>
          <a:endParaRPr lang="en-US" sz="2000" dirty="0"/>
        </a:p>
      </dgm:t>
    </dgm:pt>
    <dgm:pt modelId="{104B09EF-A083-E145-BEFE-D12E2DA1B25D}" type="parTrans" cxnId="{87EF2161-A6BD-5C49-AEE0-CE05692EB8F1}">
      <dgm:prSet/>
      <dgm:spPr/>
      <dgm:t>
        <a:bodyPr/>
        <a:lstStyle/>
        <a:p>
          <a:endParaRPr lang="en-US"/>
        </a:p>
      </dgm:t>
    </dgm:pt>
    <dgm:pt modelId="{B372B995-1A2E-3D43-BB13-815B05324812}" type="sibTrans" cxnId="{87EF2161-A6BD-5C49-AEE0-CE05692EB8F1}">
      <dgm:prSet/>
      <dgm:spPr/>
      <dgm:t>
        <a:bodyPr/>
        <a:lstStyle/>
        <a:p>
          <a:endParaRPr lang="en-US"/>
        </a:p>
      </dgm:t>
    </dgm:pt>
    <dgm:pt modelId="{D6B1D243-A52D-5D43-A94A-8D4F4B143201}">
      <dgm:prSet phldrT="[Text]" custT="1"/>
      <dgm:spPr/>
      <dgm:t>
        <a:bodyPr/>
        <a:lstStyle/>
        <a:p>
          <a:r>
            <a:rPr lang="en-US" altLang="zh-CN" sz="2000" dirty="0"/>
            <a:t>Polarization</a:t>
          </a:r>
          <a:r>
            <a:rPr lang="zh-CN" altLang="en-US" sz="2000" dirty="0"/>
            <a:t> </a:t>
          </a:r>
          <a:r>
            <a:rPr lang="en-US" altLang="zh-CN" sz="2000" dirty="0"/>
            <a:t>&gt;85%</a:t>
          </a:r>
          <a:endParaRPr lang="en-US" sz="2000" dirty="0"/>
        </a:p>
      </dgm:t>
    </dgm:pt>
    <dgm:pt modelId="{542C0668-CDDA-C44A-BAC2-D8DB4EFDBA7F}" type="parTrans" cxnId="{7B116475-E942-6549-BA51-EEB7A6AE61FF}">
      <dgm:prSet/>
      <dgm:spPr/>
      <dgm:t>
        <a:bodyPr/>
        <a:lstStyle/>
        <a:p>
          <a:endParaRPr lang="en-US"/>
        </a:p>
      </dgm:t>
    </dgm:pt>
    <dgm:pt modelId="{B8AC2F6C-FEC3-0341-9D06-BA813400B8D2}" type="sibTrans" cxnId="{7B116475-E942-6549-BA51-EEB7A6AE61FF}">
      <dgm:prSet/>
      <dgm:spPr/>
      <dgm:t>
        <a:bodyPr/>
        <a:lstStyle/>
        <a:p>
          <a:endParaRPr lang="en-US"/>
        </a:p>
      </dgm:t>
    </dgm:pt>
    <dgm:pt modelId="{EF244119-A259-C14B-A5E8-CBCF1537E7C1}">
      <dgm:prSet phldrT="[Text]" custT="1"/>
      <dgm:spPr/>
      <dgm:t>
        <a:bodyPr/>
        <a:lstStyle/>
        <a:p>
          <a:r>
            <a:rPr lang="en-US" altLang="zh-CN" sz="2000" dirty="0"/>
            <a:t>Ref:</a:t>
          </a:r>
          <a:r>
            <a:rPr lang="zh-CN" altLang="en-US" sz="2000" dirty="0"/>
            <a:t> </a:t>
          </a:r>
          <a:r>
            <a:rPr lang="en-US" altLang="zh-CN" sz="2000" dirty="0"/>
            <a:t>ILC,</a:t>
          </a:r>
          <a:r>
            <a:rPr lang="zh-CN" altLang="en-US" sz="2000" dirty="0"/>
            <a:t> </a:t>
          </a:r>
          <a:r>
            <a:rPr lang="en-US" altLang="zh-CN" sz="2000" dirty="0"/>
            <a:t>EIC</a:t>
          </a:r>
          <a:endParaRPr lang="en-US" sz="2000" dirty="0"/>
        </a:p>
      </dgm:t>
    </dgm:pt>
    <dgm:pt modelId="{26212A79-E133-EB43-99D4-B6FADBCDA269}" type="parTrans" cxnId="{125E29E3-442E-F347-8D93-779D8620334D}">
      <dgm:prSet/>
      <dgm:spPr/>
      <dgm:t>
        <a:bodyPr/>
        <a:lstStyle/>
        <a:p>
          <a:endParaRPr lang="en-US"/>
        </a:p>
      </dgm:t>
    </dgm:pt>
    <dgm:pt modelId="{83ABFB7D-DAE3-4D48-A0F6-C324141F45B4}" type="sibTrans" cxnId="{125E29E3-442E-F347-8D93-779D8620334D}">
      <dgm:prSet/>
      <dgm:spPr/>
      <dgm:t>
        <a:bodyPr/>
        <a:lstStyle/>
        <a:p>
          <a:endParaRPr lang="en-US"/>
        </a:p>
      </dgm:t>
    </dgm:pt>
    <dgm:pt modelId="{258AFE85-A92D-4643-AF28-D2E7AB24A194}">
      <dgm:prSet phldrT="[Text]" custT="1"/>
      <dgm:spPr/>
      <dgm:t>
        <a:bodyPr/>
        <a:lstStyle/>
        <a:p>
          <a:r>
            <a:rPr lang="en-US" altLang="zh-CN" sz="2000" dirty="0" err="1"/>
            <a:t>Linac</a:t>
          </a:r>
          <a:r>
            <a:rPr lang="zh-CN" altLang="en-US" sz="2000" dirty="0"/>
            <a:t> </a:t>
          </a:r>
          <a:r>
            <a:rPr lang="en-US" altLang="zh-CN" sz="2000" dirty="0"/>
            <a:t>and</a:t>
          </a:r>
          <a:r>
            <a:rPr lang="zh-CN" altLang="en-US" sz="2000" dirty="0"/>
            <a:t> </a:t>
          </a:r>
          <a:r>
            <a:rPr lang="en-US" altLang="zh-CN" sz="2000" dirty="0"/>
            <a:t>transport</a:t>
          </a:r>
          <a:r>
            <a:rPr lang="zh-CN" altLang="en-US" sz="2000" dirty="0"/>
            <a:t> </a:t>
          </a:r>
          <a:r>
            <a:rPr lang="en-US" altLang="zh-CN" sz="2000" dirty="0"/>
            <a:t>lines</a:t>
          </a:r>
          <a:endParaRPr lang="en-US" sz="2000" dirty="0"/>
        </a:p>
      </dgm:t>
    </dgm:pt>
    <dgm:pt modelId="{E0088F2C-005D-5B4F-9940-82444548E3D0}" type="parTrans" cxnId="{FD75DAF1-DBC1-1246-B883-C7832991A983}">
      <dgm:prSet/>
      <dgm:spPr/>
      <dgm:t>
        <a:bodyPr/>
        <a:lstStyle/>
        <a:p>
          <a:endParaRPr lang="en-US"/>
        </a:p>
      </dgm:t>
    </dgm:pt>
    <dgm:pt modelId="{13127081-4507-E74F-A2C4-312F70CF5D92}" type="sibTrans" cxnId="{FD75DAF1-DBC1-1246-B883-C7832991A983}">
      <dgm:prSet/>
      <dgm:spPr/>
      <dgm:t>
        <a:bodyPr/>
        <a:lstStyle/>
        <a:p>
          <a:endParaRPr lang="en-US"/>
        </a:p>
      </dgm:t>
    </dgm:pt>
    <dgm:pt modelId="{3AC5CAAB-BD26-0F4F-AD55-D26646585345}">
      <dgm:prSet phldrT="[Text]" custT="1"/>
      <dgm:spPr/>
      <dgm:t>
        <a:bodyPr/>
        <a:lstStyle/>
        <a:p>
          <a:r>
            <a:rPr lang="en-US" altLang="zh-CN" sz="2000" dirty="0"/>
            <a:t>Polarization</a:t>
          </a:r>
          <a:r>
            <a:rPr lang="zh-CN" altLang="en-US" sz="2000" dirty="0"/>
            <a:t> </a:t>
          </a:r>
          <a:r>
            <a:rPr lang="en-US" altLang="zh-CN" sz="2000" dirty="0"/>
            <a:t>loss</a:t>
          </a:r>
          <a:r>
            <a:rPr lang="zh-CN" altLang="en-US" sz="2000" dirty="0"/>
            <a:t> </a:t>
          </a:r>
          <a:r>
            <a:rPr lang="en-US" altLang="zh-CN" sz="2000" dirty="0"/>
            <a:t>&lt;</a:t>
          </a:r>
          <a:r>
            <a:rPr lang="zh-CN" altLang="en-US" sz="2000" dirty="0"/>
            <a:t> </a:t>
          </a:r>
          <a:r>
            <a:rPr lang="en-US" altLang="zh-CN" sz="2000" dirty="0"/>
            <a:t>10%</a:t>
          </a:r>
          <a:endParaRPr lang="en-US" sz="2000" dirty="0"/>
        </a:p>
      </dgm:t>
    </dgm:pt>
    <dgm:pt modelId="{96397209-4CAD-C747-A1DE-E0EB2F783447}" type="parTrans" cxnId="{1C76B33C-C13D-FD44-8734-494FB27FCFB8}">
      <dgm:prSet/>
      <dgm:spPr/>
      <dgm:t>
        <a:bodyPr/>
        <a:lstStyle/>
        <a:p>
          <a:endParaRPr lang="en-US"/>
        </a:p>
      </dgm:t>
    </dgm:pt>
    <dgm:pt modelId="{203284D9-B3C9-FB4B-8930-CF58F2A715E7}" type="sibTrans" cxnId="{1C76B33C-C13D-FD44-8734-494FB27FCFB8}">
      <dgm:prSet/>
      <dgm:spPr/>
      <dgm:t>
        <a:bodyPr/>
        <a:lstStyle/>
        <a:p>
          <a:endParaRPr lang="en-US"/>
        </a:p>
      </dgm:t>
    </dgm:pt>
    <dgm:pt modelId="{4AA42965-20E1-B64A-A734-84E37BE0EAF2}">
      <dgm:prSet phldrT="[Text]" custT="1"/>
      <dgm:spPr/>
      <dgm:t>
        <a:bodyPr/>
        <a:lstStyle/>
        <a:p>
          <a:r>
            <a:rPr lang="en-US" altLang="zh-CN" sz="2000" dirty="0"/>
            <a:t>Ref:</a:t>
          </a:r>
          <a:r>
            <a:rPr lang="zh-CN" altLang="en-US" sz="2000" dirty="0"/>
            <a:t> </a:t>
          </a:r>
          <a:r>
            <a:rPr lang="en-US" altLang="zh-CN" sz="2000" dirty="0"/>
            <a:t>SLC,</a:t>
          </a:r>
          <a:r>
            <a:rPr lang="zh-CN" altLang="en-US" sz="2000" dirty="0"/>
            <a:t> </a:t>
          </a:r>
          <a:r>
            <a:rPr lang="en-US" altLang="zh-CN" sz="2000" dirty="0"/>
            <a:t>ILC</a:t>
          </a:r>
          <a:endParaRPr lang="en-US" sz="2000" dirty="0"/>
        </a:p>
      </dgm:t>
    </dgm:pt>
    <dgm:pt modelId="{672D2FAA-DD39-1246-8B06-829BA6CE0052}" type="parTrans" cxnId="{C607466E-5E76-554F-9E47-576E73270049}">
      <dgm:prSet/>
      <dgm:spPr/>
      <dgm:t>
        <a:bodyPr/>
        <a:lstStyle/>
        <a:p>
          <a:endParaRPr lang="en-US"/>
        </a:p>
      </dgm:t>
    </dgm:pt>
    <dgm:pt modelId="{E6C4D11F-DE43-8140-816C-DE3BBE8F8931}" type="sibTrans" cxnId="{C607466E-5E76-554F-9E47-576E73270049}">
      <dgm:prSet/>
      <dgm:spPr/>
      <dgm:t>
        <a:bodyPr/>
        <a:lstStyle/>
        <a:p>
          <a:endParaRPr lang="en-US"/>
        </a:p>
      </dgm:t>
    </dgm:pt>
    <dgm:pt modelId="{90EA8C30-883A-0A44-97CF-AE034C068E50}">
      <dgm:prSet phldrT="[Text]" custT="1"/>
      <dgm:spPr/>
      <dgm:t>
        <a:bodyPr/>
        <a:lstStyle/>
        <a:p>
          <a:r>
            <a:rPr lang="en-US" altLang="zh-CN" sz="2000" dirty="0"/>
            <a:t>Booster</a:t>
          </a:r>
          <a:endParaRPr lang="en-US" sz="2000" dirty="0"/>
        </a:p>
      </dgm:t>
    </dgm:pt>
    <dgm:pt modelId="{AE5A1E14-E79F-0242-AE5F-2679F9936D0F}" type="parTrans" cxnId="{0131D74C-5A03-1F44-8DA8-2DAF7094FBC4}">
      <dgm:prSet/>
      <dgm:spPr/>
      <dgm:t>
        <a:bodyPr/>
        <a:lstStyle/>
        <a:p>
          <a:endParaRPr lang="en-US"/>
        </a:p>
      </dgm:t>
    </dgm:pt>
    <dgm:pt modelId="{8D29A5D7-3800-E148-840C-041E04B6245D}" type="sibTrans" cxnId="{0131D74C-5A03-1F44-8DA8-2DAF7094FBC4}">
      <dgm:prSet/>
      <dgm:spPr/>
      <dgm:t>
        <a:bodyPr/>
        <a:lstStyle/>
        <a:p>
          <a:endParaRPr lang="en-US"/>
        </a:p>
      </dgm:t>
    </dgm:pt>
    <dgm:pt modelId="{CF084375-AF45-EC41-91F2-9EFF171AB8DB}">
      <dgm:prSet phldrT="[Text]" custT="1"/>
      <dgm:spPr/>
      <dgm:t>
        <a:bodyPr/>
        <a:lstStyle/>
        <a:p>
          <a:r>
            <a:rPr lang="en-US" altLang="zh-CN" sz="2000" dirty="0"/>
            <a:t>Polarization</a:t>
          </a:r>
          <a:r>
            <a:rPr lang="zh-CN" altLang="en-US" sz="2000" dirty="0"/>
            <a:t> </a:t>
          </a:r>
          <a:r>
            <a:rPr lang="en-US" altLang="zh-CN" sz="2000" dirty="0"/>
            <a:t>loss</a:t>
          </a:r>
          <a:r>
            <a:rPr lang="zh-CN" altLang="en-US" sz="2000" dirty="0"/>
            <a:t> </a:t>
          </a:r>
          <a:r>
            <a:rPr lang="en-US" altLang="zh-CN" sz="2000" dirty="0"/>
            <a:t>&lt;</a:t>
          </a:r>
          <a:r>
            <a:rPr lang="zh-CN" altLang="en-US" sz="2000" dirty="0"/>
            <a:t> </a:t>
          </a:r>
          <a:r>
            <a:rPr lang="en-US" altLang="zh-CN" sz="2000" dirty="0"/>
            <a:t>5%</a:t>
          </a:r>
          <a:endParaRPr lang="en-US" sz="2000" dirty="0"/>
        </a:p>
      </dgm:t>
    </dgm:pt>
    <dgm:pt modelId="{258B2C28-D464-0A4E-A8DA-07D54B88BF2E}" type="parTrans" cxnId="{FB4302AE-EF12-0E4B-AF84-D544F203A203}">
      <dgm:prSet/>
      <dgm:spPr/>
      <dgm:t>
        <a:bodyPr/>
        <a:lstStyle/>
        <a:p>
          <a:endParaRPr lang="en-US"/>
        </a:p>
      </dgm:t>
    </dgm:pt>
    <dgm:pt modelId="{AA591389-E584-154B-A052-4048A5084248}" type="sibTrans" cxnId="{FB4302AE-EF12-0E4B-AF84-D544F203A203}">
      <dgm:prSet/>
      <dgm:spPr/>
      <dgm:t>
        <a:bodyPr/>
        <a:lstStyle/>
        <a:p>
          <a:endParaRPr lang="en-US"/>
        </a:p>
      </dgm:t>
    </dgm:pt>
    <dgm:pt modelId="{11C7305F-DF2D-F049-B755-8D5557CA5324}">
      <dgm:prSet custT="1"/>
      <dgm:spPr/>
      <dgm:t>
        <a:bodyPr/>
        <a:lstStyle/>
        <a:p>
          <a:r>
            <a:rPr lang="en-US" altLang="zh-CN" sz="2000" dirty="0"/>
            <a:t>Collider</a:t>
          </a:r>
          <a:endParaRPr lang="en-US" sz="2000" dirty="0"/>
        </a:p>
      </dgm:t>
    </dgm:pt>
    <dgm:pt modelId="{6FBF2E5E-9A3B-A14E-AF3A-2A2D34BD8645}" type="parTrans" cxnId="{36814B30-EC8B-7448-BA46-333964F0F70C}">
      <dgm:prSet/>
      <dgm:spPr/>
      <dgm:t>
        <a:bodyPr/>
        <a:lstStyle/>
        <a:p>
          <a:endParaRPr lang="en-US"/>
        </a:p>
      </dgm:t>
    </dgm:pt>
    <dgm:pt modelId="{9EF710C5-0F1D-8545-972F-44FE9C99B7CC}" type="sibTrans" cxnId="{36814B30-EC8B-7448-BA46-333964F0F70C}">
      <dgm:prSet/>
      <dgm:spPr/>
      <dgm:t>
        <a:bodyPr/>
        <a:lstStyle/>
        <a:p>
          <a:endParaRPr lang="en-US"/>
        </a:p>
      </dgm:t>
    </dgm:pt>
    <dgm:pt modelId="{D126CC9B-E6DD-3D40-B564-36660773A88B}">
      <dgm:prSet custT="1"/>
      <dgm:spPr/>
      <dgm:t>
        <a:bodyPr/>
        <a:lstStyle/>
        <a:p>
          <a:r>
            <a:rPr lang="en-US" altLang="zh-CN" sz="2000" dirty="0" err="1"/>
            <a:t>P</a:t>
          </a:r>
          <a:r>
            <a:rPr lang="en-US" altLang="zh-CN" sz="2000" baseline="-25000" dirty="0" err="1"/>
            <a:t>inj</a:t>
          </a:r>
          <a:r>
            <a:rPr lang="zh-CN" altLang="en-US" sz="2000" dirty="0"/>
            <a:t> </a:t>
          </a:r>
          <a:r>
            <a:rPr lang="en-US" altLang="zh-CN" sz="2000" dirty="0"/>
            <a:t>&gt;</a:t>
          </a:r>
          <a:r>
            <a:rPr lang="zh-CN" altLang="en-US" sz="2000" dirty="0"/>
            <a:t> </a:t>
          </a:r>
          <a:r>
            <a:rPr lang="en-US" altLang="zh-CN" sz="2000" dirty="0"/>
            <a:t>70% after considering these factors</a:t>
          </a:r>
          <a:endParaRPr lang="en-US" sz="2000" dirty="0"/>
        </a:p>
      </dgm:t>
    </dgm:pt>
    <dgm:pt modelId="{55E84E74-FA3A-7D4B-A5D1-17A06AF7D9B2}" type="parTrans" cxnId="{776D5270-A651-0C4F-A66F-707BD2F0A0A2}">
      <dgm:prSet/>
      <dgm:spPr/>
      <dgm:t>
        <a:bodyPr/>
        <a:lstStyle/>
        <a:p>
          <a:endParaRPr lang="en-US"/>
        </a:p>
      </dgm:t>
    </dgm:pt>
    <dgm:pt modelId="{AB0E30BE-18D6-924A-B7FD-1BE0EBBE2D2F}" type="sibTrans" cxnId="{776D5270-A651-0C4F-A66F-707BD2F0A0A2}">
      <dgm:prSet/>
      <dgm:spPr/>
      <dgm:t>
        <a:bodyPr/>
        <a:lstStyle/>
        <a:p>
          <a:endParaRPr lang="en-US"/>
        </a:p>
      </dgm:t>
    </dgm:pt>
    <dgm:pt modelId="{275307DA-6B91-8A4E-887A-C37B267354E1}" type="pres">
      <dgm:prSet presAssocID="{DD85D73B-5313-C145-B25E-F76C30FBDBE0}" presName="linearFlow" presStyleCnt="0">
        <dgm:presLayoutVars>
          <dgm:dir/>
          <dgm:animLvl val="lvl"/>
          <dgm:resizeHandles val="exact"/>
        </dgm:presLayoutVars>
      </dgm:prSet>
      <dgm:spPr/>
    </dgm:pt>
    <dgm:pt modelId="{931DFB77-B4BE-5D4E-8331-794F621E8324}" type="pres">
      <dgm:prSet presAssocID="{06D9403E-1D6A-B24A-96A4-028F1038418D}" presName="composite" presStyleCnt="0"/>
      <dgm:spPr/>
    </dgm:pt>
    <dgm:pt modelId="{BB206397-A23E-1346-B9EF-F4675B9279EC}" type="pres">
      <dgm:prSet presAssocID="{06D9403E-1D6A-B24A-96A4-028F1038418D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BEEFF902-DF7F-2E4E-88D5-949BBC330EB3}" type="pres">
      <dgm:prSet presAssocID="{06D9403E-1D6A-B24A-96A4-028F1038418D}" presName="descendantText" presStyleLbl="alignAcc1" presStyleIdx="0" presStyleCnt="4">
        <dgm:presLayoutVars>
          <dgm:bulletEnabled val="1"/>
        </dgm:presLayoutVars>
      </dgm:prSet>
      <dgm:spPr/>
    </dgm:pt>
    <dgm:pt modelId="{F1717206-9C18-F845-957E-963B0269330B}" type="pres">
      <dgm:prSet presAssocID="{B372B995-1A2E-3D43-BB13-815B05324812}" presName="sp" presStyleCnt="0"/>
      <dgm:spPr/>
    </dgm:pt>
    <dgm:pt modelId="{C216C58F-28DF-974B-84DF-8B76CDFA5690}" type="pres">
      <dgm:prSet presAssocID="{258AFE85-A92D-4643-AF28-D2E7AB24A194}" presName="composite" presStyleCnt="0"/>
      <dgm:spPr/>
    </dgm:pt>
    <dgm:pt modelId="{F52FD8D4-00C4-8C41-9530-09D48A65F104}" type="pres">
      <dgm:prSet presAssocID="{258AFE85-A92D-4643-AF28-D2E7AB24A194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ACB6BF4B-13B3-F64B-B409-5326CAE4C8B5}" type="pres">
      <dgm:prSet presAssocID="{258AFE85-A92D-4643-AF28-D2E7AB24A194}" presName="descendantText" presStyleLbl="alignAcc1" presStyleIdx="1" presStyleCnt="4">
        <dgm:presLayoutVars>
          <dgm:bulletEnabled val="1"/>
        </dgm:presLayoutVars>
      </dgm:prSet>
      <dgm:spPr/>
    </dgm:pt>
    <dgm:pt modelId="{F6E0F3F4-D2DA-F344-8E90-86722D85B8D4}" type="pres">
      <dgm:prSet presAssocID="{13127081-4507-E74F-A2C4-312F70CF5D92}" presName="sp" presStyleCnt="0"/>
      <dgm:spPr/>
    </dgm:pt>
    <dgm:pt modelId="{0641221C-9471-604E-A7B3-A17BB1B31FF8}" type="pres">
      <dgm:prSet presAssocID="{90EA8C30-883A-0A44-97CF-AE034C068E50}" presName="composite" presStyleCnt="0"/>
      <dgm:spPr/>
    </dgm:pt>
    <dgm:pt modelId="{EDEA97A1-E028-E240-92CE-B771096C7794}" type="pres">
      <dgm:prSet presAssocID="{90EA8C30-883A-0A44-97CF-AE034C068E5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CD9F95C-992D-714D-81E1-83073FD90679}" type="pres">
      <dgm:prSet presAssocID="{90EA8C30-883A-0A44-97CF-AE034C068E50}" presName="descendantText" presStyleLbl="alignAcc1" presStyleIdx="2" presStyleCnt="4">
        <dgm:presLayoutVars>
          <dgm:bulletEnabled val="1"/>
        </dgm:presLayoutVars>
      </dgm:prSet>
      <dgm:spPr/>
    </dgm:pt>
    <dgm:pt modelId="{462BAA73-F1FB-E544-AC17-F5012C4A7A39}" type="pres">
      <dgm:prSet presAssocID="{8D29A5D7-3800-E148-840C-041E04B6245D}" presName="sp" presStyleCnt="0"/>
      <dgm:spPr/>
    </dgm:pt>
    <dgm:pt modelId="{2CF76D0A-2861-EA43-ACB7-491D28916FC9}" type="pres">
      <dgm:prSet presAssocID="{11C7305F-DF2D-F049-B755-8D5557CA5324}" presName="composite" presStyleCnt="0"/>
      <dgm:spPr/>
    </dgm:pt>
    <dgm:pt modelId="{38C41004-50EC-5545-8C47-D142C768C947}" type="pres">
      <dgm:prSet presAssocID="{11C7305F-DF2D-F049-B755-8D5557CA5324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705893A-2BFC-0D4B-BF71-82E4F529BDB3}" type="pres">
      <dgm:prSet presAssocID="{11C7305F-DF2D-F049-B755-8D5557CA5324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1BDCBC0E-0535-A847-B337-CBBC7D76CE48}" type="presOf" srcId="{DD85D73B-5313-C145-B25E-F76C30FBDBE0}" destId="{275307DA-6B91-8A4E-887A-C37B267354E1}" srcOrd="0" destOrd="0" presId="urn:microsoft.com/office/officeart/2005/8/layout/chevron2"/>
    <dgm:cxn modelId="{36814B30-EC8B-7448-BA46-333964F0F70C}" srcId="{DD85D73B-5313-C145-B25E-F76C30FBDBE0}" destId="{11C7305F-DF2D-F049-B755-8D5557CA5324}" srcOrd="3" destOrd="0" parTransId="{6FBF2E5E-9A3B-A14E-AF3A-2A2D34BD8645}" sibTransId="{9EF710C5-0F1D-8545-972F-44FE9C99B7CC}"/>
    <dgm:cxn modelId="{1059C731-EEC0-4746-A617-C0DCC41A9FB6}" type="presOf" srcId="{06D9403E-1D6A-B24A-96A4-028F1038418D}" destId="{BB206397-A23E-1346-B9EF-F4675B9279EC}" srcOrd="0" destOrd="0" presId="urn:microsoft.com/office/officeart/2005/8/layout/chevron2"/>
    <dgm:cxn modelId="{1C76B33C-C13D-FD44-8734-494FB27FCFB8}" srcId="{258AFE85-A92D-4643-AF28-D2E7AB24A194}" destId="{3AC5CAAB-BD26-0F4F-AD55-D26646585345}" srcOrd="0" destOrd="0" parTransId="{96397209-4CAD-C747-A1DE-E0EB2F783447}" sibTransId="{203284D9-B3C9-FB4B-8930-CF58F2A715E7}"/>
    <dgm:cxn modelId="{0131D74C-5A03-1F44-8DA8-2DAF7094FBC4}" srcId="{DD85D73B-5313-C145-B25E-F76C30FBDBE0}" destId="{90EA8C30-883A-0A44-97CF-AE034C068E50}" srcOrd="2" destOrd="0" parTransId="{AE5A1E14-E79F-0242-AE5F-2679F9936D0F}" sibTransId="{8D29A5D7-3800-E148-840C-041E04B6245D}"/>
    <dgm:cxn modelId="{0A2A555B-8FBE-6245-B457-03B8BA16DFB8}" type="presOf" srcId="{4AA42965-20E1-B64A-A734-84E37BE0EAF2}" destId="{ACB6BF4B-13B3-F64B-B409-5326CAE4C8B5}" srcOrd="0" destOrd="1" presId="urn:microsoft.com/office/officeart/2005/8/layout/chevron2"/>
    <dgm:cxn modelId="{226C7A5C-381E-3247-B49D-0CD100C3FCEC}" type="presOf" srcId="{3AC5CAAB-BD26-0F4F-AD55-D26646585345}" destId="{ACB6BF4B-13B3-F64B-B409-5326CAE4C8B5}" srcOrd="0" destOrd="0" presId="urn:microsoft.com/office/officeart/2005/8/layout/chevron2"/>
    <dgm:cxn modelId="{E375865D-2849-5645-85E5-091AB4A8D680}" type="presOf" srcId="{258AFE85-A92D-4643-AF28-D2E7AB24A194}" destId="{F52FD8D4-00C4-8C41-9530-09D48A65F104}" srcOrd="0" destOrd="0" presId="urn:microsoft.com/office/officeart/2005/8/layout/chevron2"/>
    <dgm:cxn modelId="{87EF2161-A6BD-5C49-AEE0-CE05692EB8F1}" srcId="{DD85D73B-5313-C145-B25E-F76C30FBDBE0}" destId="{06D9403E-1D6A-B24A-96A4-028F1038418D}" srcOrd="0" destOrd="0" parTransId="{104B09EF-A083-E145-BEFE-D12E2DA1B25D}" sibTransId="{B372B995-1A2E-3D43-BB13-815B05324812}"/>
    <dgm:cxn modelId="{C607466E-5E76-554F-9E47-576E73270049}" srcId="{258AFE85-A92D-4643-AF28-D2E7AB24A194}" destId="{4AA42965-20E1-B64A-A734-84E37BE0EAF2}" srcOrd="1" destOrd="0" parTransId="{672D2FAA-DD39-1246-8B06-829BA6CE0052}" sibTransId="{E6C4D11F-DE43-8140-816C-DE3BBE8F8931}"/>
    <dgm:cxn modelId="{776D5270-A651-0C4F-A66F-707BD2F0A0A2}" srcId="{11C7305F-DF2D-F049-B755-8D5557CA5324}" destId="{D126CC9B-E6DD-3D40-B564-36660773A88B}" srcOrd="0" destOrd="0" parTransId="{55E84E74-FA3A-7D4B-A5D1-17A06AF7D9B2}" sibTransId="{AB0E30BE-18D6-924A-B7FD-1BE0EBBE2D2F}"/>
    <dgm:cxn modelId="{7B116475-E942-6549-BA51-EEB7A6AE61FF}" srcId="{06D9403E-1D6A-B24A-96A4-028F1038418D}" destId="{D6B1D243-A52D-5D43-A94A-8D4F4B143201}" srcOrd="0" destOrd="0" parTransId="{542C0668-CDDA-C44A-BAC2-D8DB4EFDBA7F}" sibTransId="{B8AC2F6C-FEC3-0341-9D06-BA813400B8D2}"/>
    <dgm:cxn modelId="{F2FDE088-5EAD-9A4C-B0D7-621D40721DD9}" type="presOf" srcId="{D6B1D243-A52D-5D43-A94A-8D4F4B143201}" destId="{BEEFF902-DF7F-2E4E-88D5-949BBC330EB3}" srcOrd="0" destOrd="0" presId="urn:microsoft.com/office/officeart/2005/8/layout/chevron2"/>
    <dgm:cxn modelId="{0115FC96-2BE5-1042-80B1-AE90E8D77AF5}" type="presOf" srcId="{EF244119-A259-C14B-A5E8-CBCF1537E7C1}" destId="{BEEFF902-DF7F-2E4E-88D5-949BBC330EB3}" srcOrd="0" destOrd="1" presId="urn:microsoft.com/office/officeart/2005/8/layout/chevron2"/>
    <dgm:cxn modelId="{49819A9F-55EF-8A41-AEB1-5F0FA449457E}" type="presOf" srcId="{CF084375-AF45-EC41-91F2-9EFF171AB8DB}" destId="{5CD9F95C-992D-714D-81E1-83073FD90679}" srcOrd="0" destOrd="0" presId="urn:microsoft.com/office/officeart/2005/8/layout/chevron2"/>
    <dgm:cxn modelId="{FB4302AE-EF12-0E4B-AF84-D544F203A203}" srcId="{90EA8C30-883A-0A44-97CF-AE034C068E50}" destId="{CF084375-AF45-EC41-91F2-9EFF171AB8DB}" srcOrd="0" destOrd="0" parTransId="{258B2C28-D464-0A4E-A8DA-07D54B88BF2E}" sibTransId="{AA591389-E584-154B-A052-4048A5084248}"/>
    <dgm:cxn modelId="{92C8ABAE-0793-8A46-881F-E107FD68D7A8}" type="presOf" srcId="{D126CC9B-E6DD-3D40-B564-36660773A88B}" destId="{1705893A-2BFC-0D4B-BF71-82E4F529BDB3}" srcOrd="0" destOrd="0" presId="urn:microsoft.com/office/officeart/2005/8/layout/chevron2"/>
    <dgm:cxn modelId="{2CA2C7BD-86F4-C84C-BB19-F13F35AAEBF6}" type="presOf" srcId="{90EA8C30-883A-0A44-97CF-AE034C068E50}" destId="{EDEA97A1-E028-E240-92CE-B771096C7794}" srcOrd="0" destOrd="0" presId="urn:microsoft.com/office/officeart/2005/8/layout/chevron2"/>
    <dgm:cxn modelId="{3E685ED5-9C42-FD4A-AD90-BD5F7E23331A}" type="presOf" srcId="{11C7305F-DF2D-F049-B755-8D5557CA5324}" destId="{38C41004-50EC-5545-8C47-D142C768C947}" srcOrd="0" destOrd="0" presId="urn:microsoft.com/office/officeart/2005/8/layout/chevron2"/>
    <dgm:cxn modelId="{125E29E3-442E-F347-8D93-779D8620334D}" srcId="{06D9403E-1D6A-B24A-96A4-028F1038418D}" destId="{EF244119-A259-C14B-A5E8-CBCF1537E7C1}" srcOrd="1" destOrd="0" parTransId="{26212A79-E133-EB43-99D4-B6FADBCDA269}" sibTransId="{83ABFB7D-DAE3-4D48-A0F6-C324141F45B4}"/>
    <dgm:cxn modelId="{FD75DAF1-DBC1-1246-B883-C7832991A983}" srcId="{DD85D73B-5313-C145-B25E-F76C30FBDBE0}" destId="{258AFE85-A92D-4643-AF28-D2E7AB24A194}" srcOrd="1" destOrd="0" parTransId="{E0088F2C-005D-5B4F-9940-82444548E3D0}" sibTransId="{13127081-4507-E74F-A2C4-312F70CF5D92}"/>
    <dgm:cxn modelId="{F363E3D4-8716-D946-A3F0-4FA17BF2BD88}" type="presParOf" srcId="{275307DA-6B91-8A4E-887A-C37B267354E1}" destId="{931DFB77-B4BE-5D4E-8331-794F621E8324}" srcOrd="0" destOrd="0" presId="urn:microsoft.com/office/officeart/2005/8/layout/chevron2"/>
    <dgm:cxn modelId="{DC2EA1DE-5A9B-9F49-8BE6-FB16AC7B87F4}" type="presParOf" srcId="{931DFB77-B4BE-5D4E-8331-794F621E8324}" destId="{BB206397-A23E-1346-B9EF-F4675B9279EC}" srcOrd="0" destOrd="0" presId="urn:microsoft.com/office/officeart/2005/8/layout/chevron2"/>
    <dgm:cxn modelId="{E3571B86-D38E-CF49-820F-70B77DDCE0CA}" type="presParOf" srcId="{931DFB77-B4BE-5D4E-8331-794F621E8324}" destId="{BEEFF902-DF7F-2E4E-88D5-949BBC330EB3}" srcOrd="1" destOrd="0" presId="urn:microsoft.com/office/officeart/2005/8/layout/chevron2"/>
    <dgm:cxn modelId="{07500C48-8463-5D4A-87A3-8627796B37E7}" type="presParOf" srcId="{275307DA-6B91-8A4E-887A-C37B267354E1}" destId="{F1717206-9C18-F845-957E-963B0269330B}" srcOrd="1" destOrd="0" presId="urn:microsoft.com/office/officeart/2005/8/layout/chevron2"/>
    <dgm:cxn modelId="{9214CFA8-2A59-F64D-A217-DFF61A5C432E}" type="presParOf" srcId="{275307DA-6B91-8A4E-887A-C37B267354E1}" destId="{C216C58F-28DF-974B-84DF-8B76CDFA5690}" srcOrd="2" destOrd="0" presId="urn:microsoft.com/office/officeart/2005/8/layout/chevron2"/>
    <dgm:cxn modelId="{669FA740-5E2F-ED4D-9BCD-BD75C1657FAD}" type="presParOf" srcId="{C216C58F-28DF-974B-84DF-8B76CDFA5690}" destId="{F52FD8D4-00C4-8C41-9530-09D48A65F104}" srcOrd="0" destOrd="0" presId="urn:microsoft.com/office/officeart/2005/8/layout/chevron2"/>
    <dgm:cxn modelId="{1589F010-0319-EC40-87DB-7DBBD1591251}" type="presParOf" srcId="{C216C58F-28DF-974B-84DF-8B76CDFA5690}" destId="{ACB6BF4B-13B3-F64B-B409-5326CAE4C8B5}" srcOrd="1" destOrd="0" presId="urn:microsoft.com/office/officeart/2005/8/layout/chevron2"/>
    <dgm:cxn modelId="{F229BF92-EB9A-874F-93A9-47F13975965D}" type="presParOf" srcId="{275307DA-6B91-8A4E-887A-C37B267354E1}" destId="{F6E0F3F4-D2DA-F344-8E90-86722D85B8D4}" srcOrd="3" destOrd="0" presId="urn:microsoft.com/office/officeart/2005/8/layout/chevron2"/>
    <dgm:cxn modelId="{125B3052-60EE-D644-95C5-F2ABAC1D8FB4}" type="presParOf" srcId="{275307DA-6B91-8A4E-887A-C37B267354E1}" destId="{0641221C-9471-604E-A7B3-A17BB1B31FF8}" srcOrd="4" destOrd="0" presId="urn:microsoft.com/office/officeart/2005/8/layout/chevron2"/>
    <dgm:cxn modelId="{C3CC93A4-D220-F44C-862F-D62D3A365342}" type="presParOf" srcId="{0641221C-9471-604E-A7B3-A17BB1B31FF8}" destId="{EDEA97A1-E028-E240-92CE-B771096C7794}" srcOrd="0" destOrd="0" presId="urn:microsoft.com/office/officeart/2005/8/layout/chevron2"/>
    <dgm:cxn modelId="{7C545EF2-E01C-D449-AF8E-9A0C923C3860}" type="presParOf" srcId="{0641221C-9471-604E-A7B3-A17BB1B31FF8}" destId="{5CD9F95C-992D-714D-81E1-83073FD90679}" srcOrd="1" destOrd="0" presId="urn:microsoft.com/office/officeart/2005/8/layout/chevron2"/>
    <dgm:cxn modelId="{99602529-AD25-054B-B325-D4D351071D33}" type="presParOf" srcId="{275307DA-6B91-8A4E-887A-C37B267354E1}" destId="{462BAA73-F1FB-E544-AC17-F5012C4A7A39}" srcOrd="5" destOrd="0" presId="urn:microsoft.com/office/officeart/2005/8/layout/chevron2"/>
    <dgm:cxn modelId="{47D91629-551D-C244-88CE-B0666505CDDE}" type="presParOf" srcId="{275307DA-6B91-8A4E-887A-C37B267354E1}" destId="{2CF76D0A-2861-EA43-ACB7-491D28916FC9}" srcOrd="6" destOrd="0" presId="urn:microsoft.com/office/officeart/2005/8/layout/chevron2"/>
    <dgm:cxn modelId="{5D289F5A-162D-804B-9380-3F82E0731B9A}" type="presParOf" srcId="{2CF76D0A-2861-EA43-ACB7-491D28916FC9}" destId="{38C41004-50EC-5545-8C47-D142C768C947}" srcOrd="0" destOrd="0" presId="urn:microsoft.com/office/officeart/2005/8/layout/chevron2"/>
    <dgm:cxn modelId="{CA0B8815-AC64-ED47-8E70-47B7CCBC9365}" type="presParOf" srcId="{2CF76D0A-2861-EA43-ACB7-491D28916FC9}" destId="{1705893A-2BFC-0D4B-BF71-82E4F529BD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06397-A23E-1346-B9EF-F4675B9279EC}">
      <dsp:nvSpPr>
        <dsp:cNvPr id="0" name=""/>
        <dsp:cNvSpPr/>
      </dsp:nvSpPr>
      <dsp:spPr>
        <a:xfrm rot="5400000">
          <a:off x="-219599" y="224796"/>
          <a:ext cx="1463994" cy="1024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Polarized</a:t>
          </a:r>
          <a:r>
            <a:rPr lang="zh-CN" altLang="en-US" sz="2000" kern="1200" dirty="0"/>
            <a:t> </a:t>
          </a:r>
          <a:r>
            <a:rPr lang="en-US" altLang="zh-CN" sz="2000" kern="1200" dirty="0"/>
            <a:t>e-</a:t>
          </a:r>
          <a:r>
            <a:rPr lang="zh-CN" altLang="en-US" sz="2000" kern="1200" dirty="0"/>
            <a:t> </a:t>
          </a:r>
          <a:r>
            <a:rPr lang="en-US" altLang="zh-CN" sz="2000" kern="1200" dirty="0"/>
            <a:t>source</a:t>
          </a:r>
          <a:endParaRPr lang="en-US" sz="2000" kern="1200" dirty="0"/>
        </a:p>
      </dsp:txBody>
      <dsp:txXfrm rot="-5400000">
        <a:off x="0" y="517595"/>
        <a:ext cx="1024796" cy="439198"/>
      </dsp:txXfrm>
    </dsp:sp>
    <dsp:sp modelId="{BEEFF902-DF7F-2E4E-88D5-949BBC330EB3}">
      <dsp:nvSpPr>
        <dsp:cNvPr id="0" name=""/>
        <dsp:cNvSpPr/>
      </dsp:nvSpPr>
      <dsp:spPr>
        <a:xfrm rot="5400000">
          <a:off x="2072988" y="-1042994"/>
          <a:ext cx="952096" cy="3048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Polarization</a:t>
          </a:r>
          <a:r>
            <a:rPr lang="zh-CN" altLang="en-US" sz="2000" kern="1200" dirty="0"/>
            <a:t> </a:t>
          </a:r>
          <a:r>
            <a:rPr lang="en-US" altLang="zh-CN" sz="2000" kern="1200" dirty="0"/>
            <a:t>&gt;85%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Ref:</a:t>
          </a:r>
          <a:r>
            <a:rPr lang="zh-CN" altLang="en-US" sz="2000" kern="1200" dirty="0"/>
            <a:t> </a:t>
          </a:r>
          <a:r>
            <a:rPr lang="en-US" altLang="zh-CN" sz="2000" kern="1200" dirty="0"/>
            <a:t>ILC,</a:t>
          </a:r>
          <a:r>
            <a:rPr lang="zh-CN" altLang="en-US" sz="2000" kern="1200" dirty="0"/>
            <a:t> </a:t>
          </a:r>
          <a:r>
            <a:rPr lang="en-US" altLang="zh-CN" sz="2000" kern="1200" dirty="0"/>
            <a:t>EIC</a:t>
          </a:r>
          <a:endParaRPr lang="en-US" sz="2000" kern="1200" dirty="0"/>
        </a:p>
      </dsp:txBody>
      <dsp:txXfrm rot="-5400000">
        <a:off x="1024796" y="51675"/>
        <a:ext cx="3002004" cy="859142"/>
      </dsp:txXfrm>
    </dsp:sp>
    <dsp:sp modelId="{F52FD8D4-00C4-8C41-9530-09D48A65F104}">
      <dsp:nvSpPr>
        <dsp:cNvPr id="0" name=""/>
        <dsp:cNvSpPr/>
      </dsp:nvSpPr>
      <dsp:spPr>
        <a:xfrm rot="5400000">
          <a:off x="-219599" y="1528348"/>
          <a:ext cx="1463994" cy="1024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 err="1"/>
            <a:t>Linac</a:t>
          </a:r>
          <a:r>
            <a:rPr lang="zh-CN" altLang="en-US" sz="2000" kern="1200" dirty="0"/>
            <a:t> </a:t>
          </a:r>
          <a:r>
            <a:rPr lang="en-US" altLang="zh-CN" sz="2000" kern="1200" dirty="0"/>
            <a:t>and</a:t>
          </a:r>
          <a:r>
            <a:rPr lang="zh-CN" altLang="en-US" sz="2000" kern="1200" dirty="0"/>
            <a:t> </a:t>
          </a:r>
          <a:r>
            <a:rPr lang="en-US" altLang="zh-CN" sz="2000" kern="1200" dirty="0"/>
            <a:t>transport</a:t>
          </a:r>
          <a:r>
            <a:rPr lang="zh-CN" altLang="en-US" sz="2000" kern="1200" dirty="0"/>
            <a:t> </a:t>
          </a:r>
          <a:r>
            <a:rPr lang="en-US" altLang="zh-CN" sz="2000" kern="1200" dirty="0"/>
            <a:t>lines</a:t>
          </a:r>
          <a:endParaRPr lang="en-US" sz="2000" kern="1200" dirty="0"/>
        </a:p>
      </dsp:txBody>
      <dsp:txXfrm rot="-5400000">
        <a:off x="0" y="1821147"/>
        <a:ext cx="1024796" cy="439198"/>
      </dsp:txXfrm>
    </dsp:sp>
    <dsp:sp modelId="{ACB6BF4B-13B3-F64B-B409-5326CAE4C8B5}">
      <dsp:nvSpPr>
        <dsp:cNvPr id="0" name=""/>
        <dsp:cNvSpPr/>
      </dsp:nvSpPr>
      <dsp:spPr>
        <a:xfrm rot="5400000">
          <a:off x="2073238" y="260306"/>
          <a:ext cx="951596" cy="3048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Polarization</a:t>
          </a:r>
          <a:r>
            <a:rPr lang="zh-CN" altLang="en-US" sz="2000" kern="1200" dirty="0"/>
            <a:t> </a:t>
          </a:r>
          <a:r>
            <a:rPr lang="en-US" altLang="zh-CN" sz="2000" kern="1200" dirty="0"/>
            <a:t>loss</a:t>
          </a:r>
          <a:r>
            <a:rPr lang="zh-CN" altLang="en-US" sz="2000" kern="1200" dirty="0"/>
            <a:t> </a:t>
          </a:r>
          <a:r>
            <a:rPr lang="en-US" altLang="zh-CN" sz="2000" kern="1200" dirty="0"/>
            <a:t>&lt;</a:t>
          </a:r>
          <a:r>
            <a:rPr lang="zh-CN" altLang="en-US" sz="2000" kern="1200" dirty="0"/>
            <a:t> </a:t>
          </a:r>
          <a:r>
            <a:rPr lang="en-US" altLang="zh-CN" sz="2000" kern="1200" dirty="0"/>
            <a:t>10%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Ref:</a:t>
          </a:r>
          <a:r>
            <a:rPr lang="zh-CN" altLang="en-US" sz="2000" kern="1200" dirty="0"/>
            <a:t> </a:t>
          </a:r>
          <a:r>
            <a:rPr lang="en-US" altLang="zh-CN" sz="2000" kern="1200" dirty="0"/>
            <a:t>SLC,</a:t>
          </a:r>
          <a:r>
            <a:rPr lang="zh-CN" altLang="en-US" sz="2000" kern="1200" dirty="0"/>
            <a:t> </a:t>
          </a:r>
          <a:r>
            <a:rPr lang="en-US" altLang="zh-CN" sz="2000" kern="1200" dirty="0"/>
            <a:t>ILC</a:t>
          </a:r>
          <a:endParaRPr lang="en-US" sz="2000" kern="1200" dirty="0"/>
        </a:p>
      </dsp:txBody>
      <dsp:txXfrm rot="-5400000">
        <a:off x="1024796" y="1355202"/>
        <a:ext cx="3002028" cy="858690"/>
      </dsp:txXfrm>
    </dsp:sp>
    <dsp:sp modelId="{EDEA97A1-E028-E240-92CE-B771096C7794}">
      <dsp:nvSpPr>
        <dsp:cNvPr id="0" name=""/>
        <dsp:cNvSpPr/>
      </dsp:nvSpPr>
      <dsp:spPr>
        <a:xfrm rot="5400000">
          <a:off x="-219599" y="2831900"/>
          <a:ext cx="1463994" cy="1024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Booster</a:t>
          </a:r>
          <a:endParaRPr lang="en-US" sz="2000" kern="1200" dirty="0"/>
        </a:p>
      </dsp:txBody>
      <dsp:txXfrm rot="-5400000">
        <a:off x="0" y="3124699"/>
        <a:ext cx="1024796" cy="439198"/>
      </dsp:txXfrm>
    </dsp:sp>
    <dsp:sp modelId="{5CD9F95C-992D-714D-81E1-83073FD90679}">
      <dsp:nvSpPr>
        <dsp:cNvPr id="0" name=""/>
        <dsp:cNvSpPr/>
      </dsp:nvSpPr>
      <dsp:spPr>
        <a:xfrm rot="5400000">
          <a:off x="2073238" y="1563858"/>
          <a:ext cx="951596" cy="3048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Polarization</a:t>
          </a:r>
          <a:r>
            <a:rPr lang="zh-CN" altLang="en-US" sz="2000" kern="1200" dirty="0"/>
            <a:t> </a:t>
          </a:r>
          <a:r>
            <a:rPr lang="en-US" altLang="zh-CN" sz="2000" kern="1200" dirty="0"/>
            <a:t>loss</a:t>
          </a:r>
          <a:r>
            <a:rPr lang="zh-CN" altLang="en-US" sz="2000" kern="1200" dirty="0"/>
            <a:t> </a:t>
          </a:r>
          <a:r>
            <a:rPr lang="en-US" altLang="zh-CN" sz="2000" kern="1200" dirty="0"/>
            <a:t>&lt;</a:t>
          </a:r>
          <a:r>
            <a:rPr lang="zh-CN" altLang="en-US" sz="2000" kern="1200" dirty="0"/>
            <a:t> </a:t>
          </a:r>
          <a:r>
            <a:rPr lang="en-US" altLang="zh-CN" sz="2000" kern="1200" dirty="0"/>
            <a:t>5%</a:t>
          </a:r>
          <a:endParaRPr lang="en-US" sz="2000" kern="1200" dirty="0"/>
        </a:p>
      </dsp:txBody>
      <dsp:txXfrm rot="-5400000">
        <a:off x="1024796" y="2658754"/>
        <a:ext cx="3002028" cy="858690"/>
      </dsp:txXfrm>
    </dsp:sp>
    <dsp:sp modelId="{38C41004-50EC-5545-8C47-D142C768C947}">
      <dsp:nvSpPr>
        <dsp:cNvPr id="0" name=""/>
        <dsp:cNvSpPr/>
      </dsp:nvSpPr>
      <dsp:spPr>
        <a:xfrm rot="5400000">
          <a:off x="-219599" y="4135452"/>
          <a:ext cx="1463994" cy="10247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Collider</a:t>
          </a:r>
          <a:endParaRPr lang="en-US" sz="2000" kern="1200" dirty="0"/>
        </a:p>
      </dsp:txBody>
      <dsp:txXfrm rot="-5400000">
        <a:off x="0" y="4428251"/>
        <a:ext cx="1024796" cy="439198"/>
      </dsp:txXfrm>
    </dsp:sp>
    <dsp:sp modelId="{1705893A-2BFC-0D4B-BF71-82E4F529BDB3}">
      <dsp:nvSpPr>
        <dsp:cNvPr id="0" name=""/>
        <dsp:cNvSpPr/>
      </dsp:nvSpPr>
      <dsp:spPr>
        <a:xfrm rot="5400000">
          <a:off x="2073238" y="2867410"/>
          <a:ext cx="951596" cy="30484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 err="1"/>
            <a:t>P</a:t>
          </a:r>
          <a:r>
            <a:rPr lang="en-US" altLang="zh-CN" sz="2000" kern="1200" baseline="-25000" dirty="0" err="1"/>
            <a:t>inj</a:t>
          </a:r>
          <a:r>
            <a:rPr lang="zh-CN" altLang="en-US" sz="2000" kern="1200" dirty="0"/>
            <a:t> </a:t>
          </a:r>
          <a:r>
            <a:rPr lang="en-US" altLang="zh-CN" sz="2000" kern="1200" dirty="0"/>
            <a:t>&gt;</a:t>
          </a:r>
          <a:r>
            <a:rPr lang="zh-CN" altLang="en-US" sz="2000" kern="1200" dirty="0"/>
            <a:t> </a:t>
          </a:r>
          <a:r>
            <a:rPr lang="en-US" altLang="zh-CN" sz="2000" kern="1200" dirty="0"/>
            <a:t>70% after considering these factors</a:t>
          </a:r>
          <a:endParaRPr lang="en-US" sz="2000" kern="1200" dirty="0"/>
        </a:p>
      </dsp:txBody>
      <dsp:txXfrm rot="-5400000">
        <a:off x="1024796" y="3962306"/>
        <a:ext cx="3002028" cy="858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2023/7/1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7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7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25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965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93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2023/7/1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2023</a:t>
            </a:r>
            <a:r>
              <a:rPr lang="zh-CN" altLang="en-US" dirty="0"/>
              <a:t> </a:t>
            </a:r>
            <a:r>
              <a:rPr lang="en-US" altLang="zh-CN" dirty="0"/>
              <a:t>CEPC Workshop</a:t>
            </a:r>
            <a:r>
              <a:rPr lang="zh-CN" altLang="en-US" dirty="0"/>
              <a:t> </a:t>
            </a:r>
            <a:r>
              <a:rPr lang="en-US" altLang="zh-CN" dirty="0"/>
              <a:t>EU</a:t>
            </a:r>
            <a:r>
              <a:rPr lang="zh-CN" altLang="en-US" dirty="0"/>
              <a:t> </a:t>
            </a:r>
            <a:r>
              <a:rPr lang="en-US" altLang="zh-CN" dirty="0"/>
              <a:t>Edition,</a:t>
            </a:r>
            <a:r>
              <a:rPr lang="zh-CN" altLang="en-US" dirty="0"/>
              <a:t> </a:t>
            </a:r>
            <a:r>
              <a:rPr lang="en-US" altLang="zh-CN" dirty="0"/>
              <a:t>Univ.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Edinburgh,</a:t>
            </a:r>
            <a:r>
              <a:rPr lang="zh-CN" altLang="en-US" dirty="0"/>
              <a:t> </a:t>
            </a:r>
            <a:r>
              <a:rPr lang="en-US" altLang="zh-CN" dirty="0"/>
              <a:t>3-6</a:t>
            </a:r>
            <a:r>
              <a:rPr lang="zh-CN" altLang="en-US" dirty="0"/>
              <a:t> </a:t>
            </a:r>
            <a:r>
              <a:rPr lang="en-US" altLang="zh-CN" dirty="0"/>
              <a:t>July</a:t>
            </a:r>
            <a:r>
              <a:rPr lang="zh-CN" altLang="en-US" dirty="0"/>
              <a:t> </a:t>
            </a:r>
            <a:r>
              <a:rPr lang="en-US" altLang="zh-CN" dirty="0"/>
              <a:t>2023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2023/7/1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2023</a:t>
            </a:r>
            <a:r>
              <a:rPr lang="zh-CN" altLang="en-US" dirty="0"/>
              <a:t> </a:t>
            </a:r>
            <a:r>
              <a:rPr lang="en-US" altLang="zh-CN" dirty="0"/>
              <a:t>CEPC Workshop</a:t>
            </a:r>
            <a:r>
              <a:rPr lang="zh-CN" altLang="en-US" dirty="0"/>
              <a:t> </a:t>
            </a:r>
            <a:r>
              <a:rPr lang="en-US" altLang="zh-CN" dirty="0"/>
              <a:t>EU</a:t>
            </a:r>
            <a:r>
              <a:rPr lang="zh-CN" altLang="en-US" dirty="0"/>
              <a:t> </a:t>
            </a:r>
            <a:r>
              <a:rPr lang="en-US" altLang="zh-CN" dirty="0"/>
              <a:t>Edition,</a:t>
            </a:r>
            <a:r>
              <a:rPr lang="zh-CN" altLang="en-US" dirty="0"/>
              <a:t> </a:t>
            </a:r>
            <a:r>
              <a:rPr lang="en-US" altLang="zh-CN" dirty="0"/>
              <a:t>Univ.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Edinburgh,</a:t>
            </a:r>
            <a:r>
              <a:rPr lang="zh-CN" altLang="en-US" dirty="0"/>
              <a:t> </a:t>
            </a:r>
            <a:r>
              <a:rPr lang="en-US" altLang="zh-CN" dirty="0"/>
              <a:t>3-6</a:t>
            </a:r>
            <a:r>
              <a:rPr lang="zh-CN" altLang="en-US" dirty="0"/>
              <a:t> </a:t>
            </a:r>
            <a:r>
              <a:rPr lang="en-US" altLang="zh-CN" dirty="0"/>
              <a:t>July</a:t>
            </a:r>
            <a:r>
              <a:rPr lang="zh-CN" altLang="en-US" dirty="0"/>
              <a:t> </a:t>
            </a:r>
            <a:r>
              <a:rPr lang="en-US" altLang="zh-CN" dirty="0"/>
              <a:t>2023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2023/7/1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2023</a:t>
            </a:r>
            <a:r>
              <a:rPr lang="zh-CN" altLang="en-US" dirty="0"/>
              <a:t> </a:t>
            </a:r>
            <a:r>
              <a:rPr lang="en-US" altLang="zh-CN" dirty="0"/>
              <a:t>CEPC Workshop</a:t>
            </a:r>
            <a:r>
              <a:rPr lang="zh-CN" altLang="en-US" dirty="0"/>
              <a:t> </a:t>
            </a:r>
            <a:r>
              <a:rPr lang="en-US" altLang="zh-CN" dirty="0"/>
              <a:t>EU</a:t>
            </a:r>
            <a:r>
              <a:rPr lang="zh-CN" altLang="en-US" dirty="0"/>
              <a:t> </a:t>
            </a:r>
            <a:r>
              <a:rPr lang="en-US" altLang="zh-CN" dirty="0"/>
              <a:t>Edition,</a:t>
            </a:r>
            <a:r>
              <a:rPr lang="zh-CN" altLang="en-US" dirty="0"/>
              <a:t> </a:t>
            </a:r>
            <a:r>
              <a:rPr lang="en-US" altLang="zh-CN" dirty="0"/>
              <a:t>Univ.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Edinburgh,</a:t>
            </a:r>
            <a:r>
              <a:rPr lang="zh-CN" altLang="en-US" dirty="0"/>
              <a:t> </a:t>
            </a:r>
            <a:r>
              <a:rPr lang="en-US" altLang="zh-CN" dirty="0"/>
              <a:t>3-6</a:t>
            </a:r>
            <a:r>
              <a:rPr lang="zh-CN" altLang="en-US" dirty="0"/>
              <a:t> </a:t>
            </a:r>
            <a:r>
              <a:rPr lang="en-US" altLang="zh-CN" dirty="0"/>
              <a:t>July</a:t>
            </a:r>
            <a:r>
              <a:rPr lang="zh-CN" altLang="en-US" dirty="0"/>
              <a:t> </a:t>
            </a:r>
            <a:r>
              <a:rPr lang="en-US" altLang="zh-CN" dirty="0"/>
              <a:t>2023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2023/7/1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2023</a:t>
            </a:r>
            <a:r>
              <a:rPr lang="zh-CN" altLang="en-US" dirty="0"/>
              <a:t> </a:t>
            </a:r>
            <a:r>
              <a:rPr lang="en-US" altLang="zh-CN" dirty="0"/>
              <a:t>CEPC Workshop</a:t>
            </a:r>
            <a:r>
              <a:rPr lang="zh-CN" altLang="en-US" dirty="0"/>
              <a:t> </a:t>
            </a:r>
            <a:r>
              <a:rPr lang="en-US" altLang="zh-CN" dirty="0"/>
              <a:t>EU</a:t>
            </a:r>
            <a:r>
              <a:rPr lang="zh-CN" altLang="en-US" dirty="0"/>
              <a:t> </a:t>
            </a:r>
            <a:r>
              <a:rPr lang="en-US" altLang="zh-CN" dirty="0"/>
              <a:t>Edition,</a:t>
            </a:r>
            <a:r>
              <a:rPr lang="zh-CN" altLang="en-US" dirty="0"/>
              <a:t> </a:t>
            </a:r>
            <a:r>
              <a:rPr lang="en-US" altLang="zh-CN" dirty="0"/>
              <a:t>Univ.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Edinburgh,</a:t>
            </a:r>
            <a:r>
              <a:rPr lang="zh-CN" altLang="en-US" dirty="0"/>
              <a:t> </a:t>
            </a:r>
            <a:r>
              <a:rPr lang="en-US" altLang="zh-CN" dirty="0"/>
              <a:t>3-6</a:t>
            </a:r>
            <a:r>
              <a:rPr lang="zh-CN" altLang="en-US" dirty="0"/>
              <a:t> </a:t>
            </a:r>
            <a:r>
              <a:rPr lang="en-US" altLang="zh-CN" dirty="0"/>
              <a:t>July</a:t>
            </a:r>
            <a:r>
              <a:rPr lang="zh-CN" altLang="en-US" dirty="0"/>
              <a:t> </a:t>
            </a:r>
            <a:r>
              <a:rPr lang="en-US" altLang="zh-CN" dirty="0"/>
              <a:t>2023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2023/7/1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emf"/><Relationship Id="rId7" Type="http://schemas.openxmlformats.org/officeDocument/2006/relationships/image" Target="../media/image3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emf"/><Relationship Id="rId10" Type="http://schemas.openxmlformats.org/officeDocument/2006/relationships/image" Target="../media/image37.emf"/><Relationship Id="rId4" Type="http://schemas.openxmlformats.org/officeDocument/2006/relationships/image" Target="../media/image34.emf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5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839416" y="2480570"/>
            <a:ext cx="10153128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000" dirty="0"/>
              <a:t>Progress</a:t>
            </a:r>
            <a:r>
              <a:rPr lang="zh-CN" altLang="en-US" sz="5000" dirty="0"/>
              <a:t> </a:t>
            </a:r>
            <a:r>
              <a:rPr lang="en-US" altLang="zh-CN" sz="5000" dirty="0"/>
              <a:t>of</a:t>
            </a:r>
            <a:r>
              <a:rPr lang="zh-CN" altLang="en-US" sz="5000" dirty="0"/>
              <a:t> </a:t>
            </a:r>
            <a:r>
              <a:rPr lang="en-HK" sz="5000" dirty="0"/>
              <a:t>CEPC</a:t>
            </a:r>
            <a:r>
              <a:rPr lang="zh-CN" altLang="en-US" sz="5000" dirty="0"/>
              <a:t> </a:t>
            </a:r>
            <a:r>
              <a:rPr lang="en-US" altLang="zh-CN" sz="5000" dirty="0"/>
              <a:t>Polarization</a:t>
            </a:r>
            <a:r>
              <a:rPr lang="zh-CN" altLang="en-US" sz="5000" dirty="0"/>
              <a:t> </a:t>
            </a:r>
            <a:r>
              <a:rPr lang="en-US" altLang="zh-CN" sz="5000" dirty="0"/>
              <a:t>Studies</a:t>
            </a:r>
            <a:endParaRPr lang="zh-CN" altLang="en-US" sz="5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Zhe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Duan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2023</a:t>
            </a:r>
            <a:r>
              <a:rPr lang="zh-CN" altLang="en-US" dirty="0"/>
              <a:t> </a:t>
            </a:r>
            <a:r>
              <a:rPr lang="en-US" altLang="zh-CN" dirty="0"/>
              <a:t>CEPC Workshop</a:t>
            </a:r>
            <a:r>
              <a:rPr lang="zh-CN" altLang="en-US" dirty="0"/>
              <a:t> </a:t>
            </a:r>
            <a:r>
              <a:rPr lang="en-US" altLang="zh-CN" dirty="0"/>
              <a:t>EU</a:t>
            </a:r>
            <a:r>
              <a:rPr lang="zh-CN" altLang="en-US" dirty="0"/>
              <a:t> </a:t>
            </a:r>
            <a:r>
              <a:rPr lang="en-US" altLang="zh-CN" dirty="0"/>
              <a:t>Edition,</a:t>
            </a:r>
            <a:r>
              <a:rPr lang="zh-CN" altLang="en-US" dirty="0"/>
              <a:t> </a:t>
            </a:r>
            <a:r>
              <a:rPr lang="en-US" altLang="zh-CN" dirty="0"/>
              <a:t>University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Edinburgh,</a:t>
            </a:r>
            <a:r>
              <a:rPr lang="zh-CN" altLang="en-US" dirty="0"/>
              <a:t> </a:t>
            </a:r>
            <a:r>
              <a:rPr lang="en-US" altLang="zh-CN" dirty="0"/>
              <a:t>3-6</a:t>
            </a:r>
            <a:r>
              <a:rPr lang="zh-CN" altLang="en-US" dirty="0"/>
              <a:t> </a:t>
            </a:r>
            <a:r>
              <a:rPr lang="en-US" altLang="zh-CN" dirty="0"/>
              <a:t>July</a:t>
            </a:r>
            <a:r>
              <a:rPr lang="zh-CN" altLang="en-US" dirty="0"/>
              <a:t> </a:t>
            </a:r>
            <a:r>
              <a:rPr lang="en-US" altLang="zh-CN" dirty="0"/>
              <a:t>2023</a:t>
            </a:r>
            <a:endParaRPr lang="zh-CN" altLang="en-US" dirty="0"/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05B935-F428-4245-9D6F-9D3FAFAAA87B}"/>
              </a:ext>
            </a:extLst>
          </p:cNvPr>
          <p:cNvSpPr txBox="1"/>
          <p:nvPr/>
        </p:nvSpPr>
        <p:spPr>
          <a:xfrm>
            <a:off x="8448275" y="4149080"/>
            <a:ext cx="37201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Contributors:</a:t>
            </a:r>
          </a:p>
          <a:p>
            <a:r>
              <a:rPr lang="en-US" dirty="0"/>
              <a:t>S. H. Chen, T. Chen, D. H. Ji, X. P. Li, W. H. Xia, B. Wang, D. Wang, Y. W. Wang,</a:t>
            </a:r>
          </a:p>
          <a:p>
            <a:r>
              <a:rPr lang="en-US" dirty="0"/>
              <a:t>D. P. Barber (DESY&amp;UNM),</a:t>
            </a:r>
          </a:p>
          <a:p>
            <a:r>
              <a:rPr lang="en-US" dirty="0"/>
              <a:t>S. </a:t>
            </a:r>
            <a:r>
              <a:rPr lang="en-US" dirty="0" err="1"/>
              <a:t>Nikitin</a:t>
            </a:r>
            <a:r>
              <a:rPr lang="en-US" dirty="0"/>
              <a:t> (BINP)</a:t>
            </a:r>
          </a:p>
          <a:p>
            <a:r>
              <a:rPr lang="en-US" dirty="0"/>
              <a:t>Acknowledgement:</a:t>
            </a:r>
          </a:p>
          <a:p>
            <a:r>
              <a:rPr lang="en-US" dirty="0"/>
              <a:t>E. Forest &amp; D. Sagan on help with </a:t>
            </a:r>
            <a:r>
              <a:rPr lang="en-US" dirty="0" err="1"/>
              <a:t>Bmad</a:t>
            </a:r>
            <a:r>
              <a:rPr lang="en-US" dirty="0"/>
              <a:t>/PTC code.</a:t>
            </a: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4" descr="spinPrecession.gif">
            <a:extLst>
              <a:ext uri="{FF2B5EF4-FFF2-40B4-BE49-F238E27FC236}">
                <a16:creationId xmlns:a16="http://schemas.microsoft.com/office/drawing/2014/main" id="{8A21F150-BF70-6D4D-B148-C051F3AA9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" y="3284984"/>
            <a:ext cx="3102876" cy="1448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1D5F64-C189-B649-AA00-A9DD5580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 booster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257E0-B74D-E947-AFC2-5348F453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F591D3A-1D40-4346-B60C-F67A1EACA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464" y="3777896"/>
            <a:ext cx="3234577" cy="2138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C9A245-BC64-9944-BB93-125A7147A8C3}"/>
                  </a:ext>
                </a:extLst>
              </p:cNvPr>
              <p:cNvSpPr txBox="1"/>
              <p:nvPr/>
            </p:nvSpPr>
            <p:spPr>
              <a:xfrm>
                <a:off x="214161" y="1055146"/>
                <a:ext cx="11741543" cy="244586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tune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changes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could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cross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resonances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altLang="zh-CN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spin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resonances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zh-CN" altLang="en-US" sz="2000" dirty="0"/>
                  <a:t>  </a:t>
                </a:r>
                <a:r>
                  <a:rPr lang="en-US" altLang="zh-CN" sz="2000" dirty="0"/>
                  <a:t>are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spaced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by</a:t>
                </a:r>
                <a:r>
                  <a:rPr lang="zh-CN" altLang="en-US" sz="2000" dirty="0"/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440</a:t>
                </a:r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MeV</a:t>
                </a:r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dirty="0"/>
                  <a:t>for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e+/e-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non-adiabatic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crossing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could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vary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and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lead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to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depolarization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[1]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Spin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resonance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strength</a:t>
                </a:r>
                <a:r>
                  <a:rPr lang="el-GR" altLang="zh-CN" sz="2000" dirty="0">
                    <a:solidFill>
                      <a:srgbClr val="FF0000"/>
                    </a:solidFill>
                  </a:rPr>
                  <a:t> ε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Acceleration rate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sz="2000" dirty="0"/>
                  <a:t>[km]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l-GR" altLang="zh-CN" sz="20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Δ</a:t>
                </a:r>
                <a:r>
                  <a:rPr lang="en-US" altLang="zh-CN" sz="20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|P| &lt; 1%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 in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the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regimes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of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fast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crossing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&amp;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slow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crossing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b="0" dirty="0">
                    <a:ea typeface="Cambria Math" panose="02040503050406030204" pitchFamily="18" charset="0"/>
                  </a:rPr>
                  <a:t>Previous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studies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suggested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using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Siberian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snakes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to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b="0" dirty="0">
                    <a:ea typeface="Cambria Math" panose="02040503050406030204" pitchFamily="18" charset="0"/>
                  </a:rPr>
                  <a:t>maintain</a:t>
                </a:r>
                <a:r>
                  <a:rPr lang="zh-CN" altLang="en-US" sz="2000" b="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polarization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for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future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100km-scale</a:t>
                </a:r>
                <a:r>
                  <a:rPr lang="zh-CN" altLang="en-US" sz="2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boosters[7]</a:t>
                </a:r>
                <a:endParaRPr lang="en-US" altLang="zh-CN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C9A245-BC64-9944-BB93-125A7147A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61" y="1055146"/>
                <a:ext cx="11741543" cy="2445862"/>
              </a:xfrm>
              <a:prstGeom prst="rect">
                <a:avLst/>
              </a:prstGeom>
              <a:blipFill>
                <a:blip r:embed="rId4"/>
                <a:stretch>
                  <a:fillRect l="-432" t="-1026" b="-2051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51268AF-F1DF-0E4D-9F3A-8D55AE411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65" y="3517792"/>
            <a:ext cx="4997135" cy="31898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9CC75D-981D-E74B-A2C2-18EC7FE6D5B1}"/>
              </a:ext>
            </a:extLst>
          </p:cNvPr>
          <p:cNvCxnSpPr>
            <a:cxnSpLocks/>
          </p:cNvCxnSpPr>
          <p:nvPr/>
        </p:nvCxnSpPr>
        <p:spPr>
          <a:xfrm>
            <a:off x="9868829" y="3898201"/>
            <a:ext cx="0" cy="2208762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DC818D-A2B7-CE4C-B704-985DB0828CA0}"/>
              </a:ext>
            </a:extLst>
          </p:cNvPr>
          <p:cNvCxnSpPr>
            <a:cxnSpLocks/>
          </p:cNvCxnSpPr>
          <p:nvPr/>
        </p:nvCxnSpPr>
        <p:spPr>
          <a:xfrm>
            <a:off x="9767279" y="4525470"/>
            <a:ext cx="0" cy="1581493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545C62-036B-6849-8F55-B827A030CFFF}"/>
              </a:ext>
            </a:extLst>
          </p:cNvPr>
          <p:cNvCxnSpPr>
            <a:cxnSpLocks/>
          </p:cNvCxnSpPr>
          <p:nvPr/>
        </p:nvCxnSpPr>
        <p:spPr>
          <a:xfrm>
            <a:off x="9465452" y="4653183"/>
            <a:ext cx="0" cy="1453780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6F4957-8AD6-8744-AB7C-004B39C31815}"/>
              </a:ext>
            </a:extLst>
          </p:cNvPr>
          <p:cNvCxnSpPr>
            <a:cxnSpLocks/>
          </p:cNvCxnSpPr>
          <p:nvPr/>
        </p:nvCxnSpPr>
        <p:spPr>
          <a:xfrm>
            <a:off x="10875858" y="5202185"/>
            <a:ext cx="0" cy="904778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B0891E-F138-6D44-A49F-24CE4ABB925F}"/>
              </a:ext>
            </a:extLst>
          </p:cNvPr>
          <p:cNvCxnSpPr>
            <a:cxnSpLocks/>
          </p:cNvCxnSpPr>
          <p:nvPr/>
        </p:nvCxnSpPr>
        <p:spPr>
          <a:xfrm>
            <a:off x="10537457" y="5279813"/>
            <a:ext cx="0" cy="827150"/>
          </a:xfrm>
          <a:prstGeom prst="line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AF47286-DAB3-DA46-8232-B9D297A661C5}"/>
              </a:ext>
            </a:extLst>
          </p:cNvPr>
          <p:cNvSpPr txBox="1"/>
          <p:nvPr/>
        </p:nvSpPr>
        <p:spPr>
          <a:xfrm>
            <a:off x="-23696" y="5933788"/>
            <a:ext cx="8358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Froissart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Stora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7,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297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(1960)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K.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Barladyan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PRAB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22,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112804,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(2019)</a:t>
            </a:r>
            <a:endParaRPr lang="en-HK" altLang="zh-CN" sz="1200" dirty="0">
              <a:solidFill>
                <a:srgbClr val="00B050"/>
              </a:solidFill>
            </a:endParaRPr>
          </a:p>
          <a:p>
            <a:r>
              <a:rPr lang="en-US" altLang="zh-CN" sz="1200" dirty="0">
                <a:solidFill>
                  <a:srgbClr val="00B050"/>
                </a:solidFill>
              </a:rPr>
              <a:t>[3]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Nakamura,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NIM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411,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93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(1998)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[4]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Khoe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Part.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Accel.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6,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213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(1975)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[5]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HK" sz="1200" dirty="0">
                <a:solidFill>
                  <a:srgbClr val="00B050"/>
                </a:solidFill>
              </a:rPr>
              <a:t>Configuration Manual: Polarized Proton Collider at RHIC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2006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[6]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V.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Ranjbar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PRAB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111003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(2018)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[7]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Koop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Phys.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Part.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Nucl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Lett.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13.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(2016);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S.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Nikitin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IJMPA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34,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1940004(2019);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IJMPA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35,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2041001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(2020).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8483A-C965-FA43-B0C0-7C9EE6900348}"/>
              </a:ext>
            </a:extLst>
          </p:cNvPr>
          <p:cNvSpPr txBox="1"/>
          <p:nvPr/>
        </p:nvSpPr>
        <p:spPr>
          <a:xfrm>
            <a:off x="3589099" y="3579233"/>
            <a:ext cx="116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</a:rPr>
              <a:t>Fast</a:t>
            </a:r>
            <a:r>
              <a:rPr lang="zh-CN" altLang="en-US" sz="1200" b="1" dirty="0">
                <a:solidFill>
                  <a:srgbClr val="0000FF"/>
                </a:solidFill>
              </a:rPr>
              <a:t> </a:t>
            </a:r>
            <a:r>
              <a:rPr lang="en-US" altLang="zh-CN" sz="1200" b="1" dirty="0">
                <a:solidFill>
                  <a:srgbClr val="0000FF"/>
                </a:solidFill>
              </a:rPr>
              <a:t>crossing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7BBE33-C019-B446-8A39-6473336191CE}"/>
              </a:ext>
            </a:extLst>
          </p:cNvPr>
          <p:cNvSpPr txBox="1"/>
          <p:nvPr/>
        </p:nvSpPr>
        <p:spPr>
          <a:xfrm>
            <a:off x="5626749" y="3573784"/>
            <a:ext cx="116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Slow</a:t>
            </a:r>
            <a:r>
              <a:rPr lang="zh-CN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</a:rPr>
              <a:t>crossing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798543-3FE6-1C46-A557-9A9500D66E60}"/>
              </a:ext>
            </a:extLst>
          </p:cNvPr>
          <p:cNvCxnSpPr>
            <a:stCxn id="7" idx="0"/>
          </p:cNvCxnSpPr>
          <p:nvPr/>
        </p:nvCxnSpPr>
        <p:spPr>
          <a:xfrm flipH="1">
            <a:off x="4589752" y="3777896"/>
            <a:ext cx="1" cy="1796971"/>
          </a:xfrm>
          <a:prstGeom prst="line">
            <a:avLst/>
          </a:prstGeom>
          <a:ln w="15875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C21F66-7A94-F147-BE64-8F4DC00CCEF2}"/>
              </a:ext>
            </a:extLst>
          </p:cNvPr>
          <p:cNvCxnSpPr/>
          <p:nvPr/>
        </p:nvCxnSpPr>
        <p:spPr>
          <a:xfrm flipH="1">
            <a:off x="5680814" y="3905066"/>
            <a:ext cx="1" cy="1796971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0B539C-14B7-C240-8D1B-D8B924F49B6E}"/>
              </a:ext>
            </a:extLst>
          </p:cNvPr>
          <p:cNvCxnSpPr>
            <a:cxnSpLocks/>
          </p:cNvCxnSpPr>
          <p:nvPr/>
        </p:nvCxnSpPr>
        <p:spPr>
          <a:xfrm flipH="1">
            <a:off x="4169391" y="4340910"/>
            <a:ext cx="3753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32F662-0E9A-1E44-8A60-0E96030D20BD}"/>
              </a:ext>
            </a:extLst>
          </p:cNvPr>
          <p:cNvCxnSpPr>
            <a:cxnSpLocks/>
          </p:cNvCxnSpPr>
          <p:nvPr/>
        </p:nvCxnSpPr>
        <p:spPr>
          <a:xfrm>
            <a:off x="5724056" y="4313613"/>
            <a:ext cx="3540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14E1C7-723B-4445-BA9A-AC6C1A80C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" y="4684514"/>
            <a:ext cx="2647133" cy="1263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1BB22-45F1-7B4C-84BB-430A1205A2C1}"/>
              </a:ext>
            </a:extLst>
          </p:cNvPr>
          <p:cNvSpPr txBox="1"/>
          <p:nvPr/>
        </p:nvSpPr>
        <p:spPr>
          <a:xfrm>
            <a:off x="1368716" y="4052041"/>
            <a:ext cx="1323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</a:rPr>
              <a:t>Spin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precession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2219D3-56F1-D942-AEEE-8B2F7072F086}"/>
              </a:ext>
            </a:extLst>
          </p:cNvPr>
          <p:cNvSpPr txBox="1"/>
          <p:nvPr/>
        </p:nvSpPr>
        <p:spPr>
          <a:xfrm>
            <a:off x="428016" y="5574867"/>
            <a:ext cx="2700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</a:rPr>
              <a:t>Orbit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motion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in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a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helical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snake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@</a:t>
            </a:r>
            <a:r>
              <a:rPr lang="zh-CN" altLang="en-US" sz="1200" dirty="0">
                <a:solidFill>
                  <a:srgbClr val="0000FF"/>
                </a:solidFill>
              </a:rPr>
              <a:t> </a:t>
            </a:r>
            <a:r>
              <a:rPr lang="en-US" altLang="zh-CN" sz="1200" dirty="0">
                <a:solidFill>
                  <a:srgbClr val="0000FF"/>
                </a:solidFill>
              </a:rPr>
              <a:t>RHIC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CD7D4B-21C8-C34F-8553-8EC2D9CDFC20}"/>
              </a:ext>
            </a:extLst>
          </p:cNvPr>
          <p:cNvSpPr/>
          <p:nvPr/>
        </p:nvSpPr>
        <p:spPr>
          <a:xfrm>
            <a:off x="10279590" y="6343723"/>
            <a:ext cx="1580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Data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from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Ref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[2-6]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616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11263D5-C060-8245-B0A4-1CDFC47C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23" y="4207395"/>
            <a:ext cx="3084587" cy="209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73C43F-60FF-4249-8F19-A57BF9CC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Setup of CEPC</a:t>
            </a:r>
            <a:r>
              <a:rPr lang="zh-CN" altLang="en-US" dirty="0"/>
              <a:t> </a:t>
            </a:r>
            <a:r>
              <a:rPr lang="en-US" altLang="zh-CN" dirty="0"/>
              <a:t>booster lattice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C1D16-40BF-934D-95AA-C97E9FAE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B63C50-CC5E-6048-B479-71610F085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9" y="1137302"/>
            <a:ext cx="2858088" cy="2967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922D7-944A-5945-8CB2-D30C2FE480A8}"/>
              </a:ext>
            </a:extLst>
          </p:cNvPr>
          <p:cNvSpPr txBox="1"/>
          <p:nvPr/>
        </p:nvSpPr>
        <p:spPr>
          <a:xfrm>
            <a:off x="9048328" y="947784"/>
            <a:ext cx="3233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Arc region covers ~ 80% of circumference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6E5681-8E49-E948-825F-A7B38AC4527D}"/>
              </a:ext>
            </a:extLst>
          </p:cNvPr>
          <p:cNvSpPr txBox="1"/>
          <p:nvPr/>
        </p:nvSpPr>
        <p:spPr>
          <a:xfrm>
            <a:off x="471082" y="1194601"/>
            <a:ext cx="8324593" cy="276998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General structure of the CEPC booster lattice</a:t>
            </a:r>
            <a:r>
              <a:rPr lang="zh-CN" altLang="en-US" sz="2200" dirty="0"/>
              <a:t> </a:t>
            </a:r>
            <a:r>
              <a:rPr lang="en-US" altLang="zh-CN" sz="2200" dirty="0"/>
              <a:t>(an</a:t>
            </a:r>
            <a:r>
              <a:rPr lang="zh-CN" altLang="en-US" sz="2200" dirty="0"/>
              <a:t> </a:t>
            </a:r>
            <a:r>
              <a:rPr lang="en-US" altLang="zh-CN" sz="2200" dirty="0"/>
              <a:t>alternative</a:t>
            </a:r>
            <a:r>
              <a:rPr lang="zh-CN" altLang="en-US" sz="2200" dirty="0"/>
              <a:t> </a:t>
            </a:r>
            <a:r>
              <a:rPr lang="en-US" altLang="zh-CN" sz="2200" dirty="0"/>
              <a:t>design)</a:t>
            </a:r>
            <a:endParaRPr lang="en-US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arcs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containing</a:t>
            </a:r>
            <a:r>
              <a:rPr lang="zh-CN" altLang="en-US" dirty="0"/>
              <a:t> </a:t>
            </a:r>
            <a:r>
              <a:rPr lang="en-US" altLang="zh-CN" dirty="0"/>
              <a:t>140</a:t>
            </a:r>
            <a:r>
              <a:rPr lang="zh-CN" altLang="en-US" dirty="0"/>
              <a:t> </a:t>
            </a:r>
            <a:r>
              <a:rPr lang="en-US" altLang="zh-CN" dirty="0"/>
              <a:t>FODO</a:t>
            </a:r>
            <a:r>
              <a:rPr lang="zh-CN" altLang="en-US" dirty="0"/>
              <a:t> </a:t>
            </a:r>
            <a:r>
              <a:rPr lang="en-US" altLang="zh-CN" dirty="0"/>
              <a:t>cells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interleaved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8</a:t>
            </a:r>
            <a:r>
              <a:rPr lang="zh-CN" altLang="en-US" dirty="0"/>
              <a:t> </a:t>
            </a:r>
            <a:r>
              <a:rPr lang="en-US" altLang="zh-CN" dirty="0"/>
              <a:t>straight</a:t>
            </a:r>
            <a:r>
              <a:rPr lang="zh-CN" altLang="en-US" dirty="0"/>
              <a:t> </a:t>
            </a:r>
            <a:r>
              <a:rPr lang="en-US" altLang="zh-CN" dirty="0"/>
              <a:t>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60</a:t>
            </a:r>
            <a:r>
              <a:rPr lang="zh-CN" altLang="en-US" sz="2200" dirty="0"/>
              <a:t> </a:t>
            </a:r>
            <a:r>
              <a:rPr lang="en-US" altLang="zh-CN" sz="2200" dirty="0"/>
              <a:t>imperfection</a:t>
            </a:r>
            <a:r>
              <a:rPr lang="zh-CN" altLang="en-US" sz="2200" dirty="0"/>
              <a:t> </a:t>
            </a:r>
            <a:r>
              <a:rPr lang="en-US" altLang="zh-CN" sz="2200" dirty="0"/>
              <a:t>lattice</a:t>
            </a:r>
            <a:r>
              <a:rPr lang="zh-CN" altLang="en-US" sz="2200" dirty="0"/>
              <a:t> </a:t>
            </a:r>
            <a:r>
              <a:rPr lang="en-US" altLang="zh-CN" sz="2200" dirty="0"/>
              <a:t>seeds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Misalignment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r>
              <a:rPr lang="zh-CN" altLang="en-US" dirty="0"/>
              <a:t> </a:t>
            </a:r>
            <a:r>
              <a:rPr lang="en-US" altLang="zh-CN" dirty="0"/>
              <a:t>error,</a:t>
            </a:r>
            <a:r>
              <a:rPr lang="zh-CN" altLang="en-US" dirty="0"/>
              <a:t> </a:t>
            </a:r>
            <a:r>
              <a:rPr lang="en-US" altLang="zh-CN" dirty="0"/>
              <a:t>scan</a:t>
            </a:r>
            <a:r>
              <a:rPr lang="zh-CN" altLang="en-US" dirty="0"/>
              <a:t> </a:t>
            </a:r>
            <a:r>
              <a:rPr lang="en-US" altLang="zh-CN" dirty="0"/>
              <a:t>BPM</a:t>
            </a:r>
            <a:r>
              <a:rPr lang="zh-CN" altLang="en-US" dirty="0"/>
              <a:t> </a:t>
            </a:r>
            <a:r>
              <a:rPr lang="en-US" altLang="zh-CN" dirty="0"/>
              <a:t>offset</a:t>
            </a:r>
            <a:r>
              <a:rPr lang="zh-CN" altLang="en-US" dirty="0"/>
              <a:t> </a:t>
            </a:r>
            <a:endParaRPr lang="en-HK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Closed</a:t>
            </a:r>
            <a:r>
              <a:rPr lang="zh-CN" altLang="en-US" dirty="0"/>
              <a:t> </a:t>
            </a:r>
            <a:r>
              <a:rPr lang="en-US" altLang="zh-CN" dirty="0"/>
              <a:t>orbit</a:t>
            </a:r>
            <a:r>
              <a:rPr lang="zh-CN" altLang="en-US" dirty="0"/>
              <a:t> </a:t>
            </a:r>
            <a:r>
              <a:rPr lang="en-US" altLang="zh-CN" dirty="0"/>
              <a:t>correction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tune</a:t>
            </a:r>
            <a:r>
              <a:rPr lang="zh-CN" altLang="en-US" dirty="0"/>
              <a:t> </a:t>
            </a:r>
            <a:r>
              <a:rPr lang="en-US" altLang="zh-CN" dirty="0"/>
              <a:t>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/>
              <a:t>Multi-particle</a:t>
            </a:r>
            <a:r>
              <a:rPr lang="zh-CN" altLang="en-US" sz="2200" dirty="0"/>
              <a:t> </a:t>
            </a:r>
            <a:r>
              <a:rPr lang="en-US" altLang="zh-CN" sz="2200" dirty="0"/>
              <a:t>tracking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 err="1"/>
              <a:t>Bmad</a:t>
            </a:r>
            <a:r>
              <a:rPr lang="zh-CN" altLang="en-US" sz="2200" dirty="0"/>
              <a:t> </a:t>
            </a:r>
            <a:endParaRPr lang="en-HK" altLang="zh-CN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r>
              <a:rPr lang="zh-CN" altLang="en-US" dirty="0"/>
              <a:t> </a:t>
            </a:r>
            <a:r>
              <a:rPr lang="en-US" altLang="zh-CN" dirty="0"/>
              <a:t>ramping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Element-by-element</a:t>
            </a:r>
            <a:r>
              <a:rPr lang="zh-CN" altLang="en-US" dirty="0"/>
              <a:t> </a:t>
            </a:r>
            <a:r>
              <a:rPr lang="en-US" altLang="zh-CN" dirty="0"/>
              <a:t>tracking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damping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excitation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9D2C6782-D130-4149-B826-79106C6C1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" y="4180484"/>
            <a:ext cx="3228821" cy="216976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033509-6E6E-044F-9174-BA430CEB9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98" y="4180484"/>
            <a:ext cx="3116575" cy="2169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C34E29-3D39-6C4F-9C4F-4D743C065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06" y="4149080"/>
            <a:ext cx="3039058" cy="2114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9B308-9B2C-7449-BBF7-5D8AB9EA8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18" y="2303017"/>
            <a:ext cx="2180812" cy="9214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C81D8A-4022-494F-8928-86D64E133B98}"/>
              </a:ext>
            </a:extLst>
          </p:cNvPr>
          <p:cNvSpPr/>
          <p:nvPr/>
        </p:nvSpPr>
        <p:spPr>
          <a:xfrm>
            <a:off x="441334" y="6427645"/>
            <a:ext cx="8992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T. Chen, Z.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 D. H. Ji, D. Wang, Phys. Rev. Accel. Beams, 26, 051003 (2023).</a:t>
            </a:r>
          </a:p>
        </p:txBody>
      </p:sp>
    </p:spTree>
    <p:extLst>
      <p:ext uri="{BB962C8B-B14F-4D97-AF65-F5344CB8AC3E}">
        <p14:creationId xmlns:p14="http://schemas.microsoft.com/office/powerpoint/2010/main" val="426925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D9FDE0-CA09-484A-8C4A-DCC5256A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44" y="4395332"/>
            <a:ext cx="3423214" cy="2350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CFD005-9E06-D94B-A491-A2486989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resonance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3785E7-023A-FC47-BCCA-8CB17465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2FB77-59A6-4644-84E6-83569C8DD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36" y="1644582"/>
            <a:ext cx="3188207" cy="218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087B6-43F0-E44F-AE03-DDBF1A5D8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97" y="1651014"/>
            <a:ext cx="3188208" cy="218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F1E0D-BA96-944C-BAA6-9CD420211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64" y="4431439"/>
            <a:ext cx="3410337" cy="21257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959C85-F556-FD4A-9E29-D0C1DEB730D1}"/>
              </a:ext>
            </a:extLst>
          </p:cNvPr>
          <p:cNvSpPr/>
          <p:nvPr/>
        </p:nvSpPr>
        <p:spPr>
          <a:xfrm>
            <a:off x="5645337" y="3045046"/>
            <a:ext cx="117105" cy="452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0C1B00-B7FA-DC44-95D3-B5E151A31610}"/>
              </a:ext>
            </a:extLst>
          </p:cNvPr>
          <p:cNvSpPr/>
          <p:nvPr/>
        </p:nvSpPr>
        <p:spPr>
          <a:xfrm>
            <a:off x="5522654" y="5903864"/>
            <a:ext cx="117105" cy="452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E4E0681-4A19-4541-81D5-B26DE8B32934}"/>
              </a:ext>
            </a:extLst>
          </p:cNvPr>
          <p:cNvSpPr/>
          <p:nvPr/>
        </p:nvSpPr>
        <p:spPr>
          <a:xfrm>
            <a:off x="4955129" y="957531"/>
            <a:ext cx="7203671" cy="280850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351445-2324-B142-9EAD-3FDF5EF6EDC4}"/>
                  </a:ext>
                </a:extLst>
              </p:cNvPr>
              <p:cNvSpPr txBox="1"/>
              <p:nvPr/>
            </p:nvSpPr>
            <p:spPr>
              <a:xfrm>
                <a:off x="5058914" y="1002267"/>
                <a:ext cx="6523486" cy="850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FF0000"/>
                    </a:solidFill>
                  </a:rPr>
                  <a:t>Intrinsic resonances: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500" dirty="0"/>
              </a:p>
              <a:p>
                <a:r>
                  <a:rPr lang="en-US" sz="1500" dirty="0"/>
                  <a:t>Super strong resonances:</a:t>
                </a:r>
              </a:p>
              <a:p>
                <a:r>
                  <a:rPr lang="en-US" sz="1600" dirty="0"/>
                  <a:t>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351445-2324-B142-9EAD-3FDF5EF6E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914" y="1002267"/>
                <a:ext cx="6523486" cy="850426"/>
              </a:xfrm>
              <a:prstGeom prst="rect">
                <a:avLst/>
              </a:prstGeom>
              <a:blipFill>
                <a:blip r:embed="rId6"/>
                <a:stretch>
                  <a:fillRect l="-194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2F097CE3-C463-E247-8B88-0450F7D4D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61" y="1317039"/>
            <a:ext cx="3717985" cy="298434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D14465E-2CFB-E545-8FC4-DDD8874ADABC}"/>
              </a:ext>
            </a:extLst>
          </p:cNvPr>
          <p:cNvSpPr/>
          <p:nvPr/>
        </p:nvSpPr>
        <p:spPr>
          <a:xfrm>
            <a:off x="4953825" y="3802693"/>
            <a:ext cx="7203671" cy="280850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11A35F-BD54-A948-8829-6438A78F783C}"/>
                  </a:ext>
                </a:extLst>
              </p:cNvPr>
              <p:cNvSpPr txBox="1"/>
              <p:nvPr/>
            </p:nvSpPr>
            <p:spPr>
              <a:xfrm>
                <a:off x="5092114" y="3847429"/>
                <a:ext cx="6523486" cy="78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</a:rPr>
                  <a:t>Imperfection resonances</a:t>
                </a:r>
                <a:r>
                  <a:rPr lang="en-US" sz="1400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400" dirty="0"/>
              </a:p>
              <a:p>
                <a:r>
                  <a:rPr lang="en-US" sz="1400" dirty="0"/>
                  <a:t>Super strong resonances:</a:t>
                </a:r>
              </a:p>
              <a:p>
                <a:r>
                  <a:rPr lang="en-US" sz="1600" dirty="0"/>
                  <a:t>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11A35F-BD54-A948-8829-6438A78F7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14" y="3847429"/>
                <a:ext cx="6523486" cy="786434"/>
              </a:xfrm>
              <a:prstGeom prst="rect">
                <a:avLst/>
              </a:prstGeom>
              <a:blipFill>
                <a:blip r:embed="rId8"/>
                <a:stretch>
                  <a:fillRect l="-194" t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3C2740-9FEF-684F-B955-41516284872F}"/>
                  </a:ext>
                </a:extLst>
              </p:cNvPr>
              <p:cNvSpPr txBox="1"/>
              <p:nvPr/>
            </p:nvSpPr>
            <p:spPr>
              <a:xfrm>
                <a:off x="188203" y="956749"/>
                <a:ext cx="4552210" cy="3986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Strength of intrinsic &amp; imperfection resonances can be approximated by[1]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𝐹𝑂𝐷𝑂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Enhancement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occurs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near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HK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HK" i="1">
                            <a:latin typeface="Cambria Math" panose="02040503050406030204" pitchFamily="18" charset="0"/>
                          </a:rPr>
                          <m:t>𝑚𝑃𝑀</m:t>
                        </m:r>
                        <m:r>
                          <a:rPr lang="en-HK" i="1"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H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HK" i="1">
                                <a:latin typeface="Cambria Math" panose="02040503050406030204" pitchFamily="18" charset="0"/>
                              </a:rPr>
                              <m:t>𝑎𝑟𝑐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l-GR" altLang="zh-CN" dirty="0"/>
                  <a:t>ν</a:t>
                </a:r>
                <a:r>
                  <a:rPr lang="en-US" altLang="zh-CN" baseline="-25000" dirty="0"/>
                  <a:t>B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is the total </a:t>
                </a:r>
                <a:r>
                  <a:rPr lang="el-GR" altLang="zh-CN" dirty="0"/>
                  <a:t>ν</a:t>
                </a:r>
                <a:r>
                  <a:rPr lang="en-US" altLang="zh-CN" baseline="-25000" dirty="0"/>
                  <a:t>y</a:t>
                </a:r>
                <a:r>
                  <a:rPr lang="en-US" altLang="zh-CN" dirty="0"/>
                  <a:t> in all standard arc cells [2]</a:t>
                </a:r>
                <a:endParaRPr lang="en-HK" altLang="zh-CN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HK" altLang="zh-CN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HK" altLang="zh-CN" dirty="0"/>
                  <a:t>Resonances at K&lt;&lt;</a:t>
                </a:r>
                <a:r>
                  <a:rPr lang="el-GR" altLang="zh-CN" dirty="0"/>
                  <a:t> ν</a:t>
                </a:r>
                <a:r>
                  <a:rPr lang="en-US" altLang="zh-CN" baseline="-25000" dirty="0"/>
                  <a:t>B</a:t>
                </a:r>
                <a:r>
                  <a:rPr lang="en-HK" altLang="zh-CN" dirty="0"/>
                  <a:t> tend to be weak due to cancellation [2]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3C2740-9FEF-684F-B955-415162848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03" y="956749"/>
                <a:ext cx="4552210" cy="3986476"/>
              </a:xfrm>
              <a:prstGeom prst="rect">
                <a:avLst/>
              </a:prstGeom>
              <a:blipFill>
                <a:blip r:embed="rId9"/>
                <a:stretch>
                  <a:fillRect l="-557" t="-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5552464-7665-B946-ACC8-9E115916937F}"/>
              </a:ext>
            </a:extLst>
          </p:cNvPr>
          <p:cNvSpPr txBox="1"/>
          <p:nvPr/>
        </p:nvSpPr>
        <p:spPr>
          <a:xfrm>
            <a:off x="514132" y="2472830"/>
            <a:ext cx="1825096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due to P </a:t>
            </a:r>
            <a:r>
              <a:rPr lang="en-US" sz="1400" dirty="0" err="1"/>
              <a:t>superperiods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EF05E-257B-AF40-8631-459792AA20DF}"/>
              </a:ext>
            </a:extLst>
          </p:cNvPr>
          <p:cNvSpPr txBox="1"/>
          <p:nvPr/>
        </p:nvSpPr>
        <p:spPr>
          <a:xfrm>
            <a:off x="2563956" y="2257708"/>
            <a:ext cx="2119573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due to M identical FODOs in each arc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9A9B10-9752-114C-8BB8-3464A490AD7C}"/>
              </a:ext>
            </a:extLst>
          </p:cNvPr>
          <p:cNvCxnSpPr>
            <a:cxnSpLocks/>
          </p:cNvCxnSpPr>
          <p:nvPr/>
        </p:nvCxnSpPr>
        <p:spPr>
          <a:xfrm flipH="1">
            <a:off x="1919536" y="1901210"/>
            <a:ext cx="834782" cy="535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D9EEF2-6131-0F44-9ED8-CDC069EE919A}"/>
              </a:ext>
            </a:extLst>
          </p:cNvPr>
          <p:cNvCxnSpPr>
            <a:cxnSpLocks/>
          </p:cNvCxnSpPr>
          <p:nvPr/>
        </p:nvCxnSpPr>
        <p:spPr>
          <a:xfrm>
            <a:off x="3066699" y="1919714"/>
            <a:ext cx="437013" cy="4291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4AEA0B7-338D-4E4A-AAB0-E856F3AB3A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20" y="4664689"/>
            <a:ext cx="2665547" cy="16592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2F4219-1974-4045-BCA6-463073167E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61" y="4091460"/>
            <a:ext cx="3340100" cy="3175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49195AA-DC76-2B42-83FE-319297C15669}"/>
              </a:ext>
            </a:extLst>
          </p:cNvPr>
          <p:cNvSpPr txBox="1"/>
          <p:nvPr/>
        </p:nvSpPr>
        <p:spPr>
          <a:xfrm>
            <a:off x="-56347" y="6279703"/>
            <a:ext cx="524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[1] S. Y. Lee, Spin dynamics and snakes in synchrotrons (World Scientific, 1997).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T. Chen, Z.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 D. H. Ji, D. Wang, Phys. Rev. Accel. Beams, 26, 051003 (2023).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24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5A1EF9-84FB-5B44-AD0C-BDA36F38F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66" y="2536302"/>
            <a:ext cx="2963821" cy="2034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0EA2E-6798-CF41-9CD6-CD77C4F34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effects: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470A0-085F-C442-9582-692285D4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000" y="6463640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70A6D-0716-A44F-95D0-6FC56AE4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8" y="4580669"/>
            <a:ext cx="2856908" cy="1961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D49490-1FD9-DB46-BD4B-3B9FE3738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6" y="4524032"/>
            <a:ext cx="2915205" cy="2001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1EB9CC-D7B7-144C-B04A-40F05FAEE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31" y="4509120"/>
            <a:ext cx="2951696" cy="2026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1C07D8-3DC6-FC47-82EE-BC5103068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8" y="2542126"/>
            <a:ext cx="2969438" cy="2038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CFF753-206B-5949-BF35-FA41E5B6C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77" y="2529904"/>
            <a:ext cx="2996667" cy="2057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F2EC29-4890-C643-AD11-564E379FF80C}"/>
              </a:ext>
            </a:extLst>
          </p:cNvPr>
          <p:cNvSpPr txBox="1"/>
          <p:nvPr/>
        </p:nvSpPr>
        <p:spPr>
          <a:xfrm>
            <a:off x="1807201" y="2304916"/>
            <a:ext cx="20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Z-mode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CD8CA3-BCAA-C14D-870C-57321CED6859}"/>
              </a:ext>
            </a:extLst>
          </p:cNvPr>
          <p:cNvSpPr txBox="1"/>
          <p:nvPr/>
        </p:nvSpPr>
        <p:spPr>
          <a:xfrm>
            <a:off x="5593517" y="2232639"/>
            <a:ext cx="20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W-mode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E94145-4C17-DC4B-B3FA-248D226FF775}"/>
              </a:ext>
            </a:extLst>
          </p:cNvPr>
          <p:cNvSpPr txBox="1"/>
          <p:nvPr/>
        </p:nvSpPr>
        <p:spPr>
          <a:xfrm>
            <a:off x="9205152" y="2252046"/>
            <a:ext cx="204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H-mode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CBA9DA6-4F36-EA43-AA35-7BB3DE311F1B}"/>
              </a:ext>
            </a:extLst>
          </p:cNvPr>
          <p:cNvSpPr/>
          <p:nvPr/>
        </p:nvSpPr>
        <p:spPr>
          <a:xfrm>
            <a:off x="668032" y="2249940"/>
            <a:ext cx="3147691" cy="429202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6BB5EE9-8EEC-5A46-BDA1-2A668C2276CD}"/>
              </a:ext>
            </a:extLst>
          </p:cNvPr>
          <p:cNvSpPr/>
          <p:nvPr/>
        </p:nvSpPr>
        <p:spPr>
          <a:xfrm>
            <a:off x="4504872" y="2222960"/>
            <a:ext cx="3102423" cy="431900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89F1827-F861-F247-8779-9AC289FB2982}"/>
              </a:ext>
            </a:extLst>
          </p:cNvPr>
          <p:cNvSpPr/>
          <p:nvPr/>
        </p:nvSpPr>
        <p:spPr>
          <a:xfrm>
            <a:off x="8187504" y="2249939"/>
            <a:ext cx="3014584" cy="4275405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F4C381-B56E-1D41-9D9C-7DF061B395D9}"/>
              </a:ext>
            </a:extLst>
          </p:cNvPr>
          <p:cNvSpPr/>
          <p:nvPr/>
        </p:nvSpPr>
        <p:spPr>
          <a:xfrm>
            <a:off x="610471" y="1038795"/>
            <a:ext cx="5240112" cy="113877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acceleration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Z</a:t>
            </a:r>
            <a:r>
              <a:rPr lang="zh-CN" altLang="en-US" sz="2000" dirty="0"/>
              <a:t> </a:t>
            </a:r>
            <a:r>
              <a:rPr lang="en-US" altLang="zh-CN" sz="2000" dirty="0"/>
              <a:t>&amp;</a:t>
            </a:r>
            <a:r>
              <a:rPr lang="zh-CN" altLang="en-US" sz="2000" dirty="0"/>
              <a:t> </a:t>
            </a:r>
            <a:r>
              <a:rPr lang="en-US" altLang="zh-CN" sz="2000" dirty="0"/>
              <a:t>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spin</a:t>
            </a:r>
            <a:r>
              <a:rPr lang="zh-CN" altLang="en-US" sz="1600" dirty="0"/>
              <a:t> </a:t>
            </a:r>
            <a:r>
              <a:rPr lang="en-US" altLang="zh-CN" sz="1600" dirty="0"/>
              <a:t>resonances</a:t>
            </a:r>
            <a:r>
              <a:rPr lang="zh-CN" altLang="en-US" sz="1600" dirty="0"/>
              <a:t> </a:t>
            </a:r>
            <a:r>
              <a:rPr lang="en-US" altLang="zh-CN" sz="1600" dirty="0"/>
              <a:t>are</a:t>
            </a:r>
            <a:r>
              <a:rPr lang="zh-CN" altLang="en-US" sz="1600" dirty="0"/>
              <a:t> </a:t>
            </a:r>
            <a:r>
              <a:rPr lang="en-US" altLang="zh-CN" sz="1600" dirty="0"/>
              <a:t>generally</a:t>
            </a:r>
            <a:r>
              <a:rPr lang="zh-CN" altLang="en-US" sz="1600" dirty="0"/>
              <a:t> </a:t>
            </a:r>
            <a:r>
              <a:rPr lang="en-US" altLang="zh-CN" sz="1600" dirty="0"/>
              <a:t>weak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Polarization</a:t>
            </a:r>
            <a:r>
              <a:rPr lang="zh-CN" altLang="en-US" sz="1600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mostly</a:t>
            </a:r>
            <a:r>
              <a:rPr lang="zh-CN" altLang="en-US" sz="1600" dirty="0"/>
              <a:t> </a:t>
            </a:r>
            <a:r>
              <a:rPr lang="en-US" altLang="zh-CN" sz="1600" dirty="0"/>
              <a:t>maintained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Estimations</a:t>
            </a:r>
            <a:r>
              <a:rPr lang="zh-CN" altLang="en-US" sz="1600" dirty="0"/>
              <a:t> </a:t>
            </a:r>
            <a:r>
              <a:rPr lang="en-US" altLang="zh-CN" sz="1600" dirty="0"/>
              <a:t>agree</a:t>
            </a:r>
            <a:r>
              <a:rPr lang="zh-CN" altLang="en-US" sz="1600" dirty="0"/>
              <a:t> </a:t>
            </a:r>
            <a:r>
              <a:rPr lang="en-US" altLang="zh-CN" sz="1600" dirty="0"/>
              <a:t>fairly</a:t>
            </a:r>
            <a:r>
              <a:rPr lang="zh-CN" altLang="en-US" sz="1600" dirty="0"/>
              <a:t> </a:t>
            </a:r>
            <a:r>
              <a:rPr lang="en-US" altLang="zh-CN" sz="1600" dirty="0"/>
              <a:t>well</a:t>
            </a:r>
            <a:r>
              <a:rPr lang="zh-CN" altLang="en-US" sz="1600" dirty="0"/>
              <a:t> </a:t>
            </a:r>
            <a:r>
              <a:rPr lang="en-US" altLang="zh-CN" sz="1600" dirty="0"/>
              <a:t>with</a:t>
            </a:r>
            <a:r>
              <a:rPr lang="zh-CN" altLang="en-US" sz="1600" dirty="0"/>
              <a:t> </a:t>
            </a:r>
            <a:r>
              <a:rPr lang="en-US" altLang="zh-CN" sz="1600" dirty="0"/>
              <a:t>simulations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F041E8-5F98-B74A-AE8B-52695A08FAE9}"/>
              </a:ext>
            </a:extLst>
          </p:cNvPr>
          <p:cNvSpPr/>
          <p:nvPr/>
        </p:nvSpPr>
        <p:spPr>
          <a:xfrm>
            <a:off x="5850583" y="1044676"/>
            <a:ext cx="5743320" cy="113877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acceleration to</a:t>
            </a:r>
            <a:r>
              <a:rPr lang="zh-CN" altLang="en-US" sz="2000" dirty="0"/>
              <a:t> </a:t>
            </a:r>
            <a:r>
              <a:rPr lang="en-US" altLang="zh-CN" sz="2000" dirty="0"/>
              <a:t>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spin</a:t>
            </a:r>
            <a:r>
              <a:rPr lang="zh-CN" altLang="en-US" sz="1600" dirty="0"/>
              <a:t> </a:t>
            </a:r>
            <a:r>
              <a:rPr lang="en-US" altLang="zh-CN" sz="1600" dirty="0"/>
              <a:t>resonances</a:t>
            </a:r>
            <a:r>
              <a:rPr lang="zh-CN" altLang="en-US" sz="1600" dirty="0"/>
              <a:t> </a:t>
            </a:r>
            <a:r>
              <a:rPr lang="en-US" altLang="zh-CN" sz="1600" dirty="0"/>
              <a:t>become</a:t>
            </a:r>
            <a:r>
              <a:rPr lang="zh-CN" altLang="en-US" sz="1600" dirty="0"/>
              <a:t> </a:t>
            </a:r>
            <a:r>
              <a:rPr lang="en-US" altLang="zh-CN" sz="1600" dirty="0"/>
              <a:t>stronger</a:t>
            </a:r>
            <a:r>
              <a:rPr lang="zh-CN" altLang="en-US" sz="1600" dirty="0"/>
              <a:t> </a:t>
            </a:r>
            <a:r>
              <a:rPr lang="en-US" altLang="zh-CN" sz="1600" dirty="0"/>
              <a:t>at</a:t>
            </a:r>
            <a:r>
              <a:rPr lang="zh-CN" altLang="en-US" sz="1600" dirty="0"/>
              <a:t> </a:t>
            </a:r>
            <a:r>
              <a:rPr lang="en-US" altLang="zh-CN" sz="1600" dirty="0"/>
              <a:t>higher</a:t>
            </a:r>
            <a:r>
              <a:rPr lang="zh-CN" altLang="en-US" sz="1600" dirty="0"/>
              <a:t> </a:t>
            </a:r>
            <a:r>
              <a:rPr lang="en-US" altLang="zh-CN" sz="1600" dirty="0"/>
              <a:t>energies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Severe</a:t>
            </a:r>
            <a:r>
              <a:rPr lang="zh-CN" altLang="en-US" sz="1600" dirty="0"/>
              <a:t> </a:t>
            </a:r>
            <a:r>
              <a:rPr lang="en-US" altLang="zh-CN" sz="1600" dirty="0"/>
              <a:t>depolarization</a:t>
            </a:r>
            <a:r>
              <a:rPr lang="zh-CN" altLang="en-US" sz="1600" dirty="0"/>
              <a:t> </a:t>
            </a:r>
            <a:r>
              <a:rPr lang="en-US" altLang="zh-CN" sz="1600" dirty="0"/>
              <a:t>occurs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Mitigation</a:t>
            </a:r>
            <a:r>
              <a:rPr lang="zh-CN" altLang="en-US" sz="1600" dirty="0"/>
              <a:t> </a:t>
            </a:r>
            <a:r>
              <a:rPr lang="en-US" altLang="zh-CN" sz="1600" dirty="0"/>
              <a:t>methods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be</a:t>
            </a:r>
            <a:r>
              <a:rPr lang="zh-CN" altLang="en-US" sz="1600" dirty="0"/>
              <a:t> </a:t>
            </a:r>
            <a:r>
              <a:rPr lang="en-US" altLang="zh-CN" sz="1600" dirty="0"/>
              <a:t>explored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A1CCB4-F70F-4441-AD17-1B950B4DFE7C}"/>
              </a:ext>
            </a:extLst>
          </p:cNvPr>
          <p:cNvSpPr/>
          <p:nvPr/>
        </p:nvSpPr>
        <p:spPr>
          <a:xfrm>
            <a:off x="384948" y="651541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T. Chen, Z. </a:t>
            </a:r>
            <a:r>
              <a:rPr lang="en-US" altLang="zh-CN" sz="1400" dirty="0" err="1">
                <a:solidFill>
                  <a:srgbClr val="00B050"/>
                </a:solidFill>
              </a:rPr>
              <a:t>Duan</a:t>
            </a:r>
            <a:r>
              <a:rPr lang="en-US" altLang="zh-CN" sz="1400" dirty="0">
                <a:solidFill>
                  <a:srgbClr val="00B050"/>
                </a:solidFill>
              </a:rPr>
              <a:t>, D. H. Ji, D. Wang, Phys. Rev. Accel. Beams, 26, 051003 (2023).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A646F-2C9E-8849-BF53-8B1CF0394075}"/>
              </a:ext>
            </a:extLst>
          </p:cNvPr>
          <p:cNvSpPr txBox="1"/>
          <p:nvPr/>
        </p:nvSpPr>
        <p:spPr>
          <a:xfrm>
            <a:off x="2071561" y="4337331"/>
            <a:ext cx="8533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This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study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supports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injecting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highly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polarized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beams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into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the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collider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rings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as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a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very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attractive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solution,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for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applications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@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Z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&amp;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W.</a:t>
            </a:r>
            <a:endParaRPr 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82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FD37-850D-5045-AB8F-B7B6D962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rotators in the collider ring at Z-pole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34504-9D91-2E41-AB17-5A1BDDFDE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67" y="924385"/>
            <a:ext cx="11943662" cy="70441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Solenoid-based spin rotator + anti-symmetric arrangement</a:t>
            </a:r>
            <a:r>
              <a:rPr lang="zh-CN" altLang="en-US" sz="2400" dirty="0"/>
              <a:t> </a:t>
            </a:r>
            <a:r>
              <a:rPr lang="en-US" altLang="zh-CN" sz="2400" dirty="0"/>
              <a:t>[1,2,3,4]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67BEB-2868-8749-ADAD-214B5263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FB63B-13B9-3647-BBF7-32D4F4395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2" y="4149080"/>
            <a:ext cx="3783506" cy="2128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06E97D-C6CC-DE4E-A75F-30C8D2501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7" y="1620249"/>
            <a:ext cx="2392441" cy="2475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2B06F-D8F3-994F-AC75-C6B93EBAA3EB}"/>
              </a:ext>
            </a:extLst>
          </p:cNvPr>
          <p:cNvSpPr txBox="1"/>
          <p:nvPr/>
        </p:nvSpPr>
        <p:spPr>
          <a:xfrm>
            <a:off x="59712" y="6198256"/>
            <a:ext cx="119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D.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Barber,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solenoid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spin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rotator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for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large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electron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storage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rings.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Part.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Accel.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17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(1985)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243.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[2]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I.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Koop,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Longitudinally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polarized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electron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in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SuperB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eeFACT’08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[3]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Nikitin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Opportunities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to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obtain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polarization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CEPC,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IJMPA,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34,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194004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(2019)</a:t>
            </a:r>
            <a:r>
              <a:rPr lang="zh-CN" altLang="en-US" sz="1400" dirty="0">
                <a:solidFill>
                  <a:srgbClr val="00B050"/>
                </a:solidFill>
              </a:rPr>
              <a:t>  </a:t>
            </a:r>
            <a:r>
              <a:rPr lang="en-US" altLang="zh-CN" sz="1400" dirty="0">
                <a:solidFill>
                  <a:srgbClr val="00B050"/>
                </a:solidFill>
              </a:rPr>
              <a:t>[4] W.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Xia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Radiat</a:t>
            </a:r>
            <a:r>
              <a:rPr lang="en-US" altLang="zh-CN" sz="1400" dirty="0">
                <a:solidFill>
                  <a:srgbClr val="00B050"/>
                </a:solidFill>
              </a:rPr>
              <a:t>. Det. Tech. Meth. 6:490 (2022).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00D6B-B775-7248-85C8-69800E168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01" y="1684864"/>
            <a:ext cx="3813345" cy="2145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DAEF0-D768-5F48-91C4-11C6EAD53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61" y="4005064"/>
            <a:ext cx="3888432" cy="2187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A344E-289F-E849-A90D-536E892D2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54" y="1707850"/>
            <a:ext cx="3168178" cy="2368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B943A7-C869-5D43-A9D9-98C5A350AEF9}"/>
              </a:ext>
            </a:extLst>
          </p:cNvPr>
          <p:cNvSpPr txBox="1"/>
          <p:nvPr/>
        </p:nvSpPr>
        <p:spPr>
          <a:xfrm>
            <a:off x="8832304" y="19888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two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modules: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~100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3E3729-6A03-ED4F-8848-F78A93F36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31" y="4148312"/>
            <a:ext cx="3433677" cy="19314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FF5A21-0B90-E641-999A-9BB62D1E5E81}"/>
              </a:ext>
            </a:extLst>
          </p:cNvPr>
          <p:cNvSpPr/>
          <p:nvPr/>
        </p:nvSpPr>
        <p:spPr>
          <a:xfrm>
            <a:off x="9005357" y="5372808"/>
            <a:ext cx="979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2.65</a:t>
            </a:r>
            <a:r>
              <a:rPr lang="zh-CN" alt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mrad</a:t>
            </a:r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A14A01-1AC3-E744-BF51-0BB62B0DAA6E}"/>
              </a:ext>
            </a:extLst>
          </p:cNvPr>
          <p:cNvSpPr/>
          <p:nvPr/>
        </p:nvSpPr>
        <p:spPr>
          <a:xfrm>
            <a:off x="10286982" y="5372808"/>
            <a:ext cx="939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1.39mrad</a:t>
            </a:r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741FAC-101B-B841-A0F4-1A2508DE5BFA}"/>
              </a:ext>
            </a:extLst>
          </p:cNvPr>
          <p:cNvSpPr/>
          <p:nvPr/>
        </p:nvSpPr>
        <p:spPr>
          <a:xfrm>
            <a:off x="4165814" y="1720557"/>
            <a:ext cx="4056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solenoids: 240 T m, </a:t>
            </a:r>
            <a:r>
              <a:rPr lang="en-US" altLang="zh-CN" dirty="0" err="1">
                <a:solidFill>
                  <a:srgbClr val="FF0000"/>
                </a:solidFill>
              </a:rPr>
              <a:t>Lsol</a:t>
            </a:r>
            <a:r>
              <a:rPr lang="en-US" altLang="zh-CN" dirty="0">
                <a:solidFill>
                  <a:srgbClr val="FF0000"/>
                </a:solidFill>
              </a:rPr>
              <a:t> = 40m @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6T</a:t>
            </a:r>
          </a:p>
        </p:txBody>
      </p:sp>
    </p:spTree>
    <p:extLst>
      <p:ext uri="{BB962C8B-B14F-4D97-AF65-F5344CB8AC3E}">
        <p14:creationId xmlns:p14="http://schemas.microsoft.com/office/powerpoint/2010/main" val="423608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D51E-563B-484A-B0D1-6845DDC7C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evaluation: orbital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1A689-48EA-F440-95AD-303122023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3897" y="2740435"/>
            <a:ext cx="5353878" cy="3321551"/>
          </a:xfrm>
          <a:ln>
            <a:solidFill>
              <a:srgbClr val="92D050"/>
            </a:solidFill>
          </a:ln>
        </p:spPr>
        <p:txBody>
          <a:bodyPr>
            <a:noAutofit/>
          </a:bodyPr>
          <a:lstStyle/>
          <a:p>
            <a:r>
              <a:rPr lang="en-US" sz="2000" dirty="0"/>
              <a:t>Changes in optics parameters</a:t>
            </a:r>
          </a:p>
          <a:p>
            <a:pPr lvl="1"/>
            <a:r>
              <a:rPr lang="en-US" sz="2000" dirty="0"/>
              <a:t>Increase of circumference ~ 2.8 km, can be optimized.</a:t>
            </a:r>
          </a:p>
          <a:p>
            <a:pPr lvl="1"/>
            <a:r>
              <a:rPr lang="en-US" sz="2000" dirty="0"/>
              <a:t>Increase of integer </a:t>
            </a:r>
            <a:r>
              <a:rPr lang="en-US" sz="2000" dirty="0" err="1"/>
              <a:t>betatron</a:t>
            </a:r>
            <a:r>
              <a:rPr lang="en-US" sz="2000" dirty="0"/>
              <a:t> tunes by 18 units</a:t>
            </a:r>
          </a:p>
          <a:p>
            <a:r>
              <a:rPr lang="en-US" altLang="zh-CN" sz="2000" dirty="0"/>
              <a:t>Moderate</a:t>
            </a:r>
            <a:r>
              <a:rPr lang="zh-CN" altLang="en-US" sz="2000" dirty="0"/>
              <a:t> </a:t>
            </a:r>
            <a:r>
              <a:rPr lang="en-US" altLang="zh-CN" sz="2000" dirty="0"/>
              <a:t>r</a:t>
            </a:r>
            <a:r>
              <a:rPr lang="en-US" sz="2000" dirty="0"/>
              <a:t>eduction in dynamic aperture and local momentum acceptance </a:t>
            </a:r>
          </a:p>
          <a:p>
            <a:r>
              <a:rPr lang="en-US" sz="2000" dirty="0"/>
              <a:t>Further optimization using more </a:t>
            </a:r>
            <a:r>
              <a:rPr lang="en-US" sz="2000" dirty="0" err="1"/>
              <a:t>sextupole</a:t>
            </a:r>
            <a:r>
              <a:rPr lang="en-US" sz="2000" dirty="0"/>
              <a:t> families could help recover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A65F1-DE08-5D4D-87AA-43644482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367CF-3689-9C46-A253-F8475C024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1054584"/>
            <a:ext cx="6326787" cy="1619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AB043-3A89-DF47-AEF3-9C34991EA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" y="2735153"/>
            <a:ext cx="3454252" cy="1943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24037-F81C-714B-A7EF-CFD8E254D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2519"/>
            <a:ext cx="3467795" cy="1950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D28FA5-DCCB-3A43-859B-A4125C27C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35" y="2687873"/>
            <a:ext cx="3404164" cy="20424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31C0B0-03F1-9741-BF6D-C3603AD8E275}"/>
              </a:ext>
            </a:extLst>
          </p:cNvPr>
          <p:cNvSpPr/>
          <p:nvPr/>
        </p:nvSpPr>
        <p:spPr>
          <a:xfrm>
            <a:off x="6838122" y="6285380"/>
            <a:ext cx="4095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[1]W.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Xia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Radiat</a:t>
            </a:r>
            <a:r>
              <a:rPr lang="en-US" altLang="zh-CN" sz="1400" dirty="0">
                <a:solidFill>
                  <a:srgbClr val="00B050"/>
                </a:solidFill>
              </a:rPr>
              <a:t>. Det. Tech. Meth. 6:490 (2022).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7A938A-2E83-DC46-87DD-B4147AB2A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96" y="4654207"/>
            <a:ext cx="3404165" cy="20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25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EF590-2399-934E-B1F0-806B057B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evaluation: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490F35-BE67-FA43-AF04-CBAA0E03E1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3138" y="1001230"/>
                <a:ext cx="7706827" cy="2669344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Bmad/PTC simulations show: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Weak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over energy in the working energy range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Errors in solenoid sections </a:t>
                </a:r>
                <a:r>
                  <a:rPr lang="en-US" altLang="zh-CN" dirty="0"/>
                  <a:t>only</a:t>
                </a:r>
                <a:endParaRPr lang="en-US" dirty="0"/>
              </a:p>
              <a:p>
                <a:pPr lvl="1">
                  <a:lnSpc>
                    <a:spcPct val="120000"/>
                  </a:lnSpc>
                </a:pPr>
                <a:r>
                  <a:rPr lang="en-US" altLang="zh-CN" dirty="0" err="1"/>
                  <a:t>Rms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relative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field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error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5e-4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solenoids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&amp;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quadrupoles,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roll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error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1e-4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quadrupoles.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complete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machine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imperfections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CN" dirty="0"/>
                  <a:t>W/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closed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orbit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correction,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but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w/o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optics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correction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(pessimistic)</a:t>
                </a:r>
              </a:p>
              <a:p>
                <a:pPr lvl="1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490F35-BE67-FA43-AF04-CBAA0E03E1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3138" y="1001230"/>
                <a:ext cx="7706827" cy="2669344"/>
              </a:xfrm>
              <a:blipFill>
                <a:blip r:embed="rId2"/>
                <a:stretch>
                  <a:fillRect l="-824" t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0C6F8-EF72-1F4E-81D0-B9534F70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B89F26-0092-C946-8442-4C360DB62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70" y="1129152"/>
            <a:ext cx="3493372" cy="2674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3EAA2-66DC-DA47-A648-9045FBBD8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" y="3789040"/>
            <a:ext cx="3675693" cy="2812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8AA02B-78AF-E34D-A418-D8369F93F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67" y="3789040"/>
            <a:ext cx="3675693" cy="2812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B505D-FAD0-264D-AEA4-C85959FEC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3966580"/>
            <a:ext cx="3655557" cy="2574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89AD61-00B1-2746-9C7F-698CC8529C46}"/>
              </a:ext>
            </a:extLst>
          </p:cNvPr>
          <p:cNvSpPr txBox="1"/>
          <p:nvPr/>
        </p:nvSpPr>
        <p:spPr>
          <a:xfrm>
            <a:off x="2848872" y="3654776"/>
            <a:ext cx="2628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w/  </a:t>
            </a:r>
            <a:r>
              <a:rPr lang="en-US" altLang="zh-CN" sz="1400" dirty="0">
                <a:highlight>
                  <a:srgbClr val="FFFF00"/>
                </a:highlight>
              </a:rPr>
              <a:t>errors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in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solenoid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sections</a:t>
            </a: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B4ADE-D2D5-1742-8C41-FB3CD25AF691}"/>
              </a:ext>
            </a:extLst>
          </p:cNvPr>
          <p:cNvSpPr txBox="1"/>
          <p:nvPr/>
        </p:nvSpPr>
        <p:spPr>
          <a:xfrm>
            <a:off x="7143022" y="3697287"/>
            <a:ext cx="4832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w/  more complete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imperfections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and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closed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orbit</a:t>
            </a:r>
            <a:r>
              <a:rPr lang="zh-CN" altLang="en-US" sz="1400" dirty="0">
                <a:highlight>
                  <a:srgbClr val="FFFF00"/>
                </a:highlight>
              </a:rPr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correction</a:t>
            </a: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A27706-29B9-2E42-9568-011A44267035}"/>
              </a:ext>
            </a:extLst>
          </p:cNvPr>
          <p:cNvSpPr/>
          <p:nvPr/>
        </p:nvSpPr>
        <p:spPr>
          <a:xfrm>
            <a:off x="374466" y="6453336"/>
            <a:ext cx="4095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[1]W.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Xia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et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al.,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Radiat</a:t>
            </a:r>
            <a:r>
              <a:rPr lang="en-US" altLang="zh-CN" sz="1400" dirty="0">
                <a:solidFill>
                  <a:srgbClr val="00B050"/>
                </a:solidFill>
              </a:rPr>
              <a:t>. Det. Tech. Meth. 6:490 (2022).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9348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6DC6F-254F-A34E-A0EF-F48C4DA2C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Time-averaged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colliding</a:t>
            </a:r>
            <a:r>
              <a:rPr lang="zh-CN" altLang="en-US" dirty="0"/>
              <a:t> </a:t>
            </a:r>
            <a:r>
              <a:rPr lang="en-US" altLang="zh-CN" dirty="0"/>
              <a:t>bunches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20373-0542-E546-87F6-4CD5DBBA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69DF4C8E-737F-2F4C-933D-027BF57804CB}"/>
              </a:ext>
            </a:extLst>
          </p:cNvPr>
          <p:cNvGraphicFramePr/>
          <p:nvPr>
            <p:extLst/>
          </p:nvPr>
        </p:nvGraphicFramePr>
        <p:xfrm>
          <a:off x="267611" y="1472084"/>
          <a:ext cx="4073278" cy="5385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C29497E-04AD-D544-928A-30971911612C}"/>
              </a:ext>
            </a:extLst>
          </p:cNvPr>
          <p:cNvSpPr txBox="1"/>
          <p:nvPr/>
        </p:nvSpPr>
        <p:spPr>
          <a:xfrm>
            <a:off x="347997" y="1071974"/>
            <a:ext cx="4445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Polarization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transmission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30D6CD-B1D6-2B41-9F79-79132FC5677B}"/>
                  </a:ext>
                </a:extLst>
              </p:cNvPr>
              <p:cNvSpPr txBox="1"/>
              <p:nvPr/>
            </p:nvSpPr>
            <p:spPr>
              <a:xfrm>
                <a:off x="5536643" y="1071974"/>
                <a:ext cx="6151266" cy="736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FF0000"/>
                    </a:solidFill>
                  </a:rPr>
                  <a:t>For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colliding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bunches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in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top-up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injection,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time-averaged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beam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polarization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30D6CD-B1D6-2B41-9F79-79132FC56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643" y="1071974"/>
                <a:ext cx="6151266" cy="736868"/>
              </a:xfrm>
              <a:prstGeom prst="rect">
                <a:avLst/>
              </a:prstGeom>
              <a:blipFill>
                <a:blip r:embed="rId7"/>
                <a:stretch>
                  <a:fillRect l="-825" t="-5172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B7C029C-C82A-3445-A1BB-9158BFAB72CE}"/>
                  </a:ext>
                </a:extLst>
              </p:cNvPr>
              <p:cNvSpPr/>
              <p:nvPr/>
            </p:nvSpPr>
            <p:spPr>
              <a:xfrm>
                <a:off x="6279522" y="1937034"/>
                <a:ext cx="4665508" cy="661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DK</m:t>
                            </m:r>
                          </m:sub>
                        </m:sSub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DK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latin typeface="Cambria Math" panose="02040503050406030204" pitchFamily="18" charset="0"/>
                              </a:rPr>
                              <m:t>inj</m:t>
                            </m:r>
                          </m:sub>
                        </m:sSub>
                      </m:num>
                      <m:den>
                        <m:r>
                          <a:rPr lang="en-US" i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DK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inj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256</m:t>
                            </m:r>
                          </m:den>
                        </m:f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92%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𝐷𝐾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&gt;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50%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if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B7C029C-C82A-3445-A1BB-9158BFAB7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522" y="1937034"/>
                <a:ext cx="4665508" cy="661207"/>
              </a:xfrm>
              <a:prstGeom prst="rect">
                <a:avLst/>
              </a:prstGeom>
              <a:blipFill>
                <a:blip r:embed="rId8"/>
                <a:stretch>
                  <a:fillRect t="-7547" b="-5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37EC334E-E874-B344-BE07-DC3BD96065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4468252"/>
                  </p:ext>
                </p:extLst>
              </p:nvPr>
            </p:nvGraphicFramePr>
            <p:xfrm>
              <a:off x="5441184" y="2636912"/>
              <a:ext cx="659283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8208">
                      <a:extLst>
                        <a:ext uri="{9D8B030D-6E8A-4147-A177-3AD203B41FA5}">
                          <a16:colId xmlns:a16="http://schemas.microsoft.com/office/drawing/2014/main" val="4158119173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3226521758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2823369286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17917167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=1hour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=2hour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=3hour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2315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70%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&gt;0.9%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&gt;1.8%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&gt;2.7%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9144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75%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&gt;0.7%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&gt;1.4%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&gt;2.1%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9963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80%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&gt;0.6%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&gt;1.2%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DK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&gt;1.8%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06211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37EC334E-E874-B344-BE07-DC3BD96065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4468252"/>
                  </p:ext>
                </p:extLst>
              </p:nvPr>
            </p:nvGraphicFramePr>
            <p:xfrm>
              <a:off x="5441184" y="2636912"/>
              <a:ext cx="659283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8208">
                      <a:extLst>
                        <a:ext uri="{9D8B030D-6E8A-4147-A177-3AD203B41FA5}">
                          <a16:colId xmlns:a16="http://schemas.microsoft.com/office/drawing/2014/main" val="4158119173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3226521758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2823369286"/>
                        </a:ext>
                      </a:extLst>
                    </a:gridCol>
                    <a:gridCol w="1648208">
                      <a:extLst>
                        <a:ext uri="{9D8B030D-6E8A-4147-A177-3AD203B41FA5}">
                          <a16:colId xmlns:a16="http://schemas.microsoft.com/office/drawing/2014/main" val="17917167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769" t="-6667" r="-200769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769" t="-6667" r="-100769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769" t="-6667" r="-769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2315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70%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769" t="-110345" r="-200769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769" t="-110345" r="-100769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769" t="-110345" r="-769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9144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75%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769" t="-203333" r="-20076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769" t="-203333" r="-100769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769" t="-203333" r="-769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9963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 err="1"/>
                            <a:t>P</a:t>
                          </a:r>
                          <a:r>
                            <a:rPr lang="en-US" altLang="zh-CN" sz="1800" baseline="-25000" dirty="0" err="1"/>
                            <a:t>inj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=</a:t>
                          </a:r>
                          <a:r>
                            <a:rPr lang="zh-CN" altLang="en-US" sz="1800" dirty="0"/>
                            <a:t> </a:t>
                          </a:r>
                          <a:r>
                            <a:rPr lang="en-US" altLang="zh-CN" sz="1800" dirty="0"/>
                            <a:t>80%</a:t>
                          </a:r>
                          <a:endParaRPr 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0769" t="-313793" r="-200769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0769" t="-313793" r="-100769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769" t="-313793" r="-769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062114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4077B1-990C-2F4C-A7DC-BE0A089A6004}"/>
                  </a:ext>
                </a:extLst>
              </p:cNvPr>
              <p:cNvSpPr txBox="1"/>
              <p:nvPr/>
            </p:nvSpPr>
            <p:spPr>
              <a:xfrm>
                <a:off x="5441184" y="4460476"/>
                <a:ext cx="6415456" cy="1967975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</a:rPr>
                  <a:t> &gt; 70% for the simulated cases with </a:t>
                </a:r>
                <a:r>
                  <a:rPr lang="en-US" sz="2000" dirty="0">
                    <a:solidFill>
                      <a:srgbClr val="0000FF"/>
                    </a:solidFill>
                  </a:rPr>
                  <a:t>P</a:t>
                </a:r>
                <a:r>
                  <a:rPr lang="en-US" sz="2000" baseline="-25000" dirty="0">
                    <a:solidFill>
                      <a:srgbClr val="0000FF"/>
                    </a:solidFill>
                  </a:rPr>
                  <a:t>DK</a:t>
                </a:r>
                <a:r>
                  <a:rPr lang="en-US" sz="2000" dirty="0">
                    <a:solidFill>
                      <a:srgbClr val="0000FF"/>
                    </a:solidFill>
                  </a:rPr>
                  <a:t> &gt; 70% at [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a</a:t>
                </a:r>
                <a:r>
                  <a:rPr lang="el-GR" altLang="zh-CN" sz="2000" dirty="0">
                    <a:solidFill>
                      <a:srgbClr val="0000FF"/>
                    </a:solidFill>
                  </a:rPr>
                  <a:t>γ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] = 0.5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Maintaining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a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beam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polarization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&gt;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50%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still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reserves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a</a:t>
                </a:r>
                <a:r>
                  <a:rPr lang="en-US" sz="2000" dirty="0">
                    <a:solidFill>
                      <a:srgbClr val="FF0000"/>
                    </a:solidFill>
                  </a:rPr>
                  <a:t> large safe margin for effects not yet considered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More realistic error sources &amp; detector solenoids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Beam-beam depolarization</a:t>
                </a:r>
                <a:endParaRPr lang="en-HK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4077B1-990C-2F4C-A7DC-BE0A089A6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184" y="4460476"/>
                <a:ext cx="6415456" cy="1967975"/>
              </a:xfrm>
              <a:prstGeom prst="rect">
                <a:avLst/>
              </a:prstGeom>
              <a:blipFill>
                <a:blip r:embed="rId10"/>
                <a:stretch>
                  <a:fillRect l="-591" t="-1274" r="-591" b="-3822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3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93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7913-461B-E442-86C6-19224F30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beams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Resonant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Z-pole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C60B0-B2C5-6D40-B766-8131A97E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993E7-9263-E244-A12C-6F2B2B30BFA9}"/>
              </a:ext>
            </a:extLst>
          </p:cNvPr>
          <p:cNvSpPr txBox="1"/>
          <p:nvPr/>
        </p:nvSpPr>
        <p:spPr>
          <a:xfrm>
            <a:off x="542441" y="1115877"/>
            <a:ext cx="8433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Scenario</a:t>
            </a:r>
            <a:r>
              <a:rPr lang="zh-CN" altLang="en-US" sz="2200" dirty="0"/>
              <a:t> </a:t>
            </a:r>
            <a:r>
              <a:rPr lang="en-US" altLang="zh-CN" sz="2200" dirty="0"/>
              <a:t>1:</a:t>
            </a:r>
            <a:r>
              <a:rPr lang="zh-CN" altLang="en-US" sz="2200" dirty="0"/>
              <a:t>   </a:t>
            </a:r>
            <a:r>
              <a:rPr lang="en-US" altLang="zh-CN" sz="2200" dirty="0"/>
              <a:t>Self-polarization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enhanced</a:t>
            </a:r>
            <a:r>
              <a:rPr lang="zh-CN" altLang="en-US" sz="2200" dirty="0"/>
              <a:t> </a:t>
            </a:r>
            <a:r>
              <a:rPr lang="en-US" altLang="zh-CN" sz="2200" dirty="0"/>
              <a:t>by</a:t>
            </a:r>
            <a:r>
              <a:rPr lang="zh-CN" altLang="en-US" sz="2200" dirty="0"/>
              <a:t> </a:t>
            </a:r>
            <a:r>
              <a:rPr lang="en-US" altLang="zh-CN" sz="2200" dirty="0"/>
              <a:t>asymmetric</a:t>
            </a:r>
            <a:r>
              <a:rPr lang="zh-CN" altLang="en-US" sz="2200" dirty="0"/>
              <a:t> </a:t>
            </a:r>
            <a:r>
              <a:rPr lang="en-US" altLang="zh-CN" sz="2200" dirty="0"/>
              <a:t>wigglers</a:t>
            </a:r>
            <a:r>
              <a:rPr lang="zh-CN" altLang="en-US" sz="2200" dirty="0"/>
              <a:t> </a:t>
            </a:r>
            <a:r>
              <a:rPr lang="en-US" altLang="zh-CN" sz="2200" dirty="0"/>
              <a:t>[1]</a:t>
            </a: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F18C8-641B-4349-940D-F456F8346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4" y="1882959"/>
            <a:ext cx="2008354" cy="1622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0E2695-E394-5242-87A0-088BDA966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27" y="1814250"/>
            <a:ext cx="2602793" cy="1528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D7B8B2-493C-A544-9CB8-FD5A55157505}"/>
              </a:ext>
            </a:extLst>
          </p:cNvPr>
          <p:cNvSpPr txBox="1"/>
          <p:nvPr/>
        </p:nvSpPr>
        <p:spPr>
          <a:xfrm>
            <a:off x="412428" y="6444477"/>
            <a:ext cx="8460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The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FCC-</a:t>
            </a:r>
            <a:r>
              <a:rPr lang="en-US" altLang="zh-CN" sz="1200" dirty="0" err="1">
                <a:solidFill>
                  <a:srgbClr val="00B050"/>
                </a:solidFill>
              </a:rPr>
              <a:t>ee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Energy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Polarization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Working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Group,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arXiv:1909.12245v1,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215B4-D0C9-314D-A307-D01C5C4CB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74" y="1604763"/>
            <a:ext cx="5248623" cy="2557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B24089-716E-3C44-B0A4-AF8E8A251BB7}"/>
              </a:ext>
            </a:extLst>
          </p:cNvPr>
          <p:cNvSpPr txBox="1"/>
          <p:nvPr/>
        </p:nvSpPr>
        <p:spPr>
          <a:xfrm>
            <a:off x="263353" y="5298600"/>
            <a:ext cx="576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Implementation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asymmetric</a:t>
            </a:r>
            <a:r>
              <a:rPr lang="zh-CN" altLang="en-US" dirty="0"/>
              <a:t> </a:t>
            </a:r>
            <a:r>
              <a:rPr lang="en-US" altLang="zh-CN" dirty="0"/>
              <a:t>wigglers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CDR</a:t>
            </a:r>
            <a:r>
              <a:rPr lang="zh-CN" altLang="en-US" dirty="0"/>
              <a:t> </a:t>
            </a:r>
            <a:r>
              <a:rPr lang="en-US" altLang="zh-CN" dirty="0"/>
              <a:t>lattice</a:t>
            </a:r>
            <a:r>
              <a:rPr lang="zh-CN" altLang="en-US" dirty="0"/>
              <a:t> </a:t>
            </a:r>
            <a:r>
              <a:rPr lang="en-US" altLang="zh-CN" dirty="0"/>
              <a:t>w/</a:t>
            </a:r>
            <a:r>
              <a:rPr lang="zh-CN" altLang="en-US" dirty="0"/>
              <a:t> </a:t>
            </a:r>
            <a:r>
              <a:rPr lang="en-US" altLang="zh-CN" dirty="0"/>
              <a:t>spin</a:t>
            </a:r>
            <a:r>
              <a:rPr lang="zh-CN" altLang="en-US" dirty="0"/>
              <a:t> </a:t>
            </a:r>
            <a:r>
              <a:rPr lang="en-US" altLang="zh-CN" dirty="0"/>
              <a:t>rotators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lifetime</a:t>
            </a:r>
            <a:r>
              <a:rPr lang="zh-CN" altLang="en-US" dirty="0"/>
              <a:t> </a:t>
            </a:r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aperture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issue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above</a:t>
            </a:r>
            <a:r>
              <a:rPr lang="zh-CN" altLang="en-US" dirty="0"/>
              <a:t> </a:t>
            </a:r>
            <a:r>
              <a:rPr lang="en-US" altLang="zh-CN" dirty="0"/>
              <a:t>wiggler</a:t>
            </a:r>
            <a:r>
              <a:rPr lang="zh-CN" altLang="en-US" dirty="0"/>
              <a:t> </a:t>
            </a:r>
            <a:r>
              <a:rPr lang="en-US" altLang="zh-CN" dirty="0"/>
              <a:t>settings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C6BB00-46C5-7D46-8DBD-7F2CA2F78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7" y="3712498"/>
            <a:ext cx="5231904" cy="1484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1496E-F31F-F548-92CD-91C0810FC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55" y="4187152"/>
            <a:ext cx="4110382" cy="249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0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7913-461B-E442-86C6-19224F30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beams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Resonant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Z-pole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C60B0-B2C5-6D40-B766-8131A97E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4400" y="6492875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AF21C-6A6D-B74B-BC8D-9698703B3E43}"/>
              </a:ext>
            </a:extLst>
          </p:cNvPr>
          <p:cNvSpPr txBox="1"/>
          <p:nvPr/>
        </p:nvSpPr>
        <p:spPr>
          <a:xfrm>
            <a:off x="347062" y="1088251"/>
            <a:ext cx="5717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Scenario</a:t>
            </a:r>
            <a:r>
              <a:rPr lang="zh-CN" altLang="en-US" sz="2200" dirty="0"/>
              <a:t> </a:t>
            </a:r>
            <a:r>
              <a:rPr lang="en-US" altLang="zh-CN" sz="2200" dirty="0"/>
              <a:t>2:</a:t>
            </a:r>
            <a:r>
              <a:rPr lang="zh-CN" altLang="en-US" sz="2200" dirty="0"/>
              <a:t>   </a:t>
            </a:r>
            <a:r>
              <a:rPr lang="en-US" altLang="zh-CN" sz="2200" dirty="0"/>
              <a:t>Injecting</a:t>
            </a:r>
            <a:r>
              <a:rPr lang="zh-CN" altLang="en-US" sz="2200" dirty="0"/>
              <a:t> </a:t>
            </a:r>
            <a:r>
              <a:rPr lang="en-US" altLang="zh-CN" sz="2200" dirty="0"/>
              <a:t>polarized</a:t>
            </a:r>
            <a:r>
              <a:rPr lang="zh-CN" altLang="en-US" sz="2200" dirty="0"/>
              <a:t> </a:t>
            </a:r>
            <a:r>
              <a:rPr lang="en-US" altLang="zh-CN" sz="2200" dirty="0"/>
              <a:t>e+/e-</a:t>
            </a:r>
            <a:r>
              <a:rPr lang="zh-CN" altLang="en-US" sz="2200" dirty="0"/>
              <a:t> </a:t>
            </a:r>
            <a:r>
              <a:rPr lang="en-US" altLang="zh-CN" sz="2200" dirty="0"/>
              <a:t>beams</a:t>
            </a:r>
            <a:r>
              <a:rPr lang="zh-CN" altLang="en-US" sz="2200" dirty="0"/>
              <a:t> </a:t>
            </a:r>
            <a:r>
              <a:rPr lang="en-US" altLang="zh-CN" sz="2200" dirty="0"/>
              <a:t>[2]</a:t>
            </a:r>
            <a:endParaRPr lang="en-US" sz="2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C36864-0598-7448-B53F-213229709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0" y="1514639"/>
            <a:ext cx="5206950" cy="32190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B27C72-798B-9B4E-8339-1ED158ECFCFC}"/>
              </a:ext>
            </a:extLst>
          </p:cNvPr>
          <p:cNvSpPr/>
          <p:nvPr/>
        </p:nvSpPr>
        <p:spPr>
          <a:xfrm>
            <a:off x="1208404" y="2816271"/>
            <a:ext cx="1584176" cy="615826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D7B8B2-493C-A544-9CB8-FD5A55157505}"/>
              </a:ext>
            </a:extLst>
          </p:cNvPr>
          <p:cNvSpPr txBox="1"/>
          <p:nvPr/>
        </p:nvSpPr>
        <p:spPr>
          <a:xfrm>
            <a:off x="0" y="6104502"/>
            <a:ext cx="437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The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FCC-</a:t>
            </a:r>
            <a:r>
              <a:rPr lang="en-US" altLang="zh-CN" sz="1200" dirty="0" err="1">
                <a:solidFill>
                  <a:srgbClr val="00B050"/>
                </a:solidFill>
              </a:rPr>
              <a:t>ee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Energy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Polarization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Working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Group,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arXiv:1909.12245v1,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2019.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Zhe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Proc.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eeFACT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2022,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Proc.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IPAC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23.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241192-BDB1-8D4B-9000-C1FF8CE6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50" y="2074467"/>
            <a:ext cx="6679550" cy="172254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E0761F4-2A2C-5244-8E8D-902A3FCD4B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56172" y="4262574"/>
          <a:ext cx="8102629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536">
                  <a:extLst>
                    <a:ext uri="{9D8B030D-6E8A-4147-A177-3AD203B41FA5}">
                      <a16:colId xmlns:a16="http://schemas.microsoft.com/office/drawing/2014/main" val="1010508738"/>
                    </a:ext>
                  </a:extLst>
                </a:gridCol>
                <a:gridCol w="1981516">
                  <a:extLst>
                    <a:ext uri="{9D8B030D-6E8A-4147-A177-3AD203B41FA5}">
                      <a16:colId xmlns:a16="http://schemas.microsoft.com/office/drawing/2014/main" val="2478490746"/>
                    </a:ext>
                  </a:extLst>
                </a:gridCol>
                <a:gridCol w="2603453">
                  <a:extLst>
                    <a:ext uri="{9D8B030D-6E8A-4147-A177-3AD203B41FA5}">
                      <a16:colId xmlns:a16="http://schemas.microsoft.com/office/drawing/2014/main" val="1065265794"/>
                    </a:ext>
                  </a:extLst>
                </a:gridCol>
                <a:gridCol w="2553124">
                  <a:extLst>
                    <a:ext uri="{9D8B030D-6E8A-4147-A177-3AD203B41FA5}">
                      <a16:colId xmlns:a16="http://schemas.microsoft.com/office/drawing/2014/main" val="3218149512"/>
                    </a:ext>
                  </a:extLst>
                </a:gridCol>
              </a:tblGrid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Scenarios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Self-polarization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collider[1]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Injection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of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polarized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beams[2]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168116"/>
                  </a:ext>
                </a:extLst>
              </a:tr>
              <a:tr h="251139">
                <a:tc rowSpan="2">
                  <a:txBody>
                    <a:bodyPr/>
                    <a:lstStyle/>
                    <a:p>
                      <a:r>
                        <a:rPr lang="en-US" altLang="zh-CN" sz="1400" dirty="0"/>
                        <a:t>Hardware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Polarized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electron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gun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Yes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898681"/>
                  </a:ext>
                </a:extLst>
              </a:tr>
              <a:tr h="2511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Asymmetric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wigglers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colliders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e+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damping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ring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002460"/>
                  </a:ext>
                </a:extLst>
              </a:tr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Polarization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level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5%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~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10%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&gt;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70%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e-, &gt; 20%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e+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30314"/>
                  </a:ext>
                </a:extLst>
              </a:tr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Dead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time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physics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Initial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1~2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hours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each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fill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None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581883"/>
                  </a:ext>
                </a:extLst>
              </a:tr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Frequency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of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RD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measurements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Every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~10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min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per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beam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More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frequent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e-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beam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52612"/>
                  </a:ext>
                </a:extLst>
              </a:tr>
              <a:tr h="251139">
                <a:tc gridSpan="2">
                  <a:txBody>
                    <a:bodyPr/>
                    <a:lstStyle/>
                    <a:p>
                      <a:r>
                        <a:rPr lang="en-US" altLang="zh-CN" sz="1400" dirty="0"/>
                        <a:t>RD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on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colliding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beams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Possible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at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lower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bunch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charge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432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DC0CDCB-5F65-CD4F-8EA2-B3671FD8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756" y="1072793"/>
            <a:ext cx="3071348" cy="2168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C2FCD-BC86-C046-B0E3-B5DB9FC6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e+</a:t>
            </a:r>
            <a:r>
              <a:rPr lang="zh-CN" altLang="en-US" dirty="0"/>
              <a:t> </a:t>
            </a:r>
            <a:r>
              <a:rPr lang="en-US" altLang="zh-CN" dirty="0"/>
              <a:t>damping/polarizing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CFF1F-39E8-3A42-BD22-260B0EEF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000" y="6481863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表格 1">
            <a:extLst>
              <a:ext uri="{FF2B5EF4-FFF2-40B4-BE49-F238E27FC236}">
                <a16:creationId xmlns:a16="http://schemas.microsoft.com/office/drawing/2014/main" id="{65648EB2-C746-A14D-B70B-188837FB0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468988"/>
              </p:ext>
            </p:extLst>
          </p:nvPr>
        </p:nvGraphicFramePr>
        <p:xfrm>
          <a:off x="8208099" y="1196752"/>
          <a:ext cx="3526032" cy="51026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52499">
                  <a:extLst>
                    <a:ext uri="{9D8B030D-6E8A-4147-A177-3AD203B41FA5}">
                      <a16:colId xmlns:a16="http://schemas.microsoft.com/office/drawing/2014/main" val="2690366013"/>
                    </a:ext>
                  </a:extLst>
                </a:gridCol>
                <a:gridCol w="1032812">
                  <a:extLst>
                    <a:ext uri="{9D8B030D-6E8A-4147-A177-3AD203B41FA5}">
                      <a16:colId xmlns:a16="http://schemas.microsoft.com/office/drawing/2014/main" val="3193459733"/>
                    </a:ext>
                  </a:extLst>
                </a:gridCol>
                <a:gridCol w="940721">
                  <a:extLst>
                    <a:ext uri="{9D8B030D-6E8A-4147-A177-3AD203B41FA5}">
                      <a16:colId xmlns:a16="http://schemas.microsoft.com/office/drawing/2014/main" val="156678020"/>
                    </a:ext>
                  </a:extLst>
                </a:gridCol>
              </a:tblGrid>
              <a:tr h="20410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DR V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unpolarized</a:t>
                      </a: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polarized e+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027371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434492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(m)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144.2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2159991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trains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2(4)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690270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bunches/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trian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1(2)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845382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 current (mA)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12.4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43836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radius (m)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3.44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322650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B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887130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Wiggler strength B</a:t>
                      </a:r>
                      <a:r>
                        <a:rPr lang="en-US" sz="11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(T)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41629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Wiggler cell length (m)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875453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190.9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17685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7.77/7.77/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365881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compaction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683025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Storage time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948526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219730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234348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85476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015304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935894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 x/y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138/14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645196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 /0.0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68605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acceptance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35510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(MHz)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924884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3.95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233313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Longitudinal tune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0.044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3979256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B2274E2-187D-5643-A3DA-B87793B1F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" y="1119747"/>
            <a:ext cx="3150252" cy="2714706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C10490C8-C721-AD44-8CA4-1462D5C44DB3}"/>
              </a:ext>
            </a:extLst>
          </p:cNvPr>
          <p:cNvSpPr txBox="1"/>
          <p:nvPr/>
        </p:nvSpPr>
        <p:spPr>
          <a:xfrm>
            <a:off x="805917" y="2079306"/>
            <a:ext cx="1848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Asymmetric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wigglers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=1.8T=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</a:t>
            </a:r>
            <a:r>
              <a:rPr lang="en-US" sz="1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length=1.5m</a:t>
            </a:r>
          </a:p>
          <a:p>
            <a:pPr marL="285750" indent="-285750">
              <a:buFontTx/>
              <a:buChar char="-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2A4101-D2A4-4B44-8F0F-4CEF4239E374}"/>
              </a:ext>
            </a:extLst>
          </p:cNvPr>
          <p:cNvCxnSpPr/>
          <p:nvPr/>
        </p:nvCxnSpPr>
        <p:spPr>
          <a:xfrm flipH="1" flipV="1">
            <a:off x="1260244" y="1371596"/>
            <a:ext cx="292608" cy="707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5B0744-8299-994A-8728-0BF2C7C217DB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1730001" y="1371596"/>
            <a:ext cx="399784" cy="707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D02366-1DDF-7849-A706-8F0CAE6B64B5}"/>
              </a:ext>
            </a:extLst>
          </p:cNvPr>
          <p:cNvCxnSpPr>
            <a:cxnSpLocks/>
          </p:cNvCxnSpPr>
          <p:nvPr/>
        </p:nvCxnSpPr>
        <p:spPr>
          <a:xfrm>
            <a:off x="1698022" y="2986205"/>
            <a:ext cx="488358" cy="707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87E6E9-B030-9C47-99DB-63EA8FB4CC8E}"/>
              </a:ext>
            </a:extLst>
          </p:cNvPr>
          <p:cNvCxnSpPr>
            <a:cxnSpLocks/>
          </p:cNvCxnSpPr>
          <p:nvPr/>
        </p:nvCxnSpPr>
        <p:spPr>
          <a:xfrm flipH="1">
            <a:off x="1093782" y="3033413"/>
            <a:ext cx="312766" cy="6414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7FB4C5E-BBBB-5247-8E7E-F238B042B833}"/>
              </a:ext>
            </a:extLst>
          </p:cNvPr>
          <p:cNvSpPr/>
          <p:nvPr/>
        </p:nvSpPr>
        <p:spPr>
          <a:xfrm>
            <a:off x="9980167" y="1418492"/>
            <a:ext cx="1446963" cy="1607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90314B-091C-D443-8EDF-94B0FFA68F9B}"/>
              </a:ext>
            </a:extLst>
          </p:cNvPr>
          <p:cNvSpPr/>
          <p:nvPr/>
        </p:nvSpPr>
        <p:spPr>
          <a:xfrm>
            <a:off x="10078386" y="3847873"/>
            <a:ext cx="1446963" cy="16077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C301E9-17D2-4B49-BF74-71435BA75A01}"/>
              </a:ext>
            </a:extLst>
          </p:cNvPr>
          <p:cNvSpPr/>
          <p:nvPr/>
        </p:nvSpPr>
        <p:spPr>
          <a:xfrm>
            <a:off x="9980167" y="5063502"/>
            <a:ext cx="1617785" cy="3825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E2468-71E9-0247-AE7A-1C28907BF19A}"/>
              </a:ext>
            </a:extLst>
          </p:cNvPr>
          <p:cNvSpPr txBox="1"/>
          <p:nvPr/>
        </p:nvSpPr>
        <p:spPr>
          <a:xfrm>
            <a:off x="10846591" y="1768406"/>
            <a:ext cx="540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FF"/>
                </a:solidFill>
              </a:rPr>
              <a:t>+1(2)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B2A156-824C-C747-A94A-5F09A6B8F0F8}"/>
              </a:ext>
            </a:extLst>
          </p:cNvPr>
          <p:cNvSpPr/>
          <p:nvPr/>
        </p:nvSpPr>
        <p:spPr>
          <a:xfrm>
            <a:off x="8225609" y="2796191"/>
            <a:ext cx="3508522" cy="471198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0F9903-DB06-2F41-9655-6AC8C6654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7" y="4404025"/>
            <a:ext cx="3404508" cy="2269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BDE974-B294-5D47-A589-1F87D48C7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30" y="4653136"/>
            <a:ext cx="3600640" cy="21003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A799EB7-F772-5D43-B5A8-EAB5DDA3B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1" y="5018727"/>
            <a:ext cx="1838643" cy="122576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058B8F-90F3-1646-8F57-57FC13914B36}"/>
              </a:ext>
            </a:extLst>
          </p:cNvPr>
          <p:cNvCxnSpPr/>
          <p:nvPr/>
        </p:nvCxnSpPr>
        <p:spPr>
          <a:xfrm>
            <a:off x="1910729" y="4293096"/>
            <a:ext cx="0" cy="240155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16D5C8-B773-1F42-A9EC-BCD52B173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29" y="3000844"/>
            <a:ext cx="3876354" cy="1811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5FD54A-026D-A34B-BAFA-35A07C213F3C}"/>
              </a:ext>
            </a:extLst>
          </p:cNvPr>
          <p:cNvSpPr txBox="1"/>
          <p:nvPr/>
        </p:nvSpPr>
        <p:spPr>
          <a:xfrm>
            <a:off x="7120536" y="6359487"/>
            <a:ext cx="3879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[1]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Z.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>
                <a:solidFill>
                  <a:srgbClr val="00B050"/>
                </a:solidFill>
              </a:rPr>
              <a:t>Duan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et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al.,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>
                <a:solidFill>
                  <a:srgbClr val="00B050"/>
                </a:solidFill>
              </a:rPr>
              <a:t>eeFACT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2022,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IPAC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2023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71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021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D942-A802-4B4C-A3EF-C43DEDD3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Radiative</a:t>
            </a:r>
            <a:r>
              <a:rPr lang="zh-CN" altLang="en-US" dirty="0"/>
              <a:t> </a:t>
            </a:r>
            <a:r>
              <a:rPr lang="en-US" altLang="zh-CN" dirty="0"/>
              <a:t>depolarization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r>
              <a:rPr lang="zh-CN" altLang="en-US" dirty="0"/>
              <a:t> </a:t>
            </a:r>
            <a:r>
              <a:rPr lang="en-US" altLang="zh-CN" dirty="0"/>
              <a:t>rings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A3B27-5AC8-5348-ACD6-BC934E82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76317-DE2E-ED4A-8204-A1F88967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614" y="3237902"/>
            <a:ext cx="4614687" cy="2970373"/>
          </a:xfrm>
          <a:prstGeom prst="rect">
            <a:avLst/>
          </a:prstGeom>
        </p:spPr>
      </p:pic>
      <p:pic>
        <p:nvPicPr>
          <p:cNvPr id="6" name="图片 3" descr="Screen Shot 2015-05-28 at 6.27.09 am.png">
            <a:extLst>
              <a:ext uri="{FF2B5EF4-FFF2-40B4-BE49-F238E27FC236}">
                <a16:creationId xmlns:a16="http://schemas.microsoft.com/office/drawing/2014/main" id="{183C3D98-018B-4640-B84E-284B91B12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" y="3367368"/>
            <a:ext cx="5243435" cy="2785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84A76-C38B-6243-B755-552EA60F3EA4}"/>
              </a:ext>
            </a:extLst>
          </p:cNvPr>
          <p:cNvSpPr txBox="1"/>
          <p:nvPr/>
        </p:nvSpPr>
        <p:spPr>
          <a:xfrm>
            <a:off x="409780" y="3003896"/>
            <a:ext cx="6285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The SPEAR electron polarization for different beam energies</a:t>
            </a:r>
            <a:r>
              <a:rPr lang="en-US" altLang="zh-CN" sz="1600" dirty="0">
                <a:solidFill>
                  <a:srgbClr val="0432FF"/>
                </a:solidFill>
              </a:rPr>
              <a:t>[1]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B711F0-5CF4-354D-A2C1-84A98E273646}"/>
              </a:ext>
            </a:extLst>
          </p:cNvPr>
          <p:cNvSpPr txBox="1"/>
          <p:nvPr/>
        </p:nvSpPr>
        <p:spPr>
          <a:xfrm>
            <a:off x="398644" y="6259429"/>
            <a:ext cx="4845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J.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R.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Johnson,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et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al.,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Nucl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Instrum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Meth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204,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261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(1983).</a:t>
            </a:r>
          </a:p>
          <a:p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sz="1200" dirty="0">
                <a:solidFill>
                  <a:srgbClr val="00B050"/>
                </a:solidFill>
              </a:rPr>
              <a:t>R. </a:t>
            </a:r>
            <a:r>
              <a:rPr lang="en-US" sz="1200" dirty="0" err="1">
                <a:solidFill>
                  <a:srgbClr val="00B050"/>
                </a:solidFill>
              </a:rPr>
              <a:t>Assmann</a:t>
            </a:r>
            <a:r>
              <a:rPr lang="en-US" sz="1200" dirty="0">
                <a:solidFill>
                  <a:srgbClr val="00B050"/>
                </a:solidFill>
              </a:rPr>
              <a:t>, et al</a:t>
            </a:r>
            <a:r>
              <a:rPr lang="en-US" altLang="zh-CN" sz="1200" dirty="0">
                <a:solidFill>
                  <a:srgbClr val="00B050"/>
                </a:solidFill>
              </a:rPr>
              <a:t>.</a:t>
            </a:r>
            <a:r>
              <a:rPr lang="en-US" sz="1200" dirty="0">
                <a:solidFill>
                  <a:srgbClr val="00B050"/>
                </a:solidFill>
              </a:rPr>
              <a:t>, AIP Conference Proceeding, 570, 169 (2001).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2CCA2-D3F1-7C48-9029-0BBFE6C67C05}"/>
              </a:ext>
            </a:extLst>
          </p:cNvPr>
          <p:cNvSpPr txBox="1"/>
          <p:nvPr/>
        </p:nvSpPr>
        <p:spPr>
          <a:xfrm>
            <a:off x="6902460" y="3009481"/>
            <a:ext cx="524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432FF"/>
                </a:solidFill>
              </a:rPr>
              <a:t>Electron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polarization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measurements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in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different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machines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r>
              <a:rPr lang="en-US" altLang="zh-CN" sz="1600" dirty="0">
                <a:solidFill>
                  <a:srgbClr val="0432FF"/>
                </a:solidFill>
              </a:rPr>
              <a:t>[2]</a:t>
            </a:r>
            <a:r>
              <a:rPr lang="zh-CN" altLang="en-US" sz="1600" dirty="0">
                <a:solidFill>
                  <a:srgbClr val="0432FF"/>
                </a:solidFill>
              </a:rPr>
              <a:t> </a:t>
            </a:r>
            <a:endParaRPr lang="en-US" sz="1600" dirty="0">
              <a:solidFill>
                <a:srgbClr val="0432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2945EC-9EE1-2342-9B6B-FD09309FEDBE}"/>
                  </a:ext>
                </a:extLst>
              </p:cNvPr>
              <p:cNvSpPr/>
              <p:nvPr/>
            </p:nvSpPr>
            <p:spPr>
              <a:xfrm>
                <a:off x="7450549" y="1732129"/>
                <a:ext cx="4153316" cy="940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>
                  <a:lnSpc>
                    <a:spcPct val="17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 b="0" i="0" smtClean="0">
                            <a:latin typeface="Cambria Math" panose="02040503050406030204" pitchFamily="18" charset="0"/>
                          </a:rPr>
                          <m:t>DK</m:t>
                        </m:r>
                      </m:sub>
                    </m:sSub>
                    <m:r>
                      <a:rPr lang="en-US" altLang="zh-CN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num>
                      <m:den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200" dirty="0"/>
                  <a:t>,</a:t>
                </a:r>
                <a:r>
                  <a:rPr lang="zh-CN" altLang="en-US" sz="2200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𝐷𝐾</m:t>
                            </m:r>
                          </m:sub>
                        </m:sSub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den>
                    </m:f>
                  </m:oMath>
                </a14:m>
                <a:endParaRPr lang="en-HK" altLang="zh-CN" sz="2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02945EC-9EE1-2342-9B6B-FD09309FE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549" y="1732129"/>
                <a:ext cx="4153316" cy="940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/>
              <p:nvPr/>
            </p:nvSpPr>
            <p:spPr>
              <a:xfrm>
                <a:off x="317126" y="1197511"/>
                <a:ext cx="1038386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Radiative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characterized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exhibits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two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phenomenon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previous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measurements: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Dips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near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More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difficult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achieve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polarization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energies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Stronger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first-order spin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  <a:r>
                  <a:rPr lang="zh-CN" altLang="en-US" dirty="0"/>
                  <a:t>  </a:t>
                </a:r>
                <a:endParaRPr lang="en-HK" altLang="zh-CN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Enhanced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higher-order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synchrotron-sideband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resonances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7C064A-99E5-8844-990B-26E515DAF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26" y="1197511"/>
                <a:ext cx="10383865" cy="1477328"/>
              </a:xfrm>
              <a:prstGeom prst="rect">
                <a:avLst/>
              </a:prstGeom>
              <a:blipFill>
                <a:blip r:embed="rId5"/>
                <a:stretch>
                  <a:fillRect l="-244" t="-847"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398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E3A49E-8D14-E443-BB91-F35855FBA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1" y="4257434"/>
            <a:ext cx="2879261" cy="1982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9E716-3838-B14C-8F29-DE48D5ED3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55" y="4299669"/>
            <a:ext cx="2787602" cy="1941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4B3E8-DCFB-8547-8D7B-D464125E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600" dirty="0"/>
              <a:t>Radiative</a:t>
            </a:r>
            <a:r>
              <a:rPr lang="zh-CN" altLang="en-US" sz="2600" dirty="0"/>
              <a:t> </a:t>
            </a:r>
            <a:r>
              <a:rPr lang="en-US" altLang="zh-CN" sz="2600" dirty="0"/>
              <a:t>depolarization</a:t>
            </a:r>
            <a:r>
              <a:rPr lang="zh-CN" altLang="en-US" sz="2600" dirty="0"/>
              <a:t> </a:t>
            </a:r>
            <a:r>
              <a:rPr lang="en-US" altLang="zh-CN" sz="2600" dirty="0"/>
              <a:t>in</a:t>
            </a:r>
            <a:r>
              <a:rPr lang="zh-CN" altLang="en-US" sz="2600" dirty="0"/>
              <a:t> </a:t>
            </a:r>
            <a:r>
              <a:rPr lang="en-US" altLang="zh-CN" sz="2600" dirty="0"/>
              <a:t>ultra-high-energy</a:t>
            </a:r>
            <a:r>
              <a:rPr lang="zh-CN" altLang="en-US" sz="2600" dirty="0"/>
              <a:t> </a:t>
            </a:r>
            <a:r>
              <a:rPr lang="en-US" altLang="zh-CN" sz="2600" dirty="0"/>
              <a:t>storage</a:t>
            </a:r>
            <a:r>
              <a:rPr lang="zh-CN" altLang="en-US" sz="2600" dirty="0"/>
              <a:t> </a:t>
            </a:r>
            <a:r>
              <a:rPr lang="en-US" altLang="zh-CN" sz="2600" dirty="0"/>
              <a:t>rings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B5B7-1665-5247-8D8C-37AD1A74F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71" y="967655"/>
            <a:ext cx="11826325" cy="631008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Two</a:t>
            </a:r>
            <a:r>
              <a:rPr lang="zh-CN" altLang="en-US" sz="1800" dirty="0"/>
              <a:t> </a:t>
            </a:r>
            <a:r>
              <a:rPr lang="en-US" altLang="zh-CN" sz="1800" dirty="0"/>
              <a:t>distinct</a:t>
            </a:r>
            <a:r>
              <a:rPr lang="zh-CN" altLang="en-US" sz="1800" dirty="0"/>
              <a:t> </a:t>
            </a:r>
            <a:r>
              <a:rPr lang="en-US" altLang="zh-CN" sz="1800" dirty="0"/>
              <a:t>spin</a:t>
            </a:r>
            <a:r>
              <a:rPr lang="zh-CN" altLang="en-US" sz="1800" dirty="0"/>
              <a:t> </a:t>
            </a:r>
            <a:r>
              <a:rPr lang="en-US" altLang="zh-CN" sz="1800" dirty="0"/>
              <a:t>diffusion</a:t>
            </a:r>
            <a:r>
              <a:rPr lang="zh-CN" altLang="en-US" sz="1800" dirty="0"/>
              <a:t> </a:t>
            </a:r>
            <a:r>
              <a:rPr lang="en-US" altLang="zh-CN" sz="1800" dirty="0"/>
              <a:t>mechanisms</a:t>
            </a:r>
            <a:r>
              <a:rPr lang="zh-CN" altLang="en-US" sz="1800" dirty="0"/>
              <a:t> </a:t>
            </a:r>
            <a:r>
              <a:rPr lang="en-US" altLang="zh-CN" sz="1800" dirty="0"/>
              <a:t>were</a:t>
            </a:r>
            <a:r>
              <a:rPr lang="zh-CN" altLang="en-US" sz="1800" dirty="0"/>
              <a:t> </a:t>
            </a:r>
            <a:r>
              <a:rPr lang="en-US" altLang="zh-CN" sz="1800" dirty="0"/>
              <a:t>proposed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[1]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1970s,</a:t>
            </a:r>
            <a:r>
              <a:rPr lang="zh-CN" altLang="en-US" sz="1800" dirty="0"/>
              <a:t> </a:t>
            </a:r>
            <a:r>
              <a:rPr lang="en-US" altLang="zh-CN" sz="1800" dirty="0"/>
              <a:t>regarding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regimes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spin</a:t>
            </a:r>
            <a:r>
              <a:rPr lang="zh-CN" altLang="en-US" sz="1800" dirty="0"/>
              <a:t> </a:t>
            </a:r>
            <a:r>
              <a:rPr lang="en-US" altLang="zh-CN" sz="1800" dirty="0"/>
              <a:t>resonance</a:t>
            </a:r>
            <a:r>
              <a:rPr lang="zh-CN" altLang="en-US" sz="1800" dirty="0"/>
              <a:t> </a:t>
            </a:r>
            <a:r>
              <a:rPr lang="en-US" altLang="zh-CN" sz="1800" dirty="0"/>
              <a:t>crossing,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combined</a:t>
            </a:r>
            <a:r>
              <a:rPr lang="zh-CN" altLang="en-US" sz="1800" dirty="0"/>
              <a:t> </a:t>
            </a:r>
            <a:r>
              <a:rPr lang="en-US" altLang="zh-CN" sz="1800" dirty="0"/>
              <a:t>effects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synchrotron</a:t>
            </a:r>
            <a:r>
              <a:rPr lang="zh-CN" altLang="en-US" sz="1800" dirty="0"/>
              <a:t> </a:t>
            </a:r>
            <a:r>
              <a:rPr lang="en-US" altLang="zh-CN" sz="1800" dirty="0"/>
              <a:t>oscillation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synchrotron</a:t>
            </a:r>
            <a:r>
              <a:rPr lang="zh-CN" altLang="en-US" sz="1800" dirty="0"/>
              <a:t> </a:t>
            </a:r>
            <a:r>
              <a:rPr lang="en-US" altLang="zh-CN" sz="1800" dirty="0"/>
              <a:t>radiation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6F2F-71DD-4042-ACE1-8E4D7C4BD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8364" y="5807294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840B338-09FA-BA4F-B80B-92E9AA7147F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88188" y="1610965"/>
              <a:ext cx="11447252" cy="15878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5155">
                      <a:extLst>
                        <a:ext uri="{9D8B030D-6E8A-4147-A177-3AD203B41FA5}">
                          <a16:colId xmlns:a16="http://schemas.microsoft.com/office/drawing/2014/main" val="1484668478"/>
                        </a:ext>
                      </a:extLst>
                    </a:gridCol>
                    <a:gridCol w="5131599">
                      <a:extLst>
                        <a:ext uri="{9D8B030D-6E8A-4147-A177-3AD203B41FA5}">
                          <a16:colId xmlns:a16="http://schemas.microsoft.com/office/drawing/2014/main" val="4075759020"/>
                        </a:ext>
                      </a:extLst>
                    </a:gridCol>
                    <a:gridCol w="4450498">
                      <a:extLst>
                        <a:ext uri="{9D8B030D-6E8A-4147-A177-3AD203B41FA5}">
                          <a16:colId xmlns:a16="http://schemas.microsoft.com/office/drawing/2014/main" val="600289180"/>
                        </a:ext>
                      </a:extLst>
                    </a:gridCol>
                  </a:tblGrid>
                  <a:tr h="298062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Regime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(consistent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with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existing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measurements)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Uncorrelated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(not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yet confirmed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by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experiments)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9207127"/>
                      </a:ext>
                    </a:extLst>
                  </a:tr>
                  <a:tr h="50823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Condition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𝜐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𝜐</m:t>
                                        </m:r>
                                      </m:e>
                                      <m:sub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bSup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≪1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≪1</m:t>
                              </m:r>
                            </m:oMath>
                          </a14:m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is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violated</a:t>
                          </a:r>
                          <a:r>
                            <a:rPr lang="zh-CN" altLang="en-US" sz="1400" baseline="0" dirty="0"/>
                            <a:t> </a:t>
                          </a:r>
                          <a:r>
                            <a:rPr lang="en-US" altLang="zh-CN" sz="1400" baseline="0" dirty="0"/>
                            <a:t>and</a:t>
                          </a:r>
                          <a:r>
                            <a:rPr lang="zh-CN" altLang="en-US" sz="1400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baseline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i="1" baseline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𝜐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baseline="0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sz="140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≫</m:t>
                              </m:r>
                              <m:r>
                                <a:rPr lang="en-US" altLang="zh-CN" sz="1400" b="0" i="1" baseline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0524158"/>
                      </a:ext>
                    </a:extLst>
                  </a:tr>
                  <a:tr h="401594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Theory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Non-resonant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&amp;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perturbative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treatment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of</a:t>
                          </a:r>
                          <a:r>
                            <a:rPr lang="zh-CN" altLang="en-US" sz="140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1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altLang="zh-CN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𝜕𝛿</m:t>
                                  </m:r>
                                </m:den>
                              </m:f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9186281"/>
                      </a:ext>
                    </a:extLst>
                  </a:tr>
                  <a:tr h="298062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Depolarization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effect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Higher-order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synchrotron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sideband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resonances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No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dependence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on</a:t>
                          </a:r>
                          <a:r>
                            <a:rPr lang="zh-CN" altLang="en-US" sz="14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 baseline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altLang="zh-CN" sz="1400" b="0" i="1" baseline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400" dirty="0"/>
                            <a:t>,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weaker</a:t>
                          </a:r>
                          <a:r>
                            <a:rPr lang="zh-CN" altLang="en-US" sz="1400" baseline="0" dirty="0"/>
                            <a:t> </a:t>
                          </a:r>
                          <a:r>
                            <a:rPr lang="en-US" altLang="zh-CN" sz="1400" baseline="0" dirty="0"/>
                            <a:t>depolarization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63377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840B338-09FA-BA4F-B80B-92E9AA7147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1645402"/>
                  </p:ext>
                </p:extLst>
              </p:nvPr>
            </p:nvGraphicFramePr>
            <p:xfrm>
              <a:off x="388188" y="1610965"/>
              <a:ext cx="11447252" cy="15878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5155">
                      <a:extLst>
                        <a:ext uri="{9D8B030D-6E8A-4147-A177-3AD203B41FA5}">
                          <a16:colId xmlns:a16="http://schemas.microsoft.com/office/drawing/2014/main" val="1484668478"/>
                        </a:ext>
                      </a:extLst>
                    </a:gridCol>
                    <a:gridCol w="5131599">
                      <a:extLst>
                        <a:ext uri="{9D8B030D-6E8A-4147-A177-3AD203B41FA5}">
                          <a16:colId xmlns:a16="http://schemas.microsoft.com/office/drawing/2014/main" val="4075759020"/>
                        </a:ext>
                      </a:extLst>
                    </a:gridCol>
                    <a:gridCol w="4450498">
                      <a:extLst>
                        <a:ext uri="{9D8B030D-6E8A-4147-A177-3AD203B41FA5}">
                          <a16:colId xmlns:a16="http://schemas.microsoft.com/office/drawing/2014/main" val="60028918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Regime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(consistent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with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existing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measurements)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Uncorrelated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regime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(not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yet confirmed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by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experiments)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9207127"/>
                      </a:ext>
                    </a:extLst>
                  </a:tr>
                  <a:tr h="57169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Condition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634" t="-54348" r="-87376" b="-13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7265" t="-54348" r="-570" b="-13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0524158"/>
                      </a:ext>
                    </a:extLst>
                  </a:tr>
                  <a:tr h="406591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Theory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6634" t="-221875" r="-87376" b="-90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Resonant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diffusion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918628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/>
                            <a:t>Depolarization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effect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Higher-order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synchrotron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sideband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spin</a:t>
                          </a:r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resonances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7265" t="-429167" r="-570" b="-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63377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F0AE0C-B65E-DE48-A16F-F5F2AD9DAE96}"/>
              </a:ext>
            </a:extLst>
          </p:cNvPr>
          <p:cNvSpPr txBox="1">
            <a:spLocks/>
          </p:cNvSpPr>
          <p:nvPr/>
        </p:nvSpPr>
        <p:spPr>
          <a:xfrm>
            <a:off x="252452" y="3235922"/>
            <a:ext cx="11911746" cy="742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/>
              <a:t>Monte-Carlo</a:t>
            </a:r>
            <a:r>
              <a:rPr lang="zh-CN" altLang="en-US" sz="1800" dirty="0"/>
              <a:t> </a:t>
            </a:r>
            <a:r>
              <a:rPr lang="en-US" altLang="zh-CN" sz="1800" dirty="0"/>
              <a:t>simulations</a:t>
            </a:r>
            <a:r>
              <a:rPr lang="zh-CN" altLang="en-US" sz="1800" dirty="0"/>
              <a:t> </a:t>
            </a:r>
            <a:r>
              <a:rPr lang="en-US" altLang="zh-CN" sz="1800" dirty="0"/>
              <a:t>were</a:t>
            </a:r>
            <a:r>
              <a:rPr lang="zh-CN" altLang="en-US" sz="1800" dirty="0"/>
              <a:t> </a:t>
            </a:r>
            <a:r>
              <a:rPr lang="en-US" altLang="zh-CN" sz="1800" dirty="0"/>
              <a:t>compared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/>
              <a:t>these</a:t>
            </a:r>
            <a:r>
              <a:rPr lang="zh-CN" altLang="en-US" sz="1800" dirty="0"/>
              <a:t> </a:t>
            </a:r>
            <a:r>
              <a:rPr lang="en-US" altLang="zh-CN" sz="1800" dirty="0"/>
              <a:t>theories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energy</a:t>
            </a:r>
            <a:r>
              <a:rPr lang="zh-CN" altLang="en-US" sz="1800" dirty="0"/>
              <a:t> </a:t>
            </a:r>
            <a:r>
              <a:rPr lang="en-US" altLang="zh-CN" sz="1800" dirty="0"/>
              <a:t>range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CEPC</a:t>
            </a:r>
            <a:r>
              <a:rPr lang="zh-CN" altLang="en-US" sz="1800" dirty="0"/>
              <a:t> </a:t>
            </a:r>
            <a:r>
              <a:rPr lang="en-US" altLang="zh-CN" sz="1800" dirty="0"/>
              <a:t>[2]</a:t>
            </a:r>
          </a:p>
          <a:p>
            <a:pPr lvl="1"/>
            <a:r>
              <a:rPr lang="zh-CN" altLang="en-US" sz="1400" dirty="0"/>
              <a:t> </a:t>
            </a:r>
            <a:r>
              <a:rPr lang="en-US" altLang="zh-CN" sz="1400" dirty="0"/>
              <a:t>showing</a:t>
            </a:r>
            <a:r>
              <a:rPr lang="zh-CN" altLang="en-US" sz="1400" dirty="0"/>
              <a:t> </a:t>
            </a:r>
            <a:r>
              <a:rPr lang="en-US" altLang="zh-CN" sz="1400" dirty="0"/>
              <a:t>a</a:t>
            </a:r>
            <a:r>
              <a:rPr lang="zh-CN" altLang="en-US" sz="1400" dirty="0"/>
              <a:t> </a:t>
            </a:r>
            <a:r>
              <a:rPr lang="en-US" altLang="zh-CN" sz="1400" dirty="0"/>
              <a:t>gradual</a:t>
            </a:r>
            <a:r>
              <a:rPr lang="zh-CN" altLang="en-US" sz="1400" dirty="0"/>
              <a:t> </a:t>
            </a:r>
            <a:r>
              <a:rPr lang="en-US" altLang="zh-CN" sz="1400" dirty="0"/>
              <a:t>evolution</a:t>
            </a:r>
            <a:r>
              <a:rPr lang="zh-CN" altLang="en-US" sz="1400" dirty="0"/>
              <a:t> </a:t>
            </a:r>
            <a:r>
              <a:rPr lang="en-US" altLang="zh-CN" sz="1400" dirty="0"/>
              <a:t>from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correlated</a:t>
            </a:r>
            <a:r>
              <a:rPr lang="zh-CN" altLang="en-US" sz="1400" dirty="0"/>
              <a:t> </a:t>
            </a:r>
            <a:r>
              <a:rPr lang="en-US" altLang="zh-CN" sz="1400" dirty="0"/>
              <a:t>regime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uncorrelated</a:t>
            </a:r>
            <a:r>
              <a:rPr lang="zh-CN" altLang="en-US" sz="1400" dirty="0"/>
              <a:t> </a:t>
            </a:r>
            <a:r>
              <a:rPr lang="en-US" altLang="zh-CN" sz="1400" dirty="0"/>
              <a:t>regime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parameter</a:t>
            </a:r>
            <a:r>
              <a:rPr lang="zh-CN" altLang="en-US" sz="1400" dirty="0"/>
              <a:t> </a:t>
            </a:r>
            <a:r>
              <a:rPr lang="en-US" altLang="zh-CN" sz="1400" dirty="0"/>
              <a:t>scan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97BF4F-825F-4B40-BECB-3E754F7A2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21" y="4291460"/>
            <a:ext cx="3236841" cy="2017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0E0D21-D33A-FA45-876E-8B7DABD23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22" y="4185138"/>
            <a:ext cx="2960668" cy="212380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F46496-C378-774F-9936-B4798E4F67AC}"/>
              </a:ext>
            </a:extLst>
          </p:cNvPr>
          <p:cNvSpPr/>
          <p:nvPr/>
        </p:nvSpPr>
        <p:spPr>
          <a:xfrm>
            <a:off x="120763" y="3891754"/>
            <a:ext cx="5856857" cy="241719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F6285-8767-8E4F-8A53-4A1EC9B58388}"/>
              </a:ext>
            </a:extLst>
          </p:cNvPr>
          <p:cNvSpPr txBox="1"/>
          <p:nvPr/>
        </p:nvSpPr>
        <p:spPr>
          <a:xfrm>
            <a:off x="1571461" y="4185138"/>
            <a:ext cx="124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Z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2C961-1B4F-6147-A3C2-07C146B5096B}"/>
              </a:ext>
            </a:extLst>
          </p:cNvPr>
          <p:cNvSpPr txBox="1"/>
          <p:nvPr/>
        </p:nvSpPr>
        <p:spPr>
          <a:xfrm>
            <a:off x="4114794" y="4250643"/>
            <a:ext cx="155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Higgs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B19366-095C-4941-835F-406F19919E6E}"/>
              </a:ext>
            </a:extLst>
          </p:cNvPr>
          <p:cNvSpPr txBox="1"/>
          <p:nvPr/>
        </p:nvSpPr>
        <p:spPr>
          <a:xfrm>
            <a:off x="1324389" y="3925557"/>
            <a:ext cx="447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Case</a:t>
            </a:r>
            <a:r>
              <a:rPr lang="zh-CN" altLang="en-US" sz="1600" dirty="0"/>
              <a:t> </a:t>
            </a:r>
            <a:r>
              <a:rPr lang="en-US" altLang="zh-CN" sz="1600" dirty="0"/>
              <a:t>A:</a:t>
            </a:r>
            <a:r>
              <a:rPr lang="zh-CN" altLang="en-US" sz="1600" dirty="0"/>
              <a:t>  </a:t>
            </a:r>
            <a:r>
              <a:rPr lang="en-US" altLang="zh-CN" sz="1600" dirty="0"/>
              <a:t>dependence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energy</a:t>
            </a:r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BA5FE55-FC5F-4545-BCDA-EB605D93945F}"/>
              </a:ext>
            </a:extLst>
          </p:cNvPr>
          <p:cNvSpPr/>
          <p:nvPr/>
        </p:nvSpPr>
        <p:spPr>
          <a:xfrm>
            <a:off x="6063405" y="3891754"/>
            <a:ext cx="5979065" cy="241719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62F6D5-952B-1641-8FBB-1CEB581DCD01}"/>
              </a:ext>
            </a:extLst>
          </p:cNvPr>
          <p:cNvSpPr txBox="1"/>
          <p:nvPr/>
        </p:nvSpPr>
        <p:spPr>
          <a:xfrm>
            <a:off x="6914067" y="3912089"/>
            <a:ext cx="4477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Case</a:t>
            </a:r>
            <a:r>
              <a:rPr lang="zh-CN" altLang="en-US" sz="1600" dirty="0"/>
              <a:t> </a:t>
            </a:r>
            <a:r>
              <a:rPr lang="en-US" altLang="zh-CN" sz="1600" dirty="0"/>
              <a:t>B:</a:t>
            </a:r>
            <a:r>
              <a:rPr lang="zh-CN" altLang="en-US" sz="1600" dirty="0"/>
              <a:t>  </a:t>
            </a:r>
            <a:r>
              <a:rPr lang="en-US" altLang="zh-CN" sz="1600" dirty="0"/>
              <a:t>influence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harmonic</a:t>
            </a:r>
            <a:r>
              <a:rPr lang="zh-CN" altLang="en-US" sz="1600" dirty="0"/>
              <a:t> </a:t>
            </a:r>
            <a:r>
              <a:rPr lang="en-US" altLang="zh-CN" sz="1600" dirty="0"/>
              <a:t>RF</a:t>
            </a:r>
            <a:r>
              <a:rPr lang="zh-CN" altLang="en-US" sz="1600" dirty="0"/>
              <a:t> </a:t>
            </a:r>
            <a:r>
              <a:rPr lang="en-US" altLang="zh-CN" sz="1600" dirty="0"/>
              <a:t>cavity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C00FF-ECBD-504E-B7B1-357B1BE335EB}"/>
              </a:ext>
            </a:extLst>
          </p:cNvPr>
          <p:cNvSpPr txBox="1"/>
          <p:nvPr/>
        </p:nvSpPr>
        <p:spPr>
          <a:xfrm>
            <a:off x="6655721" y="4357961"/>
            <a:ext cx="33102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</a:rPr>
              <a:t>optimal lengthening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ED415A-612A-5543-886A-766D42BE134C}"/>
                  </a:ext>
                </a:extLst>
              </p:cNvPr>
              <p:cNvSpPr txBox="1"/>
              <p:nvPr/>
            </p:nvSpPr>
            <p:spPr>
              <a:xfrm>
                <a:off x="6732910" y="4844744"/>
                <a:ext cx="1979525" cy="577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kumimoji="1" lang="el-GR" altLang="zh-CN" sz="1400" i="1" dirty="0">
                                  <a:solidFill>
                                    <a:srgbClr val="0000FF"/>
                                  </a:solidFill>
                                  <a:latin typeface="Times New Roman"/>
                                  <a:ea typeface="楷体"/>
                                  <a:cs typeface="Times New Roman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kumimoji="1" lang="el-GR" altLang="zh-CN" sz="1400" i="1" dirty="0">
                                  <a:solidFill>
                                    <a:srgbClr val="0000FF"/>
                                  </a:solidFill>
                                  <a:latin typeface="Times New Roman"/>
                                  <a:ea typeface="楷体"/>
                                  <a:cs typeface="Times New Roman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140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ED415A-612A-5543-886A-766D42BE1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910" y="4844744"/>
                <a:ext cx="1979525" cy="5772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3C9E087-04F2-6549-AE41-3B668576D986}"/>
              </a:ext>
            </a:extLst>
          </p:cNvPr>
          <p:cNvSpPr txBox="1"/>
          <p:nvPr/>
        </p:nvSpPr>
        <p:spPr>
          <a:xfrm>
            <a:off x="9646503" y="4330548"/>
            <a:ext cx="22234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solidFill>
                  <a:srgbClr val="0000FF"/>
                </a:solidFill>
              </a:rPr>
              <a:t>Scan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harmonic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RF</a:t>
            </a:r>
            <a:r>
              <a:rPr lang="zh-CN" altLang="en-US" sz="1300" dirty="0">
                <a:solidFill>
                  <a:srgbClr val="0000FF"/>
                </a:solidFill>
              </a:rPr>
              <a:t> </a:t>
            </a:r>
            <a:r>
              <a:rPr lang="en-US" altLang="zh-CN" sz="1300" dirty="0">
                <a:solidFill>
                  <a:srgbClr val="0000FF"/>
                </a:solidFill>
              </a:rPr>
              <a:t>voltage</a:t>
            </a:r>
            <a:endParaRPr lang="en-US" sz="1300" dirty="0">
              <a:solidFill>
                <a:srgbClr val="0000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5427B3-8575-3940-8F91-BB687E5D9B05}"/>
              </a:ext>
            </a:extLst>
          </p:cNvPr>
          <p:cNvSpPr/>
          <p:nvPr/>
        </p:nvSpPr>
        <p:spPr>
          <a:xfrm>
            <a:off x="120762" y="6279703"/>
            <a:ext cx="12231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[1]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Derbenev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Kondrantenko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and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Skrinsky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Part.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Accel.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9,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247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(1979)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endParaRPr lang="en-US" altLang="zh-CN" sz="1200" dirty="0">
              <a:solidFill>
                <a:srgbClr val="00B050"/>
              </a:solidFill>
            </a:endParaRPr>
          </a:p>
          <a:p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[2]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H.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Xia,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Z.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 err="1">
                <a:solidFill>
                  <a:srgbClr val="00B050"/>
                </a:solidFill>
              </a:rPr>
              <a:t>Duan</a:t>
            </a:r>
            <a:r>
              <a:rPr lang="en-US" altLang="zh-CN" sz="1200" dirty="0">
                <a:solidFill>
                  <a:srgbClr val="00B050"/>
                </a:solidFill>
              </a:rPr>
              <a:t>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D. P. Barber, Y.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Wang,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B.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Wang,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J.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Gao,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accepted by Phys. Rev. Accel. Beams.</a:t>
            </a:r>
            <a:r>
              <a:rPr lang="zh-CN" altLang="en-US" sz="1200" dirty="0">
                <a:solidFill>
                  <a:srgbClr val="00B050"/>
                </a:solidFill>
              </a:rPr>
              <a:t>  </a:t>
            </a:r>
            <a:endParaRPr lang="en-HK" altLang="zh-CN" sz="1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F1416-8E1C-F843-A44F-9ABCF28E4E9C}"/>
              </a:ext>
            </a:extLst>
          </p:cNvPr>
          <p:cNvSpPr/>
          <p:nvPr/>
        </p:nvSpPr>
        <p:spPr>
          <a:xfrm>
            <a:off x="2082540" y="3368468"/>
            <a:ext cx="8251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This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study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suggests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existing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theories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are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incomplete,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requiring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further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development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677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C8DA24-4F69-D148-8A14-A15046933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1" y="2671778"/>
            <a:ext cx="5170449" cy="36845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6B8E8D-7431-7B4F-A3C8-546238F8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Uncorrelated regime of spin resonance crossing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4E03B-93F2-F44F-BB67-82FBEB2F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6EC73-E75D-794B-8555-F16CE68EDFB7}"/>
              </a:ext>
            </a:extLst>
          </p:cNvPr>
          <p:cNvSpPr txBox="1"/>
          <p:nvPr/>
        </p:nvSpPr>
        <p:spPr>
          <a:xfrm>
            <a:off x="258422" y="1067260"/>
            <a:ext cx="6629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Prediction of the theory of resonant spin diffusion [1]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Assume the adjacent two integer resonances have the same strength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Influence of first-order </a:t>
            </a:r>
            <a:r>
              <a:rPr lang="en-US" dirty="0" err="1">
                <a:solidFill>
                  <a:srgbClr val="0000FF"/>
                </a:solidFill>
              </a:rPr>
              <a:t>betatron</a:t>
            </a:r>
            <a:r>
              <a:rPr lang="en-US" dirty="0">
                <a:solidFill>
                  <a:srgbClr val="0000FF"/>
                </a:solidFill>
              </a:rPr>
              <a:t> spin resonances are not included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EBE8D-CAE8-AD41-A664-C7534643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7" y="1037231"/>
            <a:ext cx="3881165" cy="776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8F9D0-5C53-2D49-BF9B-85753592F00E}"/>
              </a:ext>
            </a:extLst>
          </p:cNvPr>
          <p:cNvSpPr txBox="1"/>
          <p:nvPr/>
        </p:nvSpPr>
        <p:spPr>
          <a:xfrm>
            <a:off x="1591490" y="378538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3FF9DE-175A-8E46-9924-47AFEC08679F}"/>
              </a:ext>
            </a:extLst>
          </p:cNvPr>
          <p:cNvSpPr txBox="1"/>
          <p:nvPr/>
        </p:nvSpPr>
        <p:spPr>
          <a:xfrm>
            <a:off x="2311570" y="375189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3FC26-D16D-A148-A353-BC8FA602458D}"/>
              </a:ext>
            </a:extLst>
          </p:cNvPr>
          <p:cNvSpPr txBox="1"/>
          <p:nvPr/>
        </p:nvSpPr>
        <p:spPr>
          <a:xfrm>
            <a:off x="6456040" y="5342518"/>
            <a:ext cx="5126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 it possible to have a few percent polarization at Higgs or even ttbar energies?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collaboration with Yi Wu</a:t>
            </a:r>
            <a:r>
              <a:rPr lang="zh-CN" altLang="en-US" dirty="0"/>
              <a:t> </a:t>
            </a:r>
            <a:r>
              <a:rPr lang="en-US" altLang="zh-CN" dirty="0"/>
              <a:t>(EPFL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/>
              <a:t>CERN)</a:t>
            </a:r>
            <a:r>
              <a:rPr lang="en-US"/>
              <a:t> </a:t>
            </a:r>
            <a:r>
              <a:rPr lang="en-US" dirty="0"/>
              <a:t>on spin bumps for ultra-high energies.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D6EAC5-BF83-A848-8E14-729AB3C50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62" y="2265515"/>
            <a:ext cx="4092876" cy="290046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BACE9B-BDC4-0E41-8030-8CC76CAC69FF}"/>
              </a:ext>
            </a:extLst>
          </p:cNvPr>
          <p:cNvCxnSpPr/>
          <p:nvPr/>
        </p:nvCxnSpPr>
        <p:spPr>
          <a:xfrm flipV="1">
            <a:off x="9264352" y="2698891"/>
            <a:ext cx="0" cy="20262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C435D2-F404-FB4D-9A0B-E4345D21592C}"/>
              </a:ext>
            </a:extLst>
          </p:cNvPr>
          <p:cNvCxnSpPr/>
          <p:nvPr/>
        </p:nvCxnSpPr>
        <p:spPr>
          <a:xfrm flipV="1">
            <a:off x="10272464" y="2676395"/>
            <a:ext cx="0" cy="20262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986EDF7-76D7-9E4D-A1DB-1C98CE8EAFEE}"/>
              </a:ext>
            </a:extLst>
          </p:cNvPr>
          <p:cNvSpPr txBox="1"/>
          <p:nvPr/>
        </p:nvSpPr>
        <p:spPr>
          <a:xfrm>
            <a:off x="9247229" y="354049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2D0D10-B9D8-8E48-9422-8FFE4C21B2B7}"/>
              </a:ext>
            </a:extLst>
          </p:cNvPr>
          <p:cNvSpPr txBox="1"/>
          <p:nvPr/>
        </p:nvSpPr>
        <p:spPr>
          <a:xfrm>
            <a:off x="10237188" y="353120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F28B36-7803-E24B-A9CD-29CF50A1919E}"/>
              </a:ext>
            </a:extLst>
          </p:cNvPr>
          <p:cNvSpPr/>
          <p:nvPr/>
        </p:nvSpPr>
        <p:spPr>
          <a:xfrm>
            <a:off x="258423" y="642747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Derbenev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Kondrantenko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and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Skrinsky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Part.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Accel.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9,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247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(1979)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endParaRPr lang="en-US" altLang="zh-CN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63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357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005C92-8301-004D-82FE-52B5D5837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01534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altLang="zh-CN" sz="2600" dirty="0"/>
              <a:t>We’ve</a:t>
            </a:r>
            <a:r>
              <a:rPr lang="zh-CN" altLang="en-US" sz="2600" dirty="0"/>
              <a:t> </a:t>
            </a:r>
            <a:r>
              <a:rPr lang="en-US" altLang="zh-CN" sz="2600" dirty="0"/>
              <a:t>studied</a:t>
            </a:r>
            <a:r>
              <a:rPr lang="zh-CN" altLang="en-US" sz="2600" dirty="0"/>
              <a:t> </a:t>
            </a:r>
            <a:r>
              <a:rPr lang="en-US" altLang="zh-CN" sz="2600" dirty="0"/>
              <a:t>the</a:t>
            </a:r>
            <a:r>
              <a:rPr lang="zh-CN" altLang="en-US" sz="2600" dirty="0"/>
              <a:t> </a:t>
            </a:r>
            <a:r>
              <a:rPr lang="en-US" altLang="zh-CN" sz="2600" dirty="0"/>
              <a:t>approach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preparation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polarized</a:t>
            </a:r>
            <a:r>
              <a:rPr lang="zh-CN" altLang="en-US" sz="2600" dirty="0"/>
              <a:t> </a:t>
            </a:r>
            <a:r>
              <a:rPr lang="en-US" altLang="zh-CN" sz="2600" dirty="0"/>
              <a:t>beam</a:t>
            </a:r>
            <a:r>
              <a:rPr lang="zh-CN" altLang="en-US" sz="2600" dirty="0"/>
              <a:t> </a:t>
            </a:r>
            <a:r>
              <a:rPr lang="en-US" altLang="zh-CN" sz="2600" dirty="0"/>
              <a:t>from</a:t>
            </a:r>
            <a:r>
              <a:rPr lang="zh-CN" altLang="en-US" sz="2600" dirty="0"/>
              <a:t> </a:t>
            </a:r>
            <a:r>
              <a:rPr lang="en-US" altLang="zh-CN" sz="2600" dirty="0"/>
              <a:t>the</a:t>
            </a:r>
            <a:r>
              <a:rPr lang="zh-CN" altLang="en-US" sz="2600" dirty="0"/>
              <a:t> </a:t>
            </a:r>
            <a:r>
              <a:rPr lang="en-US" altLang="zh-CN" sz="2600" dirty="0"/>
              <a:t>source,</a:t>
            </a:r>
            <a:r>
              <a:rPr lang="zh-CN" altLang="en-US" sz="2600" dirty="0"/>
              <a:t> </a:t>
            </a:r>
            <a:r>
              <a:rPr lang="en-US" altLang="zh-CN" sz="2600" dirty="0"/>
              <a:t>transmission</a:t>
            </a:r>
            <a:r>
              <a:rPr lang="zh-CN" altLang="en-US" sz="2600" dirty="0"/>
              <a:t> </a:t>
            </a:r>
            <a:r>
              <a:rPr lang="en-US" altLang="zh-CN" sz="2600" dirty="0"/>
              <a:t>in</a:t>
            </a:r>
            <a:r>
              <a:rPr lang="zh-CN" altLang="en-US" sz="2600" dirty="0"/>
              <a:t> </a:t>
            </a:r>
            <a:r>
              <a:rPr lang="en-US" altLang="zh-CN" sz="2600" dirty="0"/>
              <a:t>the</a:t>
            </a:r>
            <a:r>
              <a:rPr lang="zh-CN" altLang="en-US" sz="2600" dirty="0"/>
              <a:t> </a:t>
            </a:r>
            <a:r>
              <a:rPr lang="en-US" altLang="zh-CN" sz="2600" dirty="0"/>
              <a:t>injector</a:t>
            </a:r>
            <a:r>
              <a:rPr lang="zh-CN" altLang="en-US" sz="2600" dirty="0"/>
              <a:t> </a:t>
            </a:r>
            <a:r>
              <a:rPr lang="en-US" altLang="zh-CN" sz="2600" dirty="0"/>
              <a:t>and</a:t>
            </a:r>
            <a:r>
              <a:rPr lang="zh-CN" altLang="en-US" sz="2600" dirty="0"/>
              <a:t> </a:t>
            </a:r>
            <a:r>
              <a:rPr lang="en-US" altLang="zh-CN" sz="2600" dirty="0"/>
              <a:t>injection</a:t>
            </a:r>
            <a:r>
              <a:rPr lang="zh-CN" altLang="en-US" sz="2600" dirty="0"/>
              <a:t> </a:t>
            </a:r>
            <a:r>
              <a:rPr lang="en-US" altLang="zh-CN" sz="2600" dirty="0"/>
              <a:t>into</a:t>
            </a:r>
            <a:r>
              <a:rPr lang="zh-CN" altLang="en-US" sz="2600" dirty="0"/>
              <a:t> </a:t>
            </a:r>
            <a:r>
              <a:rPr lang="en-US" altLang="zh-CN" sz="2600" dirty="0"/>
              <a:t>the</a:t>
            </a:r>
            <a:r>
              <a:rPr lang="zh-CN" altLang="en-US" sz="2600" dirty="0"/>
              <a:t> </a:t>
            </a:r>
            <a:r>
              <a:rPr lang="en-US" altLang="zh-CN" sz="2600" dirty="0"/>
              <a:t>collider</a:t>
            </a:r>
            <a:r>
              <a:rPr lang="zh-CN" altLang="en-US" sz="2600" dirty="0"/>
              <a:t> </a:t>
            </a:r>
            <a:r>
              <a:rPr lang="en-US" altLang="zh-CN" sz="2600" dirty="0"/>
              <a:t>ring,</a:t>
            </a:r>
            <a:r>
              <a:rPr lang="zh-CN" altLang="en-US" sz="2600" dirty="0"/>
              <a:t> </a:t>
            </a:r>
            <a:r>
              <a:rPr lang="en-US" altLang="zh-CN" sz="2600" dirty="0"/>
              <a:t>which</a:t>
            </a:r>
            <a:r>
              <a:rPr lang="zh-CN" altLang="en-US" sz="2600" dirty="0"/>
              <a:t> </a:t>
            </a:r>
            <a:r>
              <a:rPr lang="en-US" altLang="zh-CN" sz="2600" dirty="0"/>
              <a:t>promises</a:t>
            </a:r>
            <a:r>
              <a:rPr lang="zh-CN" altLang="en-US" sz="2600" dirty="0"/>
              <a:t> </a:t>
            </a:r>
            <a:r>
              <a:rPr lang="en-US" altLang="zh-CN" sz="2600" dirty="0"/>
              <a:t>high-level</a:t>
            </a:r>
            <a:r>
              <a:rPr lang="zh-CN" altLang="en-US" sz="2600" dirty="0"/>
              <a:t> </a:t>
            </a:r>
            <a:r>
              <a:rPr lang="en-US" altLang="zh-CN" sz="2600" dirty="0"/>
              <a:t>injected</a:t>
            </a:r>
            <a:r>
              <a:rPr lang="zh-CN" altLang="en-US" sz="2600" dirty="0"/>
              <a:t> </a:t>
            </a:r>
            <a:r>
              <a:rPr lang="en-US" altLang="zh-CN" sz="2600" dirty="0"/>
              <a:t>beam</a:t>
            </a:r>
            <a:r>
              <a:rPr lang="zh-CN" altLang="en-US" sz="2600" dirty="0"/>
              <a:t> </a:t>
            </a:r>
            <a:r>
              <a:rPr lang="en-US" altLang="zh-CN" sz="2600" dirty="0"/>
              <a:t>polarization</a:t>
            </a:r>
            <a:r>
              <a:rPr lang="zh-CN" altLang="en-US" sz="2600" dirty="0"/>
              <a:t> </a:t>
            </a:r>
            <a:r>
              <a:rPr lang="en-US" altLang="zh-CN" sz="2600" dirty="0"/>
              <a:t>for</a:t>
            </a:r>
            <a:r>
              <a:rPr lang="zh-CN" altLang="en-US" sz="2600" dirty="0"/>
              <a:t> </a:t>
            </a:r>
            <a:r>
              <a:rPr lang="en-US" altLang="zh-CN" sz="2600" dirty="0"/>
              <a:t>applications.</a:t>
            </a:r>
          </a:p>
          <a:p>
            <a:pPr algn="just"/>
            <a:r>
              <a:rPr lang="en-US" altLang="zh-CN" sz="2600" dirty="0"/>
              <a:t>Longitudinally</a:t>
            </a:r>
            <a:r>
              <a:rPr lang="zh-CN" altLang="en-US" sz="2600" dirty="0"/>
              <a:t> </a:t>
            </a:r>
            <a:r>
              <a:rPr lang="en-US" altLang="zh-CN" sz="2600" dirty="0"/>
              <a:t>polarized</a:t>
            </a:r>
            <a:r>
              <a:rPr lang="zh-CN" altLang="en-US" sz="2600" dirty="0"/>
              <a:t> </a:t>
            </a:r>
            <a:r>
              <a:rPr lang="en-US" altLang="zh-CN" sz="2600" dirty="0"/>
              <a:t>colliding</a:t>
            </a:r>
            <a:r>
              <a:rPr lang="zh-CN" altLang="en-US" sz="2600" dirty="0"/>
              <a:t> </a:t>
            </a:r>
            <a:r>
              <a:rPr lang="en-US" altLang="zh-CN" sz="2600" dirty="0"/>
              <a:t>beams</a:t>
            </a:r>
            <a:r>
              <a:rPr lang="zh-CN" altLang="en-US" sz="2600" dirty="0"/>
              <a:t> </a:t>
            </a:r>
            <a:r>
              <a:rPr lang="en-US" altLang="zh-CN" sz="2600" dirty="0"/>
              <a:t>at</a:t>
            </a:r>
            <a:r>
              <a:rPr lang="zh-CN" altLang="en-US" sz="2600" dirty="0"/>
              <a:t> </a:t>
            </a:r>
            <a:r>
              <a:rPr lang="en-US" altLang="zh-CN" sz="2600" dirty="0"/>
              <a:t>Z-pole</a:t>
            </a:r>
            <a:r>
              <a:rPr lang="zh-CN" altLang="en-US" sz="2600" dirty="0"/>
              <a:t> </a:t>
            </a:r>
            <a:r>
              <a:rPr lang="en-US" altLang="zh-CN" sz="2600" dirty="0"/>
              <a:t>have</a:t>
            </a:r>
            <a:r>
              <a:rPr lang="zh-CN" altLang="en-US" sz="2600" dirty="0"/>
              <a:t> </a:t>
            </a:r>
            <a:r>
              <a:rPr lang="en-US" altLang="zh-CN" sz="2600" dirty="0"/>
              <a:t>been</a:t>
            </a:r>
            <a:r>
              <a:rPr lang="zh-CN" altLang="en-US" sz="2600" dirty="0"/>
              <a:t> </a:t>
            </a:r>
            <a:r>
              <a:rPr lang="en-US" altLang="zh-CN" sz="2600" dirty="0"/>
              <a:t>designed</a:t>
            </a:r>
            <a:r>
              <a:rPr lang="zh-CN" altLang="en-US" sz="2600" dirty="0"/>
              <a:t> </a:t>
            </a:r>
            <a:r>
              <a:rPr lang="en-US" altLang="zh-CN" sz="2600" dirty="0"/>
              <a:t>for</a:t>
            </a:r>
            <a:r>
              <a:rPr lang="zh-CN" altLang="en-US" sz="2600" dirty="0"/>
              <a:t> </a:t>
            </a:r>
            <a:r>
              <a:rPr lang="en-US" altLang="zh-CN" sz="2600" dirty="0"/>
              <a:t>CEPC</a:t>
            </a:r>
            <a:r>
              <a:rPr lang="zh-CN" altLang="en-US" sz="2600" dirty="0"/>
              <a:t> </a:t>
            </a:r>
            <a:r>
              <a:rPr lang="en-US" altLang="zh-CN" sz="2600" dirty="0"/>
              <a:t>CDR</a:t>
            </a:r>
            <a:r>
              <a:rPr lang="zh-CN" altLang="en-US" sz="2600" dirty="0"/>
              <a:t> </a:t>
            </a:r>
            <a:r>
              <a:rPr lang="en-US" altLang="zh-CN" sz="2600" dirty="0"/>
              <a:t>lattice</a:t>
            </a:r>
            <a:r>
              <a:rPr lang="zh-CN" altLang="en-US" sz="2600" dirty="0"/>
              <a:t> </a:t>
            </a:r>
            <a:r>
              <a:rPr lang="en-US" altLang="zh-CN" sz="2600" dirty="0"/>
              <a:t>and</a:t>
            </a:r>
            <a:r>
              <a:rPr lang="zh-CN" altLang="en-US" sz="2600" dirty="0"/>
              <a:t> </a:t>
            </a:r>
            <a:r>
              <a:rPr lang="en-US" altLang="zh-CN" sz="2600" dirty="0"/>
              <a:t>parameters.</a:t>
            </a:r>
            <a:r>
              <a:rPr lang="zh-CN" altLang="en-US" sz="2600" dirty="0"/>
              <a:t> </a:t>
            </a:r>
            <a:endParaRPr lang="en-HK" altLang="zh-CN" sz="2600" dirty="0"/>
          </a:p>
          <a:p>
            <a:pPr algn="just"/>
            <a:r>
              <a:rPr lang="en-US" altLang="zh-CN" sz="2600" dirty="0"/>
              <a:t>Two</a:t>
            </a:r>
            <a:r>
              <a:rPr lang="zh-CN" altLang="en-US" sz="2600" dirty="0"/>
              <a:t> </a:t>
            </a:r>
            <a:r>
              <a:rPr lang="en-US" altLang="zh-CN" sz="2600" dirty="0"/>
              <a:t>different</a:t>
            </a:r>
            <a:r>
              <a:rPr lang="zh-CN" altLang="en-US" sz="2600" dirty="0"/>
              <a:t> </a:t>
            </a:r>
            <a:r>
              <a:rPr lang="en-US" altLang="zh-CN" sz="2600" dirty="0"/>
              <a:t>scenarios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polarized</a:t>
            </a:r>
            <a:r>
              <a:rPr lang="zh-CN" altLang="en-US" sz="2600" dirty="0"/>
              <a:t> </a:t>
            </a:r>
            <a:r>
              <a:rPr lang="en-US" altLang="zh-CN" sz="2600" dirty="0"/>
              <a:t>beam</a:t>
            </a:r>
            <a:r>
              <a:rPr lang="zh-CN" altLang="en-US" sz="2600" dirty="0"/>
              <a:t> </a:t>
            </a:r>
            <a:r>
              <a:rPr lang="en-US" altLang="zh-CN" sz="2600" dirty="0"/>
              <a:t>generation</a:t>
            </a:r>
            <a:r>
              <a:rPr lang="zh-CN" altLang="en-US" sz="2600" dirty="0"/>
              <a:t> </a:t>
            </a:r>
            <a:r>
              <a:rPr lang="en-US" altLang="zh-CN" sz="2600" dirty="0"/>
              <a:t>for</a:t>
            </a:r>
            <a:r>
              <a:rPr lang="zh-CN" altLang="en-US" sz="2600" dirty="0"/>
              <a:t> </a:t>
            </a:r>
            <a:r>
              <a:rPr lang="en-US" altLang="zh-CN" sz="2600" dirty="0"/>
              <a:t>RD</a:t>
            </a:r>
            <a:r>
              <a:rPr lang="zh-CN" altLang="en-US" sz="2600" dirty="0"/>
              <a:t> </a:t>
            </a:r>
            <a:r>
              <a:rPr lang="en-US" altLang="zh-CN" sz="2600" dirty="0"/>
              <a:t>measurements</a:t>
            </a:r>
            <a:r>
              <a:rPr lang="zh-CN" altLang="en-US" sz="2600" dirty="0"/>
              <a:t> </a:t>
            </a:r>
            <a:r>
              <a:rPr lang="en-US" altLang="zh-CN" sz="2600" dirty="0"/>
              <a:t>have</a:t>
            </a:r>
            <a:r>
              <a:rPr lang="zh-CN" altLang="en-US" sz="2600" dirty="0"/>
              <a:t> </a:t>
            </a:r>
            <a:r>
              <a:rPr lang="en-US" altLang="zh-CN" sz="2600" dirty="0"/>
              <a:t>been</a:t>
            </a:r>
            <a:r>
              <a:rPr lang="zh-CN" altLang="en-US" sz="2600" dirty="0"/>
              <a:t> </a:t>
            </a:r>
            <a:r>
              <a:rPr lang="en-US" altLang="zh-CN" sz="2600" dirty="0"/>
              <a:t>investigated.</a:t>
            </a:r>
          </a:p>
          <a:p>
            <a:pPr algn="just"/>
            <a:r>
              <a:rPr lang="en-US" altLang="zh-CN" sz="2600" dirty="0"/>
              <a:t>Some</a:t>
            </a:r>
            <a:r>
              <a:rPr lang="zh-CN" altLang="en-US" sz="2600" dirty="0"/>
              <a:t> </a:t>
            </a:r>
            <a:r>
              <a:rPr lang="en-US" altLang="zh-CN" sz="2600" dirty="0"/>
              <a:t>theoretical</a:t>
            </a:r>
            <a:r>
              <a:rPr lang="zh-CN" altLang="en-US" sz="2600" dirty="0"/>
              <a:t> </a:t>
            </a:r>
            <a:r>
              <a:rPr lang="en-US" altLang="zh-CN" sz="2600" dirty="0"/>
              <a:t>and</a:t>
            </a:r>
            <a:r>
              <a:rPr lang="zh-CN" altLang="en-US" sz="2600" dirty="0"/>
              <a:t> </a:t>
            </a:r>
            <a:r>
              <a:rPr lang="en-US" altLang="zh-CN" sz="2600" dirty="0"/>
              <a:t>simulation</a:t>
            </a:r>
            <a:r>
              <a:rPr lang="zh-CN" altLang="en-US" sz="2600" dirty="0"/>
              <a:t> </a:t>
            </a:r>
            <a:r>
              <a:rPr lang="en-US" altLang="zh-CN" sz="2600" dirty="0"/>
              <a:t>studies</a:t>
            </a:r>
            <a:r>
              <a:rPr lang="zh-CN" altLang="en-US" sz="2600" dirty="0"/>
              <a:t> </a:t>
            </a:r>
            <a:r>
              <a:rPr lang="en-US" altLang="zh-CN" sz="2600" dirty="0"/>
              <a:t>of</a:t>
            </a:r>
            <a:r>
              <a:rPr lang="zh-CN" altLang="en-US" sz="2600" dirty="0"/>
              <a:t> </a:t>
            </a:r>
            <a:r>
              <a:rPr lang="en-US" altLang="zh-CN" sz="2600" dirty="0"/>
              <a:t>depolarization</a:t>
            </a:r>
            <a:r>
              <a:rPr lang="zh-CN" altLang="en-US" sz="2600" dirty="0"/>
              <a:t> </a:t>
            </a:r>
            <a:r>
              <a:rPr lang="en-US" altLang="zh-CN" sz="2600" dirty="0"/>
              <a:t>effects</a:t>
            </a:r>
            <a:r>
              <a:rPr lang="zh-CN" altLang="en-US" sz="2600" dirty="0"/>
              <a:t> </a:t>
            </a:r>
            <a:r>
              <a:rPr lang="en-US" altLang="zh-CN" sz="2600" dirty="0"/>
              <a:t>in</a:t>
            </a:r>
            <a:r>
              <a:rPr lang="zh-CN" altLang="en-US" sz="2600" dirty="0"/>
              <a:t> </a:t>
            </a:r>
            <a:r>
              <a:rPr lang="en-US" altLang="zh-CN" sz="2600" dirty="0"/>
              <a:t>booster</a:t>
            </a:r>
            <a:r>
              <a:rPr lang="zh-CN" altLang="en-US" sz="2600" dirty="0"/>
              <a:t> </a:t>
            </a:r>
            <a:r>
              <a:rPr lang="en-US" altLang="zh-CN" sz="2600" dirty="0"/>
              <a:t>&amp;</a:t>
            </a:r>
            <a:r>
              <a:rPr lang="zh-CN" altLang="en-US" sz="2600" dirty="0"/>
              <a:t> </a:t>
            </a:r>
            <a:r>
              <a:rPr lang="en-US" altLang="zh-CN" sz="2600" dirty="0"/>
              <a:t>collider</a:t>
            </a:r>
            <a:r>
              <a:rPr lang="zh-CN" altLang="en-US" sz="2600" dirty="0"/>
              <a:t> </a:t>
            </a:r>
            <a:r>
              <a:rPr lang="en-US" altLang="zh-CN" sz="2600"/>
              <a:t>rings.</a:t>
            </a:r>
            <a:endParaRPr lang="en-US" altLang="zh-CN" sz="2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79AEAC-5998-5747-B4E5-2F32801E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12DD1-7FCD-384E-8380-D80F4746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102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666217-3652-1C45-84EE-B34AD0A3D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longitudinally</a:t>
            </a:r>
            <a:r>
              <a:rPr lang="zh-CN" altLang="en-US" sz="2400" dirty="0"/>
              <a:t> </a:t>
            </a:r>
            <a:r>
              <a:rPr lang="en-US" altLang="zh-CN" sz="2400" dirty="0"/>
              <a:t>polarized</a:t>
            </a:r>
            <a:r>
              <a:rPr lang="zh-CN" altLang="en-US" sz="2400" dirty="0"/>
              <a:t> </a:t>
            </a:r>
            <a:r>
              <a:rPr lang="en-US" altLang="zh-CN" sz="2400" dirty="0"/>
              <a:t>colliding</a:t>
            </a:r>
            <a:r>
              <a:rPr lang="zh-CN" altLang="en-US" sz="2400" dirty="0"/>
              <a:t> </a:t>
            </a:r>
            <a:r>
              <a:rPr lang="en-US" altLang="zh-CN" sz="2400" dirty="0"/>
              <a:t>beams:</a:t>
            </a:r>
          </a:p>
          <a:p>
            <a:pPr lvl="1" algn="just"/>
            <a:r>
              <a:rPr lang="en-HK" dirty="0"/>
              <a:t>Identify the boundary conditions that spin rotators and polarimeters be implemented into a future version of the collider ring lattice, help the lattice designers devise a lattice version with the possibility to insert spin rotators at a later stage</a:t>
            </a:r>
            <a:r>
              <a:rPr lang="en-US" altLang="zh-CN" dirty="0"/>
              <a:t>.</a:t>
            </a:r>
          </a:p>
          <a:p>
            <a:pPr lvl="1" algn="just"/>
            <a:r>
              <a:rPr lang="en-HK" dirty="0"/>
              <a:t>Clarify the hardware specifications of polarized electron sources, asymmetric wigglers, solenoid spin rotators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discuss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related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establish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long-term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R&amp;D.</a:t>
            </a:r>
          </a:p>
          <a:p>
            <a:pPr marL="0" indent="0">
              <a:buNone/>
            </a:pPr>
            <a:endParaRPr lang="en-US" altLang="zh-CN" sz="2400" dirty="0"/>
          </a:p>
          <a:p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resonant</a:t>
            </a:r>
            <a:r>
              <a:rPr lang="zh-CN" altLang="en-US" sz="2400" dirty="0"/>
              <a:t> </a:t>
            </a:r>
            <a:r>
              <a:rPr lang="en-US" altLang="zh-CN" sz="2400" dirty="0"/>
              <a:t>depolarization</a:t>
            </a:r>
            <a:r>
              <a:rPr lang="zh-CN" altLang="en-US" sz="2400" dirty="0"/>
              <a:t> </a:t>
            </a:r>
            <a:r>
              <a:rPr lang="en-US" altLang="zh-CN" sz="2400" dirty="0"/>
              <a:t>measurements:</a:t>
            </a:r>
          </a:p>
          <a:p>
            <a:pPr lvl="1" algn="just"/>
            <a:r>
              <a:rPr lang="en-US" altLang="zh-CN" dirty="0"/>
              <a:t>Continue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r>
              <a:rPr lang="en-US" altLang="zh-CN" dirty="0"/>
              <a:t>studies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errors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calibration.</a:t>
            </a:r>
          </a:p>
          <a:p>
            <a:pPr lvl="1" algn="just"/>
            <a:r>
              <a:rPr lang="en-US" altLang="zh-CN" dirty="0"/>
              <a:t>Carry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experiments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BEPCII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HEPS</a:t>
            </a:r>
            <a:r>
              <a:rPr lang="zh-CN" altLang="en-US" dirty="0"/>
              <a:t> </a:t>
            </a:r>
            <a:r>
              <a:rPr lang="en-US" altLang="zh-CN" dirty="0"/>
              <a:t>booster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0F693E-DBC2-564B-BC30-0F540D69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EDR</a:t>
            </a:r>
            <a:r>
              <a:rPr lang="zh-CN" altLang="en-US" dirty="0"/>
              <a:t> </a:t>
            </a:r>
            <a:r>
              <a:rPr lang="en-US" altLang="zh-CN" dirty="0"/>
              <a:t>stage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F23AD-3B8E-DD4F-94EB-C91D1961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65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AD1809-D102-1F4C-8D82-6584906DB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2852936"/>
            <a:ext cx="9950896" cy="3273228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rgbClr val="FF0000"/>
                </a:solidFill>
              </a:rPr>
              <a:t>Your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comments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and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suggestions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highly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appreciated!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4037B8-F58B-6247-B519-79CA1C56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8BD1A-53D5-4948-B95B-E39278DC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88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Introduction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63352" y="1412776"/>
            <a:ext cx="11834668" cy="3619401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is about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r>
              <a:rPr lang="zh-CN" alt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zh-CN" alt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CEPC,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TDR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content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CDR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lattices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parameters,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exploratory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independent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trunk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CEPC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TDR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stage, while the results can be implemented into the CEPC design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277A28C-A815-5448-BA12-262024FAD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842" y="4176838"/>
            <a:ext cx="2647265" cy="1772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A82746-348B-934F-BD14-E6D9FAEDC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0"/>
            <a:ext cx="10972799" cy="1169248"/>
          </a:xfrm>
        </p:spPr>
        <p:txBody>
          <a:bodyPr>
            <a:normAutofit fontScale="90000"/>
          </a:bodyPr>
          <a:lstStyle/>
          <a:p>
            <a:r>
              <a:rPr lang="en-US" altLang="zh-CN" sz="3840" dirty="0"/>
              <a:t>Motivation</a:t>
            </a:r>
            <a:r>
              <a:rPr lang="zh-CN" altLang="en-US" sz="3840" dirty="0"/>
              <a:t> </a:t>
            </a:r>
            <a:r>
              <a:rPr lang="en-US" altLang="zh-CN" sz="3840" dirty="0"/>
              <a:t>of</a:t>
            </a:r>
            <a:r>
              <a:rPr lang="zh-CN" altLang="en-US" sz="3840" dirty="0"/>
              <a:t> </a:t>
            </a:r>
            <a:r>
              <a:rPr lang="en-US" altLang="zh-CN" sz="3840" dirty="0"/>
              <a:t>CEPC</a:t>
            </a:r>
            <a:r>
              <a:rPr lang="zh-CN" altLang="en-US" sz="3840" dirty="0"/>
              <a:t> </a:t>
            </a:r>
            <a:r>
              <a:rPr lang="en-US" altLang="zh-CN" sz="3840" dirty="0"/>
              <a:t>polarized</a:t>
            </a:r>
            <a:r>
              <a:rPr lang="zh-CN" altLang="en-US" sz="3840" dirty="0"/>
              <a:t> </a:t>
            </a:r>
            <a:r>
              <a:rPr lang="en-US" altLang="zh-CN" sz="3840" dirty="0"/>
              <a:t>beam</a:t>
            </a:r>
            <a:r>
              <a:rPr lang="zh-CN" altLang="en-US" sz="3840" dirty="0"/>
              <a:t> </a:t>
            </a:r>
            <a:r>
              <a:rPr lang="en-US" altLang="zh-CN" sz="3840" dirty="0"/>
              <a:t>program</a:t>
            </a:r>
            <a:endParaRPr lang="en-US" sz="384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5CC984-BB76-444F-8F86-CA7C3D9A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52" y="1286482"/>
            <a:ext cx="5332397" cy="32339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6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Vertically polarized beams in the arc</a:t>
            </a:r>
          </a:p>
          <a:p>
            <a:pPr lvl="1">
              <a:lnSpc>
                <a:spcPct val="150000"/>
              </a:lnSpc>
            </a:pPr>
            <a:r>
              <a:rPr lang="en-US" altLang="zh-CN" sz="1900" dirty="0"/>
              <a:t>Beam energy</a:t>
            </a:r>
            <a:r>
              <a:rPr lang="zh-CN" altLang="en-US" sz="1900" dirty="0"/>
              <a:t> </a:t>
            </a:r>
            <a:r>
              <a:rPr lang="en-US" altLang="zh-CN" sz="1900" dirty="0"/>
              <a:t>calibration via the resonant depolarization technique</a:t>
            </a:r>
          </a:p>
          <a:p>
            <a:pPr lvl="1">
              <a:lnSpc>
                <a:spcPct val="150000"/>
              </a:lnSpc>
            </a:pPr>
            <a:r>
              <a:rPr lang="en-US" altLang="zh-CN" sz="1900" dirty="0"/>
              <a:t>Essential for precision measurements of Z and W properties</a:t>
            </a:r>
          </a:p>
          <a:p>
            <a:pPr lvl="1">
              <a:lnSpc>
                <a:spcPct val="150000"/>
              </a:lnSpc>
            </a:pPr>
            <a:r>
              <a:rPr lang="en-US" altLang="zh-CN" sz="1900" dirty="0"/>
              <a:t>At least 5% ~ 10% vertical polarization, for both e+ and e- beams</a:t>
            </a:r>
          </a:p>
          <a:p>
            <a:pPr lvl="1"/>
            <a:endParaRPr lang="en-US" altLang="zh-CN" sz="2400" dirty="0">
              <a:solidFill>
                <a:srgbClr val="0432FF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6B659F-3130-BB44-8C30-D55ED5F1C71E}"/>
              </a:ext>
            </a:extLst>
          </p:cNvPr>
          <p:cNvSpPr txBox="1">
            <a:spLocks/>
          </p:cNvSpPr>
          <p:nvPr/>
        </p:nvSpPr>
        <p:spPr>
          <a:xfrm>
            <a:off x="6161554" y="1317836"/>
            <a:ext cx="5298298" cy="2859002"/>
          </a:xfrm>
          <a:prstGeom prst="rect">
            <a:avLst/>
          </a:prstGeom>
        </p:spPr>
        <p:txBody>
          <a:bodyPr vert="horz" lIns="109728" tIns="54864" rIns="109728" bIns="54864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00" b="1" u="sng" dirty="0"/>
              <a:t>Longitudinally polarized beams at IPs</a:t>
            </a:r>
          </a:p>
          <a:p>
            <a:pPr marL="742950" lvl="1" indent="-285750" defTabSz="457200">
              <a:lnSpc>
                <a:spcPct val="150000"/>
              </a:lnSpc>
              <a:spcBef>
                <a:spcPct val="20000"/>
              </a:spcBef>
              <a:buFont typeface="Arial"/>
              <a:buChar char="–"/>
            </a:pPr>
            <a:r>
              <a:rPr lang="en-US" altLang="zh-CN" sz="1900" dirty="0">
                <a:latin typeface="+mn-lt"/>
                <a:cs typeface="+mn-cs"/>
              </a:rPr>
              <a:t>Beneficial to colliding beam physics programs at Z, W and Higgs</a:t>
            </a:r>
          </a:p>
          <a:p>
            <a:pPr marL="742950" lvl="1" indent="-285750" defTabSz="457200">
              <a:lnSpc>
                <a:spcPct val="150000"/>
              </a:lnSpc>
              <a:spcBef>
                <a:spcPct val="20000"/>
              </a:spcBef>
              <a:buFont typeface="Arial"/>
              <a:buChar char="–"/>
            </a:pPr>
            <a:r>
              <a:rPr lang="en-US" altLang="zh-CN" sz="1900" dirty="0">
                <a:latin typeface="+mn-lt"/>
                <a:cs typeface="+mn-cs"/>
              </a:rPr>
              <a:t>Figure of merit:  Luminosity</a:t>
            </a:r>
            <a:r>
              <a:rPr lang="zh-CN" altLang="en-US" sz="1900" dirty="0">
                <a:latin typeface="+mn-lt"/>
                <a:cs typeface="+mn-cs"/>
              </a:rPr>
              <a:t> * </a:t>
            </a:r>
            <a:r>
              <a:rPr lang="en-US" altLang="zh-CN" sz="1900" dirty="0">
                <a:latin typeface="+mn-lt"/>
                <a:cs typeface="+mn-cs"/>
              </a:rPr>
              <a:t>f(</a:t>
            </a:r>
            <a:r>
              <a:rPr lang="zh-CN" altLang="en-US" sz="1900" dirty="0">
                <a:latin typeface="+mn-lt"/>
                <a:cs typeface="+mn-cs"/>
              </a:rPr>
              <a:t> </a:t>
            </a:r>
            <a:r>
              <a:rPr lang="en-US" altLang="zh-CN" sz="1900" dirty="0" err="1">
                <a:latin typeface="+mn-lt"/>
                <a:cs typeface="+mn-cs"/>
              </a:rPr>
              <a:t>Pe</a:t>
            </a:r>
            <a:r>
              <a:rPr lang="en-US" altLang="zh-CN" sz="1900" dirty="0">
                <a:latin typeface="+mn-lt"/>
                <a:cs typeface="+mn-cs"/>
              </a:rPr>
              <a:t>+,</a:t>
            </a:r>
            <a:r>
              <a:rPr lang="zh-CN" altLang="en-US" sz="1900" dirty="0">
                <a:latin typeface="+mn-lt"/>
                <a:cs typeface="+mn-cs"/>
              </a:rPr>
              <a:t> </a:t>
            </a:r>
            <a:r>
              <a:rPr lang="en-US" altLang="zh-CN" sz="1900" dirty="0" err="1">
                <a:latin typeface="+mn-lt"/>
                <a:cs typeface="+mn-cs"/>
              </a:rPr>
              <a:t>Pe</a:t>
            </a:r>
            <a:r>
              <a:rPr lang="en-US" altLang="zh-CN" sz="1900" dirty="0">
                <a:latin typeface="+mn-lt"/>
                <a:cs typeface="+mn-cs"/>
              </a:rPr>
              <a:t>-</a:t>
            </a:r>
            <a:r>
              <a:rPr lang="zh-CN" altLang="en-US" sz="1900" dirty="0">
                <a:latin typeface="+mn-lt"/>
                <a:cs typeface="+mn-cs"/>
              </a:rPr>
              <a:t> </a:t>
            </a:r>
            <a:r>
              <a:rPr lang="en-US" altLang="zh-CN" sz="1900" dirty="0">
                <a:latin typeface="+mn-lt"/>
                <a:cs typeface="+mn-cs"/>
              </a:rPr>
              <a:t>)</a:t>
            </a:r>
          </a:p>
          <a:p>
            <a:pPr marL="742950" lvl="1" indent="-285750" defTabSz="457200">
              <a:lnSpc>
                <a:spcPct val="150000"/>
              </a:lnSpc>
              <a:spcBef>
                <a:spcPct val="20000"/>
              </a:spcBef>
              <a:buFont typeface="Arial"/>
              <a:buChar char="–"/>
            </a:pPr>
            <a:r>
              <a:rPr lang="en-US" altLang="zh-CN" sz="1900" dirty="0">
                <a:latin typeface="+mn-lt"/>
                <a:cs typeface="+mn-cs"/>
              </a:rPr>
              <a:t>~50% or more longitudinal polarization is desired, for one beam, or both beams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5FA2F7-9532-1C43-A92B-57D47E943DBC}"/>
              </a:ext>
            </a:extLst>
          </p:cNvPr>
          <p:cNvCxnSpPr>
            <a:cxnSpLocks/>
          </p:cNvCxnSpPr>
          <p:nvPr/>
        </p:nvCxnSpPr>
        <p:spPr>
          <a:xfrm>
            <a:off x="5839857" y="974357"/>
            <a:ext cx="0" cy="492955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17FF3B1-641F-564E-88BF-B54E3A8B9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31" y="4520447"/>
            <a:ext cx="2518519" cy="1247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6159DE-385D-6744-8BC0-F10881571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570" y="4058933"/>
            <a:ext cx="1520518" cy="18293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DD847B-4943-FA44-9D4A-F2BA760994A7}"/>
              </a:ext>
            </a:extLst>
          </p:cNvPr>
          <p:cNvSpPr txBox="1"/>
          <p:nvPr/>
        </p:nvSpPr>
        <p:spPr>
          <a:xfrm>
            <a:off x="0" y="6285839"/>
            <a:ext cx="12192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Supported</a:t>
            </a:r>
            <a:r>
              <a:rPr lang="zh-CN" altLang="en-US" sz="2000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National</a:t>
            </a:r>
            <a:r>
              <a:rPr lang="zh-CN" altLang="en-US" sz="2000" dirty="0"/>
              <a:t> </a:t>
            </a:r>
            <a:r>
              <a:rPr lang="en-US" altLang="zh-CN" sz="2000" dirty="0"/>
              <a:t>Key</a:t>
            </a:r>
            <a:r>
              <a:rPr lang="zh-CN" altLang="en-US" sz="2000" dirty="0"/>
              <a:t> </a:t>
            </a:r>
            <a:r>
              <a:rPr lang="en-US" altLang="zh-CN" sz="2000" dirty="0"/>
              <a:t>R&amp;D</a:t>
            </a:r>
            <a:r>
              <a:rPr lang="zh-CN" altLang="en-US" sz="2000" dirty="0"/>
              <a:t> </a:t>
            </a:r>
            <a:r>
              <a:rPr lang="en-US" altLang="zh-CN" sz="2000" dirty="0"/>
              <a:t>Program</a:t>
            </a:r>
            <a:r>
              <a:rPr lang="zh-CN" altLang="en-US" sz="2000" dirty="0"/>
              <a:t> </a:t>
            </a:r>
            <a:r>
              <a:rPr lang="en-US" altLang="zh-CN" sz="2000" dirty="0"/>
              <a:t>2018-2023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longitudinally</a:t>
            </a:r>
            <a:r>
              <a:rPr lang="zh-CN" altLang="en-US" sz="2000" dirty="0"/>
              <a:t> </a:t>
            </a:r>
            <a:r>
              <a:rPr lang="en-US" altLang="zh-CN" sz="2000" dirty="0"/>
              <a:t>polarized</a:t>
            </a:r>
            <a:r>
              <a:rPr lang="zh-CN" altLang="en-US" sz="2000" dirty="0"/>
              <a:t> </a:t>
            </a:r>
            <a:r>
              <a:rPr lang="en-US" altLang="zh-CN" sz="2000" dirty="0"/>
              <a:t>colliding</a:t>
            </a:r>
            <a:r>
              <a:rPr lang="zh-CN" altLang="en-US" sz="2000" dirty="0"/>
              <a:t> </a:t>
            </a:r>
            <a:r>
              <a:rPr lang="en-US" altLang="zh-CN" sz="2000" dirty="0"/>
              <a:t>beams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Z-pole.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6FD17F-45CF-0347-BFD8-9125B00D3352}"/>
              </a:ext>
            </a:extLst>
          </p:cNvPr>
          <p:cNvSpPr txBox="1"/>
          <p:nvPr/>
        </p:nvSpPr>
        <p:spPr>
          <a:xfrm>
            <a:off x="2543557" y="5888305"/>
            <a:ext cx="32963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L. </a:t>
            </a:r>
            <a:r>
              <a:rPr lang="en-US" sz="1200" dirty="0" err="1">
                <a:solidFill>
                  <a:srgbClr val="00B050"/>
                </a:solidFill>
              </a:rPr>
              <a:t>Arnaudon</a:t>
            </a:r>
            <a:r>
              <a:rPr lang="en-US" sz="1200" dirty="0">
                <a:solidFill>
                  <a:srgbClr val="00B050"/>
                </a:solidFill>
              </a:rPr>
              <a:t>, et al., Z. Phys. C 66, 45-62 (1995).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B2A642B-2013-7241-B40D-B99BD4E1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703" y="6578914"/>
            <a:ext cx="28448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B7E48-A436-CE4F-A60B-2E70469A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3" y="142852"/>
            <a:ext cx="7373503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Beam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collider</a:t>
            </a:r>
            <a:r>
              <a:rPr lang="zh-CN" altLang="en-US" dirty="0"/>
              <a:t> </a:t>
            </a:r>
            <a:r>
              <a:rPr lang="en-US" altLang="zh-CN" dirty="0"/>
              <a:t>rings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5A8D7-D253-2740-B5B8-ED91767A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BC006-7E17-D142-A8E4-E67274F15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00" y="1956778"/>
            <a:ext cx="4569018" cy="432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D747C-C4B3-6247-A830-7E9386554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03503" y="2250986"/>
            <a:ext cx="4581615" cy="331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B2B0D5-E286-6940-958D-3591547294C0}"/>
              </a:ext>
            </a:extLst>
          </p:cNvPr>
          <p:cNvSpPr txBox="1"/>
          <p:nvPr/>
        </p:nvSpPr>
        <p:spPr>
          <a:xfrm>
            <a:off x="6624735" y="1020992"/>
            <a:ext cx="5534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/>
              <a:t>Colliding</a:t>
            </a:r>
            <a:r>
              <a:rPr lang="zh-CN" altLang="en-US" sz="2200" dirty="0"/>
              <a:t> </a:t>
            </a:r>
            <a:r>
              <a:rPr lang="en-US" altLang="zh-CN" sz="2200" dirty="0"/>
              <a:t>bunches:</a:t>
            </a:r>
            <a:r>
              <a:rPr lang="zh-CN" altLang="en-US" sz="2200" dirty="0"/>
              <a:t> </a:t>
            </a:r>
            <a:r>
              <a:rPr lang="en-US" altLang="zh-CN" sz="2200" dirty="0"/>
              <a:t>top-up</a:t>
            </a:r>
            <a:r>
              <a:rPr lang="zh-CN" altLang="en-US" sz="2200" dirty="0"/>
              <a:t> </a:t>
            </a:r>
            <a:r>
              <a:rPr lang="en-US" altLang="zh-CN" sz="2200" dirty="0"/>
              <a:t>injection</a:t>
            </a:r>
            <a:r>
              <a:rPr lang="zh-CN" altLang="en-US" sz="2200" dirty="0"/>
              <a:t> </a:t>
            </a:r>
            <a:endParaRPr lang="en-US" altLang="zh-CN" sz="2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193968-DE11-514A-8FA0-7843811510EB}"/>
              </a:ext>
            </a:extLst>
          </p:cNvPr>
          <p:cNvSpPr/>
          <p:nvPr/>
        </p:nvSpPr>
        <p:spPr>
          <a:xfrm>
            <a:off x="302767" y="102099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/>
              <a:t>Non-colliding</a:t>
            </a:r>
            <a:r>
              <a:rPr lang="zh-CN" altLang="en-US" sz="2200" dirty="0"/>
              <a:t> </a:t>
            </a:r>
            <a:r>
              <a:rPr lang="en-US" altLang="zh-CN" sz="2200" dirty="0"/>
              <a:t>“pilot”</a:t>
            </a:r>
            <a:r>
              <a:rPr lang="zh-CN" altLang="en-US" sz="2200" dirty="0"/>
              <a:t> </a:t>
            </a:r>
            <a:r>
              <a:rPr lang="en-US" altLang="zh-CN" sz="2200" dirty="0"/>
              <a:t>bunches:</a:t>
            </a:r>
            <a:r>
              <a:rPr lang="zh-CN" altLang="en-US" sz="2200" dirty="0"/>
              <a:t> </a:t>
            </a:r>
            <a:r>
              <a:rPr lang="en-US" altLang="zh-CN" sz="2200" dirty="0"/>
              <a:t>decay</a:t>
            </a:r>
            <a:r>
              <a:rPr lang="zh-CN" altLang="en-US" sz="2200" dirty="0"/>
              <a:t> </a:t>
            </a:r>
            <a:r>
              <a:rPr lang="en-US" altLang="zh-CN" sz="2200" dirty="0"/>
              <a:t>mode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F67941-1947-7E4C-B66C-E3D0F8F1FD96}"/>
              </a:ext>
            </a:extLst>
          </p:cNvPr>
          <p:cNvCxnSpPr>
            <a:cxnSpLocks/>
          </p:cNvCxnSpPr>
          <p:nvPr/>
        </p:nvCxnSpPr>
        <p:spPr>
          <a:xfrm>
            <a:off x="6813551" y="3258904"/>
            <a:ext cx="4627470" cy="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8626F9-3C3F-8E42-A115-8D6D8C5272B5}"/>
              </a:ext>
            </a:extLst>
          </p:cNvPr>
          <p:cNvCxnSpPr>
            <a:cxnSpLocks/>
          </p:cNvCxnSpPr>
          <p:nvPr/>
        </p:nvCxnSpPr>
        <p:spPr>
          <a:xfrm flipH="1" flipV="1">
            <a:off x="6826148" y="1647717"/>
            <a:ext cx="391" cy="161118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02C2A0-EF6C-0143-BE26-42DB01081CAC}"/>
              </a:ext>
            </a:extLst>
          </p:cNvPr>
          <p:cNvSpPr txBox="1"/>
          <p:nvPr/>
        </p:nvSpPr>
        <p:spPr>
          <a:xfrm>
            <a:off x="11115142" y="3285733"/>
            <a:ext cx="133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F96FB-8A42-784B-9C4D-317490065B0D}"/>
              </a:ext>
            </a:extLst>
          </p:cNvPr>
          <p:cNvSpPr txBox="1"/>
          <p:nvPr/>
        </p:nvSpPr>
        <p:spPr>
          <a:xfrm>
            <a:off x="7532948" y="2416909"/>
            <a:ext cx="1596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Polarization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B35BB-86E8-4746-8198-00830B445E01}"/>
              </a:ext>
            </a:extLst>
          </p:cNvPr>
          <p:cNvSpPr txBox="1"/>
          <p:nvPr/>
        </p:nvSpPr>
        <p:spPr>
          <a:xfrm>
            <a:off x="7497423" y="1840718"/>
            <a:ext cx="1596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Bunch 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673C744B-B4DC-6542-B885-FF3ECD95F4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3710708"/>
                  </p:ext>
                </p:extLst>
              </p:nvPr>
            </p:nvGraphicFramePr>
            <p:xfrm>
              <a:off x="537391" y="5053231"/>
              <a:ext cx="11021966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10586">
                      <a:extLst>
                        <a:ext uri="{9D8B030D-6E8A-4147-A177-3AD203B41FA5}">
                          <a16:colId xmlns:a16="http://schemas.microsoft.com/office/drawing/2014/main" val="889946919"/>
                        </a:ext>
                      </a:extLst>
                    </a:gridCol>
                    <a:gridCol w="1708616">
                      <a:extLst>
                        <a:ext uri="{9D8B030D-6E8A-4147-A177-3AD203B41FA5}">
                          <a16:colId xmlns:a16="http://schemas.microsoft.com/office/drawing/2014/main" val="392668419"/>
                        </a:ext>
                      </a:extLst>
                    </a:gridCol>
                    <a:gridCol w="1265158">
                      <a:extLst>
                        <a:ext uri="{9D8B030D-6E8A-4147-A177-3AD203B41FA5}">
                          <a16:colId xmlns:a16="http://schemas.microsoft.com/office/drawing/2014/main" val="693680605"/>
                        </a:ext>
                      </a:extLst>
                    </a:gridCol>
                    <a:gridCol w="1937606">
                      <a:extLst>
                        <a:ext uri="{9D8B030D-6E8A-4147-A177-3AD203B41FA5}">
                          <a16:colId xmlns:a16="http://schemas.microsoft.com/office/drawing/2014/main" val="3879179832"/>
                        </a:ext>
                      </a:extLst>
                    </a:gridCol>
                  </a:tblGrid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CEPC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CDR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parameters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45.6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(Z,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2T)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80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(W)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120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(Higgs)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4323397"/>
                      </a:ext>
                    </a:extLst>
                  </a:tr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Polarization</a:t>
                          </a:r>
                          <a:r>
                            <a:rPr lang="en-US" sz="1600" baseline="0" dirty="0"/>
                            <a:t> build-up </a:t>
                          </a:r>
                          <a:r>
                            <a:rPr lang="en-US" sz="1600" dirty="0"/>
                            <a:t>time w/o radiative</a:t>
                          </a:r>
                          <a:r>
                            <a:rPr lang="en-US" sz="1600" baseline="0" dirty="0"/>
                            <a:t> depolarization</a:t>
                          </a:r>
                          <a:r>
                            <a:rPr lang="en-US" sz="160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𝐵𝐾𝑆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</a:rPr>
                            <a:t>(hour)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253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15.2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2.0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593459"/>
                      </a:ext>
                    </a:extLst>
                  </a:tr>
                  <a:tr h="27462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Beam lifetime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dirty="0"/>
                            <a:t>(hour)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1.4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0.43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7262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673C744B-B4DC-6542-B885-FF3ECD95F4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3710708"/>
                  </p:ext>
                </p:extLst>
              </p:nvPr>
            </p:nvGraphicFramePr>
            <p:xfrm>
              <a:off x="537391" y="5053231"/>
              <a:ext cx="11021966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110586">
                      <a:extLst>
                        <a:ext uri="{9D8B030D-6E8A-4147-A177-3AD203B41FA5}">
                          <a16:colId xmlns:a16="http://schemas.microsoft.com/office/drawing/2014/main" val="889946919"/>
                        </a:ext>
                      </a:extLst>
                    </a:gridCol>
                    <a:gridCol w="1708616">
                      <a:extLst>
                        <a:ext uri="{9D8B030D-6E8A-4147-A177-3AD203B41FA5}">
                          <a16:colId xmlns:a16="http://schemas.microsoft.com/office/drawing/2014/main" val="392668419"/>
                        </a:ext>
                      </a:extLst>
                    </a:gridCol>
                    <a:gridCol w="1265158">
                      <a:extLst>
                        <a:ext uri="{9D8B030D-6E8A-4147-A177-3AD203B41FA5}">
                          <a16:colId xmlns:a16="http://schemas.microsoft.com/office/drawing/2014/main" val="693680605"/>
                        </a:ext>
                      </a:extLst>
                    </a:gridCol>
                    <a:gridCol w="1937606">
                      <a:extLst>
                        <a:ext uri="{9D8B030D-6E8A-4147-A177-3AD203B41FA5}">
                          <a16:colId xmlns:a16="http://schemas.microsoft.com/office/drawing/2014/main" val="3879179832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CEPC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CDR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parameters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45.6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(Z,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2T)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80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(W)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120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GeV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(Higgs)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432339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" t="-103704" r="-80498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253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15.2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2.0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59345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" t="-203704" r="-80498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2.5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1.4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0.43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657262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CE0650D9-DF4F-4143-BBEC-B302C2F87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7" y="1500518"/>
            <a:ext cx="3404239" cy="1997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68DB204-2554-0042-AD81-3B3EAB9B9A7C}"/>
                  </a:ext>
                </a:extLst>
              </p:cNvPr>
              <p:cNvSpPr/>
              <p:nvPr/>
            </p:nvSpPr>
            <p:spPr>
              <a:xfrm>
                <a:off x="7600815" y="2774848"/>
                <a:ext cx="3784303" cy="429092"/>
              </a:xfrm>
              <a:prstGeom prst="rect">
                <a:avLst/>
              </a:prstGeom>
              <a:ln>
                <a:solidFill>
                  <a:srgbClr val="92D050"/>
                </a:solidFill>
              </a:ln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altLang="zh-CN" sz="2000" dirty="0"/>
                  <a:t>If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𝐷𝐾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sz="2000" dirty="0"/>
                  <a:t>,</a:t>
                </a:r>
                <a:r>
                  <a:rPr lang="zh-CN" altLang="en-US" sz="2000" dirty="0"/>
                  <a:t>  </a:t>
                </a:r>
                <a:r>
                  <a:rPr lang="en-US" altLang="zh-CN" sz="2000" dirty="0"/>
                  <a:t>then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68DB204-2554-0042-AD81-3B3EAB9B9A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815" y="2774848"/>
                <a:ext cx="3784303" cy="429092"/>
              </a:xfrm>
              <a:prstGeom prst="rect">
                <a:avLst/>
              </a:prstGeom>
              <a:blipFill>
                <a:blip r:embed="rId6"/>
                <a:stretch>
                  <a:fillRect t="-2778" b="-13889"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E440C34-8044-344B-9F34-E1FA53ACE029}"/>
              </a:ext>
            </a:extLst>
          </p:cNvPr>
          <p:cNvSpPr txBox="1"/>
          <p:nvPr/>
        </p:nvSpPr>
        <p:spPr>
          <a:xfrm>
            <a:off x="718105" y="3613732"/>
            <a:ext cx="10733655" cy="1200329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Self-polarization can be utilized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RD</a:t>
            </a:r>
            <a:r>
              <a:rPr lang="zh-CN" altLang="en-US" dirty="0"/>
              <a:t> </a:t>
            </a:r>
            <a:r>
              <a:rPr lang="en-US" altLang="zh-CN" dirty="0"/>
              <a:t>measurements using</a:t>
            </a:r>
            <a:r>
              <a:rPr lang="zh-CN" altLang="en-US" dirty="0"/>
              <a:t> </a:t>
            </a:r>
            <a:r>
              <a:rPr lang="en-US" altLang="zh-CN" dirty="0"/>
              <a:t>pilot</a:t>
            </a:r>
            <a:r>
              <a:rPr lang="zh-CN" altLang="en-US" dirty="0"/>
              <a:t> </a:t>
            </a:r>
            <a:r>
              <a:rPr lang="en-US" altLang="zh-CN" dirty="0"/>
              <a:t>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Employ</a:t>
            </a:r>
            <a:r>
              <a:rPr lang="zh-CN" altLang="en-US" dirty="0"/>
              <a:t> </a:t>
            </a:r>
            <a:r>
              <a:rPr lang="en-US" altLang="zh-CN" dirty="0"/>
              <a:t>asymmetric</a:t>
            </a:r>
            <a:r>
              <a:rPr lang="zh-CN" altLang="en-US" dirty="0"/>
              <a:t> </a:t>
            </a:r>
            <a:r>
              <a:rPr lang="en-US" altLang="zh-CN" dirty="0"/>
              <a:t>wigglers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@Z</a:t>
            </a:r>
            <a:r>
              <a:rPr lang="zh-CN" altLang="en-US" dirty="0"/>
              <a:t> </a:t>
            </a:r>
            <a:r>
              <a:rPr lang="en-US" altLang="zh-CN" dirty="0"/>
              <a:t>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achieve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high-level</a:t>
            </a:r>
            <a:r>
              <a:rPr lang="zh-CN" altLang="en-US" dirty="0"/>
              <a:t> </a:t>
            </a:r>
            <a:r>
              <a:rPr lang="en-US" altLang="zh-CN" dirty="0"/>
              <a:t>polarization for colliding bunches without significantly sacrificing luminosity</a:t>
            </a:r>
            <a:r>
              <a:rPr lang="zh-CN" altLang="en-US" dirty="0"/>
              <a:t> </a:t>
            </a:r>
            <a:r>
              <a:rPr lang="en-US" altLang="zh-CN" dirty="0"/>
              <a:t>[2]</a:t>
            </a:r>
            <a:endParaRPr lang="en-HK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Injection of polarized beams is mandatory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792B0-1AF5-8B47-B6E4-08E47BFB25CF}"/>
              </a:ext>
            </a:extLst>
          </p:cNvPr>
          <p:cNvSpPr txBox="1"/>
          <p:nvPr/>
        </p:nvSpPr>
        <p:spPr>
          <a:xfrm>
            <a:off x="537391" y="6165304"/>
            <a:ext cx="912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[1]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The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FCC-</a:t>
            </a:r>
            <a:r>
              <a:rPr lang="en-US" altLang="zh-CN" sz="1400" dirty="0" err="1">
                <a:solidFill>
                  <a:srgbClr val="00B050"/>
                </a:solidFill>
              </a:rPr>
              <a:t>ee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Energy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and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Polarization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Working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Group,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arXiv:1909.12245v1,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2019.</a:t>
            </a:r>
          </a:p>
          <a:p>
            <a:r>
              <a:rPr lang="en-US" altLang="zh-CN" sz="1400" dirty="0">
                <a:solidFill>
                  <a:srgbClr val="00B050"/>
                </a:solidFill>
              </a:rPr>
              <a:t>[2]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Zhe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 err="1">
                <a:solidFill>
                  <a:srgbClr val="00B050"/>
                </a:solidFill>
              </a:rPr>
              <a:t>Duan</a:t>
            </a:r>
            <a:r>
              <a:rPr lang="en-US" altLang="zh-CN" sz="1400" dirty="0">
                <a:solidFill>
                  <a:srgbClr val="00B050"/>
                </a:solidFill>
              </a:rPr>
              <a:t>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talk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on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</a:t>
            </a:r>
            <a:r>
              <a:rPr lang="en-US" altLang="zh-CN" sz="1400" baseline="30000" dirty="0">
                <a:solidFill>
                  <a:srgbClr val="00B050"/>
                </a:solidFill>
              </a:rPr>
              <a:t>nd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FCC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EPOL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Workshop,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Sep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29,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r>
              <a:rPr lang="en-US" altLang="zh-CN" sz="1400" dirty="0">
                <a:solidFill>
                  <a:srgbClr val="00B050"/>
                </a:solidFill>
              </a:rPr>
              <a:t>2022</a:t>
            </a:r>
            <a:r>
              <a:rPr lang="zh-CN" altLang="en-US" sz="1400" dirty="0">
                <a:solidFill>
                  <a:srgbClr val="00B050"/>
                </a:solidFill>
              </a:rPr>
              <a:t> </a:t>
            </a:r>
            <a:endParaRPr 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3E90005-4CF0-2649-9477-68AE0B1DDA2D}"/>
                  </a:ext>
                </a:extLst>
              </p:cNvPr>
              <p:cNvSpPr/>
              <p:nvPr/>
            </p:nvSpPr>
            <p:spPr>
              <a:xfrm>
                <a:off x="3249501" y="2654515"/>
                <a:ext cx="1838387" cy="626518"/>
              </a:xfrm>
              <a:prstGeom prst="rect">
                <a:avLst/>
              </a:prstGeom>
              <a:ln>
                <a:solidFill>
                  <a:srgbClr val="92D05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𝐷𝐾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𝐵𝐾𝑆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dep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3E90005-4CF0-2649-9477-68AE0B1DD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501" y="2654515"/>
                <a:ext cx="1838387" cy="6265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81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Longitudinally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polarized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colliding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beams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Z-pole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Resonant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Radiative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depolarization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ultra-high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energies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78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C965-A398-DC43-BCA2-83559CCD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Preparation and injection of polarized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dirty="0"/>
              <a:t>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096F1-86FA-4C46-A411-283965A4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74907-7101-FE40-8F09-8616F7353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052736"/>
            <a:ext cx="7726404" cy="485950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E3EE05-4954-774D-8A4E-10A5B6590167}"/>
              </a:ext>
            </a:extLst>
          </p:cNvPr>
          <p:cNvCxnSpPr>
            <a:cxnSpLocks/>
          </p:cNvCxnSpPr>
          <p:nvPr/>
        </p:nvCxnSpPr>
        <p:spPr>
          <a:xfrm flipH="1" flipV="1">
            <a:off x="7919890" y="3404325"/>
            <a:ext cx="390940" cy="4013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5D2FEE0-8C3F-A948-A3FB-8BF5B20CC221}"/>
              </a:ext>
            </a:extLst>
          </p:cNvPr>
          <p:cNvCxnSpPr>
            <a:cxnSpLocks/>
          </p:cNvCxnSpPr>
          <p:nvPr/>
        </p:nvCxnSpPr>
        <p:spPr>
          <a:xfrm>
            <a:off x="5678349" y="5525935"/>
            <a:ext cx="370134" cy="4268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1275D9F-EF93-FA40-B11B-C1B51AC3928F}"/>
              </a:ext>
            </a:extLst>
          </p:cNvPr>
          <p:cNvSpPr txBox="1"/>
          <p:nvPr/>
        </p:nvSpPr>
        <p:spPr>
          <a:xfrm>
            <a:off x="10190771" y="1794281"/>
            <a:ext cx="154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Compton</a:t>
            </a:r>
            <a:r>
              <a:rPr lang="en-US" dirty="0"/>
              <a:t> polarimeter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127717-1CB9-8942-B5C4-83FAADBCF738}"/>
              </a:ext>
            </a:extLst>
          </p:cNvPr>
          <p:cNvSpPr txBox="1"/>
          <p:nvPr/>
        </p:nvSpPr>
        <p:spPr>
          <a:xfrm>
            <a:off x="6314098" y="5773726"/>
            <a:ext cx="154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Compton</a:t>
            </a:r>
            <a:r>
              <a:rPr lang="en-US" dirty="0"/>
              <a:t> polarimeter</a:t>
            </a:r>
          </a:p>
        </p:txBody>
      </p:sp>
      <p:sp>
        <p:nvSpPr>
          <p:cNvPr id="52" name="L-Shape 51">
            <a:extLst>
              <a:ext uri="{FF2B5EF4-FFF2-40B4-BE49-F238E27FC236}">
                <a16:creationId xmlns:a16="http://schemas.microsoft.com/office/drawing/2014/main" id="{81E22440-F265-C94D-B57E-8E2D8DAF20F2}"/>
              </a:ext>
            </a:extLst>
          </p:cNvPr>
          <p:cNvSpPr/>
          <p:nvPr/>
        </p:nvSpPr>
        <p:spPr>
          <a:xfrm rot="2149368">
            <a:off x="6486995" y="5360895"/>
            <a:ext cx="157370" cy="393114"/>
          </a:xfrm>
          <a:prstGeom prst="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-Shape 52">
            <a:extLst>
              <a:ext uri="{FF2B5EF4-FFF2-40B4-BE49-F238E27FC236}">
                <a16:creationId xmlns:a16="http://schemas.microsoft.com/office/drawing/2014/main" id="{BBEED5D9-43C1-3543-9492-4C45B859C2CE}"/>
              </a:ext>
            </a:extLst>
          </p:cNvPr>
          <p:cNvSpPr/>
          <p:nvPr/>
        </p:nvSpPr>
        <p:spPr>
          <a:xfrm rot="2149368">
            <a:off x="9831610" y="1964520"/>
            <a:ext cx="253176" cy="443997"/>
          </a:xfrm>
          <a:prstGeom prst="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rved Right Arrow 55">
            <a:extLst>
              <a:ext uri="{FF2B5EF4-FFF2-40B4-BE49-F238E27FC236}">
                <a16:creationId xmlns:a16="http://schemas.microsoft.com/office/drawing/2014/main" id="{F1D253C6-4D7B-0944-A9BD-828F4734E486}"/>
              </a:ext>
            </a:extLst>
          </p:cNvPr>
          <p:cNvSpPr/>
          <p:nvPr/>
        </p:nvSpPr>
        <p:spPr>
          <a:xfrm rot="14412371">
            <a:off x="8115360" y="5773726"/>
            <a:ext cx="404190" cy="657625"/>
          </a:xfrm>
          <a:prstGeom prst="curvedRigh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7008D87-D73D-534F-8ACF-DAB4B92C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16" y="1780578"/>
            <a:ext cx="431247" cy="43124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638279-96D9-CC4C-8A99-79F377D23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34" y="1151100"/>
            <a:ext cx="431247" cy="4312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7901556-C4B5-ED4A-B3CB-E786BA7AF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74" y="3389364"/>
            <a:ext cx="431247" cy="43124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0A65B5F-804B-1C44-89F1-2EB7CEFB1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73" y="5444903"/>
            <a:ext cx="431247" cy="431247"/>
          </a:xfrm>
          <a:prstGeom prst="rect">
            <a:avLst/>
          </a:prstGeom>
        </p:spPr>
      </p:pic>
      <p:sp>
        <p:nvSpPr>
          <p:cNvPr id="16" name="L-Shape 15">
            <a:extLst>
              <a:ext uri="{FF2B5EF4-FFF2-40B4-BE49-F238E27FC236}">
                <a16:creationId xmlns:a16="http://schemas.microsoft.com/office/drawing/2014/main" id="{0DDAEB1D-0458-F44D-AA73-CEB82EE17CBC}"/>
              </a:ext>
            </a:extLst>
          </p:cNvPr>
          <p:cNvSpPr/>
          <p:nvPr/>
        </p:nvSpPr>
        <p:spPr>
          <a:xfrm rot="2149368">
            <a:off x="7555873" y="3808883"/>
            <a:ext cx="144460" cy="339307"/>
          </a:xfrm>
          <a:prstGeom prst="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2F1EA-57FD-5743-A6AA-E409A357BCFD}"/>
              </a:ext>
            </a:extLst>
          </p:cNvPr>
          <p:cNvSpPr txBox="1"/>
          <p:nvPr/>
        </p:nvSpPr>
        <p:spPr>
          <a:xfrm>
            <a:off x="220670" y="4771882"/>
            <a:ext cx="5177993" cy="150810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Assumption: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Polarized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e-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vs.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unpolarized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e+</a:t>
            </a:r>
            <a:r>
              <a:rPr lang="zh-CN" altLang="en-US" sz="2000" dirty="0">
                <a:solidFill>
                  <a:srgbClr val="0000FF"/>
                </a:solidFill>
              </a:rPr>
              <a:t> </a:t>
            </a:r>
            <a:endParaRPr lang="en-US" altLang="zh-CN" sz="2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State-of-the-art</a:t>
            </a:r>
            <a:r>
              <a:rPr lang="zh-CN" altLang="en-US" dirty="0"/>
              <a:t> </a:t>
            </a:r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e+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meet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requirements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top-up</a:t>
            </a:r>
            <a:r>
              <a:rPr lang="zh-CN" altLang="en-US" dirty="0"/>
              <a:t> </a:t>
            </a:r>
            <a:r>
              <a:rPr lang="en-US" altLang="zh-CN" dirty="0"/>
              <a:t>injection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applicable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e+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e+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technically</a:t>
            </a:r>
            <a:r>
              <a:rPr lang="zh-CN" altLang="en-US" dirty="0"/>
              <a:t> </a:t>
            </a:r>
            <a:r>
              <a:rPr lang="en-US" altLang="zh-CN" dirty="0"/>
              <a:t>ready.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5CAB78-3AC0-CB4B-AED7-1D07598DA14D}"/>
              </a:ext>
            </a:extLst>
          </p:cNvPr>
          <p:cNvSpPr txBox="1"/>
          <p:nvPr/>
        </p:nvSpPr>
        <p:spPr>
          <a:xfrm>
            <a:off x="-37066" y="6417407"/>
            <a:ext cx="11368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[1]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HK" sz="1600" dirty="0">
                <a:solidFill>
                  <a:srgbClr val="00B050"/>
                </a:solidFill>
              </a:rPr>
              <a:t>P. </a:t>
            </a:r>
            <a:r>
              <a:rPr lang="en-HK" sz="1600" dirty="0" err="1">
                <a:solidFill>
                  <a:srgbClr val="00B050"/>
                </a:solidFill>
              </a:rPr>
              <a:t>Musumeci</a:t>
            </a:r>
            <a:r>
              <a:rPr lang="en-HK" sz="1600" dirty="0">
                <a:solidFill>
                  <a:srgbClr val="00B050"/>
                </a:solidFill>
              </a:rPr>
              <a:t> et al., Positron Sources for Future High Energy Physics Colliders, ArXiv:2204.13245 Phys. (2022). 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7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2954-A413-CD4D-8E9E-9A85F80F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Polarized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FB07-7257-5A42-9E54-23E9C668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8D57DD-9C4D-1B48-B3FC-34D4A2F6899A}"/>
              </a:ext>
            </a:extLst>
          </p:cNvPr>
          <p:cNvSpPr/>
          <p:nvPr/>
        </p:nvSpPr>
        <p:spPr>
          <a:xfrm>
            <a:off x="8416883" y="2074347"/>
            <a:ext cx="636104" cy="3279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B9B88978-80E7-FF47-BCE8-5445EE03F8F1}"/>
              </a:ext>
            </a:extLst>
          </p:cNvPr>
          <p:cNvSpPr/>
          <p:nvPr/>
        </p:nvSpPr>
        <p:spPr>
          <a:xfrm>
            <a:off x="9555464" y="2014712"/>
            <a:ext cx="208722" cy="447261"/>
          </a:xfrm>
          <a:prstGeom prst="diamond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A1C263-C230-404D-A800-20648F01CEA6}"/>
              </a:ext>
            </a:extLst>
          </p:cNvPr>
          <p:cNvSpPr/>
          <p:nvPr/>
        </p:nvSpPr>
        <p:spPr>
          <a:xfrm>
            <a:off x="10669085" y="2081279"/>
            <a:ext cx="367748" cy="36774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0B623-1302-2644-81E0-3A9EB0F44BDB}"/>
              </a:ext>
            </a:extLst>
          </p:cNvPr>
          <p:cNvSpPr txBox="1"/>
          <p:nvPr/>
        </p:nvSpPr>
        <p:spPr>
          <a:xfrm>
            <a:off x="8296509" y="1069019"/>
            <a:ext cx="1063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Polarized electron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0F41A-46C1-2043-9FB9-10F7624F950D}"/>
              </a:ext>
            </a:extLst>
          </p:cNvPr>
          <p:cNvSpPr txBox="1"/>
          <p:nvPr/>
        </p:nvSpPr>
        <p:spPr>
          <a:xfrm>
            <a:off x="9302016" y="1292721"/>
            <a:ext cx="92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Wien filter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6C503F-2D27-5C4E-952B-26D88B49DE7C}"/>
              </a:ext>
            </a:extLst>
          </p:cNvPr>
          <p:cNvSpPr txBox="1"/>
          <p:nvPr/>
        </p:nvSpPr>
        <p:spPr>
          <a:xfrm>
            <a:off x="10603316" y="1259278"/>
            <a:ext cx="154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Mott polarimeter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4F0FE2-560F-B84D-97E1-6BCC34C53863}"/>
              </a:ext>
            </a:extLst>
          </p:cNvPr>
          <p:cNvSpPr txBox="1"/>
          <p:nvPr/>
        </p:nvSpPr>
        <p:spPr>
          <a:xfrm>
            <a:off x="11038073" y="2758382"/>
            <a:ext cx="154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3A3DFC3-18F6-2945-B379-A29289281487}"/>
              </a:ext>
            </a:extLst>
          </p:cNvPr>
          <p:cNvSpPr/>
          <p:nvPr/>
        </p:nvSpPr>
        <p:spPr>
          <a:xfrm>
            <a:off x="9780750" y="2124071"/>
            <a:ext cx="888335" cy="222034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1E43B36-F99C-734B-A858-20853DE779B0}"/>
              </a:ext>
            </a:extLst>
          </p:cNvPr>
          <p:cNvSpPr/>
          <p:nvPr/>
        </p:nvSpPr>
        <p:spPr>
          <a:xfrm>
            <a:off x="9072125" y="2160781"/>
            <a:ext cx="486997" cy="169828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90A5706-9BEB-E14A-B361-BE766FF088CA}"/>
              </a:ext>
            </a:extLst>
          </p:cNvPr>
          <p:cNvSpPr/>
          <p:nvPr/>
        </p:nvSpPr>
        <p:spPr>
          <a:xfrm rot="2514789">
            <a:off x="10060138" y="2577035"/>
            <a:ext cx="842296" cy="109719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1901A3-EE14-9D4B-8DC1-1A6EBC498F84}"/>
              </a:ext>
            </a:extLst>
          </p:cNvPr>
          <p:cNvCxnSpPr>
            <a:cxnSpLocks/>
          </p:cNvCxnSpPr>
          <p:nvPr/>
        </p:nvCxnSpPr>
        <p:spPr>
          <a:xfrm>
            <a:off x="8642926" y="2612525"/>
            <a:ext cx="65909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7AF6916-62DA-754F-B3D9-E01707236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3" y="2780928"/>
            <a:ext cx="5947737" cy="18357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12FC61-FE09-7143-8BF7-1D0D7FF0F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3" y="4676775"/>
            <a:ext cx="5947737" cy="2036694"/>
          </a:xfrm>
          <a:prstGeom prst="rect">
            <a:avLst/>
          </a:prstGeom>
        </p:spPr>
      </p:pic>
      <p:pic>
        <p:nvPicPr>
          <p:cNvPr id="25" name="图片 1" descr="C:\Users\lenovo\AppData\Local\Temp\WeChat Files\a7d6b902939a48635a4b155fc3e4629.jpg">
            <a:extLst>
              <a:ext uri="{FF2B5EF4-FFF2-40B4-BE49-F238E27FC236}">
                <a16:creationId xmlns:a16="http://schemas.microsoft.com/office/drawing/2014/main" id="{8561D795-6935-EE4F-8D68-75CBDCF0EF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91" y="3830612"/>
            <a:ext cx="3145790" cy="236093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51427E-89D8-5C43-92BD-705BC8230BF2}"/>
              </a:ext>
            </a:extLst>
          </p:cNvPr>
          <p:cNvSpPr txBox="1"/>
          <p:nvPr/>
        </p:nvSpPr>
        <p:spPr>
          <a:xfrm>
            <a:off x="8410434" y="6257634"/>
            <a:ext cx="355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Photocathode</a:t>
            </a:r>
            <a:r>
              <a:rPr lang="zh-CN" altLang="en-US" dirty="0"/>
              <a:t> </a:t>
            </a:r>
            <a:r>
              <a:rPr lang="en-US" altLang="zh-CN" dirty="0"/>
              <a:t>DC</a:t>
            </a:r>
            <a:r>
              <a:rPr lang="zh-CN" altLang="en-US" dirty="0"/>
              <a:t> </a:t>
            </a:r>
            <a:r>
              <a:rPr lang="en-US" altLang="zh-CN" dirty="0"/>
              <a:t>gun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PAPS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D7C70B-51D3-9744-9D5E-5719AD4C9DDE}"/>
              </a:ext>
            </a:extLst>
          </p:cNvPr>
          <p:cNvSpPr txBox="1"/>
          <p:nvPr/>
        </p:nvSpPr>
        <p:spPr>
          <a:xfrm>
            <a:off x="623392" y="1052736"/>
            <a:ext cx="6915158" cy="16312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Using</a:t>
            </a:r>
            <a:r>
              <a:rPr lang="zh-CN" altLang="en-US" sz="2000" dirty="0"/>
              <a:t> </a:t>
            </a:r>
            <a:r>
              <a:rPr lang="en-US" altLang="zh-CN" sz="2000" dirty="0"/>
              <a:t>state-of-the-art</a:t>
            </a:r>
            <a:r>
              <a:rPr lang="zh-CN" altLang="en-US" sz="2000" dirty="0"/>
              <a:t> </a:t>
            </a:r>
            <a:r>
              <a:rPr lang="en-US" altLang="zh-CN" sz="2000" dirty="0"/>
              <a:t>technology,</a:t>
            </a:r>
            <a:r>
              <a:rPr lang="zh-CN" altLang="en-US" sz="2000" dirty="0"/>
              <a:t> </a:t>
            </a:r>
            <a:r>
              <a:rPr lang="en-US" altLang="zh-CN" sz="2000" dirty="0"/>
              <a:t>polarized</a:t>
            </a:r>
            <a:r>
              <a:rPr lang="zh-CN" altLang="en-US" sz="2000" dirty="0"/>
              <a:t> </a:t>
            </a:r>
            <a:r>
              <a:rPr lang="en-US" altLang="zh-CN" sz="2000" dirty="0"/>
              <a:t>electron</a:t>
            </a:r>
            <a:r>
              <a:rPr lang="zh-CN" altLang="en-US" sz="2000" dirty="0"/>
              <a:t> </a:t>
            </a:r>
            <a:r>
              <a:rPr lang="en-US" altLang="zh-CN" sz="2000" dirty="0"/>
              <a:t>gun</a:t>
            </a:r>
            <a:r>
              <a:rPr lang="zh-CN" altLang="en-US" sz="2000" dirty="0"/>
              <a:t> </a:t>
            </a:r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supply</a:t>
            </a:r>
            <a:r>
              <a:rPr lang="zh-CN" altLang="en-US" sz="2000" dirty="0"/>
              <a:t> </a:t>
            </a:r>
            <a:r>
              <a:rPr lang="en-US" altLang="zh-CN" sz="2000" dirty="0"/>
              <a:t>&gt;</a:t>
            </a:r>
            <a:r>
              <a:rPr lang="zh-CN" altLang="en-US" sz="2000" dirty="0"/>
              <a:t> </a:t>
            </a:r>
            <a:r>
              <a:rPr lang="en-US" altLang="zh-CN" sz="2000" dirty="0"/>
              <a:t>85%</a:t>
            </a:r>
            <a:r>
              <a:rPr lang="zh-CN" altLang="en-US" sz="2000" dirty="0"/>
              <a:t> </a:t>
            </a:r>
            <a:r>
              <a:rPr lang="en-US" altLang="zh-CN" sz="2000" dirty="0"/>
              <a:t>polarization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satisfy</a:t>
            </a:r>
            <a:r>
              <a:rPr lang="zh-CN" altLang="en-US" sz="2000" dirty="0"/>
              <a:t> </a:t>
            </a:r>
            <a:r>
              <a:rPr lang="en-US" altLang="zh-CN" sz="2000" dirty="0"/>
              <a:t>injection</a:t>
            </a:r>
            <a:r>
              <a:rPr lang="zh-CN" altLang="en-US" sz="2000" dirty="0"/>
              <a:t> </a:t>
            </a:r>
            <a:r>
              <a:rPr lang="en-US" altLang="zh-CN" sz="2000" dirty="0"/>
              <a:t>requirements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CEPC.</a:t>
            </a:r>
            <a:r>
              <a:rPr lang="zh-CN" altLang="en-US" sz="2000" dirty="0"/>
              <a:t> </a:t>
            </a:r>
            <a:endParaRPr lang="en-HK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Photocathode</a:t>
            </a:r>
            <a:r>
              <a:rPr lang="zh-CN" altLang="en-US" sz="2000" dirty="0"/>
              <a:t> </a:t>
            </a:r>
            <a:r>
              <a:rPr lang="en-US" altLang="zh-CN" sz="2000" dirty="0"/>
              <a:t>DC</a:t>
            </a:r>
            <a:r>
              <a:rPr lang="zh-CN" altLang="en-US" sz="2000" dirty="0"/>
              <a:t> </a:t>
            </a:r>
            <a:r>
              <a:rPr lang="en-US" altLang="zh-CN" sz="2000" dirty="0"/>
              <a:t>gun</a:t>
            </a:r>
            <a:r>
              <a:rPr lang="zh-CN" altLang="en-US" sz="2000" dirty="0"/>
              <a:t> </a:t>
            </a:r>
            <a:r>
              <a:rPr lang="en-US" altLang="zh-CN" sz="2000" dirty="0"/>
              <a:t>@</a:t>
            </a:r>
            <a:r>
              <a:rPr lang="zh-CN" altLang="en-US" sz="2000" dirty="0"/>
              <a:t> </a:t>
            </a:r>
            <a:r>
              <a:rPr lang="en-US" altLang="zh-CN" sz="2000" dirty="0"/>
              <a:t>PAPS</a:t>
            </a:r>
            <a:r>
              <a:rPr lang="zh-CN" altLang="en-US" sz="2000" dirty="0"/>
              <a:t> </a:t>
            </a:r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provide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basis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R&amp;D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polarized</a:t>
            </a:r>
            <a:r>
              <a:rPr lang="zh-CN" altLang="en-US" sz="2000" dirty="0"/>
              <a:t> </a:t>
            </a:r>
            <a:r>
              <a:rPr lang="en-US" altLang="zh-CN" sz="2000" dirty="0"/>
              <a:t>electron</a:t>
            </a:r>
            <a:r>
              <a:rPr lang="zh-CN" altLang="en-US" sz="2000" dirty="0"/>
              <a:t> </a:t>
            </a:r>
            <a:r>
              <a:rPr lang="en-US" altLang="zh-CN" sz="2000" dirty="0"/>
              <a:t>beam</a:t>
            </a:r>
            <a:r>
              <a:rPr lang="zh-CN" altLang="en-US" sz="2000" dirty="0"/>
              <a:t> </a:t>
            </a:r>
            <a:r>
              <a:rPr lang="en-US" altLang="zh-CN" sz="2000" dirty="0"/>
              <a:t>generation.</a:t>
            </a:r>
            <a:endParaRPr lang="en-US" sz="20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D6CA58A-8A20-504A-9586-9E29556A3847}"/>
              </a:ext>
            </a:extLst>
          </p:cNvPr>
          <p:cNvSpPr/>
          <p:nvPr/>
        </p:nvSpPr>
        <p:spPr>
          <a:xfrm>
            <a:off x="10003048" y="2014712"/>
            <a:ext cx="156952" cy="43431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AC2D044-5A6C-EB4B-B5FE-68B21974A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13" y="2468933"/>
            <a:ext cx="431247" cy="4312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64BEFF2-B438-C44E-B925-545B3B224861}"/>
              </a:ext>
            </a:extLst>
          </p:cNvPr>
          <p:cNvSpPr txBox="1"/>
          <p:nvPr/>
        </p:nvSpPr>
        <p:spPr>
          <a:xfrm>
            <a:off x="9906993" y="1590701"/>
            <a:ext cx="92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bend</a:t>
            </a:r>
            <a:endParaRPr lang="en-US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FB8FDD-9306-A740-BFD7-834ADF0F5702}"/>
              </a:ext>
            </a:extLst>
          </p:cNvPr>
          <p:cNvSpPr/>
          <p:nvPr/>
        </p:nvSpPr>
        <p:spPr>
          <a:xfrm>
            <a:off x="10806970" y="2671774"/>
            <a:ext cx="156952" cy="43431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DA7EC5CF-CC7F-714F-B4B2-728EABF69CAD}"/>
              </a:ext>
            </a:extLst>
          </p:cNvPr>
          <p:cNvSpPr/>
          <p:nvPr/>
        </p:nvSpPr>
        <p:spPr>
          <a:xfrm>
            <a:off x="9052987" y="2874308"/>
            <a:ext cx="2023460" cy="145831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6F16F7-037A-2248-84B4-95E1251FF20C}"/>
              </a:ext>
            </a:extLst>
          </p:cNvPr>
          <p:cNvSpPr/>
          <p:nvPr/>
        </p:nvSpPr>
        <p:spPr>
          <a:xfrm>
            <a:off x="8410434" y="2779052"/>
            <a:ext cx="636104" cy="32799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6A9240-D2B0-F240-B2D5-D3015A088824}"/>
              </a:ext>
            </a:extLst>
          </p:cNvPr>
          <p:cNvSpPr txBox="1"/>
          <p:nvPr/>
        </p:nvSpPr>
        <p:spPr>
          <a:xfrm>
            <a:off x="8313245" y="3091910"/>
            <a:ext cx="184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Unp</a:t>
            </a:r>
            <a:r>
              <a:rPr lang="en-US" dirty="0"/>
              <a:t>olarized electron gun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250992-8D3B-0A47-A5BD-DFF3B202BE37}"/>
              </a:ext>
            </a:extLst>
          </p:cNvPr>
          <p:cNvSpPr txBox="1"/>
          <p:nvPr/>
        </p:nvSpPr>
        <p:spPr>
          <a:xfrm>
            <a:off x="10543226" y="3123956"/>
            <a:ext cx="92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3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27B2-DB52-1647-8A65-3F69438F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Polarization</a:t>
            </a:r>
            <a:r>
              <a:rPr lang="zh-CN" altLang="en-US" dirty="0"/>
              <a:t> </a:t>
            </a:r>
            <a:r>
              <a:rPr lang="en-US" altLang="zh-CN" dirty="0"/>
              <a:t>transmission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linac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transport</a:t>
            </a:r>
            <a:r>
              <a:rPr lang="zh-CN" altLang="en-US" dirty="0"/>
              <a:t> </a:t>
            </a:r>
            <a:r>
              <a:rPr lang="en-US" altLang="zh-CN" dirty="0"/>
              <a:t>lines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D2F00-4153-1347-B198-0D53D668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C7DBF-5EB7-344A-B282-6506A8C23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75" y="3213015"/>
            <a:ext cx="3081167" cy="2755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4FE4B-C3A3-E44A-A7A0-B39D2B845E2C}"/>
              </a:ext>
            </a:extLst>
          </p:cNvPr>
          <p:cNvSpPr txBox="1"/>
          <p:nvPr/>
        </p:nvSpPr>
        <p:spPr>
          <a:xfrm>
            <a:off x="4068642" y="2843683"/>
            <a:ext cx="359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</a:t>
            </a:r>
            <a:r>
              <a:rPr lang="en-US" altLang="zh-CN" dirty="0"/>
              <a:t>ster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transport</a:t>
            </a:r>
            <a:r>
              <a:rPr lang="zh-CN" altLang="en-US" dirty="0"/>
              <a:t> </a:t>
            </a:r>
            <a:r>
              <a:rPr lang="en-US" altLang="zh-CN" dirty="0"/>
              <a:t>line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E4DBC-8E91-7F42-AF4D-2E2612F4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1" y="3213015"/>
            <a:ext cx="3018217" cy="27557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C94FC9-DF28-034B-8FA5-18775E112624}"/>
              </a:ext>
            </a:extLst>
          </p:cNvPr>
          <p:cNvSpPr txBox="1"/>
          <p:nvPr/>
        </p:nvSpPr>
        <p:spPr>
          <a:xfrm>
            <a:off x="563443" y="2843683"/>
            <a:ext cx="359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to booster </a:t>
            </a:r>
            <a:r>
              <a:rPr lang="en-US" altLang="zh-CN" dirty="0"/>
              <a:t>transport</a:t>
            </a:r>
            <a:r>
              <a:rPr lang="zh-CN" altLang="en-US" dirty="0"/>
              <a:t> </a:t>
            </a:r>
            <a:r>
              <a:rPr lang="en-US" altLang="zh-CN" dirty="0"/>
              <a:t>line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AFEB0C-9C3D-EF4B-BEDC-B94F86D3E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9" y="1120420"/>
            <a:ext cx="10065631" cy="1751487"/>
          </a:xfrm>
        </p:spPr>
        <p:txBody>
          <a:bodyPr>
            <a:normAutofit/>
          </a:bodyPr>
          <a:lstStyle/>
          <a:p>
            <a:pPr lvl="1"/>
            <a:r>
              <a:rPr lang="en-US" altLang="zh-CN" sz="2200" dirty="0"/>
              <a:t>Depolarization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the</a:t>
            </a:r>
            <a:r>
              <a:rPr lang="zh-CN" altLang="en-US" sz="2200" dirty="0"/>
              <a:t> </a:t>
            </a:r>
            <a:r>
              <a:rPr lang="en-US" altLang="zh-CN" sz="2200" dirty="0" err="1"/>
              <a:t>linac</a:t>
            </a:r>
            <a:r>
              <a:rPr lang="zh-CN" altLang="en-US" sz="2200" dirty="0"/>
              <a:t> </a:t>
            </a:r>
            <a:r>
              <a:rPr lang="en-US" altLang="zh-CN" sz="2200" dirty="0"/>
              <a:t>is</a:t>
            </a:r>
            <a:r>
              <a:rPr lang="zh-CN" altLang="en-US" sz="2200" dirty="0"/>
              <a:t> </a:t>
            </a:r>
            <a:r>
              <a:rPr lang="en-US" altLang="zh-CN" sz="2200" dirty="0"/>
              <a:t>expected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be</a:t>
            </a:r>
            <a:r>
              <a:rPr lang="zh-CN" altLang="en-US" sz="2200" dirty="0"/>
              <a:t> </a:t>
            </a:r>
            <a:r>
              <a:rPr lang="en-US" altLang="zh-CN" sz="2200" dirty="0"/>
              <a:t>negligible[1,2].</a:t>
            </a:r>
          </a:p>
          <a:p>
            <a:pPr lvl="1"/>
            <a:r>
              <a:rPr lang="en-US" altLang="zh-CN" sz="2200" dirty="0"/>
              <a:t>Transport</a:t>
            </a:r>
            <a:r>
              <a:rPr lang="zh-CN" altLang="en-US" sz="2200" dirty="0"/>
              <a:t> </a:t>
            </a:r>
            <a:r>
              <a:rPr lang="en-US" altLang="zh-CN" sz="2200" dirty="0"/>
              <a:t>lines</a:t>
            </a:r>
            <a:r>
              <a:rPr lang="zh-CN" altLang="en-US" sz="2200" dirty="0"/>
              <a:t> </a:t>
            </a:r>
            <a:r>
              <a:rPr lang="en-US" altLang="zh-CN" sz="2200" dirty="0"/>
              <a:t>(polarization loss &lt; 10%)</a:t>
            </a:r>
            <a:endParaRPr lang="en-HK" altLang="zh-CN" sz="2200" dirty="0"/>
          </a:p>
          <a:p>
            <a:pPr lvl="2"/>
            <a:r>
              <a:rPr lang="en-US" altLang="zh-CN" sz="2000" dirty="0"/>
              <a:t>non-interleaved</a:t>
            </a:r>
            <a:r>
              <a:rPr lang="zh-CN" altLang="en-US" sz="2000" dirty="0"/>
              <a:t> </a:t>
            </a:r>
            <a:r>
              <a:rPr lang="en-US" altLang="zh-CN" sz="2000" dirty="0"/>
              <a:t>horizontal bending &amp; vertical bending</a:t>
            </a:r>
          </a:p>
          <a:p>
            <a:pPr lvl="2"/>
            <a:r>
              <a:rPr lang="en-US" altLang="zh-CN" sz="2000" dirty="0"/>
              <a:t>Typical errors without trajectory correction</a:t>
            </a:r>
          </a:p>
          <a:p>
            <a:pPr lvl="1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B9EA4-F2D3-B644-99FB-BC979F446C1B}"/>
              </a:ext>
            </a:extLst>
          </p:cNvPr>
          <p:cNvSpPr/>
          <p:nvPr/>
        </p:nvSpPr>
        <p:spPr>
          <a:xfrm>
            <a:off x="428675" y="6195714"/>
            <a:ext cx="10089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[1]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G.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>
                <a:solidFill>
                  <a:srgbClr val="00B050"/>
                </a:solidFill>
              </a:rPr>
              <a:t>Moortgat</a:t>
            </a:r>
            <a:r>
              <a:rPr lang="en-US" altLang="zh-CN" sz="1600" dirty="0">
                <a:solidFill>
                  <a:srgbClr val="00B050"/>
                </a:solidFill>
              </a:rPr>
              <a:t>-Pick,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et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al.,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Polarized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positrons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and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electrons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at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the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linear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collider,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Physics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Reports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460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(2008)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131-243.</a:t>
            </a:r>
          </a:p>
          <a:p>
            <a:r>
              <a:rPr lang="en-US" altLang="zh-CN" sz="1600" dirty="0">
                <a:solidFill>
                  <a:srgbClr val="00B050"/>
                </a:solidFill>
              </a:rPr>
              <a:t>[2]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M.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Woods,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The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polarized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electron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beam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for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the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SLAC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Linear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Collider,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 err="1">
                <a:solidFill>
                  <a:srgbClr val="00B050"/>
                </a:solidFill>
              </a:rPr>
              <a:t>arXiv:heps-ex</a:t>
            </a:r>
            <a:r>
              <a:rPr lang="en-US" altLang="zh-CN" sz="1600" dirty="0">
                <a:solidFill>
                  <a:srgbClr val="00B050"/>
                </a:solidFill>
              </a:rPr>
              <a:t>/9611006v1,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1996</a:t>
            </a:r>
            <a:r>
              <a:rPr lang="zh-CN" altLang="en-US" sz="1600" dirty="0">
                <a:solidFill>
                  <a:srgbClr val="00B050"/>
                </a:solidFill>
              </a:rPr>
              <a:t>  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023FF-CECE-AB41-8A64-3DE0D7A4E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91" y="2937634"/>
            <a:ext cx="3897267" cy="317243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5D72D49-3667-AC43-B041-D6AA32B2EA2F}"/>
              </a:ext>
            </a:extLst>
          </p:cNvPr>
          <p:cNvCxnSpPr>
            <a:cxnSpLocks/>
          </p:cNvCxnSpPr>
          <p:nvPr/>
        </p:nvCxnSpPr>
        <p:spPr>
          <a:xfrm flipV="1">
            <a:off x="9751392" y="1298680"/>
            <a:ext cx="0" cy="15093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006281-CEA1-CF47-A925-A86E2DDF540F}"/>
              </a:ext>
            </a:extLst>
          </p:cNvPr>
          <p:cNvCxnSpPr>
            <a:cxnSpLocks/>
          </p:cNvCxnSpPr>
          <p:nvPr/>
        </p:nvCxnSpPr>
        <p:spPr>
          <a:xfrm flipV="1">
            <a:off x="9751392" y="1453488"/>
            <a:ext cx="449020" cy="13545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2B35D2E-A2CD-2F4D-AD9B-153BBED8C2EB}"/>
              </a:ext>
            </a:extLst>
          </p:cNvPr>
          <p:cNvSpPr/>
          <p:nvPr/>
        </p:nvSpPr>
        <p:spPr>
          <a:xfrm>
            <a:off x="9370392" y="1174087"/>
            <a:ext cx="1778000" cy="1790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9C5572-6C99-5F4B-BBBA-79DF342FD792}"/>
              </a:ext>
            </a:extLst>
          </p:cNvPr>
          <p:cNvSpPr txBox="1"/>
          <p:nvPr/>
        </p:nvSpPr>
        <p:spPr>
          <a:xfrm>
            <a:off x="10018091" y="2240887"/>
            <a:ext cx="123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</a:t>
            </a:r>
            <a:r>
              <a:rPr lang="en-US" altLang="zh-CN" dirty="0"/>
              <a:t>smatch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injection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17EC43-2AFC-B642-9F50-CCA706179E89}"/>
                  </a:ext>
                </a:extLst>
              </p:cNvPr>
              <p:cNvSpPr txBox="1"/>
              <p:nvPr/>
            </p:nvSpPr>
            <p:spPr>
              <a:xfrm>
                <a:off x="9185551" y="1219507"/>
                <a:ext cx="7103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17EC43-2AFC-B642-9F50-CCA706179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551" y="1219507"/>
                <a:ext cx="71036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880C9F-E2F6-5A43-ADE6-F9981512390B}"/>
                  </a:ext>
                </a:extLst>
              </p:cNvPr>
              <p:cNvSpPr txBox="1"/>
              <p:nvPr/>
            </p:nvSpPr>
            <p:spPr>
              <a:xfrm>
                <a:off x="10051957" y="1453522"/>
                <a:ext cx="540558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880C9F-E2F6-5A43-ADE6-F99815123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957" y="1453522"/>
                <a:ext cx="540558" cy="404791"/>
              </a:xfrm>
              <a:prstGeom prst="rect">
                <a:avLst/>
              </a:prstGeom>
              <a:blipFill>
                <a:blip r:embed="rId6"/>
                <a:stretch>
                  <a:fillRect t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D0F6DA6A-F661-AC44-8F02-41D0F5CBB161}"/>
              </a:ext>
            </a:extLst>
          </p:cNvPr>
          <p:cNvSpPr/>
          <p:nvPr/>
        </p:nvSpPr>
        <p:spPr>
          <a:xfrm>
            <a:off x="7962639" y="3803453"/>
            <a:ext cx="2662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/>
              <a:t>rms</a:t>
            </a:r>
            <a:r>
              <a:rPr lang="zh-CN" altLang="en-US" sz="1400" dirty="0"/>
              <a:t> </a:t>
            </a:r>
            <a:r>
              <a:rPr lang="en-US" altLang="zh-CN" sz="1400" dirty="0"/>
              <a:t>vertical</a:t>
            </a:r>
            <a:r>
              <a:rPr lang="zh-CN" altLang="en-US" sz="1400" dirty="0"/>
              <a:t> </a:t>
            </a:r>
            <a:r>
              <a:rPr lang="en-US" altLang="zh-CN" sz="1400" dirty="0"/>
              <a:t>trajectory</a:t>
            </a:r>
            <a:r>
              <a:rPr lang="zh-CN" altLang="en-US" sz="1400" dirty="0"/>
              <a:t> </a:t>
            </a:r>
            <a:r>
              <a:rPr lang="en-US" altLang="zh-CN" sz="1400" dirty="0"/>
              <a:t>set</a:t>
            </a:r>
            <a:r>
              <a:rPr lang="zh-CN" altLang="en-US" sz="1400" dirty="0"/>
              <a:t> </a:t>
            </a:r>
            <a:r>
              <a:rPr lang="en-US" altLang="zh-CN" sz="1400" dirty="0"/>
              <a:t>to</a:t>
            </a:r>
            <a:r>
              <a:rPr lang="zh-CN" altLang="en-US" sz="1400" dirty="0"/>
              <a:t> </a:t>
            </a:r>
            <a:r>
              <a:rPr lang="en-US" altLang="zh-CN" sz="1400" dirty="0"/>
              <a:t>2mm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290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28769</TotalTime>
  <Words>2919</Words>
  <Application>Microsoft Macintosh PowerPoint</Application>
  <PresentationFormat>Widescreen</PresentationFormat>
  <Paragraphs>415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微软雅黑</vt:lpstr>
      <vt:lpstr>宋体</vt:lpstr>
      <vt:lpstr>楷体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</vt:lpstr>
      <vt:lpstr>PowerPoint Presentation</vt:lpstr>
      <vt:lpstr>Content</vt:lpstr>
      <vt:lpstr>PowerPoint Presentation</vt:lpstr>
      <vt:lpstr>Motivation of CEPC polarized beam program</vt:lpstr>
      <vt:lpstr>Beam polarization in the collider rings</vt:lpstr>
      <vt:lpstr>Content</vt:lpstr>
      <vt:lpstr>Preparation and injection of polarized electron beam</vt:lpstr>
      <vt:lpstr>Polarized electron source</vt:lpstr>
      <vt:lpstr>Polarization transmission in the linac &amp; transport lines</vt:lpstr>
      <vt:lpstr>Depolarization in the booster</vt:lpstr>
      <vt:lpstr>Setup of CEPC booster lattice</vt:lpstr>
      <vt:lpstr>Spin resonance structure</vt:lpstr>
      <vt:lpstr>Depolarization effects: simulation vs. estimation </vt:lpstr>
      <vt:lpstr>Spin rotators in the collider ring at Z-pole</vt:lpstr>
      <vt:lpstr>Performance evaluation: orbital motion</vt:lpstr>
      <vt:lpstr>Performance evaluation: polarization</vt:lpstr>
      <vt:lpstr>Time-averaged polarization for colliding bunches</vt:lpstr>
      <vt:lpstr>Content</vt:lpstr>
      <vt:lpstr>Polarized beams for Resonant Depolarization at Z-pole</vt:lpstr>
      <vt:lpstr>Polarized beams for Resonant Depolarization at Z-pole</vt:lpstr>
      <vt:lpstr>e+ damping/polarizing ring</vt:lpstr>
      <vt:lpstr>Content</vt:lpstr>
      <vt:lpstr>Radiative depolarization in electron storage rings</vt:lpstr>
      <vt:lpstr>Radiative depolarization in ultra-high-energy storage rings</vt:lpstr>
      <vt:lpstr>Uncorrelated regime of spin resonance crossing</vt:lpstr>
      <vt:lpstr>Content</vt:lpstr>
      <vt:lpstr>Summary</vt:lpstr>
      <vt:lpstr>Future work in the EDR stage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DUAN ZHE</cp:lastModifiedBy>
  <cp:revision>2177</cp:revision>
  <cp:lastPrinted>2022-11-06T05:19:21Z</cp:lastPrinted>
  <dcterms:created xsi:type="dcterms:W3CDTF">2012-09-04T11:33:36Z</dcterms:created>
  <dcterms:modified xsi:type="dcterms:W3CDTF">2023-07-01T07:59:08Z</dcterms:modified>
</cp:coreProperties>
</file>