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937" r:id="rId2"/>
    <p:sldId id="907" r:id="rId3"/>
    <p:sldId id="932" r:id="rId4"/>
    <p:sldId id="909" r:id="rId5"/>
    <p:sldId id="910" r:id="rId6"/>
    <p:sldId id="911" r:id="rId7"/>
    <p:sldId id="912" r:id="rId8"/>
    <p:sldId id="913" r:id="rId9"/>
    <p:sldId id="914" r:id="rId10"/>
    <p:sldId id="915" r:id="rId11"/>
    <p:sldId id="920" r:id="rId12"/>
    <p:sldId id="917" r:id="rId13"/>
    <p:sldId id="918" r:id="rId14"/>
    <p:sldId id="919" r:id="rId15"/>
    <p:sldId id="921" r:id="rId16"/>
    <p:sldId id="933" r:id="rId17"/>
    <p:sldId id="922" r:id="rId18"/>
    <p:sldId id="923" r:id="rId19"/>
    <p:sldId id="924" r:id="rId20"/>
    <p:sldId id="925" r:id="rId21"/>
    <p:sldId id="926" r:id="rId22"/>
    <p:sldId id="927" r:id="rId23"/>
    <p:sldId id="928" r:id="rId24"/>
    <p:sldId id="929" r:id="rId25"/>
    <p:sldId id="930" r:id="rId26"/>
    <p:sldId id="931" r:id="rId27"/>
    <p:sldId id="934" r:id="rId28"/>
    <p:sldId id="935" r:id="rId29"/>
    <p:sldId id="936" r:id="rId30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沙 鹏" initials="沙" lastIdx="1" clrIdx="0">
    <p:extLst>
      <p:ext uri="{19B8F6BF-5375-455C-9EA6-DF929625EA0E}">
        <p15:presenceInfo xmlns:p15="http://schemas.microsoft.com/office/powerpoint/2012/main" userId="b8608ec0e979a9e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3399"/>
    <a:srgbClr val="FFFFFF"/>
    <a:srgbClr val="E6E6E6"/>
    <a:srgbClr val="0070C0"/>
    <a:srgbClr val="4D8357"/>
    <a:srgbClr val="005800"/>
    <a:srgbClr val="008400"/>
    <a:srgbClr val="FDCC6D"/>
    <a:srgbClr val="00A2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27" autoAdjust="0"/>
    <p:restoredTop sz="92033" autoAdjust="0"/>
  </p:normalViewPr>
  <p:slideViewPr>
    <p:cSldViewPr>
      <p:cViewPr varScale="1">
        <p:scale>
          <a:sx n="76" d="100"/>
          <a:sy n="76" d="100"/>
        </p:scale>
        <p:origin x="660" y="31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9182"/>
    </p:cViewPr>
  </p:sorterViewPr>
  <p:notesViewPr>
    <p:cSldViewPr>
      <p:cViewPr>
        <p:scale>
          <a:sx n="125" d="100"/>
          <a:sy n="125" d="100"/>
        </p:scale>
        <p:origin x="1699" y="-28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E6D00-2C1C-47F1-8495-043F093F9ED6}" type="datetimeFigureOut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A05AE-EECD-457A-A033-312F4EB81B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617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3E0D183-6031-4C32-B44B-14746A336CF0}" type="datetimeFigureOut">
              <a:rPr lang="zh-CN" altLang="en-US" smtClean="0"/>
              <a:pPr/>
              <a:t>2023/7/4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03A1DF17-A28C-4D46-829F-D8D110C093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46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050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1384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5732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9873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4019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8186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22028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1159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Autofit/>
          </a:bodyPr>
          <a:lstStyle>
            <a:lvl1pPr>
              <a:defRPr lang="zh-CN" altLang="en-US" sz="66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1866-E46C-4FED-AF21-37A8F63303E5}" type="datetime1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矩形 8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" name="矩形 9"/>
          <p:cNvSpPr/>
          <p:nvPr userDrawn="1"/>
        </p:nvSpPr>
        <p:spPr>
          <a:xfrm>
            <a:off x="-1" y="0"/>
            <a:ext cx="12192000" cy="21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9239272" y="-2"/>
            <a:ext cx="2952728" cy="216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3"/>
          </p:nvPr>
        </p:nvSpPr>
        <p:spPr>
          <a:xfrm>
            <a:off x="3503712" y="6356351"/>
            <a:ext cx="5184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 smtClean="0"/>
              <a:t>2023 International Workshop on the Circular Electron Positron Collider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179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85861"/>
            <a:ext cx="10972800" cy="4840303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baseline="0">
                <a:latin typeface="Arial" panose="020B0604020202020204" pitchFamily="34" charset="0"/>
                <a:ea typeface="微软雅黑" pitchFamily="34" charset="-122"/>
              </a:defRPr>
            </a:lvl1pPr>
            <a:lvl2pPr>
              <a:defRPr sz="2400" baseline="0">
                <a:latin typeface="Arial" panose="020B0604020202020204" pitchFamily="34" charset="0"/>
                <a:ea typeface="微软雅黑" pitchFamily="34" charset="-122"/>
              </a:defRPr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15E0C-82B6-49D4-ACCD-28F10D6A5148}" type="datetime1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6712" y="142852"/>
            <a:ext cx="10763325" cy="725470"/>
          </a:xfrm>
        </p:spPr>
        <p:txBody>
          <a:bodyPr>
            <a:normAutofit/>
          </a:bodyPr>
          <a:lstStyle>
            <a:lvl1pPr algn="l">
              <a:defRPr sz="3000" b="1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5" name="矩形 14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矩形 15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矩形 17"/>
          <p:cNvSpPr/>
          <p:nvPr userDrawn="1"/>
        </p:nvSpPr>
        <p:spPr>
          <a:xfrm>
            <a:off x="-1" y="937526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3" name="矩形 22"/>
          <p:cNvSpPr/>
          <p:nvPr userDrawn="1"/>
        </p:nvSpPr>
        <p:spPr>
          <a:xfrm>
            <a:off x="0" y="0"/>
            <a:ext cx="285709" cy="9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>
          <a:xfrm>
            <a:off x="3503712" y="6356351"/>
            <a:ext cx="5184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 smtClean="0"/>
              <a:t>2023 International Workshop on the Circular Electron Positron Collider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C656-C16A-4C88-946A-62D76DCCCE68}" type="datetime1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503712" y="6356351"/>
            <a:ext cx="5184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 smtClean="0"/>
              <a:t>2023 International Workshop on the Circular Electron Positron Collider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6026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81D66-9ABA-4ACC-9178-EA8DCBB6BADF}" type="datetime1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503712" y="6356351"/>
            <a:ext cx="5184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 smtClean="0"/>
              <a:t>2023 International Workshop on the Circular Electron Positron Collider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0" r:id="rId2"/>
    <p:sldLayoutId id="2147483674" r:id="rId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 descr="8d5d924e275b0c7f58feed1244176003"/>
          <p:cNvPicPr>
            <a:picLocks noChangeAspect="1"/>
          </p:cNvPicPr>
          <p:nvPr/>
        </p:nvPicPr>
        <p:blipFill rotWithShape="1">
          <a:blip r:embed="rId3"/>
          <a:srcRect t="28679" b="6192"/>
          <a:stretch/>
        </p:blipFill>
        <p:spPr>
          <a:xfrm>
            <a:off x="635" y="0"/>
            <a:ext cx="12191365" cy="2118283"/>
          </a:xfrm>
          <a:prstGeom prst="rect">
            <a:avLst/>
          </a:prstGeom>
        </p:spPr>
      </p:pic>
      <p:sp>
        <p:nvSpPr>
          <p:cNvPr id="6" name="标题 3"/>
          <p:cNvSpPr txBox="1">
            <a:spLocks/>
          </p:cNvSpPr>
          <p:nvPr/>
        </p:nvSpPr>
        <p:spPr>
          <a:xfrm>
            <a:off x="1646770" y="2480570"/>
            <a:ext cx="8673484" cy="132631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rgbClr val="FF0000"/>
                </a:solidFill>
              </a:rPr>
              <a:t>CEPC parameters and its possible applications to multidisciplinary science</a:t>
            </a:r>
            <a:endParaRPr lang="zh-CN" altLang="en-US" sz="4800" dirty="0">
              <a:solidFill>
                <a:srgbClr val="FF0000"/>
              </a:solidFill>
            </a:endParaRPr>
          </a:p>
        </p:txBody>
      </p:sp>
      <p:sp>
        <p:nvSpPr>
          <p:cNvPr id="7" name="文本框 7">
            <a:extLst>
              <a:ext uri="{FF2B5EF4-FFF2-40B4-BE49-F238E27FC236}">
                <a16:creationId xmlns:a16="http://schemas.microsoft.com/office/drawing/2014/main" id="{785816F2-AEF2-4FFE-A0DA-84B4490709A4}"/>
              </a:ext>
            </a:extLst>
          </p:cNvPr>
          <p:cNvSpPr txBox="1"/>
          <p:nvPr/>
        </p:nvSpPr>
        <p:spPr>
          <a:xfrm>
            <a:off x="1487488" y="4190691"/>
            <a:ext cx="8479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err="1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Yuhui</a:t>
            </a:r>
            <a:r>
              <a:rPr lang="en-US" altLang="zh-CN" sz="2800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 Li</a:t>
            </a:r>
          </a:p>
        </p:txBody>
      </p:sp>
      <p:pic>
        <p:nvPicPr>
          <p:cNvPr id="10" name="Picture 2" descr="C:\Users\Administrator\Desktop\111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2" y="35979"/>
            <a:ext cx="1548428" cy="91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363" y="5398314"/>
            <a:ext cx="3552825" cy="672912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1</a:t>
            </a:fld>
            <a:endParaRPr lang="zh-CN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503712" y="6356351"/>
            <a:ext cx="5184576" cy="365125"/>
          </a:xfrm>
        </p:spPr>
        <p:txBody>
          <a:bodyPr/>
          <a:lstStyle/>
          <a:p>
            <a:r>
              <a:rPr lang="en-US" altLang="zh-CN" smtClean="0"/>
              <a:t>2023 International Workshop on the Circular Electron Positron Collider</a:t>
            </a:r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35" y="6457890"/>
            <a:ext cx="12191365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03-06</a:t>
            </a:r>
            <a:r>
              <a:rPr lang="en-US" altLang="zh-CN" dirty="0">
                <a:solidFill>
                  <a:schemeClr val="bg1"/>
                </a:solidFill>
              </a:rPr>
              <a:t>. </a:t>
            </a:r>
            <a:r>
              <a:rPr lang="en-US" altLang="zh-CN" dirty="0" smtClean="0">
                <a:solidFill>
                  <a:schemeClr val="bg1"/>
                </a:solidFill>
              </a:rPr>
              <a:t>July, Edinburgh, 2023 International Workshop on the Circular Electron Positron Collider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30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819"/>
    </mc:Choice>
    <mc:Fallback xmlns="">
      <p:transition spd="slow" advTm="3681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 smtClean="0"/>
              <a:t>2023 International Workshop on the Circular Electron Positron Collider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10</a:t>
            </a:fld>
            <a:endParaRPr lang="zh-CN" altLang="en-US"/>
          </a:p>
        </p:txBody>
      </p:sp>
      <p:sp>
        <p:nvSpPr>
          <p:cNvPr id="6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335360" y="116632"/>
            <a:ext cx="11842860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 smtClean="0">
                <a:solidFill>
                  <a:srgbClr val="C00000"/>
                </a:solidFill>
              </a:rPr>
              <a:t>Key Points to the Vacuum Chamber Design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6206" y="1123412"/>
            <a:ext cx="118813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romanLcParenBoth"/>
            </a:pPr>
            <a:r>
              <a:rPr lang="en-US" altLang="zh-CN" sz="2800" dirty="0" smtClean="0"/>
              <a:t>Vacuum maintenance</a:t>
            </a:r>
            <a:r>
              <a:rPr lang="en-US" altLang="zh-CN" sz="2800" dirty="0" smtClean="0">
                <a:solidFill>
                  <a:srgbClr val="C00000"/>
                </a:solidFill>
              </a:rPr>
              <a:t>: getter films </a:t>
            </a:r>
            <a:r>
              <a:rPr lang="en-US" altLang="zh-CN" sz="2800" dirty="0">
                <a:solidFill>
                  <a:srgbClr val="C00000"/>
                </a:solidFill>
              </a:rPr>
              <a:t>(NEG films) + ion pump</a:t>
            </a:r>
            <a:r>
              <a:rPr lang="en-US" altLang="zh-CN" sz="2800" dirty="0"/>
              <a:t>. </a:t>
            </a:r>
            <a:endParaRPr lang="en-US" altLang="zh-CN" sz="2800" dirty="0" smtClean="0"/>
          </a:p>
          <a:p>
            <a:r>
              <a:rPr lang="en-US" altLang="zh-CN" sz="2800" dirty="0" smtClean="0"/>
              <a:t>(</a:t>
            </a:r>
            <a:r>
              <a:rPr lang="en-US" altLang="zh-CN" sz="2800" dirty="0"/>
              <a:t>ii) </a:t>
            </a:r>
            <a:r>
              <a:rPr lang="en-US" altLang="zh-CN" sz="2800" dirty="0" smtClean="0"/>
              <a:t>The system consists of 8 </a:t>
            </a:r>
            <a:r>
              <a:rPr lang="en-US" altLang="zh-CN" sz="2800" dirty="0"/>
              <a:t>sections, </a:t>
            </a:r>
            <a:r>
              <a:rPr lang="en-US" altLang="zh-CN" sz="2800" dirty="0" smtClean="0"/>
              <a:t>separated </a:t>
            </a:r>
            <a:r>
              <a:rPr lang="en-US" altLang="zh-CN" sz="2800" dirty="0"/>
              <a:t>by </a:t>
            </a:r>
            <a:r>
              <a:rPr lang="en-US" altLang="zh-CN" sz="2800" dirty="0">
                <a:solidFill>
                  <a:srgbClr val="C00000"/>
                </a:solidFill>
              </a:rPr>
              <a:t>all-metal ultra-high vacuum </a:t>
            </a:r>
            <a:r>
              <a:rPr lang="en-US" altLang="zh-CN" sz="2800" dirty="0" smtClean="0">
                <a:solidFill>
                  <a:srgbClr val="C00000"/>
                </a:solidFill>
              </a:rPr>
              <a:t>valves </a:t>
            </a:r>
            <a:r>
              <a:rPr lang="en-US" altLang="zh-CN" sz="2800" dirty="0">
                <a:solidFill>
                  <a:srgbClr val="C00000"/>
                </a:solidFill>
              </a:rPr>
              <a:t>(9 valves)</a:t>
            </a:r>
            <a:r>
              <a:rPr lang="en-US" altLang="zh-CN" sz="2800" dirty="0"/>
              <a:t>. </a:t>
            </a:r>
            <a:r>
              <a:rPr lang="en-US" altLang="zh-CN" sz="2800" dirty="0" smtClean="0"/>
              <a:t>A roughing vacuum bump </a:t>
            </a:r>
            <a:r>
              <a:rPr lang="en-US" altLang="zh-CN" sz="2800" dirty="0"/>
              <a:t>and gas </a:t>
            </a:r>
            <a:r>
              <a:rPr lang="en-US" altLang="zh-CN" sz="2800" dirty="0" smtClean="0"/>
              <a:t>filling port are installed in each section. Additionally, 5 to 10 </a:t>
            </a:r>
            <a:r>
              <a:rPr lang="en-US" altLang="zh-CN" sz="2800" dirty="0"/>
              <a:t>ion pumps are uniformly </a:t>
            </a:r>
            <a:r>
              <a:rPr lang="en-US" altLang="zh-CN" sz="2800" dirty="0" smtClean="0"/>
              <a:t>distributed </a:t>
            </a:r>
            <a:r>
              <a:rPr lang="en-US" altLang="zh-CN" sz="2800" dirty="0"/>
              <a:t>(used to pump out gases that are not easy to pump out of </a:t>
            </a:r>
            <a:r>
              <a:rPr lang="en-US" altLang="zh-CN" sz="2800" dirty="0" smtClean="0"/>
              <a:t>getter </a:t>
            </a:r>
            <a:r>
              <a:rPr lang="en-US" altLang="zh-CN" sz="2800" dirty="0"/>
              <a:t>films such as CH4), and the inner walls of all vacuum boxes are </a:t>
            </a:r>
            <a:r>
              <a:rPr lang="en-US" altLang="zh-CN" sz="2800" dirty="0" smtClean="0"/>
              <a:t>plated </a:t>
            </a:r>
            <a:r>
              <a:rPr lang="en-US" altLang="zh-CN" sz="2800" dirty="0"/>
              <a:t>with NEG films. </a:t>
            </a:r>
          </a:p>
          <a:p>
            <a:r>
              <a:rPr lang="en-US" altLang="zh-CN" sz="2800" dirty="0" smtClean="0"/>
              <a:t>(</a:t>
            </a:r>
            <a:r>
              <a:rPr lang="en-US" altLang="zh-CN" sz="2800" dirty="0"/>
              <a:t>iii) </a:t>
            </a:r>
            <a:r>
              <a:rPr lang="en-US" altLang="zh-CN" sz="2800" dirty="0">
                <a:solidFill>
                  <a:srgbClr val="C00000"/>
                </a:solidFill>
              </a:rPr>
              <a:t>304 stainless steel </a:t>
            </a:r>
            <a:r>
              <a:rPr lang="en-US" altLang="zh-CN" sz="2800" dirty="0"/>
              <a:t>(the inner diameter is 100 mm, the thickness of </a:t>
            </a:r>
            <a:r>
              <a:rPr lang="en-US" altLang="zh-CN" sz="2800" dirty="0" smtClean="0"/>
              <a:t>wall </a:t>
            </a:r>
            <a:r>
              <a:rPr lang="en-US" altLang="zh-CN" sz="2800" dirty="0"/>
              <a:t>is 3 mm</a:t>
            </a:r>
            <a:r>
              <a:rPr lang="en-US" altLang="zh-CN" sz="2800" dirty="0" smtClean="0"/>
              <a:t>) is used for the vacuum chamber. </a:t>
            </a:r>
            <a:endParaRPr lang="en-US" altLang="zh-CN" sz="2800" dirty="0"/>
          </a:p>
          <a:p>
            <a:r>
              <a:rPr lang="en-US" altLang="zh-CN" sz="2800" dirty="0" smtClean="0"/>
              <a:t>(iv</a:t>
            </a:r>
            <a:r>
              <a:rPr lang="en-US" altLang="zh-CN" sz="2800" dirty="0" smtClean="0">
                <a:solidFill>
                  <a:srgbClr val="C00000"/>
                </a:solidFill>
              </a:rPr>
              <a:t>) 2 </a:t>
            </a:r>
            <a:r>
              <a:rPr lang="en-US" altLang="zh-CN" sz="2800" dirty="0">
                <a:solidFill>
                  <a:srgbClr val="C00000"/>
                </a:solidFill>
              </a:rPr>
              <a:t>measurement points </a:t>
            </a:r>
            <a:r>
              <a:rPr lang="en-US" altLang="zh-CN" sz="2800" dirty="0" smtClean="0"/>
              <a:t>are allocated in </a:t>
            </a:r>
            <a:r>
              <a:rPr lang="en-US" altLang="zh-CN" sz="2800" dirty="0"/>
              <a:t>each section, </a:t>
            </a:r>
            <a:r>
              <a:rPr lang="en-US" altLang="zh-CN" sz="2800" dirty="0" smtClean="0"/>
              <a:t>and </a:t>
            </a:r>
            <a:r>
              <a:rPr lang="en-US" altLang="zh-CN" sz="2800" dirty="0"/>
              <a:t>a cold cathode vacuum gauge is used for </a:t>
            </a:r>
            <a:r>
              <a:rPr lang="en-US" altLang="zh-CN" sz="2800" dirty="0" smtClean="0"/>
              <a:t>the measurement.</a:t>
            </a:r>
          </a:p>
          <a:p>
            <a:r>
              <a:rPr lang="en-US" altLang="zh-CN" sz="2800" dirty="0" smtClean="0"/>
              <a:t>(</a:t>
            </a:r>
            <a:r>
              <a:rPr lang="en-US" altLang="zh-CN" sz="2800" dirty="0"/>
              <a:t>v) </a:t>
            </a:r>
            <a:r>
              <a:rPr lang="en-US" altLang="zh-CN" sz="2800" dirty="0" smtClean="0">
                <a:solidFill>
                  <a:srgbClr val="C00000"/>
                </a:solidFill>
              </a:rPr>
              <a:t>Temperature sensors </a:t>
            </a:r>
            <a:r>
              <a:rPr lang="en-US" altLang="zh-CN" sz="2800" dirty="0" smtClean="0"/>
              <a:t>are arranged to </a:t>
            </a:r>
            <a:r>
              <a:rPr lang="en-US" altLang="zh-CN" sz="2800" dirty="0"/>
              <a:t>monitor the </a:t>
            </a:r>
            <a:r>
              <a:rPr lang="en-US" altLang="zh-CN" sz="2800" dirty="0" smtClean="0"/>
              <a:t>temperature </a:t>
            </a:r>
            <a:r>
              <a:rPr lang="en-US" altLang="zh-CN" sz="2800" dirty="0"/>
              <a:t>changes of </a:t>
            </a:r>
            <a:r>
              <a:rPr lang="en-US" altLang="zh-CN" sz="2800" dirty="0" smtClean="0"/>
              <a:t>the </a:t>
            </a:r>
            <a:r>
              <a:rPr lang="en-US" altLang="zh-CN" sz="2800" dirty="0"/>
              <a:t>vacuum </a:t>
            </a:r>
            <a:r>
              <a:rPr lang="en-US" altLang="zh-CN" sz="2800" dirty="0" smtClean="0"/>
              <a:t>box outer wall.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97261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 smtClean="0"/>
              <a:t>2023 International Workshop on the Circular Electron Positron Collider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11</a:t>
            </a:fld>
            <a:endParaRPr lang="zh-CN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24" y="1245992"/>
            <a:ext cx="10148837" cy="5498824"/>
          </a:xfrm>
          <a:prstGeom prst="rect">
            <a:avLst/>
          </a:prstGeom>
        </p:spPr>
      </p:pic>
      <p:sp>
        <p:nvSpPr>
          <p:cNvPr id="6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335360" y="116632"/>
            <a:ext cx="11842860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 smtClean="0">
                <a:solidFill>
                  <a:srgbClr val="C00000"/>
                </a:solidFill>
              </a:rPr>
              <a:t>Gamma-Ray Detection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02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 smtClean="0"/>
              <a:t>2023 International Workshop on the Circular Electron Positron Collider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12</a:t>
            </a:fld>
            <a:endParaRPr lang="zh-CN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" y="1150385"/>
            <a:ext cx="11233248" cy="5447174"/>
          </a:xfrm>
          <a:prstGeom prst="rect">
            <a:avLst/>
          </a:prstGeom>
        </p:spPr>
      </p:pic>
      <p:sp>
        <p:nvSpPr>
          <p:cNvPr id="6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335360" y="116632"/>
            <a:ext cx="11842860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 smtClean="0">
                <a:solidFill>
                  <a:srgbClr val="C00000"/>
                </a:solidFill>
              </a:rPr>
              <a:t>Possible Applications on Metals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19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 smtClean="0"/>
              <a:t>2023 International Workshop on the Circular Electron Positron Collider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13</a:t>
            </a:fld>
            <a:endParaRPr lang="zh-CN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2060848"/>
            <a:ext cx="11760226" cy="3992885"/>
          </a:xfrm>
          <a:prstGeom prst="rect">
            <a:avLst/>
          </a:prstGeom>
        </p:spPr>
      </p:pic>
      <p:sp>
        <p:nvSpPr>
          <p:cNvPr id="6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335360" y="116632"/>
            <a:ext cx="11842860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 smtClean="0">
                <a:solidFill>
                  <a:srgbClr val="C00000"/>
                </a:solidFill>
              </a:rPr>
              <a:t>Possible Applications on Nucleon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3392" y="1340768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Gamma assistant transmutation: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63520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 smtClean="0"/>
              <a:t>2023 International Workshop on the Circular Electron Positron Collider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14</a:t>
            </a:fld>
            <a:endParaRPr lang="zh-CN" altLang="en-US"/>
          </a:p>
        </p:txBody>
      </p:sp>
      <p:sp>
        <p:nvSpPr>
          <p:cNvPr id="6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335360" y="116632"/>
            <a:ext cx="11842860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 smtClean="0">
                <a:solidFill>
                  <a:srgbClr val="C00000"/>
                </a:solidFill>
              </a:rPr>
              <a:t>Possible Applications on Medical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870" y="1270133"/>
            <a:ext cx="11103991" cy="545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94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 smtClean="0"/>
              <a:t>2023 International Workshop on the Circular Electron Positron Collider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15</a:t>
            </a:fld>
            <a:endParaRPr lang="zh-CN" altLang="en-US"/>
          </a:p>
        </p:txBody>
      </p:sp>
      <p:sp>
        <p:nvSpPr>
          <p:cNvPr id="6" name="Rectangle 5"/>
          <p:cNvSpPr/>
          <p:nvPr/>
        </p:nvSpPr>
        <p:spPr>
          <a:xfrm>
            <a:off x="83103" y="1384461"/>
            <a:ext cx="1204752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smtClean="0"/>
              <a:t>Due to the ultra-high beam energy of over 100 GeV, CEPC presents an unique opportunity to generate 100 MeV level intense gamma-rays using a 2 T wiggler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smtClean="0"/>
              <a:t>Compare to other photon sources, CEPC may provide much higher photon energy and intensity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smtClean="0"/>
              <a:t>Beam dynamic simulations indicate that the introduced beam energy loss is acceptable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smtClean="0"/>
              <a:t>The original bending magnet can generate 100 </a:t>
            </a:r>
            <a:r>
              <a:rPr lang="en-US" altLang="zh-CN" sz="2800" dirty="0" err="1" smtClean="0"/>
              <a:t>keV</a:t>
            </a:r>
            <a:r>
              <a:rPr lang="en-US" altLang="zh-CN" sz="2800" dirty="0" smtClean="0"/>
              <a:t> level x-rays, covering a wide range of photon energies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smtClean="0"/>
              <a:t>Conceptual design for the vacuum system and photon focalization were made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smtClean="0"/>
              <a:t>There are wide-ranging applications waiting to be explored</a:t>
            </a:r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335360" y="116632"/>
            <a:ext cx="11842860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 smtClean="0">
                <a:solidFill>
                  <a:srgbClr val="C00000"/>
                </a:solidFill>
              </a:rPr>
              <a:t>Conclusion to the application as gamma source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02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501348" y="1844824"/>
            <a:ext cx="8907020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altLang="zh-CN" b="1" dirty="0" smtClean="0">
                <a:solidFill>
                  <a:srgbClr val="C00000"/>
                </a:solidFill>
              </a:rPr>
              <a:t>CEPC as a FEL facility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 smtClean="0"/>
              <a:t>2023 International Workshop on the Circular Electron Positron Collider</a:t>
            </a:r>
            <a:endParaRPr lang="zh-CN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550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 smtClean="0"/>
              <a:t>2023 International Workshop on the Circular Electron Positron Collider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17</a:t>
            </a:fld>
            <a:endParaRPr lang="zh-CN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007" y="1108652"/>
            <a:ext cx="8724900" cy="3371850"/>
          </a:xfrm>
          <a:prstGeom prst="rect">
            <a:avLst/>
          </a:prstGeom>
        </p:spPr>
      </p:pic>
      <p:sp>
        <p:nvSpPr>
          <p:cNvPr id="6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335360" y="116632"/>
            <a:ext cx="11842860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 err="1" smtClean="0">
                <a:solidFill>
                  <a:srgbClr val="C00000"/>
                </a:solidFill>
              </a:rPr>
              <a:t>Linac</a:t>
            </a:r>
            <a:r>
              <a:rPr lang="en-US" altLang="zh-CN" b="1" dirty="0" smtClean="0">
                <a:solidFill>
                  <a:srgbClr val="C00000"/>
                </a:solidFill>
              </a:rPr>
              <a:t> Layout and Potential as a FEL Facility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0694" y="4687205"/>
            <a:ext cx="119419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The C-band accelerator increasing the beam energy from </a:t>
            </a:r>
            <a:r>
              <a:rPr lang="en-US" altLang="zh-CN" sz="2400" dirty="0" smtClean="0">
                <a:solidFill>
                  <a:srgbClr val="C00000"/>
                </a:solidFill>
              </a:rPr>
              <a:t>1.1 GeV </a:t>
            </a:r>
            <a:r>
              <a:rPr lang="en-US" altLang="zh-CN" sz="2400" dirty="0" smtClean="0"/>
              <a:t>up to to </a:t>
            </a:r>
            <a:r>
              <a:rPr lang="en-US" altLang="zh-CN" sz="2400" dirty="0" smtClean="0">
                <a:solidFill>
                  <a:srgbClr val="C00000"/>
                </a:solidFill>
              </a:rPr>
              <a:t>30 GeV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It along can generate beam energy over </a:t>
            </a:r>
            <a:r>
              <a:rPr lang="en-US" altLang="zh-CN" sz="2400" dirty="0" smtClean="0">
                <a:solidFill>
                  <a:srgbClr val="C00000"/>
                </a:solidFill>
              </a:rPr>
              <a:t>20 GeV</a:t>
            </a:r>
            <a:r>
              <a:rPr lang="en-US" altLang="zh-CN" sz="2400" dirty="0" smtClean="0"/>
              <a:t>, which is a very good candidate to drive a ultra-high energy x-ray FEL</a:t>
            </a:r>
          </a:p>
        </p:txBody>
      </p:sp>
    </p:spTree>
    <p:extLst>
      <p:ext uri="{BB962C8B-B14F-4D97-AF65-F5344CB8AC3E}">
        <p14:creationId xmlns:p14="http://schemas.microsoft.com/office/powerpoint/2010/main" val="5030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 smtClean="0"/>
              <a:t>2023 International Workshop on the Circular Electron Positron Collider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18</a:t>
            </a:fld>
            <a:endParaRPr lang="zh-CN" altLang="en-US"/>
          </a:p>
        </p:txBody>
      </p:sp>
      <p:graphicFrame>
        <p:nvGraphicFramePr>
          <p:cNvPr id="6" name="表格 3">
            <a:extLst>
              <a:ext uri="{FF2B5EF4-FFF2-40B4-BE49-F238E27FC236}">
                <a16:creationId xmlns:a16="http://schemas.microsoft.com/office/drawing/2014/main" id="{E705FBA0-207C-4FEF-827A-C56B4F56BC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328992"/>
              </p:ext>
            </p:extLst>
          </p:nvPr>
        </p:nvGraphicFramePr>
        <p:xfrm>
          <a:off x="288033" y="1335892"/>
          <a:ext cx="7104111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6430">
                  <a:extLst>
                    <a:ext uri="{9D8B030D-6E8A-4147-A177-3AD203B41FA5}">
                      <a16:colId xmlns:a16="http://schemas.microsoft.com/office/drawing/2014/main" val="213920222"/>
                    </a:ext>
                  </a:extLst>
                </a:gridCol>
                <a:gridCol w="1987504">
                  <a:extLst>
                    <a:ext uri="{9D8B030D-6E8A-4147-A177-3AD203B41FA5}">
                      <a16:colId xmlns:a16="http://schemas.microsoft.com/office/drawing/2014/main" val="409076612"/>
                    </a:ext>
                  </a:extLst>
                </a:gridCol>
                <a:gridCol w="2330177">
                  <a:extLst>
                    <a:ext uri="{9D8B030D-6E8A-4147-A177-3AD203B41FA5}">
                      <a16:colId xmlns:a16="http://schemas.microsoft.com/office/drawing/2014/main" val="4158809831"/>
                    </a:ext>
                  </a:extLst>
                </a:gridCol>
              </a:tblGrid>
              <a:tr h="442331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dirty="0" smtClean="0"/>
                        <a:t>Hard XFEL Facilities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 smtClean="0"/>
                        <a:t>Beam Energy</a:t>
                      </a:r>
                      <a:r>
                        <a:rPr lang="zh-CN" altLang="en-US" sz="2400" dirty="0" smtClean="0"/>
                        <a:t> （</a:t>
                      </a:r>
                      <a:r>
                        <a:rPr lang="en-US" altLang="zh-CN" sz="2400" dirty="0" smtClean="0"/>
                        <a:t>GeV</a:t>
                      </a:r>
                      <a:r>
                        <a:rPr lang="zh-CN" altLang="en-US" sz="2400" dirty="0" smtClean="0"/>
                        <a:t>）</a:t>
                      </a:r>
                      <a:endParaRPr lang="en-US" altLang="zh-C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 smtClean="0"/>
                        <a:t>Photon Energy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 smtClean="0"/>
                        <a:t>(</a:t>
                      </a:r>
                      <a:r>
                        <a:rPr lang="en-US" altLang="zh-CN" sz="2400" dirty="0" err="1" smtClean="0"/>
                        <a:t>keV</a:t>
                      </a:r>
                      <a:r>
                        <a:rPr lang="en-US" altLang="zh-CN" sz="2400" dirty="0" smtClean="0"/>
                        <a:t>)</a:t>
                      </a:r>
                      <a:endParaRPr lang="en-US" altLang="zh-C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2282568"/>
                  </a:ext>
                </a:extLst>
              </a:tr>
              <a:tr h="313907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dirty="0" smtClean="0"/>
                        <a:t>European XFEL (Germany)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17.5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0.26- 25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3025929"/>
                  </a:ext>
                </a:extLst>
              </a:tr>
              <a:tr h="313907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dirty="0" smtClean="0"/>
                        <a:t>LCLS (USA)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 smtClean="0"/>
                        <a:t>15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 smtClean="0"/>
                        <a:t>0.2-25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6436116"/>
                  </a:ext>
                </a:extLst>
              </a:tr>
              <a:tr h="313907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dirty="0" smtClean="0"/>
                        <a:t>PAL-FEL (Korea)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 smtClean="0"/>
                        <a:t>10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 smtClean="0"/>
                        <a:t>0.25-15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3418481"/>
                  </a:ext>
                </a:extLst>
              </a:tr>
              <a:tr h="313907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dirty="0" smtClean="0"/>
                        <a:t>SACLA (Japan)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8.5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4-20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668158"/>
                  </a:ext>
                </a:extLst>
              </a:tr>
              <a:tr h="3139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 smtClean="0"/>
                        <a:t>SHINE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 smtClean="0"/>
                        <a:t>(China,</a:t>
                      </a:r>
                      <a:r>
                        <a:rPr lang="en-US" altLang="zh-CN" sz="2400" baseline="0" dirty="0" smtClean="0"/>
                        <a:t> under construction</a:t>
                      </a:r>
                      <a:r>
                        <a:rPr lang="en-US" altLang="zh-CN" sz="2400" dirty="0" smtClean="0"/>
                        <a:t>)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8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0.4-25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18810"/>
                  </a:ext>
                </a:extLst>
              </a:tr>
              <a:tr h="313907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dirty="0" smtClean="0"/>
                        <a:t>Swiss</a:t>
                      </a:r>
                      <a:r>
                        <a:rPr lang="en-US" altLang="zh-CN" sz="2400" baseline="0" dirty="0" smtClean="0"/>
                        <a:t> FEL (Swiss land)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zh-CN" altLang="zh-CN" sz="24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0.25-12</a:t>
                      </a:r>
                      <a:endParaRPr lang="zh-CN" altLang="zh-CN" sz="24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4115965"/>
                  </a:ext>
                </a:extLst>
              </a:tr>
            </a:tbl>
          </a:graphicData>
        </a:graphic>
      </p:graphicFrame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335360" y="116632"/>
            <a:ext cx="11842860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 smtClean="0">
                <a:solidFill>
                  <a:srgbClr val="C00000"/>
                </a:solidFill>
              </a:rPr>
              <a:t>Survey of the hard x-ray FELs in the world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92144" y="1412776"/>
            <a:ext cx="46558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Existing hard x-ray FELs use beam energy less than 20 GeV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As the consequence, the maximum photon energy is smaller than 20 </a:t>
            </a:r>
            <a:r>
              <a:rPr lang="en-US" altLang="zh-CN" sz="2400" dirty="0" err="1" smtClean="0"/>
              <a:t>keV</a:t>
            </a:r>
            <a:endParaRPr lang="en-US" altLang="zh-CN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Ultra-high energy FELs in the level of 100 </a:t>
            </a:r>
            <a:r>
              <a:rPr lang="en-US" altLang="zh-CN" sz="2400" dirty="0" err="1" smtClean="0"/>
              <a:t>keV</a:t>
            </a:r>
            <a:r>
              <a:rPr lang="en-US" altLang="zh-CN" sz="2400" dirty="0" smtClean="0"/>
              <a:t> requires beam energy higher than 20 GeV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328248" y="4920801"/>
                <a:ext cx="2653430" cy="6914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zh-CN" alt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num>
                        <m:den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zh-CN" altLang="en-US">
                          <a:latin typeface="Cambria Math" panose="02040503050406030204" pitchFamily="18" charset="0"/>
                        </a:rPr>
                        <m:t>(1+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8248" y="4920801"/>
                <a:ext cx="2653430" cy="6914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737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 smtClean="0"/>
              <a:t>2023 International Workshop on the Circular Electron Positron Collider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19</a:t>
            </a:fld>
            <a:endParaRPr lang="zh-CN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5" y="1554565"/>
            <a:ext cx="10410299" cy="5258811"/>
          </a:xfrm>
          <a:prstGeom prst="rect">
            <a:avLst/>
          </a:prstGeom>
        </p:spPr>
      </p:pic>
      <p:sp>
        <p:nvSpPr>
          <p:cNvPr id="6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335360" y="116632"/>
            <a:ext cx="11842860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 smtClean="0">
                <a:solidFill>
                  <a:srgbClr val="C00000"/>
                </a:solidFill>
              </a:rPr>
              <a:t>Schematic plan for the XFEL Facility 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71864" y="769928"/>
            <a:ext cx="7285606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Additional photon-gun is needed, adjacent to the damping 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rgbClr val="C00000"/>
                </a:solidFill>
              </a:rPr>
              <a:t>3 chines </a:t>
            </a:r>
            <a:r>
              <a:rPr lang="en-US" altLang="zh-CN" sz="2400" dirty="0" smtClean="0"/>
              <a:t>are induced for bunch compression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Beam energy of </a:t>
            </a:r>
            <a:r>
              <a:rPr lang="en-US" altLang="zh-CN" sz="2400" dirty="0" smtClean="0">
                <a:solidFill>
                  <a:srgbClr val="C00000"/>
                </a:solidFill>
              </a:rPr>
              <a:t>25 GeV </a:t>
            </a:r>
            <a:r>
              <a:rPr lang="en-US" altLang="zh-CN" sz="2400" dirty="0" smtClean="0"/>
              <a:t>is sufficient (as to see later)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An </a:t>
            </a:r>
            <a:r>
              <a:rPr lang="en-US" altLang="zh-CN" sz="2400" dirty="0" err="1" smtClean="0"/>
              <a:t>undulator</a:t>
            </a:r>
            <a:r>
              <a:rPr lang="en-US" altLang="zh-CN" sz="2400" dirty="0" smtClean="0"/>
              <a:t> line will be installed parallel to the </a:t>
            </a:r>
            <a:r>
              <a:rPr lang="en-US" altLang="zh-CN" sz="2400" dirty="0" err="1" smtClean="0"/>
              <a:t>linac</a:t>
            </a:r>
            <a:endParaRPr lang="en-US" altLang="zh-CN" sz="2400" dirty="0" smtClean="0"/>
          </a:p>
        </p:txBody>
      </p:sp>
    </p:spTree>
    <p:extLst>
      <p:ext uri="{BB962C8B-B14F-4D97-AF65-F5344CB8AC3E}">
        <p14:creationId xmlns:p14="http://schemas.microsoft.com/office/powerpoint/2010/main" val="63930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2121448" y="67537"/>
            <a:ext cx="7916416" cy="1036506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altLang="zh-CN" sz="6000" kern="0" dirty="0" smtClean="0">
                <a:latin typeface="Arial Black" panose="020B0A04020102020204" pitchFamily="34" charset="0"/>
              </a:rPr>
              <a:t>Content</a:t>
            </a:r>
            <a:endParaRPr lang="zh-CN" altLang="en-US" sz="6000" kern="0" dirty="0">
              <a:latin typeface="Arial Black" panose="020B0A04020102020204" pitchFamily="34" charset="0"/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695400" y="1104043"/>
            <a:ext cx="10009112" cy="51792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CEPC serving as an ultra-high energy gamma source</a:t>
            </a:r>
          </a:p>
          <a:p>
            <a:pPr lvl="1">
              <a:lnSpc>
                <a:spcPct val="120000"/>
              </a:lnSpc>
            </a:pPr>
            <a:r>
              <a:rPr lang="en-US" altLang="zh-CN" sz="2000" dirty="0" smtClean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Beam parameters</a:t>
            </a:r>
          </a:p>
          <a:p>
            <a:pPr lvl="1">
              <a:lnSpc>
                <a:spcPct val="120000"/>
              </a:lnSpc>
            </a:pPr>
            <a:r>
              <a:rPr lang="en-US" altLang="zh-CN" sz="2000" dirty="0" smtClean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Radiation characters</a:t>
            </a:r>
          </a:p>
          <a:p>
            <a:pPr lvl="1">
              <a:lnSpc>
                <a:spcPct val="120000"/>
              </a:lnSpc>
            </a:pPr>
            <a:r>
              <a:rPr lang="en-US" altLang="zh-CN" sz="2000" dirty="0" smtClean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Impact to the beam and mitigation measures</a:t>
            </a:r>
          </a:p>
          <a:p>
            <a:pPr lvl="1">
              <a:lnSpc>
                <a:spcPct val="120000"/>
              </a:lnSpc>
            </a:pPr>
            <a:r>
              <a:rPr lang="en-US" altLang="zh-CN" sz="2000" dirty="0" smtClean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Conceptual design for the extraction system </a:t>
            </a:r>
          </a:p>
          <a:p>
            <a:pPr lvl="1">
              <a:lnSpc>
                <a:spcPct val="120000"/>
              </a:lnSpc>
            </a:pPr>
            <a:r>
              <a:rPr lang="en-US" altLang="zh-CN" sz="2000" dirty="0" smtClean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Possible applications</a:t>
            </a:r>
          </a:p>
          <a:p>
            <a:pPr>
              <a:lnSpc>
                <a:spcPct val="120000"/>
              </a:lnSpc>
            </a:pPr>
            <a:r>
              <a:rPr lang="en-US" altLang="zh-CN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CEPC potential as an ultra high energy FEL facility</a:t>
            </a:r>
          </a:p>
          <a:p>
            <a:pPr lvl="1">
              <a:lnSpc>
                <a:spcPct val="120000"/>
              </a:lnSpc>
            </a:pPr>
            <a:r>
              <a:rPr lang="en-US" altLang="zh-CN" sz="2000" dirty="0" smtClean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Schematic plan and beam parameters</a:t>
            </a:r>
            <a:endParaRPr lang="en-US" altLang="zh-CN" sz="2000" dirty="0">
              <a:solidFill>
                <a:srgbClr val="0000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US" altLang="zh-CN" sz="2000" dirty="0" smtClean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Start-to-end simulation results</a:t>
            </a:r>
            <a:endParaRPr lang="en-US" altLang="zh-CN" sz="2000" dirty="0">
              <a:solidFill>
                <a:srgbClr val="0000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US" altLang="zh-CN" sz="2000" dirty="0" smtClean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FEL parameters optimization and selection</a:t>
            </a:r>
            <a:endParaRPr lang="en-US" altLang="zh-CN" sz="2000" dirty="0">
              <a:solidFill>
                <a:srgbClr val="0000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US" altLang="zh-CN" sz="2000" dirty="0" smtClean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FEL simulations and indicators </a:t>
            </a:r>
            <a:endParaRPr lang="en-US" altLang="zh-CN" sz="2000" dirty="0">
              <a:solidFill>
                <a:srgbClr val="0000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zh-CN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26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 smtClean="0"/>
              <a:t>2023 International Workshop on the Circular Electron Positron Collider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20</a:t>
            </a:fld>
            <a:endParaRPr lang="zh-CN" altLang="en-US"/>
          </a:p>
        </p:txBody>
      </p:sp>
      <p:sp>
        <p:nvSpPr>
          <p:cNvPr id="6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335360" y="116632"/>
            <a:ext cx="11842860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 smtClean="0">
                <a:solidFill>
                  <a:srgbClr val="C00000"/>
                </a:solidFill>
              </a:rPr>
              <a:t>Start-to-end Simulations of Gun to </a:t>
            </a:r>
            <a:r>
              <a:rPr lang="en-US" altLang="zh-CN" b="1" dirty="0" err="1" smtClean="0">
                <a:solidFill>
                  <a:srgbClr val="C00000"/>
                </a:solidFill>
              </a:rPr>
              <a:t>Linac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6086" y="5076809"/>
            <a:ext cx="100741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Various effects, including CSR, </a:t>
            </a:r>
            <a:r>
              <a:rPr lang="en-US" altLang="zh-CN" sz="2400" dirty="0" err="1" smtClean="0"/>
              <a:t>wakefield</a:t>
            </a:r>
            <a:r>
              <a:rPr lang="en-US" altLang="zh-CN" sz="2400" dirty="0" smtClean="0"/>
              <a:t>, </a:t>
            </a:r>
            <a:r>
              <a:rPr lang="en-US" altLang="zh-CN" sz="2400" dirty="0" err="1" smtClean="0"/>
              <a:t>ect</a:t>
            </a:r>
            <a:r>
              <a:rPr lang="en-US" altLang="zh-CN" sz="2400" dirty="0" smtClean="0"/>
              <a:t>., have been accounted;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5kA peak current is available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The global energy spreads in the range of 20MeV (slice energy spread 2MeV)</a:t>
            </a:r>
          </a:p>
        </p:txBody>
      </p:sp>
      <p:pic>
        <p:nvPicPr>
          <p:cNvPr id="10" name="内容占位符 8">
            <a:extLst>
              <a:ext uri="{FF2B5EF4-FFF2-40B4-BE49-F238E27FC236}">
                <a16:creationId xmlns:a16="http://schemas.microsoft.com/office/drawing/2014/main" id="{56278B01-BA6F-4D26-9FE0-238C74C96B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73"/>
          <a:stretch/>
        </p:blipFill>
        <p:spPr>
          <a:xfrm>
            <a:off x="606086" y="1678358"/>
            <a:ext cx="11039291" cy="3169921"/>
          </a:xfrm>
        </p:spPr>
      </p:pic>
      <p:sp>
        <p:nvSpPr>
          <p:cNvPr id="11" name="Rectangle 10"/>
          <p:cNvSpPr/>
          <p:nvPr/>
        </p:nvSpPr>
        <p:spPr>
          <a:xfrm>
            <a:off x="148660" y="1157406"/>
            <a:ext cx="1149660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2800" dirty="0" smtClean="0"/>
              <a:t>Phase space at the accelerator end:</a:t>
            </a:r>
          </a:p>
        </p:txBody>
      </p:sp>
    </p:spTree>
    <p:extLst>
      <p:ext uri="{BB962C8B-B14F-4D97-AF65-F5344CB8AC3E}">
        <p14:creationId xmlns:p14="http://schemas.microsoft.com/office/powerpoint/2010/main" val="219393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 smtClean="0"/>
              <a:t>2023 International Workshop on the Circular Electron Positron Collider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21</a:t>
            </a:fld>
            <a:endParaRPr lang="zh-CN" alt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696405"/>
              </p:ext>
            </p:extLst>
          </p:nvPr>
        </p:nvGraphicFramePr>
        <p:xfrm>
          <a:off x="1775520" y="1628800"/>
          <a:ext cx="8280920" cy="42558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79213">
                  <a:extLst>
                    <a:ext uri="{9D8B030D-6E8A-4147-A177-3AD203B41FA5}">
                      <a16:colId xmlns:a16="http://schemas.microsoft.com/office/drawing/2014/main" val="870447353"/>
                    </a:ext>
                  </a:extLst>
                </a:gridCol>
                <a:gridCol w="2096374">
                  <a:extLst>
                    <a:ext uri="{9D8B030D-6E8A-4147-A177-3AD203B41FA5}">
                      <a16:colId xmlns:a16="http://schemas.microsoft.com/office/drawing/2014/main" val="236636495"/>
                    </a:ext>
                  </a:extLst>
                </a:gridCol>
                <a:gridCol w="2005333">
                  <a:extLst>
                    <a:ext uri="{9D8B030D-6E8A-4147-A177-3AD203B41FA5}">
                      <a16:colId xmlns:a16="http://schemas.microsoft.com/office/drawing/2014/main" val="1044053199"/>
                    </a:ext>
                  </a:extLst>
                </a:gridCol>
              </a:tblGrid>
              <a:tr h="4860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 </a:t>
                      </a:r>
                      <a:endParaRPr lang="zh-CN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20370" indent="-420370" algn="just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Value</a:t>
                      </a:r>
                      <a:endParaRPr lang="zh-CN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Unit</a:t>
                      </a:r>
                      <a:endParaRPr lang="zh-CN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5205285"/>
                  </a:ext>
                </a:extLst>
              </a:tr>
              <a:tr h="4860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Electron energy </a:t>
                      </a:r>
                      <a:endParaRPr lang="zh-CN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25</a:t>
                      </a:r>
                      <a:endParaRPr lang="zh-CN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GeV</a:t>
                      </a:r>
                      <a:endParaRPr lang="zh-CN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40272271"/>
                  </a:ext>
                </a:extLst>
              </a:tr>
              <a:tr h="4860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Bunch charge</a:t>
                      </a:r>
                      <a:endParaRPr lang="zh-CN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0.4 </a:t>
                      </a:r>
                      <a:endParaRPr lang="zh-CN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nC</a:t>
                      </a:r>
                      <a:endParaRPr lang="zh-CN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6258990"/>
                  </a:ext>
                </a:extLst>
              </a:tr>
              <a:tr h="4860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Peak current</a:t>
                      </a:r>
                      <a:endParaRPr lang="zh-CN" sz="2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5000</a:t>
                      </a:r>
                      <a:endParaRPr lang="zh-CN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A</a:t>
                      </a:r>
                      <a:endParaRPr lang="zh-CN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398617"/>
                  </a:ext>
                </a:extLst>
              </a:tr>
              <a:tr h="4860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Bunch length</a:t>
                      </a:r>
                      <a:endParaRPr lang="zh-CN" sz="2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8</a:t>
                      </a:r>
                      <a:endParaRPr lang="zh-CN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µm</a:t>
                      </a:r>
                      <a:endParaRPr lang="zh-CN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6374277"/>
                  </a:ext>
                </a:extLst>
              </a:tr>
              <a:tr h="4860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Normalized emittance(slice)</a:t>
                      </a:r>
                      <a:endParaRPr lang="zh-CN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0.65</a:t>
                      </a:r>
                      <a:endParaRPr lang="zh-CN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mm mrad</a:t>
                      </a:r>
                      <a:endParaRPr lang="zh-CN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9287241"/>
                  </a:ext>
                </a:extLst>
              </a:tr>
              <a:tr h="4860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Energy spread (slice)</a:t>
                      </a:r>
                      <a:endParaRPr lang="zh-CN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2.0 </a:t>
                      </a:r>
                      <a:endParaRPr lang="zh-CN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MeV</a:t>
                      </a:r>
                      <a:endParaRPr lang="zh-CN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4778804"/>
                  </a:ext>
                </a:extLst>
              </a:tr>
              <a:tr h="4860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Max. Repetition rate</a:t>
                      </a:r>
                      <a:endParaRPr lang="zh-CN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100</a:t>
                      </a:r>
                      <a:endParaRPr lang="zh-CN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Hz</a:t>
                      </a:r>
                      <a:endParaRPr lang="zh-CN" sz="2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6022094"/>
                  </a:ext>
                </a:extLst>
              </a:tr>
            </a:tbl>
          </a:graphicData>
        </a:graphic>
      </p:graphicFrame>
      <p:sp>
        <p:nvSpPr>
          <p:cNvPr id="6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335360" y="116632"/>
            <a:ext cx="11842860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 smtClean="0">
                <a:solidFill>
                  <a:srgbClr val="C00000"/>
                </a:solidFill>
              </a:rPr>
              <a:t>Beam Parameters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87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 smtClean="0"/>
              <a:t>2023 International Workshop on the Circular Electron Positron Collider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22</a:t>
            </a:fld>
            <a:endParaRPr lang="zh-CN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38" y="1311082"/>
            <a:ext cx="5248675" cy="3816424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4642414"/>
              </p:ext>
            </p:extLst>
          </p:nvPr>
        </p:nvGraphicFramePr>
        <p:xfrm>
          <a:off x="5458793" y="1932960"/>
          <a:ext cx="6336705" cy="2926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98007">
                  <a:extLst>
                    <a:ext uri="{9D8B030D-6E8A-4147-A177-3AD203B41FA5}">
                      <a16:colId xmlns:a16="http://schemas.microsoft.com/office/drawing/2014/main" val="3391035732"/>
                    </a:ext>
                  </a:extLst>
                </a:gridCol>
                <a:gridCol w="1604181">
                  <a:extLst>
                    <a:ext uri="{9D8B030D-6E8A-4147-A177-3AD203B41FA5}">
                      <a16:colId xmlns:a16="http://schemas.microsoft.com/office/drawing/2014/main" val="2373474164"/>
                    </a:ext>
                  </a:extLst>
                </a:gridCol>
                <a:gridCol w="1534517">
                  <a:extLst>
                    <a:ext uri="{9D8B030D-6E8A-4147-A177-3AD203B41FA5}">
                      <a16:colId xmlns:a16="http://schemas.microsoft.com/office/drawing/2014/main" val="2799446113"/>
                    </a:ext>
                  </a:extLst>
                </a:gridCol>
              </a:tblGrid>
              <a:tr h="2635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 </a:t>
                      </a:r>
                      <a:endParaRPr lang="zh-CN" sz="18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20370" indent="-420370"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Value</a:t>
                      </a:r>
                      <a:endParaRPr lang="zh-CN" sz="18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Unit</a:t>
                      </a:r>
                      <a:endParaRPr lang="zh-CN" sz="18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95625075"/>
                  </a:ext>
                </a:extLst>
              </a:tr>
              <a:tr h="2635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Undulator Period</a:t>
                      </a:r>
                      <a:endParaRPr lang="zh-CN" sz="18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25</a:t>
                      </a:r>
                      <a:endParaRPr lang="zh-CN" sz="18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mm</a:t>
                      </a:r>
                      <a:endParaRPr lang="zh-CN" sz="18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6134375"/>
                  </a:ext>
                </a:extLst>
              </a:tr>
              <a:tr h="2635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Minimum Gap</a:t>
                      </a:r>
                      <a:endParaRPr lang="zh-CN" sz="18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6</a:t>
                      </a:r>
                      <a:endParaRPr lang="zh-CN" sz="18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mm</a:t>
                      </a:r>
                      <a:endParaRPr lang="zh-CN" sz="18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32405489"/>
                  </a:ext>
                </a:extLst>
              </a:tr>
              <a:tr h="2635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Maximum Field</a:t>
                      </a:r>
                      <a:endParaRPr lang="zh-CN" sz="18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1.2</a:t>
                      </a:r>
                      <a:endParaRPr lang="zh-CN" sz="18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T</a:t>
                      </a:r>
                      <a:endParaRPr lang="zh-CN" sz="18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0270098"/>
                  </a:ext>
                </a:extLst>
              </a:tr>
              <a:tr h="2635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Undulator parameter, K</a:t>
                      </a:r>
                      <a:endParaRPr lang="zh-CN" sz="18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2.8</a:t>
                      </a:r>
                      <a:endParaRPr lang="zh-CN" sz="18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effectLst/>
                        </a:rPr>
                        <a:t>-</a:t>
                      </a:r>
                      <a:r>
                        <a:rPr lang="en-US" sz="2400" kern="100" dirty="0">
                          <a:effectLst/>
                        </a:rPr>
                        <a:t> </a:t>
                      </a:r>
                      <a:endParaRPr lang="zh-CN" sz="18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4550548"/>
                  </a:ext>
                </a:extLst>
              </a:tr>
              <a:tr h="2635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effectLst/>
                        </a:rPr>
                        <a:t>Undulator</a:t>
                      </a:r>
                      <a:r>
                        <a:rPr lang="en-US" sz="2400" kern="100" dirty="0">
                          <a:effectLst/>
                        </a:rPr>
                        <a:t> type</a:t>
                      </a:r>
                      <a:endParaRPr lang="zh-CN" sz="18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IVU, hybrid</a:t>
                      </a:r>
                      <a:endParaRPr lang="zh-CN" sz="18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-</a:t>
                      </a:r>
                      <a:endParaRPr lang="zh-CN" sz="18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2789060"/>
                  </a:ext>
                </a:extLst>
              </a:tr>
              <a:tr h="2635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Magnet material</a:t>
                      </a:r>
                      <a:endParaRPr lang="zh-CN" sz="18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NbFeB</a:t>
                      </a:r>
                      <a:endParaRPr lang="zh-CN" sz="18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-</a:t>
                      </a:r>
                      <a:endParaRPr lang="zh-CN" sz="18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66713074"/>
                  </a:ext>
                </a:extLst>
              </a:tr>
              <a:tr h="2635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Polarization</a:t>
                      </a:r>
                      <a:endParaRPr lang="zh-CN" sz="18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Linear</a:t>
                      </a:r>
                      <a:endParaRPr lang="zh-CN" sz="18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 </a:t>
                      </a:r>
                      <a:endParaRPr lang="zh-CN" sz="18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6289330"/>
                  </a:ext>
                </a:extLst>
              </a:tr>
            </a:tbl>
          </a:graphicData>
        </a:graphic>
      </p:graphicFrame>
      <p:sp>
        <p:nvSpPr>
          <p:cNvPr id="6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335360" y="116632"/>
            <a:ext cx="11842860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 err="1" smtClean="0">
                <a:solidFill>
                  <a:srgbClr val="C00000"/>
                </a:solidFill>
              </a:rPr>
              <a:t>Undulator</a:t>
            </a:r>
            <a:r>
              <a:rPr lang="en-US" altLang="zh-CN" b="1" dirty="0" smtClean="0">
                <a:solidFill>
                  <a:srgbClr val="C00000"/>
                </a:solidFill>
              </a:rPr>
              <a:t> Parameter Selection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663952" y="1097948"/>
                <a:ext cx="2653430" cy="6914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zh-CN" alt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num>
                        <m:den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zh-CN" altLang="en-US">
                          <a:latin typeface="Cambria Math" panose="02040503050406030204" pitchFamily="18" charset="0"/>
                        </a:rPr>
                        <m:t>(1+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3952" y="1097948"/>
                <a:ext cx="2653430" cy="6914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407368" y="5203100"/>
            <a:ext cx="9289032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The goal is to generate 100 </a:t>
            </a:r>
            <a:r>
              <a:rPr lang="en-US" altLang="zh-CN" sz="2400" dirty="0" err="1" smtClean="0"/>
              <a:t>keV</a:t>
            </a:r>
            <a:r>
              <a:rPr lang="en-US" altLang="zh-CN" sz="2400" dirty="0" smtClean="0"/>
              <a:t> FELs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A certain </a:t>
            </a:r>
            <a:r>
              <a:rPr lang="en-US" altLang="zh-CN" sz="2400" dirty="0" err="1" smtClean="0"/>
              <a:t>tunability</a:t>
            </a:r>
            <a:r>
              <a:rPr lang="en-US" altLang="zh-CN" sz="2400" dirty="0" smtClean="0"/>
              <a:t> is need to the lower photon energy region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Performance of different </a:t>
            </a:r>
            <a:r>
              <a:rPr lang="en-US" altLang="zh-CN" sz="2400" dirty="0" err="1" smtClean="0"/>
              <a:t>undulators</a:t>
            </a:r>
            <a:r>
              <a:rPr lang="en-US" altLang="zh-CN" sz="2400" dirty="0" smtClean="0"/>
              <a:t> are inspected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477284" y="1219568"/>
                <a:ext cx="24382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]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=0.934</m:t>
                          </m:r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e>
                          </m:d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7284" y="1219568"/>
                <a:ext cx="2438232" cy="369332"/>
              </a:xfrm>
              <a:prstGeom prst="rect">
                <a:avLst/>
              </a:prstGeom>
              <a:blipFill>
                <a:blip r:embed="rId4"/>
                <a:stretch>
                  <a:fillRect t="-126230" r="-17500" b="-1885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845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 smtClean="0"/>
              <a:t>2023 International Workshop on the Circular Electron Positron Collider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23</a:t>
            </a:fld>
            <a:endParaRPr lang="zh-CN" altLang="en-US"/>
          </a:p>
        </p:txBody>
      </p:sp>
      <p:sp>
        <p:nvSpPr>
          <p:cNvPr id="6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335360" y="116632"/>
            <a:ext cx="11842860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 smtClean="0">
                <a:solidFill>
                  <a:srgbClr val="C00000"/>
                </a:solidFill>
              </a:rPr>
              <a:t>FEL Design Criteria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943872" y="1192715"/>
                <a:ext cx="3102901" cy="7163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𝐽𝐽</m:t>
                                  </m:r>
                                </m:e>
                              </m:d>
                            </m:e>
                            <m:sup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16</m:t>
                          </m:r>
                          <m:sSup>
                            <m:s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3872" y="1192715"/>
                <a:ext cx="3102901" cy="7163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717909" y="1320057"/>
            <a:ext cx="3888432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2400" dirty="0" smtClean="0"/>
              <a:t>1-D Pierce Parameter: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567" y="1969925"/>
            <a:ext cx="6993649" cy="23478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606341" y="4362022"/>
                <a:ext cx="2600715" cy="4471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zh-CN" altLang="en-US" sz="2000" i="0">
                                  <a:latin typeface="Cambria Math" panose="02040503050406030204" pitchFamily="18" charset="0"/>
                                </a:rPr>
                                <m:t>,3</m:t>
                              </m:r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zh-CN" altLang="en-US" sz="2000" i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zh-CN" altLang="en-US" sz="2000" i="0">
                                  <a:latin typeface="Cambria Math" panose="02040503050406030204" pitchFamily="18" charset="0"/>
                                </a:rPr>
                                <m:t>,1</m:t>
                              </m:r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zh-CN" altLang="en-US" sz="2000" i="0"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6341" y="4362022"/>
                <a:ext cx="2600715" cy="447174"/>
              </a:xfrm>
              <a:prstGeom prst="rect">
                <a:avLst/>
              </a:prstGeom>
              <a:blipFill>
                <a:blip r:embed="rId4"/>
                <a:stretch>
                  <a:fillRect t="-154795" r="-25352" b="-2260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717909" y="4345065"/>
            <a:ext cx="3888432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2400" dirty="0" smtClean="0"/>
              <a:t>3-D Gain Length: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07368" y="5229554"/>
                <a:ext cx="6480720" cy="6907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𝛿</m:t>
                      </m:r>
                      <m:r>
                        <a:rPr lang="en-US" altLang="zh-CN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zh-CN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zh-CN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  <m:sup>
                          <m:sSub>
                            <m:sSubPr>
                              <m:ctrlPr>
                                <a:rPr lang="zh-CN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altLang="zh-CN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CN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zh-CN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zh-CN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𝜀</m:t>
                              </m:r>
                            </m:sub>
                          </m:sSub>
                        </m:e>
                        <m:sup>
                          <m:sSub>
                            <m:sSubPr>
                              <m:ctrlPr>
                                <a:rPr lang="zh-CN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</m:sup>
                      </m:sSup>
                      <m:r>
                        <a:rPr lang="en-US" altLang="zh-C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CN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b>
                      </m:sSub>
                      <m:sSup>
                        <m:sSupPr>
                          <m:ctrlPr>
                            <a:rPr lang="zh-CN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zh-CN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𝛾</m:t>
                              </m:r>
                            </m:sub>
                          </m:sSub>
                        </m:e>
                        <m:sup>
                          <m:sSub>
                            <m:sSubPr>
                              <m:ctrlPr>
                                <a:rPr lang="zh-CN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sub>
                          </m:sSub>
                        </m:sup>
                      </m:sSup>
                      <m:r>
                        <a:rPr lang="en-US" altLang="zh-CN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CN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sub>
                      </m:sSub>
                      <m:sSup>
                        <m:sSupPr>
                          <m:ctrlPr>
                            <a:rPr lang="zh-CN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zh-CN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𝜀</m:t>
                              </m:r>
                            </m:sub>
                          </m:sSub>
                        </m:e>
                        <m:sup>
                          <m:sSub>
                            <m:sSubPr>
                              <m:ctrlPr>
                                <a:rPr lang="zh-CN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8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zh-CN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zh-CN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𝛾</m:t>
                              </m:r>
                            </m:sub>
                          </m:sSub>
                        </m:e>
                        <m:sup>
                          <m:sSub>
                            <m:sSubPr>
                              <m:ctrlPr>
                                <a:rPr lang="zh-CN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9</m:t>
                              </m:r>
                            </m:sub>
                          </m:sSub>
                        </m:sup>
                      </m:sSup>
                      <m:r>
                        <a:rPr lang="en-US" altLang="zh-CN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CN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sub>
                      </m:sSub>
                      <m:sSup>
                        <m:sSupPr>
                          <m:ctrlPr>
                            <a:rPr lang="zh-CN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zh-CN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  <m:sup>
                          <m:sSub>
                            <m:sSubPr>
                              <m:ctrlPr>
                                <a:rPr lang="zh-CN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11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zh-CN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zh-CN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𝛾</m:t>
                              </m:r>
                            </m:sub>
                          </m:sSub>
                        </m:e>
                        <m:sup>
                          <m:sSub>
                            <m:sSubPr>
                              <m:ctrlPr>
                                <a:rPr lang="zh-CN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zh-CN" altLang="zh-CN" sz="1400" kern="100" dirty="0"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</m:t>
                    </m:r>
                    <m:r>
                      <a:rPr lang="en-US" altLang="zh-CN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 </m:t>
                    </m:r>
                    <m:r>
                      <a:rPr lang="en-US" altLang="zh-CN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zh-CN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13</m:t>
                        </m:r>
                      </m:sub>
                    </m:sSub>
                    <m:sSup>
                      <m:sSupPr>
                        <m:ctrlPr>
                          <a:rPr lang="zh-CN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zh-CN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b>
                        </m:sSub>
                      </m:e>
                      <m:sup>
                        <m:sSub>
                          <m:sSubPr>
                            <m:ctrlPr>
                              <a:rPr lang="zh-CN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14</m:t>
                            </m:r>
                          </m:sub>
                        </m:sSub>
                      </m:sup>
                    </m:sSup>
                    <m:sSup>
                      <m:sSupPr>
                        <m:ctrlPr>
                          <a:rPr lang="zh-CN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zh-CN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𝜀</m:t>
                            </m:r>
                          </m:sub>
                        </m:sSub>
                      </m:e>
                      <m:sup>
                        <m:sSub>
                          <m:sSubPr>
                            <m:ctrlPr>
                              <a:rPr lang="zh-CN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15</m:t>
                            </m:r>
                          </m:sub>
                        </m:sSub>
                      </m:sup>
                    </m:sSup>
                    <m:r>
                      <a:rPr lang="en-US" altLang="zh-CN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zh-CN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16</m:t>
                        </m:r>
                      </m:sub>
                    </m:sSub>
                    <m:sSup>
                      <m:sSupPr>
                        <m:ctrlPr>
                          <a:rPr lang="zh-CN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zh-CN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b>
                        </m:sSub>
                      </m:e>
                      <m:sup>
                        <m:sSub>
                          <m:sSubPr>
                            <m:ctrlPr>
                              <a:rPr lang="zh-CN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17</m:t>
                            </m:r>
                          </m:sub>
                        </m:sSub>
                      </m:sup>
                    </m:sSup>
                    <m:sSup>
                      <m:sSupPr>
                        <m:ctrlPr>
                          <a:rPr lang="zh-CN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zh-CN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𝜀</m:t>
                            </m:r>
                          </m:sub>
                        </m:sSub>
                      </m:e>
                      <m:sup>
                        <m:sSub>
                          <m:sSubPr>
                            <m:ctrlPr>
                              <a:rPr lang="zh-CN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18</m:t>
                            </m:r>
                          </m:sub>
                        </m:sSub>
                      </m:sup>
                    </m:sSup>
                    <m:sSup>
                      <m:sSupPr>
                        <m:ctrlPr>
                          <a:rPr lang="zh-CN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zh-CN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𝛾</m:t>
                            </m:r>
                          </m:sub>
                        </m:sSub>
                      </m:e>
                      <m:sup>
                        <m:sSub>
                          <m:sSubPr>
                            <m:ctrlPr>
                              <a:rPr lang="zh-CN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19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altLang="zh-CN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等线" panose="02010600030101010101" pitchFamily="2" charset="-122"/>
                  </a:rPr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68" y="5229554"/>
                <a:ext cx="6480720" cy="690702"/>
              </a:xfrm>
              <a:prstGeom prst="rect">
                <a:avLst/>
              </a:prstGeom>
              <a:blipFill>
                <a:blip r:embed="rId5"/>
                <a:stretch>
                  <a:fillRect b="-8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7032104" y="5186560"/>
                <a:ext cx="4537061" cy="5371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sub>
                    </m:sSub>
                    <m:r>
                      <a:rPr lang="en-US" altLang="zh-CN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𝑔</m:t>
                            </m:r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,1</m:t>
                            </m:r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sub>
                        </m:sSub>
                      </m:num>
                      <m:den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zh-CN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sub>
                        </m:sSub>
                        <m:sSup>
                          <m:sSupPr>
                            <m:ctrlPr>
                              <a:rPr lang="zh-CN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zh-CN" altLang="zh-C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zh-C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等线" panose="02010600030101010101" pitchFamily="2" charset="-122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𝜀</m:t>
                        </m:r>
                      </m:sub>
                    </m:sSub>
                    <m:r>
                      <a:rPr lang="en-US" altLang="zh-CN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sSub>
                      <m:sSubPr>
                        <m:ctrlPr>
                          <a:rPr lang="zh-CN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sub>
                    </m:sSub>
                    <m:r>
                      <a:rPr lang="en-US" altLang="zh-CN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𝛽</m:t>
                    </m:r>
                    <m:sSub>
                      <m:sSubPr>
                        <m:ctrlPr>
                          <a:rPr lang="zh-CN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  <m:r>
                      <a:rPr lang="en-US" altLang="zh-CN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𝜀</m:t>
                    </m:r>
                  </m:oMath>
                </a14:m>
                <a:r>
                  <a:rPr lang="en-US" altLang="zh-CN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等线" panose="02010600030101010101" pitchFamily="2" charset="-122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</m:sub>
                    </m:sSub>
                    <m:r>
                      <a:rPr lang="en-US" altLang="zh-CN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sSub>
                      <m:sSubPr>
                        <m:ctrlPr>
                          <a:rPr lang="zh-CN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sub>
                    </m:sSub>
                    <m:sSub>
                      <m:sSubPr>
                        <m:ctrlPr>
                          <a:rPr lang="zh-CN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sub>
                    </m:sSub>
                    <m:sSub>
                      <m:sSubPr>
                        <m:ctrlPr>
                          <a:rPr lang="zh-CN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2104" y="5186560"/>
                <a:ext cx="4537061" cy="5371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6888088" y="6002408"/>
            <a:ext cx="4353206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2000" dirty="0" smtClean="0"/>
              <a:t>Energy spread, beta-function and beam transverse size are accounted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7545033" y="5813912"/>
            <a:ext cx="501740" cy="2862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798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 smtClean="0"/>
              <a:t>2023 International Workshop on the Circular Electron Positron Collider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24</a:t>
            </a:fld>
            <a:endParaRPr lang="zh-CN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93" y="1226792"/>
            <a:ext cx="9848259" cy="4091494"/>
          </a:xfrm>
          <a:prstGeom prst="rect">
            <a:avLst/>
          </a:prstGeom>
        </p:spPr>
      </p:pic>
      <p:sp>
        <p:nvSpPr>
          <p:cNvPr id="6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335360" y="116632"/>
            <a:ext cx="11842860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 smtClean="0">
                <a:solidFill>
                  <a:srgbClr val="C00000"/>
                </a:solidFill>
              </a:rPr>
              <a:t>Beam Energy and β Function Investigation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43472" y="5360265"/>
            <a:ext cx="9289032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 smtClean="0"/>
              <a:t>25 GeV beam energy and 80 m beta function is the optimum selection for a reasonable saturation length</a:t>
            </a:r>
          </a:p>
        </p:txBody>
      </p:sp>
    </p:spTree>
    <p:extLst>
      <p:ext uri="{BB962C8B-B14F-4D97-AF65-F5344CB8AC3E}">
        <p14:creationId xmlns:p14="http://schemas.microsoft.com/office/powerpoint/2010/main" val="45828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 smtClean="0"/>
              <a:t>2023 International Workshop on the Circular Electron Positron Collider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25</a:t>
            </a:fld>
            <a:endParaRPr lang="zh-CN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432" y="1103685"/>
            <a:ext cx="4563092" cy="3530964"/>
          </a:xfrm>
          <a:prstGeom prst="rect">
            <a:avLst/>
          </a:prstGeom>
        </p:spPr>
      </p:pic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335360" y="116632"/>
            <a:ext cx="11842860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sz="3600" b="1" dirty="0" smtClean="0">
                <a:solidFill>
                  <a:srgbClr val="C00000"/>
                </a:solidFill>
              </a:rPr>
              <a:t>Saturation Spectrum in Time and Frequency Domain</a:t>
            </a:r>
            <a:endParaRPr lang="zh-CN" altLang="en-US" sz="3600" b="1" dirty="0">
              <a:solidFill>
                <a:srgbClr val="C00000"/>
              </a:solidFill>
            </a:endParaRPr>
          </a:p>
        </p:txBody>
      </p:sp>
      <p:pic>
        <p:nvPicPr>
          <p:cNvPr id="8" name="Picture 7" descr="D:\FEL\Graph9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1" t="10251" r="11621" b="4484"/>
          <a:stretch/>
        </p:blipFill>
        <p:spPr bwMode="auto">
          <a:xfrm>
            <a:off x="5735960" y="1091887"/>
            <a:ext cx="4752528" cy="34490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96150" y="4634649"/>
                <a:ext cx="11521280" cy="181588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CN" sz="2800" dirty="0" smtClean="0"/>
                  <a:t>Homogeneity current of 5kA is supposed in the simulation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CN" sz="2800" dirty="0" smtClean="0"/>
                  <a:t>The radiation wavelength is 0.0134 nm, corresponding to 93 </a:t>
                </a:r>
                <a:r>
                  <a:rPr lang="en-US" altLang="zh-CN" sz="2800" dirty="0" err="1" smtClean="0"/>
                  <a:t>keV</a:t>
                </a:r>
                <a:endParaRPr lang="en-US" altLang="zh-CN" sz="2800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CN" sz="2800" dirty="0" smtClean="0"/>
                  <a:t>The fitted sigma is 2.18e-6 nm, (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altLang="zh-CN" sz="240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altLang="zh-CN" sz="2400">
                        <a:latin typeface="Cambria Math" panose="02040503050406030204" pitchFamily="18" charset="0"/>
                      </a:rPr>
                      <m:t>≈3.26×</m:t>
                    </m:r>
                    <m:sSup>
                      <m:sSup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</m:oMath>
                </a14:m>
                <a:r>
                  <a:rPr lang="en-US" altLang="zh-CN" sz="2800" dirty="0" smtClean="0"/>
                  <a:t>), agree well with the band with evaluation using Pierce parameter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50" y="4634649"/>
                <a:ext cx="11521280" cy="1815882"/>
              </a:xfrm>
              <a:prstGeom prst="rect">
                <a:avLst/>
              </a:prstGeom>
              <a:blipFill>
                <a:blip r:embed="rId4"/>
                <a:stretch>
                  <a:fillRect l="-952" t="-3020" b="-87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008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 smtClean="0"/>
              <a:t>2023 International Workshop on the Circular Electron Positron Collider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26</a:t>
            </a:fld>
            <a:endParaRPr lang="zh-CN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6" y="1484784"/>
            <a:ext cx="5686425" cy="4724400"/>
          </a:xfrm>
          <a:prstGeom prst="rect">
            <a:avLst/>
          </a:prstGeom>
        </p:spPr>
      </p:pic>
      <p:sp>
        <p:nvSpPr>
          <p:cNvPr id="6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335360" y="116632"/>
            <a:ext cx="11842860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sz="3600" b="1" dirty="0" smtClean="0">
                <a:solidFill>
                  <a:srgbClr val="C00000"/>
                </a:solidFill>
              </a:rPr>
              <a:t>Radiation Gain Curve and FEL Characters</a:t>
            </a:r>
            <a:endParaRPr lang="zh-CN" altLang="en-US" sz="36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36048472"/>
                  </p:ext>
                </p:extLst>
              </p:nvPr>
            </p:nvGraphicFramePr>
            <p:xfrm>
              <a:off x="5897954" y="2060848"/>
              <a:ext cx="6050878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810519">
                      <a:extLst>
                        <a:ext uri="{9D8B030D-6E8A-4147-A177-3AD203B41FA5}">
                          <a16:colId xmlns:a16="http://schemas.microsoft.com/office/drawing/2014/main" val="997715873"/>
                        </a:ext>
                      </a:extLst>
                    </a:gridCol>
                    <a:gridCol w="1800200">
                      <a:extLst>
                        <a:ext uri="{9D8B030D-6E8A-4147-A177-3AD203B41FA5}">
                          <a16:colId xmlns:a16="http://schemas.microsoft.com/office/drawing/2014/main" val="1736175657"/>
                        </a:ext>
                      </a:extLst>
                    </a:gridCol>
                    <a:gridCol w="1440159">
                      <a:extLst>
                        <a:ext uri="{9D8B030D-6E8A-4147-A177-3AD203B41FA5}">
                          <a16:colId xmlns:a16="http://schemas.microsoft.com/office/drawing/2014/main" val="703505671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 </a:t>
                          </a:r>
                          <a:endParaRPr lang="zh-CN" sz="16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20370" indent="-420370" algn="just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Value</a:t>
                          </a:r>
                          <a:endParaRPr lang="zh-CN" sz="16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Unit</a:t>
                          </a:r>
                          <a:endParaRPr lang="zh-CN" sz="16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48757931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Beta function</a:t>
                          </a:r>
                          <a:endParaRPr lang="zh-CN" sz="16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80</a:t>
                          </a:r>
                          <a:endParaRPr lang="zh-CN" sz="16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m</a:t>
                          </a:r>
                          <a:endParaRPr lang="zh-CN" sz="16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65076117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 dirty="0">
                              <a:effectLst/>
                            </a:rPr>
                            <a:t>1 D Pierce Parameter</a:t>
                          </a:r>
                          <a:endParaRPr lang="zh-CN" sz="160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1.6ⅹ10</a:t>
                          </a:r>
                          <a:r>
                            <a:rPr lang="en-US" sz="2000" kern="100" baseline="30000">
                              <a:effectLst/>
                            </a:rPr>
                            <a:t>-4</a:t>
                          </a:r>
                          <a:endParaRPr lang="zh-CN" sz="16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 </a:t>
                          </a:r>
                          <a:endParaRPr lang="zh-CN" sz="16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97432637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3 D gain length</a:t>
                          </a:r>
                          <a:endParaRPr lang="zh-CN" sz="16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13.8</a:t>
                          </a:r>
                          <a:endParaRPr lang="zh-CN" sz="16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m</a:t>
                          </a:r>
                          <a:endParaRPr lang="zh-CN" sz="16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4103180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Saturation length</a:t>
                          </a:r>
                          <a:endParaRPr lang="zh-CN" sz="16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250</a:t>
                          </a:r>
                          <a:endParaRPr lang="zh-CN" sz="16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m</a:t>
                          </a:r>
                          <a:endParaRPr lang="zh-CN" sz="16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37186574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Bandwidth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kern="100">
                                  <a:effectLst/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m:rPr>
                                  <m:sty m:val="p"/>
                                </m:rPr>
                                <a:rPr lang="en-US" sz="2000" kern="100">
                                  <a:effectLst/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r>
                                <a:rPr lang="en-US" sz="2000" kern="100">
                                  <a:effectLst/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m:rPr>
                                  <m:sty m:val="p"/>
                                </m:rPr>
                                <a:rPr lang="en-US" sz="2000" kern="100">
                                  <a:effectLst/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oMath>
                          </a14:m>
                          <a:endParaRPr lang="zh-CN" sz="16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3.26ⅹ10</a:t>
                          </a:r>
                          <a:r>
                            <a:rPr lang="en-US" sz="2000" kern="100" baseline="30000">
                              <a:effectLst/>
                            </a:rPr>
                            <a:t>-4</a:t>
                          </a:r>
                          <a:endParaRPr lang="zh-CN" sz="16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 </a:t>
                          </a:r>
                          <a:endParaRPr lang="zh-CN" sz="16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63211862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Photon energy </a:t>
                          </a:r>
                          <a:endParaRPr lang="zh-CN" sz="16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93</a:t>
                          </a:r>
                          <a:endParaRPr lang="zh-CN" sz="16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keV</a:t>
                          </a:r>
                          <a:endParaRPr lang="zh-CN" sz="16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45614252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Wavelength</a:t>
                          </a:r>
                          <a:endParaRPr lang="zh-CN" sz="16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0.0134</a:t>
                          </a:r>
                          <a:endParaRPr lang="zh-CN" sz="16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 dirty="0">
                              <a:effectLst/>
                            </a:rPr>
                            <a:t>nm</a:t>
                          </a:r>
                          <a:endParaRPr lang="zh-CN" sz="160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2714802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36048472"/>
                  </p:ext>
                </p:extLst>
              </p:nvPr>
            </p:nvGraphicFramePr>
            <p:xfrm>
              <a:off x="5897954" y="2060848"/>
              <a:ext cx="6050878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810519">
                      <a:extLst>
                        <a:ext uri="{9D8B030D-6E8A-4147-A177-3AD203B41FA5}">
                          <a16:colId xmlns:a16="http://schemas.microsoft.com/office/drawing/2014/main" val="997715873"/>
                        </a:ext>
                      </a:extLst>
                    </a:gridCol>
                    <a:gridCol w="1800200">
                      <a:extLst>
                        <a:ext uri="{9D8B030D-6E8A-4147-A177-3AD203B41FA5}">
                          <a16:colId xmlns:a16="http://schemas.microsoft.com/office/drawing/2014/main" val="1736175657"/>
                        </a:ext>
                      </a:extLst>
                    </a:gridCol>
                    <a:gridCol w="1440159">
                      <a:extLst>
                        <a:ext uri="{9D8B030D-6E8A-4147-A177-3AD203B41FA5}">
                          <a16:colId xmlns:a16="http://schemas.microsoft.com/office/drawing/2014/main" val="703505671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 </a:t>
                          </a:r>
                          <a:endParaRPr lang="zh-CN" sz="16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20370" indent="-420370" algn="just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Value</a:t>
                          </a:r>
                          <a:endParaRPr lang="zh-CN" sz="16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Unit</a:t>
                          </a:r>
                          <a:endParaRPr lang="zh-CN" sz="16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487579314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Beta function</a:t>
                          </a:r>
                          <a:endParaRPr lang="zh-CN" sz="16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80</a:t>
                          </a:r>
                          <a:endParaRPr lang="zh-CN" sz="16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m</a:t>
                          </a:r>
                          <a:endParaRPr lang="zh-CN" sz="16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650761175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 dirty="0">
                              <a:effectLst/>
                            </a:rPr>
                            <a:t>1 D Pierce Parameter</a:t>
                          </a:r>
                          <a:endParaRPr lang="zh-CN" sz="160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1.6ⅹ10</a:t>
                          </a:r>
                          <a:r>
                            <a:rPr lang="en-US" sz="2000" kern="100" baseline="30000">
                              <a:effectLst/>
                            </a:rPr>
                            <a:t>-4</a:t>
                          </a:r>
                          <a:endParaRPr lang="zh-CN" sz="16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 </a:t>
                          </a:r>
                          <a:endParaRPr lang="zh-CN" sz="16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97432637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3 D gain length</a:t>
                          </a:r>
                          <a:endParaRPr lang="zh-CN" sz="16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13.8</a:t>
                          </a:r>
                          <a:endParaRPr lang="zh-CN" sz="16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m</a:t>
                          </a:r>
                          <a:endParaRPr lang="zh-CN" sz="16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41031807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Saturation length</a:t>
                          </a:r>
                          <a:endParaRPr lang="zh-CN" sz="16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250</a:t>
                          </a:r>
                          <a:endParaRPr lang="zh-CN" sz="16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m</a:t>
                          </a:r>
                          <a:endParaRPr lang="zh-CN" sz="16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371865747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216" t="-528000" r="-116017" b="-2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3.26ⅹ10</a:t>
                          </a:r>
                          <a:r>
                            <a:rPr lang="en-US" sz="2000" kern="100" baseline="30000">
                              <a:effectLst/>
                            </a:rPr>
                            <a:t>-4</a:t>
                          </a:r>
                          <a:endParaRPr lang="zh-CN" sz="16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 </a:t>
                          </a:r>
                          <a:endParaRPr lang="zh-CN" sz="16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632118627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Photon energy </a:t>
                          </a:r>
                          <a:endParaRPr lang="zh-CN" sz="16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93</a:t>
                          </a:r>
                          <a:endParaRPr lang="zh-CN" sz="16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keV</a:t>
                          </a:r>
                          <a:endParaRPr lang="zh-CN" sz="16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45614252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Wavelength</a:t>
                          </a:r>
                          <a:endParaRPr lang="zh-CN" sz="16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0.0134</a:t>
                          </a:r>
                          <a:endParaRPr lang="zh-CN" sz="16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kern="100" dirty="0">
                              <a:effectLst/>
                            </a:rPr>
                            <a:t>nm</a:t>
                          </a:r>
                          <a:endParaRPr lang="zh-CN" sz="160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27148025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3323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 smtClean="0"/>
              <a:t>2023 International Workshop on the Circular Electron Positron Collider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27</a:t>
            </a:fld>
            <a:endParaRPr lang="zh-CN" altLang="en-US"/>
          </a:p>
        </p:txBody>
      </p:sp>
      <p:sp>
        <p:nvSpPr>
          <p:cNvPr id="6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335360" y="116632"/>
            <a:ext cx="11842860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sz="3600" b="1" dirty="0" err="1" smtClean="0">
                <a:solidFill>
                  <a:srgbClr val="C00000"/>
                </a:solidFill>
              </a:rPr>
              <a:t>Undulator</a:t>
            </a:r>
            <a:r>
              <a:rPr lang="en-US" altLang="zh-CN" sz="3600" b="1" dirty="0" smtClean="0">
                <a:solidFill>
                  <a:srgbClr val="C00000"/>
                </a:solidFill>
              </a:rPr>
              <a:t> system R&amp;D</a:t>
            </a:r>
            <a:endParaRPr lang="zh-CN" altLang="en-US" sz="3600" b="1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8463" y="1196752"/>
            <a:ext cx="11521280" cy="18158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smtClean="0"/>
              <a:t>Most of the technologies are conventional and mature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smtClean="0"/>
              <a:t>IHEP holds full in-house experiences to most of the related technologies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err="1" smtClean="0"/>
              <a:t>Undulator</a:t>
            </a:r>
            <a:r>
              <a:rPr lang="en-US" altLang="zh-CN" sz="2800" dirty="0" smtClean="0"/>
              <a:t> is the special technology, which is only used in photon sources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smtClean="0"/>
              <a:t>IHEP develop </a:t>
            </a:r>
            <a:r>
              <a:rPr lang="en-US" altLang="zh-CN" sz="2800" dirty="0" err="1" smtClean="0"/>
              <a:t>undulators</a:t>
            </a:r>
            <a:r>
              <a:rPr lang="en-US" altLang="zh-CN" sz="2800" dirty="0" smtClean="0"/>
              <a:t> for HEPS, including the required in-vacuum UND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502764"/>
              </p:ext>
            </p:extLst>
          </p:nvPr>
        </p:nvGraphicFramePr>
        <p:xfrm>
          <a:off x="136113" y="3140968"/>
          <a:ext cx="5311815" cy="3169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2235">
                  <a:extLst>
                    <a:ext uri="{9D8B030D-6E8A-4147-A177-3AD203B41FA5}">
                      <a16:colId xmlns:a16="http://schemas.microsoft.com/office/drawing/2014/main" val="4160522139"/>
                    </a:ext>
                  </a:extLst>
                </a:gridCol>
                <a:gridCol w="735473">
                  <a:extLst>
                    <a:ext uri="{9D8B030D-6E8A-4147-A177-3AD203B41FA5}">
                      <a16:colId xmlns:a16="http://schemas.microsoft.com/office/drawing/2014/main" val="3570216224"/>
                    </a:ext>
                  </a:extLst>
                </a:gridCol>
                <a:gridCol w="874887">
                  <a:extLst>
                    <a:ext uri="{9D8B030D-6E8A-4147-A177-3AD203B41FA5}">
                      <a16:colId xmlns:a16="http://schemas.microsoft.com/office/drawing/2014/main" val="3425005160"/>
                    </a:ext>
                  </a:extLst>
                </a:gridCol>
                <a:gridCol w="1271068">
                  <a:extLst>
                    <a:ext uri="{9D8B030D-6E8A-4147-A177-3AD203B41FA5}">
                      <a16:colId xmlns:a16="http://schemas.microsoft.com/office/drawing/2014/main" val="99186593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4133504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Undulator Tyep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Length</a:t>
                      </a:r>
                      <a:endParaRPr lang="zh-CN" sz="1200" kern="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[m]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Period</a:t>
                      </a:r>
                      <a:endParaRPr lang="zh-CN" sz="1200" kern="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[mm]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Performance Gap [mm]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Max. Peak Field [T]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13609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CPMU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2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12.0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5.2-7.0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0.81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18769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CPMU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2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14.2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5.2-9.9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1.00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36972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CPMU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2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16.7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5.2-10.0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1.19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57212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CPMU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2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18.8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5.2-13.1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1.35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67098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CPMU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2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22.8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7.2-16.0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1.18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546637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IVU (NdFeB)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4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18.8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5.2-13.1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1.35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8557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IVU (SmCo)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4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19.9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5.2-14.0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0.97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38783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IVU (SmCo)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4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22.6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5.2-15.2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1.10</a:t>
                      </a:r>
                      <a:endParaRPr lang="zh-CN" sz="12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7569103"/>
                  </a:ext>
                </a:extLst>
              </a:tr>
            </a:tbl>
          </a:graphicData>
        </a:graphic>
      </p:graphicFrame>
      <p:pic>
        <p:nvPicPr>
          <p:cNvPr id="8" name="Picture 7" descr="C:\Users\liyuhui\AppData\Local\Temp\WeChat Files\add5594ddb619afb719398d34c72d7f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404" y="3364956"/>
            <a:ext cx="3073648" cy="2429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liyuhui\AppData\Local\Temp\WeChat Files\4f143f63629b006402754fa8cb40db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4528" y="3359723"/>
            <a:ext cx="3119040" cy="2418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201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 smtClean="0"/>
              <a:t>2023 International Workshop on the Circular Electron Positron Collider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28</a:t>
            </a:fld>
            <a:endParaRPr lang="zh-CN" altLang="en-US"/>
          </a:p>
        </p:txBody>
      </p:sp>
      <p:sp>
        <p:nvSpPr>
          <p:cNvPr id="6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335360" y="116632"/>
            <a:ext cx="11842860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 smtClean="0">
                <a:solidFill>
                  <a:srgbClr val="C00000"/>
                </a:solidFill>
              </a:rPr>
              <a:t>Conclusion to the application as a FEL facility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103" y="1384461"/>
            <a:ext cx="1204752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smtClean="0"/>
              <a:t>CEPC exploits a 30 GeV </a:t>
            </a:r>
            <a:r>
              <a:rPr lang="en-US" altLang="zh-CN" sz="2800" dirty="0" err="1" smtClean="0"/>
              <a:t>linac</a:t>
            </a:r>
            <a:r>
              <a:rPr lang="en-US" altLang="zh-CN" sz="2800" dirty="0" smtClean="0"/>
              <a:t>, which can drive an ultra-high x-ray FEL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smtClean="0"/>
              <a:t>Additional electron gun is need for small emittance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smtClean="0"/>
              <a:t>3 chicanes will be installed in </a:t>
            </a:r>
            <a:r>
              <a:rPr lang="en-US" altLang="zh-CN" sz="2800" dirty="0" err="1" smtClean="0"/>
              <a:t>Linac</a:t>
            </a:r>
            <a:r>
              <a:rPr lang="en-US" altLang="zh-CN" sz="2800" dirty="0"/>
              <a:t> </a:t>
            </a:r>
            <a:r>
              <a:rPr lang="en-US" altLang="zh-CN" sz="2800" dirty="0" smtClean="0"/>
              <a:t>for the bunch compression, which results in 5kA peak current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smtClean="0"/>
              <a:t>In-vacuum </a:t>
            </a:r>
            <a:r>
              <a:rPr lang="en-US" altLang="zh-CN" sz="2800" dirty="0" err="1" smtClean="0"/>
              <a:t>undulator</a:t>
            </a:r>
            <a:r>
              <a:rPr lang="en-US" altLang="zh-CN" sz="2800" dirty="0" smtClean="0"/>
              <a:t> will used to generate 100keV, with a </a:t>
            </a:r>
            <a:r>
              <a:rPr lang="en-US" altLang="zh-CN" sz="2800" dirty="0" err="1" smtClean="0"/>
              <a:t>centain</a:t>
            </a:r>
            <a:r>
              <a:rPr lang="en-US" altLang="zh-CN" sz="2800" dirty="0" smtClean="0"/>
              <a:t> wavelength </a:t>
            </a:r>
            <a:r>
              <a:rPr lang="en-US" altLang="zh-CN" sz="2800" dirty="0" err="1" smtClean="0"/>
              <a:t>tunability</a:t>
            </a:r>
            <a:endParaRPr lang="en-US" altLang="zh-CN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smtClean="0"/>
              <a:t>100 </a:t>
            </a:r>
            <a:r>
              <a:rPr lang="en-US" altLang="zh-CN" sz="2800" dirty="0" err="1" smtClean="0"/>
              <a:t>keV</a:t>
            </a:r>
            <a:r>
              <a:rPr lang="en-US" altLang="zh-CN" sz="2800" dirty="0" smtClean="0"/>
              <a:t> SASE-FEL is simulated, corresponding to the analytical </a:t>
            </a:r>
            <a:r>
              <a:rPr lang="en-US" altLang="zh-CN" sz="2800" dirty="0" smtClean="0"/>
              <a:t>evaluation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/>
          </a:p>
          <a:p>
            <a:endParaRPr lang="en-US" altLang="zh-CN" sz="2800" dirty="0" smtClean="0"/>
          </a:p>
        </p:txBody>
      </p:sp>
    </p:spTree>
    <p:extLst>
      <p:ext uri="{BB962C8B-B14F-4D97-AF65-F5344CB8AC3E}">
        <p14:creationId xmlns:p14="http://schemas.microsoft.com/office/powerpoint/2010/main" val="363898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 smtClean="0"/>
              <a:t>2023 International Workshop on the Circular Electron Positron Collider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29</a:t>
            </a:fld>
            <a:endParaRPr lang="zh-CN" altLang="en-US"/>
          </a:p>
        </p:txBody>
      </p:sp>
      <p:sp>
        <p:nvSpPr>
          <p:cNvPr id="6" name="Rectangle 5"/>
          <p:cNvSpPr/>
          <p:nvPr/>
        </p:nvSpPr>
        <p:spPr>
          <a:xfrm>
            <a:off x="0" y="2996952"/>
            <a:ext cx="1204752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600" dirty="0" smtClean="0"/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256598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501348" y="1844824"/>
            <a:ext cx="8907020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altLang="zh-CN" b="1" dirty="0" smtClean="0">
                <a:solidFill>
                  <a:srgbClr val="C00000"/>
                </a:solidFill>
              </a:rPr>
              <a:t>CEPC as a gamma-ray SR facility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 smtClean="0"/>
              <a:t>2023 International Workshop on the Circular Electron Positron Collider</a:t>
            </a:r>
            <a:endParaRPr lang="zh-CN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645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369753" y="4365104"/>
            <a:ext cx="5490441" cy="18710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Rectangle 17"/>
          <p:cNvSpPr/>
          <p:nvPr/>
        </p:nvSpPr>
        <p:spPr>
          <a:xfrm>
            <a:off x="181517" y="1111920"/>
            <a:ext cx="11848448" cy="31110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349140" y="116632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 smtClean="0">
                <a:solidFill>
                  <a:srgbClr val="C00000"/>
                </a:solidFill>
              </a:rPr>
              <a:t>Beam parameters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 smtClean="0"/>
              <a:t>2023 International Workshop on the Circular Electron Positron Collider</a:t>
            </a:r>
            <a:endParaRPr lang="zh-CN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653438"/>
              </p:ext>
            </p:extLst>
          </p:nvPr>
        </p:nvGraphicFramePr>
        <p:xfrm>
          <a:off x="920360" y="1556792"/>
          <a:ext cx="4760405" cy="24916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81279">
                  <a:extLst>
                    <a:ext uri="{9D8B030D-6E8A-4147-A177-3AD203B41FA5}">
                      <a16:colId xmlns:a16="http://schemas.microsoft.com/office/drawing/2014/main" val="1419279056"/>
                    </a:ext>
                  </a:extLst>
                </a:gridCol>
                <a:gridCol w="2079126">
                  <a:extLst>
                    <a:ext uri="{9D8B030D-6E8A-4147-A177-3AD203B41FA5}">
                      <a16:colId xmlns:a16="http://schemas.microsoft.com/office/drawing/2014/main" val="2288033530"/>
                    </a:ext>
                  </a:extLst>
                </a:gridCol>
              </a:tblGrid>
              <a:tr h="413039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FFFF00"/>
                          </a:solidFill>
                          <a:effectLst/>
                        </a:rPr>
                        <a:t>CEPC   parameter</a:t>
                      </a:r>
                      <a:endParaRPr lang="zh-CN" sz="1400" kern="100" dirty="0">
                        <a:solidFill>
                          <a:srgbClr val="FFFF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8341246"/>
                  </a:ext>
                </a:extLst>
              </a:tr>
              <a:tr h="4130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effectLst/>
                        </a:rPr>
                        <a:t>Beam </a:t>
                      </a:r>
                      <a:r>
                        <a:rPr lang="en-US" sz="1800" kern="100" dirty="0" smtClean="0">
                          <a:effectLst/>
                        </a:rPr>
                        <a:t>Energy </a:t>
                      </a:r>
                      <a:r>
                        <a:rPr lang="en-US" sz="1800" kern="100" dirty="0">
                          <a:effectLst/>
                        </a:rPr>
                        <a:t>(GeV)</a:t>
                      </a:r>
                      <a:endParaRPr lang="zh-CN" sz="1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120</a:t>
                      </a:r>
                      <a:endParaRPr lang="zh-CN" sz="1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744871"/>
                  </a:ext>
                </a:extLst>
              </a:tr>
              <a:tr h="4175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Circumference   (km)</a:t>
                      </a:r>
                      <a:endParaRPr lang="zh-CN" sz="1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100</a:t>
                      </a:r>
                      <a:endParaRPr lang="zh-CN" sz="1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7582851"/>
                  </a:ext>
                </a:extLst>
              </a:tr>
              <a:tr h="4175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effectLst/>
                        </a:rPr>
                        <a:t>Emittance </a:t>
                      </a:r>
                      <a:r>
                        <a:rPr lang="en-US" sz="1800" kern="100" dirty="0" smtClean="0">
                          <a:effectLst/>
                        </a:rPr>
                        <a:t>(pm rad)</a:t>
                      </a:r>
                      <a:endParaRPr lang="zh-CN" sz="1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640</a:t>
                      </a:r>
                      <a:endParaRPr lang="zh-CN" sz="1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6663307"/>
                  </a:ext>
                </a:extLst>
              </a:tr>
              <a:tr h="4130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Beam Current </a:t>
                      </a:r>
                      <a:r>
                        <a:rPr lang="en-US" sz="1800" kern="100" dirty="0">
                          <a:effectLst/>
                        </a:rPr>
                        <a:t>(mA)</a:t>
                      </a:r>
                      <a:endParaRPr lang="zh-CN" sz="1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16.7</a:t>
                      </a:r>
                      <a:endParaRPr lang="zh-CN" sz="1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4361547"/>
                  </a:ext>
                </a:extLst>
              </a:tr>
              <a:tr h="4175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800" b="1" kern="100" dirty="0" smtClean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Injection</a:t>
                      </a:r>
                      <a:endParaRPr lang="zh-CN" sz="1800" b="1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600" b="1" kern="100" dirty="0" smtClean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Top-up</a:t>
                      </a:r>
                      <a:endParaRPr lang="zh-CN" sz="1600" b="1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2965138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01268" y="1069091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Beam parameters of CEPC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20136" y="1115452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Beam parameters of HEPS @ Beijing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49140" y="4440069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Synchrotron Radiation (SR) critical frequency proportional to </a:t>
            </a:r>
            <a:r>
              <a:rPr lang="en-US" altLang="zh-CN" sz="2000" dirty="0" smtClean="0">
                <a:solidFill>
                  <a:srgbClr val="C00000"/>
                </a:solidFill>
              </a:rPr>
              <a:t>energy square </a:t>
            </a:r>
            <a:r>
              <a:rPr lang="en-US" altLang="zh-CN" sz="2000" dirty="0" smtClean="0"/>
              <a:t>and </a:t>
            </a:r>
            <a:r>
              <a:rPr lang="en-US" altLang="zh-CN" sz="2000" dirty="0" smtClean="0">
                <a:solidFill>
                  <a:srgbClr val="C00000"/>
                </a:solidFill>
              </a:rPr>
              <a:t>magnet field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081751" y="5292786"/>
                <a:ext cx="3503330" cy="6893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 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num>
                            <m:den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𝑒𝐵</m:t>
                              </m:r>
                            </m:den>
                          </m:f>
                        </m:e>
                      </m:groupCh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𝑒𝐵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751" y="5292786"/>
                <a:ext cx="3503330" cy="6893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6150175" y="4365104"/>
            <a:ext cx="5869004" cy="18710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6105741" y="4372256"/>
            <a:ext cx="59134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In a conventional SR facility, the beam energy stays lower than </a:t>
            </a:r>
            <a:r>
              <a:rPr lang="en-US" altLang="zh-CN" sz="2000" b="1" dirty="0" smtClean="0">
                <a:solidFill>
                  <a:srgbClr val="C00000"/>
                </a:solidFill>
              </a:rPr>
              <a:t>10 GeV </a:t>
            </a:r>
            <a:r>
              <a:rPr lang="en-US" altLang="zh-CN" sz="2000" dirty="0" smtClean="0"/>
              <a:t>level, resulting in a maximum photon energy in the level of </a:t>
            </a:r>
            <a:r>
              <a:rPr lang="en-US" altLang="zh-CN" sz="2000" b="1" dirty="0" smtClean="0">
                <a:solidFill>
                  <a:srgbClr val="C00000"/>
                </a:solidFill>
              </a:rPr>
              <a:t>100 </a:t>
            </a:r>
            <a:r>
              <a:rPr lang="en-US" altLang="zh-CN" sz="2000" b="1" dirty="0" err="1" smtClean="0">
                <a:solidFill>
                  <a:srgbClr val="C00000"/>
                </a:solidFill>
              </a:rPr>
              <a:t>keV</a:t>
            </a:r>
            <a:r>
              <a:rPr lang="en-US" altLang="zh-CN" sz="20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Due to the high beam energy, which is approximately </a:t>
            </a:r>
            <a:r>
              <a:rPr lang="en-US" altLang="zh-CN" sz="2000" b="1" dirty="0" smtClean="0">
                <a:solidFill>
                  <a:srgbClr val="C00000"/>
                </a:solidFill>
              </a:rPr>
              <a:t>120 GeV</a:t>
            </a:r>
            <a:r>
              <a:rPr lang="en-US" altLang="zh-CN" sz="2000" dirty="0" smtClean="0"/>
              <a:t>, the photon energy reaches a level of </a:t>
            </a:r>
            <a:r>
              <a:rPr lang="en-US" altLang="zh-CN" sz="2000" b="1" dirty="0" smtClean="0">
                <a:solidFill>
                  <a:srgbClr val="C00000"/>
                </a:solidFill>
              </a:rPr>
              <a:t>100 MeV 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1714" y="1495394"/>
            <a:ext cx="5388789" cy="263481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 rot="20700987">
            <a:off x="1486478" y="2123347"/>
            <a:ext cx="9505056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Making CEPC a photon source for intensive ultra-high energy gamma-rays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57321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 smtClean="0"/>
              <a:t>2023 International Workshop on the Circular Electron Positron Collider</a:t>
            </a:r>
            <a:endParaRPr lang="zh-CN" altLang="en-US" dirty="0"/>
          </a:p>
        </p:txBody>
      </p:sp>
      <p:sp>
        <p:nvSpPr>
          <p:cNvPr id="29" name="Rectangle 28"/>
          <p:cNvSpPr/>
          <p:nvPr/>
        </p:nvSpPr>
        <p:spPr>
          <a:xfrm>
            <a:off x="335360" y="4717546"/>
            <a:ext cx="5870959" cy="19518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349140" y="116632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 smtClean="0">
                <a:solidFill>
                  <a:srgbClr val="C00000"/>
                </a:solidFill>
              </a:rPr>
              <a:t>Radiation Spectrum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5</a:t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245907"/>
              </p:ext>
            </p:extLst>
          </p:nvPr>
        </p:nvGraphicFramePr>
        <p:xfrm>
          <a:off x="407368" y="1592114"/>
          <a:ext cx="5746860" cy="3017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58628">
                  <a:extLst>
                    <a:ext uri="{9D8B030D-6E8A-4147-A177-3AD203B41FA5}">
                      <a16:colId xmlns:a16="http://schemas.microsoft.com/office/drawing/2014/main" val="3491841867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554344310"/>
                    </a:ext>
                  </a:extLst>
                </a:gridCol>
              </a:tblGrid>
              <a:tr h="195580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FFFF00"/>
                          </a:solidFill>
                          <a:effectLst/>
                        </a:rPr>
                        <a:t>Wiggler   parameter</a:t>
                      </a:r>
                      <a:endParaRPr lang="zh-CN" sz="1400" kern="100" dirty="0">
                        <a:solidFill>
                          <a:srgbClr val="FFFF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112191"/>
                  </a:ext>
                </a:extLst>
              </a:tr>
              <a:tr h="1955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B (T)</a:t>
                      </a:r>
                      <a:endParaRPr lang="zh-CN" sz="1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2 </a:t>
                      </a:r>
                      <a:endParaRPr lang="zh-CN" sz="1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5142250"/>
                  </a:ext>
                </a:extLst>
              </a:tr>
              <a:tr h="2019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Total length (m)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0.32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6387103"/>
                  </a:ext>
                </a:extLst>
              </a:tr>
              <a:tr h="1955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Magnetic period   Length (m)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0.32</a:t>
                      </a:r>
                      <a:endParaRPr lang="zh-CN" sz="1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1537615"/>
                  </a:ext>
                </a:extLst>
              </a:tr>
              <a:tr h="1955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Period number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</a:t>
                      </a:r>
                      <a:endParaRPr lang="zh-CN" sz="1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13561117"/>
                  </a:ext>
                </a:extLst>
              </a:tr>
              <a:tr h="1955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K value</a:t>
                      </a:r>
                      <a:endParaRPr lang="zh-CN" sz="1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59.7</a:t>
                      </a:r>
                      <a:endParaRPr lang="zh-CN" sz="1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0227854"/>
                  </a:ext>
                </a:extLst>
              </a:tr>
              <a:tr h="19558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characteristic energy (MeV)</a:t>
                      </a:r>
                      <a:endParaRPr lang="zh-CN" sz="1800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  <a:endParaRPr lang="zh-CN" sz="18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7235415"/>
                  </a:ext>
                </a:extLst>
              </a:tr>
              <a:tr h="195580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FFFF00"/>
                          </a:solidFill>
                          <a:effectLst/>
                        </a:rPr>
                        <a:t>Bending   magnet</a:t>
                      </a:r>
                      <a:endParaRPr lang="zh-CN" sz="1400" kern="100" dirty="0">
                        <a:solidFill>
                          <a:srgbClr val="FFFF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452611"/>
                  </a:ext>
                </a:extLst>
              </a:tr>
              <a:tr h="1955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B (T)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0.04</a:t>
                      </a:r>
                      <a:endParaRPr lang="zh-CN" sz="1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203627"/>
                  </a:ext>
                </a:extLst>
              </a:tr>
              <a:tr h="1955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Length (m)</a:t>
                      </a:r>
                      <a:endParaRPr lang="zh-CN" sz="1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20</a:t>
                      </a:r>
                      <a:endParaRPr lang="zh-CN" sz="1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4259387"/>
                  </a:ext>
                </a:extLst>
              </a:tr>
              <a:tr h="245904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800" b="1" kern="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Critical energy (</a:t>
                      </a:r>
                      <a:r>
                        <a:rPr lang="en-US" altLang="zh-CN" sz="1800" b="1" kern="1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keV</a:t>
                      </a:r>
                      <a:r>
                        <a:rPr lang="en-US" altLang="zh-CN" sz="1800" b="1" kern="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CN" sz="18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383</a:t>
                      </a:r>
                      <a:endParaRPr lang="zh-CN" altLang="zh-CN" sz="18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1229501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4072" y="907812"/>
            <a:ext cx="5125770" cy="38235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953408" y="620688"/>
            <a:ext cx="1119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100 MeV</a:t>
            </a:r>
            <a:endParaRPr lang="zh-CN" alt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11109166" y="1049077"/>
            <a:ext cx="144016" cy="4845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9478789" y="643824"/>
            <a:ext cx="1119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100 </a:t>
            </a:r>
            <a:r>
              <a:rPr lang="en-US" altLang="zh-CN" dirty="0" err="1" smtClean="0"/>
              <a:t>keV</a:t>
            </a:r>
            <a:endParaRPr lang="zh-CN" alt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9612650" y="1026157"/>
            <a:ext cx="144016" cy="4845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76862" y="4826580"/>
            <a:ext cx="60363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Angular </a:t>
            </a:r>
            <a:r>
              <a:rPr lang="en-US" altLang="zh-CN" dirty="0"/>
              <a:t>Density of Spectral </a:t>
            </a:r>
            <a:r>
              <a:rPr lang="en-US" altLang="zh-CN" dirty="0" smtClean="0"/>
              <a:t>Flux: [</a:t>
            </a:r>
            <a:r>
              <a:rPr lang="en-US" altLang="zh-CN" dirty="0" err="1" smtClean="0"/>
              <a:t>Ph</a:t>
            </a:r>
            <a:r>
              <a:rPr lang="en-US" altLang="zh-CN" dirty="0" smtClean="0"/>
              <a:t>/s/</a:t>
            </a:r>
            <a:r>
              <a:rPr lang="en-US" altLang="zh-CN" dirty="0" err="1" smtClean="0"/>
              <a:t>mr</a:t>
            </a:r>
            <a:r>
              <a:rPr lang="en-US" altLang="zh-CN" dirty="0" smtClean="0"/>
              <a:t>/0.1%bandwidth] </a:t>
            </a:r>
            <a:endParaRPr lang="zh-CN" alt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510" y="5195912"/>
            <a:ext cx="3749318" cy="54112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310" y="5884471"/>
            <a:ext cx="2205800" cy="6466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215337" y="5750038"/>
                <a:ext cx="2736647" cy="9117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zh-CN" sz="16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CN" sz="16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sz="16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altLang="zh-CN" sz="1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zh-CN" altLang="en-US" sz="1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altLang="zh-CN" sz="1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/</m:t>
                                  </m:r>
                                  <m:sSub>
                                    <m:sSubPr>
                                      <m:ctrlPr>
                                        <a:rPr lang="en-US" altLang="zh-CN" sz="16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16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CN" sz="16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r>
                                    <a:rPr lang="en-US" altLang="zh-CN" sz="1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altLang="zh-CN" sz="1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1/3</m:t>
                                  </m:r>
                                </m:sup>
                              </m:sSup>
                              <m:r>
                                <m:rPr>
                                  <m:nor/>
                                </m:rPr>
                                <a:rPr lang="en-US" altLang="zh-CN" sz="1600" dirty="0"/>
                                <m:t>,</m:t>
                              </m:r>
                              <m:r>
                                <a:rPr lang="zh-CN" altLang="en-US" sz="1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zh-CN" sz="1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≪</m:t>
                              </m:r>
                              <m:sSub>
                                <m:sSubPr>
                                  <m:ctrlPr>
                                    <a:rPr lang="en-US" altLang="zh-CN" sz="1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CN" sz="1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  <m:e>
                              <m:func>
                                <m:funcPr>
                                  <m:ctrlP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 sz="1600" b="0" i="0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zh-CN" sz="1600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1600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altLang="zh-CN" sz="1600" b="0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zh-CN" altLang="en-US" sz="1600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altLang="zh-CN" sz="1600" i="1" dirty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zh-CN" altLang="en-US" sz="1600" i="1" dirty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𝜔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1600" i="1" dirty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  <m:r>
                                <a:rPr lang="en-US" altLang="zh-CN" sz="16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sz="16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zh-CN" sz="16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≫</m:t>
                              </m:r>
                              <m:sSub>
                                <m:sSubPr>
                                  <m:ctrlPr>
                                    <a:rPr lang="en-US" altLang="zh-CN" sz="1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CN" sz="1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5337" y="5750038"/>
                <a:ext cx="2736647" cy="91172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内容占位符 1"/>
          <p:cNvSpPr>
            <a:spLocks noGrp="1"/>
          </p:cNvSpPr>
          <p:nvPr>
            <p:ph idx="1"/>
          </p:nvPr>
        </p:nvSpPr>
        <p:spPr>
          <a:xfrm>
            <a:off x="6616076" y="4819510"/>
            <a:ext cx="5383245" cy="1566881"/>
          </a:xfr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/>
          <a:lstStyle/>
          <a:p>
            <a:pPr algn="just">
              <a:lnSpc>
                <a:spcPct val="120000"/>
              </a:lnSpc>
              <a:spcAft>
                <a:spcPts val="600"/>
              </a:spcAft>
              <a:buClrTx/>
              <a:buSzTx/>
            </a:pPr>
            <a:r>
              <a:rPr lang="en-US" altLang="zh-CN" sz="1800" dirty="0" smtClean="0">
                <a:latin typeface="微软雅黑" panose="020B0503020204020204" pitchFamily="34" charset="-122"/>
                <a:sym typeface="+mn-ea"/>
              </a:rPr>
              <a:t>Bending magnets generate intensive x-ray photon with energy around 100 </a:t>
            </a:r>
            <a:r>
              <a:rPr lang="en-US" altLang="zh-CN" sz="1800" dirty="0" err="1" smtClean="0">
                <a:latin typeface="微软雅黑" panose="020B0503020204020204" pitchFamily="34" charset="-122"/>
                <a:sym typeface="+mn-ea"/>
              </a:rPr>
              <a:t>keV</a:t>
            </a:r>
            <a:endParaRPr lang="en-US" altLang="zh-CN" sz="1800" dirty="0" smtClean="0">
              <a:latin typeface="微软雅黑" panose="020B0503020204020204" pitchFamily="34" charset="-122"/>
              <a:sym typeface="+mn-ea"/>
            </a:endParaRPr>
          </a:p>
          <a:p>
            <a:pPr algn="just">
              <a:lnSpc>
                <a:spcPct val="120000"/>
              </a:lnSpc>
              <a:spcAft>
                <a:spcPts val="600"/>
              </a:spcAft>
              <a:buClrTx/>
              <a:buSzTx/>
            </a:pP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Wiggler with 2T generates gamma-ray in the level of 100 MeV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9140" y="1133883"/>
            <a:ext cx="1363900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zh-CN" sz="2000" dirty="0" smtClean="0"/>
              <a:t>SR sources: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77983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 smtClean="0"/>
              <a:t>2023 International Workshop on the Circular Electron Positron Collider</a:t>
            </a:r>
            <a:endParaRPr lang="zh-CN" altLang="en-US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349140" y="116632"/>
            <a:ext cx="11842860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 smtClean="0">
                <a:solidFill>
                  <a:srgbClr val="C00000"/>
                </a:solidFill>
              </a:rPr>
              <a:t>Comparison with other x/γ -ray source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6</a:t>
            </a:fld>
            <a:endParaRPr lang="zh-CN" alt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233093"/>
              </p:ext>
            </p:extLst>
          </p:nvPr>
        </p:nvGraphicFramePr>
        <p:xfrm>
          <a:off x="119336" y="2693886"/>
          <a:ext cx="6528048" cy="30081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4260">
                  <a:extLst>
                    <a:ext uri="{9D8B030D-6E8A-4147-A177-3AD203B41FA5}">
                      <a16:colId xmlns:a16="http://schemas.microsoft.com/office/drawing/2014/main" val="3802052092"/>
                    </a:ext>
                  </a:extLst>
                </a:gridCol>
                <a:gridCol w="1109496">
                  <a:extLst>
                    <a:ext uri="{9D8B030D-6E8A-4147-A177-3AD203B41FA5}">
                      <a16:colId xmlns:a16="http://schemas.microsoft.com/office/drawing/2014/main" val="3627491329"/>
                    </a:ext>
                  </a:extLst>
                </a:gridCol>
                <a:gridCol w="1166137">
                  <a:extLst>
                    <a:ext uri="{9D8B030D-6E8A-4147-A177-3AD203B41FA5}">
                      <a16:colId xmlns:a16="http://schemas.microsoft.com/office/drawing/2014/main" val="2225152865"/>
                    </a:ext>
                  </a:extLst>
                </a:gridCol>
                <a:gridCol w="753457">
                  <a:extLst>
                    <a:ext uri="{9D8B030D-6E8A-4147-A177-3AD203B41FA5}">
                      <a16:colId xmlns:a16="http://schemas.microsoft.com/office/drawing/2014/main" val="3263568479"/>
                    </a:ext>
                  </a:extLst>
                </a:gridCol>
                <a:gridCol w="795770">
                  <a:extLst>
                    <a:ext uri="{9D8B030D-6E8A-4147-A177-3AD203B41FA5}">
                      <a16:colId xmlns:a16="http://schemas.microsoft.com/office/drawing/2014/main" val="652201003"/>
                    </a:ext>
                  </a:extLst>
                </a:gridCol>
                <a:gridCol w="839464">
                  <a:extLst>
                    <a:ext uri="{9D8B030D-6E8A-4147-A177-3AD203B41FA5}">
                      <a16:colId xmlns:a16="http://schemas.microsoft.com/office/drawing/2014/main" val="82964692"/>
                    </a:ext>
                  </a:extLst>
                </a:gridCol>
                <a:gridCol w="839464">
                  <a:extLst>
                    <a:ext uri="{9D8B030D-6E8A-4147-A177-3AD203B41FA5}">
                      <a16:colId xmlns:a16="http://schemas.microsoft.com/office/drawing/2014/main" val="639794015"/>
                    </a:ext>
                  </a:extLst>
                </a:gridCol>
              </a:tblGrid>
              <a:tr h="8134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Source</a:t>
                      </a:r>
                      <a:endParaRPr lang="zh-CN" sz="11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</a:rPr>
                        <a:t>CEPC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</a:rPr>
                        <a:t>BM</a:t>
                      </a:r>
                      <a:endParaRPr lang="zh-CN" sz="11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</a:rPr>
                        <a:t>CEPC</a:t>
                      </a:r>
                      <a:endParaRPr lang="en-US" sz="1100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</a:rPr>
                        <a:t>Wiggler</a:t>
                      </a:r>
                      <a:endParaRPr lang="zh-CN" sz="11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SSRF</a:t>
                      </a:r>
                      <a:endParaRPr lang="zh-CN" sz="11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 </a:t>
                      </a:r>
                      <a:r>
                        <a:rPr lang="en-US" sz="1400" kern="100" dirty="0" smtClean="0">
                          <a:effectLst/>
                        </a:rPr>
                        <a:t>(</a:t>
                      </a:r>
                      <a:r>
                        <a:rPr lang="en-US" sz="1400" kern="100" dirty="0">
                          <a:effectLst/>
                        </a:rPr>
                        <a:t>China)</a:t>
                      </a:r>
                      <a:endParaRPr lang="zh-CN" sz="11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</a:rPr>
                        <a:t>TUNL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</a:rPr>
                        <a:t>-HIGS</a:t>
                      </a:r>
                      <a:endParaRPr lang="en-US" sz="1100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</a:rPr>
                        <a:t>(USA</a:t>
                      </a:r>
                      <a:r>
                        <a:rPr lang="en-US" sz="1400" kern="100" dirty="0">
                          <a:effectLst/>
                        </a:rPr>
                        <a:t>)</a:t>
                      </a:r>
                      <a:endParaRPr lang="zh-CN" sz="11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</a:rPr>
                        <a:t>TERAS</a:t>
                      </a:r>
                      <a:endParaRPr lang="en-US" sz="1100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</a:rPr>
                        <a:t>(Japan</a:t>
                      </a:r>
                      <a:r>
                        <a:rPr lang="en-US" sz="1400" kern="100" dirty="0">
                          <a:effectLst/>
                        </a:rPr>
                        <a:t>)</a:t>
                      </a:r>
                      <a:endParaRPr lang="zh-CN" sz="11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</a:rPr>
                        <a:t>ALBL</a:t>
                      </a:r>
                      <a:endParaRPr lang="en-US" sz="1100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</a:rPr>
                        <a:t>(Spain</a:t>
                      </a:r>
                      <a:r>
                        <a:rPr lang="en-US" sz="1400" kern="100" dirty="0">
                          <a:effectLst/>
                        </a:rPr>
                        <a:t>)</a:t>
                      </a:r>
                      <a:endParaRPr lang="zh-CN" sz="11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91135206"/>
                  </a:ext>
                </a:extLst>
              </a:tr>
              <a:tr h="10742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Gamma energy   range(MeV)</a:t>
                      </a:r>
                      <a:endParaRPr lang="zh-CN" sz="11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0.1~5</a:t>
                      </a:r>
                      <a:endParaRPr lang="zh-CN" sz="11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0.1~100</a:t>
                      </a:r>
                      <a:endParaRPr lang="zh-CN" sz="11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</a:rPr>
                        <a:t>0.4-20</a:t>
                      </a:r>
                      <a:endParaRPr lang="en-US" sz="1100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</a:rPr>
                        <a:t>330-550</a:t>
                      </a:r>
                      <a:endParaRPr lang="zh-CN" sz="11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2-100</a:t>
                      </a:r>
                      <a:endParaRPr lang="zh-CN" sz="11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1-40</a:t>
                      </a:r>
                      <a:endParaRPr lang="zh-CN" sz="11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</a:rPr>
                        <a:t>0.5-16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100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</a:rPr>
                        <a:t>16-110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100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</a:rPr>
                        <a:t>250-530</a:t>
                      </a:r>
                      <a:endParaRPr lang="zh-CN" sz="11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62156732"/>
                  </a:ext>
                </a:extLst>
              </a:tr>
              <a:tr h="6722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Enenergy   resolution (Delta E/E)</a:t>
                      </a:r>
                      <a:endParaRPr lang="zh-CN" sz="11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continuous</a:t>
                      </a:r>
                      <a:endParaRPr lang="zh-CN" sz="11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continuous</a:t>
                      </a:r>
                      <a:endParaRPr lang="zh-CN" sz="11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5%</a:t>
                      </a:r>
                      <a:endParaRPr lang="zh-CN" sz="11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0.8~10%</a:t>
                      </a:r>
                      <a:endParaRPr lang="zh-CN" sz="11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CN" sz="11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CN" sz="11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23804330"/>
                  </a:ext>
                </a:extLst>
              </a:tr>
              <a:tr h="4481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Flux</a:t>
                      </a:r>
                      <a:endParaRPr lang="zh-CN" sz="11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&gt;1e12@0.1%</a:t>
                      </a:r>
                      <a:endParaRPr lang="zh-CN" sz="11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&gt;1e16@0.1%</a:t>
                      </a:r>
                      <a:endParaRPr lang="zh-CN" sz="11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1e6</a:t>
                      </a:r>
                      <a:endParaRPr lang="zh-CN" sz="11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1e8</a:t>
                      </a:r>
                      <a:endParaRPr lang="zh-CN" sz="11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1e4-1e5</a:t>
                      </a:r>
                      <a:endParaRPr lang="zh-CN" sz="11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</a:rPr>
                        <a:t>1e5 - 1e7</a:t>
                      </a:r>
                      <a:endParaRPr lang="zh-CN" sz="11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41982486"/>
                  </a:ext>
                </a:extLst>
              </a:tr>
            </a:tbl>
          </a:graphicData>
        </a:graphic>
      </p:graphicFrame>
      <p:pic>
        <p:nvPicPr>
          <p:cNvPr id="19" name="picture" descr="descript"/>
          <p:cNvPicPr/>
          <p:nvPr/>
        </p:nvPicPr>
        <p:blipFill rotWithShape="1">
          <a:blip r:embed="rId3"/>
          <a:srcRect l="4015" t="5299" r="6323" b="5662"/>
          <a:stretch/>
        </p:blipFill>
        <p:spPr>
          <a:xfrm>
            <a:off x="6696744" y="2560229"/>
            <a:ext cx="5447928" cy="3528393"/>
          </a:xfrm>
          <a:prstGeom prst="rect">
            <a:avLst/>
          </a:prstGeom>
        </p:spPr>
      </p:pic>
      <p:sp>
        <p:nvSpPr>
          <p:cNvPr id="20" name="内容占位符 1"/>
          <p:cNvSpPr>
            <a:spLocks noGrp="1"/>
          </p:cNvSpPr>
          <p:nvPr>
            <p:ph idx="1"/>
          </p:nvPr>
        </p:nvSpPr>
        <p:spPr>
          <a:xfrm>
            <a:off x="330391" y="1237676"/>
            <a:ext cx="11454241" cy="905539"/>
          </a:xfr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/>
          <a:lstStyle/>
          <a:p>
            <a:pPr algn="just">
              <a:lnSpc>
                <a:spcPct val="120000"/>
              </a:lnSpc>
              <a:spcAft>
                <a:spcPts val="600"/>
              </a:spcAft>
              <a:buClrTx/>
              <a:buSzTx/>
            </a:pPr>
            <a:r>
              <a:rPr lang="en-US" altLang="zh-CN" sz="1800" dirty="0" smtClean="0">
                <a:latin typeface="微软雅黑" panose="020B0503020204020204" pitchFamily="34" charset="-122"/>
                <a:sym typeface="+mn-ea"/>
              </a:rPr>
              <a:t>Compare to the SSRF, HEPS, (China) and oversea gamma-ray sources, CEPC provides much wider energy range, higher intensity, and maximum photon energy 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0541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 smtClean="0"/>
              <a:t>2023 International Workshop on the Circular Electron Positron Collider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2821"/>
          <a:stretch/>
        </p:blipFill>
        <p:spPr>
          <a:xfrm>
            <a:off x="119336" y="1196752"/>
            <a:ext cx="11904503" cy="2880320"/>
          </a:xfrm>
          <a:prstGeom prst="rect">
            <a:avLst/>
          </a:prstGeom>
        </p:spPr>
      </p:pic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349140" y="116632"/>
            <a:ext cx="11842860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 smtClean="0">
                <a:solidFill>
                  <a:srgbClr val="C00000"/>
                </a:solidFill>
              </a:rPr>
              <a:t>Beam line arrangement and impact to collider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8" name="内容占位符 1"/>
          <p:cNvSpPr>
            <a:spLocks noGrp="1"/>
          </p:cNvSpPr>
          <p:nvPr>
            <p:ph idx="1"/>
          </p:nvPr>
        </p:nvSpPr>
        <p:spPr>
          <a:xfrm>
            <a:off x="238880" y="4221088"/>
            <a:ext cx="11735969" cy="1566881"/>
          </a:xfr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  <a:buClrTx/>
              <a:buSzTx/>
            </a:pPr>
            <a:r>
              <a:rPr lang="en-US" altLang="zh-CN" sz="1800" dirty="0" smtClean="0">
                <a:latin typeface="微软雅黑" panose="020B0503020204020204" pitchFamily="34" charset="-122"/>
                <a:sym typeface="+mn-ea"/>
              </a:rPr>
              <a:t>Since the bending magnets are original ones used in CEPC, they introduce no additional impacts.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  <a:buClrTx/>
              <a:buSzTx/>
            </a:pPr>
            <a:r>
              <a:rPr lang="en-US" altLang="zh-CN" sz="1800" dirty="0" smtClean="0">
                <a:latin typeface="微软雅黑" panose="020B0503020204020204" pitchFamily="34" charset="-122"/>
                <a:sym typeface="+mn-ea"/>
              </a:rPr>
              <a:t>The </a:t>
            </a:r>
            <a:r>
              <a:rPr lang="en-US" altLang="zh-CN" sz="1800" dirty="0">
                <a:latin typeface="微软雅黑" panose="020B0503020204020204" pitchFamily="34" charset="-122"/>
                <a:sym typeface="+mn-ea"/>
              </a:rPr>
              <a:t>short wiggler </a:t>
            </a:r>
            <a:r>
              <a:rPr lang="en-US" altLang="zh-CN" sz="1800" dirty="0" smtClean="0">
                <a:latin typeface="微软雅黑" panose="020B0503020204020204" pitchFamily="34" charset="-122"/>
                <a:sym typeface="+mn-ea"/>
              </a:rPr>
              <a:t>is </a:t>
            </a:r>
            <a:r>
              <a:rPr lang="en-US" altLang="zh-CN" sz="1800" dirty="0">
                <a:latin typeface="微软雅黑" panose="020B0503020204020204" pitchFamily="34" charset="-122"/>
                <a:sym typeface="+mn-ea"/>
              </a:rPr>
              <a:t>installed in the lattice at </a:t>
            </a:r>
            <a:r>
              <a:rPr lang="en-US" altLang="zh-CN" sz="1800" dirty="0" smtClean="0">
                <a:latin typeface="微软雅黑" panose="020B0503020204020204" pitchFamily="34" charset="-122"/>
                <a:sym typeface="+mn-ea"/>
              </a:rPr>
              <a:t>the </a:t>
            </a:r>
            <a:r>
              <a:rPr lang="en-US" altLang="zh-CN" sz="1800" dirty="0">
                <a:latin typeface="微软雅黑" panose="020B0503020204020204" pitchFamily="34" charset="-122"/>
                <a:sym typeface="+mn-ea"/>
              </a:rPr>
              <a:t>down stream of the on-axis </a:t>
            </a:r>
            <a:r>
              <a:rPr lang="en-US" altLang="zh-CN" sz="1800" dirty="0" smtClean="0">
                <a:latin typeface="微软雅黑" panose="020B0503020204020204" pitchFamily="34" charset="-122"/>
                <a:sym typeface="+mn-ea"/>
              </a:rPr>
              <a:t>injection region</a:t>
            </a:r>
            <a:r>
              <a:rPr lang="en-US" altLang="zh-CN" sz="1800" dirty="0">
                <a:latin typeface="微软雅黑" panose="020B0503020204020204" pitchFamily="34" charset="-122"/>
                <a:sym typeface="+mn-ea"/>
              </a:rPr>
              <a:t>. </a:t>
            </a:r>
            <a:r>
              <a:rPr lang="en-US" altLang="zh-CN" sz="1800" dirty="0" smtClean="0">
                <a:latin typeface="微软雅黑" panose="020B0503020204020204" pitchFamily="34" charset="-122"/>
                <a:sym typeface="+mn-ea"/>
              </a:rPr>
              <a:t>Switching on the wiggler increases additional 1% beam energy loss, which is </a:t>
            </a:r>
            <a:r>
              <a:rPr lang="en-US" altLang="zh-CN" sz="1800" dirty="0" smtClean="0">
                <a:solidFill>
                  <a:srgbClr val="0000FF"/>
                </a:solidFill>
                <a:latin typeface="微软雅黑" panose="020B0503020204020204" pitchFamily="34" charset="-122"/>
                <a:sym typeface="+mn-ea"/>
              </a:rPr>
              <a:t>acceptable</a:t>
            </a:r>
            <a:r>
              <a:rPr lang="en-US" altLang="zh-CN" sz="1800" dirty="0" smtClean="0">
                <a:solidFill>
                  <a:srgbClr val="C00000"/>
                </a:solidFill>
                <a:latin typeface="微软雅黑" panose="020B0503020204020204" pitchFamily="34" charset="-122"/>
                <a:sym typeface="+mn-ea"/>
              </a:rPr>
              <a:t> </a:t>
            </a:r>
            <a:r>
              <a:rPr lang="en-US" altLang="zh-CN" sz="1800" dirty="0" smtClean="0">
                <a:latin typeface="微软雅黑" panose="020B0503020204020204" pitchFamily="34" charset="-122"/>
                <a:sym typeface="+mn-ea"/>
              </a:rPr>
              <a:t>according to specific simulations.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8596" y="5794602"/>
            <a:ext cx="5673925" cy="906016"/>
          </a:xfrm>
          <a:prstGeom prst="rect">
            <a:avLst/>
          </a:prstGeom>
        </p:spPr>
      </p:pic>
      <p:grpSp>
        <p:nvGrpSpPr>
          <p:cNvPr id="10" name="组合 7"/>
          <p:cNvGrpSpPr/>
          <p:nvPr/>
        </p:nvGrpSpPr>
        <p:grpSpPr>
          <a:xfrm>
            <a:off x="479376" y="1124744"/>
            <a:ext cx="5112568" cy="2856794"/>
            <a:chOff x="6611711" y="1164867"/>
            <a:chExt cx="5403308" cy="4632341"/>
          </a:xfrm>
        </p:grpSpPr>
        <p:pic>
          <p:nvPicPr>
            <p:cNvPr id="11" name="图片 16" descr="C:\Users\Yiwei\Desktop\CEPC及SPPC机器示意图-20230427\CEPC机器示意图-俯视-20230427-png.png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08" t="9651" r="14508" b="10286"/>
            <a:stretch/>
          </p:blipFill>
          <p:spPr bwMode="auto">
            <a:xfrm>
              <a:off x="6611711" y="1164867"/>
              <a:ext cx="5403308" cy="463234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2" name="文本框 6"/>
            <p:cNvSpPr txBox="1"/>
            <p:nvPr/>
          </p:nvSpPr>
          <p:spPr>
            <a:xfrm>
              <a:off x="6810356" y="1628702"/>
              <a:ext cx="7986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SS4</a:t>
              </a:r>
              <a:endParaRPr lang="zh-CN" altLang="en-US" dirty="0"/>
            </a:p>
          </p:txBody>
        </p:sp>
        <p:sp>
          <p:nvSpPr>
            <p:cNvPr id="13" name="文本框 17"/>
            <p:cNvSpPr txBox="1"/>
            <p:nvPr/>
          </p:nvSpPr>
          <p:spPr>
            <a:xfrm>
              <a:off x="10701379" y="1686047"/>
              <a:ext cx="7986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S</a:t>
              </a:r>
              <a:r>
                <a:rPr lang="en-US" altLang="zh-CN" dirty="0" smtClean="0"/>
                <a:t>S1</a:t>
              </a:r>
              <a:endParaRPr lang="zh-CN" altLang="en-US" dirty="0"/>
            </a:p>
          </p:txBody>
        </p:sp>
        <p:sp>
          <p:nvSpPr>
            <p:cNvPr id="14" name="文本框 18"/>
            <p:cNvSpPr txBox="1"/>
            <p:nvPr/>
          </p:nvSpPr>
          <p:spPr>
            <a:xfrm>
              <a:off x="10466991" y="5218706"/>
              <a:ext cx="7986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S</a:t>
              </a:r>
              <a:r>
                <a:rPr lang="en-US" altLang="zh-CN" dirty="0" smtClean="0"/>
                <a:t>S2</a:t>
              </a:r>
              <a:endParaRPr lang="zh-CN" altLang="en-US" dirty="0"/>
            </a:p>
          </p:txBody>
        </p:sp>
        <p:sp>
          <p:nvSpPr>
            <p:cNvPr id="15" name="文本框 19"/>
            <p:cNvSpPr txBox="1"/>
            <p:nvPr/>
          </p:nvSpPr>
          <p:spPr>
            <a:xfrm>
              <a:off x="6812286" y="5125657"/>
              <a:ext cx="7986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S</a:t>
              </a:r>
              <a:r>
                <a:rPr lang="en-US" altLang="zh-CN" dirty="0" smtClean="0"/>
                <a:t>S3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5776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 smtClean="0"/>
              <a:t>2023 International Workshop on the Circular Electron Positron Collider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8</a:t>
            </a:fld>
            <a:endParaRPr lang="zh-CN" altLang="en-US"/>
          </a:p>
        </p:txBody>
      </p:sp>
      <p:sp>
        <p:nvSpPr>
          <p:cNvPr id="6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335360" y="116632"/>
            <a:ext cx="11842860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 smtClean="0">
                <a:solidFill>
                  <a:srgbClr val="C00000"/>
                </a:solidFill>
              </a:rPr>
              <a:t>Mitigation measures to the SR effect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81" r="2013" b="2549"/>
          <a:stretch/>
        </p:blipFill>
        <p:spPr>
          <a:xfrm>
            <a:off x="191344" y="3162732"/>
            <a:ext cx="11307352" cy="342626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1344" y="1196752"/>
            <a:ext cx="114601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The conventional measures to mitigate the beam energy loss due to SR is to 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taper</a:t>
            </a:r>
            <a:r>
              <a:rPr lang="en-US" altLang="zh-CN" sz="2400" dirty="0" smtClean="0"/>
              <a:t> the bending magnet field.</a:t>
            </a:r>
            <a:endParaRPr lang="en-US" altLang="zh-CN" sz="2400" dirty="0"/>
          </a:p>
          <a:p>
            <a:pPr marL="712788" indent="-266700"/>
            <a:r>
              <a:rPr lang="en-US" altLang="zh-CN" sz="2400" dirty="0" smtClean="0"/>
              <a:t>• </a:t>
            </a:r>
            <a:r>
              <a:rPr lang="en-US" altLang="zh-CN" sz="2400" dirty="0"/>
              <a:t>The closed orbit </a:t>
            </a:r>
            <a:r>
              <a:rPr lang="en-US" altLang="zh-CN" sz="2400" dirty="0" smtClean="0"/>
              <a:t>distortion reduced to be </a:t>
            </a:r>
            <a:r>
              <a:rPr lang="en-US" altLang="zh-CN" sz="2400" dirty="0">
                <a:solidFill>
                  <a:srgbClr val="C00000"/>
                </a:solidFill>
              </a:rPr>
              <a:t>1um </a:t>
            </a:r>
            <a:r>
              <a:rPr lang="en-US" altLang="zh-CN" sz="2400" dirty="0" smtClean="0">
                <a:solidFill>
                  <a:srgbClr val="C00000"/>
                </a:solidFill>
              </a:rPr>
              <a:t>and 15um </a:t>
            </a:r>
            <a:r>
              <a:rPr lang="en-US" altLang="zh-CN" sz="2400" dirty="0"/>
              <a:t>at </a:t>
            </a:r>
            <a:r>
              <a:rPr lang="en-US" altLang="zh-CN" sz="2400" dirty="0" smtClean="0"/>
              <a:t>wiggler by applying bending magnet tapering.</a:t>
            </a:r>
            <a:endParaRPr lang="en-US" altLang="zh-CN" sz="2400" dirty="0"/>
          </a:p>
          <a:p>
            <a:pPr marL="712788" indent="-266700"/>
            <a:r>
              <a:rPr lang="en-US" altLang="zh-CN" sz="2400" dirty="0"/>
              <a:t>• The dynamic aperture w/ and w/o wiggler are almost the </a:t>
            </a:r>
            <a:r>
              <a:rPr lang="en-US" altLang="zh-CN" sz="2400" dirty="0">
                <a:solidFill>
                  <a:srgbClr val="C00000"/>
                </a:solidFill>
              </a:rPr>
              <a:t>same</a:t>
            </a:r>
            <a:r>
              <a:rPr lang="en-US" altLang="zh-CN" sz="2400" dirty="0"/>
              <a:t>.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7728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335360" y="116632"/>
            <a:ext cx="11842860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altLang="zh-CN" b="1" dirty="0" smtClean="0">
                <a:solidFill>
                  <a:srgbClr val="C00000"/>
                </a:solidFill>
              </a:rPr>
              <a:t>Conceptual Beam Line Design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99" y="938770"/>
            <a:ext cx="7788311" cy="3437917"/>
          </a:xfrm>
          <a:prstGeom prst="rect">
            <a:avLst/>
          </a:prstGeom>
        </p:spPr>
      </p:pic>
      <p:sp>
        <p:nvSpPr>
          <p:cNvPr id="15" name="Rectangular Callout 14"/>
          <p:cNvSpPr/>
          <p:nvPr/>
        </p:nvSpPr>
        <p:spPr>
          <a:xfrm>
            <a:off x="7603484" y="620688"/>
            <a:ext cx="4469180" cy="3672407"/>
          </a:xfrm>
          <a:prstGeom prst="wedgeRectCallout">
            <a:avLst>
              <a:gd name="adj1" fmla="val -64375"/>
              <a:gd name="adj2" fmla="val 2154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 smtClean="0"/>
              <a:t>2023 International Workshop on the Circular Electron Positron Collider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9</a:t>
            </a:fld>
            <a:endParaRPr lang="zh-CN" altLang="en-US"/>
          </a:p>
        </p:txBody>
      </p:sp>
      <p:sp>
        <p:nvSpPr>
          <p:cNvPr id="7" name="Rectangle 6"/>
          <p:cNvSpPr/>
          <p:nvPr/>
        </p:nvSpPr>
        <p:spPr>
          <a:xfrm>
            <a:off x="47328" y="908720"/>
            <a:ext cx="6480720" cy="46166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altLang="zh-CN" sz="2400" dirty="0" smtClean="0"/>
              <a:t>Dual-aperture dipole and extraction beam pipes</a:t>
            </a:r>
            <a:endParaRPr lang="zh-CN" altLang="en-US" sz="24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263352" y="4365104"/>
            <a:ext cx="8592877" cy="2448272"/>
            <a:chOff x="1415479" y="4293096"/>
            <a:chExt cx="8592877" cy="2448272"/>
          </a:xfrm>
        </p:grpSpPr>
        <p:sp>
          <p:nvSpPr>
            <p:cNvPr id="8" name="Rectangular Callout 7"/>
            <p:cNvSpPr/>
            <p:nvPr/>
          </p:nvSpPr>
          <p:spPr>
            <a:xfrm>
              <a:off x="1415479" y="4293096"/>
              <a:ext cx="8592877" cy="2448272"/>
            </a:xfrm>
            <a:prstGeom prst="wedgeRectCallout">
              <a:avLst>
                <a:gd name="adj1" fmla="val -34665"/>
                <a:gd name="adj2" fmla="val -61922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01540" y="4359859"/>
              <a:ext cx="4292375" cy="228956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/>
            <a:srcRect t="22100"/>
            <a:stretch/>
          </p:blipFill>
          <p:spPr>
            <a:xfrm>
              <a:off x="5971046" y="4403366"/>
              <a:ext cx="3878413" cy="2284364"/>
            </a:xfrm>
            <a:prstGeom prst="rect">
              <a:avLst/>
            </a:prstGeom>
          </p:spPr>
        </p:pic>
        <p:cxnSp>
          <p:nvCxnSpPr>
            <p:cNvPr id="12" name="Straight Arrow Connector 11"/>
            <p:cNvCxnSpPr/>
            <p:nvPr/>
          </p:nvCxnSpPr>
          <p:spPr>
            <a:xfrm>
              <a:off x="4949780" y="5805264"/>
              <a:ext cx="130701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t="1404"/>
          <a:stretch/>
        </p:blipFill>
        <p:spPr>
          <a:xfrm>
            <a:off x="7630596" y="849663"/>
            <a:ext cx="4408531" cy="342010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9796" y="5255643"/>
            <a:ext cx="4616530" cy="150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78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21639</TotalTime>
  <Words>1945</Words>
  <Application>Microsoft Office PowerPoint</Application>
  <PresentationFormat>Widescreen</PresentationFormat>
  <Paragraphs>396</Paragraphs>
  <Slides>29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等线</vt:lpstr>
      <vt:lpstr>宋体</vt:lpstr>
      <vt:lpstr>微软雅黑</vt:lpstr>
      <vt:lpstr>Arial</vt:lpstr>
      <vt:lpstr>Arial Black</vt:lpstr>
      <vt:lpstr>Calibri</vt:lpstr>
      <vt:lpstr>Cambria Math</vt:lpstr>
      <vt:lpstr>Times New Roman</vt:lpstr>
      <vt:lpstr>Wingdings</vt:lpstr>
      <vt:lpstr>Office 主题</vt:lpstr>
      <vt:lpstr>PowerPoint Presentation</vt:lpstr>
      <vt:lpstr>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vivi</dc:creator>
  <cp:lastModifiedBy>liyuhui</cp:lastModifiedBy>
  <cp:revision>1905</cp:revision>
  <cp:lastPrinted>2022-11-06T05:19:21Z</cp:lastPrinted>
  <dcterms:created xsi:type="dcterms:W3CDTF">2012-09-04T11:33:36Z</dcterms:created>
  <dcterms:modified xsi:type="dcterms:W3CDTF">2023-07-05T06:11:12Z</dcterms:modified>
</cp:coreProperties>
</file>