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8" r:id="rId3"/>
    <p:sldId id="259" r:id="rId4"/>
    <p:sldId id="261" r:id="rId5"/>
    <p:sldId id="260" r:id="rId6"/>
    <p:sldId id="262" r:id="rId7"/>
    <p:sldId id="263" r:id="rId8"/>
    <p:sldId id="264" r:id="rId9"/>
    <p:sldId id="265" r:id="rId10"/>
    <p:sldId id="267" r:id="rId11"/>
    <p:sldId id="266" r:id="rId12"/>
    <p:sldId id="268" r:id="rId13"/>
    <p:sldId id="269" r:id="rId14"/>
    <p:sldId id="270" r:id="rId1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7202A2-2EB8-42F0-A867-4F737BEFE174}" type="datetimeFigureOut">
              <a:rPr lang="zh-CN" altLang="en-US" smtClean="0"/>
              <a:t>2023/7/4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8C6822-907B-4A5E-8FE3-7602E2EF7F2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7193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921D3-698C-4BC4-A2A8-3117CF17D3A5}" type="datetime1">
              <a:rPr lang="zh-CN" altLang="en-US" smtClean="0"/>
              <a:t>2023/7/4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FFA89-E1E6-4035-8ADE-06D72CD77E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14839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C22B2-46CA-41A9-855F-FA685D6A45C3}" type="datetime1">
              <a:rPr lang="zh-CN" altLang="en-US" smtClean="0"/>
              <a:t>2023/7/4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FFA89-E1E6-4035-8ADE-06D72CD77E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99843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76516-FFC4-4C83-A30C-5F543E6BF71F}" type="datetime1">
              <a:rPr lang="zh-CN" altLang="en-US" smtClean="0"/>
              <a:t>2023/7/4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FFA89-E1E6-4035-8ADE-06D72CD77E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0410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9BE50-F61D-4AD3-97EA-A03B3BDCF856}" type="datetime1">
              <a:rPr lang="zh-CN" altLang="en-US" smtClean="0"/>
              <a:t>2023/7/4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FFA89-E1E6-4035-8ADE-06D72CD77E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2906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63620-89AA-47ED-AC6A-1E453605B3F4}" type="datetime1">
              <a:rPr lang="zh-CN" altLang="en-US" smtClean="0"/>
              <a:t>2023/7/4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FFA89-E1E6-4035-8ADE-06D72CD77E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78011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3F395-C3FB-4202-8829-CE797B478B7D}" type="datetime1">
              <a:rPr lang="zh-CN" altLang="en-US" smtClean="0"/>
              <a:t>2023/7/4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FFA89-E1E6-4035-8ADE-06D72CD77E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52808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99938-8964-4C64-938F-9E26151923F3}" type="datetime1">
              <a:rPr lang="zh-CN" altLang="en-US" smtClean="0"/>
              <a:t>2023/7/4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FFA89-E1E6-4035-8ADE-06D72CD77E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76491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8C332-D37E-443D-A02A-726769A8080D}" type="datetime1">
              <a:rPr lang="zh-CN" altLang="en-US" smtClean="0"/>
              <a:t>2023/7/4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FFA89-E1E6-4035-8ADE-06D72CD77E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62109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61F40-1712-4D62-BEE2-5C15FD83D055}" type="datetime1">
              <a:rPr lang="zh-CN" altLang="en-US" smtClean="0"/>
              <a:t>2023/7/4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FFA89-E1E6-4035-8ADE-06D72CD77E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21758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94297-A2A7-47D7-9E94-A074BAA865A3}" type="datetime1">
              <a:rPr lang="zh-CN" altLang="en-US" smtClean="0"/>
              <a:t>2023/7/4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FFA89-E1E6-4035-8ADE-06D72CD77E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0893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0CFD7-1411-488C-AB34-3CF00D869035}" type="datetime1">
              <a:rPr lang="zh-CN" altLang="en-US" smtClean="0"/>
              <a:t>2023/7/4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FFA89-E1E6-4035-8ADE-06D72CD77E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72714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089909-73C0-46EA-87F6-0E3D72E7178E}" type="datetime1">
              <a:rPr lang="zh-CN" altLang="en-US" smtClean="0"/>
              <a:t>2023/7/4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3FFA89-E1E6-4035-8ADE-06D72CD77E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5932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hyperlink" Target="https://iopscience.iop.org/article/10.1088/1674-1137/44/1/013001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iopscience.iop.org/article/10.1088/1674-1137/43/4/043002" TargetMode="Externa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link.springer.com/article/10.1007/JHEP01(2019)121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iopscience.iop.org/article/10.1088/1674-1137/44/1/013001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iopscience.iop.org/article/10.1088/1674-1137/44/1/013001" TargetMode="Externa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1947" y="3261662"/>
            <a:ext cx="4238257" cy="315642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22571" y="1482575"/>
            <a:ext cx="11903826" cy="1643119"/>
          </a:xfrm>
        </p:spPr>
        <p:txBody>
          <a:bodyPr>
            <a:normAutofit fontScale="90000"/>
          </a:bodyPr>
          <a:lstStyle/>
          <a:p>
            <a:r>
              <a:rPr lang="en-US" altLang="zh-CN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  <a:r>
              <a:rPr lang="en-US" altLang="zh-CN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→</a:t>
            </a:r>
            <a:r>
              <a:rPr lang="en-US" altLang="zh-CN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bb</a:t>
            </a:r>
            <a:r>
              <a:rPr lang="en-US" altLang="zh-C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/cc/gg measurement in </a:t>
            </a:r>
            <a:br>
              <a:rPr lang="en-US" altLang="zh-C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zh-C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CEPC with modified PFN</a:t>
            </a:r>
            <a:endParaRPr lang="zh-CN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374750" y="3917679"/>
            <a:ext cx="8302718" cy="1300516"/>
          </a:xfrm>
        </p:spPr>
        <p:txBody>
          <a:bodyPr>
            <a:normAutofit fontScale="92500"/>
          </a:bodyPr>
          <a:lstStyle/>
          <a:p>
            <a:r>
              <a:rPr lang="en-US" altLang="zh-CN" i="1" dirty="0" smtClean="0"/>
              <a:t>Yu Bai</a:t>
            </a:r>
            <a:r>
              <a:rPr lang="zh-CN" altLang="en-US" baseline="30000" dirty="0" smtClean="0"/>
              <a:t>（</a:t>
            </a:r>
            <a:r>
              <a:rPr lang="en-US" altLang="zh-CN" baseline="30000" dirty="0" smtClean="0"/>
              <a:t>1</a:t>
            </a:r>
            <a:r>
              <a:rPr lang="zh-CN" altLang="en-US" baseline="30000" dirty="0" smtClean="0"/>
              <a:t>）</a:t>
            </a:r>
            <a:r>
              <a:rPr lang="en-US" altLang="zh-CN" dirty="0" smtClean="0"/>
              <a:t>, Gang Li</a:t>
            </a:r>
            <a:r>
              <a:rPr lang="zh-CN" altLang="en-US" baseline="30000" dirty="0" smtClean="0"/>
              <a:t>（</a:t>
            </a:r>
            <a:r>
              <a:rPr lang="en-US" altLang="zh-CN" baseline="30000" dirty="0" smtClean="0"/>
              <a:t>2</a:t>
            </a:r>
            <a:r>
              <a:rPr lang="zh-CN" altLang="en-US" baseline="30000" dirty="0" smtClean="0"/>
              <a:t>）</a:t>
            </a:r>
            <a:r>
              <a:rPr lang="en-US" altLang="zh-CN" dirty="0" smtClean="0"/>
              <a:t>, </a:t>
            </a:r>
            <a:r>
              <a:rPr lang="en-US" altLang="zh-CN" dirty="0" err="1" smtClean="0"/>
              <a:t>JianPeng</a:t>
            </a:r>
            <a:r>
              <a:rPr lang="en-US" altLang="zh-CN" dirty="0" smtClean="0"/>
              <a:t> Deng</a:t>
            </a:r>
            <a:r>
              <a:rPr lang="zh-CN" altLang="en-US" baseline="30000" dirty="0" smtClean="0"/>
              <a:t>（</a:t>
            </a:r>
            <a:r>
              <a:rPr lang="en-US" altLang="zh-CN" baseline="30000" dirty="0" smtClean="0"/>
              <a:t>1</a:t>
            </a:r>
            <a:r>
              <a:rPr lang="zh-CN" altLang="en-US" baseline="30000" dirty="0" smtClean="0"/>
              <a:t>）</a:t>
            </a:r>
            <a:r>
              <a:rPr lang="en-US" altLang="zh-CN" dirty="0" smtClean="0"/>
              <a:t>, </a:t>
            </a:r>
            <a:r>
              <a:rPr lang="en-US" altLang="zh-CN" dirty="0" err="1" smtClean="0"/>
              <a:t>JianYu</a:t>
            </a:r>
            <a:r>
              <a:rPr lang="en-US" altLang="zh-CN" dirty="0" smtClean="0"/>
              <a:t> Huang</a:t>
            </a:r>
            <a:r>
              <a:rPr lang="zh-CN" altLang="en-US" baseline="30000" dirty="0" smtClean="0"/>
              <a:t>（</a:t>
            </a:r>
            <a:r>
              <a:rPr lang="en-US" altLang="zh-CN" baseline="30000" dirty="0" smtClean="0"/>
              <a:t>1</a:t>
            </a:r>
            <a:r>
              <a:rPr lang="zh-CN" altLang="en-US" baseline="30000" dirty="0" smtClean="0"/>
              <a:t>）</a:t>
            </a:r>
            <a:r>
              <a:rPr lang="en-US" altLang="zh-CN" dirty="0" smtClean="0"/>
              <a:t>,</a:t>
            </a:r>
            <a:br>
              <a:rPr lang="en-US" altLang="zh-CN" dirty="0" smtClean="0"/>
            </a:br>
            <a:r>
              <a:rPr lang="en-US" altLang="zh-CN" dirty="0" smtClean="0"/>
              <a:t> </a:t>
            </a:r>
            <a:r>
              <a:rPr lang="en-US" altLang="zh-CN" dirty="0" err="1" smtClean="0"/>
              <a:t>WeiHan</a:t>
            </a:r>
            <a:r>
              <a:rPr lang="en-US" altLang="zh-CN" dirty="0" smtClean="0"/>
              <a:t> Tan</a:t>
            </a:r>
            <a:r>
              <a:rPr lang="zh-CN" altLang="en-US" baseline="30000" dirty="0" smtClean="0"/>
              <a:t>（</a:t>
            </a:r>
            <a:r>
              <a:rPr lang="en-US" altLang="zh-CN" baseline="30000" dirty="0" smtClean="0"/>
              <a:t>1</a:t>
            </a:r>
            <a:r>
              <a:rPr lang="zh-CN" altLang="en-US" baseline="30000" dirty="0" smtClean="0"/>
              <a:t>）</a:t>
            </a:r>
            <a:r>
              <a:rPr lang="en-US" altLang="zh-CN" dirty="0" smtClean="0"/>
              <a:t>, </a:t>
            </a:r>
            <a:r>
              <a:rPr lang="en-US" altLang="zh-CN" dirty="0" err="1" smtClean="0"/>
              <a:t>HeYu</a:t>
            </a:r>
            <a:r>
              <a:rPr lang="en-US" altLang="zh-CN" dirty="0" smtClean="0"/>
              <a:t> </a:t>
            </a:r>
            <a:r>
              <a:rPr lang="en-US" altLang="zh-CN" dirty="0" err="1" smtClean="0"/>
              <a:t>Meng</a:t>
            </a:r>
            <a:r>
              <a:rPr lang="zh-CN" altLang="en-US" baseline="30000" dirty="0" smtClean="0"/>
              <a:t>（</a:t>
            </a:r>
            <a:r>
              <a:rPr lang="en-US" altLang="zh-CN" baseline="30000" dirty="0" smtClean="0"/>
              <a:t>1</a:t>
            </a:r>
            <a:r>
              <a:rPr lang="zh-CN" altLang="en-US" baseline="30000" dirty="0" smtClean="0"/>
              <a:t>）</a:t>
            </a:r>
            <a:r>
              <a:rPr lang="en-US" altLang="zh-CN" dirty="0" smtClean="0"/>
              <a:t>, </a:t>
            </a:r>
            <a:r>
              <a:rPr lang="en-US" altLang="zh-CN" dirty="0" err="1" smtClean="0"/>
              <a:t>Ke</a:t>
            </a:r>
            <a:r>
              <a:rPr lang="en-US" altLang="zh-CN" dirty="0" smtClean="0"/>
              <a:t> Wang</a:t>
            </a:r>
            <a:r>
              <a:rPr lang="zh-CN" altLang="en-US" baseline="30000" dirty="0" smtClean="0"/>
              <a:t>（</a:t>
            </a:r>
            <a:r>
              <a:rPr lang="en-US" altLang="zh-CN" baseline="30000" dirty="0" smtClean="0"/>
              <a:t>1</a:t>
            </a:r>
            <a:r>
              <a:rPr lang="zh-CN" altLang="en-US" baseline="30000" dirty="0" smtClean="0"/>
              <a:t>）</a:t>
            </a:r>
            <a:r>
              <a:rPr lang="en-US" altLang="zh-CN" dirty="0" smtClean="0"/>
              <a:t>, </a:t>
            </a:r>
            <a:r>
              <a:rPr lang="en-US" altLang="zh-CN" dirty="0" err="1" smtClean="0"/>
              <a:t>NengXuan</a:t>
            </a:r>
            <a:r>
              <a:rPr lang="en-US" altLang="zh-CN" dirty="0" smtClean="0"/>
              <a:t> Xu</a:t>
            </a:r>
            <a:r>
              <a:rPr lang="zh-CN" altLang="en-US" baseline="30000" dirty="0" smtClean="0"/>
              <a:t>（</a:t>
            </a:r>
            <a:r>
              <a:rPr lang="en-US" altLang="zh-CN" baseline="30000" dirty="0" smtClean="0"/>
              <a:t>1</a:t>
            </a:r>
            <a:r>
              <a:rPr lang="zh-CN" altLang="en-US" baseline="30000" dirty="0" smtClean="0"/>
              <a:t>）</a:t>
            </a:r>
            <a:endParaRPr lang="en-US" altLang="zh-CN" baseline="30000" dirty="0" smtClean="0"/>
          </a:p>
          <a:p>
            <a:r>
              <a:rPr lang="en-US" altLang="zh-CN" sz="3200" baseline="30000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July 4, 2023</a:t>
            </a:r>
          </a:p>
          <a:p>
            <a:endParaRPr lang="zh-CN" altLang="en-US" dirty="0"/>
          </a:p>
        </p:txBody>
      </p:sp>
      <p:sp>
        <p:nvSpPr>
          <p:cNvPr id="5" name="文本框 4"/>
          <p:cNvSpPr txBox="1"/>
          <p:nvPr/>
        </p:nvSpPr>
        <p:spPr>
          <a:xfrm>
            <a:off x="1723025" y="5125641"/>
            <a:ext cx="41614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 smtClean="0"/>
              <a:t>（</a:t>
            </a:r>
            <a:r>
              <a:rPr lang="en-US" altLang="zh-CN" sz="1200" dirty="0" smtClean="0"/>
              <a:t>1</a:t>
            </a:r>
            <a:r>
              <a:rPr lang="zh-CN" altLang="en-US" sz="1200" dirty="0" smtClean="0"/>
              <a:t>）</a:t>
            </a:r>
            <a:r>
              <a:rPr lang="en-US" altLang="zh-CN" sz="1200" dirty="0" smtClean="0"/>
              <a:t>Southeast University</a:t>
            </a:r>
          </a:p>
          <a:p>
            <a:r>
              <a:rPr lang="zh-CN" altLang="en-US" sz="1200" dirty="0" smtClean="0"/>
              <a:t>（</a:t>
            </a:r>
            <a:r>
              <a:rPr lang="en-US" altLang="zh-CN" sz="1200" dirty="0" smtClean="0"/>
              <a:t>2</a:t>
            </a:r>
            <a:r>
              <a:rPr lang="zh-CN" altLang="en-US" sz="1200" dirty="0" smtClean="0"/>
              <a:t>）</a:t>
            </a:r>
            <a:r>
              <a:rPr lang="en-US" altLang="zh-CN" sz="1200" dirty="0" smtClean="0"/>
              <a:t>Institute of high energy physics</a:t>
            </a:r>
            <a:endParaRPr lang="en-US" altLang="zh-CN" sz="1200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298" y="166863"/>
            <a:ext cx="2091031" cy="1231349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5140" y="229632"/>
            <a:ext cx="1323798" cy="1323798"/>
          </a:xfrm>
          <a:prstGeom prst="rect">
            <a:avLst/>
          </a:prstGeom>
        </p:spPr>
      </p:pic>
      <p:pic>
        <p:nvPicPr>
          <p:cNvPr id="1028" name="Picture 4" descr="https://img0.baidu.com/it/u=2989932014,2146233876&amp;fm=253&amp;fmt=auto&amp;app=138&amp;f=JPEG?w=753&amp;h=50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5869" y="241652"/>
            <a:ext cx="2038005" cy="1353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05459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5497286" cy="1325563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altLang="zh-CN" dirty="0" smtClean="0">
                <a:solidFill>
                  <a:srgbClr val="0000FF"/>
                </a:solidFill>
              </a:rPr>
              <a:t>Some technical notes</a:t>
            </a:r>
            <a:endParaRPr lang="zh-CN" altLang="en-US" dirty="0">
              <a:solidFill>
                <a:srgbClr val="0000FF"/>
              </a:solidFill>
            </a:endParaRPr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735563" y="2444620"/>
            <a:ext cx="10515600" cy="895739"/>
          </a:xfrm>
        </p:spPr>
        <p:txBody>
          <a:bodyPr>
            <a:normAutofit fontScale="85000" lnSpcReduction="10000"/>
          </a:bodyPr>
          <a:lstStyle/>
          <a:p>
            <a:r>
              <a:rPr lang="en-US" altLang="zh-CN" dirty="0" smtClean="0"/>
              <a:t>Model training requires computing power</a:t>
            </a:r>
          </a:p>
          <a:p>
            <a:r>
              <a:rPr lang="en-US" altLang="zh-CN" dirty="0" smtClean="0"/>
              <a:t>Solution: Storage server + fiber connection + GPU server + </a:t>
            </a:r>
            <a:r>
              <a:rPr lang="en-US" altLang="zh-CN" dirty="0" err="1" smtClean="0"/>
              <a:t>LoadingModular</a:t>
            </a:r>
            <a:endParaRPr lang="en-US" altLang="zh-CN" dirty="0" smtClean="0"/>
          </a:p>
          <a:p>
            <a:endParaRPr lang="zh-CN" altLang="en-US" dirty="0"/>
          </a:p>
        </p:txBody>
      </p:sp>
      <p:sp>
        <p:nvSpPr>
          <p:cNvPr id="6" name="圆角矩形 5"/>
          <p:cNvSpPr/>
          <p:nvPr/>
        </p:nvSpPr>
        <p:spPr>
          <a:xfrm>
            <a:off x="1502228" y="3750906"/>
            <a:ext cx="2911151" cy="47586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dirty="0" smtClean="0"/>
              <a:t>Storage Server:</a:t>
            </a:r>
          </a:p>
        </p:txBody>
      </p:sp>
      <p:sp>
        <p:nvSpPr>
          <p:cNvPr id="7" name="圆角矩形 6"/>
          <p:cNvSpPr/>
          <p:nvPr/>
        </p:nvSpPr>
        <p:spPr>
          <a:xfrm>
            <a:off x="1502228" y="4236097"/>
            <a:ext cx="2911151" cy="4012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dirty="0" smtClean="0"/>
              <a:t>Cache(</a:t>
            </a:r>
            <a:r>
              <a:rPr lang="en-US" altLang="zh-CN" dirty="0" err="1" smtClean="0"/>
              <a:t>nv</a:t>
            </a:r>
            <a:r>
              <a:rPr lang="en-US" altLang="zh-CN" dirty="0" smtClean="0"/>
              <a:t> m2 </a:t>
            </a:r>
            <a:r>
              <a:rPr lang="en-US" altLang="zh-CN" dirty="0" err="1" smtClean="0"/>
              <a:t>ssd</a:t>
            </a:r>
            <a:r>
              <a:rPr lang="en-US" altLang="zh-CN" dirty="0" smtClean="0"/>
              <a:t> raid)</a:t>
            </a:r>
            <a:endParaRPr lang="zh-CN" altLang="en-US" dirty="0"/>
          </a:p>
        </p:txBody>
      </p:sp>
      <p:sp>
        <p:nvSpPr>
          <p:cNvPr id="8" name="文本框 7"/>
          <p:cNvSpPr txBox="1"/>
          <p:nvPr/>
        </p:nvSpPr>
        <p:spPr>
          <a:xfrm>
            <a:off x="6755361" y="771937"/>
            <a:ext cx="5131837" cy="1200329"/>
          </a:xfrm>
          <a:prstGeom prst="rect">
            <a:avLst/>
          </a:prstGeom>
          <a:noFill/>
          <a:ln w="1905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工欲善其事，必先利其器 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dirty="0" smtClean="0"/>
              <a:t>–</a:t>
            </a:r>
            <a:r>
              <a:rPr lang="zh-CN" altLang="en-US" dirty="0" smtClean="0"/>
              <a:t>孔子</a:t>
            </a:r>
            <a:endParaRPr lang="en-US" altLang="zh-CN" dirty="0" smtClean="0"/>
          </a:p>
          <a:p>
            <a:r>
              <a:rPr lang="en-US" altLang="zh-CN" dirty="0" smtClean="0"/>
              <a:t>To Do something well, sharpen your tools first</a:t>
            </a:r>
            <a:br>
              <a:rPr lang="en-US" altLang="zh-CN" dirty="0" smtClean="0"/>
            </a:br>
            <a:r>
              <a:rPr lang="en-US" altLang="zh-CN" dirty="0" smtClean="0"/>
              <a:t>-Confucius</a:t>
            </a:r>
            <a:endParaRPr lang="zh-CN" altLang="en-US" dirty="0"/>
          </a:p>
        </p:txBody>
      </p:sp>
      <p:sp>
        <p:nvSpPr>
          <p:cNvPr id="9" name="圆角矩形 8"/>
          <p:cNvSpPr/>
          <p:nvPr/>
        </p:nvSpPr>
        <p:spPr>
          <a:xfrm>
            <a:off x="1502228" y="5103844"/>
            <a:ext cx="503854" cy="8584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0" name="圆角矩形 9"/>
          <p:cNvSpPr/>
          <p:nvPr/>
        </p:nvSpPr>
        <p:spPr>
          <a:xfrm>
            <a:off x="2074506" y="5103844"/>
            <a:ext cx="503854" cy="8584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1" name="圆角矩形 10"/>
          <p:cNvSpPr/>
          <p:nvPr/>
        </p:nvSpPr>
        <p:spPr>
          <a:xfrm>
            <a:off x="2705876" y="5103844"/>
            <a:ext cx="503854" cy="8584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3337246" y="5415645"/>
            <a:ext cx="346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…</a:t>
            </a:r>
            <a:endParaRPr lang="zh-CN" altLang="en-US" dirty="0"/>
          </a:p>
        </p:txBody>
      </p:sp>
      <p:sp>
        <p:nvSpPr>
          <p:cNvPr id="13" name="圆角矩形 12"/>
          <p:cNvSpPr/>
          <p:nvPr/>
        </p:nvSpPr>
        <p:spPr>
          <a:xfrm>
            <a:off x="3909525" y="5103844"/>
            <a:ext cx="503854" cy="8584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4" name="右箭头 13"/>
          <p:cNvSpPr/>
          <p:nvPr/>
        </p:nvSpPr>
        <p:spPr>
          <a:xfrm rot="5400000">
            <a:off x="1746379" y="4795932"/>
            <a:ext cx="407437" cy="16795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5" name="右箭头 14"/>
          <p:cNvSpPr/>
          <p:nvPr/>
        </p:nvSpPr>
        <p:spPr>
          <a:xfrm rot="16200000">
            <a:off x="3827102" y="4785436"/>
            <a:ext cx="407437" cy="16795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2136707" y="5962260"/>
            <a:ext cx="14991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 err="1" smtClean="0">
                <a:solidFill>
                  <a:srgbClr val="0000FF"/>
                </a:solidFill>
              </a:rPr>
              <a:t>Hadd</a:t>
            </a:r>
            <a:r>
              <a:rPr lang="en-US" altLang="zh-CN" b="1" dirty="0" smtClean="0">
                <a:solidFill>
                  <a:srgbClr val="0000FF"/>
                </a:solidFill>
              </a:rPr>
              <a:t> Raid</a:t>
            </a:r>
            <a:endParaRPr lang="zh-CN" altLang="en-US" b="1" dirty="0">
              <a:solidFill>
                <a:srgbClr val="0000FF"/>
              </a:solidFill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1324947" y="5073130"/>
            <a:ext cx="3200400" cy="1258462"/>
          </a:xfrm>
          <a:prstGeom prst="rect">
            <a:avLst/>
          </a:prstGeom>
          <a:noFill/>
          <a:ln w="158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9" name="直接箭头连接符 18"/>
          <p:cNvCxnSpPr/>
          <p:nvPr/>
        </p:nvCxnSpPr>
        <p:spPr>
          <a:xfrm flipV="1">
            <a:off x="4637315" y="4348065"/>
            <a:ext cx="1847461" cy="4665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箭头连接符 20"/>
          <p:cNvCxnSpPr/>
          <p:nvPr/>
        </p:nvCxnSpPr>
        <p:spPr>
          <a:xfrm flipH="1">
            <a:off x="4637315" y="4525347"/>
            <a:ext cx="1766598" cy="0"/>
          </a:xfrm>
          <a:prstGeom prst="straightConnector1">
            <a:avLst/>
          </a:prstGeom>
          <a:ln w="1905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文本框 21"/>
          <p:cNvSpPr txBox="1"/>
          <p:nvPr/>
        </p:nvSpPr>
        <p:spPr>
          <a:xfrm>
            <a:off x="4337438" y="3904865"/>
            <a:ext cx="23663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7030A0"/>
                </a:solidFill>
              </a:rPr>
              <a:t>10 Gb optical fiber </a:t>
            </a:r>
            <a:r>
              <a:rPr lang="en-US" altLang="zh-CN" dirty="0" err="1" smtClean="0">
                <a:solidFill>
                  <a:srgbClr val="7030A0"/>
                </a:solidFill>
              </a:rPr>
              <a:t>nfs</a:t>
            </a:r>
            <a:endParaRPr lang="zh-CN" altLang="en-US" dirty="0">
              <a:solidFill>
                <a:srgbClr val="7030A0"/>
              </a:solidFill>
            </a:endParaRPr>
          </a:p>
        </p:txBody>
      </p:sp>
      <p:sp>
        <p:nvSpPr>
          <p:cNvPr id="25" name="圆角矩形 24"/>
          <p:cNvSpPr/>
          <p:nvPr/>
        </p:nvSpPr>
        <p:spPr>
          <a:xfrm>
            <a:off x="6627849" y="3830995"/>
            <a:ext cx="1390261" cy="113833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dirty="0" smtClean="0"/>
              <a:t>A100 GPU Server</a:t>
            </a:r>
            <a:endParaRPr lang="zh-CN" altLang="en-US" dirty="0"/>
          </a:p>
        </p:txBody>
      </p:sp>
      <p:sp>
        <p:nvSpPr>
          <p:cNvPr id="26" name="文本框 25"/>
          <p:cNvSpPr txBox="1"/>
          <p:nvPr/>
        </p:nvSpPr>
        <p:spPr>
          <a:xfrm>
            <a:off x="4799047" y="5243803"/>
            <a:ext cx="457529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0000FF"/>
                </a:solidFill>
              </a:rPr>
              <a:t>Multiple thread loader modular</a:t>
            </a:r>
            <a:r>
              <a:rPr lang="en-US" altLang="zh-CN" dirty="0" smtClean="0"/>
              <a:t>: </a:t>
            </a:r>
            <a:br>
              <a:rPr lang="en-US" altLang="zh-CN" dirty="0" smtClean="0"/>
            </a:br>
            <a:r>
              <a:rPr lang="en-US" altLang="zh-CN" dirty="0" smtClean="0"/>
              <a:t>loading ~20 GB data in less than 20 seconds</a:t>
            </a:r>
            <a:br>
              <a:rPr lang="en-US" altLang="zh-CN" dirty="0" smtClean="0"/>
            </a:br>
            <a:r>
              <a:rPr lang="en-US" altLang="zh-CN" dirty="0" smtClean="0"/>
              <a:t>(takes more than 20 min by uproot4)</a:t>
            </a:r>
            <a:endParaRPr lang="zh-CN" altLang="en-US" dirty="0"/>
          </a:p>
        </p:txBody>
      </p:sp>
      <p:sp>
        <p:nvSpPr>
          <p:cNvPr id="27" name="文本框 26"/>
          <p:cNvSpPr txBox="1"/>
          <p:nvPr/>
        </p:nvSpPr>
        <p:spPr>
          <a:xfrm>
            <a:off x="8161183" y="4076511"/>
            <a:ext cx="31582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~30 min training 3.2M events </a:t>
            </a:r>
            <a:br>
              <a:rPr lang="en-US" altLang="zh-CN" dirty="0" smtClean="0"/>
            </a:br>
            <a:r>
              <a:rPr lang="en-US" altLang="zh-CN" dirty="0" smtClean="0"/>
              <a:t>in 80 </a:t>
            </a:r>
            <a:r>
              <a:rPr lang="en-US" altLang="zh-CN" dirty="0" err="1" smtClean="0"/>
              <a:t>epoches</a:t>
            </a:r>
            <a:endParaRPr lang="zh-CN" altLang="en-US" dirty="0"/>
          </a:p>
        </p:txBody>
      </p:sp>
      <p:sp>
        <p:nvSpPr>
          <p:cNvPr id="28" name="灯片编号占位符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FFA89-E1E6-4035-8ADE-06D72CD77EC0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55596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5721220" cy="1165095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altLang="zh-CN" dirty="0" smtClean="0">
                <a:solidFill>
                  <a:srgbClr val="0000FF"/>
                </a:solidFill>
              </a:rPr>
              <a:t>Summary and Prospect</a:t>
            </a:r>
            <a:endParaRPr lang="zh-CN" altLang="en-US" dirty="0">
              <a:solidFill>
                <a:srgbClr val="0000FF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690688"/>
            <a:ext cx="10834396" cy="4351338"/>
          </a:xfrm>
        </p:spPr>
        <p:txBody>
          <a:bodyPr>
            <a:normAutofit fontScale="92500" lnSpcReduction="10000"/>
          </a:bodyPr>
          <a:lstStyle/>
          <a:p>
            <a:r>
              <a:rPr lang="en-US" altLang="zh-CN" dirty="0" smtClean="0"/>
              <a:t>PFN is demonstrated to be a powerful tool to identify multiple jets FS</a:t>
            </a:r>
          </a:p>
          <a:p>
            <a:pPr lvl="1"/>
            <a:r>
              <a:rPr lang="en-US" altLang="zh-CN" dirty="0" smtClean="0">
                <a:solidFill>
                  <a:srgbClr val="FF0000"/>
                </a:solidFill>
              </a:rPr>
              <a:t>Kinematics information</a:t>
            </a:r>
            <a:r>
              <a:rPr lang="en-US" altLang="zh-CN" dirty="0" smtClean="0"/>
              <a:t>: particle momentum/angular distribution, multiplicity etc.</a:t>
            </a:r>
          </a:p>
          <a:p>
            <a:pPr lvl="1"/>
            <a:r>
              <a:rPr lang="en-US" altLang="zh-CN" dirty="0" smtClean="0">
                <a:solidFill>
                  <a:srgbClr val="FF0000"/>
                </a:solidFill>
              </a:rPr>
              <a:t>Flavor information</a:t>
            </a:r>
            <a:r>
              <a:rPr lang="en-US" altLang="zh-CN" dirty="0" smtClean="0"/>
              <a:t>: D0/Z0 and their significance</a:t>
            </a:r>
          </a:p>
          <a:p>
            <a:r>
              <a:rPr lang="en-US" altLang="zh-CN" dirty="0" smtClean="0"/>
              <a:t>The PFN </a:t>
            </a:r>
            <a:r>
              <a:rPr lang="el-GR" altLang="zh-CN" dirty="0" smtClean="0"/>
              <a:t>Φ</a:t>
            </a:r>
            <a:r>
              <a:rPr lang="en-US" altLang="zh-CN" dirty="0" smtClean="0"/>
              <a:t>-Layer can integrate other type of object to improve performance</a:t>
            </a:r>
          </a:p>
          <a:p>
            <a:pPr lvl="1"/>
            <a:r>
              <a:rPr lang="en-US" altLang="zh-CN" dirty="0" smtClean="0"/>
              <a:t>E.g. </a:t>
            </a:r>
            <a:r>
              <a:rPr lang="en-US" altLang="zh-CN" dirty="0" smtClean="0">
                <a:solidFill>
                  <a:srgbClr val="FF0000"/>
                </a:solidFill>
              </a:rPr>
              <a:t>vertices information </a:t>
            </a:r>
            <a:r>
              <a:rPr lang="en-US" altLang="zh-CN" dirty="0" smtClean="0"/>
              <a:t>for jet flavor identification</a:t>
            </a:r>
          </a:p>
          <a:p>
            <a:r>
              <a:rPr lang="en-US" altLang="zh-CN" dirty="0" smtClean="0"/>
              <a:t>Huge size of training sample are necessary</a:t>
            </a:r>
          </a:p>
          <a:p>
            <a:pPr lvl="1"/>
            <a:r>
              <a:rPr lang="en-US" altLang="zh-CN" dirty="0" smtClean="0">
                <a:solidFill>
                  <a:srgbClr val="FF0000"/>
                </a:solidFill>
              </a:rPr>
              <a:t>Event filter </a:t>
            </a:r>
            <a:r>
              <a:rPr lang="en-US" altLang="zh-CN" dirty="0" smtClean="0"/>
              <a:t>is a solution to the problem of huge computing resources required</a:t>
            </a:r>
          </a:p>
          <a:p>
            <a:r>
              <a:rPr lang="en-US" altLang="zh-CN" dirty="0" smtClean="0">
                <a:solidFill>
                  <a:srgbClr val="FF0000"/>
                </a:solidFill>
              </a:rPr>
              <a:t>Fast loading tool </a:t>
            </a:r>
            <a:r>
              <a:rPr lang="en-US" altLang="zh-CN" dirty="0" smtClean="0"/>
              <a:t>is very helpful to cooperate with hardware</a:t>
            </a:r>
          </a:p>
          <a:p>
            <a:r>
              <a:rPr lang="en-US" altLang="zh-CN" dirty="0" smtClean="0"/>
              <a:t>Architecture improvement: </a:t>
            </a:r>
          </a:p>
          <a:p>
            <a:pPr lvl="1"/>
            <a:r>
              <a:rPr lang="en-US" altLang="zh-CN" dirty="0" smtClean="0">
                <a:solidFill>
                  <a:srgbClr val="FF0000"/>
                </a:solidFill>
              </a:rPr>
              <a:t>A vector of weight </a:t>
            </a:r>
            <a:r>
              <a:rPr lang="en-US" altLang="zh-CN" dirty="0" smtClean="0"/>
              <a:t>implemented in </a:t>
            </a:r>
            <a:r>
              <a:rPr lang="el-GR" altLang="zh-CN" dirty="0" smtClean="0"/>
              <a:t>Φ</a:t>
            </a:r>
            <a:r>
              <a:rPr lang="en-US" altLang="zh-CN" dirty="0" smtClean="0"/>
              <a:t>-Layer summation? (1D weight-&gt;</a:t>
            </a:r>
            <a:r>
              <a:rPr lang="en-US" altLang="zh-CN" dirty="0" err="1" smtClean="0"/>
              <a:t>mult</a:t>
            </a:r>
            <a:r>
              <a:rPr lang="en-US" altLang="zh-CN" dirty="0" smtClean="0"/>
              <a:t>-Dim W)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FFA89-E1E6-4035-8ADE-06D72CD77EC0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64313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2069" y="267606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altLang="zh-CN" sz="8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Backups</a:t>
            </a:r>
            <a:endParaRPr lang="zh-CN" altLang="en-US" sz="8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FFA89-E1E6-4035-8ADE-06D72CD77EC0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52999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altLang="zh-CN" dirty="0" smtClean="0">
                <a:solidFill>
                  <a:srgbClr val="0000FF"/>
                </a:solidFill>
              </a:rPr>
              <a:t>Training results with full hadronic </a:t>
            </a:r>
            <a:r>
              <a:rPr lang="en-US" altLang="zh-CN" dirty="0" err="1" smtClean="0">
                <a:solidFill>
                  <a:srgbClr val="0000FF"/>
                </a:solidFill>
              </a:rPr>
              <a:t>Hww</a:t>
            </a:r>
            <a:r>
              <a:rPr lang="en-US" altLang="zh-CN" dirty="0" smtClean="0">
                <a:solidFill>
                  <a:srgbClr val="0000FF"/>
                </a:solidFill>
              </a:rPr>
              <a:t>/</a:t>
            </a:r>
            <a:r>
              <a:rPr lang="en-US" altLang="zh-CN" dirty="0" err="1" smtClean="0">
                <a:solidFill>
                  <a:srgbClr val="0000FF"/>
                </a:solidFill>
              </a:rPr>
              <a:t>zz</a:t>
            </a:r>
            <a:endParaRPr lang="zh-CN" altLang="en-US" dirty="0">
              <a:solidFill>
                <a:srgbClr val="0000FF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FFA89-E1E6-4035-8ADE-06D72CD77EC0}" type="slidenum">
              <a:rPr lang="zh-CN" altLang="en-US" smtClean="0"/>
              <a:t>13</a:t>
            </a:fld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97583"/>
            <a:ext cx="4944924" cy="370869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1043" y="2300919"/>
            <a:ext cx="2968691" cy="296869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8754" y="2300919"/>
            <a:ext cx="2968691" cy="2968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8358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834396" cy="1325563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altLang="zh-CN" dirty="0" smtClean="0">
                <a:solidFill>
                  <a:srgbClr val="0000FF"/>
                </a:solidFill>
              </a:rPr>
              <a:t>Comparison between different configuration</a:t>
            </a:r>
            <a:endParaRPr lang="zh-CN" altLang="en-US" dirty="0">
              <a:solidFill>
                <a:srgbClr val="0000FF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FFA89-E1E6-4035-8ADE-06D72CD77EC0}" type="slidenum">
              <a:rPr lang="zh-CN" altLang="en-US" smtClean="0"/>
              <a:t>14</a:t>
            </a:fld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238083"/>
            <a:ext cx="6676313" cy="143817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704" y="4018092"/>
            <a:ext cx="6995303" cy="1796833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8164829" y="2634006"/>
            <a:ext cx="33457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0000FF"/>
                </a:solidFill>
              </a:rPr>
              <a:t>Vertex information improve </a:t>
            </a:r>
            <a:br>
              <a:rPr lang="en-US" altLang="zh-CN" dirty="0" smtClean="0">
                <a:solidFill>
                  <a:srgbClr val="0000FF"/>
                </a:solidFill>
              </a:rPr>
            </a:br>
            <a:r>
              <a:rPr lang="en-US" altLang="zh-CN" dirty="0" smtClean="0">
                <a:solidFill>
                  <a:srgbClr val="0000FF"/>
                </a:solidFill>
              </a:rPr>
              <a:t>H-&gt;gg/cc precision significantly</a:t>
            </a:r>
            <a:endParaRPr lang="zh-CN" altLang="en-US" dirty="0">
              <a:solidFill>
                <a:srgbClr val="0000FF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8143395" y="4449011"/>
            <a:ext cx="3677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0000FF"/>
                </a:solidFill>
              </a:rPr>
              <a:t>D0/Z0 is essential to Flavor tagging</a:t>
            </a:r>
            <a:endParaRPr lang="zh-CN" alt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71908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5683898" cy="1142464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altLang="zh-CN" dirty="0" smtClean="0">
                <a:solidFill>
                  <a:srgbClr val="0000FF"/>
                </a:solidFill>
              </a:rPr>
              <a:t>H-&gt;bb/cc/gg in CEPC</a:t>
            </a:r>
            <a:endParaRPr lang="zh-CN" altLang="en-US" dirty="0">
              <a:solidFill>
                <a:srgbClr val="0000FF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1809" y="5273028"/>
            <a:ext cx="10515600" cy="1264140"/>
          </a:xfrm>
        </p:spPr>
        <p:txBody>
          <a:bodyPr>
            <a:normAutofit fontScale="92500" lnSpcReduction="20000"/>
          </a:bodyPr>
          <a:lstStyle/>
          <a:p>
            <a:r>
              <a:rPr lang="en-US" altLang="zh-CN" dirty="0" smtClean="0"/>
              <a:t>Understanding Yukawa coupling between Higgs boson and quarks</a:t>
            </a:r>
          </a:p>
          <a:p>
            <a:r>
              <a:rPr lang="en-US" altLang="zh-CN" dirty="0" smtClean="0"/>
              <a:t>CEPC is an ideal place to precisely measure Higgs decay</a:t>
            </a:r>
          </a:p>
          <a:p>
            <a:r>
              <a:rPr lang="en-US" altLang="zh-CN" dirty="0" smtClean="0"/>
              <a:t>An important benchmark measurement of CEPC</a:t>
            </a:r>
            <a:endParaRPr lang="zh-CN" altLang="en-US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1934" y="0"/>
            <a:ext cx="3892839" cy="5273028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478689" y="1710029"/>
            <a:ext cx="2736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Higgs Production in CEPC</a:t>
            </a:r>
            <a:endParaRPr lang="zh-CN" altLang="en-US" dirty="0"/>
          </a:p>
        </p:txBody>
      </p:sp>
      <p:sp>
        <p:nvSpPr>
          <p:cNvPr id="8" name="文本框 7"/>
          <p:cNvSpPr txBox="1"/>
          <p:nvPr/>
        </p:nvSpPr>
        <p:spPr>
          <a:xfrm>
            <a:off x="5220280" y="1690688"/>
            <a:ext cx="1527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H-&gt;bb/cc/gg</a:t>
            </a:r>
            <a:endParaRPr lang="zh-CN" altLang="en-US" dirty="0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532219"/>
            <a:ext cx="1812051" cy="815423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829" y="3596471"/>
            <a:ext cx="1863422" cy="904397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7012" y="2466546"/>
            <a:ext cx="1861260" cy="946768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7945" y="3496803"/>
            <a:ext cx="1683316" cy="1021598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4240" y="2100852"/>
            <a:ext cx="1618667" cy="1381006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4240" y="3413315"/>
            <a:ext cx="1937694" cy="1498218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786829" y="1567543"/>
            <a:ext cx="4039779" cy="311642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5001208" y="1567543"/>
            <a:ext cx="1959429" cy="3237722"/>
          </a:xfrm>
          <a:prstGeom prst="rect">
            <a:avLst/>
          </a:prstGeom>
          <a:noFill/>
          <a:ln w="190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7" name="灯片编号占位符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FFA89-E1E6-4035-8ADE-06D72CD77EC0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15070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5562600" cy="1325563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altLang="zh-CN" dirty="0" smtClean="0">
                <a:solidFill>
                  <a:srgbClr val="0000FF"/>
                </a:solidFill>
              </a:rPr>
              <a:t>Previous measurement</a:t>
            </a:r>
            <a:endParaRPr lang="zh-CN" altLang="en-US" dirty="0">
              <a:solidFill>
                <a:srgbClr val="0000FF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4868883"/>
            <a:ext cx="10515600" cy="1314018"/>
          </a:xfrm>
        </p:spPr>
        <p:txBody>
          <a:bodyPr>
            <a:normAutofit fontScale="92500" lnSpcReduction="10000"/>
          </a:bodyPr>
          <a:lstStyle/>
          <a:p>
            <a:r>
              <a:rPr lang="en-US" altLang="zh-CN" dirty="0" err="1" smtClean="0"/>
              <a:t>ee-kt</a:t>
            </a:r>
            <a:r>
              <a:rPr lang="en-US" altLang="zh-CN" dirty="0" smtClean="0"/>
              <a:t> jet algorithm</a:t>
            </a:r>
          </a:p>
          <a:p>
            <a:r>
              <a:rPr lang="en-US" altLang="zh-CN" dirty="0" smtClean="0"/>
              <a:t>BDT Flavor tag</a:t>
            </a:r>
          </a:p>
          <a:p>
            <a:r>
              <a:rPr lang="en-US" altLang="zh-CN" dirty="0" err="1" smtClean="0"/>
              <a:t>Mrecoil◊Flavor</a:t>
            </a:r>
            <a:r>
              <a:rPr lang="en-US" altLang="zh-CN" dirty="0" smtClean="0"/>
              <a:t> Tagging template fit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7515" y="2105051"/>
            <a:ext cx="4856970" cy="2349467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789695" y="1898553"/>
            <a:ext cx="2281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GBDT Flavor Tagging</a:t>
            </a:r>
            <a:endParaRPr lang="zh-CN" altLang="en-US" dirty="0"/>
          </a:p>
        </p:txBody>
      </p:sp>
      <p:sp>
        <p:nvSpPr>
          <p:cNvPr id="7" name="文本框 6"/>
          <p:cNvSpPr txBox="1"/>
          <p:nvPr/>
        </p:nvSpPr>
        <p:spPr>
          <a:xfrm>
            <a:off x="4689347" y="2289717"/>
            <a:ext cx="12410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B-Tagging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7006449" y="2312918"/>
            <a:ext cx="12554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0000FF"/>
                </a:solidFill>
              </a:rPr>
              <a:t>C</a:t>
            </a:r>
            <a:r>
              <a:rPr lang="en-US" altLang="zh-CN" dirty="0" smtClean="0">
                <a:solidFill>
                  <a:srgbClr val="0000FF"/>
                </a:solidFill>
              </a:rPr>
              <a:t>-Tagging</a:t>
            </a:r>
            <a:endParaRPr lang="zh-CN" altLang="en-US" dirty="0">
              <a:solidFill>
                <a:srgbClr val="0000FF"/>
              </a:solidFill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172" y="2984509"/>
            <a:ext cx="2981325" cy="295275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546468" y="3562500"/>
            <a:ext cx="26356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Merge Jets according to </a:t>
            </a:r>
            <a:br>
              <a:rPr lang="en-US" altLang="zh-CN" dirty="0" smtClean="0"/>
            </a:br>
            <a:r>
              <a:rPr lang="en-US" altLang="zh-CN" dirty="0" smtClean="0"/>
              <a:t>‘distance’</a:t>
            </a:r>
            <a:endParaRPr lang="zh-CN" altLang="en-US" dirty="0"/>
          </a:p>
        </p:txBody>
      </p:sp>
      <p:sp>
        <p:nvSpPr>
          <p:cNvPr id="12" name="矩形 11"/>
          <p:cNvSpPr/>
          <p:nvPr/>
        </p:nvSpPr>
        <p:spPr>
          <a:xfrm>
            <a:off x="312154" y="2598640"/>
            <a:ext cx="3433666" cy="1927720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3918857" y="1897186"/>
            <a:ext cx="4343064" cy="2557332"/>
          </a:xfrm>
          <a:prstGeom prst="rect">
            <a:avLst/>
          </a:prstGeom>
          <a:noFill/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13263" y="2227750"/>
            <a:ext cx="2765551" cy="2051653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3467" y="4573988"/>
            <a:ext cx="3652713" cy="1736683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9301164" y="1858418"/>
            <a:ext cx="1200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3D-Fitting</a:t>
            </a:r>
            <a:endParaRPr lang="zh-CN" altLang="en-US" dirty="0"/>
          </a:p>
        </p:txBody>
      </p:sp>
      <p:sp>
        <p:nvSpPr>
          <p:cNvPr id="17" name="矩形 16"/>
          <p:cNvSpPr/>
          <p:nvPr/>
        </p:nvSpPr>
        <p:spPr>
          <a:xfrm>
            <a:off x="8343467" y="1774553"/>
            <a:ext cx="3652713" cy="4655588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8" name="文本框 17"/>
          <p:cNvSpPr txBox="1"/>
          <p:nvPr/>
        </p:nvSpPr>
        <p:spPr>
          <a:xfrm>
            <a:off x="367865" y="1865545"/>
            <a:ext cx="32880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0000FF"/>
                </a:solidFill>
                <a:hlinkClick r:id="rId6"/>
              </a:rPr>
              <a:t>Chinese Physic C, 043002, 2019</a:t>
            </a:r>
            <a:endParaRPr lang="zh-CN" altLang="en-US" dirty="0">
              <a:solidFill>
                <a:srgbClr val="0000FF"/>
              </a:solidFill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80471" y="2173831"/>
            <a:ext cx="32880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0000FF"/>
                </a:solidFill>
                <a:hlinkClick r:id="rId7"/>
              </a:rPr>
              <a:t>Chinese Physic C, 013001, 2020</a:t>
            </a:r>
            <a:endParaRPr lang="zh-CN" altLang="en-US" dirty="0">
              <a:solidFill>
                <a:srgbClr val="0000FF"/>
              </a:solidFill>
            </a:endParaRPr>
          </a:p>
        </p:txBody>
      </p:sp>
      <p:sp>
        <p:nvSpPr>
          <p:cNvPr id="20" name="灯片编号占位符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FFA89-E1E6-4035-8ADE-06D72CD77EC0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23637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7941906" cy="1325563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altLang="zh-CN" dirty="0" smtClean="0">
                <a:solidFill>
                  <a:srgbClr val="0000FF"/>
                </a:solidFill>
              </a:rPr>
              <a:t>Key performance to be improved</a:t>
            </a:r>
            <a:endParaRPr lang="zh-CN" altLang="en-US" dirty="0">
              <a:solidFill>
                <a:srgbClr val="0000FF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Jet algorithm</a:t>
            </a:r>
          </a:p>
          <a:p>
            <a:pPr lvl="1"/>
            <a:r>
              <a:rPr lang="en-US" altLang="zh-CN" dirty="0" smtClean="0"/>
              <a:t>Separation between with different </a:t>
            </a:r>
            <a:r>
              <a:rPr lang="en-US" altLang="zh-CN" dirty="0" err="1" smtClean="0"/>
              <a:t>parton</a:t>
            </a:r>
            <a:r>
              <a:rPr lang="en-US" altLang="zh-CN" dirty="0" smtClean="0"/>
              <a:t> multiplicity</a:t>
            </a:r>
          </a:p>
          <a:p>
            <a:pPr lvl="2"/>
            <a:r>
              <a:rPr lang="en-US" altLang="zh-CN" dirty="0" smtClean="0"/>
              <a:t>H-&gt;bb/cc/gg and H-&gt;</a:t>
            </a:r>
            <a:r>
              <a:rPr lang="en-US" altLang="zh-CN" dirty="0" err="1" smtClean="0"/>
              <a:t>ww</a:t>
            </a:r>
            <a:r>
              <a:rPr lang="en-US" altLang="zh-CN" dirty="0" smtClean="0"/>
              <a:t>/</a:t>
            </a:r>
            <a:r>
              <a:rPr lang="en-US" altLang="zh-CN" dirty="0" err="1" smtClean="0"/>
              <a:t>zz</a:t>
            </a:r>
            <a:r>
              <a:rPr lang="en-US" altLang="zh-CN" dirty="0" smtClean="0"/>
              <a:t>-&gt;4q/2q+2l</a:t>
            </a:r>
          </a:p>
          <a:p>
            <a:r>
              <a:rPr lang="en-US" altLang="zh-CN" dirty="0" smtClean="0"/>
              <a:t>Flavor tagging</a:t>
            </a:r>
          </a:p>
          <a:p>
            <a:pPr lvl="1"/>
            <a:r>
              <a:rPr lang="en-US" altLang="zh-CN" dirty="0" smtClean="0"/>
              <a:t>B/L separation is good</a:t>
            </a:r>
          </a:p>
          <a:p>
            <a:pPr lvl="1"/>
            <a:r>
              <a:rPr lang="en-US" altLang="zh-CN" dirty="0"/>
              <a:t>I</a:t>
            </a:r>
            <a:r>
              <a:rPr lang="en-US" altLang="zh-CN" dirty="0" smtClean="0"/>
              <a:t>mprove c-tag performance(especially contaminations from B)</a:t>
            </a:r>
          </a:p>
          <a:p>
            <a:pPr lvl="1"/>
            <a:r>
              <a:rPr lang="en-US" altLang="zh-CN" dirty="0" smtClean="0"/>
              <a:t>Gluon/quark jet separation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FFA89-E1E6-4035-8ADE-06D72CD77EC0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98630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477817"/>
            <a:ext cx="5401887" cy="3601258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6458339" cy="1325563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altLang="zh-CN" dirty="0" smtClean="0">
                <a:solidFill>
                  <a:srgbClr val="0000FF"/>
                </a:solidFill>
              </a:rPr>
              <a:t>Particle flow network (PFN)</a:t>
            </a:r>
            <a:endParaRPr lang="zh-CN" altLang="en-US" dirty="0">
              <a:solidFill>
                <a:srgbClr val="0000FF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5478087"/>
            <a:ext cx="10515600" cy="698875"/>
          </a:xfrm>
        </p:spPr>
        <p:txBody>
          <a:bodyPr>
            <a:normAutofit fontScale="77500" lnSpcReduction="20000"/>
          </a:bodyPr>
          <a:lstStyle/>
          <a:p>
            <a:r>
              <a:rPr lang="el-GR" altLang="zh-CN" dirty="0" smtClean="0"/>
              <a:t>Φ</a:t>
            </a:r>
            <a:r>
              <a:rPr lang="en-US" altLang="zh-CN" dirty="0" smtClean="0"/>
              <a:t>-Layer: DNN layer </a:t>
            </a:r>
            <a:r>
              <a:rPr lang="en-US" altLang="zh-CN" dirty="0" smtClean="0">
                <a:solidFill>
                  <a:srgbClr val="FF0000"/>
                </a:solidFill>
              </a:rPr>
              <a:t>for each particle</a:t>
            </a:r>
          </a:p>
          <a:p>
            <a:r>
              <a:rPr lang="en-US" altLang="zh-CN" dirty="0" smtClean="0"/>
              <a:t>O-Layer: A </a:t>
            </a:r>
            <a:r>
              <a:rPr lang="en-US" altLang="zh-CN" dirty="0" smtClean="0">
                <a:solidFill>
                  <a:srgbClr val="FF0000"/>
                </a:solidFill>
              </a:rPr>
              <a:t>summation over particles </a:t>
            </a:r>
            <a:r>
              <a:rPr lang="en-US" altLang="zh-CN" dirty="0" smtClean="0"/>
              <a:t>(dot production between z and </a:t>
            </a:r>
            <a:r>
              <a:rPr lang="el-GR" altLang="zh-CN" dirty="0" smtClean="0"/>
              <a:t>Φ</a:t>
            </a:r>
            <a:r>
              <a:rPr lang="en-US" altLang="zh-CN" dirty="0" smtClean="0"/>
              <a:t> )</a:t>
            </a:r>
            <a:endParaRPr lang="zh-CN" altLang="en-US" dirty="0"/>
          </a:p>
        </p:txBody>
      </p:sp>
      <p:sp>
        <p:nvSpPr>
          <p:cNvPr id="5" name="文本框 4"/>
          <p:cNvSpPr txBox="1"/>
          <p:nvPr/>
        </p:nvSpPr>
        <p:spPr>
          <a:xfrm>
            <a:off x="6439992" y="2569613"/>
            <a:ext cx="4322017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z : Particle momentum</a:t>
            </a:r>
          </a:p>
          <a:p>
            <a:r>
              <a:rPr lang="en-US" altLang="zh-CN" dirty="0" smtClean="0"/>
              <a:t>Variables added as </a:t>
            </a:r>
            <a:r>
              <a:rPr lang="el-GR" altLang="zh-CN" dirty="0" smtClean="0"/>
              <a:t>Φ</a:t>
            </a:r>
            <a:r>
              <a:rPr lang="en-US" altLang="zh-CN" dirty="0" smtClean="0"/>
              <a:t> input: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smtClean="0"/>
              <a:t>PID (recoded)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smtClean="0"/>
              <a:t>D0, Z0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smtClean="0">
                <a:solidFill>
                  <a:srgbClr val="FF0000"/>
                </a:solidFill>
              </a:rPr>
              <a:t>D0, Z0 significance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smtClean="0">
                <a:solidFill>
                  <a:srgbClr val="FF0000"/>
                </a:solidFill>
              </a:rPr>
              <a:t>Track likelihood (from primary vertices)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smtClean="0"/>
              <a:t>Energy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smtClean="0"/>
              <a:t>Charge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6439992" y="1715540"/>
            <a:ext cx="1989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0000FF"/>
                </a:solidFill>
                <a:hlinkClick r:id="rId3"/>
              </a:rPr>
              <a:t>JHEP01, 2019, 121</a:t>
            </a:r>
            <a:endParaRPr lang="zh-CN" altLang="en-US" dirty="0">
              <a:solidFill>
                <a:srgbClr val="0000FF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FFA89-E1E6-4035-8ADE-06D72CD77EC0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5836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4918788" cy="1065692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altLang="zh-CN" dirty="0" smtClean="0">
                <a:solidFill>
                  <a:srgbClr val="0000FF"/>
                </a:solidFill>
              </a:rPr>
              <a:t>Modification of PFN</a:t>
            </a:r>
            <a:endParaRPr lang="zh-CN" altLang="en-US" dirty="0">
              <a:solidFill>
                <a:srgbClr val="0000FF"/>
              </a:solidFill>
            </a:endParaRPr>
          </a:p>
        </p:txBody>
      </p:sp>
      <p:sp>
        <p:nvSpPr>
          <p:cNvPr id="9" name="内容占位符 8"/>
          <p:cNvSpPr>
            <a:spLocks noGrp="1"/>
          </p:cNvSpPr>
          <p:nvPr>
            <p:ph idx="1"/>
          </p:nvPr>
        </p:nvSpPr>
        <p:spPr>
          <a:xfrm>
            <a:off x="630382" y="5868785"/>
            <a:ext cx="10515600" cy="648999"/>
          </a:xfrm>
        </p:spPr>
        <p:txBody>
          <a:bodyPr/>
          <a:lstStyle/>
          <a:p>
            <a:r>
              <a:rPr lang="en-US" altLang="zh-CN" dirty="0" smtClean="0"/>
              <a:t>Adding </a:t>
            </a:r>
            <a:r>
              <a:rPr lang="el-GR" altLang="zh-CN" dirty="0" smtClean="0"/>
              <a:t>Φ</a:t>
            </a:r>
            <a:r>
              <a:rPr lang="en-US" altLang="zh-CN" dirty="0" smtClean="0"/>
              <a:t>-Layers for vertices to improve tagging performance</a:t>
            </a:r>
            <a:r>
              <a:rPr lang="en-US" altLang="zh-CN" dirty="0" smtClean="0"/>
              <a:t> </a:t>
            </a:r>
            <a:endParaRPr lang="zh-CN" altLang="en-US" dirty="0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6088" y="1533056"/>
            <a:ext cx="6408324" cy="4152850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7638614" y="936963"/>
            <a:ext cx="3143988" cy="258532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z : Particle momentum</a:t>
            </a:r>
          </a:p>
          <a:p>
            <a:r>
              <a:rPr lang="en-US" altLang="zh-CN" dirty="0" smtClean="0"/>
              <a:t>Variables added as </a:t>
            </a:r>
            <a:r>
              <a:rPr lang="el-GR" altLang="zh-CN" dirty="0" smtClean="0"/>
              <a:t>Φ</a:t>
            </a:r>
            <a:r>
              <a:rPr lang="en-US" altLang="zh-CN" dirty="0" smtClean="0"/>
              <a:t> input: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smtClean="0"/>
              <a:t>PID (recoded)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smtClean="0"/>
              <a:t>D0, Z0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smtClean="0">
                <a:solidFill>
                  <a:srgbClr val="FF0000"/>
                </a:solidFill>
              </a:rPr>
              <a:t>D0, Z0 significance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smtClean="0">
                <a:solidFill>
                  <a:srgbClr val="FF0000"/>
                </a:solidFill>
              </a:rPr>
              <a:t>Track likelihood (from primary vertices)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smtClean="0"/>
              <a:t>Energy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smtClean="0"/>
              <a:t>Charge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7448035" y="4581331"/>
            <a:ext cx="3334567" cy="923330"/>
          </a:xfrm>
          <a:prstGeom prst="rect">
            <a:avLst/>
          </a:prstGeom>
          <a:noFill/>
          <a:ln w="19050"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Secondary Vertices Information: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smtClean="0"/>
              <a:t>Vertices position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smtClean="0"/>
              <a:t>Vertices momentum</a:t>
            </a:r>
            <a:endParaRPr lang="zh-CN" altLang="en-US" dirty="0"/>
          </a:p>
        </p:txBody>
      </p:sp>
      <p:cxnSp>
        <p:nvCxnSpPr>
          <p:cNvPr id="16" name="直接箭头连接符 15"/>
          <p:cNvCxnSpPr/>
          <p:nvPr/>
        </p:nvCxnSpPr>
        <p:spPr>
          <a:xfrm flipV="1">
            <a:off x="3776229" y="1690688"/>
            <a:ext cx="3856212" cy="36412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箭头连接符 17"/>
          <p:cNvCxnSpPr/>
          <p:nvPr/>
        </p:nvCxnSpPr>
        <p:spPr>
          <a:xfrm flipV="1">
            <a:off x="3760237" y="5262465"/>
            <a:ext cx="3687798" cy="167951"/>
          </a:xfrm>
          <a:prstGeom prst="straightConnector1">
            <a:avLst/>
          </a:prstGeom>
          <a:ln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矩形 18"/>
          <p:cNvSpPr/>
          <p:nvPr/>
        </p:nvSpPr>
        <p:spPr>
          <a:xfrm>
            <a:off x="838200" y="1505062"/>
            <a:ext cx="2922037" cy="207642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838200" y="3609481"/>
            <a:ext cx="2922037" cy="2076425"/>
          </a:xfrm>
          <a:prstGeom prst="rect">
            <a:avLst/>
          </a:prstGeom>
          <a:noFill/>
          <a:ln w="190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灯片编号占位符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FFA89-E1E6-4035-8ADE-06D72CD77EC0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91150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6458339" cy="1190295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altLang="zh-CN" dirty="0" smtClean="0">
                <a:solidFill>
                  <a:srgbClr val="0000FF"/>
                </a:solidFill>
              </a:rPr>
              <a:t>Datasets and Pre-selection</a:t>
            </a:r>
            <a:endParaRPr lang="zh-CN" altLang="en-US" dirty="0">
              <a:solidFill>
                <a:srgbClr val="0000FF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680895"/>
            <a:ext cx="10515600" cy="1688938"/>
          </a:xfrm>
        </p:spPr>
        <p:txBody>
          <a:bodyPr>
            <a:normAutofit lnSpcReduction="10000"/>
          </a:bodyPr>
          <a:lstStyle/>
          <a:p>
            <a:r>
              <a:rPr lang="en-US" altLang="zh-CN" dirty="0" smtClean="0"/>
              <a:t>Event selection are the same as in </a:t>
            </a:r>
            <a:r>
              <a:rPr lang="en-US" altLang="zh-CN" dirty="0" smtClean="0">
                <a:hlinkClick r:id="rId2"/>
              </a:rPr>
              <a:t>previous work</a:t>
            </a:r>
            <a:endParaRPr lang="en-US" altLang="zh-CN" dirty="0" smtClean="0"/>
          </a:p>
          <a:p>
            <a:r>
              <a:rPr lang="en-US" altLang="zh-CN" dirty="0" smtClean="0"/>
              <a:t>High statistic samples are necessary for model training</a:t>
            </a:r>
          </a:p>
          <a:p>
            <a:pPr lvl="1"/>
            <a:r>
              <a:rPr lang="en-US" altLang="zh-CN" dirty="0" smtClean="0"/>
              <a:t>400k-700k events for </a:t>
            </a:r>
            <a:r>
              <a:rPr lang="el-GR" altLang="zh-CN" dirty="0" smtClean="0"/>
              <a:t>μμ</a:t>
            </a:r>
            <a:r>
              <a:rPr lang="en-US" altLang="zh-CN" dirty="0" smtClean="0"/>
              <a:t>H</a:t>
            </a:r>
            <a:r>
              <a:rPr lang="zh-CN" altLang="en-US" dirty="0" smtClean="0"/>
              <a:t>，</a:t>
            </a:r>
            <a:r>
              <a:rPr lang="en-US" altLang="zh-CN" dirty="0" smtClean="0"/>
              <a:t>H-&gt;bb/cc/gg/</a:t>
            </a:r>
            <a:r>
              <a:rPr lang="en-US" altLang="zh-CN" dirty="0" err="1" smtClean="0"/>
              <a:t>ww</a:t>
            </a:r>
            <a:r>
              <a:rPr lang="en-US" altLang="zh-CN" dirty="0" smtClean="0"/>
              <a:t>/</a:t>
            </a:r>
            <a:r>
              <a:rPr lang="en-US" altLang="zh-CN" dirty="0" err="1" smtClean="0"/>
              <a:t>zz</a:t>
            </a:r>
            <a:r>
              <a:rPr lang="en-US" altLang="zh-CN" dirty="0" smtClean="0"/>
              <a:t> each</a:t>
            </a:r>
          </a:p>
          <a:p>
            <a:pPr lvl="1"/>
            <a:r>
              <a:rPr lang="en-US" altLang="zh-CN" dirty="0" smtClean="0"/>
              <a:t>High statistics ZZ-&gt;</a:t>
            </a:r>
            <a:r>
              <a:rPr lang="el-GR" altLang="zh-CN" dirty="0" smtClean="0"/>
              <a:t> μμ </a:t>
            </a:r>
            <a:r>
              <a:rPr lang="en-US" altLang="zh-CN" dirty="0" smtClean="0"/>
              <a:t>+</a:t>
            </a:r>
            <a:r>
              <a:rPr lang="en-US" altLang="zh-CN" dirty="0" err="1" smtClean="0"/>
              <a:t>qq</a:t>
            </a:r>
            <a:r>
              <a:rPr lang="en-US" altLang="zh-CN" dirty="0" smtClean="0"/>
              <a:t> </a:t>
            </a:r>
            <a:r>
              <a:rPr lang="en-US" altLang="zh-CN" dirty="0" smtClean="0"/>
              <a:t>background, generated with </a:t>
            </a:r>
            <a:r>
              <a:rPr lang="en-US" altLang="zh-CN" dirty="0" smtClean="0">
                <a:solidFill>
                  <a:srgbClr val="FF0000"/>
                </a:solidFill>
              </a:rPr>
              <a:t>event filter</a:t>
            </a:r>
            <a:endParaRPr lang="zh-CN" altLang="en-US" dirty="0">
              <a:solidFill>
                <a:srgbClr val="FF0000"/>
              </a:solidFill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2493507"/>
              </p:ext>
            </p:extLst>
          </p:nvPr>
        </p:nvGraphicFramePr>
        <p:xfrm>
          <a:off x="1129145" y="3360040"/>
          <a:ext cx="9612610" cy="3235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2522">
                  <a:extLst>
                    <a:ext uri="{9D8B030D-6E8A-4147-A177-3AD203B41FA5}">
                      <a16:colId xmlns:a16="http://schemas.microsoft.com/office/drawing/2014/main" val="704954713"/>
                    </a:ext>
                  </a:extLst>
                </a:gridCol>
                <a:gridCol w="1922522">
                  <a:extLst>
                    <a:ext uri="{9D8B030D-6E8A-4147-A177-3AD203B41FA5}">
                      <a16:colId xmlns:a16="http://schemas.microsoft.com/office/drawing/2014/main" val="3025794785"/>
                    </a:ext>
                  </a:extLst>
                </a:gridCol>
                <a:gridCol w="1922522">
                  <a:extLst>
                    <a:ext uri="{9D8B030D-6E8A-4147-A177-3AD203B41FA5}">
                      <a16:colId xmlns:a16="http://schemas.microsoft.com/office/drawing/2014/main" val="3397420860"/>
                    </a:ext>
                  </a:extLst>
                </a:gridCol>
                <a:gridCol w="1922522">
                  <a:extLst>
                    <a:ext uri="{9D8B030D-6E8A-4147-A177-3AD203B41FA5}">
                      <a16:colId xmlns:a16="http://schemas.microsoft.com/office/drawing/2014/main" val="1521839556"/>
                    </a:ext>
                  </a:extLst>
                </a:gridCol>
                <a:gridCol w="1922522">
                  <a:extLst>
                    <a:ext uri="{9D8B030D-6E8A-4147-A177-3AD203B41FA5}">
                      <a16:colId xmlns:a16="http://schemas.microsoft.com/office/drawing/2014/main" val="21362043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sample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ZZ-&gt;</a:t>
                      </a:r>
                      <a:r>
                        <a:rPr lang="el-GR" altLang="zh-CN" dirty="0" smtClean="0"/>
                        <a:t>μμ</a:t>
                      </a:r>
                      <a:r>
                        <a:rPr lang="en-US" altLang="zh-CN" dirty="0" smtClean="0"/>
                        <a:t>bb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ZZ-&gt;</a:t>
                      </a:r>
                      <a:r>
                        <a:rPr lang="el-GR" altLang="zh-CN" dirty="0" smtClean="0"/>
                        <a:t>μμ</a:t>
                      </a:r>
                      <a:r>
                        <a:rPr lang="en-US" altLang="zh-CN" dirty="0" smtClean="0"/>
                        <a:t>cc</a:t>
                      </a:r>
                      <a:endParaRPr lang="zh-CN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ZZ-&gt;</a:t>
                      </a:r>
                      <a:r>
                        <a:rPr lang="el-GR" altLang="zh-CN" dirty="0" smtClean="0"/>
                        <a:t>μμ</a:t>
                      </a:r>
                      <a:r>
                        <a:rPr lang="en-US" altLang="zh-CN" dirty="0" err="1" smtClean="0"/>
                        <a:t>ss</a:t>
                      </a:r>
                      <a:endParaRPr lang="zh-CN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ZZ-&gt;</a:t>
                      </a:r>
                      <a:r>
                        <a:rPr lang="el-GR" altLang="zh-CN" dirty="0" smtClean="0"/>
                        <a:t>μμ</a:t>
                      </a:r>
                      <a:r>
                        <a:rPr lang="en-US" altLang="zh-CN" dirty="0" err="1" smtClean="0"/>
                        <a:t>uu</a:t>
                      </a:r>
                      <a:r>
                        <a:rPr lang="en-US" altLang="zh-CN" dirty="0" smtClean="0"/>
                        <a:t>/</a:t>
                      </a:r>
                      <a:r>
                        <a:rPr lang="en-US" altLang="zh-CN" dirty="0" err="1" smtClean="0"/>
                        <a:t>dd</a:t>
                      </a:r>
                      <a:endParaRPr lang="zh-CN" altLang="en-US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63349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Cross</a:t>
                      </a:r>
                      <a:r>
                        <a:rPr lang="en-US" altLang="zh-CN" baseline="0" dirty="0" smtClean="0"/>
                        <a:t> section(fb)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45.45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43.73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45.48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89.20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74252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Events</a:t>
                      </a:r>
                      <a:r>
                        <a:rPr lang="en-US" altLang="zh-CN" baseline="0" dirty="0" smtClean="0"/>
                        <a:t> in 5 ab</a:t>
                      </a:r>
                      <a:r>
                        <a:rPr lang="en-US" altLang="zh-CN" baseline="30000" dirty="0" smtClean="0"/>
                        <a:t>-1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227.3k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218.7k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227.4k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446.0k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07537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Generated events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100M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100M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100M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100M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97451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Filtered</a:t>
                      </a:r>
                      <a:r>
                        <a:rPr lang="en-US" altLang="zh-CN" baseline="0" dirty="0" smtClean="0"/>
                        <a:t> Events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4.807M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4.492M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4.812M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4.649M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26571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Simulated and reconstructed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4.684M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4.378M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4.687M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454.2M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87914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Passing cut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1.778M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1.633M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1.712M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1.644M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00428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Selection Eff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1.825%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1.676%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1.758%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1.630%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8018914"/>
                  </a:ext>
                </a:extLst>
              </a:tr>
            </a:tbl>
          </a:graphicData>
        </a:graphic>
      </p:graphicFrame>
      <p:sp>
        <p:nvSpPr>
          <p:cNvPr id="5" name="文本框 4"/>
          <p:cNvSpPr txBox="1"/>
          <p:nvPr/>
        </p:nvSpPr>
        <p:spPr>
          <a:xfrm rot="20206769">
            <a:off x="5529150" y="4561253"/>
            <a:ext cx="2393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rgbClr val="FF0000"/>
                </a:solidFill>
              </a:rPr>
              <a:t>Filter Eff 98% reached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FFA89-E1E6-4035-8ADE-06D72CD77EC0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76477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4554894" cy="1296829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altLang="zh-CN" dirty="0" smtClean="0">
                <a:solidFill>
                  <a:srgbClr val="0000FF"/>
                </a:solidFill>
              </a:rPr>
              <a:t>Training Results</a:t>
            </a:r>
            <a:endParaRPr lang="zh-CN" altLang="en-US" dirty="0">
              <a:solidFill>
                <a:srgbClr val="0000FF"/>
              </a:solidFill>
            </a:endParaRPr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7820335" y="2728696"/>
            <a:ext cx="4290753" cy="847899"/>
          </a:xfrm>
        </p:spPr>
        <p:txBody>
          <a:bodyPr>
            <a:normAutofit fontScale="70000" lnSpcReduction="20000"/>
          </a:bodyPr>
          <a:lstStyle/>
          <a:p>
            <a:r>
              <a:rPr lang="en-US" altLang="zh-CN" dirty="0" smtClean="0"/>
              <a:t>400k events per-sample (3.2M all)</a:t>
            </a:r>
          </a:p>
          <a:p>
            <a:r>
              <a:rPr lang="en-US" altLang="zh-CN" dirty="0" err="1" smtClean="0"/>
              <a:t>Training:Validation:Test</a:t>
            </a:r>
            <a:r>
              <a:rPr lang="en-US" altLang="zh-CN" dirty="0" smtClean="0"/>
              <a:t> = 8:1:1</a:t>
            </a:r>
          </a:p>
          <a:p>
            <a:endParaRPr lang="en-US" altLang="zh-CN" dirty="0" smtClean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813" y="1952496"/>
            <a:ext cx="3200400" cy="24003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213" y="2032095"/>
            <a:ext cx="1950560" cy="195056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4599" y="2058627"/>
            <a:ext cx="1924028" cy="1924028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8140981" y="4497009"/>
            <a:ext cx="32128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80 epochs, </a:t>
            </a:r>
          </a:p>
          <a:p>
            <a:r>
              <a:rPr lang="en-US" altLang="zh-CN" dirty="0" smtClean="0"/>
              <a:t>72%-73% overall accuracy</a:t>
            </a:r>
            <a:endParaRPr lang="en-US" altLang="zh-CN" dirty="0"/>
          </a:p>
          <a:p>
            <a:r>
              <a:rPr lang="en-US" altLang="zh-CN" dirty="0" smtClean="0"/>
              <a:t>no over training is found</a:t>
            </a:r>
            <a:endParaRPr lang="zh-CN" altLang="en-US" dirty="0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813" y="4432395"/>
            <a:ext cx="3200400" cy="240030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7120" y="4352796"/>
            <a:ext cx="2048746" cy="2048746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8907" y="4432395"/>
            <a:ext cx="2015412" cy="2015412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631033" y="1587943"/>
            <a:ext cx="11192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1</a:t>
            </a:r>
            <a:r>
              <a:rPr lang="en-US" altLang="zh-CN" baseline="30000" dirty="0" smtClean="0">
                <a:solidFill>
                  <a:srgbClr val="FF0000"/>
                </a:solidFill>
              </a:rPr>
              <a:t>st</a:t>
            </a:r>
            <a:r>
              <a:rPr lang="en-US" altLang="zh-CN" dirty="0" smtClean="0">
                <a:solidFill>
                  <a:srgbClr val="0070C0"/>
                </a:solidFill>
              </a:rPr>
              <a:t> </a:t>
            </a:r>
            <a:r>
              <a:rPr lang="en-US" altLang="zh-CN" dirty="0" smtClean="0">
                <a:solidFill>
                  <a:srgbClr val="FF0000"/>
                </a:solidFill>
              </a:rPr>
              <a:t>results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600577" y="4168130"/>
            <a:ext cx="11801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2</a:t>
            </a:r>
            <a:r>
              <a:rPr lang="en-US" altLang="zh-CN" baseline="30000" dirty="0" smtClean="0">
                <a:solidFill>
                  <a:srgbClr val="FF0000"/>
                </a:solidFill>
              </a:rPr>
              <a:t>nd</a:t>
            </a:r>
            <a:r>
              <a:rPr lang="en-US" altLang="zh-CN" dirty="0" smtClean="0">
                <a:solidFill>
                  <a:srgbClr val="FF0000"/>
                </a:solidFill>
              </a:rPr>
              <a:t> results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6" name="灯片编号占位符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FFA89-E1E6-4035-8ADE-06D72CD77EC0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76125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altLang="zh-CN" dirty="0" smtClean="0">
                <a:solidFill>
                  <a:srgbClr val="0000FF"/>
                </a:solidFill>
              </a:rPr>
              <a:t>Results of H-&gt;bb/cc/gg with Modified PFN</a:t>
            </a:r>
            <a:endParaRPr lang="zh-CN" altLang="en-US" dirty="0">
              <a:solidFill>
                <a:srgbClr val="0000FF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1844" y="1932685"/>
            <a:ext cx="3652665" cy="18922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122218" y="1563353"/>
            <a:ext cx="1143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0000FF"/>
                </a:solidFill>
              </a:rPr>
              <a:t>Observed</a:t>
            </a:r>
            <a:endParaRPr lang="zh-CN" altLang="en-US" dirty="0">
              <a:solidFill>
                <a:srgbClr val="0000FF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358342" y="1563353"/>
            <a:ext cx="21771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Process Event Yields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143464" y="3536011"/>
            <a:ext cx="1869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002060"/>
                </a:solidFill>
              </a:rPr>
              <a:t>Confusion Matrix</a:t>
            </a:r>
            <a:endParaRPr lang="zh-CN" altLang="en-US" dirty="0">
              <a:solidFill>
                <a:srgbClr val="002060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630418" y="1990016"/>
            <a:ext cx="1455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dirty="0" smtClean="0">
                <a:solidFill>
                  <a:srgbClr val="7030A0"/>
                </a:solidFill>
              </a:rPr>
              <a:t>Selection Eff </a:t>
            </a:r>
            <a:endParaRPr lang="zh-CN" altLang="en-US" dirty="0">
              <a:solidFill>
                <a:srgbClr val="7030A0"/>
              </a:solidFill>
            </a:endParaRPr>
          </a:p>
        </p:txBody>
      </p:sp>
      <p:cxnSp>
        <p:nvCxnSpPr>
          <p:cNvPr id="10" name="直接箭头连接符 9"/>
          <p:cNvCxnSpPr/>
          <p:nvPr/>
        </p:nvCxnSpPr>
        <p:spPr>
          <a:xfrm flipH="1">
            <a:off x="2751513" y="3017520"/>
            <a:ext cx="58189" cy="623455"/>
          </a:xfrm>
          <a:prstGeom prst="straightConnector1">
            <a:avLst/>
          </a:prstGeom>
          <a:ln w="190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箭头连接符 11"/>
          <p:cNvCxnSpPr>
            <a:endCxn id="8" idx="2"/>
          </p:cNvCxnSpPr>
          <p:nvPr/>
        </p:nvCxnSpPr>
        <p:spPr>
          <a:xfrm flipV="1">
            <a:off x="3358342" y="2359348"/>
            <a:ext cx="0" cy="346530"/>
          </a:xfrm>
          <a:prstGeom prst="straightConnector1">
            <a:avLst/>
          </a:prstGeom>
          <a:ln w="190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图片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8273" y="1748019"/>
            <a:ext cx="1257300" cy="304800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6435559" y="1696993"/>
            <a:ext cx="11196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Denoting</a:t>
            </a:r>
            <a:endParaRPr lang="zh-CN" altLang="en-US" dirty="0"/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5559" y="2424890"/>
            <a:ext cx="2809875" cy="561975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6217298" y="3534319"/>
            <a:ext cx="18966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00B050"/>
                </a:solidFill>
              </a:rPr>
              <a:t>Uncertainty of </a:t>
            </a:r>
            <a:r>
              <a:rPr lang="en-US" altLang="zh-CN" i="1" dirty="0" smtClean="0">
                <a:solidFill>
                  <a:srgbClr val="00B050"/>
                </a:solidFill>
              </a:rPr>
              <a:t>N</a:t>
            </a:r>
            <a:r>
              <a:rPr lang="en-US" altLang="zh-CN" i="1" baseline="30000" dirty="0" smtClean="0">
                <a:solidFill>
                  <a:srgbClr val="00B050"/>
                </a:solidFill>
              </a:rPr>
              <a:t>p</a:t>
            </a:r>
            <a:endParaRPr lang="zh-CN" altLang="en-US" i="1" dirty="0">
              <a:solidFill>
                <a:srgbClr val="00B050"/>
              </a:solidFill>
            </a:endParaRPr>
          </a:p>
        </p:txBody>
      </p:sp>
      <p:cxnSp>
        <p:nvCxnSpPr>
          <p:cNvPr id="18" name="直接箭头连接符 17"/>
          <p:cNvCxnSpPr/>
          <p:nvPr/>
        </p:nvCxnSpPr>
        <p:spPr>
          <a:xfrm flipH="1">
            <a:off x="6811347" y="3017520"/>
            <a:ext cx="9331" cy="545082"/>
          </a:xfrm>
          <a:prstGeom prst="straightConnector1">
            <a:avLst/>
          </a:prstGeom>
          <a:ln w="190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" name="内容占位符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11058921"/>
              </p:ext>
            </p:extLst>
          </p:nvPr>
        </p:nvGraphicFramePr>
        <p:xfrm>
          <a:off x="422565" y="4173872"/>
          <a:ext cx="7583340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3890">
                  <a:extLst>
                    <a:ext uri="{9D8B030D-6E8A-4147-A177-3AD203B41FA5}">
                      <a16:colId xmlns:a16="http://schemas.microsoft.com/office/drawing/2014/main" val="3923995612"/>
                    </a:ext>
                  </a:extLst>
                </a:gridCol>
                <a:gridCol w="1263890">
                  <a:extLst>
                    <a:ext uri="{9D8B030D-6E8A-4147-A177-3AD203B41FA5}">
                      <a16:colId xmlns:a16="http://schemas.microsoft.com/office/drawing/2014/main" val="2664965315"/>
                    </a:ext>
                  </a:extLst>
                </a:gridCol>
                <a:gridCol w="1263890">
                  <a:extLst>
                    <a:ext uri="{9D8B030D-6E8A-4147-A177-3AD203B41FA5}">
                      <a16:colId xmlns:a16="http://schemas.microsoft.com/office/drawing/2014/main" val="3319746167"/>
                    </a:ext>
                  </a:extLst>
                </a:gridCol>
                <a:gridCol w="1263890">
                  <a:extLst>
                    <a:ext uri="{9D8B030D-6E8A-4147-A177-3AD203B41FA5}">
                      <a16:colId xmlns:a16="http://schemas.microsoft.com/office/drawing/2014/main" val="3442857012"/>
                    </a:ext>
                  </a:extLst>
                </a:gridCol>
                <a:gridCol w="1263890">
                  <a:extLst>
                    <a:ext uri="{9D8B030D-6E8A-4147-A177-3AD203B41FA5}">
                      <a16:colId xmlns:a16="http://schemas.microsoft.com/office/drawing/2014/main" val="3817739523"/>
                    </a:ext>
                  </a:extLst>
                </a:gridCol>
                <a:gridCol w="1263890">
                  <a:extLst>
                    <a:ext uri="{9D8B030D-6E8A-4147-A177-3AD203B41FA5}">
                      <a16:colId xmlns:a16="http://schemas.microsoft.com/office/drawing/2014/main" val="3568783895"/>
                    </a:ext>
                  </a:extLst>
                </a:gridCol>
              </a:tblGrid>
              <a:tr h="260794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process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altLang="zh-CN" dirty="0" smtClean="0"/>
                        <a:t>μμ</a:t>
                      </a:r>
                      <a:r>
                        <a:rPr lang="en-US" altLang="zh-CN" dirty="0" smtClean="0"/>
                        <a:t>H-&gt;</a:t>
                      </a:r>
                      <a:r>
                        <a:rPr lang="el-GR" altLang="zh-CN" dirty="0" smtClean="0"/>
                        <a:t>μμ</a:t>
                      </a:r>
                      <a:r>
                        <a:rPr lang="en-US" altLang="zh-CN" dirty="0" smtClean="0"/>
                        <a:t>bb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altLang="zh-CN" dirty="0" smtClean="0"/>
                        <a:t>μμ</a:t>
                      </a:r>
                      <a:r>
                        <a:rPr lang="en-US" altLang="zh-CN" dirty="0" smtClean="0"/>
                        <a:t>H-&gt;</a:t>
                      </a:r>
                      <a:r>
                        <a:rPr lang="el-GR" altLang="zh-CN" dirty="0" smtClean="0"/>
                        <a:t>μμ</a:t>
                      </a:r>
                      <a:r>
                        <a:rPr lang="en-US" altLang="zh-CN" dirty="0" smtClean="0"/>
                        <a:t>cc</a:t>
                      </a:r>
                      <a:endParaRPr lang="zh-CN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altLang="zh-CN" dirty="0" smtClean="0"/>
                        <a:t>μμ</a:t>
                      </a:r>
                      <a:r>
                        <a:rPr lang="en-US" altLang="zh-CN" dirty="0" smtClean="0"/>
                        <a:t>H-&gt;</a:t>
                      </a:r>
                      <a:r>
                        <a:rPr lang="el-GR" altLang="zh-CN" dirty="0" smtClean="0"/>
                        <a:t>μμ</a:t>
                      </a:r>
                      <a:r>
                        <a:rPr lang="en-US" altLang="zh-CN" dirty="0" smtClean="0"/>
                        <a:t>gg</a:t>
                      </a:r>
                      <a:endParaRPr lang="zh-CN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altLang="zh-CN" dirty="0" smtClean="0"/>
                        <a:t>μμ</a:t>
                      </a:r>
                      <a:r>
                        <a:rPr lang="en-US" altLang="zh-CN" dirty="0" smtClean="0"/>
                        <a:t>H-&gt;</a:t>
                      </a:r>
                      <a:r>
                        <a:rPr lang="el-GR" altLang="zh-CN" dirty="0" smtClean="0"/>
                        <a:t>μμ</a:t>
                      </a:r>
                      <a:r>
                        <a:rPr lang="en-US" altLang="zh-CN" dirty="0" err="1" smtClean="0"/>
                        <a:t>ww</a:t>
                      </a:r>
                      <a:endParaRPr lang="zh-CN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altLang="zh-CN" dirty="0" smtClean="0"/>
                        <a:t>μμ</a:t>
                      </a:r>
                      <a:r>
                        <a:rPr lang="en-US" altLang="zh-CN" dirty="0" smtClean="0"/>
                        <a:t>H-&gt;</a:t>
                      </a:r>
                      <a:r>
                        <a:rPr lang="el-GR" altLang="zh-CN" dirty="0" smtClean="0"/>
                        <a:t>μμ</a:t>
                      </a:r>
                      <a:r>
                        <a:rPr lang="en-US" altLang="zh-CN" dirty="0" err="1" smtClean="0"/>
                        <a:t>zz</a:t>
                      </a:r>
                      <a:endParaRPr lang="zh-CN" altLang="en-US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3810103"/>
                  </a:ext>
                </a:extLst>
              </a:tr>
              <a:tr h="260794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</a:t>
                      </a:r>
                      <a:r>
                        <a:rPr lang="en-US" altLang="zh-CN" baseline="30000" dirty="0" smtClean="0"/>
                        <a:t>st</a:t>
                      </a:r>
                      <a:r>
                        <a:rPr lang="en-US" altLang="zh-CN" dirty="0" smtClean="0"/>
                        <a:t> results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1.0</a:t>
                      </a:r>
                      <a:r>
                        <a:rPr lang="en-US" altLang="zh-CN" dirty="0" smtClean="0"/>
                        <a:t>%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9.1%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3.5%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3.1%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29.%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5558551"/>
                  </a:ext>
                </a:extLst>
              </a:tr>
              <a:tr h="260794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2</a:t>
                      </a:r>
                      <a:r>
                        <a:rPr lang="en-US" altLang="zh-CN" baseline="30000" dirty="0" smtClean="0"/>
                        <a:t>nd</a:t>
                      </a:r>
                      <a:r>
                        <a:rPr lang="en-US" altLang="zh-CN" baseline="0" dirty="0" smtClean="0"/>
                        <a:t> results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1.0%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8.9%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3.5%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3.2%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31.5%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3886565"/>
                  </a:ext>
                </a:extLst>
              </a:tr>
            </a:tbl>
          </a:graphicData>
        </a:graphic>
      </p:graphicFrame>
      <p:sp>
        <p:nvSpPr>
          <p:cNvPr id="21" name="内容占位符 20"/>
          <p:cNvSpPr>
            <a:spLocks noGrp="1"/>
          </p:cNvSpPr>
          <p:nvPr>
            <p:ph idx="1"/>
          </p:nvPr>
        </p:nvSpPr>
        <p:spPr>
          <a:xfrm>
            <a:off x="530629" y="6158215"/>
            <a:ext cx="10515600" cy="323456"/>
          </a:xfrm>
        </p:spPr>
        <p:txBody>
          <a:bodyPr>
            <a:normAutofit fontScale="70000" lnSpcReduction="20000"/>
          </a:bodyPr>
          <a:lstStyle/>
          <a:p>
            <a:r>
              <a:rPr lang="en-US" altLang="zh-CN" dirty="0" smtClean="0"/>
              <a:t>Improvement performance in H-&gt;bb/cc/gg, especially for </a:t>
            </a:r>
            <a:r>
              <a:rPr lang="en-US" altLang="zh-CN" dirty="0" smtClean="0">
                <a:solidFill>
                  <a:srgbClr val="FF0000"/>
                </a:solidFill>
              </a:rPr>
              <a:t>H-&gt;gg </a:t>
            </a:r>
            <a:r>
              <a:rPr lang="en-US" altLang="zh-CN" dirty="0" smtClean="0"/>
              <a:t>and </a:t>
            </a:r>
            <a:r>
              <a:rPr lang="en-US" altLang="zh-CN" dirty="0" smtClean="0">
                <a:solidFill>
                  <a:srgbClr val="0000FF"/>
                </a:solidFill>
              </a:rPr>
              <a:t>H-&gt;cc</a:t>
            </a:r>
            <a:endParaRPr lang="zh-CN" altLang="en-US" dirty="0">
              <a:solidFill>
                <a:srgbClr val="0000FF"/>
              </a:solidFill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13954" y="3290061"/>
            <a:ext cx="2865235" cy="2858556"/>
          </a:xfrm>
          <a:prstGeom prst="rect">
            <a:avLst/>
          </a:prstGeom>
        </p:spPr>
      </p:pic>
      <p:sp>
        <p:nvSpPr>
          <p:cNvPr id="23" name="文本框 22"/>
          <p:cNvSpPr txBox="1"/>
          <p:nvPr/>
        </p:nvSpPr>
        <p:spPr>
          <a:xfrm>
            <a:off x="9316764" y="2920729"/>
            <a:ext cx="17219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0000FF"/>
                </a:solidFill>
                <a:hlinkClick r:id="rId6"/>
              </a:rPr>
              <a:t>Previous results</a:t>
            </a:r>
            <a:endParaRPr lang="zh-CN" altLang="en-US" dirty="0">
              <a:solidFill>
                <a:srgbClr val="0000FF"/>
              </a:solidFill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8613954" y="2986865"/>
            <a:ext cx="3106991" cy="3161752"/>
          </a:xfrm>
          <a:prstGeom prst="rect">
            <a:avLst/>
          </a:prstGeom>
          <a:noFill/>
          <a:ln w="190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灯片编号占位符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FFA89-E1E6-4035-8ADE-06D72CD77EC0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23966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444</TotalTime>
  <Words>690</Words>
  <Application>Microsoft Office PowerPoint</Application>
  <PresentationFormat>宽屏</PresentationFormat>
  <Paragraphs>178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19" baseType="lpstr">
      <vt:lpstr>等线</vt:lpstr>
      <vt:lpstr>等线 Light</vt:lpstr>
      <vt:lpstr>Arial</vt:lpstr>
      <vt:lpstr>Arial Rounded MT Bold</vt:lpstr>
      <vt:lpstr>Office 主题​​</vt:lpstr>
      <vt:lpstr>H→bb/cc/gg measurement in  CEPC with modified PFN</vt:lpstr>
      <vt:lpstr>H-&gt;bb/cc/gg in CEPC</vt:lpstr>
      <vt:lpstr>Previous measurement</vt:lpstr>
      <vt:lpstr>Key performance to be improved</vt:lpstr>
      <vt:lpstr>Particle flow network (PFN)</vt:lpstr>
      <vt:lpstr>Modification of PFN</vt:lpstr>
      <vt:lpstr>Datasets and Pre-selection</vt:lpstr>
      <vt:lpstr>Training Results</vt:lpstr>
      <vt:lpstr>Results of H-&gt;bb/cc/gg with Modified PFN</vt:lpstr>
      <vt:lpstr>Some technical notes</vt:lpstr>
      <vt:lpstr>Summary and Prospect</vt:lpstr>
      <vt:lpstr>Backups</vt:lpstr>
      <vt:lpstr>Training results with full hadronic Hww/zz</vt:lpstr>
      <vt:lpstr>Comparison between different configuration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H-&gt;bb/cc/gg measurement in  CEPC with modified PFN</dc:title>
  <dc:creator>白 羽</dc:creator>
  <cp:lastModifiedBy>白 羽</cp:lastModifiedBy>
  <cp:revision>40</cp:revision>
  <dcterms:created xsi:type="dcterms:W3CDTF">2023-07-03T23:52:51Z</dcterms:created>
  <dcterms:modified xsi:type="dcterms:W3CDTF">2023-07-04T07:17:26Z</dcterms:modified>
</cp:coreProperties>
</file>