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2" r:id="rId3"/>
    <p:sldId id="324" r:id="rId4"/>
    <p:sldId id="325" r:id="rId5"/>
    <p:sldId id="331" r:id="rId6"/>
    <p:sldId id="332" r:id="rId7"/>
    <p:sldId id="326" r:id="rId8"/>
    <p:sldId id="328" r:id="rId9"/>
    <p:sldId id="327" r:id="rId10"/>
    <p:sldId id="329" r:id="rId11"/>
    <p:sldId id="333" r:id="rId12"/>
    <p:sldId id="334" r:id="rId13"/>
    <p:sldId id="335" r:id="rId14"/>
    <p:sldId id="336" r:id="rId15"/>
    <p:sldId id="330" r:id="rId16"/>
    <p:sldId id="309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51" y="9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60E703-A038-465A-AE26-00B6293D73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2722F46-9367-41E3-A2EC-310FF90406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9C6E9E-DBF4-4A6C-8EF1-AF535189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D937-668E-4ED7-831D-23507F346543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AFB80-1F1F-4657-A275-CB368DB19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3CF6DF-5F5C-43F6-B4E8-4734F6E53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B8FD-6623-4F09-BECC-04F687FB7F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185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28F456-802D-4789-A654-E272124D8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48E6187-2C20-4BAD-BDE8-FE917C9416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63927E7-89FB-4F7F-9DD5-4DE6EA05A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D937-668E-4ED7-831D-23507F346543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2DA00F-8AD5-4B30-B066-7B3399C0A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BBF6AA-22E0-415F-A8AA-BC3D021D2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B8FD-6623-4F09-BECC-04F687FB7F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5042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7A58E1D-D8C0-4CAF-B2DC-2619FA7BAB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DF634AA-ABAA-4A7E-B091-B1EB2036D6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523F8CE-DD92-416C-BF5C-CCF8B8C9C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D937-668E-4ED7-831D-23507F346543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FFDAD88-3847-40DB-B01F-B62060F2E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2A2659-30D4-4D9C-9AC1-C0E180FC0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B8FD-6623-4F09-BECC-04F687FB7F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455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59CEF1-45A9-4D25-ABFC-DC83105B7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B4BA130-91B3-4FB8-83BB-9E26EA1BD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E56968-44CB-4918-B5D6-15233AF14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D937-668E-4ED7-831D-23507F346543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C4EFB0-3E77-4F38-9A50-0FDBF0D60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3B82C4-0BF2-483D-838B-DAED9E042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B8FD-6623-4F09-BECC-04F687FB7F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274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134B8B-8454-4B6E-B946-EB60ACE94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4ECEFFA-A85C-49B6-9C0D-E6DDEA925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7105B14-A415-4DCB-8D9C-FE88554C9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D937-668E-4ED7-831D-23507F346543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98F720-B9BF-4705-9203-A6CCFA785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28E4DE6-D8E2-45BA-B0AE-304E68297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B8FD-6623-4F09-BECC-04F687FB7F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5969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53471-EAD4-45AE-8035-4C9054871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BD899CC-549A-4B32-8DE5-7D1D7EB361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CC068B4-0525-4CEC-A824-6AC9B0D2C3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1E2959A-6A79-426A-A40B-9CF8345A4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D937-668E-4ED7-831D-23507F346543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5A4F143-60CB-4AEA-BDE6-A70D78BBF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68A8228-3DFD-4D63-A62D-699AA97F2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B8FD-6623-4F09-BECC-04F687FB7F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3136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572EA3-7CCD-4AEA-AD55-ECD50CCAC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A97BDFB-AF53-49D5-8A58-F0BDCE32B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36DC13-967B-4ED0-88E5-8376833DD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B3DABC0-7998-4D3D-8C2D-0C2377A006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C67B7B-6943-4E92-AE31-F42FABEC56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EE57031-D56C-47EE-A1EB-DA429CBD5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D937-668E-4ED7-831D-23507F346543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6CEB619-9296-4D3A-A60B-0C4C754D5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749CFDE-0B88-4046-929F-928FF0D5D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B8FD-6623-4F09-BECC-04F687FB7F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3366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EA2402-C837-4C3A-B459-3387CFE60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E03D84D-897D-4C69-8673-ED45FBD5D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D937-668E-4ED7-831D-23507F346543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EC8A7D8-17D8-46A0-8882-FF23A176D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31EF7AD-57F0-499B-BECE-5C0CA7F8A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B8FD-6623-4F09-BECC-04F687FB7F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6189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8C4CAB9-3132-4D63-AF16-42B9F1A33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D937-668E-4ED7-831D-23507F346543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0668C38-60AA-4641-A532-FB113B324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4E21CE6-1054-438F-9516-7C22FAC5F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B8FD-6623-4F09-BECC-04F687FB7F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1949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1237CB-C8D3-4365-B08A-BFDF43B75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D07B44-34EA-4D44-A9A8-1C564C09A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99F1FD9-4353-4C4A-944F-08C5DFA2E0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EEBF5E8-F8D7-42A1-B7EB-F9A8B38D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D937-668E-4ED7-831D-23507F346543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338FD30-D0B7-432C-82AC-13DB1968F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182715C-A282-41CA-9B0C-848867912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B8FD-6623-4F09-BECC-04F687FB7F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4405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7DD3F4-73CD-4743-A0CA-AA0FFBAAA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6A30267-FFAE-495A-98C3-3AA43BC5CA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73C43DD-03C2-41B8-BC09-72FE10413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119276D-2294-46AE-B89C-3DF8EFEA2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D937-668E-4ED7-831D-23507F346543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E943EA9-6121-4AFF-9CF3-B8D154DD8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D4D595-565D-4CA1-BA28-CE737144E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B8FD-6623-4F09-BECC-04F687FB7F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0014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9345F3-C6F0-4D10-86C0-650F68F36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EF54F6D-9DB7-4B28-A061-0E1AF77C0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6A50CF-574E-4B21-AA1B-911AF81DCC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BD937-668E-4ED7-831D-23507F346543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F772F4-CBA3-494E-98D7-96E3D2A5A4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6E844E-F5FF-4AD1-BE85-3C69287B14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9B8FD-6623-4F09-BECC-04F687FB7F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0738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.tif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tiff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BE775F08-CF41-4FDC-A3E7-1D61D2E2E4B6}"/>
              </a:ext>
            </a:extLst>
          </p:cNvPr>
          <p:cNvSpPr txBox="1"/>
          <p:nvPr/>
        </p:nvSpPr>
        <p:spPr>
          <a:xfrm>
            <a:off x="2372073" y="1548409"/>
            <a:ext cx="74478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Progress in the design</a:t>
            </a:r>
          </a:p>
          <a:p>
            <a:pPr algn="ctr"/>
            <a:r>
              <a:rPr lang="en-US" altLang="zh-CN" sz="4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Of </a:t>
            </a:r>
            <a:r>
              <a:rPr lang="en-US" altLang="zh-CN" sz="48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CEPC </a:t>
            </a:r>
            <a:r>
              <a:rPr lang="en-US" altLang="zh-CN" sz="4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Detector</a:t>
            </a:r>
            <a:r>
              <a:rPr lang="en-US" altLang="zh-CN" sz="48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Beampipe</a:t>
            </a:r>
          </a:p>
        </p:txBody>
      </p:sp>
      <p:pic>
        <p:nvPicPr>
          <p:cNvPr id="3" name="图片 2" descr="图片包含 自然, 火山口&#10;&#10;描述已自动生成">
            <a:extLst>
              <a:ext uri="{FF2B5EF4-FFF2-40B4-BE49-F238E27FC236}">
                <a16:creationId xmlns:a16="http://schemas.microsoft.com/office/drawing/2014/main" id="{2682E9E8-3716-4FE9-B18B-01A36AA43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1" y="52534"/>
            <a:ext cx="864000" cy="54000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9A34C917-EFC3-4ECC-843B-FC1E2723AD4E}"/>
              </a:ext>
            </a:extLst>
          </p:cNvPr>
          <p:cNvSpPr txBox="1"/>
          <p:nvPr/>
        </p:nvSpPr>
        <p:spPr>
          <a:xfrm>
            <a:off x="5309568" y="4325605"/>
            <a:ext cx="15728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Ji Quan</a:t>
            </a:r>
          </a:p>
          <a:p>
            <a:pPr algn="ctr"/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July 5,   2023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64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自然, 火山口&#10;&#10;描述已自动生成">
            <a:extLst>
              <a:ext uri="{FF2B5EF4-FFF2-40B4-BE49-F238E27FC236}">
                <a16:creationId xmlns:a16="http://schemas.microsoft.com/office/drawing/2014/main" id="{A4B7A27F-E0A6-437B-B629-4D51F52BF5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1" y="52534"/>
            <a:ext cx="864000" cy="540000"/>
          </a:xfrm>
          <a:prstGeom prst="rect">
            <a:avLst/>
          </a:prstGeom>
        </p:spPr>
      </p:pic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2080A22E-C80A-4CF4-9B56-92DC0AC7D805}"/>
              </a:ext>
            </a:extLst>
          </p:cNvPr>
          <p:cNvCxnSpPr/>
          <p:nvPr/>
        </p:nvCxnSpPr>
        <p:spPr>
          <a:xfrm>
            <a:off x="695999" y="685620"/>
            <a:ext cx="10800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F8B8DFB9-24DC-47E3-8E2A-A3E867B63DBC}"/>
              </a:ext>
            </a:extLst>
          </p:cNvPr>
          <p:cNvSpPr/>
          <p:nvPr/>
        </p:nvSpPr>
        <p:spPr>
          <a:xfrm>
            <a:off x="4594635" y="60924"/>
            <a:ext cx="30027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 analysis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9C5EB98-2528-4062-9E14-CD579F7A89DC}"/>
              </a:ext>
            </a:extLst>
          </p:cNvPr>
          <p:cNvSpPr txBox="1"/>
          <p:nvPr/>
        </p:nvSpPr>
        <p:spPr>
          <a:xfrm>
            <a:off x="601182" y="908925"/>
            <a:ext cx="5056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Thermal analysis --- </a:t>
            </a:r>
            <a:r>
              <a:rPr lang="en-US" altLang="zh-C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Beampipe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FF8D42D-D714-4585-8A7B-373E4AA75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59111"/>
            <a:ext cx="12192000" cy="264435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511A1F9-DF8F-4908-8A00-458ADCFC4342}"/>
              </a:ext>
            </a:extLst>
          </p:cNvPr>
          <p:cNvSpPr/>
          <p:nvPr/>
        </p:nvSpPr>
        <p:spPr>
          <a:xfrm>
            <a:off x="910665" y="4856226"/>
            <a:ext cx="105853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Try to decrease the surface temperature further to meet the requirements of detectors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Outer surface temperature of the beampipe : </a:t>
            </a:r>
            <a:r>
              <a:rPr lang="zh-CN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°C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DEEC72B-006D-4EF2-8B4C-A23B2F8AB891}"/>
              </a:ext>
            </a:extLst>
          </p:cNvPr>
          <p:cNvSpPr/>
          <p:nvPr/>
        </p:nvSpPr>
        <p:spPr>
          <a:xfrm>
            <a:off x="5192060" y="1119724"/>
            <a:ext cx="65886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/>
              <a:t>The design principle is </a:t>
            </a:r>
            <a:r>
              <a:rPr lang="en-US" altLang="zh-CN" sz="2400" dirty="0">
                <a:solidFill>
                  <a:srgbClr val="0070C0"/>
                </a:solidFill>
              </a:rPr>
              <a:t>to keep </a:t>
            </a:r>
          </a:p>
          <a:p>
            <a:pPr algn="ctr"/>
            <a:r>
              <a:rPr lang="en-US" altLang="zh-CN" sz="2400" dirty="0">
                <a:solidFill>
                  <a:srgbClr val="0070C0"/>
                </a:solidFill>
              </a:rPr>
              <a:t>the outer surface temperature as low as possible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91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自然, 火山口&#10;&#10;描述已自动生成">
            <a:extLst>
              <a:ext uri="{FF2B5EF4-FFF2-40B4-BE49-F238E27FC236}">
                <a16:creationId xmlns:a16="http://schemas.microsoft.com/office/drawing/2014/main" id="{A4B7A27F-E0A6-437B-B629-4D51F52BF5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1" y="52534"/>
            <a:ext cx="864000" cy="540000"/>
          </a:xfrm>
          <a:prstGeom prst="rect">
            <a:avLst/>
          </a:prstGeom>
        </p:spPr>
      </p:pic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2080A22E-C80A-4CF4-9B56-92DC0AC7D805}"/>
              </a:ext>
            </a:extLst>
          </p:cNvPr>
          <p:cNvCxnSpPr/>
          <p:nvPr/>
        </p:nvCxnSpPr>
        <p:spPr>
          <a:xfrm>
            <a:off x="695999" y="685620"/>
            <a:ext cx="10800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F8B8DFB9-24DC-47E3-8E2A-A3E867B63DBC}"/>
              </a:ext>
            </a:extLst>
          </p:cNvPr>
          <p:cNvSpPr/>
          <p:nvPr/>
        </p:nvSpPr>
        <p:spPr>
          <a:xfrm>
            <a:off x="4594635" y="60924"/>
            <a:ext cx="30027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 analysis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9C5EB98-2528-4062-9E14-CD579F7A89DC}"/>
              </a:ext>
            </a:extLst>
          </p:cNvPr>
          <p:cNvSpPr txBox="1"/>
          <p:nvPr/>
        </p:nvSpPr>
        <p:spPr>
          <a:xfrm>
            <a:off x="601182" y="908925"/>
            <a:ext cx="5056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Thermal analysis --- </a:t>
            </a:r>
            <a:r>
              <a:rPr lang="en-US" altLang="zh-C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Beampipe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826AEA5-38B0-421F-8273-C2045E4074BB}"/>
              </a:ext>
            </a:extLst>
          </p:cNvPr>
          <p:cNvSpPr txBox="1"/>
          <p:nvPr/>
        </p:nvSpPr>
        <p:spPr>
          <a:xfrm>
            <a:off x="1007482" y="1778560"/>
            <a:ext cx="2601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 heat : 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(Half length)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1125663-D4C7-49EE-88DA-33719E0A4B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018" y="2371196"/>
            <a:ext cx="3969493" cy="324000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8C9BAF01-5734-4E04-B662-4750E9A8BA24}"/>
              </a:ext>
            </a:extLst>
          </p:cNvPr>
          <p:cNvSpPr txBox="1"/>
          <p:nvPr/>
        </p:nvSpPr>
        <p:spPr>
          <a:xfrm>
            <a:off x="3528574" y="2006132"/>
            <a:ext cx="200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: </a:t>
            </a: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Liu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Yudong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918BA25-15BE-4B3D-AE64-A13AA90F8636}"/>
              </a:ext>
            </a:extLst>
          </p:cNvPr>
          <p:cNvSpPr/>
          <p:nvPr/>
        </p:nvSpPr>
        <p:spPr>
          <a:xfrm>
            <a:off x="5601052" y="3695975"/>
            <a:ext cx="1920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Calculation errors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DF8EBF3-E2DE-4070-A873-D54F66FB9462}"/>
              </a:ext>
            </a:extLst>
          </p:cNvPr>
          <p:cNvSpPr/>
          <p:nvPr/>
        </p:nvSpPr>
        <p:spPr>
          <a:xfrm>
            <a:off x="5751585" y="4166784"/>
            <a:ext cx="1491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safety factors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B57E8E0-A499-45E5-B510-67EE31FD4150}"/>
              </a:ext>
            </a:extLst>
          </p:cNvPr>
          <p:cNvSpPr/>
          <p:nvPr/>
        </p:nvSpPr>
        <p:spPr>
          <a:xfrm>
            <a:off x="7417058" y="1778560"/>
            <a:ext cx="4225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</a:rPr>
              <a:t>Thermal load for calculation (Half length)</a:t>
            </a:r>
            <a:endParaRPr lang="zh-CN" altLang="en-US" dirty="0">
              <a:solidFill>
                <a:srgbClr val="0070C0"/>
              </a:solidFill>
            </a:endParaRPr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E14DCE27-AC40-4D88-AB80-0EA547BF6AE4}"/>
              </a:ext>
            </a:extLst>
          </p:cNvPr>
          <p:cNvCxnSpPr>
            <a:cxnSpLocks/>
          </p:cNvCxnSpPr>
          <p:nvPr/>
        </p:nvCxnSpPr>
        <p:spPr>
          <a:xfrm>
            <a:off x="6192734" y="4133934"/>
            <a:ext cx="629676" cy="0"/>
          </a:xfrm>
          <a:prstGeom prst="straightConnector1">
            <a:avLst/>
          </a:prstGeom>
          <a:ln w="6350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>
            <a:extLst>
              <a:ext uri="{FF2B5EF4-FFF2-40B4-BE49-F238E27FC236}">
                <a16:creationId xmlns:a16="http://schemas.microsoft.com/office/drawing/2014/main" id="{5A4CCFF1-4D83-484E-809B-A6A5F30A35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6010" y="2371196"/>
            <a:ext cx="2686436" cy="3240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49827AF9-0BCC-4131-B890-A68D6690CC02}"/>
              </a:ext>
            </a:extLst>
          </p:cNvPr>
          <p:cNvSpPr/>
          <p:nvPr/>
        </p:nvSpPr>
        <p:spPr>
          <a:xfrm>
            <a:off x="1938189" y="5803427"/>
            <a:ext cx="70360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Thermal load on the inner surface of the beam pipe : 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600 X 2 = 1200 W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132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CA8190F1-947A-48E8-8C6A-E9804C7FA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067" y="970768"/>
            <a:ext cx="7920000" cy="201798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AA7E1CC-BF3B-4F84-8EE8-89A5EFFA0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7748" y="4339586"/>
            <a:ext cx="7329800" cy="2412000"/>
          </a:xfrm>
          <a:prstGeom prst="rect">
            <a:avLst/>
          </a:prstGeom>
        </p:spPr>
      </p:pic>
      <p:pic>
        <p:nvPicPr>
          <p:cNvPr id="2" name="图片 1" descr="图片包含 自然, 火山口&#10;&#10;描述已自动生成">
            <a:extLst>
              <a:ext uri="{FF2B5EF4-FFF2-40B4-BE49-F238E27FC236}">
                <a16:creationId xmlns:a16="http://schemas.microsoft.com/office/drawing/2014/main" id="{A4B7A27F-E0A6-437B-B629-4D51F52BF5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1" y="52534"/>
            <a:ext cx="864000" cy="540000"/>
          </a:xfrm>
          <a:prstGeom prst="rect">
            <a:avLst/>
          </a:prstGeom>
        </p:spPr>
      </p:pic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2080A22E-C80A-4CF4-9B56-92DC0AC7D805}"/>
              </a:ext>
            </a:extLst>
          </p:cNvPr>
          <p:cNvCxnSpPr/>
          <p:nvPr/>
        </p:nvCxnSpPr>
        <p:spPr>
          <a:xfrm>
            <a:off x="695999" y="685620"/>
            <a:ext cx="10800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F8B8DFB9-24DC-47E3-8E2A-A3E867B63DBC}"/>
              </a:ext>
            </a:extLst>
          </p:cNvPr>
          <p:cNvSpPr/>
          <p:nvPr/>
        </p:nvSpPr>
        <p:spPr>
          <a:xfrm>
            <a:off x="4594635" y="60924"/>
            <a:ext cx="30027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 analysis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9C5EB98-2528-4062-9E14-CD579F7A89DC}"/>
              </a:ext>
            </a:extLst>
          </p:cNvPr>
          <p:cNvSpPr txBox="1"/>
          <p:nvPr/>
        </p:nvSpPr>
        <p:spPr>
          <a:xfrm>
            <a:off x="601182" y="908925"/>
            <a:ext cx="5056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Thermal analysis --- </a:t>
            </a:r>
            <a:r>
              <a:rPr lang="en-US" altLang="zh-C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Beampipe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AB31F060-3914-4966-951C-C80C10F5AF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783" y="1750097"/>
            <a:ext cx="1510726" cy="1087803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EB43E601-4DBE-46BD-ADD4-AE3EFFE3F518}"/>
              </a:ext>
            </a:extLst>
          </p:cNvPr>
          <p:cNvSpPr/>
          <p:nvPr/>
        </p:nvSpPr>
        <p:spPr>
          <a:xfrm>
            <a:off x="5255077" y="2317945"/>
            <a:ext cx="2812180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Inlet temperature: 16℃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Inlet velocity : 0.8 m/s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Laminar</a:t>
            </a:r>
          </a:p>
          <a:p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Coolant : Paraffin or H</a:t>
            </a:r>
            <a:r>
              <a:rPr lang="en-US" altLang="zh-CN" sz="20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inlet, 4 outlet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30A31B4-9FC4-4411-82F8-79679CB9402B}"/>
              </a:ext>
            </a:extLst>
          </p:cNvPr>
          <p:cNvSpPr/>
          <p:nvPr/>
        </p:nvSpPr>
        <p:spPr>
          <a:xfrm>
            <a:off x="8195574" y="1850884"/>
            <a:ext cx="2592376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Inlet temperature: 16℃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Inlet velocity : 1 m/s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Turbulent</a:t>
            </a:r>
          </a:p>
          <a:p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Coolant : H</a:t>
            </a:r>
            <a:r>
              <a:rPr lang="en-US" altLang="zh-CN" sz="20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inlet, 2oulet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13DE0BD-ED8B-4F51-90B0-450444F9BE4E}"/>
              </a:ext>
            </a:extLst>
          </p:cNvPr>
          <p:cNvSpPr/>
          <p:nvPr/>
        </p:nvSpPr>
        <p:spPr>
          <a:xfrm>
            <a:off x="2534384" y="2988756"/>
            <a:ext cx="2592376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Inlet temperature: 16℃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Inlet velocity : 1 m/s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Turbulent</a:t>
            </a:r>
          </a:p>
          <a:p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Coolant : H</a:t>
            </a:r>
            <a:r>
              <a:rPr lang="en-US" altLang="zh-CN" sz="20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inlet, 2 outlet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37394AA0-2BE4-4464-9A01-E2A6EFE3E6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917488">
            <a:off x="788603" y="5293586"/>
            <a:ext cx="3960000" cy="504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0EFAE36-4A74-47E2-AB0E-AB313AF0DA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924147">
            <a:off x="7780899" y="5296434"/>
            <a:ext cx="3960000" cy="504825"/>
          </a:xfrm>
          <a:prstGeom prst="rect">
            <a:avLst/>
          </a:prstGeom>
        </p:spPr>
      </p:pic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6807DC61-344F-4D1B-98F5-541368D0EB63}"/>
              </a:ext>
            </a:extLst>
          </p:cNvPr>
          <p:cNvCxnSpPr>
            <a:cxnSpLocks/>
          </p:cNvCxnSpPr>
          <p:nvPr/>
        </p:nvCxnSpPr>
        <p:spPr>
          <a:xfrm flipV="1">
            <a:off x="5255077" y="1809535"/>
            <a:ext cx="402297" cy="61735"/>
          </a:xfrm>
          <a:prstGeom prst="straightConnector1">
            <a:avLst/>
          </a:prstGeom>
          <a:ln w="317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F36798D5-84F3-4EAD-BA02-8F7C75D1A1C2}"/>
              </a:ext>
            </a:extLst>
          </p:cNvPr>
          <p:cNvCxnSpPr>
            <a:cxnSpLocks/>
          </p:cNvCxnSpPr>
          <p:nvPr/>
        </p:nvCxnSpPr>
        <p:spPr>
          <a:xfrm flipV="1">
            <a:off x="6793144" y="1561259"/>
            <a:ext cx="402297" cy="61735"/>
          </a:xfrm>
          <a:prstGeom prst="straightConnector1">
            <a:avLst/>
          </a:prstGeom>
          <a:ln w="317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DFB3261F-3BAD-4026-9615-2DF7B0558B80}"/>
              </a:ext>
            </a:extLst>
          </p:cNvPr>
          <p:cNvCxnSpPr>
            <a:cxnSpLocks/>
          </p:cNvCxnSpPr>
          <p:nvPr/>
        </p:nvCxnSpPr>
        <p:spPr>
          <a:xfrm rot="10800000" flipV="1">
            <a:off x="2282384" y="2220905"/>
            <a:ext cx="252000" cy="61735"/>
          </a:xfrm>
          <a:prstGeom prst="straightConnector1">
            <a:avLst/>
          </a:prstGeom>
          <a:ln w="31750">
            <a:solidFill>
              <a:srgbClr val="0070C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22EF3DBE-9D40-40A3-AC0A-63104DBF5F38}"/>
              </a:ext>
            </a:extLst>
          </p:cNvPr>
          <p:cNvCxnSpPr>
            <a:cxnSpLocks/>
          </p:cNvCxnSpPr>
          <p:nvPr/>
        </p:nvCxnSpPr>
        <p:spPr>
          <a:xfrm flipV="1">
            <a:off x="2601991" y="2716459"/>
            <a:ext cx="360000" cy="61735"/>
          </a:xfrm>
          <a:prstGeom prst="straightConnector1">
            <a:avLst/>
          </a:prstGeom>
          <a:ln w="31750">
            <a:solidFill>
              <a:srgbClr val="0070C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A5F485AF-74EF-46BD-91A3-370144672CF2}"/>
              </a:ext>
            </a:extLst>
          </p:cNvPr>
          <p:cNvCxnSpPr>
            <a:cxnSpLocks/>
          </p:cNvCxnSpPr>
          <p:nvPr/>
        </p:nvCxnSpPr>
        <p:spPr>
          <a:xfrm flipV="1">
            <a:off x="2140044" y="2583015"/>
            <a:ext cx="360000" cy="61735"/>
          </a:xfrm>
          <a:prstGeom prst="straightConnector1">
            <a:avLst/>
          </a:prstGeom>
          <a:ln w="31750">
            <a:solidFill>
              <a:srgbClr val="0070C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789176FE-CDB5-4B48-8E5C-0F6EE24BDD2E}"/>
              </a:ext>
            </a:extLst>
          </p:cNvPr>
          <p:cNvCxnSpPr>
            <a:cxnSpLocks/>
          </p:cNvCxnSpPr>
          <p:nvPr/>
        </p:nvCxnSpPr>
        <p:spPr>
          <a:xfrm rot="10800000" flipV="1">
            <a:off x="2829050" y="2401378"/>
            <a:ext cx="252000" cy="61735"/>
          </a:xfrm>
          <a:prstGeom prst="straightConnector1">
            <a:avLst/>
          </a:prstGeom>
          <a:ln w="31750">
            <a:solidFill>
              <a:srgbClr val="0070C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610ECD3B-78CA-4359-A1D3-A09B7A351787}"/>
              </a:ext>
            </a:extLst>
          </p:cNvPr>
          <p:cNvCxnSpPr>
            <a:cxnSpLocks/>
          </p:cNvCxnSpPr>
          <p:nvPr/>
        </p:nvCxnSpPr>
        <p:spPr>
          <a:xfrm flipV="1">
            <a:off x="5455432" y="2299545"/>
            <a:ext cx="402297" cy="61735"/>
          </a:xfrm>
          <a:prstGeom prst="straightConnector1">
            <a:avLst/>
          </a:prstGeom>
          <a:ln w="317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42DB39FF-1E1A-4975-A89A-4F14F2218EA4}"/>
              </a:ext>
            </a:extLst>
          </p:cNvPr>
          <p:cNvCxnSpPr>
            <a:cxnSpLocks/>
          </p:cNvCxnSpPr>
          <p:nvPr/>
        </p:nvCxnSpPr>
        <p:spPr>
          <a:xfrm flipV="1">
            <a:off x="7006258" y="2069038"/>
            <a:ext cx="402297" cy="61735"/>
          </a:xfrm>
          <a:prstGeom prst="straightConnector1">
            <a:avLst/>
          </a:prstGeom>
          <a:ln w="317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F7172ECF-2235-486D-AE0E-FE505B0D7400}"/>
              </a:ext>
            </a:extLst>
          </p:cNvPr>
          <p:cNvCxnSpPr>
            <a:cxnSpLocks/>
          </p:cNvCxnSpPr>
          <p:nvPr/>
        </p:nvCxnSpPr>
        <p:spPr>
          <a:xfrm flipH="1">
            <a:off x="7900547" y="4754880"/>
            <a:ext cx="89902" cy="357368"/>
          </a:xfrm>
          <a:prstGeom prst="straightConnector1">
            <a:avLst/>
          </a:prstGeom>
          <a:ln w="317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>
            <a:extLst>
              <a:ext uri="{FF2B5EF4-FFF2-40B4-BE49-F238E27FC236}">
                <a16:creationId xmlns:a16="http://schemas.microsoft.com/office/drawing/2014/main" id="{1041CB18-9D40-40A7-99D8-FE73D8E57AC5}"/>
              </a:ext>
            </a:extLst>
          </p:cNvPr>
          <p:cNvSpPr/>
          <p:nvPr/>
        </p:nvSpPr>
        <p:spPr>
          <a:xfrm>
            <a:off x="425952" y="3341466"/>
            <a:ext cx="1678665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3600" dirty="0"/>
              <a:t>Results</a:t>
            </a:r>
          </a:p>
          <a:p>
            <a:pPr algn="ctr"/>
            <a:r>
              <a:rPr lang="en-US" altLang="zh-CN" sz="2000" dirty="0"/>
              <a:t>Of the overall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37BEB7B-F79B-489E-AFCB-E997FA9A9436}"/>
              </a:ext>
            </a:extLst>
          </p:cNvPr>
          <p:cNvSpPr txBox="1"/>
          <p:nvPr/>
        </p:nvSpPr>
        <p:spPr>
          <a:xfrm rot="-720000">
            <a:off x="1286290" y="4975496"/>
            <a:ext cx="1999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Coolant : paraffin</a:t>
            </a:r>
            <a:endParaRPr lang="zh-CN" alt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BC1C61C7-ADB8-4A85-B320-2920C23EB82D}"/>
              </a:ext>
            </a:extLst>
          </p:cNvPr>
          <p:cNvSpPr txBox="1"/>
          <p:nvPr/>
        </p:nvSpPr>
        <p:spPr>
          <a:xfrm rot="-660000">
            <a:off x="9063922" y="5814178"/>
            <a:ext cx="1651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Coolant : H</a:t>
            </a:r>
            <a:r>
              <a:rPr lang="en-US" altLang="zh-CN" sz="20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zh-CN" alt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8B44224-6631-4BED-BFB2-A0D0243A0797}"/>
              </a:ext>
            </a:extLst>
          </p:cNvPr>
          <p:cNvSpPr/>
          <p:nvPr/>
        </p:nvSpPr>
        <p:spPr>
          <a:xfrm rot="-840000">
            <a:off x="4070970" y="5804620"/>
            <a:ext cx="3847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Overall temperature field distribution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4FAADEC-11AB-4550-B8B9-8EE667F52E87}"/>
              </a:ext>
            </a:extLst>
          </p:cNvPr>
          <p:cNvSpPr txBox="1"/>
          <p:nvPr/>
        </p:nvSpPr>
        <p:spPr>
          <a:xfrm rot="-840000">
            <a:off x="5434063" y="4395704"/>
            <a:ext cx="4671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Highest temperature position(Transition section)</a:t>
            </a:r>
            <a:endParaRPr lang="zh-CN" alt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25BD835-8823-468D-BB43-43335B68C25F}"/>
              </a:ext>
            </a:extLst>
          </p:cNvPr>
          <p:cNvSpPr txBox="1"/>
          <p:nvPr/>
        </p:nvSpPr>
        <p:spPr>
          <a:xfrm>
            <a:off x="876035" y="6220226"/>
            <a:ext cx="1721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T(Max) :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31.1℃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F041B7A4-7F07-4EA5-9542-8E4070E1A632}"/>
              </a:ext>
            </a:extLst>
          </p:cNvPr>
          <p:cNvSpPr txBox="1"/>
          <p:nvPr/>
        </p:nvSpPr>
        <p:spPr>
          <a:xfrm>
            <a:off x="10178092" y="6220226"/>
            <a:ext cx="1721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T(Max) : </a:t>
            </a: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26.7℃</a:t>
            </a:r>
            <a:endParaRPr lang="zh-CN" alt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直接箭头连接符 35">
            <a:extLst>
              <a:ext uri="{FF2B5EF4-FFF2-40B4-BE49-F238E27FC236}">
                <a16:creationId xmlns:a16="http://schemas.microsoft.com/office/drawing/2014/main" id="{BCF04000-63FA-4874-9553-9C95A4AB9DB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0130216" y="6144862"/>
            <a:ext cx="353518" cy="96842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5">
            <a:extLst>
              <a:ext uri="{FF2B5EF4-FFF2-40B4-BE49-F238E27FC236}">
                <a16:creationId xmlns:a16="http://schemas.microsoft.com/office/drawing/2014/main" id="{220B575B-14BB-457E-9F46-8C94AFCEC6AA}"/>
              </a:ext>
            </a:extLst>
          </p:cNvPr>
          <p:cNvCxnSpPr>
            <a:cxnSpLocks/>
          </p:cNvCxnSpPr>
          <p:nvPr/>
        </p:nvCxnSpPr>
        <p:spPr bwMode="auto">
          <a:xfrm flipV="1">
            <a:off x="1807180" y="5989286"/>
            <a:ext cx="332864" cy="242293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8275BF64-F8E8-4F36-BC7C-85EF9CEF583F}"/>
              </a:ext>
            </a:extLst>
          </p:cNvPr>
          <p:cNvCxnSpPr>
            <a:cxnSpLocks/>
          </p:cNvCxnSpPr>
          <p:nvPr/>
        </p:nvCxnSpPr>
        <p:spPr>
          <a:xfrm flipV="1">
            <a:off x="3992635" y="2552147"/>
            <a:ext cx="360000" cy="61735"/>
          </a:xfrm>
          <a:prstGeom prst="straightConnector1">
            <a:avLst/>
          </a:prstGeom>
          <a:ln w="31750">
            <a:solidFill>
              <a:srgbClr val="0070C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A1150F84-E000-48DF-ADEF-066B9AC46527}"/>
              </a:ext>
            </a:extLst>
          </p:cNvPr>
          <p:cNvCxnSpPr>
            <a:cxnSpLocks/>
          </p:cNvCxnSpPr>
          <p:nvPr/>
        </p:nvCxnSpPr>
        <p:spPr>
          <a:xfrm rot="10800000" flipV="1">
            <a:off x="3812635" y="1954078"/>
            <a:ext cx="360000" cy="61735"/>
          </a:xfrm>
          <a:prstGeom prst="straightConnector1">
            <a:avLst/>
          </a:prstGeom>
          <a:ln w="31750">
            <a:solidFill>
              <a:srgbClr val="0070C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箭头: 下弧形 18">
            <a:extLst>
              <a:ext uri="{FF2B5EF4-FFF2-40B4-BE49-F238E27FC236}">
                <a16:creationId xmlns:a16="http://schemas.microsoft.com/office/drawing/2014/main" id="{8C009CD0-58F1-4474-AB39-1CEA09F68D44}"/>
              </a:ext>
            </a:extLst>
          </p:cNvPr>
          <p:cNvSpPr/>
          <p:nvPr/>
        </p:nvSpPr>
        <p:spPr>
          <a:xfrm rot="15000000">
            <a:off x="4626385" y="2043351"/>
            <a:ext cx="468000" cy="19853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68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自然, 火山口&#10;&#10;描述已自动生成">
            <a:extLst>
              <a:ext uri="{FF2B5EF4-FFF2-40B4-BE49-F238E27FC236}">
                <a16:creationId xmlns:a16="http://schemas.microsoft.com/office/drawing/2014/main" id="{A4B7A27F-E0A6-437B-B629-4D51F52BF5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1" y="52534"/>
            <a:ext cx="864000" cy="540000"/>
          </a:xfrm>
          <a:prstGeom prst="rect">
            <a:avLst/>
          </a:prstGeom>
        </p:spPr>
      </p:pic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2080A22E-C80A-4CF4-9B56-92DC0AC7D805}"/>
              </a:ext>
            </a:extLst>
          </p:cNvPr>
          <p:cNvCxnSpPr/>
          <p:nvPr/>
        </p:nvCxnSpPr>
        <p:spPr>
          <a:xfrm>
            <a:off x="695999" y="685620"/>
            <a:ext cx="10800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F8B8DFB9-24DC-47E3-8E2A-A3E867B63DBC}"/>
              </a:ext>
            </a:extLst>
          </p:cNvPr>
          <p:cNvSpPr/>
          <p:nvPr/>
        </p:nvSpPr>
        <p:spPr>
          <a:xfrm>
            <a:off x="4594635" y="60924"/>
            <a:ext cx="30027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 analysis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9C5EB98-2528-4062-9E14-CD579F7A89DC}"/>
              </a:ext>
            </a:extLst>
          </p:cNvPr>
          <p:cNvSpPr txBox="1"/>
          <p:nvPr/>
        </p:nvSpPr>
        <p:spPr>
          <a:xfrm>
            <a:off x="601182" y="908925"/>
            <a:ext cx="6949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Thermal analysis --- </a:t>
            </a:r>
            <a:r>
              <a:rPr lang="en-US" altLang="zh-C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Beampipe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(Central Be pipe)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B6F7860-64EA-4D79-AB92-733FDC3C3B7F}"/>
              </a:ext>
            </a:extLst>
          </p:cNvPr>
          <p:cNvSpPr/>
          <p:nvPr/>
        </p:nvSpPr>
        <p:spPr>
          <a:xfrm>
            <a:off x="4872109" y="1778560"/>
            <a:ext cx="2634055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3600" dirty="0"/>
              <a:t>Results</a:t>
            </a:r>
          </a:p>
          <a:p>
            <a:pPr algn="ctr"/>
            <a:r>
              <a:rPr lang="en-US" altLang="zh-CN" sz="2000" dirty="0"/>
              <a:t>Of the Central Be pipe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0734A4C-8CFA-4263-9438-EFF79D11E1D5}"/>
              </a:ext>
            </a:extLst>
          </p:cNvPr>
          <p:cNvSpPr txBox="1"/>
          <p:nvPr/>
        </p:nvSpPr>
        <p:spPr>
          <a:xfrm>
            <a:off x="1832232" y="2037462"/>
            <a:ext cx="2363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Coolant : paraffin</a:t>
            </a:r>
            <a:endParaRPr lang="zh-CN" alt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243CFC4-8BCB-48E9-913A-7B07A62BAB09}"/>
              </a:ext>
            </a:extLst>
          </p:cNvPr>
          <p:cNvSpPr txBox="1"/>
          <p:nvPr/>
        </p:nvSpPr>
        <p:spPr>
          <a:xfrm>
            <a:off x="8407205" y="2037462"/>
            <a:ext cx="1944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Coolant : H</a:t>
            </a:r>
            <a:r>
              <a:rPr lang="en-US" altLang="zh-CN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zh-CN" alt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80C46A2-F13E-45C0-9F8A-572D3788E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1690" y="2889000"/>
            <a:ext cx="4394483" cy="108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104AF8A-8340-4A92-B723-323FF42AEB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868" y="2889000"/>
            <a:ext cx="4606154" cy="1080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8D1AE6D-836F-4F03-8A89-2D75226A88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696" y="4451206"/>
            <a:ext cx="2310498" cy="396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48186D9-B1FE-4619-A034-56E8564BEF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7713" y="4847206"/>
            <a:ext cx="2118464" cy="360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F2EF1AF-08E4-447B-8F5A-EC67B1F99B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6931" y="4451206"/>
            <a:ext cx="2304000" cy="34857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F01B773C-FBF0-4328-A9A1-442FD46F5B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16931" y="4882718"/>
            <a:ext cx="2124000" cy="288976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20E2D268-6132-4D20-A5AE-A6A170276A55}"/>
              </a:ext>
            </a:extLst>
          </p:cNvPr>
          <p:cNvSpPr/>
          <p:nvPr/>
        </p:nvSpPr>
        <p:spPr>
          <a:xfrm>
            <a:off x="1261229" y="5329412"/>
            <a:ext cx="28793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/>
              <a:t>Outer surface temperature</a:t>
            </a:r>
          </a:p>
          <a:p>
            <a:pPr algn="ctr"/>
            <a:r>
              <a:rPr lang="en-US" altLang="zh-CN" dirty="0"/>
              <a:t>of the outer Be pipe</a:t>
            </a:r>
            <a:endParaRPr lang="zh-CN" altLang="en-US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1DB420BF-9F3A-4D31-94AE-F175DF061A37}"/>
              </a:ext>
            </a:extLst>
          </p:cNvPr>
          <p:cNvSpPr/>
          <p:nvPr/>
        </p:nvSpPr>
        <p:spPr>
          <a:xfrm>
            <a:off x="7970537" y="5329412"/>
            <a:ext cx="28167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/>
              <a:t>Outer surface temperature</a:t>
            </a:r>
          </a:p>
          <a:p>
            <a:pPr algn="ctr"/>
            <a:r>
              <a:rPr lang="en-US" altLang="zh-CN" dirty="0"/>
              <a:t>of the outer Be pipe</a:t>
            </a:r>
            <a:endParaRPr lang="zh-CN" altLang="en-US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4ACF36E3-AABA-4755-8DAD-BC948DCC5050}"/>
              </a:ext>
            </a:extLst>
          </p:cNvPr>
          <p:cNvSpPr/>
          <p:nvPr/>
        </p:nvSpPr>
        <p:spPr>
          <a:xfrm>
            <a:off x="2272145" y="3777107"/>
            <a:ext cx="1109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t=2.4 ℃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C0266FD5-E688-4059-8D87-DC45A2224C6E}"/>
              </a:ext>
            </a:extLst>
          </p:cNvPr>
          <p:cNvSpPr/>
          <p:nvPr/>
        </p:nvSpPr>
        <p:spPr>
          <a:xfrm>
            <a:off x="2127074" y="4068540"/>
            <a:ext cx="1399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P=37.3 kPa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34663049-2A3F-4E2E-BCF1-778B2538AFFC}"/>
              </a:ext>
            </a:extLst>
          </p:cNvPr>
          <p:cNvSpPr/>
          <p:nvPr/>
        </p:nvSpPr>
        <p:spPr>
          <a:xfrm>
            <a:off x="8823880" y="3775583"/>
            <a:ext cx="1109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t=1.0 ℃</a:t>
            </a:r>
            <a:endParaRPr lang="zh-CN" alt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8B0A69C8-F49A-47C3-A115-9F6EDFB1894F}"/>
              </a:ext>
            </a:extLst>
          </p:cNvPr>
          <p:cNvSpPr/>
          <p:nvPr/>
        </p:nvSpPr>
        <p:spPr>
          <a:xfrm>
            <a:off x="8736516" y="4063905"/>
            <a:ext cx="1284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P=  21kPa</a:t>
            </a:r>
            <a:endParaRPr lang="zh-CN" alt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B40C7267-FC1E-4FC2-98B0-A668F4BB9797}"/>
              </a:ext>
            </a:extLst>
          </p:cNvPr>
          <p:cNvCxnSpPr/>
          <p:nvPr/>
        </p:nvCxnSpPr>
        <p:spPr>
          <a:xfrm flipV="1">
            <a:off x="1767713" y="3887569"/>
            <a:ext cx="0" cy="5146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628BE533-AE1A-4901-B9A6-1A1A66BEA492}"/>
              </a:ext>
            </a:extLst>
          </p:cNvPr>
          <p:cNvCxnSpPr/>
          <p:nvPr/>
        </p:nvCxnSpPr>
        <p:spPr>
          <a:xfrm flipV="1">
            <a:off x="3864277" y="3887569"/>
            <a:ext cx="0" cy="5146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13E18B64-E45D-4098-BC5B-45E2C53A3EB6}"/>
              </a:ext>
            </a:extLst>
          </p:cNvPr>
          <p:cNvCxnSpPr/>
          <p:nvPr/>
        </p:nvCxnSpPr>
        <p:spPr>
          <a:xfrm flipV="1">
            <a:off x="8333417" y="3887569"/>
            <a:ext cx="0" cy="5146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447CD234-5659-4E78-ABB8-14189B59AE05}"/>
              </a:ext>
            </a:extLst>
          </p:cNvPr>
          <p:cNvCxnSpPr/>
          <p:nvPr/>
        </p:nvCxnSpPr>
        <p:spPr>
          <a:xfrm flipV="1">
            <a:off x="10429981" y="3887569"/>
            <a:ext cx="0" cy="5146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>
            <a:extLst>
              <a:ext uri="{FF2B5EF4-FFF2-40B4-BE49-F238E27FC236}">
                <a16:creationId xmlns:a16="http://schemas.microsoft.com/office/drawing/2014/main" id="{2091177A-0922-4500-985F-EDCF8911D3BB}"/>
              </a:ext>
            </a:extLst>
          </p:cNvPr>
          <p:cNvSpPr/>
          <p:nvPr/>
        </p:nvSpPr>
        <p:spPr>
          <a:xfrm>
            <a:off x="4811000" y="4174207"/>
            <a:ext cx="1837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Transition section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直接箭头连接符 35">
            <a:extLst>
              <a:ext uri="{FF2B5EF4-FFF2-40B4-BE49-F238E27FC236}">
                <a16:creationId xmlns:a16="http://schemas.microsoft.com/office/drawing/2014/main" id="{483ADBB8-576E-448E-8FA5-319621FCAB8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872109" y="3887569"/>
            <a:ext cx="366518" cy="346482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758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自然, 火山口&#10;&#10;描述已自动生成">
            <a:extLst>
              <a:ext uri="{FF2B5EF4-FFF2-40B4-BE49-F238E27FC236}">
                <a16:creationId xmlns:a16="http://schemas.microsoft.com/office/drawing/2014/main" id="{A4B7A27F-E0A6-437B-B629-4D51F52BF5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1" y="52534"/>
            <a:ext cx="864000" cy="540000"/>
          </a:xfrm>
          <a:prstGeom prst="rect">
            <a:avLst/>
          </a:prstGeom>
        </p:spPr>
      </p:pic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2080A22E-C80A-4CF4-9B56-92DC0AC7D805}"/>
              </a:ext>
            </a:extLst>
          </p:cNvPr>
          <p:cNvCxnSpPr/>
          <p:nvPr/>
        </p:nvCxnSpPr>
        <p:spPr>
          <a:xfrm>
            <a:off x="695999" y="685620"/>
            <a:ext cx="10800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F8B8DFB9-24DC-47E3-8E2A-A3E867B63DBC}"/>
              </a:ext>
            </a:extLst>
          </p:cNvPr>
          <p:cNvSpPr/>
          <p:nvPr/>
        </p:nvSpPr>
        <p:spPr>
          <a:xfrm>
            <a:off x="4594635" y="60924"/>
            <a:ext cx="30027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 analysis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9C5EB98-2528-4062-9E14-CD579F7A89DC}"/>
              </a:ext>
            </a:extLst>
          </p:cNvPr>
          <p:cNvSpPr txBox="1"/>
          <p:nvPr/>
        </p:nvSpPr>
        <p:spPr>
          <a:xfrm>
            <a:off x="601182" y="908925"/>
            <a:ext cx="5056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Thermal analysis --- </a:t>
            </a:r>
            <a:r>
              <a:rPr lang="en-US" altLang="zh-C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Beampipe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19CF504-043F-43A7-A2AC-B9AC76F2FD6C}"/>
              </a:ext>
            </a:extLst>
          </p:cNvPr>
          <p:cNvSpPr/>
          <p:nvPr/>
        </p:nvSpPr>
        <p:spPr>
          <a:xfrm>
            <a:off x="1707305" y="2004523"/>
            <a:ext cx="2887330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3600" dirty="0"/>
              <a:t>Results</a:t>
            </a:r>
          </a:p>
          <a:p>
            <a:pPr algn="ctr"/>
            <a:r>
              <a:rPr lang="en-US" altLang="zh-CN" sz="2000" dirty="0"/>
              <a:t>Of the extending Al pipe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688DEB3-A874-4C40-A1A3-30E4D859C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685" y="4940505"/>
            <a:ext cx="4457615" cy="324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7554C4B-20C3-42AD-9D43-2C49A49B86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61" y="3828265"/>
            <a:ext cx="3739835" cy="245782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E591DD1-4D76-486E-A3AD-FC85C75E9E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3857" y="4335946"/>
            <a:ext cx="3935272" cy="504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3B3728-3528-4568-9831-412BFD173C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5129" y="5365064"/>
            <a:ext cx="3924000" cy="521839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00E889DB-5E22-45B7-9B99-7B691E7957C8}"/>
              </a:ext>
            </a:extLst>
          </p:cNvPr>
          <p:cNvGrpSpPr/>
          <p:nvPr/>
        </p:nvGrpSpPr>
        <p:grpSpPr>
          <a:xfrm>
            <a:off x="6267342" y="1471658"/>
            <a:ext cx="4113412" cy="1794168"/>
            <a:chOff x="6226393" y="3742516"/>
            <a:chExt cx="4953441" cy="1857375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54E8FC36-5C09-4CB6-92C6-DD188C16D13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912634" y="3742516"/>
              <a:ext cx="4267200" cy="1857375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FEA5B7D0-3059-4165-B02B-D4984EB8EC6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0620883">
              <a:off x="6226393" y="4188916"/>
              <a:ext cx="3810001" cy="485775"/>
            </a:xfrm>
            <a:prstGeom prst="rect">
              <a:avLst/>
            </a:prstGeom>
          </p:spPr>
        </p:pic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C1236789-34A4-422B-B9A8-B5C88A21C48D}"/>
              </a:ext>
            </a:extLst>
          </p:cNvPr>
          <p:cNvSpPr/>
          <p:nvPr/>
        </p:nvSpPr>
        <p:spPr>
          <a:xfrm>
            <a:off x="9476489" y="4228331"/>
            <a:ext cx="2202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 temperature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2C69C3C-7622-4E42-8390-5ADBF854593D}"/>
              </a:ext>
            </a:extLst>
          </p:cNvPr>
          <p:cNvSpPr/>
          <p:nvPr/>
        </p:nvSpPr>
        <p:spPr>
          <a:xfrm>
            <a:off x="9476489" y="5425238"/>
            <a:ext cx="2650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Bottom temperature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80F5475-3C9F-49C6-8F6F-97FE104B64AF}"/>
              </a:ext>
            </a:extLst>
          </p:cNvPr>
          <p:cNvSpPr txBox="1"/>
          <p:nvPr/>
        </p:nvSpPr>
        <p:spPr>
          <a:xfrm>
            <a:off x="9476489" y="4917839"/>
            <a:ext cx="2444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of Be sheet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3ABB290-248C-4B55-B024-225D5673AF48}"/>
              </a:ext>
            </a:extLst>
          </p:cNvPr>
          <p:cNvSpPr txBox="1"/>
          <p:nvPr/>
        </p:nvSpPr>
        <p:spPr>
          <a:xfrm>
            <a:off x="601182" y="6386647"/>
            <a:ext cx="4264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Section temperature distribution(x=585mm)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4671A9F4-15C9-4765-95B9-62C45E0F2A8C}"/>
              </a:ext>
            </a:extLst>
          </p:cNvPr>
          <p:cNvSpPr/>
          <p:nvPr/>
        </p:nvSpPr>
        <p:spPr>
          <a:xfrm>
            <a:off x="7169323" y="3111003"/>
            <a:ext cx="28793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/>
              <a:t>Outer surface temperature</a:t>
            </a:r>
          </a:p>
          <a:p>
            <a:pPr algn="ctr"/>
            <a:r>
              <a:rPr lang="en-US" altLang="zh-CN" dirty="0"/>
              <a:t>of the extending Al pipe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00605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自然, 火山口&#10;&#10;描述已自动生成">
            <a:extLst>
              <a:ext uri="{FF2B5EF4-FFF2-40B4-BE49-F238E27FC236}">
                <a16:creationId xmlns:a16="http://schemas.microsoft.com/office/drawing/2014/main" id="{A4B7A27F-E0A6-437B-B629-4D51F52BF5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1" y="52534"/>
            <a:ext cx="864000" cy="540000"/>
          </a:xfrm>
          <a:prstGeom prst="rect">
            <a:avLst/>
          </a:prstGeom>
        </p:spPr>
      </p:pic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2080A22E-C80A-4CF4-9B56-92DC0AC7D805}"/>
              </a:ext>
            </a:extLst>
          </p:cNvPr>
          <p:cNvCxnSpPr/>
          <p:nvPr/>
        </p:nvCxnSpPr>
        <p:spPr>
          <a:xfrm>
            <a:off x="695999" y="685620"/>
            <a:ext cx="10800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F8B8DFB9-24DC-47E3-8E2A-A3E867B63DBC}"/>
              </a:ext>
            </a:extLst>
          </p:cNvPr>
          <p:cNvSpPr/>
          <p:nvPr/>
        </p:nvSpPr>
        <p:spPr>
          <a:xfrm>
            <a:off x="4177856" y="60924"/>
            <a:ext cx="38363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 and Next plan 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E56F9D6-250E-49AB-B0B1-5B77C98EC244}"/>
              </a:ext>
            </a:extLst>
          </p:cNvPr>
          <p:cNvSpPr/>
          <p:nvPr/>
        </p:nvSpPr>
        <p:spPr>
          <a:xfrm>
            <a:off x="712189" y="592534"/>
            <a:ext cx="10609186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The preliminary mechanical design of the beam pipe has been finished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About three detectors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On the Beampipe, the space has been reserved for </a:t>
            </a:r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LumiCal 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Mechanical design of </a:t>
            </a:r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BPM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Vertex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have been finished, and the interface design 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with the beam pipe has been determined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The preliminary study on thermal analysis of beam pipe has been performed, the temperature could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meet the requirements.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09ED1D8-F653-4AC6-AD80-F925B78857D7}"/>
              </a:ext>
            </a:extLst>
          </p:cNvPr>
          <p:cNvSpPr/>
          <p:nvPr/>
        </p:nvSpPr>
        <p:spPr>
          <a:xfrm>
            <a:off x="712189" y="5274371"/>
            <a:ext cx="1057680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 plan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The optimization of the air-cooling scheme would be conducted based on the overall simulation.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The impact due to vibration for the </a:t>
            </a:r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Vertex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must be studied and simulated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The corrosion between the coolant and the Be pipe must be studied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4737190-48E7-437A-9B2A-D5508230C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980" y="3214941"/>
            <a:ext cx="11720182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749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8443CC27-A4C7-4048-BAF6-060E0C1E4936}"/>
              </a:ext>
            </a:extLst>
          </p:cNvPr>
          <p:cNvSpPr txBox="1"/>
          <p:nvPr/>
        </p:nvSpPr>
        <p:spPr>
          <a:xfrm>
            <a:off x="4310898" y="2572240"/>
            <a:ext cx="357020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800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Thanks</a:t>
            </a:r>
            <a:endParaRPr lang="zh-CN" altLang="en-US" sz="8800" dirty="0">
              <a:solidFill>
                <a:srgbClr val="0070C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736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9B2A897-0351-45FF-80F5-D3DEE2379A3E}"/>
              </a:ext>
            </a:extLst>
          </p:cNvPr>
          <p:cNvSpPr txBox="1"/>
          <p:nvPr/>
        </p:nvSpPr>
        <p:spPr>
          <a:xfrm>
            <a:off x="2146936" y="1566384"/>
            <a:ext cx="3546164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Content:</a:t>
            </a:r>
          </a:p>
          <a:p>
            <a:endParaRPr lang="en-US" altLang="zh-CN" dirty="0"/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General introduction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Detailed structure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Simulation analysis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Summary and Next plan</a:t>
            </a:r>
          </a:p>
        </p:txBody>
      </p:sp>
      <p:pic>
        <p:nvPicPr>
          <p:cNvPr id="3" name="图片 2" descr="图片包含 自然, 火山口&#10;&#10;描述已自动生成">
            <a:extLst>
              <a:ext uri="{FF2B5EF4-FFF2-40B4-BE49-F238E27FC236}">
                <a16:creationId xmlns:a16="http://schemas.microsoft.com/office/drawing/2014/main" id="{BE589968-9227-4710-9DCF-18252D76C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1" y="52534"/>
            <a:ext cx="864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136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C26B451B-5469-4D6B-8AF0-FA0392D0A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9539"/>
            <a:ext cx="12192000" cy="1692489"/>
          </a:xfrm>
          <a:prstGeom prst="rect">
            <a:avLst/>
          </a:prstGeom>
        </p:spPr>
      </p:pic>
      <p:pic>
        <p:nvPicPr>
          <p:cNvPr id="2" name="图片 1" descr="图片包含 自然, 火山口&#10;&#10;描述已自动生成">
            <a:extLst>
              <a:ext uri="{FF2B5EF4-FFF2-40B4-BE49-F238E27FC236}">
                <a16:creationId xmlns:a16="http://schemas.microsoft.com/office/drawing/2014/main" id="{A4B7A27F-E0A6-437B-B629-4D51F52BF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1" y="52534"/>
            <a:ext cx="864000" cy="540000"/>
          </a:xfrm>
          <a:prstGeom prst="rect">
            <a:avLst/>
          </a:prstGeom>
        </p:spPr>
      </p:pic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2080A22E-C80A-4CF4-9B56-92DC0AC7D805}"/>
              </a:ext>
            </a:extLst>
          </p:cNvPr>
          <p:cNvCxnSpPr/>
          <p:nvPr/>
        </p:nvCxnSpPr>
        <p:spPr>
          <a:xfrm>
            <a:off x="695999" y="685620"/>
            <a:ext cx="10800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F8B8DFB9-24DC-47E3-8E2A-A3E867B63DBC}"/>
              </a:ext>
            </a:extLst>
          </p:cNvPr>
          <p:cNvSpPr/>
          <p:nvPr/>
        </p:nvSpPr>
        <p:spPr>
          <a:xfrm>
            <a:off x="4514477" y="60924"/>
            <a:ext cx="31630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introduction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2" name="直接箭头连接符 10">
            <a:extLst>
              <a:ext uri="{FF2B5EF4-FFF2-40B4-BE49-F238E27FC236}">
                <a16:creationId xmlns:a16="http://schemas.microsoft.com/office/drawing/2014/main" id="{38C77EC1-D432-43CA-B144-94F8677AA0F3}"/>
              </a:ext>
            </a:extLst>
          </p:cNvPr>
          <p:cNvCxnSpPr>
            <a:cxnSpLocks/>
          </p:cNvCxnSpPr>
          <p:nvPr/>
        </p:nvCxnSpPr>
        <p:spPr bwMode="auto">
          <a:xfrm>
            <a:off x="2234499" y="1792498"/>
            <a:ext cx="501244" cy="863095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9">
            <a:extLst>
              <a:ext uri="{FF2B5EF4-FFF2-40B4-BE49-F238E27FC236}">
                <a16:creationId xmlns:a16="http://schemas.microsoft.com/office/drawing/2014/main" id="{DF6E29C4-B0D1-4ACD-8CC1-CE0D3EEE2305}"/>
              </a:ext>
            </a:extLst>
          </p:cNvPr>
          <p:cNvSpPr/>
          <p:nvPr/>
        </p:nvSpPr>
        <p:spPr bwMode="auto">
          <a:xfrm>
            <a:off x="7174863" y="1463347"/>
            <a:ext cx="2281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7030A0"/>
                </a:solidFill>
              </a:rPr>
              <a:t>d</a:t>
            </a:r>
            <a:r>
              <a:rPr lang="en-US" dirty="0">
                <a:solidFill>
                  <a:srgbClr val="7030A0"/>
                </a:solidFill>
              </a:rPr>
              <a:t>. </a:t>
            </a:r>
            <a:r>
              <a:rPr lang="en-US" sz="1600" dirty="0">
                <a:solidFill>
                  <a:srgbClr val="7030A0"/>
                </a:solidFill>
              </a:rPr>
              <a:t>Carbon fiber cylinder</a:t>
            </a:r>
            <a:endParaRPr lang="zh-CN" sz="1600" dirty="0">
              <a:solidFill>
                <a:srgbClr val="7030A0"/>
              </a:solidFill>
            </a:endParaRPr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E249F439-642E-447A-BF6F-CBDBE995AE4F}"/>
              </a:ext>
            </a:extLst>
          </p:cNvPr>
          <p:cNvCxnSpPr>
            <a:cxnSpLocks/>
          </p:cNvCxnSpPr>
          <p:nvPr/>
        </p:nvCxnSpPr>
        <p:spPr bwMode="auto">
          <a:xfrm>
            <a:off x="3958750" y="1787058"/>
            <a:ext cx="1253877" cy="868535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03F52053-2077-4CE2-A199-8A4FCAE151E4}"/>
              </a:ext>
            </a:extLst>
          </p:cNvPr>
          <p:cNvSpPr/>
          <p:nvPr/>
        </p:nvSpPr>
        <p:spPr bwMode="auto">
          <a:xfrm>
            <a:off x="5685099" y="1451515"/>
            <a:ext cx="1393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7030A0"/>
                </a:solidFill>
              </a:rPr>
              <a:t>c</a:t>
            </a:r>
            <a:r>
              <a:rPr lang="en-US" dirty="0">
                <a:solidFill>
                  <a:srgbClr val="7030A0"/>
                </a:solidFill>
              </a:rPr>
              <a:t>. </a:t>
            </a:r>
            <a:r>
              <a:rPr lang="en-US" sz="1600" dirty="0">
                <a:solidFill>
                  <a:srgbClr val="7030A0"/>
                </a:solidFill>
              </a:rPr>
              <a:t>Air channel</a:t>
            </a:r>
            <a:endParaRPr lang="zh-CN" sz="1600" dirty="0">
              <a:solidFill>
                <a:srgbClr val="7030A0"/>
              </a:solidFill>
            </a:endParaRPr>
          </a:p>
        </p:txBody>
      </p:sp>
      <p:cxnSp>
        <p:nvCxnSpPr>
          <p:cNvPr id="16" name="直接箭头连接符 14">
            <a:extLst>
              <a:ext uri="{FF2B5EF4-FFF2-40B4-BE49-F238E27FC236}">
                <a16:creationId xmlns:a16="http://schemas.microsoft.com/office/drawing/2014/main" id="{7E0194BD-39A9-4F95-9EAF-319846BDA606}"/>
              </a:ext>
            </a:extLst>
          </p:cNvPr>
          <p:cNvCxnSpPr>
            <a:cxnSpLocks/>
          </p:cNvCxnSpPr>
          <p:nvPr/>
        </p:nvCxnSpPr>
        <p:spPr bwMode="auto">
          <a:xfrm>
            <a:off x="6784081" y="1787058"/>
            <a:ext cx="1582405" cy="600238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5">
            <a:extLst>
              <a:ext uri="{FF2B5EF4-FFF2-40B4-BE49-F238E27FC236}">
                <a16:creationId xmlns:a16="http://schemas.microsoft.com/office/drawing/2014/main" id="{496AA36E-8A33-431D-81B7-40D37FBE8AD4}"/>
              </a:ext>
            </a:extLst>
          </p:cNvPr>
          <p:cNvSpPr/>
          <p:nvPr/>
        </p:nvSpPr>
        <p:spPr bwMode="auto">
          <a:xfrm>
            <a:off x="2929705" y="1451766"/>
            <a:ext cx="2132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66CC"/>
                </a:solidFill>
              </a:rPr>
              <a:t>b</a:t>
            </a:r>
            <a:r>
              <a:rPr lang="en-US" dirty="0">
                <a:solidFill>
                  <a:srgbClr val="FF66CC"/>
                </a:solidFill>
              </a:rPr>
              <a:t>. </a:t>
            </a:r>
            <a:r>
              <a:rPr lang="en-US" sz="1600" dirty="0">
                <a:solidFill>
                  <a:srgbClr val="FF66CC"/>
                </a:solidFill>
              </a:rPr>
              <a:t>The central Be pipe</a:t>
            </a:r>
            <a:endParaRPr lang="zh-CN" sz="1600" dirty="0">
              <a:solidFill>
                <a:srgbClr val="FF66CC"/>
              </a:solidFill>
            </a:endParaRPr>
          </a:p>
        </p:txBody>
      </p:sp>
      <p:cxnSp>
        <p:nvCxnSpPr>
          <p:cNvPr id="18" name="直接箭头连接符 16">
            <a:extLst>
              <a:ext uri="{FF2B5EF4-FFF2-40B4-BE49-F238E27FC236}">
                <a16:creationId xmlns:a16="http://schemas.microsoft.com/office/drawing/2014/main" id="{DF8D637F-753B-45D6-A52F-15F9C3D2EBC6}"/>
              </a:ext>
            </a:extLst>
          </p:cNvPr>
          <p:cNvCxnSpPr>
            <a:cxnSpLocks/>
          </p:cNvCxnSpPr>
          <p:nvPr/>
        </p:nvCxnSpPr>
        <p:spPr bwMode="auto">
          <a:xfrm flipH="1">
            <a:off x="10260731" y="1728209"/>
            <a:ext cx="528318" cy="582431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7">
            <a:extLst>
              <a:ext uri="{FF2B5EF4-FFF2-40B4-BE49-F238E27FC236}">
                <a16:creationId xmlns:a16="http://schemas.microsoft.com/office/drawing/2014/main" id="{C637E63A-A301-4610-AB99-A29CF393F914}"/>
              </a:ext>
            </a:extLst>
          </p:cNvPr>
          <p:cNvSpPr/>
          <p:nvPr/>
        </p:nvSpPr>
        <p:spPr bwMode="auto">
          <a:xfrm>
            <a:off x="478139" y="1457351"/>
            <a:ext cx="2355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66CC"/>
                </a:solidFill>
              </a:rPr>
              <a:t>a. </a:t>
            </a:r>
            <a:r>
              <a:rPr lang="en-US" sz="1600" dirty="0">
                <a:solidFill>
                  <a:srgbClr val="FF66CC"/>
                </a:solidFill>
              </a:rPr>
              <a:t>The extending Al pipe</a:t>
            </a:r>
            <a:endParaRPr lang="zh-CN" sz="1600" dirty="0">
              <a:solidFill>
                <a:srgbClr val="FF66CC"/>
              </a:solidFill>
            </a:endParaRPr>
          </a:p>
        </p:txBody>
      </p:sp>
      <p:cxnSp>
        <p:nvCxnSpPr>
          <p:cNvPr id="20" name="直接箭头连接符 22">
            <a:extLst>
              <a:ext uri="{FF2B5EF4-FFF2-40B4-BE49-F238E27FC236}">
                <a16:creationId xmlns:a16="http://schemas.microsoft.com/office/drawing/2014/main" id="{C84F6FCE-D9C3-43D7-99D8-D30550CE5C12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212628" y="2847234"/>
            <a:ext cx="2076350" cy="719896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3">
            <a:extLst>
              <a:ext uri="{FF2B5EF4-FFF2-40B4-BE49-F238E27FC236}">
                <a16:creationId xmlns:a16="http://schemas.microsoft.com/office/drawing/2014/main" id="{15EAD502-D1D3-4D9F-B333-3E07507FE7A2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017519" y="2955073"/>
            <a:ext cx="1271462" cy="612058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4">
            <a:extLst>
              <a:ext uri="{FF2B5EF4-FFF2-40B4-BE49-F238E27FC236}">
                <a16:creationId xmlns:a16="http://schemas.microsoft.com/office/drawing/2014/main" id="{11CB8D7D-9195-454E-8F5F-9CD0CA73E174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576014" y="3126481"/>
            <a:ext cx="712963" cy="440647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5">
            <a:extLst>
              <a:ext uri="{FF2B5EF4-FFF2-40B4-BE49-F238E27FC236}">
                <a16:creationId xmlns:a16="http://schemas.microsoft.com/office/drawing/2014/main" id="{7DA01BDE-57A0-4326-8C27-18B9ED55B4E2}"/>
              </a:ext>
            </a:extLst>
          </p:cNvPr>
          <p:cNvSpPr/>
          <p:nvPr/>
        </p:nvSpPr>
        <p:spPr bwMode="auto">
          <a:xfrm>
            <a:off x="6824775" y="3438151"/>
            <a:ext cx="10294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7030A0"/>
                </a:solidFill>
              </a:rPr>
              <a:t>Vertex</a:t>
            </a:r>
            <a:endParaRPr lang="zh-CN" sz="2400" dirty="0">
              <a:solidFill>
                <a:srgbClr val="7030A0"/>
              </a:solidFill>
            </a:endParaRPr>
          </a:p>
        </p:txBody>
      </p:sp>
      <p:cxnSp>
        <p:nvCxnSpPr>
          <p:cNvPr id="24" name="直接箭头连接符 26">
            <a:extLst>
              <a:ext uri="{FF2B5EF4-FFF2-40B4-BE49-F238E27FC236}">
                <a16:creationId xmlns:a16="http://schemas.microsoft.com/office/drawing/2014/main" id="{7B8D97DE-95B9-4846-A69A-251F31335986}"/>
              </a:ext>
            </a:extLst>
          </p:cNvPr>
          <p:cNvCxnSpPr>
            <a:cxnSpLocks/>
          </p:cNvCxnSpPr>
          <p:nvPr/>
        </p:nvCxnSpPr>
        <p:spPr bwMode="auto">
          <a:xfrm flipV="1">
            <a:off x="9062545" y="2946512"/>
            <a:ext cx="994326" cy="520517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7">
            <a:extLst>
              <a:ext uri="{FF2B5EF4-FFF2-40B4-BE49-F238E27FC236}">
                <a16:creationId xmlns:a16="http://schemas.microsoft.com/office/drawing/2014/main" id="{89122254-98D3-4A2C-9DA2-B77ABFF7CA98}"/>
              </a:ext>
            </a:extLst>
          </p:cNvPr>
          <p:cNvSpPr/>
          <p:nvPr/>
        </p:nvSpPr>
        <p:spPr bwMode="auto">
          <a:xfrm>
            <a:off x="8064743" y="3433336"/>
            <a:ext cx="12394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7030A0"/>
                </a:solidFill>
              </a:rPr>
              <a:t>LumiCal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52DCA91C-5623-4C54-A62A-FF916958F239}"/>
              </a:ext>
            </a:extLst>
          </p:cNvPr>
          <p:cNvCxnSpPr>
            <a:cxnSpLocks/>
          </p:cNvCxnSpPr>
          <p:nvPr/>
        </p:nvCxnSpPr>
        <p:spPr bwMode="auto">
          <a:xfrm flipV="1">
            <a:off x="9953338" y="3005651"/>
            <a:ext cx="307393" cy="461380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33">
            <a:extLst>
              <a:ext uri="{FF2B5EF4-FFF2-40B4-BE49-F238E27FC236}">
                <a16:creationId xmlns:a16="http://schemas.microsoft.com/office/drawing/2014/main" id="{BB20E03D-C6BB-4A5A-A49C-C4EA9B037CCE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67503" y="3006282"/>
            <a:ext cx="343586" cy="495476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34">
            <a:extLst>
              <a:ext uri="{FF2B5EF4-FFF2-40B4-BE49-F238E27FC236}">
                <a16:creationId xmlns:a16="http://schemas.microsoft.com/office/drawing/2014/main" id="{B868D352-1B1E-4DB8-9343-8A17E07E22BA}"/>
              </a:ext>
            </a:extLst>
          </p:cNvPr>
          <p:cNvSpPr/>
          <p:nvPr/>
        </p:nvSpPr>
        <p:spPr bwMode="auto">
          <a:xfrm>
            <a:off x="2177335" y="3433336"/>
            <a:ext cx="12394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7030A0"/>
                </a:solidFill>
              </a:rPr>
              <a:t>LumiCal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29" name="直接箭头连接符 35">
            <a:extLst>
              <a:ext uri="{FF2B5EF4-FFF2-40B4-BE49-F238E27FC236}">
                <a16:creationId xmlns:a16="http://schemas.microsoft.com/office/drawing/2014/main" id="{C508FC85-5B03-484C-9572-231C67C9BFA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298626" y="2955073"/>
            <a:ext cx="878710" cy="604909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34">
            <a:extLst>
              <a:ext uri="{FF2B5EF4-FFF2-40B4-BE49-F238E27FC236}">
                <a16:creationId xmlns:a16="http://schemas.microsoft.com/office/drawing/2014/main" id="{CFF2DB2A-DDEC-4AEC-AFD4-EA56C0B865A2}"/>
              </a:ext>
            </a:extLst>
          </p:cNvPr>
          <p:cNvSpPr/>
          <p:nvPr/>
        </p:nvSpPr>
        <p:spPr bwMode="auto">
          <a:xfrm>
            <a:off x="949656" y="3429000"/>
            <a:ext cx="7922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rgbClr val="FF0000"/>
                </a:solidFill>
              </a:rPr>
              <a:t>BPM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1" name="矩形 34">
            <a:extLst>
              <a:ext uri="{FF2B5EF4-FFF2-40B4-BE49-F238E27FC236}">
                <a16:creationId xmlns:a16="http://schemas.microsoft.com/office/drawing/2014/main" id="{F6B84136-5917-4589-B951-4AB1B2AFE46A}"/>
              </a:ext>
            </a:extLst>
          </p:cNvPr>
          <p:cNvSpPr/>
          <p:nvPr/>
        </p:nvSpPr>
        <p:spPr bwMode="auto">
          <a:xfrm>
            <a:off x="9331341" y="3433999"/>
            <a:ext cx="7922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rgbClr val="FF0000"/>
                </a:solidFill>
              </a:rPr>
              <a:t>BPM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E4007B28-7A6A-4540-9C93-0920AD32C884}"/>
              </a:ext>
            </a:extLst>
          </p:cNvPr>
          <p:cNvSpPr/>
          <p:nvPr/>
        </p:nvSpPr>
        <p:spPr>
          <a:xfrm>
            <a:off x="316794" y="765468"/>
            <a:ext cx="33906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drawing 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9BBE02B9-054A-4FAA-9FDB-50258F26887F}"/>
              </a:ext>
            </a:extLst>
          </p:cNvPr>
          <p:cNvSpPr txBox="1"/>
          <p:nvPr/>
        </p:nvSpPr>
        <p:spPr>
          <a:xfrm>
            <a:off x="9559708" y="3915703"/>
            <a:ext cx="24512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Extending pipe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Both   sides  :  Double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 and Bottom : Single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99E5F90-A53B-4C7D-B3F4-EAB054FE096E}"/>
              </a:ext>
            </a:extLst>
          </p:cNvPr>
          <p:cNvSpPr txBox="1"/>
          <p:nvPr/>
        </p:nvSpPr>
        <p:spPr>
          <a:xfrm>
            <a:off x="1148907" y="4107693"/>
            <a:ext cx="39700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Structure: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Components : </a:t>
            </a:r>
            <a:r>
              <a:rPr lang="en-US" altLang="zh-CN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b, c, d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altLang="zh-CN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Detectors :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BPM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LumiCal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CN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Vertex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BF529800-DC79-4A33-87A4-8FA890467CB3}"/>
              </a:ext>
            </a:extLst>
          </p:cNvPr>
          <p:cNvSpPr/>
          <p:nvPr/>
        </p:nvSpPr>
        <p:spPr bwMode="auto">
          <a:xfrm>
            <a:off x="9552692" y="1463347"/>
            <a:ext cx="2161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/>
              <a:t>e</a:t>
            </a:r>
            <a:r>
              <a:rPr lang="en-US" dirty="0"/>
              <a:t>. </a:t>
            </a:r>
            <a:r>
              <a:rPr lang="en-US" sz="1600" dirty="0"/>
              <a:t>Combination flange</a:t>
            </a:r>
            <a:endParaRPr lang="zh-CN" sz="16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6CA1E33-C08C-4DD1-90E2-FFD6E80D4127}"/>
              </a:ext>
            </a:extLst>
          </p:cNvPr>
          <p:cNvSpPr/>
          <p:nvPr/>
        </p:nvSpPr>
        <p:spPr>
          <a:xfrm>
            <a:off x="3402021" y="5435055"/>
            <a:ext cx="566052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Updated design :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Added detector :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BPM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Extending pipe : </a:t>
            </a: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Conical pipe to Gradient runway </a:t>
            </a:r>
            <a:endParaRPr lang="zh-CN" alt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B0188F7-CA27-4E1D-9B9C-638744B11DA3}"/>
              </a:ext>
            </a:extLst>
          </p:cNvPr>
          <p:cNvSpPr txBox="1"/>
          <p:nvPr/>
        </p:nvSpPr>
        <p:spPr>
          <a:xfrm>
            <a:off x="5808885" y="4297972"/>
            <a:ext cx="3064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length : 1400 mm</a:t>
            </a:r>
            <a:endParaRPr lang="zh-CN" alt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直接箭头连接符 14">
            <a:extLst>
              <a:ext uri="{FF2B5EF4-FFF2-40B4-BE49-F238E27FC236}">
                <a16:creationId xmlns:a16="http://schemas.microsoft.com/office/drawing/2014/main" id="{830CEEE3-C4C9-454F-B763-258C203F193D}"/>
              </a:ext>
            </a:extLst>
          </p:cNvPr>
          <p:cNvCxnSpPr>
            <a:cxnSpLocks/>
          </p:cNvCxnSpPr>
          <p:nvPr/>
        </p:nvCxnSpPr>
        <p:spPr bwMode="auto">
          <a:xfrm>
            <a:off x="8168189" y="1768094"/>
            <a:ext cx="1384503" cy="471365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>
            <a:extLst>
              <a:ext uri="{FF2B5EF4-FFF2-40B4-BE49-F238E27FC236}">
                <a16:creationId xmlns:a16="http://schemas.microsoft.com/office/drawing/2014/main" id="{5988B826-7595-4E35-8056-21F61EC14A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7303" y="3314032"/>
            <a:ext cx="1223626" cy="720000"/>
          </a:xfrm>
          <a:prstGeom prst="rect">
            <a:avLst/>
          </a:prstGeom>
        </p:spPr>
      </p:pic>
      <p:cxnSp>
        <p:nvCxnSpPr>
          <p:cNvPr id="32" name="直接箭头连接符 26">
            <a:extLst>
              <a:ext uri="{FF2B5EF4-FFF2-40B4-BE49-F238E27FC236}">
                <a16:creationId xmlns:a16="http://schemas.microsoft.com/office/drawing/2014/main" id="{A0B872C2-9167-4C17-AFA3-DB8EEB4F9542}"/>
              </a:ext>
            </a:extLst>
          </p:cNvPr>
          <p:cNvCxnSpPr>
            <a:cxnSpLocks/>
          </p:cNvCxnSpPr>
          <p:nvPr/>
        </p:nvCxnSpPr>
        <p:spPr bwMode="auto">
          <a:xfrm flipV="1">
            <a:off x="10438228" y="2847234"/>
            <a:ext cx="1057771" cy="1043432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26">
            <a:extLst>
              <a:ext uri="{FF2B5EF4-FFF2-40B4-BE49-F238E27FC236}">
                <a16:creationId xmlns:a16="http://schemas.microsoft.com/office/drawing/2014/main" id="{1AF96BD5-1DC0-4C50-94D9-9FC35ACC9A9B}"/>
              </a:ext>
            </a:extLst>
          </p:cNvPr>
          <p:cNvCxnSpPr>
            <a:cxnSpLocks/>
          </p:cNvCxnSpPr>
          <p:nvPr/>
        </p:nvCxnSpPr>
        <p:spPr bwMode="auto">
          <a:xfrm flipV="1">
            <a:off x="10432457" y="3748637"/>
            <a:ext cx="571018" cy="142029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849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自然, 火山口&#10;&#10;描述已自动生成">
            <a:extLst>
              <a:ext uri="{FF2B5EF4-FFF2-40B4-BE49-F238E27FC236}">
                <a16:creationId xmlns:a16="http://schemas.microsoft.com/office/drawing/2014/main" id="{A4B7A27F-E0A6-437B-B629-4D51F52BF5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1" y="52534"/>
            <a:ext cx="864000" cy="540000"/>
          </a:xfrm>
          <a:prstGeom prst="rect">
            <a:avLst/>
          </a:prstGeom>
        </p:spPr>
      </p:pic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2080A22E-C80A-4CF4-9B56-92DC0AC7D805}"/>
              </a:ext>
            </a:extLst>
          </p:cNvPr>
          <p:cNvCxnSpPr/>
          <p:nvPr/>
        </p:nvCxnSpPr>
        <p:spPr>
          <a:xfrm>
            <a:off x="695999" y="685620"/>
            <a:ext cx="10800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F8B8DFB9-24DC-47E3-8E2A-A3E867B63DBC}"/>
              </a:ext>
            </a:extLst>
          </p:cNvPr>
          <p:cNvSpPr/>
          <p:nvPr/>
        </p:nvSpPr>
        <p:spPr>
          <a:xfrm>
            <a:off x="4694017" y="60924"/>
            <a:ext cx="2803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Detailed Structure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9C5EB98-2528-4062-9E14-CD579F7A89DC}"/>
              </a:ext>
            </a:extLst>
          </p:cNvPr>
          <p:cNvSpPr txBox="1"/>
          <p:nvPr/>
        </p:nvSpPr>
        <p:spPr>
          <a:xfrm>
            <a:off x="601182" y="908925"/>
            <a:ext cx="64588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detectors --- </a:t>
            </a:r>
            <a:r>
              <a:rPr lang="en-US" altLang="zh-C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BPM and LumiCal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6669CF0-22F9-4E42-BD64-810D7EAFE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17" y="2081709"/>
            <a:ext cx="6987865" cy="4320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F3D7264-FC58-4A6C-9967-015BC8B3FADF}"/>
              </a:ext>
            </a:extLst>
          </p:cNvPr>
          <p:cNvSpPr txBox="1"/>
          <p:nvPr/>
        </p:nvSpPr>
        <p:spPr>
          <a:xfrm>
            <a:off x="1287195" y="1533086"/>
            <a:ext cx="2634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Installation position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E85505C-BF70-4AE9-872A-D94E88A23B3B}"/>
              </a:ext>
            </a:extLst>
          </p:cNvPr>
          <p:cNvSpPr/>
          <p:nvPr/>
        </p:nvSpPr>
        <p:spPr>
          <a:xfrm>
            <a:off x="7689245" y="2764381"/>
            <a:ext cx="410240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BPM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A </a:t>
            </a: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or 4 electrode-BPM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installed in 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each flange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LumiCal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Near the flanges,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axial length is 120mm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433F8DC-C33C-48DE-938D-CA7AE962A12D}"/>
              </a:ext>
            </a:extLst>
          </p:cNvPr>
          <p:cNvSpPr txBox="1"/>
          <p:nvPr/>
        </p:nvSpPr>
        <p:spPr>
          <a:xfrm>
            <a:off x="1511454" y="6398136"/>
            <a:ext cx="2367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BPM : 2 or 4 electrodes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直接箭头连接符 35">
            <a:extLst>
              <a:ext uri="{FF2B5EF4-FFF2-40B4-BE49-F238E27FC236}">
                <a16:creationId xmlns:a16="http://schemas.microsoft.com/office/drawing/2014/main" id="{77A34EA7-3B08-4F7C-B0AB-664CB1E1662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01182" y="5002048"/>
            <a:ext cx="973527" cy="1486620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4BF5D8A4-8ECD-4015-8D67-13F5F9B92B7E}"/>
              </a:ext>
            </a:extLst>
          </p:cNvPr>
          <p:cNvSpPr txBox="1"/>
          <p:nvPr/>
        </p:nvSpPr>
        <p:spPr>
          <a:xfrm>
            <a:off x="2037238" y="3553566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LumiCal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961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FD2DD064-95B5-495A-A62E-69D85F222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9625" y="2739925"/>
            <a:ext cx="4583289" cy="3240000"/>
          </a:xfrm>
          <a:prstGeom prst="rect">
            <a:avLst/>
          </a:prstGeom>
        </p:spPr>
      </p:pic>
      <p:pic>
        <p:nvPicPr>
          <p:cNvPr id="2" name="图片 1" descr="图片包含 自然, 火山口&#10;&#10;描述已自动生成">
            <a:extLst>
              <a:ext uri="{FF2B5EF4-FFF2-40B4-BE49-F238E27FC236}">
                <a16:creationId xmlns:a16="http://schemas.microsoft.com/office/drawing/2014/main" id="{A4B7A27F-E0A6-437B-B629-4D51F52BF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1" y="52534"/>
            <a:ext cx="864000" cy="540000"/>
          </a:xfrm>
          <a:prstGeom prst="rect">
            <a:avLst/>
          </a:prstGeom>
        </p:spPr>
      </p:pic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2080A22E-C80A-4CF4-9B56-92DC0AC7D805}"/>
              </a:ext>
            </a:extLst>
          </p:cNvPr>
          <p:cNvCxnSpPr/>
          <p:nvPr/>
        </p:nvCxnSpPr>
        <p:spPr>
          <a:xfrm>
            <a:off x="695999" y="685620"/>
            <a:ext cx="10800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F8B8DFB9-24DC-47E3-8E2A-A3E867B63DBC}"/>
              </a:ext>
            </a:extLst>
          </p:cNvPr>
          <p:cNvSpPr/>
          <p:nvPr/>
        </p:nvSpPr>
        <p:spPr>
          <a:xfrm>
            <a:off x="4694017" y="60924"/>
            <a:ext cx="2803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Detailed Structure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9C5EB98-2528-4062-9E14-CD579F7A89DC}"/>
              </a:ext>
            </a:extLst>
          </p:cNvPr>
          <p:cNvSpPr txBox="1"/>
          <p:nvPr/>
        </p:nvSpPr>
        <p:spPr>
          <a:xfrm>
            <a:off x="601182" y="908925"/>
            <a:ext cx="64588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detectors --- </a:t>
            </a:r>
            <a:r>
              <a:rPr lang="en-US" altLang="zh-C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BPM and LumiCal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4298A18-F51A-44C0-A612-B06B3849EDCF}"/>
              </a:ext>
            </a:extLst>
          </p:cNvPr>
          <p:cNvSpPr/>
          <p:nvPr/>
        </p:nvSpPr>
        <p:spPr>
          <a:xfrm>
            <a:off x="1410339" y="1649351"/>
            <a:ext cx="4905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Installation and maintenance  --- </a:t>
            </a:r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BPM</a:t>
            </a:r>
            <a:endParaRPr lang="zh-CN" alt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EF031318-D017-430B-952C-BC598AB19C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9791" y="1421212"/>
            <a:ext cx="2039452" cy="126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82F6BCE-9211-47BE-864D-7F79BDAF3D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205" y="2276292"/>
            <a:ext cx="5534940" cy="3420000"/>
          </a:xfrm>
          <a:prstGeom prst="rect">
            <a:avLst/>
          </a:prstGeom>
        </p:spPr>
      </p:pic>
      <p:cxnSp>
        <p:nvCxnSpPr>
          <p:cNvPr id="14" name="直接箭头连接符 35">
            <a:extLst>
              <a:ext uri="{FF2B5EF4-FFF2-40B4-BE49-F238E27FC236}">
                <a16:creationId xmlns:a16="http://schemas.microsoft.com/office/drawing/2014/main" id="{E323815C-6DD8-4EF6-A616-0DED7EF4A1F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381838" y="5516292"/>
            <a:ext cx="558310" cy="345276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A197D225-CB56-4345-B4F5-7D470DCC5FAB}"/>
              </a:ext>
            </a:extLst>
          </p:cNvPr>
          <p:cNvSpPr txBox="1"/>
          <p:nvPr/>
        </p:nvSpPr>
        <p:spPr>
          <a:xfrm>
            <a:off x="1937306" y="5913561"/>
            <a:ext cx="3384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Outer half-ring protection cylinder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直接箭头连接符 35">
            <a:extLst>
              <a:ext uri="{FF2B5EF4-FFF2-40B4-BE49-F238E27FC236}">
                <a16:creationId xmlns:a16="http://schemas.microsoft.com/office/drawing/2014/main" id="{90725D65-BD0A-482D-9B51-EA3F83D7204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58085" y="5522949"/>
            <a:ext cx="1007893" cy="885021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C60A3034-D734-4F5E-ACEF-EB05D5A5D1F5}"/>
              </a:ext>
            </a:extLst>
          </p:cNvPr>
          <p:cNvSpPr txBox="1"/>
          <p:nvPr/>
        </p:nvSpPr>
        <p:spPr>
          <a:xfrm>
            <a:off x="5830480" y="3509142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Outer big flange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7C239E7-A358-48A1-A9DE-E132891E5A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4849" y="1554133"/>
            <a:ext cx="1469552" cy="1860914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EB5D536D-E3F5-4B7F-B722-CE729C0B6C0F}"/>
              </a:ext>
            </a:extLst>
          </p:cNvPr>
          <p:cNvSpPr txBox="1"/>
          <p:nvPr/>
        </p:nvSpPr>
        <p:spPr>
          <a:xfrm>
            <a:off x="8218362" y="6038638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BPM Maintenance status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84647EFB-82E9-45E5-926D-C1EFA4A7F9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43401" y="744334"/>
            <a:ext cx="1936390" cy="1260000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DE30659C-C994-464D-B479-0AF99DEC4341}"/>
              </a:ext>
            </a:extLst>
          </p:cNvPr>
          <p:cNvSpPr txBox="1"/>
          <p:nvPr/>
        </p:nvSpPr>
        <p:spPr>
          <a:xfrm>
            <a:off x="1136611" y="6398270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Outer big flange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直接箭头连接符 35">
            <a:extLst>
              <a:ext uri="{FF2B5EF4-FFF2-40B4-BE49-F238E27FC236}">
                <a16:creationId xmlns:a16="http://schemas.microsoft.com/office/drawing/2014/main" id="{2D7C36DA-0F07-4FCF-8569-4A695EDB215C}"/>
              </a:ext>
            </a:extLst>
          </p:cNvPr>
          <p:cNvCxnSpPr>
            <a:cxnSpLocks/>
          </p:cNvCxnSpPr>
          <p:nvPr/>
        </p:nvCxnSpPr>
        <p:spPr bwMode="auto">
          <a:xfrm flipV="1">
            <a:off x="6489885" y="3065872"/>
            <a:ext cx="248445" cy="480788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1F4C38AA-73AF-484B-9B19-8BDD0D2906D8}"/>
              </a:ext>
            </a:extLst>
          </p:cNvPr>
          <p:cNvSpPr txBox="1"/>
          <p:nvPr/>
        </p:nvSpPr>
        <p:spPr>
          <a:xfrm>
            <a:off x="9471269" y="787097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half-ring protection cylinder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直接箭头连接符 35">
            <a:extLst>
              <a:ext uri="{FF2B5EF4-FFF2-40B4-BE49-F238E27FC236}">
                <a16:creationId xmlns:a16="http://schemas.microsoft.com/office/drawing/2014/main" id="{ECC95B65-85C3-4DEF-B43A-54A44836DF2D}"/>
              </a:ext>
            </a:extLst>
          </p:cNvPr>
          <p:cNvCxnSpPr>
            <a:cxnSpLocks/>
          </p:cNvCxnSpPr>
          <p:nvPr/>
        </p:nvCxnSpPr>
        <p:spPr bwMode="auto">
          <a:xfrm flipH="1">
            <a:off x="9471270" y="1156429"/>
            <a:ext cx="755942" cy="383706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35">
            <a:extLst>
              <a:ext uri="{FF2B5EF4-FFF2-40B4-BE49-F238E27FC236}">
                <a16:creationId xmlns:a16="http://schemas.microsoft.com/office/drawing/2014/main" id="{8E1760D1-8EA5-4873-ABC3-8CD48827D606}"/>
              </a:ext>
            </a:extLst>
          </p:cNvPr>
          <p:cNvCxnSpPr>
            <a:cxnSpLocks/>
          </p:cNvCxnSpPr>
          <p:nvPr/>
        </p:nvCxnSpPr>
        <p:spPr bwMode="auto">
          <a:xfrm>
            <a:off x="10871652" y="1161904"/>
            <a:ext cx="127865" cy="610625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id="{21AB1BCE-70D0-4982-A0AD-E51A114798F8}"/>
              </a:ext>
            </a:extLst>
          </p:cNvPr>
          <p:cNvSpPr txBox="1"/>
          <p:nvPr/>
        </p:nvSpPr>
        <p:spPr>
          <a:xfrm>
            <a:off x="5830480" y="4165320"/>
            <a:ext cx="13853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or Four</a:t>
            </a:r>
          </a:p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Electrodes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CEEABE7C-8B3F-4C54-A31B-12FD4580DF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27897" y="5007079"/>
            <a:ext cx="1308263" cy="1812963"/>
          </a:xfrm>
          <a:prstGeom prst="rect">
            <a:avLst/>
          </a:prstGeom>
        </p:spPr>
      </p:pic>
      <p:cxnSp>
        <p:nvCxnSpPr>
          <p:cNvPr id="31" name="直接箭头连接符 35">
            <a:extLst>
              <a:ext uri="{FF2B5EF4-FFF2-40B4-BE49-F238E27FC236}">
                <a16:creationId xmlns:a16="http://schemas.microsoft.com/office/drawing/2014/main" id="{70E0DA5E-36FC-40F9-B1ED-30836940C002}"/>
              </a:ext>
            </a:extLst>
          </p:cNvPr>
          <p:cNvCxnSpPr>
            <a:cxnSpLocks/>
          </p:cNvCxnSpPr>
          <p:nvPr/>
        </p:nvCxnSpPr>
        <p:spPr bwMode="auto">
          <a:xfrm>
            <a:off x="6362105" y="4811651"/>
            <a:ext cx="252002" cy="711298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264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自然, 火山口&#10;&#10;描述已自动生成">
            <a:extLst>
              <a:ext uri="{FF2B5EF4-FFF2-40B4-BE49-F238E27FC236}">
                <a16:creationId xmlns:a16="http://schemas.microsoft.com/office/drawing/2014/main" id="{A4B7A27F-E0A6-437B-B629-4D51F52BF5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1" y="52534"/>
            <a:ext cx="864000" cy="540000"/>
          </a:xfrm>
          <a:prstGeom prst="rect">
            <a:avLst/>
          </a:prstGeom>
        </p:spPr>
      </p:pic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2080A22E-C80A-4CF4-9B56-92DC0AC7D805}"/>
              </a:ext>
            </a:extLst>
          </p:cNvPr>
          <p:cNvCxnSpPr/>
          <p:nvPr/>
        </p:nvCxnSpPr>
        <p:spPr>
          <a:xfrm>
            <a:off x="695999" y="685620"/>
            <a:ext cx="10800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F8B8DFB9-24DC-47E3-8E2A-A3E867B63DBC}"/>
              </a:ext>
            </a:extLst>
          </p:cNvPr>
          <p:cNvSpPr/>
          <p:nvPr/>
        </p:nvSpPr>
        <p:spPr>
          <a:xfrm>
            <a:off x="4694017" y="60924"/>
            <a:ext cx="2803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Detailed Structure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9C5EB98-2528-4062-9E14-CD579F7A89DC}"/>
              </a:ext>
            </a:extLst>
          </p:cNvPr>
          <p:cNvSpPr txBox="1"/>
          <p:nvPr/>
        </p:nvSpPr>
        <p:spPr>
          <a:xfrm>
            <a:off x="601182" y="908925"/>
            <a:ext cx="64588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detectors --- </a:t>
            </a:r>
            <a:r>
              <a:rPr lang="en-US" altLang="zh-C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BPM and LumiCal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4298A18-F51A-44C0-A612-B06B3849EDCF}"/>
              </a:ext>
            </a:extLst>
          </p:cNvPr>
          <p:cNvSpPr/>
          <p:nvPr/>
        </p:nvSpPr>
        <p:spPr>
          <a:xfrm>
            <a:off x="1410339" y="1649351"/>
            <a:ext cx="53463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Installation and maintenance  --- </a:t>
            </a:r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LumiCal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7D03B15-17FB-4C40-A8D9-5ED317B50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5090" y="2550652"/>
            <a:ext cx="4725728" cy="3420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9FCA370-C05A-4012-AE22-4E0DD27627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3016" y="1778560"/>
            <a:ext cx="2568740" cy="144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256C716-51E2-4A08-AF0C-873723BE98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8330" y="887348"/>
            <a:ext cx="2213015" cy="144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6D5B4C0-C9F6-4731-BFE7-CF1B9BAB00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807" y="3175496"/>
            <a:ext cx="5534940" cy="342000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BA516846-7CD6-4D55-B353-E405ECA46C13}"/>
              </a:ext>
            </a:extLst>
          </p:cNvPr>
          <p:cNvSpPr txBox="1"/>
          <p:nvPr/>
        </p:nvSpPr>
        <p:spPr>
          <a:xfrm>
            <a:off x="350244" y="2327348"/>
            <a:ext cx="3384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Outer half-ring protection cylinder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2D3A3FF-064D-469E-AA9C-E55F0B76A0F6}"/>
              </a:ext>
            </a:extLst>
          </p:cNvPr>
          <p:cNvSpPr txBox="1"/>
          <p:nvPr/>
        </p:nvSpPr>
        <p:spPr>
          <a:xfrm>
            <a:off x="2625659" y="2696680"/>
            <a:ext cx="3345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Inner half-ring protection cylinder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直接箭头连接符 35">
            <a:extLst>
              <a:ext uri="{FF2B5EF4-FFF2-40B4-BE49-F238E27FC236}">
                <a16:creationId xmlns:a16="http://schemas.microsoft.com/office/drawing/2014/main" id="{A917CD70-9858-4174-85AF-9383FB076117}"/>
              </a:ext>
            </a:extLst>
          </p:cNvPr>
          <p:cNvCxnSpPr>
            <a:cxnSpLocks/>
          </p:cNvCxnSpPr>
          <p:nvPr/>
        </p:nvCxnSpPr>
        <p:spPr bwMode="auto">
          <a:xfrm flipH="1">
            <a:off x="3080825" y="3041956"/>
            <a:ext cx="735854" cy="609720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35">
            <a:extLst>
              <a:ext uri="{FF2B5EF4-FFF2-40B4-BE49-F238E27FC236}">
                <a16:creationId xmlns:a16="http://schemas.microsoft.com/office/drawing/2014/main" id="{59A3D8E5-977E-417C-905B-18CE305D4F88}"/>
              </a:ext>
            </a:extLst>
          </p:cNvPr>
          <p:cNvCxnSpPr>
            <a:cxnSpLocks/>
          </p:cNvCxnSpPr>
          <p:nvPr/>
        </p:nvCxnSpPr>
        <p:spPr bwMode="auto">
          <a:xfrm>
            <a:off x="1365140" y="2681436"/>
            <a:ext cx="835454" cy="608634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883C2896-570D-4DE1-B23D-41272A446532}"/>
              </a:ext>
            </a:extLst>
          </p:cNvPr>
          <p:cNvSpPr txBox="1"/>
          <p:nvPr/>
        </p:nvSpPr>
        <p:spPr>
          <a:xfrm>
            <a:off x="7442490" y="6184060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LimuCal Maintenance status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885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自然, 火山口&#10;&#10;描述已自动生成">
            <a:extLst>
              <a:ext uri="{FF2B5EF4-FFF2-40B4-BE49-F238E27FC236}">
                <a16:creationId xmlns:a16="http://schemas.microsoft.com/office/drawing/2014/main" id="{A4B7A27F-E0A6-437B-B629-4D51F52BF5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1" y="52534"/>
            <a:ext cx="864000" cy="540000"/>
          </a:xfrm>
          <a:prstGeom prst="rect">
            <a:avLst/>
          </a:prstGeom>
        </p:spPr>
      </p:pic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2080A22E-C80A-4CF4-9B56-92DC0AC7D805}"/>
              </a:ext>
            </a:extLst>
          </p:cNvPr>
          <p:cNvCxnSpPr/>
          <p:nvPr/>
        </p:nvCxnSpPr>
        <p:spPr>
          <a:xfrm>
            <a:off x="695999" y="685620"/>
            <a:ext cx="10800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F8B8DFB9-24DC-47E3-8E2A-A3E867B63DBC}"/>
              </a:ext>
            </a:extLst>
          </p:cNvPr>
          <p:cNvSpPr/>
          <p:nvPr/>
        </p:nvSpPr>
        <p:spPr>
          <a:xfrm>
            <a:off x="4694017" y="60924"/>
            <a:ext cx="2803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Detailed Structure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9C5EB98-2528-4062-9E14-CD579F7A89DC}"/>
              </a:ext>
            </a:extLst>
          </p:cNvPr>
          <p:cNvSpPr txBox="1"/>
          <p:nvPr/>
        </p:nvSpPr>
        <p:spPr>
          <a:xfrm>
            <a:off x="543394" y="667646"/>
            <a:ext cx="4150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detectors --- </a:t>
            </a:r>
            <a:r>
              <a:rPr lang="en-US" altLang="zh-C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Vertex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8D2E694-30A0-41EA-A26A-601C1B44F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8906" y="3522876"/>
            <a:ext cx="3124608" cy="306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84ED6D8-38C0-4541-9AE6-EE7B7EBE1652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41846" y="1801644"/>
            <a:ext cx="11708305" cy="1368000"/>
          </a:xfrm>
          <a:prstGeom prst="rect">
            <a:avLst/>
          </a:prstGeom>
        </p:spPr>
      </p:pic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141D634A-1381-4D09-A5B8-548498A1D3B4}"/>
              </a:ext>
            </a:extLst>
          </p:cNvPr>
          <p:cNvCxnSpPr/>
          <p:nvPr/>
        </p:nvCxnSpPr>
        <p:spPr>
          <a:xfrm>
            <a:off x="122882" y="1926456"/>
            <a:ext cx="541606" cy="0"/>
          </a:xfrm>
          <a:prstGeom prst="straightConnector1">
            <a:avLst/>
          </a:prstGeom>
          <a:ln w="31750">
            <a:solidFill>
              <a:srgbClr val="00206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9B3F651E-0185-4BA8-B962-E4C65ECB231B}"/>
              </a:ext>
            </a:extLst>
          </p:cNvPr>
          <p:cNvCxnSpPr/>
          <p:nvPr/>
        </p:nvCxnSpPr>
        <p:spPr>
          <a:xfrm>
            <a:off x="128271" y="3035459"/>
            <a:ext cx="541606" cy="0"/>
          </a:xfrm>
          <a:prstGeom prst="straightConnector1">
            <a:avLst/>
          </a:prstGeom>
          <a:ln w="31750">
            <a:solidFill>
              <a:srgbClr val="00206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3F9BE413-D0F5-4F6E-8347-625046DC08B5}"/>
              </a:ext>
            </a:extLst>
          </p:cNvPr>
          <p:cNvCxnSpPr>
            <a:cxnSpLocks/>
          </p:cNvCxnSpPr>
          <p:nvPr/>
        </p:nvCxnSpPr>
        <p:spPr>
          <a:xfrm>
            <a:off x="1821767" y="2022586"/>
            <a:ext cx="321211" cy="0"/>
          </a:xfrm>
          <a:prstGeom prst="straightConnector1">
            <a:avLst/>
          </a:prstGeom>
          <a:ln w="31750">
            <a:solidFill>
              <a:srgbClr val="00206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7B00E147-E837-4AB4-8107-96F2664E1B01}"/>
              </a:ext>
            </a:extLst>
          </p:cNvPr>
          <p:cNvCxnSpPr>
            <a:cxnSpLocks/>
          </p:cNvCxnSpPr>
          <p:nvPr/>
        </p:nvCxnSpPr>
        <p:spPr>
          <a:xfrm>
            <a:off x="1807699" y="2934641"/>
            <a:ext cx="321211" cy="0"/>
          </a:xfrm>
          <a:prstGeom prst="straightConnector1">
            <a:avLst/>
          </a:prstGeom>
          <a:ln w="31750">
            <a:solidFill>
              <a:srgbClr val="00206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6C67763A-CA14-4094-A04F-9767ABF7541D}"/>
              </a:ext>
            </a:extLst>
          </p:cNvPr>
          <p:cNvCxnSpPr/>
          <p:nvPr/>
        </p:nvCxnSpPr>
        <p:spPr>
          <a:xfrm>
            <a:off x="2552230" y="1991085"/>
            <a:ext cx="360000" cy="0"/>
          </a:xfrm>
          <a:prstGeom prst="straightConnector1">
            <a:avLst/>
          </a:prstGeom>
          <a:ln w="317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0949A1DB-4EF9-455A-90F0-D688DDF864A8}"/>
              </a:ext>
            </a:extLst>
          </p:cNvPr>
          <p:cNvCxnSpPr/>
          <p:nvPr/>
        </p:nvCxnSpPr>
        <p:spPr>
          <a:xfrm>
            <a:off x="2545196" y="2985507"/>
            <a:ext cx="360000" cy="0"/>
          </a:xfrm>
          <a:prstGeom prst="straightConnector1">
            <a:avLst/>
          </a:prstGeom>
          <a:ln w="317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DBEE60A2-F617-4479-8DC0-1C004DA6EAF5}"/>
              </a:ext>
            </a:extLst>
          </p:cNvPr>
          <p:cNvCxnSpPr/>
          <p:nvPr/>
        </p:nvCxnSpPr>
        <p:spPr>
          <a:xfrm>
            <a:off x="5130254" y="1991085"/>
            <a:ext cx="360000" cy="0"/>
          </a:xfrm>
          <a:prstGeom prst="straightConnector1">
            <a:avLst/>
          </a:prstGeom>
          <a:ln w="317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8F92CC27-33FB-4558-B66B-FD8193FEBF3D}"/>
              </a:ext>
            </a:extLst>
          </p:cNvPr>
          <p:cNvCxnSpPr/>
          <p:nvPr/>
        </p:nvCxnSpPr>
        <p:spPr>
          <a:xfrm>
            <a:off x="5133885" y="2981231"/>
            <a:ext cx="360000" cy="0"/>
          </a:xfrm>
          <a:prstGeom prst="straightConnector1">
            <a:avLst/>
          </a:prstGeom>
          <a:ln w="317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6E7392C3-7F02-425D-A163-D902A21BCA5D}"/>
              </a:ext>
            </a:extLst>
          </p:cNvPr>
          <p:cNvCxnSpPr/>
          <p:nvPr/>
        </p:nvCxnSpPr>
        <p:spPr>
          <a:xfrm>
            <a:off x="11543757" y="1924648"/>
            <a:ext cx="541606" cy="0"/>
          </a:xfrm>
          <a:prstGeom prst="straightConnector1">
            <a:avLst/>
          </a:prstGeom>
          <a:ln w="31750">
            <a:solidFill>
              <a:srgbClr val="00206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89B9F667-189C-4340-B2BB-0CC23CAADCA5}"/>
              </a:ext>
            </a:extLst>
          </p:cNvPr>
          <p:cNvCxnSpPr/>
          <p:nvPr/>
        </p:nvCxnSpPr>
        <p:spPr>
          <a:xfrm>
            <a:off x="11543757" y="3040934"/>
            <a:ext cx="541606" cy="0"/>
          </a:xfrm>
          <a:prstGeom prst="straightConnector1">
            <a:avLst/>
          </a:prstGeom>
          <a:ln w="31750">
            <a:solidFill>
              <a:srgbClr val="00206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E71EAAF1-1AAA-412B-91D9-B06640F0FDCD}"/>
              </a:ext>
            </a:extLst>
          </p:cNvPr>
          <p:cNvCxnSpPr>
            <a:cxnSpLocks/>
          </p:cNvCxnSpPr>
          <p:nvPr/>
        </p:nvCxnSpPr>
        <p:spPr>
          <a:xfrm>
            <a:off x="9861685" y="2022586"/>
            <a:ext cx="321211" cy="0"/>
          </a:xfrm>
          <a:prstGeom prst="straightConnector1">
            <a:avLst/>
          </a:prstGeom>
          <a:ln w="31750">
            <a:solidFill>
              <a:srgbClr val="00206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05CE1F87-FAC0-43A8-B80A-69C18CF5394B}"/>
              </a:ext>
            </a:extLst>
          </p:cNvPr>
          <p:cNvCxnSpPr>
            <a:cxnSpLocks/>
          </p:cNvCxnSpPr>
          <p:nvPr/>
        </p:nvCxnSpPr>
        <p:spPr>
          <a:xfrm>
            <a:off x="9861685" y="2933536"/>
            <a:ext cx="321211" cy="0"/>
          </a:xfrm>
          <a:prstGeom prst="straightConnector1">
            <a:avLst/>
          </a:prstGeom>
          <a:ln w="31750">
            <a:solidFill>
              <a:srgbClr val="00206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15BD0425-CE1D-4513-81F4-C4E4221E54FB}"/>
              </a:ext>
            </a:extLst>
          </p:cNvPr>
          <p:cNvCxnSpPr/>
          <p:nvPr/>
        </p:nvCxnSpPr>
        <p:spPr>
          <a:xfrm>
            <a:off x="6635090" y="1991085"/>
            <a:ext cx="360000" cy="0"/>
          </a:xfrm>
          <a:prstGeom prst="straightConnector1">
            <a:avLst/>
          </a:prstGeom>
          <a:ln w="317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34D9CF16-09BD-4ADA-858A-8641579C8B8D}"/>
              </a:ext>
            </a:extLst>
          </p:cNvPr>
          <p:cNvCxnSpPr/>
          <p:nvPr/>
        </p:nvCxnSpPr>
        <p:spPr>
          <a:xfrm>
            <a:off x="6635090" y="2981231"/>
            <a:ext cx="360000" cy="0"/>
          </a:xfrm>
          <a:prstGeom prst="straightConnector1">
            <a:avLst/>
          </a:prstGeom>
          <a:ln w="317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9005992E-1F1A-4B1C-ACE5-3B5676F24832}"/>
              </a:ext>
            </a:extLst>
          </p:cNvPr>
          <p:cNvCxnSpPr/>
          <p:nvPr/>
        </p:nvCxnSpPr>
        <p:spPr>
          <a:xfrm>
            <a:off x="9229540" y="1982719"/>
            <a:ext cx="360000" cy="0"/>
          </a:xfrm>
          <a:prstGeom prst="straightConnector1">
            <a:avLst/>
          </a:prstGeom>
          <a:ln w="317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A5C89AED-2B64-4921-A5E9-4897E6F27243}"/>
              </a:ext>
            </a:extLst>
          </p:cNvPr>
          <p:cNvCxnSpPr/>
          <p:nvPr/>
        </p:nvCxnSpPr>
        <p:spPr>
          <a:xfrm>
            <a:off x="9229540" y="2981231"/>
            <a:ext cx="360000" cy="0"/>
          </a:xfrm>
          <a:prstGeom prst="straightConnector1">
            <a:avLst/>
          </a:prstGeom>
          <a:ln w="317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56087644-AAF2-46E8-BBE4-B3BD8A2C81FD}"/>
              </a:ext>
            </a:extLst>
          </p:cNvPr>
          <p:cNvCxnSpPr/>
          <p:nvPr/>
        </p:nvCxnSpPr>
        <p:spPr>
          <a:xfrm>
            <a:off x="3044108" y="2165387"/>
            <a:ext cx="360000" cy="0"/>
          </a:xfrm>
          <a:prstGeom prst="straightConnector1">
            <a:avLst/>
          </a:prstGeom>
          <a:ln w="31750">
            <a:solidFill>
              <a:srgbClr val="0070C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84E32B05-F98F-4404-937D-146EE5DEA565}"/>
              </a:ext>
            </a:extLst>
          </p:cNvPr>
          <p:cNvCxnSpPr/>
          <p:nvPr/>
        </p:nvCxnSpPr>
        <p:spPr>
          <a:xfrm>
            <a:off x="3033151" y="2816042"/>
            <a:ext cx="360000" cy="0"/>
          </a:xfrm>
          <a:prstGeom prst="straightConnector1">
            <a:avLst/>
          </a:prstGeom>
          <a:ln w="31750">
            <a:solidFill>
              <a:srgbClr val="0070C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C9D5071B-0869-4D2A-8325-F60D8CAEAD96}"/>
              </a:ext>
            </a:extLst>
          </p:cNvPr>
          <p:cNvCxnSpPr/>
          <p:nvPr/>
        </p:nvCxnSpPr>
        <p:spPr>
          <a:xfrm>
            <a:off x="4602814" y="2145157"/>
            <a:ext cx="360000" cy="0"/>
          </a:xfrm>
          <a:prstGeom prst="straightConnector1">
            <a:avLst/>
          </a:prstGeom>
          <a:ln w="31750">
            <a:solidFill>
              <a:srgbClr val="0070C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84ACB893-7BD5-47BD-8584-832D9E9ED16D}"/>
              </a:ext>
            </a:extLst>
          </p:cNvPr>
          <p:cNvCxnSpPr/>
          <p:nvPr/>
        </p:nvCxnSpPr>
        <p:spPr>
          <a:xfrm>
            <a:off x="7180838" y="2137550"/>
            <a:ext cx="360000" cy="0"/>
          </a:xfrm>
          <a:prstGeom prst="straightConnector1">
            <a:avLst/>
          </a:prstGeom>
          <a:ln w="31750">
            <a:solidFill>
              <a:srgbClr val="0070C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9C20D16F-60B2-401B-A9BB-23A9EB0E6588}"/>
              </a:ext>
            </a:extLst>
          </p:cNvPr>
          <p:cNvCxnSpPr/>
          <p:nvPr/>
        </p:nvCxnSpPr>
        <p:spPr>
          <a:xfrm>
            <a:off x="7180838" y="2816042"/>
            <a:ext cx="360000" cy="0"/>
          </a:xfrm>
          <a:prstGeom prst="straightConnector1">
            <a:avLst/>
          </a:prstGeom>
          <a:ln w="31750">
            <a:solidFill>
              <a:srgbClr val="0070C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8F84D19D-6D42-4B3A-9FE0-F2544F1B14CD}"/>
              </a:ext>
            </a:extLst>
          </p:cNvPr>
          <p:cNvCxnSpPr/>
          <p:nvPr/>
        </p:nvCxnSpPr>
        <p:spPr>
          <a:xfrm>
            <a:off x="4616530" y="2822266"/>
            <a:ext cx="360000" cy="0"/>
          </a:xfrm>
          <a:prstGeom prst="straightConnector1">
            <a:avLst/>
          </a:prstGeom>
          <a:ln w="31750">
            <a:solidFill>
              <a:srgbClr val="0070C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D36B2FF1-08A2-42F1-A010-72C4135A1AAB}"/>
              </a:ext>
            </a:extLst>
          </p:cNvPr>
          <p:cNvCxnSpPr/>
          <p:nvPr/>
        </p:nvCxnSpPr>
        <p:spPr>
          <a:xfrm>
            <a:off x="8718906" y="2816042"/>
            <a:ext cx="360000" cy="0"/>
          </a:xfrm>
          <a:prstGeom prst="straightConnector1">
            <a:avLst/>
          </a:prstGeom>
          <a:ln w="31750">
            <a:solidFill>
              <a:srgbClr val="0070C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16B7B321-15D9-41CE-9101-046738B73A9F}"/>
              </a:ext>
            </a:extLst>
          </p:cNvPr>
          <p:cNvCxnSpPr/>
          <p:nvPr/>
        </p:nvCxnSpPr>
        <p:spPr>
          <a:xfrm>
            <a:off x="8718906" y="2158353"/>
            <a:ext cx="360000" cy="0"/>
          </a:xfrm>
          <a:prstGeom prst="straightConnector1">
            <a:avLst/>
          </a:prstGeom>
          <a:ln w="31750">
            <a:solidFill>
              <a:srgbClr val="0070C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BCD2D8CC-636F-4F06-96C7-C1A356F7DE19}"/>
              </a:ext>
            </a:extLst>
          </p:cNvPr>
          <p:cNvCxnSpPr/>
          <p:nvPr/>
        </p:nvCxnSpPr>
        <p:spPr>
          <a:xfrm>
            <a:off x="4322418" y="2286810"/>
            <a:ext cx="360000" cy="0"/>
          </a:xfrm>
          <a:prstGeom prst="straightConnector1">
            <a:avLst/>
          </a:prstGeom>
          <a:ln w="317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65505335-D18F-4F97-846C-44B52317E239}"/>
              </a:ext>
            </a:extLst>
          </p:cNvPr>
          <p:cNvCxnSpPr/>
          <p:nvPr/>
        </p:nvCxnSpPr>
        <p:spPr>
          <a:xfrm>
            <a:off x="4327105" y="2664298"/>
            <a:ext cx="360000" cy="0"/>
          </a:xfrm>
          <a:prstGeom prst="straightConnector1">
            <a:avLst/>
          </a:prstGeom>
          <a:ln w="317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4B35D544-25ED-4DBB-8BB2-4E77E53839FA}"/>
              </a:ext>
            </a:extLst>
          </p:cNvPr>
          <p:cNvCxnSpPr/>
          <p:nvPr/>
        </p:nvCxnSpPr>
        <p:spPr>
          <a:xfrm>
            <a:off x="5951927" y="2319632"/>
            <a:ext cx="360000" cy="0"/>
          </a:xfrm>
          <a:prstGeom prst="straightConnector1">
            <a:avLst/>
          </a:prstGeom>
          <a:ln w="317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F8CE277A-C81A-425E-99F0-C3FC0F84B8B0}"/>
              </a:ext>
            </a:extLst>
          </p:cNvPr>
          <p:cNvCxnSpPr/>
          <p:nvPr/>
        </p:nvCxnSpPr>
        <p:spPr>
          <a:xfrm>
            <a:off x="5949581" y="2661949"/>
            <a:ext cx="360000" cy="0"/>
          </a:xfrm>
          <a:prstGeom prst="straightConnector1">
            <a:avLst/>
          </a:prstGeom>
          <a:ln w="317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B2A0F5C9-6B59-4A69-91EA-0B623BF40887}"/>
              </a:ext>
            </a:extLst>
          </p:cNvPr>
          <p:cNvCxnSpPr/>
          <p:nvPr/>
        </p:nvCxnSpPr>
        <p:spPr>
          <a:xfrm>
            <a:off x="7445444" y="2673669"/>
            <a:ext cx="360000" cy="0"/>
          </a:xfrm>
          <a:prstGeom prst="straightConnector1">
            <a:avLst/>
          </a:prstGeom>
          <a:ln w="317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83D4BAF0-8F86-44AB-834A-4A1903012EA7}"/>
              </a:ext>
            </a:extLst>
          </p:cNvPr>
          <p:cNvCxnSpPr/>
          <p:nvPr/>
        </p:nvCxnSpPr>
        <p:spPr>
          <a:xfrm>
            <a:off x="7443099" y="2291489"/>
            <a:ext cx="360000" cy="0"/>
          </a:xfrm>
          <a:prstGeom prst="straightConnector1">
            <a:avLst/>
          </a:prstGeom>
          <a:ln w="317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>
            <a:extLst>
              <a:ext uri="{FF2B5EF4-FFF2-40B4-BE49-F238E27FC236}">
                <a16:creationId xmlns:a16="http://schemas.microsoft.com/office/drawing/2014/main" id="{D17B8051-E76A-4B47-971E-810CF5B26F81}"/>
              </a:ext>
            </a:extLst>
          </p:cNvPr>
          <p:cNvSpPr/>
          <p:nvPr/>
        </p:nvSpPr>
        <p:spPr>
          <a:xfrm>
            <a:off x="3367398" y="1343456"/>
            <a:ext cx="54572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Air-cooled channels and support structures</a:t>
            </a:r>
            <a:endParaRPr lang="en-US" altLang="zh-CN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EED5EB1-611B-45B7-9F95-A582EB57A210}"/>
              </a:ext>
            </a:extLst>
          </p:cNvPr>
          <p:cNvSpPr/>
          <p:nvPr/>
        </p:nvSpPr>
        <p:spPr>
          <a:xfrm>
            <a:off x="216551" y="1425291"/>
            <a:ext cx="1734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Air-cooled </a:t>
            </a:r>
            <a:r>
              <a:rPr lang="en-US" altLang="zh-CN" dirty="0">
                <a:solidFill>
                  <a:srgbClr val="0070C0"/>
                </a:solidFill>
              </a:rPr>
              <a:t>inlet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C202A453-5562-4182-8E07-EA418CE90452}"/>
              </a:ext>
            </a:extLst>
          </p:cNvPr>
          <p:cNvSpPr/>
          <p:nvPr/>
        </p:nvSpPr>
        <p:spPr>
          <a:xfrm>
            <a:off x="216551" y="3205920"/>
            <a:ext cx="1734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Air-cooled </a:t>
            </a:r>
            <a:r>
              <a:rPr lang="en-US" altLang="zh-CN" dirty="0">
                <a:solidFill>
                  <a:srgbClr val="0070C0"/>
                </a:solidFill>
              </a:rPr>
              <a:t>inlet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A8E4F7C4-78C7-4A66-B5E1-FA9BB2FAE6AA}"/>
              </a:ext>
            </a:extLst>
          </p:cNvPr>
          <p:cNvSpPr/>
          <p:nvPr/>
        </p:nvSpPr>
        <p:spPr>
          <a:xfrm>
            <a:off x="10143806" y="1425291"/>
            <a:ext cx="1941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Air-cooled </a:t>
            </a:r>
            <a:r>
              <a:rPr lang="en-US" altLang="zh-CN" dirty="0">
                <a:solidFill>
                  <a:srgbClr val="0070C0"/>
                </a:solidFill>
              </a:rPr>
              <a:t>outlet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5C4D743B-119A-48FA-AFE2-5CAF3B1D3253}"/>
              </a:ext>
            </a:extLst>
          </p:cNvPr>
          <p:cNvSpPr/>
          <p:nvPr/>
        </p:nvSpPr>
        <p:spPr>
          <a:xfrm>
            <a:off x="10143805" y="3205920"/>
            <a:ext cx="1941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Air-cooled </a:t>
            </a:r>
            <a:r>
              <a:rPr lang="en-US" altLang="zh-CN" dirty="0">
                <a:solidFill>
                  <a:srgbClr val="0070C0"/>
                </a:solidFill>
              </a:rPr>
              <a:t>outlet</a:t>
            </a:r>
            <a:endParaRPr lang="zh-CN" altLang="en-US" dirty="0">
              <a:solidFill>
                <a:srgbClr val="0070C0"/>
              </a:solidFill>
            </a:endParaRPr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id="{85720DE4-F899-40AD-9F7F-4E45416E7F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997" y="3762269"/>
            <a:ext cx="2124439" cy="2339499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D6EC33D7-DEA7-4422-903E-2400EB3D1AAC}"/>
              </a:ext>
            </a:extLst>
          </p:cNvPr>
          <p:cNvSpPr txBox="1"/>
          <p:nvPr/>
        </p:nvSpPr>
        <p:spPr>
          <a:xfrm>
            <a:off x="3932615" y="3143639"/>
            <a:ext cx="3335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Cooled structure :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Three layer air cooled channel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直接箭头连接符 44">
            <a:extLst>
              <a:ext uri="{FF2B5EF4-FFF2-40B4-BE49-F238E27FC236}">
                <a16:creationId xmlns:a16="http://schemas.microsoft.com/office/drawing/2014/main" id="{57BF5EA6-F4AB-43E6-962B-72C9B588843C}"/>
              </a:ext>
            </a:extLst>
          </p:cNvPr>
          <p:cNvCxnSpPr>
            <a:cxnSpLocks/>
          </p:cNvCxnSpPr>
          <p:nvPr/>
        </p:nvCxnSpPr>
        <p:spPr>
          <a:xfrm>
            <a:off x="5190005" y="3789970"/>
            <a:ext cx="0" cy="432000"/>
          </a:xfrm>
          <a:prstGeom prst="straightConnector1">
            <a:avLst/>
          </a:prstGeom>
          <a:ln w="6350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45">
            <a:extLst>
              <a:ext uri="{FF2B5EF4-FFF2-40B4-BE49-F238E27FC236}">
                <a16:creationId xmlns:a16="http://schemas.microsoft.com/office/drawing/2014/main" id="{5B65AE2D-3CC1-421B-A720-7AE059F6CCC0}"/>
              </a:ext>
            </a:extLst>
          </p:cNvPr>
          <p:cNvSpPr txBox="1"/>
          <p:nvPr/>
        </p:nvSpPr>
        <p:spPr>
          <a:xfrm>
            <a:off x="5236808" y="378997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Take away</a:t>
            </a:r>
            <a:endParaRPr lang="zh-CN" altLang="en-US" dirty="0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5EF154A7-06DD-4C86-BBC1-DF7909ACEA7E}"/>
              </a:ext>
            </a:extLst>
          </p:cNvPr>
          <p:cNvSpPr txBox="1"/>
          <p:nvPr/>
        </p:nvSpPr>
        <p:spPr>
          <a:xfrm>
            <a:off x="4322418" y="4251635"/>
            <a:ext cx="2467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heat generated </a:t>
            </a:r>
          </a:p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chips and electronics 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8B7858A7-3883-4C54-98D0-059189E4EE9C}"/>
              </a:ext>
            </a:extLst>
          </p:cNvPr>
          <p:cNvSpPr txBox="1"/>
          <p:nvPr/>
        </p:nvSpPr>
        <p:spPr>
          <a:xfrm>
            <a:off x="9409839" y="6488668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Three double layers</a:t>
            </a:r>
            <a:endParaRPr lang="zh-CN" altLang="en-US" dirty="0"/>
          </a:p>
        </p:txBody>
      </p:sp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id="{698A72BC-DE00-404E-9164-D7BD5087E306}"/>
              </a:ext>
            </a:extLst>
          </p:cNvPr>
          <p:cNvCxnSpPr>
            <a:cxnSpLocks/>
          </p:cNvCxnSpPr>
          <p:nvPr/>
        </p:nvCxnSpPr>
        <p:spPr>
          <a:xfrm flipV="1">
            <a:off x="880416" y="4218374"/>
            <a:ext cx="468000" cy="108000"/>
          </a:xfrm>
          <a:prstGeom prst="straightConnector1">
            <a:avLst/>
          </a:prstGeom>
          <a:ln w="31750">
            <a:solidFill>
              <a:srgbClr val="00206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269367D9-B312-400F-A265-C1F17767ECFA}"/>
              </a:ext>
            </a:extLst>
          </p:cNvPr>
          <p:cNvCxnSpPr>
            <a:cxnSpLocks/>
          </p:cNvCxnSpPr>
          <p:nvPr/>
        </p:nvCxnSpPr>
        <p:spPr>
          <a:xfrm flipV="1">
            <a:off x="1403531" y="5398621"/>
            <a:ext cx="468000" cy="108000"/>
          </a:xfrm>
          <a:prstGeom prst="straightConnector1">
            <a:avLst/>
          </a:prstGeom>
          <a:ln w="31750">
            <a:solidFill>
              <a:srgbClr val="00206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>
            <a:extLst>
              <a:ext uri="{FF2B5EF4-FFF2-40B4-BE49-F238E27FC236}">
                <a16:creationId xmlns:a16="http://schemas.microsoft.com/office/drawing/2014/main" id="{8249E21E-CF22-4FE3-85DC-AD46D1A63681}"/>
              </a:ext>
            </a:extLst>
          </p:cNvPr>
          <p:cNvCxnSpPr>
            <a:cxnSpLocks/>
          </p:cNvCxnSpPr>
          <p:nvPr/>
        </p:nvCxnSpPr>
        <p:spPr>
          <a:xfrm flipV="1">
            <a:off x="684750" y="5894406"/>
            <a:ext cx="468000" cy="108000"/>
          </a:xfrm>
          <a:prstGeom prst="straightConnector1">
            <a:avLst/>
          </a:prstGeom>
          <a:ln w="31750">
            <a:solidFill>
              <a:srgbClr val="00206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>
            <a:extLst>
              <a:ext uri="{FF2B5EF4-FFF2-40B4-BE49-F238E27FC236}">
                <a16:creationId xmlns:a16="http://schemas.microsoft.com/office/drawing/2014/main" id="{7D57212C-A4DD-41C2-BA74-8EFEDFF6AE35}"/>
              </a:ext>
            </a:extLst>
          </p:cNvPr>
          <p:cNvCxnSpPr>
            <a:cxnSpLocks/>
          </p:cNvCxnSpPr>
          <p:nvPr/>
        </p:nvCxnSpPr>
        <p:spPr>
          <a:xfrm flipV="1">
            <a:off x="195446" y="4682823"/>
            <a:ext cx="432000" cy="108000"/>
          </a:xfrm>
          <a:prstGeom prst="straightConnector1">
            <a:avLst/>
          </a:prstGeom>
          <a:ln w="31750">
            <a:solidFill>
              <a:srgbClr val="00206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框 53">
            <a:extLst>
              <a:ext uri="{FF2B5EF4-FFF2-40B4-BE49-F238E27FC236}">
                <a16:creationId xmlns:a16="http://schemas.microsoft.com/office/drawing/2014/main" id="{AA23173F-3ACE-4C37-8FE2-050259BC892F}"/>
              </a:ext>
            </a:extLst>
          </p:cNvPr>
          <p:cNvSpPr txBox="1"/>
          <p:nvPr/>
        </p:nvSpPr>
        <p:spPr>
          <a:xfrm>
            <a:off x="195446" y="6273845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Four inlets , four outlets</a:t>
            </a:r>
            <a:endParaRPr lang="zh-CN" altLang="en-US" dirty="0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C392B53C-657D-40DF-B872-D3440816E46F}"/>
              </a:ext>
            </a:extLst>
          </p:cNvPr>
          <p:cNvSpPr/>
          <p:nvPr/>
        </p:nvSpPr>
        <p:spPr>
          <a:xfrm>
            <a:off x="3717967" y="5131790"/>
            <a:ext cx="3667030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requirement</a:t>
            </a:r>
          </a:p>
          <a:p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T </a:t>
            </a:r>
            <a:r>
              <a:rPr lang="zh-CN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°C</a:t>
            </a:r>
          </a:p>
          <a:p>
            <a:r>
              <a:rPr lang="zh-CN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△</a:t>
            </a: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&lt; 10 °C or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°C</a:t>
            </a:r>
          </a:p>
          <a:p>
            <a:r>
              <a:rPr lang="en-US" altLang="zh-CN" dirty="0">
                <a:solidFill>
                  <a:srgbClr val="0070C0"/>
                </a:solidFill>
              </a:rPr>
              <a:t>                 Vibration &lt; 1</a:t>
            </a:r>
            <a:r>
              <a:rPr lang="el-GR" altLang="zh-CN" dirty="0">
                <a:solidFill>
                  <a:srgbClr val="0070C0"/>
                </a:solidFill>
              </a:rPr>
              <a:t>μ</a:t>
            </a:r>
            <a:r>
              <a:rPr lang="en-US" altLang="zh-CN" dirty="0">
                <a:solidFill>
                  <a:srgbClr val="0070C0"/>
                </a:solidFill>
              </a:rPr>
              <a:t>m </a:t>
            </a:r>
            <a:r>
              <a:rPr lang="en-US" altLang="zh-CN" dirty="0">
                <a:solidFill>
                  <a:srgbClr val="FF0000"/>
                </a:solidFill>
              </a:rPr>
              <a:t>(?)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8EA831D9-D6CF-45D4-AB46-4716FC5969BF}"/>
              </a:ext>
            </a:extLst>
          </p:cNvPr>
          <p:cNvSpPr txBox="1"/>
          <p:nvPr/>
        </p:nvSpPr>
        <p:spPr>
          <a:xfrm>
            <a:off x="5551482" y="771939"/>
            <a:ext cx="4931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Vertex detector contains only barrel part which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consists of three double layers 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254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80507C5B-D50F-4C31-B905-2A61EF300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46" y="1115158"/>
            <a:ext cx="12192000" cy="4454338"/>
          </a:xfrm>
          <a:prstGeom prst="rect">
            <a:avLst/>
          </a:prstGeom>
        </p:spPr>
      </p:pic>
      <p:pic>
        <p:nvPicPr>
          <p:cNvPr id="2" name="图片 1" descr="图片包含 自然, 火山口&#10;&#10;描述已自动生成">
            <a:extLst>
              <a:ext uri="{FF2B5EF4-FFF2-40B4-BE49-F238E27FC236}">
                <a16:creationId xmlns:a16="http://schemas.microsoft.com/office/drawing/2014/main" id="{A4B7A27F-E0A6-437B-B629-4D51F52BF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1" y="52534"/>
            <a:ext cx="864000" cy="540000"/>
          </a:xfrm>
          <a:prstGeom prst="rect">
            <a:avLst/>
          </a:prstGeom>
        </p:spPr>
      </p:pic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2080A22E-C80A-4CF4-9B56-92DC0AC7D805}"/>
              </a:ext>
            </a:extLst>
          </p:cNvPr>
          <p:cNvCxnSpPr/>
          <p:nvPr/>
        </p:nvCxnSpPr>
        <p:spPr>
          <a:xfrm>
            <a:off x="695999" y="685620"/>
            <a:ext cx="10800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F8B8DFB9-24DC-47E3-8E2A-A3E867B63DBC}"/>
              </a:ext>
            </a:extLst>
          </p:cNvPr>
          <p:cNvSpPr/>
          <p:nvPr/>
        </p:nvSpPr>
        <p:spPr>
          <a:xfrm>
            <a:off x="4694017" y="60924"/>
            <a:ext cx="2803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Detailed Structure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9C5EB98-2528-4062-9E14-CD579F7A89DC}"/>
              </a:ext>
            </a:extLst>
          </p:cNvPr>
          <p:cNvSpPr txBox="1"/>
          <p:nvPr/>
        </p:nvSpPr>
        <p:spPr>
          <a:xfrm>
            <a:off x="601182" y="908925"/>
            <a:ext cx="4031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Central Be pipe 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E9F4A43-8237-4E6D-B951-FCDFEC2DE6C8}"/>
              </a:ext>
            </a:extLst>
          </p:cNvPr>
          <p:cNvSpPr/>
          <p:nvPr/>
        </p:nvSpPr>
        <p:spPr>
          <a:xfrm>
            <a:off x="779475" y="5157033"/>
            <a:ext cx="2319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Cooling structure :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Double-layer pipe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09817B9-A6F3-44F2-9DFD-A8ECF0B84496}"/>
              </a:ext>
            </a:extLst>
          </p:cNvPr>
          <p:cNvSpPr txBox="1"/>
          <p:nvPr/>
        </p:nvSpPr>
        <p:spPr>
          <a:xfrm>
            <a:off x="1289809" y="6254800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HOM</a:t>
            </a:r>
            <a:r>
              <a:rPr lang="zh-CN" altLang="en-US" dirty="0"/>
              <a:t> </a:t>
            </a:r>
            <a:r>
              <a:rPr lang="en-US" altLang="zh-CN" dirty="0"/>
              <a:t>heat</a:t>
            </a: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9BD2B8BC-FDF0-4FA2-A4E9-E00F84867189}"/>
              </a:ext>
            </a:extLst>
          </p:cNvPr>
          <p:cNvCxnSpPr>
            <a:cxnSpLocks/>
          </p:cNvCxnSpPr>
          <p:nvPr/>
        </p:nvCxnSpPr>
        <p:spPr>
          <a:xfrm>
            <a:off x="1883738" y="5803364"/>
            <a:ext cx="0" cy="432000"/>
          </a:xfrm>
          <a:prstGeom prst="straightConnector1">
            <a:avLst/>
          </a:prstGeom>
          <a:ln w="6350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79657104-E303-456E-9EF3-8525C9AB357A}"/>
              </a:ext>
            </a:extLst>
          </p:cNvPr>
          <p:cNvSpPr/>
          <p:nvPr/>
        </p:nvSpPr>
        <p:spPr>
          <a:xfrm>
            <a:off x="9698655" y="5686428"/>
            <a:ext cx="21916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Coolant :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H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 or  Paraffin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2C13BA9-16AB-46F2-8CC4-9D00C19EBD35}"/>
              </a:ext>
            </a:extLst>
          </p:cNvPr>
          <p:cNvSpPr txBox="1"/>
          <p:nvPr/>
        </p:nvSpPr>
        <p:spPr>
          <a:xfrm>
            <a:off x="1939408" y="5834698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Take away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7328C29-1EB7-4ECD-8E61-3FD6FDD0F303}"/>
              </a:ext>
            </a:extLst>
          </p:cNvPr>
          <p:cNvSpPr txBox="1"/>
          <p:nvPr/>
        </p:nvSpPr>
        <p:spPr>
          <a:xfrm>
            <a:off x="3567524" y="5583216"/>
            <a:ext cx="5961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length : 350 mm,  Gap : 0.35mm(</a:t>
            </a: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Coolant</a:t>
            </a:r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A5FB31C-A7B5-43E4-95D5-847009F2BA3F}"/>
              </a:ext>
            </a:extLst>
          </p:cNvPr>
          <p:cNvSpPr/>
          <p:nvPr/>
        </p:nvSpPr>
        <p:spPr>
          <a:xfrm>
            <a:off x="4157867" y="6058601"/>
            <a:ext cx="38715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dirty="0">
                <a:solidFill>
                  <a:srgbClr val="00B0F0"/>
                </a:solidFill>
                <a:latin typeface="+mn-ea"/>
              </a:rPr>
              <a:t>Thickness of outer Be pipe:  0.15 mm</a:t>
            </a:r>
            <a:endParaRPr lang="en-US" altLang="zh-CN" dirty="0"/>
          </a:p>
          <a:p>
            <a:pPr>
              <a:defRPr/>
            </a:pPr>
            <a:r>
              <a:rPr lang="en-US" altLang="zh-CN" dirty="0">
                <a:solidFill>
                  <a:srgbClr val="00B0F0"/>
                </a:solidFill>
                <a:latin typeface="+mn-ea"/>
              </a:rPr>
              <a:t>Thickness of inner  Be pipe:  0.20 mm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035044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自然, 火山口&#10;&#10;描述已自动生成">
            <a:extLst>
              <a:ext uri="{FF2B5EF4-FFF2-40B4-BE49-F238E27FC236}">
                <a16:creationId xmlns:a16="http://schemas.microsoft.com/office/drawing/2014/main" id="{A4B7A27F-E0A6-437B-B629-4D51F52BF5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1" y="52534"/>
            <a:ext cx="864000" cy="540000"/>
          </a:xfrm>
          <a:prstGeom prst="rect">
            <a:avLst/>
          </a:prstGeom>
        </p:spPr>
      </p:pic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2080A22E-C80A-4CF4-9B56-92DC0AC7D805}"/>
              </a:ext>
            </a:extLst>
          </p:cNvPr>
          <p:cNvCxnSpPr/>
          <p:nvPr/>
        </p:nvCxnSpPr>
        <p:spPr>
          <a:xfrm>
            <a:off x="695999" y="685620"/>
            <a:ext cx="10800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F8B8DFB9-24DC-47E3-8E2A-A3E867B63DBC}"/>
              </a:ext>
            </a:extLst>
          </p:cNvPr>
          <p:cNvSpPr/>
          <p:nvPr/>
        </p:nvSpPr>
        <p:spPr>
          <a:xfrm>
            <a:off x="4694017" y="60924"/>
            <a:ext cx="2803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Detailed Structure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9C5EB98-2528-4062-9E14-CD579F7A89DC}"/>
              </a:ext>
            </a:extLst>
          </p:cNvPr>
          <p:cNvSpPr txBox="1"/>
          <p:nvPr/>
        </p:nvSpPr>
        <p:spPr>
          <a:xfrm>
            <a:off x="540220" y="759405"/>
            <a:ext cx="7675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extending Al pipe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 Gradient runway type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5990A4D-63C9-431F-81DE-8622449067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572" y="4616490"/>
            <a:ext cx="5568180" cy="216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C2B5121-BBF2-4568-940E-08D656E4CC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490" y="1847097"/>
            <a:ext cx="5117208" cy="270000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582F92BA-AD9B-4536-B4F2-DCE3CE5DFDE2}"/>
              </a:ext>
            </a:extLst>
          </p:cNvPr>
          <p:cNvSpPr txBox="1"/>
          <p:nvPr/>
        </p:nvSpPr>
        <p:spPr>
          <a:xfrm>
            <a:off x="7698481" y="4715325"/>
            <a:ext cx="2999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Installation space for LumiCal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73095E8D-148B-4A08-A1B7-36265CE3FE13}"/>
              </a:ext>
            </a:extLst>
          </p:cNvPr>
          <p:cNvCxnSpPr>
            <a:cxnSpLocks/>
          </p:cNvCxnSpPr>
          <p:nvPr/>
        </p:nvCxnSpPr>
        <p:spPr>
          <a:xfrm>
            <a:off x="9744415" y="5160054"/>
            <a:ext cx="936001" cy="204356"/>
          </a:xfrm>
          <a:prstGeom prst="straightConnector1">
            <a:avLst/>
          </a:prstGeom>
          <a:ln w="6350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>
            <a:extLst>
              <a:ext uri="{FF2B5EF4-FFF2-40B4-BE49-F238E27FC236}">
                <a16:creationId xmlns:a16="http://schemas.microsoft.com/office/drawing/2014/main" id="{D4754D17-BCFC-4E39-A2EC-CD29CF4E4A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182" y="1847097"/>
            <a:ext cx="2563691" cy="270000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6FA959F4-985F-498E-83E8-6C899E38472A}"/>
              </a:ext>
            </a:extLst>
          </p:cNvPr>
          <p:cNvSpPr/>
          <p:nvPr/>
        </p:nvSpPr>
        <p:spPr>
          <a:xfrm>
            <a:off x="5080490" y="1251802"/>
            <a:ext cx="64251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Thickness of single layer beryllium sheet : </a:t>
            </a:r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1.5 mm</a:t>
            </a:r>
            <a:endParaRPr lang="zh-CN" alt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直接箭头连接符 35">
            <a:extLst>
              <a:ext uri="{FF2B5EF4-FFF2-40B4-BE49-F238E27FC236}">
                <a16:creationId xmlns:a16="http://schemas.microsoft.com/office/drawing/2014/main" id="{F88ECE21-597C-4928-8384-E74A4E59E852}"/>
              </a:ext>
            </a:extLst>
          </p:cNvPr>
          <p:cNvCxnSpPr>
            <a:cxnSpLocks/>
          </p:cNvCxnSpPr>
          <p:nvPr/>
        </p:nvCxnSpPr>
        <p:spPr bwMode="auto">
          <a:xfrm flipH="1">
            <a:off x="7698481" y="1745620"/>
            <a:ext cx="732715" cy="348549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>
            <a:extLst>
              <a:ext uri="{FF2B5EF4-FFF2-40B4-BE49-F238E27FC236}">
                <a16:creationId xmlns:a16="http://schemas.microsoft.com/office/drawing/2014/main" id="{8763CB11-3631-4B1E-90D9-F1665D788C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954" y="4838939"/>
            <a:ext cx="6058356" cy="162000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2FB90F1E-9616-4574-8F32-5CED18EA18B7}"/>
              </a:ext>
            </a:extLst>
          </p:cNvPr>
          <p:cNvSpPr/>
          <p:nvPr/>
        </p:nvSpPr>
        <p:spPr>
          <a:xfrm>
            <a:off x="2043380" y="6274273"/>
            <a:ext cx="2242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extending Al pipe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直接箭头连接符 35">
            <a:extLst>
              <a:ext uri="{FF2B5EF4-FFF2-40B4-BE49-F238E27FC236}">
                <a16:creationId xmlns:a16="http://schemas.microsoft.com/office/drawing/2014/main" id="{009E9C36-14E6-4B39-9199-B96DCF0EB20D}"/>
              </a:ext>
            </a:extLst>
          </p:cNvPr>
          <p:cNvCxnSpPr>
            <a:cxnSpLocks/>
          </p:cNvCxnSpPr>
          <p:nvPr/>
        </p:nvCxnSpPr>
        <p:spPr bwMode="auto">
          <a:xfrm flipH="1">
            <a:off x="7578022" y="1724837"/>
            <a:ext cx="1275779" cy="2682900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id="{DF35F235-4A85-40A9-B65D-8DC6F9C99516}"/>
              </a:ext>
            </a:extLst>
          </p:cNvPr>
          <p:cNvSpPr/>
          <p:nvPr/>
        </p:nvSpPr>
        <p:spPr>
          <a:xfrm>
            <a:off x="3549626" y="2810469"/>
            <a:ext cx="14734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Double layer</a:t>
            </a:r>
          </a:p>
          <a:p>
            <a:pPr algn="ctr"/>
            <a:r>
              <a:rPr lang="en-US" altLang="zh-CN" dirty="0"/>
              <a:t>construction</a:t>
            </a:r>
            <a:endParaRPr lang="zh-CN" altLang="en-US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499C94F4-FBAB-45FC-96A4-5ADDB4EB896E}"/>
              </a:ext>
            </a:extLst>
          </p:cNvPr>
          <p:cNvSpPr/>
          <p:nvPr/>
        </p:nvSpPr>
        <p:spPr>
          <a:xfrm>
            <a:off x="10305418" y="2810469"/>
            <a:ext cx="14734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Double layer</a:t>
            </a:r>
          </a:p>
          <a:p>
            <a:pPr algn="ctr"/>
            <a:r>
              <a:rPr lang="en-US" altLang="zh-CN" dirty="0"/>
              <a:t>construction</a:t>
            </a:r>
            <a:endParaRPr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B54CF637-6543-4EE8-927A-A0CF9BF906AD}"/>
              </a:ext>
            </a:extLst>
          </p:cNvPr>
          <p:cNvSpPr txBox="1"/>
          <p:nvPr/>
        </p:nvSpPr>
        <p:spPr>
          <a:xfrm>
            <a:off x="3661441" y="4038405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HOM</a:t>
            </a:r>
            <a:r>
              <a:rPr lang="zh-CN" altLang="en-US" dirty="0"/>
              <a:t> </a:t>
            </a:r>
            <a:r>
              <a:rPr lang="en-US" altLang="zh-CN" dirty="0"/>
              <a:t>heat</a:t>
            </a:r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B6C769BB-6E4C-448A-8079-ABE5150740EB}"/>
              </a:ext>
            </a:extLst>
          </p:cNvPr>
          <p:cNvCxnSpPr>
            <a:cxnSpLocks/>
          </p:cNvCxnSpPr>
          <p:nvPr/>
        </p:nvCxnSpPr>
        <p:spPr>
          <a:xfrm>
            <a:off x="4269941" y="3584521"/>
            <a:ext cx="0" cy="432000"/>
          </a:xfrm>
          <a:prstGeom prst="straightConnector1">
            <a:avLst/>
          </a:prstGeom>
          <a:ln w="6350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67C5F8D1-4542-4D8B-AB9E-BED3FF970979}"/>
              </a:ext>
            </a:extLst>
          </p:cNvPr>
          <p:cNvSpPr txBox="1"/>
          <p:nvPr/>
        </p:nvSpPr>
        <p:spPr>
          <a:xfrm>
            <a:off x="3681072" y="3577205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Take away</a:t>
            </a:r>
            <a:endParaRPr lang="zh-CN" altLang="en-US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CA21E6CC-C744-4A87-8F91-9CF501D81394}"/>
              </a:ext>
            </a:extLst>
          </p:cNvPr>
          <p:cNvSpPr txBox="1"/>
          <p:nvPr/>
        </p:nvSpPr>
        <p:spPr>
          <a:xfrm>
            <a:off x="10399747" y="4038405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HOM</a:t>
            </a:r>
            <a:r>
              <a:rPr lang="zh-CN" altLang="en-US" dirty="0"/>
              <a:t> </a:t>
            </a:r>
            <a:r>
              <a:rPr lang="en-US" altLang="zh-CN" dirty="0"/>
              <a:t>heat</a:t>
            </a:r>
          </a:p>
        </p:txBody>
      </p: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61978066-0D37-41B1-A8E0-462C72397EA9}"/>
              </a:ext>
            </a:extLst>
          </p:cNvPr>
          <p:cNvCxnSpPr>
            <a:cxnSpLocks/>
          </p:cNvCxnSpPr>
          <p:nvPr/>
        </p:nvCxnSpPr>
        <p:spPr>
          <a:xfrm>
            <a:off x="11008247" y="3584521"/>
            <a:ext cx="0" cy="432000"/>
          </a:xfrm>
          <a:prstGeom prst="straightConnector1">
            <a:avLst/>
          </a:prstGeom>
          <a:ln w="6350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F9AEDC80-8828-4631-95A4-0EF21FD9ED1C}"/>
              </a:ext>
            </a:extLst>
          </p:cNvPr>
          <p:cNvSpPr txBox="1"/>
          <p:nvPr/>
        </p:nvSpPr>
        <p:spPr>
          <a:xfrm>
            <a:off x="10419378" y="3577205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Take away</a:t>
            </a:r>
            <a:endParaRPr lang="zh-CN" altLang="en-US" dirty="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BBCD1953-CCED-4462-913C-DD985046B170}"/>
              </a:ext>
            </a:extLst>
          </p:cNvPr>
          <p:cNvSpPr/>
          <p:nvPr/>
        </p:nvSpPr>
        <p:spPr>
          <a:xfrm>
            <a:off x="4327720" y="4620881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Coolant : H</a:t>
            </a:r>
            <a:r>
              <a:rPr lang="en-US" altLang="zh-CN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9DF0ED05-2EE2-4E9D-9368-58F4BC18D5F4}"/>
              </a:ext>
            </a:extLst>
          </p:cNvPr>
          <p:cNvSpPr txBox="1"/>
          <p:nvPr/>
        </p:nvSpPr>
        <p:spPr>
          <a:xfrm>
            <a:off x="1783284" y="5151038"/>
            <a:ext cx="2910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length : 525 mm</a:t>
            </a:r>
            <a:endParaRPr lang="zh-CN" alt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664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39703</TotalTime>
  <Words>831</Words>
  <Application>Microsoft Office PowerPoint</Application>
  <PresentationFormat>宽屏</PresentationFormat>
  <Paragraphs>184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等线</vt:lpstr>
      <vt:lpstr>等线 Light</vt:lpstr>
      <vt:lpstr>黑体</vt:lpstr>
      <vt:lpstr>楷体</vt:lpstr>
      <vt:lpstr>宋体</vt:lpstr>
      <vt:lpstr>Arial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Q Ji</cp:lastModifiedBy>
  <cp:revision>1799</cp:revision>
  <dcterms:created xsi:type="dcterms:W3CDTF">2021-11-01T07:05:17Z</dcterms:created>
  <dcterms:modified xsi:type="dcterms:W3CDTF">2023-07-05T09:30:35Z</dcterms:modified>
</cp:coreProperties>
</file>