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725" r:id="rId3"/>
    <p:sldId id="726" r:id="rId4"/>
    <p:sldId id="736" r:id="rId5"/>
    <p:sldId id="719" r:id="rId6"/>
    <p:sldId id="742" r:id="rId7"/>
    <p:sldId id="732" r:id="rId8"/>
    <p:sldId id="613" r:id="rId9"/>
    <p:sldId id="614" r:id="rId10"/>
    <p:sldId id="643" r:id="rId11"/>
    <p:sldId id="645" r:id="rId12"/>
    <p:sldId id="650" r:id="rId13"/>
    <p:sldId id="722" r:id="rId14"/>
    <p:sldId id="730" r:id="rId15"/>
    <p:sldId id="731" r:id="rId16"/>
    <p:sldId id="648" r:id="rId17"/>
    <p:sldId id="728" r:id="rId18"/>
    <p:sldId id="627" r:id="rId19"/>
    <p:sldId id="733" r:id="rId20"/>
    <p:sldId id="738" r:id="rId21"/>
    <p:sldId id="688" r:id="rId22"/>
    <p:sldId id="689" r:id="rId23"/>
    <p:sldId id="690" r:id="rId24"/>
    <p:sldId id="692" r:id="rId25"/>
    <p:sldId id="737" r:id="rId26"/>
    <p:sldId id="691" r:id="rId27"/>
    <p:sldId id="676" r:id="rId28"/>
    <p:sldId id="702" r:id="rId29"/>
    <p:sldId id="693" r:id="rId30"/>
    <p:sldId id="694" r:id="rId31"/>
    <p:sldId id="695" r:id="rId32"/>
    <p:sldId id="696" r:id="rId33"/>
    <p:sldId id="723" r:id="rId34"/>
    <p:sldId id="632" r:id="rId35"/>
    <p:sldId id="739" r:id="rId36"/>
    <p:sldId id="740" r:id="rId37"/>
    <p:sldId id="735" r:id="rId38"/>
    <p:sldId id="74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1F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0" autoAdjust="0"/>
    <p:restoredTop sz="91416" autoAdjust="0"/>
  </p:normalViewPr>
  <p:slideViewPr>
    <p:cSldViewPr snapToObjects="1">
      <p:cViewPr>
        <p:scale>
          <a:sx n="107" d="100"/>
          <a:sy n="107" d="100"/>
        </p:scale>
        <p:origin x="1280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100C0-8C93-EA4C-993E-9429C7F743A8}" type="datetimeFigureOut">
              <a:rPr lang="en-US" smtClean="0"/>
              <a:t>7/9/17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3A6C4-7EEF-5C49-BEAC-7B2FDABB5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0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9419A-4489-284D-89FC-A6D6F5D0213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2EC33-00CC-094E-903F-ECB6130559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0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2EC33-00CC-094E-903F-ECB6130559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347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2EC33-00CC-094E-903F-ECB61305592A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082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2EC33-00CC-094E-903F-ECB61305592A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557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2EC33-00CC-094E-903F-ECB61305592A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71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2EC33-00CC-094E-903F-ECB61305592A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66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2EC33-00CC-094E-903F-ECB6130559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4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2EC33-00CC-094E-903F-ECB6130559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75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2EC33-00CC-094E-903F-ECB61305592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439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2EC33-00CC-094E-903F-ECB61305592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448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2EC33-00CC-094E-903F-ECB61305592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54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2EC33-00CC-094E-903F-ECB61305592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862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2EC33-00CC-094E-903F-ECB61305592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77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2EC33-00CC-094E-903F-ECB61305592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93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F83A-5DB6-674D-AF50-549EF8BAAE26}" type="datetimeFigureOut">
              <a:rPr lang="en-US" smtClean="0"/>
              <a:pPr/>
              <a:t>7/9/17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A09DD-5E37-1748-ADD3-2BEF05C145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1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7" Type="http://schemas.openxmlformats.org/officeDocument/2006/relationships/image" Target="../media/image59.emf"/><Relationship Id="rId8" Type="http://schemas.openxmlformats.org/officeDocument/2006/relationships/image" Target="../media/image60.emf"/><Relationship Id="rId9" Type="http://schemas.openxmlformats.org/officeDocument/2006/relationships/image" Target="../media/image61.emf"/><Relationship Id="rId10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6" Type="http://schemas.openxmlformats.org/officeDocument/2006/relationships/image" Target="../media/image66.emf"/><Relationship Id="rId7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6" Type="http://schemas.openxmlformats.org/officeDocument/2006/relationships/image" Target="../media/image8.emf"/><Relationship Id="rId7" Type="http://schemas.openxmlformats.org/officeDocument/2006/relationships/image" Target="../media/image71.emf"/><Relationship Id="rId8" Type="http://schemas.openxmlformats.org/officeDocument/2006/relationships/image" Target="../media/image72.emf"/><Relationship Id="rId9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8458200" cy="2743200"/>
          </a:xfrm>
        </p:spPr>
        <p:txBody>
          <a:bodyPr>
            <a:normAutofit/>
          </a:bodyPr>
          <a:lstStyle/>
          <a:p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Symbol </a:t>
            </a:r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Alphabets</a:t>
            </a:r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from </a:t>
            </a:r>
            <a:b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the </a:t>
            </a:r>
            <a:r>
              <a:rPr lang="en-US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Amplituhedron</a:t>
            </a:r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438400"/>
            <a:ext cx="8534400" cy="1905000"/>
          </a:xfrm>
        </p:spPr>
        <p:txBody>
          <a:bodyPr>
            <a:noAutofit/>
          </a:bodyPr>
          <a:lstStyle/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Anastasia Volovich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Brown University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Amplitudes 2017 </a:t>
            </a:r>
          </a:p>
          <a:p>
            <a:endParaRPr lang="en-US" sz="2400" dirty="0" smtClean="0">
              <a:solidFill>
                <a:srgbClr val="00B050"/>
              </a:solidFill>
            </a:endParaRPr>
          </a:p>
          <a:p>
            <a:r>
              <a:rPr lang="en-US" sz="2400" dirty="0" smtClean="0">
                <a:solidFill>
                  <a:srgbClr val="00B050"/>
                </a:solidFill>
              </a:rPr>
              <a:t>1612.02708, 170X.XXXXX, 170X.XXXX</a:t>
            </a:r>
          </a:p>
          <a:p>
            <a:r>
              <a:rPr lang="en-US" sz="2400" dirty="0" smtClean="0">
                <a:solidFill>
                  <a:srgbClr val="00B050"/>
                </a:solidFill>
              </a:rPr>
              <a:t>with Tristan </a:t>
            </a:r>
            <a:r>
              <a:rPr lang="en-US" sz="2400" dirty="0" err="1" smtClean="0">
                <a:solidFill>
                  <a:srgbClr val="00B050"/>
                </a:solidFill>
              </a:rPr>
              <a:t>Dennen</a:t>
            </a:r>
            <a:r>
              <a:rPr lang="en-US" sz="2400" dirty="0" smtClean="0">
                <a:solidFill>
                  <a:srgbClr val="00B050"/>
                </a:solidFill>
              </a:rPr>
              <a:t>, Igor </a:t>
            </a:r>
            <a:r>
              <a:rPr lang="en-US" sz="2400" dirty="0" err="1" smtClean="0">
                <a:solidFill>
                  <a:srgbClr val="00B050"/>
                </a:solidFill>
              </a:rPr>
              <a:t>Prlina</a:t>
            </a:r>
            <a:r>
              <a:rPr lang="en-US" sz="2400" dirty="0">
                <a:solidFill>
                  <a:srgbClr val="00B050"/>
                </a:solidFill>
              </a:rPr>
              <a:t>, </a:t>
            </a:r>
            <a:endParaRPr lang="en-US" sz="2400" dirty="0" smtClean="0">
              <a:solidFill>
                <a:srgbClr val="00B050"/>
              </a:solidFill>
            </a:endParaRPr>
          </a:p>
          <a:p>
            <a:r>
              <a:rPr lang="en-US" sz="2400" dirty="0">
                <a:solidFill>
                  <a:srgbClr val="00B050"/>
                </a:solidFill>
              </a:rPr>
              <a:t>Marcus </a:t>
            </a:r>
            <a:r>
              <a:rPr lang="en-US" sz="2400" dirty="0" err="1">
                <a:solidFill>
                  <a:srgbClr val="00B050"/>
                </a:solidFill>
              </a:rPr>
              <a:t>Spradlin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, JJ </a:t>
            </a:r>
            <a:r>
              <a:rPr lang="en-US" sz="2400" dirty="0" err="1" smtClean="0">
                <a:solidFill>
                  <a:srgbClr val="00B050"/>
                </a:solidFill>
              </a:rPr>
              <a:t>Stankowicz</a:t>
            </a:r>
            <a:r>
              <a:rPr lang="en-US" sz="2400" dirty="0" smtClean="0">
                <a:solidFill>
                  <a:srgbClr val="00B050"/>
                </a:solidFill>
              </a:rPr>
              <a:t>, </a:t>
            </a:r>
            <a:r>
              <a:rPr lang="en-US" sz="2400" dirty="0" smtClean="0">
                <a:solidFill>
                  <a:srgbClr val="00B050"/>
                </a:solidFill>
              </a:rPr>
              <a:t>Stefan </a:t>
            </a:r>
            <a:r>
              <a:rPr lang="en-US" sz="2400" dirty="0" err="1" smtClean="0">
                <a:solidFill>
                  <a:srgbClr val="00B050"/>
                </a:solidFill>
              </a:rPr>
              <a:t>Stanojevic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8000"/>
                </a:solidFill>
              </a:rPr>
              <a:t> </a:t>
            </a:r>
            <a:endParaRPr lang="en-US" sz="2800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2819400"/>
            <a:ext cx="2324100" cy="1895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2743200"/>
            <a:ext cx="2438400" cy="1838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774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Landau Singularities: 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ne-loop n-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dirty="0" err="1" smtClean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 MHV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357" y="5345668"/>
            <a:ext cx="216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Dennen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Spradlin</a:t>
            </a:r>
            <a:r>
              <a:rPr lang="en-US" dirty="0" smtClean="0">
                <a:solidFill>
                  <a:srgbClr val="00B050"/>
                </a:solidFill>
              </a:rPr>
              <a:t>, AV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204878"/>
            <a:ext cx="4260621" cy="16813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67400" y="1524000"/>
            <a:ext cx="2559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Arkani-Hamed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Bourjaily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</a:p>
          <a:p>
            <a:r>
              <a:rPr lang="en-US" dirty="0" err="1" smtClean="0">
                <a:solidFill>
                  <a:srgbClr val="00B050"/>
                </a:solidFill>
              </a:rPr>
              <a:t>Cachazo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Trnka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7400" y="1066800"/>
            <a:ext cx="2978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Bern, Dixon, Dunbar, </a:t>
            </a:r>
            <a:r>
              <a:rPr lang="en-US" dirty="0" err="1" smtClean="0">
                <a:solidFill>
                  <a:srgbClr val="00B050"/>
                </a:solidFill>
              </a:rPr>
              <a:t>Kosower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1472625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Chiral pentagon integrals</a:t>
            </a:r>
            <a:endParaRPr lang="en-US" sz="3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622" y="5638800"/>
            <a:ext cx="3603178" cy="7529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4800600"/>
            <a:ext cx="2133600" cy="8911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191" y="3962400"/>
            <a:ext cx="1056809" cy="9002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4419600"/>
            <a:ext cx="3530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Landau Singularities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17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05157" y="4114800"/>
            <a:ext cx="216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Dennen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Spradlin</a:t>
            </a:r>
            <a:r>
              <a:rPr lang="en-US" dirty="0" smtClean="0">
                <a:solidFill>
                  <a:srgbClr val="00B050"/>
                </a:solidFill>
              </a:rPr>
              <a:t>, AV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5943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Important note: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it would be very difficult to solve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Landau equations without momentum </a:t>
            </a:r>
            <a:r>
              <a:rPr lang="en-US" sz="2400" dirty="0" err="1" smtClean="0">
                <a:solidFill>
                  <a:srgbClr val="FF0000"/>
                </a:solidFill>
              </a:rPr>
              <a:t>twistors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52400" y="76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Landau Singularities: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wo-loop n-</a:t>
            </a:r>
            <a:r>
              <a:rPr lang="en-US" dirty="0" err="1" smtClean="0">
                <a:solidFill>
                  <a:srgbClr val="FF0000"/>
                </a:solidFill>
              </a:rPr>
              <a:t>pt</a:t>
            </a:r>
            <a:r>
              <a:rPr lang="en-US" dirty="0" smtClean="0">
                <a:solidFill>
                  <a:srgbClr val="FF0000"/>
                </a:solidFill>
              </a:rPr>
              <a:t> MHV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1600" y="926068"/>
            <a:ext cx="4001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Arkani-Hamed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Bourjaily</a:t>
            </a:r>
            <a:r>
              <a:rPr lang="en-US" dirty="0" smtClean="0">
                <a:solidFill>
                  <a:srgbClr val="00B050"/>
                </a:solidFill>
              </a:rPr>
              <a:t>,  </a:t>
            </a:r>
            <a:r>
              <a:rPr lang="en-US" dirty="0" err="1" smtClean="0">
                <a:solidFill>
                  <a:srgbClr val="00B050"/>
                </a:solidFill>
              </a:rPr>
              <a:t>Cachazo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Trnka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295400"/>
            <a:ext cx="6039465" cy="2057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276600"/>
            <a:ext cx="4800600" cy="2200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5410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AND SEVERAL 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22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sz="4000" dirty="0" smtClean="0"/>
              <a:t>We have produced </a:t>
            </a:r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a long list of Landau singularities for 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 smtClean="0"/>
              <a:t>one and two-loop N=4 SYM integrals.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68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Landau Singularities and Symbol Alphabet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02920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sz="3500" dirty="0" smtClean="0"/>
              <a:t>After integrating, N=4 </a:t>
            </a:r>
            <a:r>
              <a:rPr lang="en-US" sz="3500" dirty="0" smtClean="0"/>
              <a:t>SYM amplitudes are generalized </a:t>
            </a:r>
            <a:r>
              <a:rPr lang="en-US" sz="3500" dirty="0" err="1" smtClean="0"/>
              <a:t>polylogs</a:t>
            </a:r>
            <a:r>
              <a:rPr lang="en-US" sz="3500" dirty="0" smtClean="0"/>
              <a:t>, whose analytic structure is captured by </a:t>
            </a:r>
            <a:r>
              <a:rPr lang="en-US" sz="3500" dirty="0" smtClean="0"/>
              <a:t>Symbol </a:t>
            </a:r>
            <a:r>
              <a:rPr lang="en-US" sz="3500" dirty="0" smtClean="0"/>
              <a:t>Alphabet.</a:t>
            </a:r>
          </a:p>
          <a:p>
            <a:r>
              <a:rPr lang="en-US" sz="3500" dirty="0" smtClean="0"/>
              <a:t>Amplitudes bootstrap relies on knowledge of Symbol </a:t>
            </a:r>
            <a:r>
              <a:rPr lang="en-US" sz="3500" dirty="0" smtClean="0"/>
              <a:t>Alphabet, not on knowledge of integrand.   </a:t>
            </a:r>
            <a:r>
              <a:rPr lang="en-US" sz="2800" dirty="0" smtClean="0">
                <a:solidFill>
                  <a:srgbClr val="00B050"/>
                </a:solidFill>
              </a:rPr>
              <a:t>[see </a:t>
            </a:r>
            <a:r>
              <a:rPr lang="en-US" sz="2800" dirty="0" err="1" smtClean="0">
                <a:solidFill>
                  <a:srgbClr val="00B050"/>
                </a:solidFill>
              </a:rPr>
              <a:t>Papathanasiou</a:t>
            </a:r>
            <a:r>
              <a:rPr lang="en-US" sz="2800" dirty="0" smtClean="0">
                <a:solidFill>
                  <a:srgbClr val="00B050"/>
                </a:solidFill>
              </a:rPr>
              <a:t> talk</a:t>
            </a:r>
            <a:r>
              <a:rPr lang="en-US" sz="3500" dirty="0" smtClean="0">
                <a:solidFill>
                  <a:srgbClr val="00B050"/>
                </a:solidFill>
              </a:rPr>
              <a:t>]</a:t>
            </a:r>
          </a:p>
          <a:p>
            <a:r>
              <a:rPr lang="en-US" sz="3500" dirty="0"/>
              <a:t>T</a:t>
            </a:r>
            <a:r>
              <a:rPr lang="en-US" sz="3500" dirty="0" smtClean="0"/>
              <a:t>here </a:t>
            </a:r>
            <a:r>
              <a:rPr lang="en-US" sz="3500" dirty="0"/>
              <a:t>should be a close connection between </a:t>
            </a:r>
            <a:r>
              <a:rPr lang="en-US" sz="3500" dirty="0" smtClean="0">
                <a:solidFill>
                  <a:srgbClr val="FF0000"/>
                </a:solidFill>
              </a:rPr>
              <a:t>Landau Singularities </a:t>
            </a:r>
            <a:r>
              <a:rPr lang="en-US" sz="3500" dirty="0" smtClean="0"/>
              <a:t>(integrand) </a:t>
            </a:r>
            <a:r>
              <a:rPr lang="en-US" sz="3500" dirty="0"/>
              <a:t>and </a:t>
            </a:r>
            <a:r>
              <a:rPr lang="en-US" sz="3500" dirty="0">
                <a:solidFill>
                  <a:srgbClr val="FF0000"/>
                </a:solidFill>
              </a:rPr>
              <a:t>S</a:t>
            </a:r>
            <a:r>
              <a:rPr lang="en-US" sz="3500" dirty="0" smtClean="0">
                <a:solidFill>
                  <a:srgbClr val="FF0000"/>
                </a:solidFill>
              </a:rPr>
              <a:t>ymbol</a:t>
            </a:r>
            <a:r>
              <a:rPr lang="en-US" sz="3500" dirty="0" smtClean="0"/>
              <a:t> </a:t>
            </a:r>
            <a:r>
              <a:rPr lang="en-US" sz="3500" dirty="0" smtClean="0">
                <a:solidFill>
                  <a:srgbClr val="FF0000"/>
                </a:solidFill>
              </a:rPr>
              <a:t>Alphabet </a:t>
            </a:r>
            <a:r>
              <a:rPr lang="en-US" sz="3500" dirty="0" smtClean="0"/>
              <a:t>(integral).</a:t>
            </a:r>
            <a:endParaRPr lang="en-US" sz="35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85285" y="5879068"/>
            <a:ext cx="3863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00B050"/>
                </a:solidFill>
              </a:rPr>
              <a:t>Maldacena, Simons-</a:t>
            </a:r>
            <a:r>
              <a:rPr lang="en-US" dirty="0" err="1" smtClean="0">
                <a:solidFill>
                  <a:srgbClr val="00B050"/>
                </a:solidFill>
              </a:rPr>
              <a:t>Duffin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Zhiboedov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6260068"/>
            <a:ext cx="363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Abreu, </a:t>
            </a:r>
            <a:r>
              <a:rPr lang="en-US" dirty="0" err="1" smtClean="0">
                <a:solidFill>
                  <a:srgbClr val="00B050"/>
                </a:solidFill>
              </a:rPr>
              <a:t>Britto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Duhr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Gardi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Gronqvist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7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39394"/>
            <a:ext cx="8446496" cy="1637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3544669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600" dirty="0" smtClean="0"/>
              <a:t>One-loop n-point MHV Symbol Alphabet 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5888716" y="990600"/>
            <a:ext cx="3031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 Bern, Dixon, Dunbar, </a:t>
            </a:r>
            <a:r>
              <a:rPr lang="en-US" dirty="0" err="1" smtClean="0">
                <a:solidFill>
                  <a:srgbClr val="00B050"/>
                </a:solidFill>
              </a:rPr>
              <a:t>Kosower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Symbol: one-loop n-point MHV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0" y="1371600"/>
            <a:ext cx="3533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B050"/>
                </a:solidFill>
              </a:rPr>
              <a:t>Arkani-Hamed</a:t>
            </a:r>
            <a:r>
              <a:rPr lang="en-US" sz="1600" dirty="0" smtClean="0">
                <a:solidFill>
                  <a:srgbClr val="00B050"/>
                </a:solidFill>
              </a:rPr>
              <a:t>, </a:t>
            </a:r>
            <a:r>
              <a:rPr lang="en-US" sz="1600" dirty="0" err="1" smtClean="0">
                <a:solidFill>
                  <a:srgbClr val="00B050"/>
                </a:solidFill>
              </a:rPr>
              <a:t>Bourjaily</a:t>
            </a:r>
            <a:r>
              <a:rPr lang="en-US" sz="1600" dirty="0" smtClean="0">
                <a:solidFill>
                  <a:srgbClr val="00B050"/>
                </a:solidFill>
              </a:rPr>
              <a:t>, </a:t>
            </a:r>
            <a:r>
              <a:rPr lang="en-US" sz="1600" dirty="0" err="1" smtClean="0">
                <a:solidFill>
                  <a:srgbClr val="00B050"/>
                </a:solidFill>
              </a:rPr>
              <a:t>Cachazo</a:t>
            </a:r>
            <a:r>
              <a:rPr lang="en-US" sz="1600" dirty="0" smtClean="0">
                <a:solidFill>
                  <a:srgbClr val="00B050"/>
                </a:solidFill>
              </a:rPr>
              <a:t>, </a:t>
            </a:r>
            <a:r>
              <a:rPr lang="en-US" sz="1600" dirty="0" err="1" smtClean="0">
                <a:solidFill>
                  <a:srgbClr val="00B050"/>
                </a:solidFill>
              </a:rPr>
              <a:t>Trnka</a:t>
            </a: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4267200"/>
            <a:ext cx="2155377" cy="7999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4205155"/>
            <a:ext cx="1056809" cy="90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7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1447800"/>
            <a:ext cx="8446496" cy="1637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3544669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600" dirty="0" smtClean="0"/>
              <a:t>One-loop n-point MHV Symbol Alphabet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5888716" y="990600"/>
            <a:ext cx="3031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 Bern, Dixon, Dunbar, </a:t>
            </a:r>
            <a:r>
              <a:rPr lang="en-US" dirty="0" err="1" smtClean="0">
                <a:solidFill>
                  <a:srgbClr val="00B050"/>
                </a:solidFill>
              </a:rPr>
              <a:t>Kosower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Symbol vs LS: one-loop n-point MHV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0" y="1371600"/>
            <a:ext cx="3533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B050"/>
                </a:solidFill>
              </a:rPr>
              <a:t>Arkani-Hamed</a:t>
            </a:r>
            <a:r>
              <a:rPr lang="en-US" sz="1600" dirty="0" smtClean="0">
                <a:solidFill>
                  <a:srgbClr val="00B050"/>
                </a:solidFill>
              </a:rPr>
              <a:t>, </a:t>
            </a:r>
            <a:r>
              <a:rPr lang="en-US" sz="1600" dirty="0" err="1" smtClean="0">
                <a:solidFill>
                  <a:srgbClr val="00B050"/>
                </a:solidFill>
              </a:rPr>
              <a:t>Bourjaily</a:t>
            </a:r>
            <a:r>
              <a:rPr lang="en-US" sz="1600" dirty="0" smtClean="0">
                <a:solidFill>
                  <a:srgbClr val="00B050"/>
                </a:solidFill>
              </a:rPr>
              <a:t>, </a:t>
            </a:r>
            <a:r>
              <a:rPr lang="en-US" sz="1600" dirty="0" err="1" smtClean="0">
                <a:solidFill>
                  <a:srgbClr val="00B050"/>
                </a:solidFill>
              </a:rPr>
              <a:t>Cachazo</a:t>
            </a:r>
            <a:r>
              <a:rPr lang="en-US" sz="1600" dirty="0" smtClean="0">
                <a:solidFill>
                  <a:srgbClr val="00B050"/>
                </a:solidFill>
              </a:rPr>
              <a:t>, </a:t>
            </a:r>
            <a:r>
              <a:rPr lang="en-US" sz="1600" dirty="0" err="1" smtClean="0">
                <a:solidFill>
                  <a:srgbClr val="00B050"/>
                </a:solidFill>
              </a:rPr>
              <a:t>Trnka</a:t>
            </a: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4267200"/>
            <a:ext cx="2155377" cy="7999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4205155"/>
            <a:ext cx="1056809" cy="9002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9600" y="4916269"/>
            <a:ext cx="8157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600" dirty="0" smtClean="0"/>
              <a:t>Compare with Landau Singularities. </a:t>
            </a:r>
            <a:endParaRPr lang="en-US" sz="3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5827931"/>
            <a:ext cx="3069778" cy="6123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03233" y="6273225"/>
            <a:ext cx="4935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Spurious Landau Singularity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623" y="5753267"/>
            <a:ext cx="2155377" cy="7999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5191" y="5652955"/>
            <a:ext cx="1056809" cy="9002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24134" y="5405735"/>
            <a:ext cx="2815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B050"/>
                </a:solidFill>
              </a:rPr>
              <a:t>Dennen</a:t>
            </a:r>
            <a:r>
              <a:rPr lang="en-US" sz="2400" dirty="0" smtClean="0">
                <a:solidFill>
                  <a:srgbClr val="00B050"/>
                </a:solidFill>
              </a:rPr>
              <a:t>, </a:t>
            </a:r>
            <a:r>
              <a:rPr lang="en-US" sz="2400" dirty="0" err="1" smtClean="0">
                <a:solidFill>
                  <a:srgbClr val="00B050"/>
                </a:solidFill>
              </a:rPr>
              <a:t>Spradlin</a:t>
            </a:r>
            <a:r>
              <a:rPr lang="en-US" sz="2400" dirty="0" smtClean="0">
                <a:solidFill>
                  <a:srgbClr val="00B050"/>
                </a:solidFill>
              </a:rPr>
              <a:t>, AV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7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Explicit analytic results for the chiral double pentagon have only been obtained in n=6.</a:t>
            </a:r>
          </a:p>
          <a:p>
            <a:r>
              <a:rPr lang="en-US" dirty="0" smtClean="0"/>
              <a:t>Two-loop n-point MHV Symbol Alphabet .</a:t>
            </a:r>
          </a:p>
          <a:p>
            <a:endParaRPr lang="en-US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Symbol: two-loop n-point MHV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0" y="220980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Drummond, </a:t>
            </a:r>
            <a:r>
              <a:rPr lang="en-US" dirty="0" err="1" smtClean="0">
                <a:solidFill>
                  <a:srgbClr val="00B050"/>
                </a:solidFill>
              </a:rPr>
              <a:t>Henn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934067"/>
            <a:ext cx="2286000" cy="1485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276" y="2934067"/>
            <a:ext cx="5117524" cy="15617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3059668"/>
            <a:ext cx="163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Caron-</a:t>
            </a:r>
            <a:r>
              <a:rPr lang="en-US" sz="2400" dirty="0" err="1" smtClean="0">
                <a:solidFill>
                  <a:srgbClr val="00B050"/>
                </a:solidFill>
              </a:rPr>
              <a:t>Huot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21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Explicit analytic results for the chiral double pentagon have only been obtained in n=6.</a:t>
            </a:r>
          </a:p>
          <a:p>
            <a:r>
              <a:rPr lang="en-US" dirty="0" smtClean="0"/>
              <a:t>Two-loop n-point MHV Symbol Alphabet.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Compare with Landau Singularities.</a:t>
            </a:r>
          </a:p>
          <a:p>
            <a:endParaRPr lang="en-US" dirty="0" smtClean="0"/>
          </a:p>
          <a:p>
            <a:pPr lvl="8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LS vs Symbol: two-loop n-point MHV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0" y="220980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Drummond, </a:t>
            </a:r>
            <a:r>
              <a:rPr lang="en-US" dirty="0" err="1" smtClean="0">
                <a:solidFill>
                  <a:srgbClr val="00B050"/>
                </a:solidFill>
              </a:rPr>
              <a:t>Henn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24134" y="909935"/>
            <a:ext cx="2815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B050"/>
                </a:solidFill>
              </a:rPr>
              <a:t>Dennen</a:t>
            </a:r>
            <a:r>
              <a:rPr lang="en-US" sz="2400" dirty="0" smtClean="0">
                <a:solidFill>
                  <a:srgbClr val="00B050"/>
                </a:solidFill>
              </a:rPr>
              <a:t>, </a:t>
            </a:r>
            <a:r>
              <a:rPr lang="en-US" sz="2400" dirty="0" err="1" smtClean="0">
                <a:solidFill>
                  <a:srgbClr val="00B050"/>
                </a:solidFill>
              </a:rPr>
              <a:t>Spradlin</a:t>
            </a:r>
            <a:r>
              <a:rPr lang="en-US" sz="2400" dirty="0" smtClean="0">
                <a:solidFill>
                  <a:srgbClr val="00B050"/>
                </a:solidFill>
              </a:rPr>
              <a:t>, AV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010267"/>
            <a:ext cx="2286000" cy="1485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276" y="3010267"/>
            <a:ext cx="5117524" cy="15617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3059668"/>
            <a:ext cx="163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Caron-</a:t>
            </a:r>
            <a:r>
              <a:rPr lang="en-US" sz="2400" dirty="0" err="1" smtClean="0">
                <a:solidFill>
                  <a:srgbClr val="00B050"/>
                </a:solidFill>
              </a:rPr>
              <a:t>Huot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5282625"/>
            <a:ext cx="8306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All of the above plus some spurious singularities.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5808851"/>
            <a:ext cx="7384941" cy="8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2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Landau Singularities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vs  Symbol Alphabet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1"/>
            <a:ext cx="9144000" cy="495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All symbol entries are Landau Singularities.</a:t>
            </a:r>
          </a:p>
          <a:p>
            <a:pPr marL="0" indent="0" algn="ctr">
              <a:buNone/>
            </a:pPr>
            <a:r>
              <a:rPr lang="en-US" dirty="0" smtClean="0"/>
              <a:t> There are spurious Landau Singularities </a:t>
            </a:r>
          </a:p>
          <a:p>
            <a:pPr marL="0" indent="0" algn="ctr">
              <a:buNone/>
            </a:pPr>
            <a:r>
              <a:rPr lang="en-US" dirty="0" smtClean="0"/>
              <a:t>which are not in Symbol Alphabet.</a:t>
            </a:r>
          </a:p>
          <a:p>
            <a:pPr marL="0" indent="0" algn="ctr">
              <a:buNone/>
            </a:pPr>
            <a:r>
              <a:rPr lang="en-US" dirty="0" smtClean="0"/>
              <a:t>[not surprising: numerators, sum of integrals, </a:t>
            </a:r>
            <a:r>
              <a:rPr lang="en-US" dirty="0" err="1" smtClean="0"/>
              <a:t>etc</a:t>
            </a:r>
            <a:r>
              <a:rPr lang="en-US" dirty="0" smtClean="0"/>
              <a:t>]</a:t>
            </a:r>
          </a:p>
          <a:p>
            <a:pPr marL="0" indent="0" algn="ctr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Q: How to eliminate spurious Landau Singularities?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A: Use </a:t>
            </a:r>
            <a:r>
              <a:rPr lang="en-US" dirty="0" err="1" smtClean="0">
                <a:solidFill>
                  <a:srgbClr val="000000"/>
                </a:solidFill>
              </a:rPr>
              <a:t>Amplituhedron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8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Amplituhedron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8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 recent years, </a:t>
            </a:r>
            <a:r>
              <a:rPr lang="en-US" dirty="0" smtClean="0"/>
              <a:t>new </a:t>
            </a:r>
            <a:r>
              <a:rPr lang="en-US" dirty="0" smtClean="0"/>
              <a:t>symmetries and new structures in </a:t>
            </a:r>
            <a:r>
              <a:rPr lang="en-US" dirty="0" smtClean="0">
                <a:solidFill>
                  <a:srgbClr val="FF0000"/>
                </a:solidFill>
              </a:rPr>
              <a:t>N=4 SYM amplitudes </a:t>
            </a:r>
            <a:r>
              <a:rPr lang="en-US" dirty="0" smtClean="0"/>
              <a:t>have been discovered, which in turn motivate new </a:t>
            </a:r>
            <a:r>
              <a:rPr lang="en-US" dirty="0" err="1" smtClean="0"/>
              <a:t>calculational</a:t>
            </a:r>
            <a:r>
              <a:rPr lang="en-US" dirty="0" smtClean="0"/>
              <a:t> approaches.</a:t>
            </a:r>
          </a:p>
          <a:p>
            <a:endParaRPr lang="en-US" sz="2400" dirty="0">
              <a:solidFill>
                <a:srgbClr val="00B05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4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Amplituhedron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integrand of </a:t>
            </a:r>
            <a:r>
              <a:rPr lang="en-US" dirty="0" smtClean="0"/>
              <a:t>MHV </a:t>
            </a:r>
            <a:r>
              <a:rPr lang="en-US" dirty="0"/>
              <a:t>amplitude is a canonical form defined by having logarithmic singularities only on the boundary of the </a:t>
            </a:r>
            <a:r>
              <a:rPr lang="en-US" dirty="0" err="1" smtClean="0"/>
              <a:t>Amplituhedron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241" y="4546600"/>
            <a:ext cx="12192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572000"/>
            <a:ext cx="1094317" cy="419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5558135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Inside </a:t>
            </a:r>
            <a:r>
              <a:rPr lang="en-US" sz="2400" dirty="0" err="1" smtClean="0">
                <a:solidFill>
                  <a:srgbClr val="FF0000"/>
                </a:solidFill>
              </a:rPr>
              <a:t>Amplituhedron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0120" y="4191000"/>
            <a:ext cx="1780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Loop Momenta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209800" y="3657600"/>
            <a:ext cx="533400" cy="431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890558" y="3733800"/>
            <a:ext cx="176742" cy="8001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867400" y="3870330"/>
            <a:ext cx="533400" cy="5445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5295900"/>
            <a:ext cx="6934200" cy="14859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19800" y="1066800"/>
            <a:ext cx="215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Arkani-Hamed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Trnka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958" y="2656102"/>
            <a:ext cx="4024842" cy="153489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248400" y="4953000"/>
            <a:ext cx="1928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External Momenta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282673" y="4964668"/>
            <a:ext cx="120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D-matrices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Example 1: Spurious Three-Mass Box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45" y="1143000"/>
            <a:ext cx="3035754" cy="2754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430" y="1981200"/>
            <a:ext cx="4784770" cy="922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4191000"/>
            <a:ext cx="6371270" cy="6656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1600" y="3733800"/>
            <a:ext cx="6816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dirty="0" smtClean="0"/>
              <a:t>rises from cut conditions for three-mass box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0" y="4724400"/>
            <a:ext cx="3231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</a:t>
            </a:r>
            <a:r>
              <a:rPr lang="en-US" sz="2800" dirty="0" smtClean="0"/>
              <a:t>hich have solutions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0" y="6243935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D-matrix not positive  definite when </a:t>
            </a:r>
            <a:r>
              <a:rPr lang="en-US" sz="2400" dirty="0" err="1" smtClean="0">
                <a:solidFill>
                  <a:srgbClr val="FF0000"/>
                </a:solidFill>
              </a:rPr>
              <a:t>Zs</a:t>
            </a:r>
            <a:r>
              <a:rPr lang="en-US" sz="2400" dirty="0" smtClean="0">
                <a:solidFill>
                  <a:srgbClr val="FF0000"/>
                </a:solidFill>
              </a:rPr>
              <a:t> are positive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78690" y="1078468"/>
            <a:ext cx="393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Dennen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Prlina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Spradlin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Stanojevic</a:t>
            </a:r>
            <a:r>
              <a:rPr lang="en-US" dirty="0" smtClean="0">
                <a:solidFill>
                  <a:srgbClr val="00B050"/>
                </a:solidFill>
              </a:rPr>
              <a:t>, AV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486400"/>
            <a:ext cx="3124199" cy="6518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0300" y="5189744"/>
            <a:ext cx="4267200" cy="10586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43800" y="5498068"/>
            <a:ext cx="1348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conjugate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06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Example 2: Non-spurious Two-Mass Easy Box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206"/>
            <a:ext cx="3810000" cy="3070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4343400"/>
            <a:ext cx="60960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5410200"/>
            <a:ext cx="2590800" cy="1046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5029200"/>
            <a:ext cx="2613378" cy="1700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981200"/>
            <a:ext cx="3491346" cy="106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3810000"/>
            <a:ext cx="4911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It arises from the cut conditions: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205271" y="4886980"/>
            <a:ext cx="3186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</a:t>
            </a:r>
            <a:r>
              <a:rPr lang="en-US" sz="2800" smtClean="0"/>
              <a:t>hich </a:t>
            </a:r>
            <a:r>
              <a:rPr lang="en-US" sz="2800" dirty="0" smtClean="0"/>
              <a:t>have solution: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5933014" y="6320135"/>
            <a:ext cx="1153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Positive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1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6868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Example 3: Spurious </a:t>
            </a:r>
            <a:r>
              <a:rPr lang="en-US" sz="3600" dirty="0">
                <a:solidFill>
                  <a:srgbClr val="FF0000"/>
                </a:solidFill>
              </a:rPr>
              <a:t>T</a:t>
            </a:r>
            <a:r>
              <a:rPr lang="en-US" sz="3600" dirty="0" smtClean="0">
                <a:solidFill>
                  <a:srgbClr val="FF0000"/>
                </a:solidFill>
              </a:rPr>
              <a:t>wo-loop </a:t>
            </a:r>
            <a:r>
              <a:rPr lang="en-US" sz="3600" dirty="0">
                <a:solidFill>
                  <a:srgbClr val="FF0000"/>
                </a:solidFill>
              </a:rPr>
              <a:t>P</a:t>
            </a:r>
            <a:r>
              <a:rPr lang="en-US" sz="3600" dirty="0" smtClean="0">
                <a:solidFill>
                  <a:srgbClr val="FF0000"/>
                </a:solidFill>
              </a:rPr>
              <a:t>entagon-box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685800"/>
            <a:ext cx="3702050" cy="28162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937" y="2305050"/>
            <a:ext cx="6187863" cy="895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83183" y="1915180"/>
            <a:ext cx="4911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It arises from the cut conditions: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4572000"/>
            <a:ext cx="4296747" cy="1632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3321050"/>
            <a:ext cx="2588559" cy="698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3810000"/>
            <a:ext cx="4262664" cy="939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3620869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Solutions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7239000" y="3733800"/>
            <a:ext cx="1874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+ conjugate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752600" y="6243935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D-matrix not positive  definite when </a:t>
            </a:r>
            <a:r>
              <a:rPr lang="en-US" sz="2400" dirty="0" err="1" smtClean="0">
                <a:solidFill>
                  <a:srgbClr val="FF0000"/>
                </a:solidFill>
              </a:rPr>
              <a:t>Zs</a:t>
            </a:r>
            <a:r>
              <a:rPr lang="en-US" sz="2400" dirty="0" smtClean="0">
                <a:solidFill>
                  <a:srgbClr val="FF0000"/>
                </a:solidFill>
              </a:rPr>
              <a:t> are positive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3183" y="791470"/>
            <a:ext cx="4846417" cy="106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6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Summary so far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6868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First, consider a representation of an amplitude as a sum over particular integrals. Find Landau singularities of a generic term in the sum. These tell us </a:t>
            </a:r>
            <a:r>
              <a:rPr lang="en-US" dirty="0" smtClean="0">
                <a:solidFill>
                  <a:srgbClr val="FF0000"/>
                </a:solidFill>
              </a:rPr>
              <a:t>potential </a:t>
            </a:r>
            <a:r>
              <a:rPr lang="en-US" dirty="0" smtClean="0"/>
              <a:t>singularities.</a:t>
            </a:r>
          </a:p>
          <a:p>
            <a:r>
              <a:rPr lang="en-US" dirty="0" smtClean="0"/>
              <a:t>Second, for each potential singularity check whether the corresponding on-shell conditions have a non-zero intersection with the (closure of) the </a:t>
            </a:r>
            <a:r>
              <a:rPr lang="en-US" dirty="0" err="1" smtClean="0"/>
              <a:t>amplituhedron</a:t>
            </a:r>
            <a:r>
              <a:rPr lang="en-US" dirty="0" smtClean="0"/>
              <a:t>. If the answer is no, then the singularity must be </a:t>
            </a:r>
            <a:r>
              <a:rPr lang="en-US" dirty="0" smtClean="0">
                <a:solidFill>
                  <a:srgbClr val="FF0000"/>
                </a:solidFill>
              </a:rPr>
              <a:t>spurious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This approach is straightforward but inefficient because it relies on having an explicit Feynman integral.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8690" y="926068"/>
            <a:ext cx="393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Dennen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Prlina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Spradlin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Stanojevic</a:t>
            </a:r>
            <a:r>
              <a:rPr lang="en-US" dirty="0" smtClean="0">
                <a:solidFill>
                  <a:srgbClr val="00B050"/>
                </a:solidFill>
              </a:rPr>
              <a:t>, AV 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1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Symbol Alphabet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from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Amplituhedron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An </a:t>
            </a:r>
            <a:r>
              <a:rPr lang="en-US" dirty="0" err="1" smtClean="0">
                <a:solidFill>
                  <a:srgbClr val="FF0000"/>
                </a:solidFill>
              </a:rPr>
              <a:t>Amplituhedrony</a:t>
            </a:r>
            <a:r>
              <a:rPr lang="en-US" dirty="0" smtClean="0">
                <a:solidFill>
                  <a:srgbClr val="FF0000"/>
                </a:solidFill>
              </a:rPr>
              <a:t> Approach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Instead of using Feynman diagrams to generate sets of cut conditions that we need to check one by one, we can ask </a:t>
            </a:r>
            <a:r>
              <a:rPr lang="en-US" dirty="0" err="1" smtClean="0"/>
              <a:t>amplituhedron</a:t>
            </a:r>
            <a:r>
              <a:rPr lang="en-US" dirty="0" smtClean="0"/>
              <a:t> itself directly to identify all potentially “valid” sets of cut conditions that are possibly relevant to the singularities of an amplitude.</a:t>
            </a:r>
          </a:p>
          <a:p>
            <a:r>
              <a:rPr lang="en-US" dirty="0" smtClean="0"/>
              <a:t>For each valid set of cut conditions, solve Landau equations and find the corresponding singularity.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8690" y="1154668"/>
            <a:ext cx="393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Dennen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Prlina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Spradlin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Stanojevic</a:t>
            </a:r>
            <a:r>
              <a:rPr lang="en-US" dirty="0" smtClean="0">
                <a:solidFill>
                  <a:srgbClr val="00B050"/>
                </a:solidFill>
              </a:rPr>
              <a:t>, AV 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6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One-loop MHV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maximum </a:t>
            </a:r>
            <a:r>
              <a:rPr lang="en-US" dirty="0" err="1" smtClean="0"/>
              <a:t>codimension</a:t>
            </a:r>
            <a:r>
              <a:rPr lang="en-US" dirty="0" smtClean="0"/>
              <a:t> boundaries for the one-loop MHV </a:t>
            </a:r>
            <a:r>
              <a:rPr lang="en-US" dirty="0" err="1" smtClean="0"/>
              <a:t>amplituhedron</a:t>
            </a:r>
            <a:r>
              <a:rPr lang="en-US" dirty="0" smtClean="0"/>
              <a:t> occur when</a:t>
            </a:r>
          </a:p>
          <a:p>
            <a:endParaRPr lang="en-US" dirty="0"/>
          </a:p>
          <a:p>
            <a:r>
              <a:rPr lang="en-US" dirty="0" smtClean="0"/>
              <a:t>On this boundary four cut conditions of the two-mass easy type are satisfied</a:t>
            </a:r>
          </a:p>
          <a:p>
            <a:endParaRPr lang="en-US" dirty="0"/>
          </a:p>
          <a:p>
            <a:r>
              <a:rPr lang="en-US" dirty="0" smtClean="0"/>
              <a:t>A leading solution to the Landau equations for two-mass easy box exists only if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513623"/>
            <a:ext cx="1828800" cy="808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-76200"/>
            <a:ext cx="1981200" cy="180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4267200"/>
            <a:ext cx="726948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5775767"/>
            <a:ext cx="2667000" cy="979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3479800"/>
            <a:ext cx="1832708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80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One-loop MHV Amplitude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rmAutofit/>
          </a:bodyPr>
          <a:lstStyle/>
          <a:p>
            <a:r>
              <a:rPr lang="en-US" dirty="0" err="1" smtClean="0"/>
              <a:t>Subleading</a:t>
            </a:r>
            <a:r>
              <a:rPr lang="en-US" dirty="0" smtClean="0"/>
              <a:t> Landau equations are obtained by relaxing one of the four on-shell conditions. </a:t>
            </a:r>
          </a:p>
          <a:p>
            <a:r>
              <a:rPr lang="en-US" dirty="0" smtClean="0"/>
              <a:t>At sub-</a:t>
            </a:r>
            <a:r>
              <a:rPr lang="en-US" dirty="0" err="1" smtClean="0"/>
              <a:t>subleading</a:t>
            </a:r>
            <a:r>
              <a:rPr lang="en-US" dirty="0" smtClean="0"/>
              <a:t> order we reach cuts of bubble type, and we encounter</a:t>
            </a:r>
          </a:p>
          <a:p>
            <a:endParaRPr lang="en-US" dirty="0"/>
          </a:p>
          <a:p>
            <a:r>
              <a:rPr lang="en-US" dirty="0" smtClean="0"/>
              <a:t>We recover precisely the singularities of the one-loop MHV amplitude Symbol Alphabet, and nothing else.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124200"/>
            <a:ext cx="2952750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257800"/>
            <a:ext cx="4106337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5257800"/>
            <a:ext cx="195133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Two-Loop MHV Amplitudes: configurations of positive lines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215" y="1371600"/>
            <a:ext cx="6338185" cy="2504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7" y="5181600"/>
            <a:ext cx="8297333" cy="152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069567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Maximum </a:t>
            </a:r>
          </a:p>
          <a:p>
            <a:r>
              <a:rPr lang="en-US" sz="3200" dirty="0" err="1" smtClean="0"/>
              <a:t>codimension</a:t>
            </a:r>
            <a:r>
              <a:rPr lang="en-US" sz="3200" dirty="0" smtClean="0"/>
              <a:t> </a:t>
            </a:r>
          </a:p>
          <a:p>
            <a:r>
              <a:rPr lang="en-US" sz="3200" dirty="0"/>
              <a:t>b</a:t>
            </a:r>
            <a:r>
              <a:rPr lang="en-US" sz="3200" dirty="0" smtClean="0"/>
              <a:t>oundary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4114800"/>
            <a:ext cx="998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On this boundary the following nine cut conditions </a:t>
            </a:r>
          </a:p>
          <a:p>
            <a:r>
              <a:rPr lang="en-US" sz="3200" dirty="0" smtClean="0"/>
              <a:t>are satisfied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8785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324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Despite recent advances,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relatively few </a:t>
            </a:r>
            <a:r>
              <a:rPr lang="en-US" dirty="0" smtClean="0">
                <a:solidFill>
                  <a:srgbClr val="FF0000"/>
                </a:solidFill>
              </a:rPr>
              <a:t>multi-loop amplitudes </a:t>
            </a:r>
            <a:r>
              <a:rPr lang="en-US" dirty="0" smtClean="0">
                <a:solidFill>
                  <a:srgbClr val="FF0000"/>
                </a:solidFill>
              </a:rPr>
              <a:t>in N=4 SYM</a:t>
            </a:r>
          </a:p>
          <a:p>
            <a:pPr marL="0" indent="0" algn="ctr">
              <a:buNone/>
            </a:pPr>
            <a:r>
              <a:rPr lang="en-US" dirty="0" smtClean="0"/>
              <a:t>are available in the literature:</a:t>
            </a:r>
          </a:p>
          <a:p>
            <a:endParaRPr lang="en-US" dirty="0" smtClean="0"/>
          </a:p>
          <a:p>
            <a:r>
              <a:rPr lang="en-US" dirty="0" smtClean="0"/>
              <a:t>n-point MHV at 2-loops </a:t>
            </a:r>
            <a:r>
              <a:rPr lang="en-US" sz="2400" dirty="0">
                <a:solidFill>
                  <a:srgbClr val="00B050"/>
                </a:solidFill>
              </a:rPr>
              <a:t>[Caron-</a:t>
            </a:r>
            <a:r>
              <a:rPr lang="en-US" sz="2400" dirty="0" err="1">
                <a:solidFill>
                  <a:srgbClr val="00B050"/>
                </a:solidFill>
              </a:rPr>
              <a:t>Huot</a:t>
            </a:r>
            <a:r>
              <a:rPr lang="en-US" sz="2400" dirty="0">
                <a:solidFill>
                  <a:srgbClr val="00B050"/>
                </a:solidFill>
              </a:rPr>
              <a:t> 2011</a:t>
            </a:r>
            <a:r>
              <a:rPr lang="en-US" sz="2400" dirty="0" smtClean="0">
                <a:solidFill>
                  <a:srgbClr val="00B050"/>
                </a:solidFill>
              </a:rPr>
              <a:t>]</a:t>
            </a:r>
            <a:endParaRPr lang="en-US" sz="2400" dirty="0" smtClean="0"/>
          </a:p>
          <a:p>
            <a:r>
              <a:rPr lang="en-US" dirty="0" smtClean="0"/>
              <a:t>6-point </a:t>
            </a:r>
            <a:r>
              <a:rPr lang="en-US" dirty="0" smtClean="0"/>
              <a:t>MHV and NMHV up to </a:t>
            </a:r>
            <a:r>
              <a:rPr lang="en-US" dirty="0" smtClean="0"/>
              <a:t>5-loops </a:t>
            </a:r>
            <a:r>
              <a:rPr lang="en-US" sz="2400" dirty="0" smtClean="0">
                <a:solidFill>
                  <a:srgbClr val="00B050"/>
                </a:solidFill>
              </a:rPr>
              <a:t>[Caron-</a:t>
            </a:r>
            <a:r>
              <a:rPr lang="en-US" sz="2400" dirty="0" err="1" smtClean="0">
                <a:solidFill>
                  <a:srgbClr val="00B050"/>
                </a:solidFill>
              </a:rPr>
              <a:t>Huot</a:t>
            </a:r>
            <a:r>
              <a:rPr lang="en-US" sz="2400" dirty="0" smtClean="0">
                <a:solidFill>
                  <a:srgbClr val="00B050"/>
                </a:solidFill>
              </a:rPr>
              <a:t>, Dixon, </a:t>
            </a:r>
            <a:r>
              <a:rPr lang="en-US" sz="2400" dirty="0" smtClean="0">
                <a:solidFill>
                  <a:srgbClr val="00B050"/>
                </a:solidFill>
              </a:rPr>
              <a:t>Drummond, </a:t>
            </a:r>
            <a:r>
              <a:rPr lang="en-US" sz="2400" dirty="0" err="1" smtClean="0">
                <a:solidFill>
                  <a:srgbClr val="00B050"/>
                </a:solidFill>
              </a:rPr>
              <a:t>Duhr</a:t>
            </a:r>
            <a:r>
              <a:rPr lang="en-US" sz="2400" dirty="0" smtClean="0">
                <a:solidFill>
                  <a:srgbClr val="00B050"/>
                </a:solidFill>
              </a:rPr>
              <a:t>, Henn, </a:t>
            </a:r>
            <a:r>
              <a:rPr lang="en-US" sz="2400" dirty="0" err="1" smtClean="0">
                <a:solidFill>
                  <a:srgbClr val="00B050"/>
                </a:solidFill>
              </a:rPr>
              <a:t>McLeon</a:t>
            </a:r>
            <a:r>
              <a:rPr lang="en-US" sz="2400" dirty="0" smtClean="0">
                <a:solidFill>
                  <a:srgbClr val="00B050"/>
                </a:solidFill>
              </a:rPr>
              <a:t>, Von Hippel </a:t>
            </a:r>
            <a:r>
              <a:rPr lang="en-US" sz="2400" dirty="0" smtClean="0">
                <a:solidFill>
                  <a:srgbClr val="00B050"/>
                </a:solidFill>
              </a:rPr>
              <a:t>2016]</a:t>
            </a:r>
            <a:endParaRPr lang="en-US" sz="2400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7-point MHV up to 4-loop </a:t>
            </a:r>
            <a:r>
              <a:rPr lang="en-US" dirty="0" smtClean="0"/>
              <a:t>and 7-point </a:t>
            </a:r>
            <a:r>
              <a:rPr lang="en-US" dirty="0" smtClean="0"/>
              <a:t>NMHV up to 3-loop </a:t>
            </a:r>
            <a:r>
              <a:rPr lang="en-US" dirty="0" smtClean="0"/>
              <a:t>NMHV </a:t>
            </a:r>
            <a:r>
              <a:rPr lang="en-US" sz="2600" dirty="0" smtClean="0">
                <a:solidFill>
                  <a:srgbClr val="00B050"/>
                </a:solidFill>
              </a:rPr>
              <a:t>[Caron-</a:t>
            </a:r>
            <a:r>
              <a:rPr lang="en-US" sz="2600" dirty="0" err="1" smtClean="0">
                <a:solidFill>
                  <a:srgbClr val="00B050"/>
                </a:solidFill>
              </a:rPr>
              <a:t>Huot</a:t>
            </a:r>
            <a:r>
              <a:rPr lang="en-US" sz="2600" dirty="0" smtClean="0">
                <a:solidFill>
                  <a:srgbClr val="00B050"/>
                </a:solidFill>
              </a:rPr>
              <a:t>, Dixon</a:t>
            </a:r>
            <a:r>
              <a:rPr lang="en-US" sz="2600" dirty="0" smtClean="0">
                <a:solidFill>
                  <a:srgbClr val="00B050"/>
                </a:solidFill>
              </a:rPr>
              <a:t>, Drummond, </a:t>
            </a:r>
            <a:r>
              <a:rPr lang="en-US" sz="2600" dirty="0" smtClean="0">
                <a:solidFill>
                  <a:srgbClr val="00B050"/>
                </a:solidFill>
              </a:rPr>
              <a:t>Harrington, He, McLeod</a:t>
            </a:r>
            <a:r>
              <a:rPr lang="en-US" sz="2600" dirty="0" smtClean="0">
                <a:solidFill>
                  <a:srgbClr val="00B050"/>
                </a:solidFill>
              </a:rPr>
              <a:t>, </a:t>
            </a:r>
            <a:r>
              <a:rPr lang="en-US" sz="2600" dirty="0" err="1" smtClean="0">
                <a:solidFill>
                  <a:srgbClr val="00B050"/>
                </a:solidFill>
              </a:rPr>
              <a:t>Papathanasiou</a:t>
            </a:r>
            <a:r>
              <a:rPr lang="en-US" sz="2600" dirty="0" smtClean="0">
                <a:solidFill>
                  <a:srgbClr val="00B050"/>
                </a:solidFill>
              </a:rPr>
              <a:t>, </a:t>
            </a:r>
            <a:r>
              <a:rPr lang="en-US" sz="2600" dirty="0" err="1" smtClean="0">
                <a:solidFill>
                  <a:srgbClr val="00B050"/>
                </a:solidFill>
              </a:rPr>
              <a:t>Spradlin</a:t>
            </a:r>
            <a:r>
              <a:rPr lang="en-US" sz="2600" dirty="0" smtClean="0">
                <a:solidFill>
                  <a:srgbClr val="00B050"/>
                </a:solidFill>
              </a:rPr>
              <a:t>, 2016]</a:t>
            </a:r>
          </a:p>
        </p:txBody>
      </p:sp>
    </p:spTree>
    <p:extLst>
      <p:ext uri="{BB962C8B-B14F-4D97-AF65-F5344CB8AC3E}">
        <p14:creationId xmlns:p14="http://schemas.microsoft.com/office/powerpoint/2010/main" val="189848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Two-Loop MHV Amplitudes: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two valid double relaxations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828800"/>
            <a:ext cx="5916171" cy="2673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4724400"/>
            <a:ext cx="3505200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399" y="4769644"/>
            <a:ext cx="2875547" cy="170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13255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Two-Loop MHV </a:t>
            </a:r>
            <a:r>
              <a:rPr lang="en-US" sz="3600" dirty="0" smtClean="0">
                <a:solidFill>
                  <a:srgbClr val="FF0000"/>
                </a:solidFill>
              </a:rPr>
              <a:t>Amplitudes: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Landau diagrams for each valid relaxation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245" y="1066800"/>
            <a:ext cx="6957552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429000"/>
            <a:ext cx="4800600" cy="2200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41910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Solving Landau equations give singularities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57150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That is precisely symbol alphabet for</a:t>
            </a:r>
          </a:p>
          <a:p>
            <a:pPr algn="ctr"/>
            <a:r>
              <a:rPr lang="en-US" sz="3000" dirty="0" smtClean="0">
                <a:solidFill>
                  <a:srgbClr val="FF0000"/>
                </a:solidFill>
              </a:rPr>
              <a:t>the two-loop n-point MHV amplitude.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2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Summary: geometric algorithm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Input: list of the maximal </a:t>
            </a:r>
            <a:r>
              <a:rPr lang="en-US" dirty="0" err="1" smtClean="0"/>
              <a:t>codimension</a:t>
            </a:r>
            <a:r>
              <a:rPr lang="en-US" dirty="0" smtClean="0"/>
              <a:t> boundaries of the </a:t>
            </a:r>
            <a:r>
              <a:rPr lang="en-US" dirty="0" err="1" smtClean="0"/>
              <a:t>amplituhedron</a:t>
            </a:r>
            <a:r>
              <a:rPr lang="en-US" dirty="0" smtClean="0"/>
              <a:t>. These are known for MHV.</a:t>
            </a:r>
          </a:p>
          <a:p>
            <a:r>
              <a:rPr lang="en-US" dirty="0" smtClean="0"/>
              <a:t>Step 1: Identify the list of all cut conditions satisfied on the given boundary, and consider all lower </a:t>
            </a:r>
            <a:r>
              <a:rPr lang="en-US" dirty="0" err="1" smtClean="0"/>
              <a:t>codimension</a:t>
            </a:r>
            <a:r>
              <a:rPr lang="en-US" dirty="0" smtClean="0"/>
              <a:t> boundaries by relaxing various subsets. Eliminate those which do not overlap with the closure of the </a:t>
            </a:r>
            <a:r>
              <a:rPr lang="en-US" dirty="0" err="1" smtClean="0"/>
              <a:t>amplituhedron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Step 2: For each valid set of cut conditions, solve the corresponding Landau equations to determine the location of singularities.</a:t>
            </a:r>
          </a:p>
          <a:p>
            <a:r>
              <a:rPr lang="en-US" dirty="0" smtClean="0"/>
              <a:t>Output: A list of the loci in external kinematics space where the given amplitude has branch points.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95800" y="6096000"/>
            <a:ext cx="393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Dennen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Prlina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Spradlin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Stanojevic</a:t>
            </a:r>
            <a:r>
              <a:rPr lang="en-US" dirty="0" smtClean="0">
                <a:solidFill>
                  <a:srgbClr val="00B050"/>
                </a:solidFill>
              </a:rPr>
              <a:t>, AV 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6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Work in Progress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3837"/>
            <a:ext cx="8991600" cy="4525963"/>
          </a:xfrm>
        </p:spPr>
        <p:txBody>
          <a:bodyPr/>
          <a:lstStyle/>
          <a:p>
            <a:r>
              <a:rPr lang="en-US" dirty="0" smtClean="0"/>
              <a:t>Two-loop NMHV: allow for sign flips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Three-loop MHV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344" y="2298700"/>
            <a:ext cx="3298056" cy="2349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914400"/>
            <a:ext cx="3812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Prlina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Spradlin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Stankowicz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Stanojevic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6534" y="1992868"/>
            <a:ext cx="352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Arkani-Hamed</a:t>
            </a:r>
            <a:r>
              <a:rPr lang="en-US" dirty="0" smtClean="0">
                <a:solidFill>
                  <a:srgbClr val="00B050"/>
                </a:solidFill>
              </a:rPr>
              <a:t>, Thomas, </a:t>
            </a:r>
            <a:r>
              <a:rPr lang="en-US" dirty="0" err="1" smtClean="0">
                <a:solidFill>
                  <a:srgbClr val="00B050"/>
                </a:solidFill>
              </a:rPr>
              <a:t>Trnka</a:t>
            </a:r>
            <a:r>
              <a:rPr lang="en-US" dirty="0" smtClean="0">
                <a:solidFill>
                  <a:srgbClr val="00B050"/>
                </a:solidFill>
              </a:rPr>
              <a:t> 2017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188029"/>
            <a:ext cx="2247900" cy="19267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105400"/>
            <a:ext cx="1795512" cy="16886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656" y="5121993"/>
            <a:ext cx="1731144" cy="1659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979007"/>
            <a:ext cx="2600076" cy="209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7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Conclusion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90678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We proposed a geometric algorithm to determine N=4 SYM Symbol </a:t>
            </a:r>
            <a:r>
              <a:rPr lang="en-US" dirty="0" smtClean="0"/>
              <a:t>Alphabets </a:t>
            </a:r>
            <a:r>
              <a:rPr lang="en-US" dirty="0" smtClean="0"/>
              <a:t>from </a:t>
            </a:r>
            <a:r>
              <a:rPr lang="en-US" dirty="0" err="1"/>
              <a:t>A</a:t>
            </a:r>
            <a:r>
              <a:rPr lang="en-US" dirty="0" err="1" smtClean="0"/>
              <a:t>mplituhedron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applied the algorithm to one,  two and three-loop MHV as well as non-MHV amplitudes.</a:t>
            </a:r>
            <a:endParaRPr lang="en-US" dirty="0"/>
          </a:p>
          <a:p>
            <a:r>
              <a:rPr lang="en-US" dirty="0" smtClean="0"/>
              <a:t>Many open questions remain</a:t>
            </a:r>
            <a:r>
              <a:rPr lang="en-US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00828" y="5638800"/>
            <a:ext cx="2500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Thank you!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0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0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One-Loop Box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5692106"/>
            <a:ext cx="7302648" cy="6324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920239"/>
            <a:ext cx="2257216" cy="4514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1" y="2469880"/>
            <a:ext cx="2240814" cy="414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1454" y="3047999"/>
            <a:ext cx="4146036" cy="3239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0" y="1219200"/>
            <a:ext cx="3354658" cy="2373485"/>
          </a:xfrm>
          <a:prstGeom prst="rect">
            <a:avLst/>
          </a:prstGeom>
        </p:spPr>
      </p:pic>
      <p:sp>
        <p:nvSpPr>
          <p:cNvPr id="16" name="Frame 15"/>
          <p:cNvSpPr/>
          <p:nvPr/>
        </p:nvSpPr>
        <p:spPr>
          <a:xfrm>
            <a:off x="1480008" y="5638800"/>
            <a:ext cx="7389710" cy="6858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97705" y="76200"/>
            <a:ext cx="33034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Landau 1959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Eden, </a:t>
            </a:r>
            <a:r>
              <a:rPr lang="en-US" sz="1400" dirty="0" err="1" smtClean="0">
                <a:solidFill>
                  <a:srgbClr val="00B050"/>
                </a:solidFill>
              </a:rPr>
              <a:t>Landshoff</a:t>
            </a:r>
            <a:r>
              <a:rPr lang="en-US" sz="1400" dirty="0" smtClean="0">
                <a:solidFill>
                  <a:srgbClr val="00B050"/>
                </a:solidFill>
              </a:rPr>
              <a:t>, Olive, </a:t>
            </a:r>
            <a:r>
              <a:rPr lang="en-US" sz="1400" dirty="0" err="1" smtClean="0">
                <a:solidFill>
                  <a:srgbClr val="00B050"/>
                </a:solidFill>
              </a:rPr>
              <a:t>Polkinghorne</a:t>
            </a:r>
            <a:endParaRPr lang="en-US" sz="1400" dirty="0" smtClean="0">
              <a:solidFill>
                <a:srgbClr val="00B050"/>
              </a:solidFill>
            </a:endParaRPr>
          </a:p>
          <a:p>
            <a:r>
              <a:rPr lang="en-US" sz="1400" dirty="0" smtClean="0">
                <a:solidFill>
                  <a:srgbClr val="00B050"/>
                </a:solidFill>
              </a:rPr>
              <a:t> “The Analytic S-Matrix</a:t>
            </a:r>
            <a:r>
              <a:rPr lang="en-US" dirty="0" smtClean="0">
                <a:solidFill>
                  <a:srgbClr val="00B050"/>
                </a:solidFill>
              </a:rPr>
              <a:t>”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2362200"/>
            <a:ext cx="196850" cy="2530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066800"/>
            <a:ext cx="8983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/>
              <a:t>Landau equations are easily solved for one-loop </a:t>
            </a:r>
            <a:r>
              <a:rPr lang="en-US" sz="2000" dirty="0" smtClean="0"/>
              <a:t>box integrals </a:t>
            </a:r>
            <a:r>
              <a:rPr lang="en-US" sz="2000" dirty="0"/>
              <a:t>in four </a:t>
            </a:r>
            <a:r>
              <a:rPr lang="en-US" sz="2000" dirty="0" smtClean="0"/>
              <a:t>dimensions.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-228600" y="3505200"/>
            <a:ext cx="952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dirty="0"/>
              <a:t>second Landau equation </a:t>
            </a:r>
            <a:r>
              <a:rPr lang="en-US"/>
              <a:t>puts </a:t>
            </a:r>
            <a:r>
              <a:rPr lang="en-US" smtClean="0"/>
              <a:t>propagators </a:t>
            </a:r>
            <a:r>
              <a:rPr lang="en-US" dirty="0" smtClean="0"/>
              <a:t>on-shell (no </a:t>
            </a:r>
            <a:r>
              <a:rPr lang="en-US" dirty="0"/>
              <a:t>constraints </a:t>
            </a:r>
            <a:r>
              <a:rPr lang="en-US"/>
              <a:t>on </a:t>
            </a:r>
            <a:r>
              <a:rPr lang="en-US" smtClean="0"/>
              <a:t>external kinematics</a:t>
            </a:r>
            <a:r>
              <a:rPr lang="en-US" dirty="0" smtClean="0"/>
              <a:t>).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23184" y="4495800"/>
            <a:ext cx="6409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dirty="0"/>
              <a:t>solvability of the first equation gives a </a:t>
            </a:r>
            <a:r>
              <a:rPr lang="en-US" dirty="0" smtClean="0"/>
              <a:t>determinant  </a:t>
            </a:r>
            <a:r>
              <a:rPr lang="en-US" dirty="0"/>
              <a:t>constraint.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0200" y="1371600"/>
            <a:ext cx="274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(and bubbles </a:t>
            </a:r>
            <a:r>
              <a:rPr lang="en-US" smtClean="0"/>
              <a:t>and triangles)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2400" y="5486400"/>
            <a:ext cx="1327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Leading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Landau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Singularities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0" y="3886200"/>
            <a:ext cx="6203214" cy="5525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" y="4953000"/>
            <a:ext cx="8907283" cy="49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2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-2286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LS: One-loop boxes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90678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550" y="3429000"/>
            <a:ext cx="6521450" cy="198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5562600"/>
            <a:ext cx="31242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300" y="5899168"/>
            <a:ext cx="4508500" cy="3746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9964" y="6273800"/>
            <a:ext cx="6359236" cy="43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435506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LLS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6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Landau Singularities: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ne-loop n-point MHV in N=4 SYM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860800"/>
            <a:ext cx="4847758" cy="55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299473"/>
            <a:ext cx="5714999" cy="1491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604933"/>
            <a:ext cx="5638798" cy="12530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3212068"/>
            <a:ext cx="216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Dennen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Spradlin</a:t>
            </a:r>
            <a:r>
              <a:rPr lang="en-US" dirty="0" smtClean="0">
                <a:solidFill>
                  <a:srgbClr val="00B050"/>
                </a:solidFill>
              </a:rPr>
              <a:t>, AV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1555963"/>
            <a:ext cx="3780957" cy="14920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67400" y="2020669"/>
            <a:ext cx="2559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Arkani-Hamed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Bourjaily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</a:p>
          <a:p>
            <a:r>
              <a:rPr lang="en-US" dirty="0" err="1" smtClean="0">
                <a:solidFill>
                  <a:srgbClr val="00B050"/>
                </a:solidFill>
              </a:rPr>
              <a:t>Cachazo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Trnka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2221" y="1611868"/>
            <a:ext cx="2978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Bern, Dixon, Dunbar, </a:t>
            </a:r>
            <a:r>
              <a:rPr lang="en-US" dirty="0" err="1" smtClean="0">
                <a:solidFill>
                  <a:srgbClr val="00B050"/>
                </a:solidFill>
              </a:rPr>
              <a:t>Kosower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1298" y="2990327"/>
            <a:ext cx="4165301" cy="972073"/>
          </a:xfrm>
          <a:prstGeom prst="rect">
            <a:avLst/>
          </a:prstGeom>
        </p:spPr>
      </p:pic>
      <p:sp>
        <p:nvSpPr>
          <p:cNvPr id="17" name="Frame 16"/>
          <p:cNvSpPr/>
          <p:nvPr/>
        </p:nvSpPr>
        <p:spPr>
          <a:xfrm>
            <a:off x="2743200" y="3047690"/>
            <a:ext cx="4495800" cy="91471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7619" y="2678668"/>
            <a:ext cx="164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hiral pentagon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7400" y="3962400"/>
            <a:ext cx="3048000" cy="338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4600" y="4267200"/>
            <a:ext cx="1219200" cy="30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24600" y="4572000"/>
            <a:ext cx="1808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Reduces to boxes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6107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Reduces to triangles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6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N=4 SYM Bootstrap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 recent years,  new symmetries and new structures in N=4 SYM amplitudes have been discovered, which in turn motivate new </a:t>
            </a:r>
            <a:r>
              <a:rPr lang="en-US" dirty="0" err="1" smtClean="0"/>
              <a:t>calculational</a:t>
            </a:r>
            <a:r>
              <a:rPr lang="en-US" dirty="0" smtClean="0"/>
              <a:t> approaches.</a:t>
            </a:r>
          </a:p>
          <a:p>
            <a:r>
              <a:rPr lang="en-US" dirty="0" smtClean="0"/>
              <a:t>The current state of the art for these types of computations is “the Amplitude Bootstrap”, where one uses properties of amplitudes to </a:t>
            </a:r>
            <a:r>
              <a:rPr lang="en-US" dirty="0"/>
              <a:t>determine </a:t>
            </a:r>
            <a:r>
              <a:rPr lang="en-US" dirty="0" smtClean="0"/>
              <a:t>them. </a:t>
            </a:r>
            <a:r>
              <a:rPr lang="en-US" sz="2000" dirty="0" smtClean="0">
                <a:solidFill>
                  <a:srgbClr val="00B050"/>
                </a:solidFill>
              </a:rPr>
              <a:t>[Caron-</a:t>
            </a:r>
            <a:r>
              <a:rPr lang="en-US" sz="2000" dirty="0" err="1" smtClean="0">
                <a:solidFill>
                  <a:srgbClr val="00B050"/>
                </a:solidFill>
              </a:rPr>
              <a:t>Huot</a:t>
            </a:r>
            <a:r>
              <a:rPr lang="en-US" sz="2000" dirty="0">
                <a:solidFill>
                  <a:srgbClr val="00B050"/>
                </a:solidFill>
              </a:rPr>
              <a:t>, Dixon, </a:t>
            </a:r>
            <a:r>
              <a:rPr lang="en-US" sz="2000" dirty="0" smtClean="0">
                <a:solidFill>
                  <a:srgbClr val="00B050"/>
                </a:solidFill>
              </a:rPr>
              <a:t>Drummond, McLeod, </a:t>
            </a:r>
            <a:r>
              <a:rPr lang="en-US" sz="2000" dirty="0" err="1">
                <a:solidFill>
                  <a:srgbClr val="00B050"/>
                </a:solidFill>
              </a:rPr>
              <a:t>Papathanasiou</a:t>
            </a:r>
            <a:r>
              <a:rPr lang="en-US" sz="2000" dirty="0">
                <a:solidFill>
                  <a:srgbClr val="00B050"/>
                </a:solidFill>
              </a:rPr>
              <a:t>, </a:t>
            </a:r>
            <a:r>
              <a:rPr lang="en-US" sz="2000" dirty="0" err="1" smtClean="0">
                <a:solidFill>
                  <a:srgbClr val="00B050"/>
                </a:solidFill>
              </a:rPr>
              <a:t>Spradlin</a:t>
            </a:r>
            <a:r>
              <a:rPr lang="en-US" sz="2000" dirty="0" smtClean="0">
                <a:solidFill>
                  <a:srgbClr val="00B050"/>
                </a:solidFill>
              </a:rPr>
              <a:t>, </a:t>
            </a:r>
            <a:r>
              <a:rPr lang="en-US" sz="2000" dirty="0">
                <a:solidFill>
                  <a:srgbClr val="00B050"/>
                </a:solidFill>
              </a:rPr>
              <a:t>Von Hippel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]</a:t>
            </a:r>
          </a:p>
          <a:p>
            <a:endParaRPr lang="en-US" sz="2400" dirty="0">
              <a:solidFill>
                <a:srgbClr val="00B05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410200"/>
            <a:ext cx="3863178" cy="144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5791200"/>
            <a:ext cx="224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6-point (MHV, NMHV)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172200"/>
            <a:ext cx="4457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Bootstrap also works in QCD, recent example: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Almelid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Duhr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Gardi</a:t>
            </a:r>
            <a:r>
              <a:rPr lang="en-US" dirty="0" smtClean="0">
                <a:solidFill>
                  <a:srgbClr val="00B050"/>
                </a:solidFill>
              </a:rPr>
              <a:t>, McLeod, White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5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S-Matrix Program: Old and New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828800" y="1143000"/>
            <a:ext cx="7239000" cy="259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It has long been a </a:t>
            </a:r>
            <a:r>
              <a:rPr lang="en-US" dirty="0" smtClean="0"/>
              <a:t>goal </a:t>
            </a:r>
            <a:r>
              <a:rPr lang="en-US" dirty="0"/>
              <a:t>of the S-matrix program to be able to construct scattering amplitudes based on a few physical principles and a thorough understanding of their analytic structure.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22" y="1447799"/>
            <a:ext cx="1371877" cy="214306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362200" y="373380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1. Momentum </a:t>
            </a:r>
            <a:r>
              <a:rPr lang="en-US" dirty="0" err="1" smtClean="0"/>
              <a:t>twistors</a:t>
            </a:r>
            <a:r>
              <a:rPr lang="en-US" dirty="0" smtClean="0"/>
              <a:t>   </a:t>
            </a:r>
            <a:r>
              <a:rPr lang="en-US" sz="2400" dirty="0" smtClean="0">
                <a:solidFill>
                  <a:srgbClr val="00B050"/>
                </a:solidFill>
              </a:rPr>
              <a:t>[Penrose, Hodges]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2.  Symbol Alphabet </a:t>
            </a:r>
            <a:r>
              <a:rPr lang="en-US" sz="2400" dirty="0" smtClean="0">
                <a:solidFill>
                  <a:srgbClr val="00B050"/>
                </a:solidFill>
              </a:rPr>
              <a:t>[GSVV]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3.  </a:t>
            </a:r>
            <a:r>
              <a:rPr lang="en-US" dirty="0" err="1" smtClean="0"/>
              <a:t>Amplituhedron</a:t>
            </a:r>
            <a:r>
              <a:rPr lang="en-US" dirty="0" smtClean="0"/>
              <a:t>  </a:t>
            </a:r>
            <a:r>
              <a:rPr lang="en-US" sz="2400" dirty="0" smtClean="0">
                <a:solidFill>
                  <a:srgbClr val="00B050"/>
                </a:solidFill>
              </a:rPr>
              <a:t>[</a:t>
            </a:r>
            <a:r>
              <a:rPr lang="en-US" sz="2400" dirty="0" err="1" smtClean="0">
                <a:solidFill>
                  <a:srgbClr val="00B050"/>
                </a:solidFill>
              </a:rPr>
              <a:t>Arkani-Hamed</a:t>
            </a:r>
            <a:r>
              <a:rPr lang="en-US" sz="2400" dirty="0" smtClean="0">
                <a:solidFill>
                  <a:srgbClr val="00B050"/>
                </a:solidFill>
              </a:rPr>
              <a:t>, </a:t>
            </a:r>
            <a:r>
              <a:rPr lang="en-US" sz="2400" dirty="0" err="1" smtClean="0">
                <a:solidFill>
                  <a:srgbClr val="00B050"/>
                </a:solidFill>
              </a:rPr>
              <a:t>Trnka</a:t>
            </a:r>
            <a:r>
              <a:rPr lang="en-US" sz="2400" dirty="0" smtClean="0">
                <a:solidFill>
                  <a:srgbClr val="00B050"/>
                </a:solidFill>
              </a:rPr>
              <a:t>]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3810000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Important New </a:t>
            </a:r>
            <a:r>
              <a:rPr lang="en-US" sz="3200" dirty="0" smtClean="0">
                <a:solidFill>
                  <a:srgbClr val="FF0000"/>
                </a:solidFill>
              </a:rPr>
              <a:t>ingredients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5599093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MY TALK: Landau Singularities and Symbol Alphabet, or:</a:t>
            </a:r>
          </a:p>
          <a:p>
            <a:pPr algn="ctr"/>
            <a:r>
              <a:rPr lang="en-US" sz="2800" dirty="0" smtClean="0"/>
              <a:t>What Ansatz to start with in the Amplitude </a:t>
            </a:r>
            <a:r>
              <a:rPr lang="en-US" sz="2800" dirty="0"/>
              <a:t>B</a:t>
            </a:r>
            <a:r>
              <a:rPr lang="en-US" sz="2800" dirty="0" smtClean="0"/>
              <a:t>ootstrap?</a:t>
            </a:r>
            <a:endParaRPr lang="en-US" sz="2800" dirty="0"/>
          </a:p>
        </p:txBody>
      </p:sp>
      <p:sp>
        <p:nvSpPr>
          <p:cNvPr id="19" name="Frame 18"/>
          <p:cNvSpPr/>
          <p:nvPr/>
        </p:nvSpPr>
        <p:spPr>
          <a:xfrm>
            <a:off x="228322" y="5455860"/>
            <a:ext cx="8687078" cy="1325940"/>
          </a:xfrm>
          <a:prstGeom prst="fram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5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Plan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98637"/>
            <a:ext cx="8991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Introduction.</a:t>
            </a:r>
          </a:p>
          <a:p>
            <a:r>
              <a:rPr lang="en-US" dirty="0" smtClean="0"/>
              <a:t>Landau Singularities and </a:t>
            </a:r>
            <a:r>
              <a:rPr lang="en-US" dirty="0" smtClean="0"/>
              <a:t> </a:t>
            </a:r>
            <a:r>
              <a:rPr lang="en-US" dirty="0" smtClean="0"/>
              <a:t>Symbol Alphabets. </a:t>
            </a:r>
            <a:endParaRPr lang="en-US" dirty="0" smtClean="0"/>
          </a:p>
          <a:p>
            <a:r>
              <a:rPr lang="en-US" dirty="0" err="1" smtClean="0"/>
              <a:t>Amplituhedron</a:t>
            </a:r>
            <a:r>
              <a:rPr lang="en-US" dirty="0" smtClean="0"/>
              <a:t> constraint. </a:t>
            </a:r>
          </a:p>
          <a:p>
            <a:r>
              <a:rPr lang="en-US" dirty="0" smtClean="0"/>
              <a:t>Symbol Alphabet from </a:t>
            </a:r>
            <a:r>
              <a:rPr lang="en-US" dirty="0" err="1" smtClean="0"/>
              <a:t>Amplituhedron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Conclusion.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9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Landau Singularities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and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Symbol </a:t>
            </a:r>
            <a:r>
              <a:rPr lang="en-US" dirty="0" smtClean="0">
                <a:solidFill>
                  <a:srgbClr val="FF0000"/>
                </a:solidFill>
              </a:rPr>
              <a:t>Alphabets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9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Landau Singularities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436" y="3657600"/>
            <a:ext cx="4968764" cy="167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542871"/>
            <a:ext cx="897745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Landau Equations for a given Feynman integral are a </a:t>
            </a:r>
          </a:p>
          <a:p>
            <a:r>
              <a:rPr lang="en-US" sz="3200" dirty="0" smtClean="0"/>
              <a:t>set of kinematic  constraints that are necessary for </a:t>
            </a:r>
            <a:endParaRPr lang="en-US" sz="3200" dirty="0"/>
          </a:p>
          <a:p>
            <a:r>
              <a:rPr lang="en-US" sz="3200" dirty="0" smtClean="0"/>
              <a:t>the appearance of a pole or </a:t>
            </a:r>
            <a:r>
              <a:rPr lang="en-US" sz="3200" dirty="0" smtClean="0"/>
              <a:t>a branch </a:t>
            </a:r>
            <a:r>
              <a:rPr lang="en-US" sz="3200" dirty="0" smtClean="0"/>
              <a:t>point in the </a:t>
            </a:r>
          </a:p>
          <a:p>
            <a:r>
              <a:rPr lang="en-US" sz="3200" dirty="0" smtClean="0"/>
              <a:t>integrated  function: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019800" y="1002268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Landau 1959, ELOP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04800" y="5562600"/>
            <a:ext cx="9729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Landau Singularities</a:t>
            </a:r>
            <a:r>
              <a:rPr lang="en-US" sz="2800" dirty="0" smtClean="0"/>
              <a:t> occur for external momenta</a:t>
            </a:r>
          </a:p>
          <a:p>
            <a:pPr algn="ctr"/>
            <a:r>
              <a:rPr lang="en-US" sz="2800" dirty="0" smtClean="0"/>
              <a:t>such that the Landau equations have solutions.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18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Landau Singularities: one-loop </a:t>
            </a:r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ox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84982"/>
            <a:ext cx="89834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Landau </a:t>
            </a:r>
            <a:r>
              <a:rPr lang="en-US" sz="3200" dirty="0"/>
              <a:t>E</a:t>
            </a:r>
            <a:r>
              <a:rPr lang="en-US" sz="3200" dirty="0" smtClean="0"/>
              <a:t>quations </a:t>
            </a:r>
            <a:r>
              <a:rPr lang="en-US" sz="3200" dirty="0"/>
              <a:t>are easily solved for one-loop </a:t>
            </a:r>
            <a:r>
              <a:rPr lang="en-US" sz="3200" dirty="0" smtClean="0"/>
              <a:t>box integrals (as well as bubbles and triangles)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295400" y="4825425"/>
            <a:ext cx="5945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Landau Equations have solutions if</a:t>
            </a:r>
            <a:endParaRPr lang="en-US" sz="3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566" y="5579943"/>
            <a:ext cx="3369834" cy="8208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2171681"/>
            <a:ext cx="3148212" cy="262891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1000" y="3048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Example: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67400" y="83373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Landau 1959, ELOP 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3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101999</TotalTime>
  <Words>1494</Words>
  <Application>Microsoft Macintosh PowerPoint</Application>
  <PresentationFormat>On-screen Show (4:3)</PresentationFormat>
  <Paragraphs>249</Paragraphs>
  <Slides>38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Calibri</vt:lpstr>
      <vt:lpstr>Arial</vt:lpstr>
      <vt:lpstr>Office Theme</vt:lpstr>
      <vt:lpstr>Symbol Alphabets from  the Amplituhedron</vt:lpstr>
      <vt:lpstr>Introduction</vt:lpstr>
      <vt:lpstr>PowerPoint Presentation</vt:lpstr>
      <vt:lpstr>N=4 SYM Bootstrap</vt:lpstr>
      <vt:lpstr>S-Matrix Program: Old and New</vt:lpstr>
      <vt:lpstr>Plan</vt:lpstr>
      <vt:lpstr>Landau Singularities  and  Symbol Alphabets</vt:lpstr>
      <vt:lpstr>Landau Singularities</vt:lpstr>
      <vt:lpstr>Landau Singularities: one-loop box </vt:lpstr>
      <vt:lpstr>Landau Singularities: one-loop n-pt MHV</vt:lpstr>
      <vt:lpstr>PowerPoint Presentation</vt:lpstr>
      <vt:lpstr>PowerPoint Presentation</vt:lpstr>
      <vt:lpstr>Landau Singularities and Symbol Alphabet</vt:lpstr>
      <vt:lpstr>Symbol: one-loop n-point MHV</vt:lpstr>
      <vt:lpstr>Symbol vs LS: one-loop n-point MHV</vt:lpstr>
      <vt:lpstr>Symbol: two-loop n-point MHV</vt:lpstr>
      <vt:lpstr>LS vs Symbol: two-loop n-point MHV</vt:lpstr>
      <vt:lpstr>Landau Singularities vs  Symbol Alphabet </vt:lpstr>
      <vt:lpstr>Amplituhedron</vt:lpstr>
      <vt:lpstr>Amplituhedron</vt:lpstr>
      <vt:lpstr>Example 1: Spurious Three-Mass Box</vt:lpstr>
      <vt:lpstr>Example 2: Non-spurious Two-Mass Easy Box</vt:lpstr>
      <vt:lpstr>Example 3: Spurious Two-loop Pentagon-box </vt:lpstr>
      <vt:lpstr>Summary so far</vt:lpstr>
      <vt:lpstr>Symbol Alphabet  from  Amplituhedron</vt:lpstr>
      <vt:lpstr>An Amplituhedrony Approach</vt:lpstr>
      <vt:lpstr>One-loop MHV</vt:lpstr>
      <vt:lpstr>One-loop MHV Amplitude</vt:lpstr>
      <vt:lpstr>Two-Loop MHV Amplitudes: configurations of positive lines</vt:lpstr>
      <vt:lpstr>Two-Loop MHV Amplitudes: two valid double relaxations</vt:lpstr>
      <vt:lpstr>Two-Loop MHV Amplitudes: Landau diagrams for each valid relaxation</vt:lpstr>
      <vt:lpstr>Summary: geometric algorithm</vt:lpstr>
      <vt:lpstr>Work in Progress</vt:lpstr>
      <vt:lpstr>Conclusion </vt:lpstr>
      <vt:lpstr>Extra Slides</vt:lpstr>
      <vt:lpstr>One-Loop Box </vt:lpstr>
      <vt:lpstr> LS: One-loop boxes</vt:lpstr>
      <vt:lpstr>Landau Singularities:  One-loop n-point MHV in N=4 SYM</vt:lpstr>
    </vt:vector>
  </TitlesOfParts>
  <Company>Brown University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Anastasia Volovich</dc:creator>
  <cp:lastModifiedBy>Microsoft Office User</cp:lastModifiedBy>
  <cp:revision>1656</cp:revision>
  <cp:lastPrinted>2017-01-04T11:21:57Z</cp:lastPrinted>
  <dcterms:created xsi:type="dcterms:W3CDTF">2014-09-16T14:55:30Z</dcterms:created>
  <dcterms:modified xsi:type="dcterms:W3CDTF">2017-07-09T18:16:06Z</dcterms:modified>
</cp:coreProperties>
</file>