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4" r:id="rId6"/>
    <p:sldId id="297" r:id="rId7"/>
    <p:sldId id="298" r:id="rId8"/>
    <p:sldId id="263" r:id="rId9"/>
    <p:sldId id="293" r:id="rId10"/>
    <p:sldId id="294" r:id="rId11"/>
    <p:sldId id="262" r:id="rId12"/>
    <p:sldId id="270" r:id="rId13"/>
    <p:sldId id="269" r:id="rId14"/>
    <p:sldId id="295" r:id="rId15"/>
    <p:sldId id="266" r:id="rId16"/>
    <p:sldId id="268" r:id="rId17"/>
    <p:sldId id="26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9" r:id="rId27"/>
    <p:sldId id="290" r:id="rId28"/>
    <p:sldId id="279" r:id="rId29"/>
    <p:sldId id="296" r:id="rId30"/>
    <p:sldId id="288" r:id="rId31"/>
    <p:sldId id="291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55" autoAdjust="0"/>
  </p:normalViewPr>
  <p:slideViewPr>
    <p:cSldViewPr snapToGrid="0" snapToObjects="1">
      <p:cViewPr>
        <p:scale>
          <a:sx n="100" d="100"/>
          <a:sy n="100" d="100"/>
        </p:scale>
        <p:origin x="-208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29AE6A-7882-EF40-A331-554C20D24702}" type="datetimeFigureOut">
              <a:rPr lang="en-US"/>
              <a:pPr>
                <a:defRPr/>
              </a:pPr>
              <a:t>14/07/17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D7F72C-367B-1242-A484-D2099280FA7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4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C0588F-02B2-844B-BA30-E386C74A5511}" type="datetimeFigureOut">
              <a:rPr lang="en-US"/>
              <a:pPr>
                <a:defRPr/>
              </a:pPr>
              <a:t>14/07/17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94FEE6-4E35-A346-A677-7CD5DF36E8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9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reframeOverlay-Hom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73"/>
          <a:stretch>
            <a:fillRect/>
          </a:stretch>
        </p:blipFill>
        <p:spPr bwMode="auto">
          <a:xfrm>
            <a:off x="179388" y="166688"/>
            <a:ext cx="8877300" cy="6583362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1865970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wireframeOverlay-Cont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5208-DA94-F74C-B14E-758AEAA18B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3581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wireframeOverlay-PC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3309"/>
          <a:stretch>
            <a:fillRect/>
          </a:stretch>
        </p:blipFill>
        <p:spPr bwMode="auto">
          <a:xfrm>
            <a:off x="182563" y="1179513"/>
            <a:ext cx="5133975" cy="52752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74827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182563" y="3281363"/>
            <a:ext cx="8788400" cy="3175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89167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wireframeOverlay-PC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3309"/>
          <a:stretch>
            <a:fillRect/>
          </a:stretch>
        </p:blipFill>
        <p:spPr bwMode="auto">
          <a:xfrm>
            <a:off x="3835400" y="1179513"/>
            <a:ext cx="5133975" cy="52752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60D8-81FB-9C4A-A940-73C9E8717E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522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reframeOverlay-Cont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0425-0753-ED4D-B2E8-EBA87A2E8D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8068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reframeOverlay-VerticalT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49"/>
          <a:stretch>
            <a:fillRect/>
          </a:stretch>
        </p:blipFill>
        <p:spPr bwMode="auto">
          <a:xfrm>
            <a:off x="7445375" y="1177925"/>
            <a:ext cx="1524000" cy="527526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DBBD-ECF2-3443-8B4D-8ACCF8DE8C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7622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182563" y="1179513"/>
            <a:ext cx="8788400" cy="527685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3" name="Picture 10" descr="DirectionalButtons-LeftOnly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538163"/>
            <a:ext cx="752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FD31-3B59-A241-B658-D2603C6139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29505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reframeOverlay-Cont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314915"/>
            <a:ext cx="8308975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4326"/>
            <a:ext cx="8308975" cy="466407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0350" y="6454775"/>
            <a:ext cx="8705850" cy="228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F916-4BD4-9548-9123-6ACCDDA491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reframeOverlay-TC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711"/>
          <a:stretch>
            <a:fillRect/>
          </a:stretch>
        </p:blipFill>
        <p:spPr bwMode="auto">
          <a:xfrm>
            <a:off x="177800" y="1179513"/>
            <a:ext cx="8788400" cy="52768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08B6-A830-EA44-AFF0-D6CED33B02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6064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reframeOverlay-Section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875"/>
          <a:stretch>
            <a:fillRect/>
          </a:stretch>
        </p:blipFill>
        <p:spPr bwMode="auto">
          <a:xfrm>
            <a:off x="182563" y="1179513"/>
            <a:ext cx="8785225" cy="52768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6F8D-EB2C-D942-8C37-C90829CF26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0764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wireframeOverlay-Cont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A68F-5D08-CE4F-B700-E09541108B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6221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wireframeOverlay-Cont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EE1D-2EBD-5649-AECE-9520569E5F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6317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wireframeOverlay-Cont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42F9-966C-CE47-A312-D1C4A01FD9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1995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DD2F-E1E5-BE47-84C1-03B2DAE2A8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52846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wireframeOverlay-ContentC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870"/>
          <a:stretch>
            <a:fillRect/>
          </a:stretch>
        </p:blipFill>
        <p:spPr bwMode="auto">
          <a:xfrm>
            <a:off x="182563" y="1179513"/>
            <a:ext cx="4229100" cy="52736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7767-E18E-2B4C-8B50-1DFF792735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56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5925" y="1457325"/>
            <a:ext cx="8308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2770188"/>
            <a:ext cx="83089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013" y="6454775"/>
            <a:ext cx="239871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" y="6454775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mr-IN"/>
              <a:t>Bjerrum-Bohr                                   Analytic expressions for amplitudes and manifest color-kinematic relations                                       October 2016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F4C903-9367-5A42-8A77-18678757E5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25463"/>
            <a:ext cx="457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DirectionalButtons-Full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525463"/>
            <a:ext cx="752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34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</p:sldLayoutIdLst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7F7F7F"/>
        </a:buClr>
        <a:buSzPct val="70000"/>
        <a:buFont typeface="Wingdings" charset="0"/>
        <a:buChar char="l"/>
        <a:defRPr sz="20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262626"/>
        </a:buClr>
        <a:buSzPct val="70000"/>
        <a:buFont typeface="Wingdings" charset="0"/>
        <a:buChar char="l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SzPct val="70000"/>
        <a:buFont typeface="Wingdings" charset="0"/>
        <a:buChar char="l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262626"/>
        </a:buClr>
        <a:buSzPct val="70000"/>
        <a:buFont typeface="Wingdings" charset="0"/>
        <a:buChar char="l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SzPct val="70000"/>
        <a:buFont typeface="Wingdings" charset="0"/>
        <a:buChar char="l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49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emf"/><Relationship Id="rId3" Type="http://schemas.openxmlformats.org/officeDocument/2006/relationships/image" Target="../media/image7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png"/><Relationship Id="rId5" Type="http://schemas.openxmlformats.org/officeDocument/2006/relationships/image" Target="../media/image86.emf"/><Relationship Id="rId6" Type="http://schemas.openxmlformats.org/officeDocument/2006/relationships/image" Target="../media/image87.emf"/><Relationship Id="rId7" Type="http://schemas.openxmlformats.org/officeDocument/2006/relationships/image" Target="../media/image88.emf"/><Relationship Id="rId8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9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393700" y="615950"/>
            <a:ext cx="83073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5400" dirty="0">
              <a:solidFill>
                <a:srgbClr val="FFFFFF"/>
              </a:solidFill>
              <a:latin typeface="Tekton Pro BoldExt" charset="0"/>
              <a:cs typeface="Tekton Pro BoldExt" charset="0"/>
            </a:endParaRPr>
          </a:p>
          <a:p>
            <a:pPr algn="ctr" defTabSz="914400" eaLnBrk="1" hangingPunct="1"/>
            <a:endParaRPr lang="en-US" sz="5400" dirty="0">
              <a:solidFill>
                <a:srgbClr val="FFFFFF"/>
              </a:solidFill>
              <a:latin typeface="Tekton Pro BoldExt" charset="0"/>
              <a:cs typeface="Tekton Pro BoldExt" charset="0"/>
            </a:endParaRPr>
          </a:p>
          <a:p>
            <a:pPr algn="ctr" defTabSz="914400" eaLnBrk="1" hangingPunct="1"/>
            <a:endParaRPr lang="en-US" sz="5400" dirty="0">
              <a:solidFill>
                <a:srgbClr val="FFFFFF"/>
              </a:solidFill>
              <a:latin typeface="Tekton Pro BoldExt" charset="0"/>
              <a:cs typeface="Tekton Pro BoldExt" charset="0"/>
            </a:endParaRPr>
          </a:p>
          <a:p>
            <a:pPr algn="ctr" defTabSz="914400" eaLnBrk="1" hangingPunct="1"/>
            <a:endParaRPr lang="en-US" sz="5400" dirty="0">
              <a:solidFill>
                <a:srgbClr val="FFFFFF"/>
              </a:solidFill>
              <a:latin typeface="Tekton Pro BoldExt" charset="0"/>
              <a:cs typeface="Tekton Pro BoldExt" charset="0"/>
            </a:endParaRPr>
          </a:p>
          <a:p>
            <a:pPr algn="ctr" defTabSz="914400" eaLnBrk="1" hangingPunct="1"/>
            <a:endParaRPr lang="en-US" sz="5400" dirty="0">
              <a:solidFill>
                <a:srgbClr val="FFFFFF"/>
              </a:solidFill>
              <a:latin typeface="Tekton Pro BoldExt" charset="0"/>
              <a:cs typeface="Tekton Pro BoldExt" charset="0"/>
            </a:endParaRPr>
          </a:p>
          <a:p>
            <a:pPr algn="ctr" defTabSz="914400" eaLnBrk="1" hangingPunct="1"/>
            <a:r>
              <a:rPr lang="en-US" sz="5400" i="1" dirty="0" smtClean="0">
                <a:solidFill>
                  <a:srgbClr val="FFFFFF"/>
                </a:solidFill>
              </a:rPr>
              <a:t>Amplitudes </a:t>
            </a:r>
            <a:r>
              <a:rPr lang="en-US" sz="5400" i="1" dirty="0">
                <a:solidFill>
                  <a:srgbClr val="FFFFFF"/>
                </a:solidFill>
              </a:rPr>
              <a:t>from Scattering Equations and </a:t>
            </a:r>
            <a:r>
              <a:rPr lang="en-US" sz="5400" i="1" dirty="0" smtClean="0">
                <a:solidFill>
                  <a:srgbClr val="FFFFFF"/>
                </a:solidFill>
              </a:rPr>
              <a:t>Q</a:t>
            </a:r>
            <a:r>
              <a:rPr lang="en-US" sz="5400" i="1" dirty="0">
                <a:solidFill>
                  <a:srgbClr val="FFFFFF"/>
                </a:solidFill>
              </a:rPr>
              <a:t>-</a:t>
            </a:r>
            <a:r>
              <a:rPr lang="en-US" sz="5400" i="1" dirty="0" smtClean="0">
                <a:solidFill>
                  <a:srgbClr val="FFFFFF"/>
                </a:solidFill>
              </a:rPr>
              <a:t>cuts</a:t>
            </a:r>
            <a:endParaRPr lang="en-US" sz="5400" i="1" dirty="0">
              <a:solidFill>
                <a:srgbClr val="FFFFFF"/>
              </a:solidFill>
              <a:latin typeface="Tekton Pro BoldExt" charset="0"/>
              <a:cs typeface="Tekton Pro BoldEx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5095875"/>
            <a:ext cx="7302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Based on work together with: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C.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Baadsgaard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Jepsen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, J.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Bourjaily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, S. Caron-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Huot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, P.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Damgaard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, B.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Calibri"/>
              </a:rPr>
              <a:t>Feng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alibri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alibri"/>
              </a:rPr>
              <a:t>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alibri"/>
              </a:rPr>
              <a:t>arXiv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alibri"/>
              </a:rPr>
              <a:t>: </a:t>
            </a:r>
            <a:r>
              <a:rPr lang="en-US" dirty="0"/>
              <a:t>1508.03627 and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alibri"/>
              </a:rPr>
              <a:t> 1509.02169)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4408488" y="4244975"/>
            <a:ext cx="4392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800" b="1" dirty="0">
              <a:cs typeface="Calibri" charset="0"/>
            </a:endParaRPr>
          </a:p>
          <a:p>
            <a:r>
              <a:rPr lang="en-US" sz="2800" b="1" dirty="0">
                <a:cs typeface="Calibri" charset="0"/>
              </a:rPr>
              <a:t>      N. Emil J. </a:t>
            </a:r>
            <a:r>
              <a:rPr lang="en-US" sz="2800" b="1" dirty="0" err="1">
                <a:cs typeface="Calibri" charset="0"/>
              </a:rPr>
              <a:t>Bjerrum</a:t>
            </a:r>
            <a:r>
              <a:rPr lang="en-US" sz="2800" b="1" dirty="0">
                <a:cs typeface="Calibri" charset="0"/>
              </a:rPr>
              <a:t>-Bohr</a:t>
            </a:r>
            <a:r>
              <a:rPr lang="en-US" sz="3200" b="1" dirty="0">
                <a:solidFill>
                  <a:srgbClr val="000000"/>
                </a:solidFill>
                <a:cs typeface="Calibri" charset="0"/>
              </a:rPr>
              <a:t>        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155700" y="4054475"/>
            <a:ext cx="491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Amplitudes 2017, Edinburgh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15938" y="-2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>
              <a:defRPr/>
            </a:pPr>
            <a:r>
              <a:rPr lang="en-US" sz="3600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Integration rules for scattering eq.</a:t>
            </a:r>
          </a:p>
        </p:txBody>
      </p:sp>
      <p:sp>
        <p:nvSpPr>
          <p:cNvPr id="35842" name="Content Placeholder 2"/>
          <p:cNvSpPr txBox="1">
            <a:spLocks/>
          </p:cNvSpPr>
          <p:nvPr/>
        </p:nvSpPr>
        <p:spPr bwMode="auto">
          <a:xfrm>
            <a:off x="1524000" y="914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6858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defTabSz="914400" eaLnBrk="1" hangingPunct="1">
              <a:spcBef>
                <a:spcPts val="600"/>
              </a:spcBef>
              <a:buClr>
                <a:srgbClr val="262626"/>
              </a:buClr>
              <a:buSzPct val="70000"/>
              <a:buFont typeface="Wingdings" charset="0"/>
              <a:buNone/>
            </a:pPr>
            <a:r>
              <a:rPr lang="en-US" sz="3200">
                <a:solidFill>
                  <a:srgbClr val="FFFFFF"/>
                </a:solidFill>
                <a:cs typeface="Calibri" charset="0"/>
              </a:rPr>
              <a:t>Example</a:t>
            </a:r>
          </a:p>
          <a:p>
            <a:pPr lvl="1" defTabSz="914400" eaLnBrk="1" hangingPunct="1">
              <a:spcBef>
                <a:spcPts val="600"/>
              </a:spcBef>
              <a:buClr>
                <a:srgbClr val="262626"/>
              </a:buClr>
              <a:buSzPct val="70000"/>
              <a:buFont typeface="Arial" charset="0"/>
              <a:buChar char="•"/>
            </a:pPr>
            <a:endParaRPr lang="en-US" sz="3200">
              <a:solidFill>
                <a:srgbClr val="000000"/>
              </a:solidFill>
              <a:cs typeface="Calibri" charset="0"/>
            </a:endParaRPr>
          </a:p>
          <a:p>
            <a:pPr lvl="2" defTabSz="914400" eaLnBrk="1" hangingPunct="1">
              <a:spcBef>
                <a:spcPts val="600"/>
              </a:spcBef>
              <a:buClr>
                <a:srgbClr val="7F7F7F"/>
              </a:buClr>
              <a:buSzPct val="70000"/>
              <a:buFont typeface="Wingdings" charset="0"/>
              <a:buNone/>
            </a:pPr>
            <a:endParaRPr lang="en-US" sz="3200">
              <a:solidFill>
                <a:srgbClr val="000000"/>
              </a:solidFill>
              <a:cs typeface="Calibri" charset="0"/>
            </a:endParaRPr>
          </a:p>
          <a:p>
            <a:pPr lvl="2" defTabSz="914400" eaLnBrk="1" hangingPunct="1">
              <a:spcBef>
                <a:spcPts val="600"/>
              </a:spcBef>
              <a:buClr>
                <a:srgbClr val="7F7F7F"/>
              </a:buClr>
              <a:buSzPct val="70000"/>
              <a:buFont typeface="Wingdings" charset="0"/>
              <a:buNone/>
            </a:pPr>
            <a:endParaRPr lang="en-US" sz="3200">
              <a:solidFill>
                <a:srgbClr val="000000"/>
              </a:solidFill>
              <a:cs typeface="Calibri" charset="0"/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SzPct val="70000"/>
              <a:buFont typeface="Wingdings" charset="0"/>
              <a:buChar char="l"/>
            </a:pPr>
            <a:endParaRPr lang="en-US" sz="2000">
              <a:solidFill>
                <a:srgbClr val="404040"/>
              </a:solidFill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1631950"/>
            <a:ext cx="17795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387600"/>
            <a:ext cx="6578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479800"/>
            <a:ext cx="6769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5219700"/>
            <a:ext cx="365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5168900"/>
            <a:ext cx="2628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79565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15925" y="314325"/>
            <a:ext cx="8308975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Some interesting observations in the ’</a:t>
            </a:r>
            <a:r>
              <a:rPr lang="en-US" altLang="ja-JP" smtClean="0">
                <a:latin typeface="Arial" charset="0"/>
                <a:cs typeface="Arial" charset="0"/>
              </a:rPr>
              <a:t>tree</a:t>
            </a:r>
            <a:r>
              <a:rPr lang="en-US" smtClean="0">
                <a:latin typeface="Arial" charset="0"/>
                <a:cs typeface="Arial" charset="0"/>
              </a:rPr>
              <a:t>’</a:t>
            </a:r>
            <a:r>
              <a:rPr lang="en-US" altLang="ja-JP" smtClean="0">
                <a:latin typeface="Arial" charset="0"/>
                <a:cs typeface="Arial" charset="0"/>
              </a:rPr>
              <a:t> scattering equation formalism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962" name="Pladsholder til indhold 2"/>
          <p:cNvSpPr>
            <a:spLocks noGrp="1"/>
          </p:cNvSpPr>
          <p:nvPr>
            <p:ph idx="1"/>
          </p:nvPr>
        </p:nvSpPr>
        <p:spPr>
          <a:xfrm>
            <a:off x="266700" y="1816100"/>
            <a:ext cx="8585200" cy="48133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Scattering Equation formalism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no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specific dimension</a:t>
            </a:r>
            <a:r>
              <a:rPr lang="en-US" sz="2400" dirty="0" smtClean="0">
                <a:latin typeface="Arial" charset="0"/>
                <a:cs typeface="Arial" charset="0"/>
              </a:rPr>
              <a:t>. </a:t>
            </a:r>
          </a:p>
          <a:p>
            <a:pPr marL="228600" lvl="1" indent="0">
              <a:buNone/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The CHY approach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extendable to many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different field theories</a:t>
            </a:r>
            <a:r>
              <a:rPr lang="en-US" sz="2400" dirty="0">
                <a:latin typeface="Arial" charset="0"/>
                <a:cs typeface="Arial" charset="0"/>
              </a:rPr>
              <a:t> (for example through dimensional reduction)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 (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Cachazo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, He, Yuan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)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228600" lvl="1" indent="0">
              <a:buNone/>
              <a:defRPr/>
            </a:pPr>
            <a:endParaRPr lang="en-US" sz="600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sz="500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E.g. all CHY integrands can be recast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into a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(not necessarily natural)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basis of scalar Feynman diagrams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28600" lvl="1">
              <a:spcBef>
                <a:spcPts val="2000"/>
              </a:spcBef>
              <a:buClr>
                <a:srgbClr val="7F7F7F"/>
              </a:buClr>
              <a:defRPr/>
            </a:pPr>
            <a:endParaRPr lang="en-US" sz="2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28600" lvl="1">
              <a:spcBef>
                <a:spcPts val="2000"/>
              </a:spcBef>
              <a:buClr>
                <a:srgbClr val="7F7F7F"/>
              </a:buClr>
              <a:defRPr/>
            </a:pPr>
            <a:endParaRPr lang="en-US" sz="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28600" lvl="1">
              <a:spcBef>
                <a:spcPts val="2000"/>
              </a:spcBef>
              <a:buClr>
                <a:srgbClr val="7F7F7F"/>
              </a:buClr>
              <a:defRPr/>
            </a:pPr>
            <a:endParaRPr lang="en-US" sz="2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28600" lvl="1" indent="0">
              <a:buFont typeface="Wingdings" charset="0"/>
              <a:buNone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228600" lvl="1" indent="0">
              <a:buFont typeface="Wingdings" charset="0"/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4940300"/>
            <a:ext cx="3463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5167313"/>
            <a:ext cx="242728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5672138"/>
            <a:ext cx="363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4E4F66-C5E8-2E41-B6FD-48175740AE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4325"/>
            <a:ext cx="8308975" cy="46640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Think about the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scalar amplitude integrand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l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l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This is the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double line diagram between points 1 to n.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It will as its result after summing over the (n-3)! 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solutions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give the result for the n point       tree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.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l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15938" y="-2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>
              <a:defRPr/>
            </a:pPr>
            <a:r>
              <a:rPr lang="en-US" sz="3600" ker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Integration rules for scattering eq.</a:t>
            </a:r>
          </a:p>
        </p:txBody>
      </p:sp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1524000" y="914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6858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defTabSz="914400" eaLnBrk="1" hangingPunct="1">
              <a:spcBef>
                <a:spcPts val="600"/>
              </a:spcBef>
              <a:buClr>
                <a:srgbClr val="262626"/>
              </a:buClr>
              <a:buSzPct val="70000"/>
              <a:buFont typeface="Wingdings" charset="0"/>
              <a:buNone/>
            </a:pPr>
            <a:r>
              <a:rPr lang="en-US" sz="3200">
                <a:solidFill>
                  <a:srgbClr val="FFFFFF"/>
                </a:solidFill>
                <a:cs typeface="Calibri" charset="0"/>
              </a:rPr>
              <a:t>Scalar theories</a:t>
            </a:r>
          </a:p>
          <a:p>
            <a:pPr lvl="1" defTabSz="914400" eaLnBrk="1" hangingPunct="1">
              <a:spcBef>
                <a:spcPts val="600"/>
              </a:spcBef>
              <a:buClr>
                <a:srgbClr val="262626"/>
              </a:buClr>
              <a:buSzPct val="70000"/>
              <a:buFont typeface="Arial" charset="0"/>
              <a:buChar char="•"/>
            </a:pPr>
            <a:endParaRPr lang="en-US" sz="3200">
              <a:solidFill>
                <a:srgbClr val="000000"/>
              </a:solidFill>
              <a:cs typeface="Calibri" charset="0"/>
            </a:endParaRPr>
          </a:p>
          <a:p>
            <a:pPr lvl="2" defTabSz="914400" eaLnBrk="1" hangingPunct="1">
              <a:spcBef>
                <a:spcPts val="600"/>
              </a:spcBef>
              <a:buClr>
                <a:srgbClr val="7F7F7F"/>
              </a:buClr>
              <a:buSzPct val="70000"/>
              <a:buFont typeface="Wingdings" charset="0"/>
              <a:buNone/>
            </a:pPr>
            <a:endParaRPr lang="en-US" sz="3200">
              <a:solidFill>
                <a:srgbClr val="000000"/>
              </a:solidFill>
              <a:cs typeface="Calibri" charset="0"/>
            </a:endParaRPr>
          </a:p>
          <a:p>
            <a:pPr lvl="2" defTabSz="914400" eaLnBrk="1" hangingPunct="1">
              <a:spcBef>
                <a:spcPts val="600"/>
              </a:spcBef>
              <a:buClr>
                <a:srgbClr val="7F7F7F"/>
              </a:buClr>
              <a:buSzPct val="70000"/>
              <a:buFont typeface="Wingdings" charset="0"/>
              <a:buNone/>
            </a:pPr>
            <a:endParaRPr lang="en-US" sz="3200">
              <a:solidFill>
                <a:srgbClr val="000000"/>
              </a:solidFill>
              <a:cs typeface="Calibri" charset="0"/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SzPct val="70000"/>
              <a:buFont typeface="Wingdings" charset="0"/>
              <a:buChar char="l"/>
            </a:pPr>
            <a:endParaRPr lang="en-US" sz="2000">
              <a:solidFill>
                <a:srgbClr val="404040"/>
              </a:solidFill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733800"/>
            <a:ext cx="20843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16113"/>
            <a:ext cx="728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40237"/>
            <a:ext cx="381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96505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Example: 6 point scalar tree</a:t>
            </a:r>
            <a:endParaRPr lang="en-US" sz="4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5925" y="1219200"/>
            <a:ext cx="8308975" cy="50292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Example  </a:t>
            </a:r>
            <a:endParaRPr lang="en-US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z="1600" smtClean="0"/>
              <a:pPr>
                <a:defRPr/>
              </a:pPr>
              <a:t>13</a:t>
            </a:fld>
            <a:endParaRPr lang="en-US" sz="1600"/>
          </a:p>
        </p:txBody>
      </p:sp>
      <p:pic>
        <p:nvPicPr>
          <p:cNvPr id="6" name="Billed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850655"/>
            <a:ext cx="472640" cy="528610"/>
          </a:xfrm>
          <a:prstGeom prst="rect">
            <a:avLst/>
          </a:prstGeom>
        </p:spPr>
      </p:pic>
      <p:sp>
        <p:nvSpPr>
          <p:cNvPr id="7" name="Line 60"/>
          <p:cNvSpPr>
            <a:spLocks noChangeShapeType="1"/>
          </p:cNvSpPr>
          <p:nvPr/>
        </p:nvSpPr>
        <p:spPr bwMode="auto">
          <a:xfrm>
            <a:off x="7653312" y="3432437"/>
            <a:ext cx="0" cy="2873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50" y="3526694"/>
            <a:ext cx="1193800" cy="138945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1" y="3533041"/>
            <a:ext cx="1155626" cy="1345021"/>
          </a:xfrm>
          <a:prstGeom prst="rect">
            <a:avLst/>
          </a:prstGeom>
        </p:spPr>
      </p:pic>
      <p:pic>
        <p:nvPicPr>
          <p:cNvPr id="10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052" y="3565789"/>
            <a:ext cx="1082712" cy="1260157"/>
          </a:xfrm>
          <a:prstGeom prst="rect">
            <a:avLst/>
          </a:prstGeom>
        </p:spPr>
      </p:pic>
      <p:pic>
        <p:nvPicPr>
          <p:cNvPr id="11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78" y="2673877"/>
            <a:ext cx="1910821" cy="2358499"/>
          </a:xfrm>
          <a:prstGeom prst="rect">
            <a:avLst/>
          </a:prstGeom>
        </p:spPr>
      </p:pic>
      <p:sp>
        <p:nvSpPr>
          <p:cNvPr id="12" name="TextBox 66"/>
          <p:cNvSpPr txBox="1"/>
          <p:nvPr/>
        </p:nvSpPr>
        <p:spPr>
          <a:xfrm>
            <a:off x="3169831" y="3739381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=</a:t>
            </a:r>
            <a:endParaRPr lang="en-US" sz="2400"/>
          </a:p>
        </p:txBody>
      </p:sp>
      <p:sp>
        <p:nvSpPr>
          <p:cNvPr id="13" name="TextBox 67"/>
          <p:cNvSpPr txBox="1"/>
          <p:nvPr/>
        </p:nvSpPr>
        <p:spPr>
          <a:xfrm>
            <a:off x="3705190" y="3893886"/>
            <a:ext cx="374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                  + 6                  +  2</a:t>
            </a:r>
            <a:endParaRPr lang="en-US" sz="2400" dirty="0"/>
          </a:p>
        </p:txBody>
      </p:sp>
      <p:sp>
        <p:nvSpPr>
          <p:cNvPr id="14" name="Tekstfelt 13"/>
          <p:cNvSpPr txBox="1"/>
          <p:nvPr/>
        </p:nvSpPr>
        <p:spPr>
          <a:xfrm>
            <a:off x="4876800" y="5283200"/>
            <a:ext cx="3842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Individual Feynman diagrams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730778" y="5283200"/>
            <a:ext cx="210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CHY expression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1073996" y="5879068"/>
            <a:ext cx="6596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partial fractions we can in fact arrive at many </a:t>
            </a:r>
          </a:p>
          <a:p>
            <a:r>
              <a:rPr lang="en-US" sz="2400" dirty="0" smtClean="0"/>
              <a:t>different representations of amplitude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8793012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15925" y="314325"/>
            <a:ext cx="8308975" cy="11430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Yang-Mills theory</a:t>
            </a:r>
            <a:r>
              <a:rPr lang="en-US" sz="4000" dirty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15925" y="1584325"/>
            <a:ext cx="8308975" cy="4664075"/>
          </a:xfrm>
        </p:spPr>
        <p:txBody>
          <a:bodyPr>
            <a:normAutofit lnSpcReduction="10000"/>
          </a:bodyPr>
          <a:lstStyle/>
          <a:p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Analytic expressions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for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gluon amplitudes </a:t>
            </a:r>
            <a:r>
              <a:rPr lang="en-US" sz="2400" dirty="0">
                <a:latin typeface="Arial" charset="0"/>
                <a:cs typeface="Arial" charset="0"/>
              </a:rPr>
              <a:t>can be directly written down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using the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integration rules</a:t>
            </a:r>
            <a:r>
              <a:rPr lang="en-US" sz="2400" dirty="0">
                <a:latin typeface="Arial" charset="0"/>
                <a:cs typeface="Arial" charset="0"/>
              </a:rPr>
              <a:t> as well as the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monodromy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prescription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This gives yet a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another method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for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computation of amplitudes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in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D-dimensions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Additional feature: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monodromy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transformation</a:t>
            </a:r>
            <a:r>
              <a:rPr lang="en-US" sz="2400" dirty="0" smtClean="0">
                <a:latin typeface="Arial" charset="0"/>
                <a:cs typeface="Arial" charset="0"/>
              </a:rPr>
              <a:t> of diagrams.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Results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can be refined </a:t>
            </a:r>
            <a:r>
              <a:rPr lang="en-US" sz="2400" dirty="0">
                <a:latin typeface="Arial" charset="0"/>
                <a:cs typeface="Arial" charset="0"/>
              </a:rPr>
              <a:t>so that we also can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directly generate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analytic results for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BCJ numerators</a:t>
            </a:r>
            <a:r>
              <a:rPr lang="en-US" sz="2400" dirty="0">
                <a:latin typeface="Arial" charset="0"/>
                <a:cs typeface="Arial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6216937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15925" y="314325"/>
            <a:ext cx="8308975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Loop amplitudes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0" name="Pladsholder til indhold 2"/>
          <p:cNvSpPr>
            <a:spLocks noGrp="1"/>
          </p:cNvSpPr>
          <p:nvPr>
            <p:ph idx="1"/>
          </p:nvPr>
        </p:nvSpPr>
        <p:spPr>
          <a:xfrm>
            <a:off x="415925" y="1584325"/>
            <a:ext cx="8308975" cy="466407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Doing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analog of the string theory pinching rules </a:t>
            </a:r>
            <a:r>
              <a:rPr lang="en-US" dirty="0" smtClean="0">
                <a:latin typeface="Arial" charset="0"/>
                <a:cs typeface="Arial" charset="0"/>
              </a:rPr>
              <a:t>for loop amplitudes is not trivial.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However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loop amplitudes in the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ambi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twistor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-string formalism </a:t>
            </a:r>
            <a:r>
              <a:rPr lang="en-US" dirty="0" smtClean="0">
                <a:latin typeface="Arial" charset="0"/>
                <a:cs typeface="Arial" charset="0"/>
              </a:rPr>
              <a:t>can be explored by a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special rewriting 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(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Casali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and 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Tourkine;Geyer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, Mason, 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Monteiro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Tourkine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)</a:t>
            </a:r>
          </a:p>
          <a:p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FEE846-77A5-884A-9F8C-4F5AAF68E7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3012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46463"/>
            <a:ext cx="383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965575"/>
            <a:ext cx="2146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360863"/>
            <a:ext cx="31496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387726"/>
            <a:ext cx="1854200" cy="6858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3823716"/>
            <a:ext cx="3657600" cy="7112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900" y="4521200"/>
            <a:ext cx="2908300" cy="685800"/>
          </a:xfrm>
          <a:prstGeom prst="rect">
            <a:avLst/>
          </a:prstGeom>
        </p:spPr>
      </p:pic>
      <p:sp>
        <p:nvSpPr>
          <p:cNvPr id="6" name="Højrepil 5"/>
          <p:cNvSpPr/>
          <p:nvPr/>
        </p:nvSpPr>
        <p:spPr>
          <a:xfrm>
            <a:off x="3975100" y="4050284"/>
            <a:ext cx="978408" cy="484632"/>
          </a:xfrm>
          <a:prstGeom prst="rightArrow">
            <a:avLst/>
          </a:prstGeom>
          <a:solidFill>
            <a:srgbClr val="248A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/>
          <p:cNvSpPr txBox="1"/>
          <p:nvPr/>
        </p:nvSpPr>
        <p:spPr>
          <a:xfrm>
            <a:off x="781689" y="5207000"/>
            <a:ext cx="638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This leads to the loop scattering equations on the Riemann sphere</a:t>
            </a:r>
            <a:endParaRPr lang="en-US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0200" y="5576332"/>
            <a:ext cx="2514600" cy="7239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200" y="5601732"/>
            <a:ext cx="1346200" cy="69850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81921" y="4793734"/>
            <a:ext cx="189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(See Mason’s talk)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amplitudes</a:t>
            </a:r>
            <a:endParaRPr lang="en-US"/>
          </a:p>
        </p:txBody>
      </p:sp>
      <p:sp>
        <p:nvSpPr>
          <p:cNvPr id="11" name="Pladsholder til indhol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equations:</a:t>
            </a:r>
          </a:p>
          <a:p>
            <a:endParaRPr lang="en-US" dirty="0" smtClean="0"/>
          </a:p>
          <a:p>
            <a:endParaRPr lang="en-US" sz="400" dirty="0" smtClean="0"/>
          </a:p>
          <a:p>
            <a:r>
              <a:rPr lang="en-US" dirty="0" smtClean="0"/>
              <a:t>Are understood as </a:t>
            </a:r>
            <a:r>
              <a:rPr lang="en-US" dirty="0" smtClean="0">
                <a:solidFill>
                  <a:srgbClr val="FF0000"/>
                </a:solidFill>
              </a:rPr>
              <a:t>scattering equations </a:t>
            </a:r>
            <a:r>
              <a:rPr lang="en-US" dirty="0" smtClean="0"/>
              <a:t>for an ’off-shell’     and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endParaRPr lang="en-US" sz="100" dirty="0" smtClean="0"/>
          </a:p>
          <a:p>
            <a:r>
              <a:rPr lang="en-US" dirty="0" smtClean="0"/>
              <a:t>If we can write down amplitude expressions using these scattering equations </a:t>
            </a:r>
            <a:r>
              <a:rPr lang="en-US" dirty="0" smtClean="0">
                <a:solidFill>
                  <a:srgbClr val="FF0000"/>
                </a:solidFill>
              </a:rPr>
              <a:t>we arrive at tree expressions for amplitudes with n+2 legs, with forwards limits in the two loop legs</a:t>
            </a:r>
            <a:r>
              <a:rPr lang="en-US" dirty="0" smtClean="0"/>
              <a:t>:      and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083832"/>
            <a:ext cx="2514600" cy="7239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109232"/>
            <a:ext cx="1346200" cy="6985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3016250"/>
            <a:ext cx="266700" cy="3429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3009900"/>
            <a:ext cx="381000" cy="3302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" y="3657600"/>
            <a:ext cx="7442200" cy="45720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806950"/>
            <a:ext cx="266700" cy="3429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800600"/>
            <a:ext cx="381000" cy="3302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300" y="5343289"/>
            <a:ext cx="6635750" cy="918291"/>
          </a:xfrm>
          <a:prstGeom prst="rect">
            <a:avLst/>
          </a:prstGeom>
        </p:spPr>
      </p:pic>
      <p:pic>
        <p:nvPicPr>
          <p:cNvPr id="16" name="Billed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74" y="5545418"/>
            <a:ext cx="330227" cy="369332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698500" y="5545418"/>
            <a:ext cx="560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E.g.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27828693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amplitudes</a:t>
            </a:r>
            <a:endParaRPr lang="en-US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99" y="2466210"/>
            <a:ext cx="3445543" cy="3312290"/>
          </a:xfrm>
          <a:prstGeom prst="rect">
            <a:avLst/>
          </a:prstGeom>
        </p:spPr>
      </p:pic>
      <p:pic>
        <p:nvPicPr>
          <p:cNvPr id="7" name="Billed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74" y="1590160"/>
            <a:ext cx="330227" cy="369332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4889500" y="2088286"/>
            <a:ext cx="40187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rules as for trees except: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Any channel with</a:t>
            </a:r>
          </a:p>
          <a:p>
            <a:r>
              <a:rPr lang="en-US" sz="2400" dirty="0" smtClean="0"/>
              <a:t>has to be treated off-shell 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 exclude the set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(removes tad-poles)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00" y="2819400"/>
            <a:ext cx="340784" cy="43815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0" y="4396610"/>
            <a:ext cx="1638300" cy="431800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4737100" y="565046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Baadsgaard-Jepsen</a:t>
            </a:r>
            <a:r>
              <a:rPr lang="en-US" dirty="0" smtClean="0">
                <a:solidFill>
                  <a:srgbClr val="008000"/>
                </a:solidFill>
              </a:rPr>
              <a:t>, NEJBB, </a:t>
            </a:r>
            <a:r>
              <a:rPr lang="en-US" dirty="0" err="1" smtClean="0">
                <a:solidFill>
                  <a:srgbClr val="008000"/>
                </a:solidFill>
              </a:rPr>
              <a:t>Bourjaily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Damgaard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Feng</a:t>
            </a:r>
            <a:r>
              <a:rPr lang="en-US" dirty="0" smtClean="0">
                <a:solidFill>
                  <a:srgbClr val="008000"/>
                </a:solidFill>
              </a:rPr>
              <a:t>)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2451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point scalar </a:t>
            </a:r>
            <a:r>
              <a:rPr lang="en-US" dirty="0"/>
              <a:t>loop </a:t>
            </a:r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will first consider a three point scalar loop amplitude:</a:t>
            </a:r>
          </a:p>
          <a:p>
            <a:endParaRPr lang="en-US" smtClean="0"/>
          </a:p>
          <a:p>
            <a:r>
              <a:rPr lang="en-US" smtClean="0"/>
              <a:t>We have the diagram</a:t>
            </a:r>
          </a:p>
          <a:p>
            <a:endParaRPr lang="en-US" smtClean="0"/>
          </a:p>
          <a:p>
            <a:endParaRPr lang="en-US" sz="700" smtClean="0"/>
          </a:p>
          <a:p>
            <a:r>
              <a:rPr lang="en-US" smtClean="0"/>
              <a:t>Now using the integration rules we get poles: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032000"/>
            <a:ext cx="1968500" cy="19685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692650"/>
            <a:ext cx="4457700" cy="10414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0" y="5632450"/>
            <a:ext cx="5613400" cy="1028700"/>
          </a:xfrm>
          <a:prstGeom prst="rect">
            <a:avLst/>
          </a:prstGeom>
        </p:spPr>
      </p:pic>
      <p:sp>
        <p:nvSpPr>
          <p:cNvPr id="10" name="Nedadbuet pil 9"/>
          <p:cNvSpPr/>
          <p:nvPr/>
        </p:nvSpPr>
        <p:spPr>
          <a:xfrm rot="2375432">
            <a:off x="4941824" y="4787900"/>
            <a:ext cx="1216152" cy="731520"/>
          </a:xfrm>
          <a:prstGeom prst="curvedDownArrow">
            <a:avLst/>
          </a:prstGeom>
          <a:solidFill>
            <a:srgbClr val="248AE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069" y="1866900"/>
            <a:ext cx="1638300" cy="16764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00" y="3422650"/>
            <a:ext cx="2654300" cy="977900"/>
          </a:xfrm>
          <a:prstGeom prst="rect">
            <a:avLst/>
          </a:prstGeom>
        </p:spPr>
      </p:pic>
      <p:cxnSp>
        <p:nvCxnSpPr>
          <p:cNvPr id="14" name="Lige pilforbindelse 13"/>
          <p:cNvCxnSpPr/>
          <p:nvPr/>
        </p:nvCxnSpPr>
        <p:spPr>
          <a:xfrm flipV="1">
            <a:off x="6083300" y="4484273"/>
            <a:ext cx="1574800" cy="1446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ultiplicer 15"/>
          <p:cNvSpPr/>
          <p:nvPr/>
        </p:nvSpPr>
        <p:spPr>
          <a:xfrm>
            <a:off x="3416300" y="5810250"/>
            <a:ext cx="914400" cy="914400"/>
          </a:xfrm>
          <a:prstGeom prst="mathMultiply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er 16"/>
          <p:cNvSpPr/>
          <p:nvPr/>
        </p:nvSpPr>
        <p:spPr>
          <a:xfrm>
            <a:off x="7467600" y="5791200"/>
            <a:ext cx="914400" cy="914400"/>
          </a:xfrm>
          <a:prstGeom prst="mathMultiply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8505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4 point scalar loop amplitide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695450"/>
            <a:ext cx="4419600" cy="203259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" y="1584325"/>
            <a:ext cx="1743075" cy="175345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3858430"/>
            <a:ext cx="5803900" cy="1323169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5315654"/>
            <a:ext cx="4279900" cy="1290763"/>
          </a:xfrm>
          <a:prstGeom prst="rect">
            <a:avLst/>
          </a:prstGeom>
        </p:spPr>
      </p:pic>
      <p:cxnSp>
        <p:nvCxnSpPr>
          <p:cNvPr id="22" name="Lige pilforbindelse 21"/>
          <p:cNvCxnSpPr/>
          <p:nvPr/>
        </p:nvCxnSpPr>
        <p:spPr>
          <a:xfrm flipV="1">
            <a:off x="1930400" y="2552700"/>
            <a:ext cx="5681133" cy="294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Billed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533" y="1695450"/>
            <a:ext cx="1303867" cy="1422400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2006" y="3117850"/>
            <a:ext cx="1273394" cy="1380320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6704" y="4415620"/>
            <a:ext cx="1838696" cy="137397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2900" y="5638781"/>
            <a:ext cx="2057400" cy="967636"/>
          </a:xfrm>
          <a:prstGeom prst="rect">
            <a:avLst/>
          </a:prstGeom>
        </p:spPr>
      </p:pic>
      <p:cxnSp>
        <p:nvCxnSpPr>
          <p:cNvPr id="29" name="Lige pilforbindelse 28"/>
          <p:cNvCxnSpPr/>
          <p:nvPr/>
        </p:nvCxnSpPr>
        <p:spPr>
          <a:xfrm flipV="1">
            <a:off x="1765300" y="3858430"/>
            <a:ext cx="5721351" cy="205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/>
          <p:cNvCxnSpPr/>
          <p:nvPr/>
        </p:nvCxnSpPr>
        <p:spPr>
          <a:xfrm>
            <a:off x="2247900" y="4762500"/>
            <a:ext cx="4828804" cy="2286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Lige pilforbindelse 35"/>
          <p:cNvCxnSpPr/>
          <p:nvPr/>
        </p:nvCxnSpPr>
        <p:spPr>
          <a:xfrm>
            <a:off x="3962400" y="4498170"/>
            <a:ext cx="3114304" cy="49293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Lige pilforbindelse 38"/>
          <p:cNvCxnSpPr/>
          <p:nvPr/>
        </p:nvCxnSpPr>
        <p:spPr>
          <a:xfrm flipV="1">
            <a:off x="6324600" y="3858430"/>
            <a:ext cx="1225550" cy="3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Billed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2900" y="6354371"/>
            <a:ext cx="330200" cy="241300"/>
          </a:xfrm>
          <a:prstGeom prst="rect">
            <a:avLst/>
          </a:prstGeom>
        </p:spPr>
      </p:pic>
      <p:pic>
        <p:nvPicPr>
          <p:cNvPr id="44" name="Billed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0100" y="6365117"/>
            <a:ext cx="330200" cy="241300"/>
          </a:xfrm>
          <a:prstGeom prst="rect">
            <a:avLst/>
          </a:prstGeom>
        </p:spPr>
      </p:pic>
      <p:pic>
        <p:nvPicPr>
          <p:cNvPr id="45" name="Billed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3054" y="5638780"/>
            <a:ext cx="467096" cy="341339"/>
          </a:xfrm>
          <a:prstGeom prst="rect">
            <a:avLst/>
          </a:prstGeom>
        </p:spPr>
      </p:pic>
      <p:pic>
        <p:nvPicPr>
          <p:cNvPr id="46" name="Billed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3950" y="5499100"/>
            <a:ext cx="461433" cy="337201"/>
          </a:xfrm>
          <a:prstGeom prst="rect">
            <a:avLst/>
          </a:prstGeom>
        </p:spPr>
      </p:pic>
      <p:pic>
        <p:nvPicPr>
          <p:cNvPr id="47" name="Billed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6927849" y="5029201"/>
            <a:ext cx="434475" cy="190498"/>
          </a:xfrm>
          <a:prstGeom prst="rect">
            <a:avLst/>
          </a:prstGeom>
        </p:spPr>
      </p:pic>
      <p:pic>
        <p:nvPicPr>
          <p:cNvPr id="48" name="Billed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4533" y="4527550"/>
            <a:ext cx="330200" cy="241300"/>
          </a:xfrm>
          <a:prstGeom prst="rect">
            <a:avLst/>
          </a:prstGeom>
        </p:spPr>
      </p:pic>
      <p:pic>
        <p:nvPicPr>
          <p:cNvPr id="49" name="Billed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0150" y="4174320"/>
            <a:ext cx="330200" cy="241300"/>
          </a:xfrm>
          <a:prstGeom prst="rect">
            <a:avLst/>
          </a:prstGeom>
        </p:spPr>
      </p:pic>
      <p:pic>
        <p:nvPicPr>
          <p:cNvPr id="50" name="Billed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0451" y="2825750"/>
            <a:ext cx="393700" cy="287704"/>
          </a:xfrm>
          <a:prstGeom prst="rect">
            <a:avLst/>
          </a:prstGeom>
        </p:spPr>
      </p:pic>
      <p:pic>
        <p:nvPicPr>
          <p:cNvPr id="51" name="Billed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4900" y="1695450"/>
            <a:ext cx="330200" cy="4451350"/>
          </a:xfrm>
          <a:prstGeom prst="rect">
            <a:avLst/>
          </a:prstGeom>
        </p:spPr>
      </p:pic>
      <p:pic>
        <p:nvPicPr>
          <p:cNvPr id="52" name="Billed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3400" y="1660525"/>
            <a:ext cx="965200" cy="520700"/>
          </a:xfrm>
          <a:prstGeom prst="rect">
            <a:avLst/>
          </a:prstGeom>
        </p:spPr>
      </p:pic>
      <p:pic>
        <p:nvPicPr>
          <p:cNvPr id="53" name="Billed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399" y="5638780"/>
            <a:ext cx="470403" cy="343756"/>
          </a:xfrm>
          <a:prstGeom prst="rect">
            <a:avLst/>
          </a:prstGeom>
        </p:spPr>
      </p:pic>
      <p:cxnSp>
        <p:nvCxnSpPr>
          <p:cNvPr id="55" name="Lige pilforbindelse 54"/>
          <p:cNvCxnSpPr/>
          <p:nvPr/>
        </p:nvCxnSpPr>
        <p:spPr>
          <a:xfrm>
            <a:off x="3771900" y="5181599"/>
            <a:ext cx="2324100" cy="647701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/>
          <p:cNvCxnSpPr/>
          <p:nvPr/>
        </p:nvCxnSpPr>
        <p:spPr>
          <a:xfrm flipV="1">
            <a:off x="4064000" y="3858430"/>
            <a:ext cx="3422651" cy="1640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Lige pilforbindelse 58"/>
          <p:cNvCxnSpPr/>
          <p:nvPr/>
        </p:nvCxnSpPr>
        <p:spPr>
          <a:xfrm flipV="1">
            <a:off x="4343400" y="4991100"/>
            <a:ext cx="2733304" cy="12700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Lige pilforbindelse 61"/>
          <p:cNvCxnSpPr/>
          <p:nvPr/>
        </p:nvCxnSpPr>
        <p:spPr>
          <a:xfrm flipV="1">
            <a:off x="2099732" y="4991100"/>
            <a:ext cx="4976972" cy="1136145"/>
          </a:xfrm>
          <a:prstGeom prst="straightConnector1">
            <a:avLst/>
          </a:prstGeom>
          <a:ln>
            <a:solidFill>
              <a:srgbClr val="248AE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Multiplicer 71"/>
          <p:cNvSpPr/>
          <p:nvPr/>
        </p:nvSpPr>
        <p:spPr>
          <a:xfrm>
            <a:off x="7642006" y="4724380"/>
            <a:ext cx="914400" cy="914400"/>
          </a:xfrm>
          <a:prstGeom prst="mathMultiply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ultiplicer 72"/>
          <p:cNvSpPr/>
          <p:nvPr/>
        </p:nvSpPr>
        <p:spPr>
          <a:xfrm>
            <a:off x="899592" y="5877272"/>
            <a:ext cx="914400" cy="914400"/>
          </a:xfrm>
          <a:prstGeom prst="mathMultiply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ultiplicer 73"/>
          <p:cNvSpPr/>
          <p:nvPr/>
        </p:nvSpPr>
        <p:spPr>
          <a:xfrm>
            <a:off x="3048000" y="5907917"/>
            <a:ext cx="914400" cy="914400"/>
          </a:xfrm>
          <a:prstGeom prst="mathMultiply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ultiplicer 74"/>
          <p:cNvSpPr/>
          <p:nvPr/>
        </p:nvSpPr>
        <p:spPr>
          <a:xfrm>
            <a:off x="899592" y="4460551"/>
            <a:ext cx="914400" cy="914400"/>
          </a:xfrm>
          <a:prstGeom prst="mathMultiply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ultiplicer 75"/>
          <p:cNvSpPr/>
          <p:nvPr/>
        </p:nvSpPr>
        <p:spPr>
          <a:xfrm>
            <a:off x="2906192" y="3776074"/>
            <a:ext cx="914400" cy="914400"/>
          </a:xfrm>
          <a:prstGeom prst="mathMultiply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443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415925" y="314325"/>
            <a:ext cx="8308975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Scattering equation and new representations of amplitudes</a:t>
            </a:r>
          </a:p>
        </p:txBody>
      </p:sp>
      <p:sp>
        <p:nvSpPr>
          <p:cNvPr id="21506" name="Pladsholder til indhold 2"/>
          <p:cNvSpPr>
            <a:spLocks noGrp="1"/>
          </p:cNvSpPr>
          <p:nvPr>
            <p:ph idx="1"/>
          </p:nvPr>
        </p:nvSpPr>
        <p:spPr>
          <a:xfrm>
            <a:off x="415925" y="1244600"/>
            <a:ext cx="8308975" cy="4664075"/>
          </a:xfrm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have recently witnessed a number of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new formulations of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perturbative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amplitudes</a:t>
            </a:r>
          </a:p>
          <a:p>
            <a:pPr lvl="1"/>
            <a:endParaRPr lang="en-US" sz="3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A particularly intriguing new concept is the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scattering equation formalism </a:t>
            </a:r>
            <a:r>
              <a:rPr lang="en-US" sz="2000" dirty="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21507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127376"/>
            <a:ext cx="52562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5843588" y="5392738"/>
            <a:ext cx="2241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FF0000"/>
                </a:solidFill>
              </a:rPr>
              <a:t>Pfaffian</a:t>
            </a:r>
            <a:r>
              <a:rPr lang="en-US" sz="2000" dirty="0"/>
              <a:t> (depends on polarizations</a:t>
            </a:r>
          </a:p>
          <a:p>
            <a:pPr eaLnBrk="1" hangingPunct="1"/>
            <a:r>
              <a:rPr lang="en-US" sz="2000" dirty="0"/>
              <a:t>and momenta)</a:t>
            </a:r>
          </a:p>
        </p:txBody>
      </p:sp>
      <p:cxnSp>
        <p:nvCxnSpPr>
          <p:cNvPr id="6" name="Straight Arrow Connector 21"/>
          <p:cNvCxnSpPr>
            <a:endCxn id="5" idx="0"/>
          </p:cNvCxnSpPr>
          <p:nvPr/>
        </p:nvCxnSpPr>
        <p:spPr>
          <a:xfrm>
            <a:off x="6743700" y="4597400"/>
            <a:ext cx="220663" cy="795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22"/>
          <p:cNvCxnSpPr/>
          <p:nvPr/>
        </p:nvCxnSpPr>
        <p:spPr>
          <a:xfrm flipH="1">
            <a:off x="4038600" y="4013200"/>
            <a:ext cx="1206500" cy="1379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23"/>
          <p:cNvCxnSpPr/>
          <p:nvPr/>
        </p:nvCxnSpPr>
        <p:spPr>
          <a:xfrm flipH="1">
            <a:off x="1511300" y="4838700"/>
            <a:ext cx="533400" cy="473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1138" y="5326063"/>
            <a:ext cx="2646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Color trace factor</a:t>
            </a:r>
            <a:r>
              <a:rPr lang="en-US" sz="2000" dirty="0"/>
              <a:t>, very alike to cyclic trace in MHV amplitudes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140075" y="5392738"/>
            <a:ext cx="1298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Algebraic solutions 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6D4E48-4A73-7B44-ADE9-C887590A12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1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5925" y="1584326"/>
            <a:ext cx="8308975" cy="50958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scattering equation formalism gives a </a:t>
            </a:r>
            <a:r>
              <a:rPr lang="en-US" dirty="0" smtClean="0">
                <a:solidFill>
                  <a:srgbClr val="FF0000"/>
                </a:solidFill>
              </a:rPr>
              <a:t>different type of representation of the loop integrand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 in the scattering equation loop formalism for other theories such as Yang-Mills.</a:t>
            </a:r>
          </a:p>
          <a:p>
            <a:r>
              <a:rPr lang="en-US" dirty="0" smtClean="0"/>
              <a:t>Turns out we can understand such transformation from traditional Feynman diagrams via a </a:t>
            </a:r>
            <a:r>
              <a:rPr lang="en-US" dirty="0" smtClean="0">
                <a:solidFill>
                  <a:srgbClr val="FF0000"/>
                </a:solidFill>
              </a:rPr>
              <a:t>special type of rewriting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(See also Gomez talk)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94" y="2400300"/>
            <a:ext cx="1638300" cy="16764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" y="3956050"/>
            <a:ext cx="2654300" cy="9779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710" y="4076700"/>
            <a:ext cx="2542190" cy="857250"/>
          </a:xfrm>
          <a:prstGeom prst="rect">
            <a:avLst/>
          </a:prstGeom>
        </p:spPr>
      </p:pic>
      <p:sp>
        <p:nvSpPr>
          <p:cNvPr id="9" name="Højre-venstrepil 8"/>
          <p:cNvSpPr/>
          <p:nvPr/>
        </p:nvSpPr>
        <p:spPr>
          <a:xfrm>
            <a:off x="3797300" y="3956050"/>
            <a:ext cx="1216152" cy="48463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248AE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felt 9"/>
          <p:cNvSpPr txBox="1"/>
          <p:nvPr/>
        </p:nvSpPr>
        <p:spPr>
          <a:xfrm>
            <a:off x="2908300" y="2794000"/>
            <a:ext cx="177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Scattering equation formalism</a:t>
            </a:r>
            <a:endParaRPr lang="en-US"/>
          </a:p>
        </p:txBody>
      </p:sp>
      <p:sp>
        <p:nvSpPr>
          <p:cNvPr id="11" name="Tekstfelt 10"/>
          <p:cNvSpPr txBox="1"/>
          <p:nvPr/>
        </p:nvSpPr>
        <p:spPr>
          <a:xfrm>
            <a:off x="6743700" y="2823170"/>
            <a:ext cx="177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Traditional Feynman formalism</a:t>
            </a:r>
            <a:endParaRPr lang="en-US"/>
          </a:p>
        </p:txBody>
      </p:sp>
      <p:cxnSp>
        <p:nvCxnSpPr>
          <p:cNvPr id="13" name="Lige pilforbindelse 12"/>
          <p:cNvCxnSpPr/>
          <p:nvPr/>
        </p:nvCxnSpPr>
        <p:spPr>
          <a:xfrm flipV="1">
            <a:off x="2830594" y="3060700"/>
            <a:ext cx="2071606" cy="128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felt 13"/>
          <p:cNvSpPr txBox="1"/>
          <p:nvPr/>
        </p:nvSpPr>
        <p:spPr>
          <a:xfrm>
            <a:off x="4381500" y="2400300"/>
            <a:ext cx="1958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Linear propagators</a:t>
            </a:r>
          </a:p>
          <a:p>
            <a:r>
              <a:rPr lang="en-US" smtClean="0"/>
              <a:t>(looks on-shell)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6024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equation motivated partial fraction identities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Integrands in the Feynman form and the new scattering equation from can be related via </a:t>
            </a:r>
            <a:r>
              <a:rPr lang="en-US" sz="2400" dirty="0" smtClean="0">
                <a:solidFill>
                  <a:srgbClr val="FF0000"/>
                </a:solidFill>
              </a:rPr>
              <a:t>partial fractioning identities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Such identities was also used by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(Geyer, Mason, </a:t>
            </a:r>
            <a:r>
              <a:rPr lang="en-US" sz="24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Monteiro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Tourkine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)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The explains why the scattering equation formalism is correct but can we work directly with </a:t>
            </a:r>
            <a:r>
              <a:rPr lang="en-US" sz="2400" dirty="0" smtClean="0">
                <a:solidFill>
                  <a:srgbClr val="FF0000"/>
                </a:solidFill>
              </a:rPr>
              <a:t>linear propagators without rewriting?</a:t>
            </a:r>
          </a:p>
          <a:p>
            <a:r>
              <a:rPr lang="en-US" sz="2400" dirty="0" smtClean="0"/>
              <a:t>Turns out we can through the </a:t>
            </a:r>
            <a:r>
              <a:rPr lang="en-US" sz="2400" dirty="0" smtClean="0">
                <a:solidFill>
                  <a:srgbClr val="FF0000"/>
                </a:solidFill>
              </a:rPr>
              <a:t>introduction of the Q-cut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95" y="2432050"/>
            <a:ext cx="4259705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389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of partial fraction identities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5925" y="1584326"/>
            <a:ext cx="8308975" cy="47910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we start from </a:t>
            </a:r>
            <a:r>
              <a:rPr lang="en-US" sz="2400" dirty="0" smtClean="0">
                <a:solidFill>
                  <a:srgbClr val="FF0000"/>
                </a:solidFill>
              </a:rPr>
              <a:t>Feynman propagators</a:t>
            </a:r>
          </a:p>
          <a:p>
            <a:endParaRPr lang="en-US" sz="2400" dirty="0"/>
          </a:p>
          <a:p>
            <a:r>
              <a:rPr lang="en-US" sz="2400" dirty="0" smtClean="0"/>
              <a:t>Now if we apply the </a:t>
            </a:r>
            <a:r>
              <a:rPr lang="en-US" sz="2400" dirty="0" smtClean="0">
                <a:solidFill>
                  <a:srgbClr val="FF0000"/>
                </a:solidFill>
              </a:rPr>
              <a:t>following  type of shift</a:t>
            </a:r>
          </a:p>
          <a:p>
            <a:endParaRPr lang="en-US" sz="1400" dirty="0"/>
          </a:p>
          <a:p>
            <a:endParaRPr lang="en-US" sz="2400" dirty="0" smtClean="0"/>
          </a:p>
          <a:p>
            <a:r>
              <a:rPr lang="en-US" sz="2400" dirty="0" smtClean="0"/>
              <a:t>By the </a:t>
            </a:r>
            <a:r>
              <a:rPr lang="en-US" sz="2400" dirty="0" smtClean="0">
                <a:solidFill>
                  <a:srgbClr val="FF0000"/>
                </a:solidFill>
              </a:rPr>
              <a:t>deformation</a:t>
            </a:r>
            <a:r>
              <a:rPr lang="en-US" sz="2400" dirty="0" smtClean="0"/>
              <a:t> we get:</a:t>
            </a:r>
            <a:endParaRPr lang="en-US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Billed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2085058"/>
            <a:ext cx="965200" cy="723900"/>
          </a:xfrm>
          <a:prstGeom prst="rect">
            <a:avLst/>
          </a:prstGeom>
        </p:spPr>
      </p:pic>
      <p:pic>
        <p:nvPicPr>
          <p:cNvPr id="6" name="Billed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3584701"/>
            <a:ext cx="1818715" cy="408282"/>
          </a:xfrm>
          <a:prstGeom prst="rect">
            <a:avLst/>
          </a:prstGeom>
        </p:spPr>
      </p:pic>
      <p:pic>
        <p:nvPicPr>
          <p:cNvPr id="7" name="Billed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564807"/>
            <a:ext cx="1032014" cy="428176"/>
          </a:xfrm>
          <a:prstGeom prst="rect">
            <a:avLst/>
          </a:prstGeom>
        </p:spPr>
      </p:pic>
      <p:pic>
        <p:nvPicPr>
          <p:cNvPr id="8" name="Billed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4085371"/>
            <a:ext cx="2038651" cy="368569"/>
          </a:xfrm>
          <a:prstGeom prst="rect">
            <a:avLst/>
          </a:prstGeom>
        </p:spPr>
      </p:pic>
      <p:pic>
        <p:nvPicPr>
          <p:cNvPr id="11" name="Billed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5568950"/>
            <a:ext cx="6565900" cy="698500"/>
          </a:xfrm>
          <a:prstGeom prst="rect">
            <a:avLst/>
          </a:prstGeom>
        </p:spPr>
      </p:pic>
      <p:pic>
        <p:nvPicPr>
          <p:cNvPr id="12" name="Billed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2186658"/>
            <a:ext cx="3949700" cy="495300"/>
          </a:xfrm>
          <a:prstGeom prst="rect">
            <a:avLst/>
          </a:prstGeom>
        </p:spPr>
      </p:pic>
      <p:sp>
        <p:nvSpPr>
          <p:cNvPr id="15" name="Tekstfelt 14"/>
          <p:cNvSpPr txBox="1"/>
          <p:nvPr/>
        </p:nvSpPr>
        <p:spPr>
          <a:xfrm>
            <a:off x="4813300" y="3760110"/>
            <a:ext cx="3786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Can think of the ‘loop’ momentum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being put to on-shell in a higher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dimension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79848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</a:t>
            </a:r>
            <a:r>
              <a:rPr lang="en-US" dirty="0"/>
              <a:t>of </a:t>
            </a:r>
            <a:r>
              <a:rPr lang="en-US" dirty="0" smtClean="0"/>
              <a:t>partial </a:t>
            </a:r>
            <a:r>
              <a:rPr lang="en-US" dirty="0"/>
              <a:t>fraction identities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Cauchy theorem </a:t>
            </a:r>
            <a:r>
              <a:rPr lang="en-US" dirty="0" smtClean="0"/>
              <a:t>on the residues we get that </a:t>
            </a:r>
            <a:r>
              <a:rPr lang="en-US" dirty="0" smtClean="0">
                <a:solidFill>
                  <a:srgbClr val="FF0000"/>
                </a:solidFill>
              </a:rPr>
              <a:t>terms associated with residue z=0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rgbClr val="FF0000"/>
                </a:solidFill>
              </a:rPr>
              <a:t>traded</a:t>
            </a:r>
            <a:r>
              <a:rPr lang="en-US" dirty="0" smtClean="0"/>
              <a:t> for terms of the form: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Thus we can use this to </a:t>
            </a:r>
            <a:r>
              <a:rPr lang="en-US" dirty="0" smtClean="0">
                <a:solidFill>
                  <a:srgbClr val="FF0000"/>
                </a:solidFill>
              </a:rPr>
              <a:t>express the integrand in terms of linear propagators.</a:t>
            </a:r>
          </a:p>
          <a:p>
            <a:r>
              <a:rPr lang="en-US" dirty="0" smtClean="0"/>
              <a:t>Now we will exploit the fact that </a:t>
            </a:r>
            <a:r>
              <a:rPr lang="en-US" dirty="0" smtClean="0">
                <a:solidFill>
                  <a:srgbClr val="FF0000"/>
                </a:solidFill>
              </a:rPr>
              <a:t>we can do one more partial fraction expansion</a:t>
            </a:r>
            <a:r>
              <a:rPr lang="en-US" dirty="0" smtClean="0"/>
              <a:t> (because of the linear propagators)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Billed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438400"/>
            <a:ext cx="4847244" cy="812800"/>
          </a:xfrm>
          <a:prstGeom prst="rect">
            <a:avLst/>
          </a:prstGeom>
        </p:spPr>
      </p:pic>
      <p:pic>
        <p:nvPicPr>
          <p:cNvPr id="7" name="Billed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5513363"/>
            <a:ext cx="1885950" cy="7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988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</a:t>
            </a:r>
            <a:r>
              <a:rPr lang="en-US" dirty="0"/>
              <a:t>of </a:t>
            </a:r>
            <a:r>
              <a:rPr lang="en-US" dirty="0" smtClean="0"/>
              <a:t>partial </a:t>
            </a:r>
            <a:r>
              <a:rPr lang="en-US" dirty="0"/>
              <a:t>fraction identities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 have residues in </a:t>
            </a:r>
          </a:p>
          <a:p>
            <a:r>
              <a:rPr lang="en-US" dirty="0" smtClean="0"/>
              <a:t>And in</a:t>
            </a:r>
          </a:p>
          <a:p>
            <a:r>
              <a:rPr lang="en-US" dirty="0" smtClean="0"/>
              <a:t>As well as in</a:t>
            </a:r>
          </a:p>
          <a:p>
            <a:r>
              <a:rPr lang="en-US" dirty="0" smtClean="0"/>
              <a:t>And a number of finite locations where the propagators are.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Now we can define the Q-cut in the following way:</a:t>
            </a:r>
          </a:p>
          <a:p>
            <a:r>
              <a:rPr lang="en-US" dirty="0" smtClean="0"/>
              <a:t>If we consider a </a:t>
            </a:r>
            <a:r>
              <a:rPr lang="en-US" dirty="0" smtClean="0">
                <a:solidFill>
                  <a:srgbClr val="FF0000"/>
                </a:solidFill>
              </a:rPr>
              <a:t>given pole in the Feynman integrand </a:t>
            </a:r>
            <a:r>
              <a:rPr lang="en-US" dirty="0" smtClean="0"/>
              <a:t>we will have a factorization.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two types of deformations </a:t>
            </a:r>
            <a:r>
              <a:rPr lang="en-US" dirty="0" smtClean="0"/>
              <a:t>considered above, </a:t>
            </a:r>
            <a:r>
              <a:rPr lang="en-US" dirty="0" smtClean="0">
                <a:solidFill>
                  <a:srgbClr val="FF0000"/>
                </a:solidFill>
              </a:rPr>
              <a:t>will land us on the Q-cut.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Billed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152650"/>
            <a:ext cx="736600" cy="242303"/>
          </a:xfrm>
          <a:prstGeom prst="rect">
            <a:avLst/>
          </a:prstGeom>
        </p:spPr>
      </p:pic>
      <p:pic>
        <p:nvPicPr>
          <p:cNvPr id="6" name="Billed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747724"/>
            <a:ext cx="914400" cy="175097"/>
          </a:xfrm>
          <a:prstGeom prst="rect">
            <a:avLst/>
          </a:prstGeom>
        </p:spPr>
      </p:pic>
      <p:pic>
        <p:nvPicPr>
          <p:cNvPr id="7" name="Billed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215318"/>
            <a:ext cx="749300" cy="225693"/>
          </a:xfrm>
          <a:prstGeom prst="rect">
            <a:avLst/>
          </a:prstGeom>
        </p:spPr>
      </p:pic>
      <p:cxnSp>
        <p:nvCxnSpPr>
          <p:cNvPr id="9" name="Lige pilforbindelse 8"/>
          <p:cNvCxnSpPr/>
          <p:nvPr/>
        </p:nvCxnSpPr>
        <p:spPr>
          <a:xfrm>
            <a:off x="2705100" y="2925366"/>
            <a:ext cx="3086100" cy="287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V="1">
            <a:off x="3149600" y="3213100"/>
            <a:ext cx="264160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V="1">
            <a:off x="4013200" y="2311400"/>
            <a:ext cx="20320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felt 13"/>
          <p:cNvSpPr txBox="1"/>
          <p:nvPr/>
        </p:nvSpPr>
        <p:spPr>
          <a:xfrm>
            <a:off x="6152634" y="2038321"/>
            <a:ext cx="2201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Recover original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expression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5949434" y="2925366"/>
            <a:ext cx="257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Scale-free integrals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5722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the Q-cut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e can write the Q-cut down in the following way: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impose: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Billed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26290"/>
            <a:ext cx="2247900" cy="967846"/>
          </a:xfrm>
          <a:prstGeom prst="rect">
            <a:avLst/>
          </a:prstGeom>
        </p:spPr>
      </p:pic>
      <p:pic>
        <p:nvPicPr>
          <p:cNvPr id="11" name="Billed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0" y="3774643"/>
            <a:ext cx="292100" cy="274918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4361599" y="3645753"/>
            <a:ext cx="455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denotes a partition of external legs</a:t>
            </a:r>
          </a:p>
          <a:p>
            <a:endParaRPr lang="en-US" sz="2400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600" y="4102100"/>
            <a:ext cx="3835400" cy="2146300"/>
          </a:xfrm>
          <a:prstGeom prst="rect">
            <a:avLst/>
          </a:prstGeom>
        </p:spPr>
      </p:pic>
      <p:cxnSp>
        <p:nvCxnSpPr>
          <p:cNvPr id="16" name="Lige pilforbindelse 15"/>
          <p:cNvCxnSpPr/>
          <p:nvPr/>
        </p:nvCxnSpPr>
        <p:spPr>
          <a:xfrm>
            <a:off x="2908300" y="2971800"/>
            <a:ext cx="1155700" cy="134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led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924300"/>
            <a:ext cx="1974850" cy="400984"/>
          </a:xfrm>
          <a:prstGeom prst="rect">
            <a:avLst/>
          </a:prstGeom>
        </p:spPr>
      </p:pic>
      <p:pic>
        <p:nvPicPr>
          <p:cNvPr id="23" name="Billed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4420478"/>
            <a:ext cx="1974850" cy="399172"/>
          </a:xfrm>
          <a:prstGeom prst="rect">
            <a:avLst/>
          </a:prstGeom>
        </p:spPr>
      </p:pic>
      <p:pic>
        <p:nvPicPr>
          <p:cNvPr id="24" name="Billed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94136"/>
            <a:ext cx="1371600" cy="443132"/>
          </a:xfrm>
          <a:prstGeom prst="rect">
            <a:avLst/>
          </a:prstGeom>
        </p:spPr>
      </p:pic>
      <p:pic>
        <p:nvPicPr>
          <p:cNvPr id="27" name="Billed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055182"/>
            <a:ext cx="7073900" cy="9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34240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the Q-cut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3234778"/>
            <a:ext cx="4279900" cy="2395043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18368" y="1710810"/>
            <a:ext cx="8397032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 over polarizations in D dimensions, we can e.g. work </a:t>
            </a:r>
          </a:p>
          <a:p>
            <a:r>
              <a:rPr lang="en-US" sz="2400" dirty="0" smtClean="0"/>
              <a:t>with a split up in 4 dimensional components, and scalar </a:t>
            </a:r>
          </a:p>
          <a:p>
            <a:r>
              <a:rPr lang="en-US" sz="2400" dirty="0" smtClean="0"/>
              <a:t>extra dimensional  [                        (HV) regularization .]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1400" dirty="0" smtClean="0"/>
          </a:p>
          <a:p>
            <a:r>
              <a:rPr lang="en-US" sz="2400" dirty="0" smtClean="0"/>
              <a:t>In fact not very different from a generalized D-dimensional </a:t>
            </a:r>
          </a:p>
          <a:p>
            <a:r>
              <a:rPr lang="en-US" sz="2400" dirty="0" err="1" smtClean="0"/>
              <a:t>unitarity</a:t>
            </a:r>
            <a:r>
              <a:rPr lang="en-US" sz="2400" dirty="0" smtClean="0"/>
              <a:t> cut, but with different ‘cut conditions’ and </a:t>
            </a:r>
          </a:p>
          <a:p>
            <a:r>
              <a:rPr lang="en-US" sz="2400" dirty="0" smtClean="0"/>
              <a:t>linear propagators. </a:t>
            </a:r>
            <a:endParaRPr lang="en-US" sz="2400" dirty="0"/>
          </a:p>
        </p:txBody>
      </p:sp>
      <p:cxnSp>
        <p:nvCxnSpPr>
          <p:cNvPr id="8" name="Lige pilforbindelse 7"/>
          <p:cNvCxnSpPr/>
          <p:nvPr/>
        </p:nvCxnSpPr>
        <p:spPr>
          <a:xfrm>
            <a:off x="2908300" y="2971800"/>
            <a:ext cx="1155700" cy="1117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2908300" y="2971800"/>
            <a:ext cx="12573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559929"/>
            <a:ext cx="1511300" cy="2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939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Comment: On the contour of integration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5925" y="1787526"/>
            <a:ext cx="8308975" cy="4664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relation to the Q-cut is the need to fix the </a:t>
            </a:r>
            <a:r>
              <a:rPr lang="en-US" sz="2400" dirty="0" smtClean="0">
                <a:solidFill>
                  <a:srgbClr val="FF0000"/>
                </a:solidFill>
              </a:rPr>
              <a:t>causal structure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For the normal (squared) Feynman prescription, </a:t>
            </a:r>
            <a:r>
              <a:rPr lang="en-US" sz="2400" dirty="0" smtClean="0">
                <a:solidFill>
                  <a:srgbClr val="FF0000"/>
                </a:solidFill>
              </a:rPr>
              <a:t>the causal structure is fixed by the       in the propagator.</a:t>
            </a:r>
          </a:p>
          <a:p>
            <a:r>
              <a:rPr lang="en-US" sz="2400" dirty="0" smtClean="0"/>
              <a:t>If we </a:t>
            </a:r>
            <a:r>
              <a:rPr lang="en-US" sz="2400" dirty="0" smtClean="0">
                <a:solidFill>
                  <a:srgbClr val="FF0000"/>
                </a:solidFill>
              </a:rPr>
              <a:t>start from a specific Feynman graph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keep track of the (signs) of contours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we can use the original prescription even in the linear case. </a:t>
            </a:r>
          </a:p>
          <a:p>
            <a:r>
              <a:rPr lang="en-US" sz="2400" dirty="0" smtClean="0"/>
              <a:t>However if we want to start with an expression </a:t>
            </a:r>
            <a:r>
              <a:rPr lang="en-US" sz="2400" dirty="0" smtClean="0">
                <a:solidFill>
                  <a:srgbClr val="FF0000"/>
                </a:solidFill>
              </a:rPr>
              <a:t>with only linear propagators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here it turns out that we have to use </a:t>
            </a:r>
            <a:r>
              <a:rPr lang="en-US" sz="2400" dirty="0" smtClean="0">
                <a:solidFill>
                  <a:srgbClr val="FF0000"/>
                </a:solidFill>
              </a:rPr>
              <a:t>a principle value prescription.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Billed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3235795"/>
            <a:ext cx="27216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847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Q-cut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5425" y="1892300"/>
            <a:ext cx="8499475" cy="4762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sum over the different Q-cut factorizations </a:t>
            </a:r>
            <a:r>
              <a:rPr lang="en-US" sz="2400" dirty="0" smtClean="0"/>
              <a:t>at one-loop reproduce any amplitude.</a:t>
            </a:r>
          </a:p>
          <a:p>
            <a:r>
              <a:rPr lang="en-US" sz="2400" dirty="0" smtClean="0"/>
              <a:t>It can be shown that the </a:t>
            </a:r>
            <a:r>
              <a:rPr lang="en-US" sz="2400" dirty="0" smtClean="0">
                <a:solidFill>
                  <a:srgbClr val="FF0000"/>
                </a:solidFill>
              </a:rPr>
              <a:t>Q-cut can be mapped to a normal </a:t>
            </a:r>
            <a:r>
              <a:rPr lang="en-US" sz="2400" dirty="0" err="1" smtClean="0">
                <a:solidFill>
                  <a:srgbClr val="FF0000"/>
                </a:solidFill>
              </a:rPr>
              <a:t>unitarity</a:t>
            </a:r>
            <a:r>
              <a:rPr lang="en-US" sz="2400" dirty="0" smtClean="0">
                <a:solidFill>
                  <a:srgbClr val="FF0000"/>
                </a:solidFill>
              </a:rPr>
              <a:t> cut. </a:t>
            </a:r>
            <a:r>
              <a:rPr lang="en-US" sz="2400" dirty="0" smtClean="0">
                <a:solidFill>
                  <a:srgbClr val="008000"/>
                </a:solidFill>
              </a:rPr>
              <a:t>(See Huang, Jin, </a:t>
            </a:r>
            <a:r>
              <a:rPr lang="en-US" sz="2400" dirty="0" err="1" smtClean="0">
                <a:solidFill>
                  <a:srgbClr val="008000"/>
                </a:solidFill>
              </a:rPr>
              <a:t>Rao</a:t>
            </a:r>
            <a:r>
              <a:rPr lang="en-US" sz="2400" dirty="0" smtClean="0">
                <a:solidFill>
                  <a:srgbClr val="008000"/>
                </a:solidFill>
              </a:rPr>
              <a:t>, Zhou, </a:t>
            </a:r>
            <a:r>
              <a:rPr lang="en-US" sz="2400" dirty="0" err="1" smtClean="0">
                <a:solidFill>
                  <a:srgbClr val="008000"/>
                </a:solidFill>
              </a:rPr>
              <a:t>Feng</a:t>
            </a:r>
            <a:r>
              <a:rPr lang="en-US" sz="2400" dirty="0" smtClean="0">
                <a:solidFill>
                  <a:srgbClr val="008000"/>
                </a:solidFill>
              </a:rPr>
              <a:t>).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It is clear that methods is applicable to </a:t>
            </a:r>
            <a:r>
              <a:rPr lang="en-US" sz="2400" dirty="0" smtClean="0">
                <a:solidFill>
                  <a:srgbClr val="FF0000"/>
                </a:solidFill>
              </a:rPr>
              <a:t>higher loops </a:t>
            </a:r>
            <a:r>
              <a:rPr lang="en-US" sz="2400" dirty="0" smtClean="0">
                <a:solidFill>
                  <a:srgbClr val="000000"/>
                </a:solidFill>
              </a:rPr>
              <a:t>as well.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At </a:t>
            </a:r>
            <a:r>
              <a:rPr lang="en-US" sz="2400" dirty="0" smtClean="0">
                <a:solidFill>
                  <a:srgbClr val="FF0000"/>
                </a:solidFill>
              </a:rPr>
              <a:t>two loops </a:t>
            </a:r>
            <a:r>
              <a:rPr lang="en-US" sz="2400" dirty="0" smtClean="0">
                <a:solidFill>
                  <a:srgbClr val="000000"/>
                </a:solidFill>
              </a:rPr>
              <a:t>we can consider a three parameter deformation family in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Billed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511800"/>
            <a:ext cx="304800" cy="381000"/>
          </a:xfrm>
          <a:prstGeom prst="rect">
            <a:avLst/>
          </a:prstGeom>
        </p:spPr>
      </p:pic>
      <p:pic>
        <p:nvPicPr>
          <p:cNvPr id="6" name="Billed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5511800"/>
            <a:ext cx="355600" cy="381000"/>
          </a:xfrm>
          <a:prstGeom prst="rect">
            <a:avLst/>
          </a:prstGeom>
        </p:spPr>
      </p:pic>
      <p:pic>
        <p:nvPicPr>
          <p:cNvPr id="7" name="Billed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5511800"/>
            <a:ext cx="1574800" cy="431800"/>
          </a:xfrm>
          <a:prstGeom prst="rect">
            <a:avLst/>
          </a:prstGeom>
        </p:spPr>
      </p:pic>
      <p:pic>
        <p:nvPicPr>
          <p:cNvPr id="9" name="Billed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5397500"/>
            <a:ext cx="1270000" cy="558800"/>
          </a:xfrm>
          <a:prstGeom prst="rect">
            <a:avLst/>
          </a:prstGeom>
        </p:spPr>
      </p:pic>
      <p:pic>
        <p:nvPicPr>
          <p:cNvPr id="10" name="Billed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81700"/>
            <a:ext cx="1320800" cy="558800"/>
          </a:xfrm>
          <a:prstGeom prst="rect">
            <a:avLst/>
          </a:prstGeom>
        </p:spPr>
      </p:pic>
      <p:pic>
        <p:nvPicPr>
          <p:cNvPr id="11" name="Billed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5397500"/>
            <a:ext cx="2235200" cy="558800"/>
          </a:xfrm>
          <a:prstGeom prst="rect">
            <a:avLst/>
          </a:prstGeom>
        </p:spPr>
      </p:pic>
      <p:pic>
        <p:nvPicPr>
          <p:cNvPr id="12" name="Billede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6026150"/>
            <a:ext cx="2235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98355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Q-cut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This </a:t>
            </a:r>
            <a:r>
              <a:rPr lang="da-DK" dirty="0" err="1" smtClean="0">
                <a:solidFill>
                  <a:schemeClr val="tx1"/>
                </a:solidFill>
              </a:rPr>
              <a:t>leads</a:t>
            </a:r>
            <a:r>
              <a:rPr lang="da-DK" dirty="0" smtClean="0">
                <a:solidFill>
                  <a:schemeClr val="tx1"/>
                </a:solidFill>
              </a:rPr>
              <a:t> to the </a:t>
            </a:r>
            <a:r>
              <a:rPr lang="da-DK" dirty="0" err="1" smtClean="0">
                <a:solidFill>
                  <a:schemeClr val="tx1"/>
                </a:solidFill>
              </a:rPr>
              <a:t>following</a:t>
            </a:r>
            <a:r>
              <a:rPr lang="da-DK" dirty="0" smtClean="0">
                <a:solidFill>
                  <a:schemeClr val="tx1"/>
                </a:solidFill>
              </a:rPr>
              <a:t> types of Q-</a:t>
            </a:r>
            <a:r>
              <a:rPr lang="da-DK" dirty="0" err="1" smtClean="0">
                <a:solidFill>
                  <a:schemeClr val="tx1"/>
                </a:solidFill>
              </a:rPr>
              <a:t>cuts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019300"/>
            <a:ext cx="7747000" cy="13208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3759200"/>
            <a:ext cx="4076700" cy="1219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953000"/>
            <a:ext cx="8661400" cy="10414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5" y="3213100"/>
            <a:ext cx="2438400" cy="48260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3289300"/>
            <a:ext cx="1701800" cy="45720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8600" y="3289300"/>
            <a:ext cx="1066800" cy="4826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50" y="5994400"/>
            <a:ext cx="2082800" cy="52070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400" y="6019800"/>
            <a:ext cx="1384300" cy="54610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5650" y="6032500"/>
            <a:ext cx="3949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04054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52388"/>
            <a:ext cx="7772400" cy="14081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N-point scalar amplitude</a:t>
            </a:r>
            <a:b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82575" y="3095625"/>
            <a:ext cx="79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Here   </a:t>
            </a:r>
          </a:p>
        </p:txBody>
      </p:sp>
      <p:pic>
        <p:nvPicPr>
          <p:cNvPr id="22532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268538"/>
            <a:ext cx="72358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400050" y="4943475"/>
            <a:ext cx="455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are the </a:t>
            </a:r>
            <a:r>
              <a:rPr lang="en-US" dirty="0">
                <a:solidFill>
                  <a:srgbClr val="FF0000"/>
                </a:solidFill>
              </a:rPr>
              <a:t>scattering equations </a:t>
            </a:r>
            <a:r>
              <a:rPr lang="en-US" dirty="0"/>
              <a:t>where    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222250" y="1643063"/>
            <a:ext cx="6234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N-point scalar amplitude</a:t>
            </a:r>
            <a:r>
              <a:rPr lang="en-US" dirty="0"/>
              <a:t> (s = 0) one has </a:t>
            </a:r>
          </a:p>
        </p:txBody>
      </p:sp>
      <p:pic>
        <p:nvPicPr>
          <p:cNvPr id="22535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611813"/>
            <a:ext cx="4106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94350" y="4249738"/>
            <a:ext cx="318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Generally complicated solutions</a:t>
            </a:r>
          </a:p>
          <a:p>
            <a:pPr eaLnBrk="1" hangingPunct="1"/>
            <a:r>
              <a:rPr lang="en-US" sz="1800" dirty="0"/>
              <a:t>at higher points. N-roots of </a:t>
            </a:r>
          </a:p>
          <a:p>
            <a:pPr eaLnBrk="1" hangingPunct="1"/>
            <a:r>
              <a:rPr lang="en-US" sz="1800" dirty="0"/>
              <a:t>Polynomial equations. </a:t>
            </a:r>
          </a:p>
          <a:p>
            <a:pPr eaLnBrk="1" hangingPunct="1"/>
            <a:r>
              <a:rPr lang="en-US" sz="1800" dirty="0"/>
              <a:t>(can be complex)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11575" y="4411663"/>
            <a:ext cx="1709738" cy="290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551113" y="3095625"/>
            <a:ext cx="2959100" cy="738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29300" y="3668713"/>
            <a:ext cx="1970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Sum over solutions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51225" y="5976938"/>
            <a:ext cx="445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Much like standard Kobe-Nielsen gauge fixing</a:t>
            </a:r>
          </a:p>
        </p:txBody>
      </p:sp>
      <p:pic>
        <p:nvPicPr>
          <p:cNvPr id="225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557588"/>
            <a:ext cx="3060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88D2EF-84EB-5C43-848A-68445E420B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  <p:bldP spid="14" grpId="2"/>
      <p:bldP spid="19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15925" y="314325"/>
            <a:ext cx="8308975" cy="1143000"/>
          </a:xfrm>
        </p:spPr>
        <p:txBody>
          <a:bodyPr/>
          <a:lstStyle/>
          <a:p>
            <a:r>
              <a:rPr lang="da-DK"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44034" name="Pladsholder til indhold 2"/>
          <p:cNvSpPr>
            <a:spLocks noGrp="1"/>
          </p:cNvSpPr>
          <p:nvPr>
            <p:ph idx="1"/>
          </p:nvPr>
        </p:nvSpPr>
        <p:spPr>
          <a:xfrm>
            <a:off x="415925" y="1584325"/>
            <a:ext cx="8308975" cy="4664075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Q-cuts techniques </a:t>
            </a:r>
            <a:r>
              <a:rPr lang="en-US" sz="2400" dirty="0" smtClean="0">
                <a:latin typeface="Arial" charset="0"/>
                <a:cs typeface="Arial" charset="0"/>
              </a:rPr>
              <a:t>have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wide applicability </a:t>
            </a:r>
            <a:r>
              <a:rPr lang="en-US" sz="2400" dirty="0" smtClean="0">
                <a:latin typeface="Arial" charset="0"/>
                <a:cs typeface="Arial" charset="0"/>
              </a:rPr>
              <a:t>especially for theories that naturally lead to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linear propagators</a:t>
            </a:r>
            <a:r>
              <a:rPr lang="en-US" sz="2400" dirty="0" smtClean="0">
                <a:latin typeface="Arial" charset="0"/>
                <a:cs typeface="Arial" charset="0"/>
              </a:rPr>
              <a:t>.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Regulates</a:t>
            </a:r>
            <a:r>
              <a:rPr lang="en-US" sz="2400" dirty="0" smtClean="0">
                <a:latin typeface="Arial" charset="0"/>
                <a:cs typeface="Arial" charset="0"/>
              </a:rPr>
              <a:t> the problems associated with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forward limit integrands.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Q-cut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is foremost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 computational tool </a:t>
            </a:r>
            <a:r>
              <a:rPr lang="en-US" sz="2400" dirty="0" smtClean="0">
                <a:latin typeface="Arial" charset="0"/>
                <a:cs typeface="Arial" charset="0"/>
              </a:rPr>
              <a:t>that allow us to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eliminate redundancies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 a new efficient way</a:t>
            </a:r>
            <a:r>
              <a:rPr lang="en-US" sz="2400" dirty="0" smtClean="0">
                <a:latin typeface="Arial" charset="0"/>
                <a:cs typeface="Arial" charset="0"/>
              </a:rPr>
              <a:t>. 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Opens </a:t>
            </a:r>
            <a:r>
              <a:rPr lang="en-US" sz="2400" dirty="0">
                <a:latin typeface="Arial" charset="0"/>
                <a:cs typeface="Arial" charset="0"/>
              </a:rPr>
              <a:t>up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new avenues for computation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D1907E-5E6A-3A49-80A1-8FA11A12B3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188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8601" y="1917700"/>
            <a:ext cx="8686800" cy="46355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latin typeface="Arial" charset="0"/>
                <a:cs typeface="Arial" charset="0"/>
              </a:rPr>
              <a:t>Conceptually it is interesting that the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scattering equation formalism</a:t>
            </a:r>
            <a:r>
              <a:rPr lang="en-US" sz="2600" dirty="0">
                <a:latin typeface="Arial" charset="0"/>
                <a:cs typeface="Arial" charset="0"/>
              </a:rPr>
              <a:t> provides us with expressions that </a:t>
            </a:r>
            <a:r>
              <a:rPr lang="en-US" sz="2600" dirty="0" smtClean="0">
                <a:latin typeface="Arial" charset="0"/>
                <a:cs typeface="Arial" charset="0"/>
              </a:rPr>
              <a:t>have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new features / freedom / symmetry 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compared to a normal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Feynman expansions.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Arial" charset="0"/>
                <a:cs typeface="Arial" charset="0"/>
              </a:rPr>
              <a:t>Future </a:t>
            </a:r>
            <a:r>
              <a:rPr lang="en-US" sz="3000" dirty="0">
                <a:latin typeface="Arial" charset="0"/>
                <a:cs typeface="Arial" charset="0"/>
              </a:rPr>
              <a:t>work: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It might be possible </a:t>
            </a:r>
            <a:r>
              <a:rPr lang="en-US" sz="2600" dirty="0">
                <a:solidFill>
                  <a:schemeClr val="tx1"/>
                </a:solidFill>
                <a:latin typeface="Arial" charset="0"/>
                <a:cs typeface="Arial" charset="0"/>
              </a:rPr>
              <a:t>to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improve the contour prescription 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of the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Q-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cut.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This would lead to more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efficient computation.</a:t>
            </a:r>
            <a:endParaRPr lang="en-US" sz="2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</a:pPr>
            <a:endParaRPr lang="en-US" sz="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Theory: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Origin of linear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propagator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prescription? </a:t>
            </a:r>
          </a:p>
          <a:p>
            <a:pPr lvl="1">
              <a:lnSpc>
                <a:spcPct val="120000"/>
              </a:lnSpc>
            </a:pPr>
            <a:endParaRPr lang="en-US" sz="3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Q-cuts in Yang-Mills theory and gravity: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new light on loop BCJ/KLT type identities from scattering equation prescription?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en-US" sz="26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(See e.g. He and </a:t>
            </a:r>
            <a:r>
              <a:rPr lang="en-US" sz="26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Schlotterer</a:t>
            </a:r>
            <a:r>
              <a:rPr lang="en-US" sz="26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; He, </a:t>
            </a:r>
            <a:r>
              <a:rPr lang="en-US" sz="26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Schlotterer</a:t>
            </a:r>
            <a:r>
              <a:rPr lang="en-US" sz="26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, Zhang)  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ktangel 4"/>
          <p:cNvSpPr/>
          <p:nvPr/>
        </p:nvSpPr>
        <p:spPr>
          <a:xfrm>
            <a:off x="2278621" y="6197600"/>
            <a:ext cx="229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(See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Schlotterer’s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talk)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848818" y="4533900"/>
            <a:ext cx="191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(See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Gomez’s talk)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9562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523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9963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43F916-4BD4-9548-9123-6ACCDDA491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1" y="139701"/>
            <a:ext cx="9224681" cy="6553199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1219200" y="1736725"/>
            <a:ext cx="68635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Thank you!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32924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338388"/>
            <a:ext cx="77263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12"/>
          <p:cNvSpPr txBox="1">
            <a:spLocks noChangeArrowheads="1"/>
          </p:cNvSpPr>
          <p:nvPr/>
        </p:nvSpPr>
        <p:spPr bwMode="auto">
          <a:xfrm>
            <a:off x="260350" y="1851025"/>
            <a:ext cx="342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mtClean="0"/>
              <a:t>For gluons (s = 1) we have</a:t>
            </a:r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4288"/>
            <a:ext cx="7772400" cy="9144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The N-point gluon amplitude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79600" y="3200400"/>
            <a:ext cx="271463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65838" y="3422650"/>
            <a:ext cx="0" cy="54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3895725"/>
            <a:ext cx="183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smtClean="0"/>
              <a:t>Cyclic trace</a:t>
            </a:r>
            <a:endParaRPr lang="en-GB" sz="2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825" y="4979988"/>
            <a:ext cx="2873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Polarizations and momenta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46550" y="4546600"/>
            <a:ext cx="1657350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21150" y="3327400"/>
            <a:ext cx="2540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40113" y="3540125"/>
            <a:ext cx="2168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smtClean="0"/>
              <a:t>Sum over solutions</a:t>
            </a:r>
            <a:endParaRPr lang="en-GB" sz="200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959225"/>
            <a:ext cx="3479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987925"/>
            <a:ext cx="240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A9837F-B679-3C4B-AED5-15B6EC269FE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5196D94-5C60-AA4E-AAC7-3C4ED5894A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04800"/>
            <a:ext cx="7772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Some results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838" y="1725613"/>
            <a:ext cx="8564562" cy="101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Some results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Proof</a:t>
            </a:r>
            <a:r>
              <a:rPr lang="en-US" sz="2800" dirty="0" smtClean="0"/>
              <a:t> </a:t>
            </a:r>
            <a:r>
              <a:rPr lang="en-US" sz="2800" dirty="0"/>
              <a:t>of amplitude formulas via </a:t>
            </a:r>
            <a:r>
              <a:rPr lang="en-US" sz="2800" dirty="0">
                <a:solidFill>
                  <a:srgbClr val="FF0000"/>
                </a:solidFill>
              </a:rPr>
              <a:t>BCFW </a:t>
            </a:r>
            <a:r>
              <a:rPr lang="en-US" sz="2800" dirty="0" smtClean="0">
                <a:solidFill>
                  <a:srgbClr val="FF0000"/>
                </a:solidFill>
              </a:rPr>
              <a:t>Recursion </a:t>
            </a:r>
          </a:p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>
                <a:solidFill>
                  <a:srgbClr val="008000"/>
                </a:solidFill>
              </a:rPr>
              <a:t>Dolan and Goddard)  </a:t>
            </a:r>
            <a:endParaRPr 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sz="1100" dirty="0" smtClean="0">
              <a:solidFill>
                <a:srgbClr val="008000"/>
              </a:solidFill>
            </a:endParaRPr>
          </a:p>
          <a:p>
            <a:pPr eaLnBrk="1" hangingPunct="1"/>
            <a:endParaRPr lang="en-US" sz="300" dirty="0"/>
          </a:p>
          <a:p>
            <a:pPr eaLnBrk="1" hangingPunct="1"/>
            <a:endParaRPr lang="en-US" sz="1200" dirty="0">
              <a:solidFill>
                <a:srgbClr val="008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Scattering equation formalism </a:t>
            </a:r>
            <a:r>
              <a:rPr lang="en-US" sz="2800" dirty="0" smtClean="0">
                <a:solidFill>
                  <a:srgbClr val="000000"/>
                </a:solidFill>
              </a:rPr>
              <a:t>from </a:t>
            </a:r>
            <a:r>
              <a:rPr lang="en-US" sz="2800" dirty="0">
                <a:solidFill>
                  <a:srgbClr val="000000"/>
                </a:solidFill>
              </a:rPr>
              <a:t>the view point of </a:t>
            </a:r>
            <a:r>
              <a:rPr lang="en-US" sz="2800" dirty="0" err="1">
                <a:solidFill>
                  <a:srgbClr val="FF0000"/>
                </a:solidFill>
              </a:rPr>
              <a:t>Ambi-twistor</a:t>
            </a:r>
            <a:r>
              <a:rPr lang="en-US" sz="2800" dirty="0">
                <a:solidFill>
                  <a:srgbClr val="FF0000"/>
                </a:solidFill>
              </a:rPr>
              <a:t> space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>
                <a:solidFill>
                  <a:srgbClr val="008000"/>
                </a:solidFill>
              </a:rPr>
              <a:t>Mason and </a:t>
            </a:r>
            <a:r>
              <a:rPr lang="en-US" dirty="0" smtClean="0">
                <a:solidFill>
                  <a:srgbClr val="008000"/>
                </a:solidFill>
              </a:rPr>
              <a:t>Skinner; </a:t>
            </a:r>
            <a:r>
              <a:rPr lang="en-US" dirty="0" err="1">
                <a:solidFill>
                  <a:srgbClr val="008000"/>
                </a:solidFill>
              </a:rPr>
              <a:t>Adamo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Casali</a:t>
            </a:r>
            <a:r>
              <a:rPr lang="en-US" dirty="0">
                <a:solidFill>
                  <a:srgbClr val="008000"/>
                </a:solidFill>
              </a:rPr>
              <a:t> and </a:t>
            </a:r>
            <a:r>
              <a:rPr lang="en-US" dirty="0" smtClean="0">
                <a:solidFill>
                  <a:srgbClr val="008000"/>
                </a:solidFill>
              </a:rPr>
              <a:t>Skinner; </a:t>
            </a:r>
            <a:r>
              <a:rPr lang="en-US" dirty="0" err="1" smtClean="0">
                <a:solidFill>
                  <a:srgbClr val="008000"/>
                </a:solidFill>
              </a:rPr>
              <a:t>Casali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Tourkine</a:t>
            </a:r>
            <a:r>
              <a:rPr lang="en-US" dirty="0" smtClean="0">
                <a:solidFill>
                  <a:srgbClr val="008000"/>
                </a:solidFill>
              </a:rPr>
              <a:t>)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(See Mason’s talk)</a:t>
            </a:r>
          </a:p>
          <a:p>
            <a:pPr eaLnBrk="1" hangingPunct="1"/>
            <a:endParaRPr lang="en-US" sz="2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14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14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Scattering </a:t>
            </a:r>
            <a:r>
              <a:rPr lang="en-US" sz="2800" dirty="0" smtClean="0">
                <a:solidFill>
                  <a:srgbClr val="FF0000"/>
                </a:solidFill>
              </a:rPr>
              <a:t>equation formalism </a:t>
            </a:r>
            <a:r>
              <a:rPr lang="en-US" sz="2800" dirty="0">
                <a:solidFill>
                  <a:srgbClr val="000000"/>
                </a:solidFill>
              </a:rPr>
              <a:t>from the view point </a:t>
            </a:r>
            <a:r>
              <a:rPr lang="en-US" sz="2800" dirty="0" smtClean="0">
                <a:solidFill>
                  <a:srgbClr val="000000"/>
                </a:solidFill>
              </a:rPr>
              <a:t>of </a:t>
            </a:r>
            <a:r>
              <a:rPr lang="en-US" sz="2800" dirty="0">
                <a:solidFill>
                  <a:srgbClr val="FF0000"/>
                </a:solidFill>
              </a:rPr>
              <a:t>pure </a:t>
            </a:r>
            <a:r>
              <a:rPr lang="en-US" sz="2800" dirty="0" err="1" smtClean="0">
                <a:solidFill>
                  <a:srgbClr val="FF0000"/>
                </a:solidFill>
              </a:rPr>
              <a:t>spinor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formalism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Berkovits</a:t>
            </a:r>
            <a:r>
              <a:rPr lang="en-US" dirty="0">
                <a:solidFill>
                  <a:srgbClr val="008000"/>
                </a:solidFill>
              </a:rPr>
              <a:t>; </a:t>
            </a:r>
            <a:r>
              <a:rPr lang="en-US" dirty="0" smtClean="0">
                <a:solidFill>
                  <a:srgbClr val="008000"/>
                </a:solidFill>
              </a:rPr>
              <a:t>Gomez and </a:t>
            </a:r>
            <a:r>
              <a:rPr lang="en-US" dirty="0">
                <a:solidFill>
                  <a:srgbClr val="008000"/>
                </a:solidFill>
              </a:rPr>
              <a:t>Yuan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eaLnBrk="1" hangingPunct="1"/>
            <a:endParaRPr lang="en-US" dirty="0">
              <a:solidFill>
                <a:srgbClr val="008000"/>
              </a:solidFill>
            </a:endParaRPr>
          </a:p>
          <a:p>
            <a:pPr eaLnBrk="1" hangingPunct="1"/>
            <a:endParaRPr 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dirty="0">
              <a:solidFill>
                <a:srgbClr val="008000"/>
              </a:solidFill>
            </a:endParaRPr>
          </a:p>
          <a:p>
            <a:pPr eaLnBrk="1" hangingPunct="1"/>
            <a:endParaRPr 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dirty="0">
              <a:solidFill>
                <a:srgbClr val="008000"/>
              </a:solidFill>
            </a:endParaRPr>
          </a:p>
          <a:p>
            <a:pPr eaLnBrk="1" hangingPunct="1"/>
            <a:endParaRPr 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sz="1100" dirty="0">
              <a:solidFill>
                <a:srgbClr val="008000"/>
              </a:solidFill>
            </a:endParaRP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eaLnBrk="1" hangingPunct="1"/>
            <a:endParaRPr 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dirty="0">
              <a:solidFill>
                <a:srgbClr val="008000"/>
              </a:solidFill>
            </a:endParaRPr>
          </a:p>
          <a:p>
            <a:pPr eaLnBrk="1" hangingPunct="1"/>
            <a:endParaRPr 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dirty="0">
              <a:solidFill>
                <a:srgbClr val="008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Pladsholder til diasnummer 1"/>
          <p:cNvSpPr txBox="1">
            <a:spLocks noGrp="1"/>
          </p:cNvSpPr>
          <p:nvPr/>
        </p:nvSpPr>
        <p:spPr>
          <a:xfrm>
            <a:off x="8382000" y="121920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3792AF-DDD9-5846-98FE-54B5643345A8}" type="slidenum">
              <a:rPr lang="en-US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15925" y="314325"/>
            <a:ext cx="8308975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Using the scattering eq. formalism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4325"/>
            <a:ext cx="8308975" cy="46640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endParaRPr lang="en-US" sz="1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cs typeface="Arial" charset="0"/>
              </a:rPr>
              <a:t>Basically currently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options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for evaluation</a:t>
            </a:r>
            <a:r>
              <a:rPr lang="en-US" sz="2800" dirty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defRPr/>
            </a:pPr>
            <a:endParaRPr lang="en-US" sz="200" dirty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Direct numerical </a:t>
            </a:r>
            <a:r>
              <a:rPr lang="en-US" sz="2400" dirty="0">
                <a:latin typeface="Arial" charset="0"/>
                <a:cs typeface="Arial" charset="0"/>
              </a:rPr>
              <a:t>solutions</a:t>
            </a:r>
          </a:p>
          <a:p>
            <a:pPr marL="457200" lvl="2" indent="0" eaLnBrk="1" hangingPunct="1">
              <a:buNone/>
              <a:defRPr/>
            </a:pPr>
            <a:r>
              <a:rPr lang="en-US" sz="2400" dirty="0">
                <a:latin typeface="Arial" charset="0"/>
                <a:cs typeface="Arial" charset="0"/>
              </a:rPr>
              <a:t>Numerically very hard beyond 7pt .. Normally (real) numerical results from 6pt up</a:t>
            </a:r>
            <a:r>
              <a:rPr lang="en-US" sz="2400" dirty="0" smtClean="0">
                <a:latin typeface="Arial" charset="0"/>
                <a:cs typeface="Arial" charset="0"/>
              </a:rPr>
              <a:t>.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(See also e.g. Dolan and Goddard; </a:t>
            </a:r>
            <a:r>
              <a:rPr lang="en-US" sz="20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Søgaard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and Zhang; </a:t>
            </a:r>
            <a:r>
              <a:rPr lang="en-US" sz="20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Bosma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Søgaard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and Zhang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)</a:t>
            </a:r>
          </a:p>
          <a:p>
            <a:pPr marL="457200" lvl="2" indent="0" eaLnBrk="1" hangingPunct="1">
              <a:buNone/>
              <a:defRPr/>
            </a:pPr>
            <a:endParaRPr lang="en-US" sz="2000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rules</a:t>
            </a:r>
            <a:r>
              <a:rPr lang="en-US" sz="2400" dirty="0">
                <a:latin typeface="Arial" charset="0"/>
                <a:cs typeface="Arial" charset="0"/>
              </a:rPr>
              <a:t> for evaluation of residues: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scattering eq. rules for scalars</a:t>
            </a:r>
            <a:r>
              <a:rPr lang="en-US" sz="2400" dirty="0">
                <a:latin typeface="Arial" charset="0"/>
                <a:cs typeface="Arial" charset="0"/>
              </a:rPr>
              <a:t>, see </a:t>
            </a:r>
            <a:r>
              <a:rPr lang="en-US" sz="2400" i="1" dirty="0">
                <a:latin typeface="Arial" charset="0"/>
                <a:cs typeface="Arial" charset="0"/>
              </a:rPr>
              <a:t>e.g.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(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Cachazo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, He and Yuan; </a:t>
            </a:r>
            <a:r>
              <a:rPr lang="en-US" sz="20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Baadgaard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Jepsen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NB, 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Bourjaily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Damgaard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Feng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; Gomez) </a:t>
            </a:r>
            <a:r>
              <a:rPr lang="en-US" sz="2400" dirty="0">
                <a:latin typeface="Arial" charset="0"/>
                <a:cs typeface="Arial" charset="0"/>
              </a:rPr>
              <a:t>and recent extension to </a:t>
            </a:r>
            <a:r>
              <a:rPr lang="en-US" sz="2000" dirty="0">
                <a:latin typeface="Arial" charset="0"/>
                <a:cs typeface="Arial" charset="0"/>
              </a:rPr>
              <a:t>gluons 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(NB, 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Bourjaily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Damgaard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Feng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; Cardona, </a:t>
            </a:r>
            <a:r>
              <a:rPr lang="en-US" sz="2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Feng</a:t>
            </a:r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, Gomez and Huang)</a:t>
            </a:r>
          </a:p>
          <a:p>
            <a:pPr marL="228600" lvl="1" indent="0" eaLnBrk="1" hangingPunct="1">
              <a:buFont typeface="Wingdings" charset="0"/>
              <a:buNone/>
              <a:defRPr/>
            </a:pPr>
            <a:endParaRPr lang="en-US" sz="700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9481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15925" y="-254000"/>
            <a:ext cx="8308975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Point of view 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930400"/>
            <a:ext cx="8308975" cy="431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l"/>
              <a:defRPr/>
            </a:pPr>
            <a:r>
              <a:rPr lang="en-US" sz="2400" dirty="0" smtClean="0">
                <a:solidFill>
                  <a:srgbClr val="FF0000"/>
                </a:solidFill>
                <a:ea typeface="+mn-ea"/>
              </a:rPr>
              <a:t>CHY formalism </a:t>
            </a:r>
            <a:r>
              <a:rPr lang="en-US" sz="2400" dirty="0" smtClean="0">
                <a:solidFill>
                  <a:srgbClr val="000000"/>
                </a:solidFill>
                <a:ea typeface="+mn-ea"/>
              </a:rPr>
              <a:t>viewed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as a very </a:t>
            </a:r>
            <a:r>
              <a:rPr lang="en-US" sz="2400" dirty="0" smtClean="0">
                <a:solidFill>
                  <a:srgbClr val="FF0000"/>
                </a:solidFill>
                <a:ea typeface="+mn-ea"/>
              </a:rPr>
              <a:t>explicit truncation of low-energy string scattering.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l"/>
              <a:defRPr/>
            </a:pPr>
            <a:endParaRPr lang="en-US" sz="1100" dirty="0" smtClean="0">
              <a:solidFill>
                <a:srgbClr val="FF0000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l"/>
              <a:defRPr/>
            </a:pPr>
            <a:r>
              <a:rPr lang="en-US" sz="2200" dirty="0" smtClean="0">
                <a:solidFill>
                  <a:srgbClr val="FF0000"/>
                </a:solidFill>
                <a:ea typeface="+mn-ea"/>
              </a:rPr>
              <a:t>Useful: </a:t>
            </a:r>
            <a:r>
              <a:rPr lang="en-US" sz="2200" dirty="0" smtClean="0">
                <a:solidFill>
                  <a:schemeClr val="tx1"/>
                </a:solidFill>
                <a:ea typeface="+mn-ea"/>
              </a:rPr>
              <a:t>no need for </a:t>
            </a:r>
            <a:r>
              <a:rPr lang="en-US" sz="2200" dirty="0" smtClean="0">
                <a:solidFill>
                  <a:srgbClr val="FF0000"/>
                </a:solidFill>
                <a:ea typeface="+mn-ea"/>
              </a:rPr>
              <a:t>integrations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l"/>
              <a:defRPr/>
            </a:pPr>
            <a:endParaRPr lang="en-US" sz="900" dirty="0" smtClean="0">
              <a:solidFill>
                <a:srgbClr val="FF0000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l"/>
              <a:defRPr/>
            </a:pPr>
            <a:r>
              <a:rPr lang="en-US" sz="2200" dirty="0" smtClean="0">
                <a:solidFill>
                  <a:srgbClr val="FF0000"/>
                </a:solidFill>
                <a:ea typeface="+mn-ea"/>
              </a:rPr>
              <a:t>Advantages: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Certain </a:t>
            </a:r>
            <a:r>
              <a:rPr lang="en-US" sz="2200" dirty="0" smtClean="0">
                <a:solidFill>
                  <a:srgbClr val="FF0000"/>
                </a:solidFill>
                <a:ea typeface="+mn-ea"/>
              </a:rPr>
              <a:t>string considerations/symmetries </a:t>
            </a:r>
            <a:r>
              <a:rPr lang="en-US" sz="2200" dirty="0" smtClean="0">
                <a:solidFill>
                  <a:schemeClr val="tx1"/>
                </a:solidFill>
                <a:ea typeface="+mn-ea"/>
              </a:rPr>
              <a:t>can</a:t>
            </a:r>
            <a:r>
              <a:rPr lang="en-US" sz="2200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carry over</a:t>
            </a:r>
            <a:r>
              <a:rPr lang="is-I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…</a:t>
            </a: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l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E.g.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b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oth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CHY formalism and string theory share invariance under </a:t>
            </a:r>
            <a:r>
              <a:rPr lang="en-US" sz="2200" dirty="0">
                <a:solidFill>
                  <a:srgbClr val="FF0000"/>
                </a:solidFill>
                <a:ea typeface="+mn-ea"/>
              </a:rPr>
              <a:t>Mobius </a:t>
            </a:r>
            <a:r>
              <a:rPr lang="en-US" sz="2200" dirty="0" smtClean="0">
                <a:solidFill>
                  <a:srgbClr val="FF0000"/>
                </a:solidFill>
                <a:ea typeface="+mn-ea"/>
              </a:rPr>
              <a:t>transformations </a:t>
            </a:r>
            <a:r>
              <a:rPr lang="en-US" sz="2200" dirty="0" smtClean="0">
                <a:solidFill>
                  <a:srgbClr val="000000"/>
                </a:solidFill>
                <a:ea typeface="+mn-ea"/>
              </a:rPr>
              <a:t>and</a:t>
            </a:r>
            <a:r>
              <a:rPr lang="en-US" sz="2200" dirty="0" smtClean="0">
                <a:solidFill>
                  <a:srgbClr val="FF0000"/>
                </a:solidFill>
                <a:ea typeface="+mn-ea"/>
              </a:rPr>
              <a:t> amplitudes</a:t>
            </a:r>
            <a:r>
              <a:rPr lang="en-US" sz="2200" dirty="0" smtClean="0">
                <a:solidFill>
                  <a:schemeClr val="tx1"/>
                </a:solidFill>
                <a:ea typeface="+mn-ea"/>
              </a:rPr>
              <a:t> are built up in similar ways.</a:t>
            </a:r>
            <a:endParaRPr lang="en-US" sz="2200" dirty="0">
              <a:solidFill>
                <a:schemeClr val="tx1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l"/>
              <a:defRPr/>
            </a:pPr>
            <a:endParaRPr lang="en-US" sz="5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l"/>
              <a:defRPr/>
            </a:pPr>
            <a:r>
              <a:rPr lang="en-US" sz="2200" dirty="0" smtClean="0">
                <a:solidFill>
                  <a:srgbClr val="FF0000"/>
                </a:solidFill>
                <a:ea typeface="+mn-ea"/>
              </a:rPr>
              <a:t>Important feature: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in our approach the </a:t>
            </a:r>
            <a:r>
              <a:rPr lang="en-US" sz="2200" dirty="0" err="1" smtClean="0">
                <a:solidFill>
                  <a:srgbClr val="FF0000"/>
                </a:solidFill>
                <a:ea typeface="+mn-ea"/>
              </a:rPr>
              <a:t>Koba</a:t>
            </a:r>
            <a:r>
              <a:rPr lang="en-US" sz="2200" dirty="0" smtClean="0">
                <a:solidFill>
                  <a:srgbClr val="FF0000"/>
                </a:solidFill>
                <a:ea typeface="+mn-ea"/>
              </a:rPr>
              <a:t>-Nielsen factor </a:t>
            </a:r>
            <a:r>
              <a:rPr lang="en-US" sz="2200" dirty="0" smtClean="0">
                <a:solidFill>
                  <a:srgbClr val="000000"/>
                </a:solidFill>
                <a:ea typeface="+mn-ea"/>
              </a:rPr>
              <a:t>is kept partially in derivations..</a:t>
            </a:r>
          </a:p>
          <a:p>
            <a:pPr marL="228600" lvl="1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None/>
              <a:defRPr/>
            </a:pPr>
            <a:endParaRPr lang="en-US" sz="1100" dirty="0">
              <a:solidFill>
                <a:srgbClr val="000000"/>
              </a:solidFill>
              <a:ea typeface="+mn-ea"/>
            </a:endParaRPr>
          </a:p>
          <a:p>
            <a:pPr marL="228600" lvl="1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None/>
              <a:defRPr/>
            </a:pPr>
            <a:endParaRPr lang="en-US" sz="2200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62488" y="2262188"/>
            <a:ext cx="415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8000"/>
                </a:solidFill>
              </a:rPr>
              <a:t>(NEJB, </a:t>
            </a:r>
            <a:r>
              <a:rPr lang="en-US" sz="1800" dirty="0" err="1" smtClean="0">
                <a:solidFill>
                  <a:srgbClr val="008000"/>
                </a:solidFill>
              </a:rPr>
              <a:t>Damgaard</a:t>
            </a:r>
            <a:r>
              <a:rPr lang="en-US" sz="1800" dirty="0" smtClean="0">
                <a:solidFill>
                  <a:srgbClr val="008000"/>
                </a:solidFill>
              </a:rPr>
              <a:t>, </a:t>
            </a:r>
            <a:r>
              <a:rPr lang="en-US" sz="1800" dirty="0" err="1" smtClean="0">
                <a:solidFill>
                  <a:srgbClr val="008000"/>
                </a:solidFill>
              </a:rPr>
              <a:t>Tourkine</a:t>
            </a:r>
            <a:r>
              <a:rPr lang="en-US" sz="1800" dirty="0" smtClean="0">
                <a:solidFill>
                  <a:srgbClr val="008000"/>
                </a:solidFill>
              </a:rPr>
              <a:t>, </a:t>
            </a:r>
            <a:r>
              <a:rPr lang="en-US" sz="1800" dirty="0" err="1" smtClean="0">
                <a:solidFill>
                  <a:srgbClr val="008000"/>
                </a:solidFill>
              </a:rPr>
              <a:t>Vanhove</a:t>
            </a:r>
            <a:r>
              <a:rPr lang="en-US" sz="1800" dirty="0" smtClean="0">
                <a:solidFill>
                  <a:srgbClr val="008000"/>
                </a:solidFill>
              </a:rPr>
              <a:t>)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4543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46238"/>
            <a:ext cx="4495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+mn-lt"/>
                <a:ea typeface="+mn-ea"/>
                <a:cs typeface="+mn-cs"/>
              </a:rPr>
              <a:t>	</a:t>
            </a:r>
            <a:r>
              <a:rPr lang="en-US" sz="2400" b="1">
                <a:latin typeface="+mn-lt"/>
                <a:ea typeface="+mn-ea"/>
                <a:cs typeface="+mn-cs"/>
              </a:rPr>
              <a:t>String theory</a:t>
            </a:r>
            <a:endParaRPr lang="en-US" sz="2400" b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00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+mn-lt"/>
                <a:ea typeface="+mn-ea"/>
                <a:cs typeface="+mn-cs"/>
              </a:rPr>
              <a:t>Integration in </a:t>
            </a:r>
            <a:r>
              <a:rPr lang="en-US" sz="2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 ordered manner </a:t>
            </a:r>
            <a:r>
              <a:rPr lang="en-US" sz="2400">
                <a:latin typeface="+mn-lt"/>
                <a:ea typeface="+mn-ea"/>
                <a:cs typeface="+mn-cs"/>
              </a:rPr>
              <a:t>along the real line.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+mn-lt"/>
                <a:ea typeface="+mn-ea"/>
                <a:cs typeface="+mn-cs"/>
              </a:rPr>
              <a:t>Poles comes from pinching regions.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4" y="380999"/>
            <a:ext cx="8277225" cy="12033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Comparison between scattering equations and traditional string theory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1300" y="1646238"/>
            <a:ext cx="4914900" cy="303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+mn-lt"/>
                <a:ea typeface="+mn-ea"/>
                <a:cs typeface="+mn-cs"/>
              </a:rPr>
              <a:t>Scattering eq. prescription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Integral saturated by delta-function </a:t>
            </a:r>
            <a:r>
              <a:rPr lang="en-US" sz="2400">
                <a:latin typeface="+mn-lt"/>
                <a:ea typeface="+mn-ea"/>
                <a:cs typeface="+mn-cs"/>
              </a:rPr>
              <a:t>and amplitude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+mn-lt"/>
                <a:ea typeface="+mn-ea"/>
                <a:cs typeface="+mn-cs"/>
              </a:rPr>
              <a:t>becomes </a:t>
            </a:r>
            <a:r>
              <a:rPr lang="en-US" sz="2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localized</a:t>
            </a:r>
            <a:r>
              <a:rPr lang="en-US" sz="2400">
                <a:latin typeface="+mn-lt"/>
                <a:ea typeface="+mn-ea"/>
                <a:cs typeface="+mn-cs"/>
              </a:rPr>
              <a:t>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+mn-lt"/>
                <a:ea typeface="+mn-ea"/>
                <a:cs typeface="+mn-cs"/>
              </a:rPr>
              <a:t>Solutions not necessarily on real line.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30675"/>
            <a:ext cx="12954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927600"/>
            <a:ext cx="845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673202-6AC1-FC47-832C-34E89EB80C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4325"/>
            <a:ext cx="8308975" cy="4664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Have integrand H(z) with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weight 2 in all variables </a:t>
            </a:r>
            <a:r>
              <a:rPr lang="en-US" dirty="0">
                <a:latin typeface="Arial" charset="0"/>
                <a:cs typeface="Arial" charset="0"/>
              </a:rPr>
              <a:t>(Mobius invariance).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The integration rule </a:t>
            </a:r>
            <a:r>
              <a:rPr lang="en-US" dirty="0" smtClean="0">
                <a:latin typeface="Arial" charset="0"/>
                <a:cs typeface="Arial" charset="0"/>
              </a:rPr>
              <a:t>is</a:t>
            </a: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                                                        If:</a:t>
            </a: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15938" y="-2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>
              <a:defRPr/>
            </a:pPr>
            <a:r>
              <a:rPr lang="en-US" sz="3600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Integration rules for scattering eq.</a:t>
            </a:r>
          </a:p>
        </p:txBody>
      </p:sp>
      <p:sp>
        <p:nvSpPr>
          <p:cNvPr id="34819" name="Content Placeholder 2"/>
          <p:cNvSpPr txBox="1">
            <a:spLocks/>
          </p:cNvSpPr>
          <p:nvPr/>
        </p:nvSpPr>
        <p:spPr bwMode="auto">
          <a:xfrm>
            <a:off x="1524000" y="914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6858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defTabSz="914400" eaLnBrk="1" hangingPunct="1">
              <a:spcBef>
                <a:spcPts val="600"/>
              </a:spcBef>
              <a:buClr>
                <a:srgbClr val="262626"/>
              </a:buClr>
              <a:buSzPct val="70000"/>
              <a:buFont typeface="Wingdings" charset="0"/>
              <a:buNone/>
            </a:pPr>
            <a:r>
              <a:rPr lang="en-US" sz="3200" dirty="0">
                <a:solidFill>
                  <a:srgbClr val="FFFFFF"/>
                </a:solidFill>
                <a:cs typeface="Calibri" charset="0"/>
              </a:rPr>
              <a:t>The rules</a:t>
            </a:r>
          </a:p>
          <a:p>
            <a:pPr lvl="1" defTabSz="914400" eaLnBrk="1" hangingPunct="1">
              <a:spcBef>
                <a:spcPts val="600"/>
              </a:spcBef>
              <a:buClr>
                <a:srgbClr val="262626"/>
              </a:buClr>
              <a:buSzPct val="70000"/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  <a:cs typeface="Calibri" charset="0"/>
            </a:endParaRPr>
          </a:p>
          <a:p>
            <a:pPr lvl="2" defTabSz="914400" eaLnBrk="1" hangingPunct="1">
              <a:spcBef>
                <a:spcPts val="600"/>
              </a:spcBef>
              <a:buClr>
                <a:srgbClr val="7F7F7F"/>
              </a:buClr>
              <a:buSzPct val="70000"/>
              <a:buFont typeface="Wingdings" charset="0"/>
              <a:buNone/>
            </a:pPr>
            <a:endParaRPr lang="en-US" sz="3200" dirty="0">
              <a:solidFill>
                <a:srgbClr val="000000"/>
              </a:solidFill>
              <a:cs typeface="Calibri" charset="0"/>
            </a:endParaRPr>
          </a:p>
          <a:p>
            <a:pPr lvl="2" defTabSz="914400" eaLnBrk="1" hangingPunct="1">
              <a:spcBef>
                <a:spcPts val="600"/>
              </a:spcBef>
              <a:buClr>
                <a:srgbClr val="7F7F7F"/>
              </a:buClr>
              <a:buSzPct val="70000"/>
              <a:buFont typeface="Wingdings" charset="0"/>
              <a:buNone/>
            </a:pPr>
            <a:endParaRPr lang="en-US" sz="3200" dirty="0">
              <a:solidFill>
                <a:srgbClr val="000000"/>
              </a:solidFill>
              <a:cs typeface="Calibri" charset="0"/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SzPct val="70000"/>
              <a:buFont typeface="Wingdings" charset="0"/>
              <a:buChar char="l"/>
            </a:pPr>
            <a:endParaRPr lang="en-US" sz="2000" dirty="0">
              <a:solidFill>
                <a:srgbClr val="404040"/>
              </a:solidFill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30500"/>
            <a:ext cx="16891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4460875" y="2093913"/>
            <a:ext cx="4812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Baadsgaard-Jepsen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NEJBB, </a:t>
            </a:r>
            <a:r>
              <a:rPr lang="en-US" dirty="0" err="1">
                <a:solidFill>
                  <a:srgbClr val="008000"/>
                </a:solidFill>
              </a:rPr>
              <a:t>Bourjaily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Damgaard</a:t>
            </a:r>
            <a:r>
              <a:rPr lang="en-US" dirty="0">
                <a:solidFill>
                  <a:srgbClr val="008000"/>
                </a:solidFill>
              </a:rPr>
              <a:t>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971800" y="3690938"/>
            <a:ext cx="1143000" cy="779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1049338" y="4552950"/>
            <a:ext cx="27987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Set of points </a:t>
            </a:r>
            <a:r>
              <a:rPr lang="en-US" sz="2000" dirty="0"/>
              <a:t>(or compliment set of points)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44975" y="3690938"/>
            <a:ext cx="885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6" name="TextBox 17"/>
          <p:cNvSpPr txBox="1">
            <a:spLocks noChangeArrowheads="1"/>
          </p:cNvSpPr>
          <p:nvPr/>
        </p:nvSpPr>
        <p:spPr bwMode="auto">
          <a:xfrm>
            <a:off x="5265738" y="3506788"/>
            <a:ext cx="290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Integrand</a:t>
            </a:r>
            <a:r>
              <a:rPr lang="en-US" sz="2000" dirty="0"/>
              <a:t> has                  factors                where  </a:t>
            </a:r>
          </a:p>
        </p:txBody>
      </p:sp>
      <p:pic>
        <p:nvPicPr>
          <p:cNvPr id="3482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629025"/>
            <a:ext cx="828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962400"/>
            <a:ext cx="7493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3914775"/>
            <a:ext cx="1092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244975" y="3690938"/>
            <a:ext cx="796925" cy="1325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1" name="TextBox 25"/>
          <p:cNvSpPr txBox="1">
            <a:spLocks noChangeArrowheads="1"/>
          </p:cNvSpPr>
          <p:nvPr/>
        </p:nvSpPr>
        <p:spPr bwMode="auto">
          <a:xfrm>
            <a:off x="5257800" y="4692650"/>
            <a:ext cx="2901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All pairs of set have to satisfy </a:t>
            </a:r>
            <a:r>
              <a:rPr lang="en-US" sz="2000" dirty="0"/>
              <a:t>that either they are nested (or their compliment are).</a:t>
            </a:r>
          </a:p>
        </p:txBody>
      </p:sp>
      <p:sp>
        <p:nvSpPr>
          <p:cNvPr id="34832" name="TextBox 24"/>
          <p:cNvSpPr txBox="1">
            <a:spLocks noChangeArrowheads="1"/>
          </p:cNvSpPr>
          <p:nvPr/>
        </p:nvSpPr>
        <p:spPr bwMode="auto">
          <a:xfrm>
            <a:off x="260350" y="5816600"/>
            <a:ext cx="460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Starting point:</a:t>
            </a:r>
            <a:r>
              <a:rPr lang="en-US" sz="2000"/>
              <a:t> find nested sets in diagram.</a:t>
            </a:r>
          </a:p>
        </p:txBody>
      </p:sp>
    </p:spTree>
    <p:extLst>
      <p:ext uri="{BB962C8B-B14F-4D97-AF65-F5344CB8AC3E}">
        <p14:creationId xmlns:p14="http://schemas.microsoft.com/office/powerpoint/2010/main" val="418126985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4824" grpId="0"/>
      <p:bldP spid="34826" grpId="0"/>
      <p:bldP spid="34831" grpId="0"/>
      <p:bldP spid="348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19105</TotalTime>
  <Words>1794</Words>
  <Application>Microsoft Macintosh PowerPoint</Application>
  <PresentationFormat>Skærmshow (4:3)</PresentationFormat>
  <Paragraphs>307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34</vt:i4>
      </vt:variant>
    </vt:vector>
  </HeadingPairs>
  <TitlesOfParts>
    <vt:vector size="35" baseType="lpstr">
      <vt:lpstr>Expo</vt:lpstr>
      <vt:lpstr>PowerPoint-præsentation</vt:lpstr>
      <vt:lpstr>Scattering equation and new representations of amplitudes</vt:lpstr>
      <vt:lpstr>The N-point scalar amplitude </vt:lpstr>
      <vt:lpstr>The N-point gluon amplitude</vt:lpstr>
      <vt:lpstr>Some results</vt:lpstr>
      <vt:lpstr>Using the scattering eq. formalism</vt:lpstr>
      <vt:lpstr>Point of view : </vt:lpstr>
      <vt:lpstr>Comparison between scattering equations and traditional string theory</vt:lpstr>
      <vt:lpstr>PowerPoint-præsentation</vt:lpstr>
      <vt:lpstr>PowerPoint-præsentation</vt:lpstr>
      <vt:lpstr>Some interesting observations in the ’tree’ scattering equation formalism</vt:lpstr>
      <vt:lpstr>PowerPoint-præsentation</vt:lpstr>
      <vt:lpstr>Example: 6 point scalar tree</vt:lpstr>
      <vt:lpstr>Yang-Mills theory </vt:lpstr>
      <vt:lpstr>Loop amplitudes</vt:lpstr>
      <vt:lpstr>Loop amplitudes</vt:lpstr>
      <vt:lpstr>Loop amplitudes</vt:lpstr>
      <vt:lpstr>Example 3 point scalar loop amplitude</vt:lpstr>
      <vt:lpstr>Example 4 point scalar loop amplitide</vt:lpstr>
      <vt:lpstr>Observations</vt:lpstr>
      <vt:lpstr>Scattering equation motivated partial fraction identities</vt:lpstr>
      <vt:lpstr>Generalization of partial fraction identities</vt:lpstr>
      <vt:lpstr>Generalization of partial fraction identities</vt:lpstr>
      <vt:lpstr>Generalization of partial fraction identities</vt:lpstr>
      <vt:lpstr>Definition of the Q-cut</vt:lpstr>
      <vt:lpstr>Definition of the Q-cut</vt:lpstr>
      <vt:lpstr>Comment: On the contour of integration</vt:lpstr>
      <vt:lpstr>The Q-cut</vt:lpstr>
      <vt:lpstr>The Q-cut</vt:lpstr>
      <vt:lpstr>Conclusions</vt:lpstr>
      <vt:lpstr>Conclusions</vt:lpstr>
      <vt:lpstr>PowerPoint-præsentation</vt:lpstr>
      <vt:lpstr>PowerPoint-præsentation</vt:lpstr>
      <vt:lpstr>PowerPoint-præsentation</vt:lpstr>
    </vt:vector>
  </TitlesOfParts>
  <Company>Niels Bohr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E. J.  Bjerrum-Bohr</dc:creator>
  <cp:lastModifiedBy>E BB</cp:lastModifiedBy>
  <cp:revision>481</cp:revision>
  <cp:lastPrinted>2016-06-13T13:50:47Z</cp:lastPrinted>
  <dcterms:created xsi:type="dcterms:W3CDTF">2015-03-03T16:49:22Z</dcterms:created>
  <dcterms:modified xsi:type="dcterms:W3CDTF">2017-07-14T08:57:55Z</dcterms:modified>
</cp:coreProperties>
</file>