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4"/>
  </p:notesMasterIdLst>
  <p:handoutMasterIdLst>
    <p:handoutMasterId r:id="rId15"/>
  </p:handoutMasterIdLst>
  <p:sldIdLst>
    <p:sldId id="294" r:id="rId2"/>
    <p:sldId id="357" r:id="rId3"/>
    <p:sldId id="330" r:id="rId4"/>
    <p:sldId id="353" r:id="rId5"/>
    <p:sldId id="341" r:id="rId6"/>
    <p:sldId id="349" r:id="rId7"/>
    <p:sldId id="358" r:id="rId8"/>
    <p:sldId id="347" r:id="rId9"/>
    <p:sldId id="359" r:id="rId10"/>
    <p:sldId id="360" r:id="rId11"/>
    <p:sldId id="361" r:id="rId12"/>
    <p:sldId id="34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onntan Callan" initials="FC" lastIdx="1" clrIdx="0">
    <p:extLst>
      <p:ext uri="{19B8F6BF-5375-455C-9EA6-DF929625EA0E}">
        <p15:presenceInfo xmlns:p15="http://schemas.microsoft.com/office/powerpoint/2012/main" userId="S::40154531@ads.qub.ac.uk::4452347e-b608-4b22-a0ce-4cc6040bc0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79"/>
    <a:srgbClr val="DE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10"/>
    <p:restoredTop sz="89157"/>
  </p:normalViewPr>
  <p:slideViewPr>
    <p:cSldViewPr snapToGrid="0" snapToObjects="1">
      <p:cViewPr>
        <p:scale>
          <a:sx n="100" d="100"/>
          <a:sy n="100" d="100"/>
        </p:scale>
        <p:origin x="320" y="208"/>
      </p:cViewPr>
      <p:guideLst/>
    </p:cSldViewPr>
  </p:slideViewPr>
  <p:outlineViewPr>
    <p:cViewPr>
      <p:scale>
        <a:sx n="33" d="100"/>
        <a:sy n="33" d="100"/>
      </p:scale>
      <p:origin x="0" y="-2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94B7D61-E6A6-8146-949A-EADA39C23F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0D95D-AAB3-BA4E-89BC-6A43B815D0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5AEA1-2514-0343-844D-D2B0B06613FC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32A00F-33D0-CC48-9FEC-E7504AC1BB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708BD6-3977-C940-9239-0A5414595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F2E9B-99F4-3440-B87C-5F364F0D8B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474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2:53:28.69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84 82 24575,'-2'0'0,"0"-1"0,1-1 0,-2-1 0,-1 1 0,1 0 0,-1 0 0,2-2 0,2-1 0,0-1 0,0-2 0,0 0 0,0 1 0,0 1 0,0 2 0,0 2 0,0 9 0,0 0 0,0 5 0,0-4 0,0-1 0,0-1 0,1 2 0,0 0 0,2 1 0,0 0 0,0-3 0,-2 0 0,0-3 0,-1-1 0,-3-9 0,-1-6 0,-2-3 0,1 0 0,2 7 0,0 3 0,3 1 0,0-1 0,0 1 0,0 0 0,0 0 0,0 1 0,0 1 0,-1 1 0,0 1 0,0 0 0,1 5 0,0 5 0,2 5 0,-1 1 0,1-3 0,-1-6 0,-1-3 0,-4-6 0,-2-7 0,-1-3 0,0-1 0,3 5 0,0 3 0,1 1 0,-1 3 0,0 0 0,1 1 0,-1 0 0,1-1 0,2 0 0,0 0 0,1 0 0,1 1 0,0 0 0,2 1 0,2 0 0,0 0 0,0 0 0,-2 1 0,-1 1 0,-1 1 0,0 0 0,1 1 0,1 2 0,-1-1 0,-1 0 0,-1-1 0,0-2 0,0 1 0,0-1 0,0 1 0,1-1 0,2-1 0,1 1 0,-1-2 0,-2 1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2:53:28.69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84 82 24575,'-2'0'0,"0"-1"0,1-1 0,-2-1 0,-1 1 0,1 0 0,-1 0 0,2-2 0,2-1 0,0-1 0,0-2 0,0 0 0,0 1 0,0 1 0,0 2 0,0 2 0,0 9 0,0 0 0,0 5 0,0-4 0,0-1 0,0-1 0,1 2 0,0 0 0,2 1 0,0 0 0,0-3 0,-2 0 0,0-3 0,-1-1 0,-3-9 0,-1-6 0,-2-3 0,1 0 0,2 7 0,0 3 0,3 1 0,0-1 0,0 1 0,0 0 0,0 0 0,0 1 0,0 1 0,-1 1 0,0 1 0,0 0 0,1 5 0,0 5 0,2 5 0,-1 1 0,1-3 0,-1-6 0,-1-3 0,-4-6 0,-2-7 0,-1-3 0,0-1 0,3 5 0,0 3 0,1 1 0,-1 3 0,0 0 0,1 1 0,-1 0 0,1-1 0,2 0 0,0 0 0,1 0 0,1 1 0,0 0 0,2 1 0,2 0 0,0 0 0,0 0 0,-2 1 0,-1 1 0,-1 1 0,0 0 0,1 1 0,1 2 0,-1-1 0,-1 0 0,-1-1 0,0-2 0,0 1 0,0-1 0,0 1 0,1-1 0,2-1 0,1 1 0,-1-2 0,-2 1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24T12:53:39.86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611 0 24575,'-69'0'0,"-11"0"0,25 0 0,-1 0 0,-1 0 0,2 0 0,-46 2 0,28 1 0,35 1 0,19 2 0,13-4 0,5-1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4FBAEB-4096-BA40-86CC-EF34C971732B}" type="datetimeFigureOut">
              <a:rPr lang="en-US" smtClean="0"/>
              <a:t>9/12/23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AAD6F-AFA1-A349-9275-E7E102065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9655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2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3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73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90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54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08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026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1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22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9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46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7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CB5C-22F7-874B-B1F5-6718DF89C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7E384E-DEB8-BF48-BF0C-1E2E0AE36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B53E9-C4DA-A34C-B455-A4C9851F1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EE9BE-6737-AF4E-91D4-3468119AC0F4}" type="datetime1">
              <a:rPr lang="en-GB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75F49-83EB-7F4D-BF05-6631582DA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59C83-129D-8347-846A-192CCCB0E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29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D917-BD77-7C41-97BD-139A6D6BB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8FE356-55CD-1E4D-9DE9-64AB822B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DE895-0DAE-824A-8517-6EAB70C79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AC316-BA22-EF42-8491-CA856DEE0E6B}" type="datetime1">
              <a:rPr lang="en-GB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1BACC-876F-B444-9EE8-C4AFBBA1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D6EB2-3CDC-9849-A446-4329178F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09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E36859-24F0-7F47-A8FD-2D7A5EA05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5B52D-47A4-CB48-946C-B1CC2FF69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56464-536B-7747-9FF7-38E130DDD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4FBE9-E14E-3A48-A3F5-F5E100A7DAFD}" type="datetime1">
              <a:rPr lang="en-GB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F524C-9FA8-F24E-AEF9-CF6FEBF0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BAEC0-8C13-9A45-A00E-23EC7B37C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04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5D73-B931-7E4B-8E0A-E782ED99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00B21-71B1-F342-A62D-820180B2B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91CE4-4693-4248-9559-34D69271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E4FB-1BB3-F34B-A8B4-E1AA643CD209}" type="datetime1">
              <a:rPr lang="en-GB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8865B-27FD-AD44-863E-8F20C9FD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49E7-16A3-864D-9CA1-E6117F47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23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25274-D7C1-7A41-BF96-F0BE6EA14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3BF3E-84B5-8B4F-9EE7-BA8B5F094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F035A-7009-404B-A6C4-17B57DD5D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EA73-51ED-8F47-B533-FB0F81D22FFF}" type="datetime1">
              <a:rPr lang="en-GB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394C6-1AAF-594F-BEA2-687D5F5CB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AE280-0DFE-8340-986D-43D26065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51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DC932-1E18-3946-AB21-0A541A135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D6731-2BF9-CA4A-8549-0AB7E5106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F8496-729A-A343-8D88-2C5EC15EE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57351-1E41-154D-BF4E-24BD35457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D1B1D-B8A0-ED42-AEDC-008F89D4763F}" type="datetime1">
              <a:rPr lang="en-GB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C0948-F5D5-FE4E-8213-06386205C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CA975-5586-1340-9377-EFB789B1A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5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6E33-8178-1943-AE5E-C271A3640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615EA-F6B6-CD4A-B15C-7E41372EC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5B6B31-0734-B945-9D9D-A753386E2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D5C51C-FB18-094D-AD1B-4D73803E7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8AED3-E2A9-5E4E-B29C-743431E9E3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4D3852-3DD3-D34D-8CE3-62BA2FB7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C9362-72CC-CD4B-8F5F-6555ACFDCD34}" type="datetime1">
              <a:rPr lang="en-GB" smtClean="0"/>
              <a:t>12/09/2023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EF4AD8-C7BA-F449-9D3E-09F4463F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1AC480-8E91-8244-AD87-DF9C0BB2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4929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5EE-D9A9-6845-8EB6-B3925566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530D1-D7D8-304B-B65F-82438FF6F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57F12-B555-FE41-B05F-86A6D2E44108}" type="datetime1">
              <a:rPr lang="en-GB" smtClean="0"/>
              <a:t>12/09/2023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8940E-9310-844D-89FA-ECC65814D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5B794-7CAA-794A-9A51-B69A2792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6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EABD74-BB9A-F34C-921E-F225606EE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10E2-D942-BD4F-8795-507B144FBD0A}" type="datetime1">
              <a:rPr lang="en-GB" smtClean="0"/>
              <a:t>12/09/2023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32F1CB-D566-A549-B5A8-D73CD582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B2919-C544-8E42-993A-483A514C5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2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7998-EC3F-4343-ACD9-C653ADC8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18166-3330-DB40-BE8D-88B78D044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A8BBA-8F04-C74F-9CAE-5D73F3D3E1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3DDA27-3241-9940-882B-3D6A11CF9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E8815-E973-5047-B9A5-6051B0C94BAE}" type="datetime1">
              <a:rPr lang="en-GB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6F4FA8-9E20-A54D-BD2A-D6737614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E52E13-E44D-8D4B-BF97-8EEBEF256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5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BDFBD-92A8-E647-8DE3-5DDE6F1CB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B35D86-69A7-4E42-A7AC-BED988A25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386F51-E4CA-674B-A6A8-DB1C54F40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1C549-350F-3E48-8B27-48496EABE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8BD19-6AAB-CB4E-AE34-007E5AF9BA39}" type="datetime1">
              <a:rPr lang="en-GB" smtClean="0"/>
              <a:t>12/09/2023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16B74-3CB5-244F-8C9B-C969091C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F08C56-4630-F74D-96B8-421F10A9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46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D27616-7098-944F-93A0-D4C096296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114D0-252C-D145-B819-133F62223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DA547-0408-3D43-97E5-7B84BA8D3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C9362-72CC-CD4B-8F5F-6555ACFDCD34}" type="datetime1">
              <a:rPr lang="en-GB" smtClean="0"/>
              <a:t>12/09/2023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1196C-E0CA-BA47-8468-3A77861A9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D0E60-52AC-D146-ABF4-BA24A2EC4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8B16C-7983-E847-BE70-29C858BE0A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1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customXml" Target="../ink/ink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7.png"/><Relationship Id="rId3" Type="http://schemas.openxmlformats.org/officeDocument/2006/relationships/customXml" Target="../ink/ink2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3.xml"/><Relationship Id="rId15" Type="http://schemas.openxmlformats.org/officeDocument/2006/relationships/image" Target="../media/image19.emf"/><Relationship Id="rId10" Type="http://schemas.openxmlformats.org/officeDocument/2006/relationships/image" Target="../media/image15.png"/><Relationship Id="rId9" Type="http://schemas.openxmlformats.org/officeDocument/2006/relationships/image" Target="../media/image14.png"/><Relationship Id="rId1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D57E70-082A-F04D-AB3E-8D1110B74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8860" t="18342" r="15538" b="15690"/>
          <a:stretch/>
        </p:blipFill>
        <p:spPr>
          <a:xfrm>
            <a:off x="3283397" y="1365036"/>
            <a:ext cx="5578464" cy="53150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D1384E-C322-BB4C-BE80-0570C3CF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807" y="163313"/>
            <a:ext cx="12192000" cy="1365036"/>
          </a:xfrm>
          <a:noFill/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800" dirty="0">
                <a:solidFill>
                  <a:schemeClr val="bg1"/>
                </a:solidFill>
              </a:rPr>
              <a:t>I</a:t>
            </a:r>
            <a:r>
              <a:rPr lang="en-GB" sz="3800" b="0" i="0" u="none" strike="noStrike" dirty="0">
                <a:solidFill>
                  <a:schemeClr val="bg1"/>
                </a:solidFill>
                <a:effectLst/>
              </a:rPr>
              <a:t>nvestigating Observational Signatures of </a:t>
            </a:r>
            <a:r>
              <a:rPr lang="en-GB" sz="3800" dirty="0">
                <a:solidFill>
                  <a:schemeClr val="bg1"/>
                </a:solidFill>
              </a:rPr>
              <a:t>T</a:t>
            </a:r>
            <a:r>
              <a:rPr lang="en-GB" sz="3800" b="0" i="0" u="none" strike="noStrike" dirty="0">
                <a:solidFill>
                  <a:schemeClr val="bg1"/>
                </a:solidFill>
                <a:effectLst/>
              </a:rPr>
              <a:t>ype Ia </a:t>
            </a:r>
            <a:r>
              <a:rPr lang="en-GB" sz="3800" dirty="0">
                <a:solidFill>
                  <a:schemeClr val="bg1"/>
                </a:solidFill>
              </a:rPr>
              <a:t>S</a:t>
            </a:r>
            <a:r>
              <a:rPr lang="en-GB" sz="3800" b="0" i="0" u="none" strike="noStrike" dirty="0">
                <a:solidFill>
                  <a:schemeClr val="bg1"/>
                </a:solidFill>
                <a:effectLst/>
              </a:rPr>
              <a:t>upernovae through </a:t>
            </a:r>
            <a:r>
              <a:rPr lang="en-GB" sz="3800" dirty="0">
                <a:solidFill>
                  <a:schemeClr val="bg1"/>
                </a:solidFill>
              </a:rPr>
              <a:t>3D</a:t>
            </a:r>
            <a:r>
              <a:rPr lang="en-GB" sz="3800" b="0" i="0" u="none" strike="noStrike" dirty="0">
                <a:solidFill>
                  <a:schemeClr val="bg1"/>
                </a:solidFill>
                <a:effectLst/>
              </a:rPr>
              <a:t> Radiative </a:t>
            </a:r>
            <a:r>
              <a:rPr lang="en-GB" sz="3800" dirty="0">
                <a:solidFill>
                  <a:schemeClr val="bg1"/>
                </a:solidFill>
              </a:rPr>
              <a:t>T</a:t>
            </a:r>
            <a:r>
              <a:rPr lang="en-GB" sz="3800" b="0" i="0" u="none" strike="noStrike" dirty="0">
                <a:solidFill>
                  <a:schemeClr val="bg1"/>
                </a:solidFill>
                <a:effectLst/>
              </a:rPr>
              <a:t>ransfer </a:t>
            </a:r>
            <a:r>
              <a:rPr lang="en-GB" sz="3800" dirty="0">
                <a:solidFill>
                  <a:schemeClr val="bg1"/>
                </a:solidFill>
              </a:rPr>
              <a:t>Simulations</a:t>
            </a:r>
            <a:br>
              <a:rPr lang="en-US" sz="4000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8D9F49-FA55-EE44-8D43-21AD96718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15636"/>
            <a:ext cx="355002" cy="365125"/>
          </a:xfrm>
        </p:spPr>
        <p:txBody>
          <a:bodyPr/>
          <a:lstStyle/>
          <a:p>
            <a:fld id="{0E88B16C-7983-E847-BE70-29C858BE0A47}" type="slidenum">
              <a:rPr lang="en-US" sz="2400" smtClean="0">
                <a:solidFill>
                  <a:schemeClr val="bg1"/>
                </a:solidFill>
              </a:rPr>
              <a:t>1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CA2680-1F8F-924E-A2E4-9B148B60F924}"/>
              </a:ext>
            </a:extLst>
          </p:cNvPr>
          <p:cNvSpPr txBox="1"/>
          <p:nvPr/>
        </p:nvSpPr>
        <p:spPr>
          <a:xfrm>
            <a:off x="-146806" y="2400928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400" baseline="30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641D6-0576-6145-8880-EB485774F93F}"/>
              </a:ext>
            </a:extLst>
          </p:cNvPr>
          <p:cNvSpPr txBox="1"/>
          <p:nvPr/>
        </p:nvSpPr>
        <p:spPr>
          <a:xfrm>
            <a:off x="-651164" y="19257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1036F-6101-645A-49D1-7C9E8243A41A}"/>
              </a:ext>
            </a:extLst>
          </p:cNvPr>
          <p:cNvSpPr txBox="1"/>
          <p:nvPr/>
        </p:nvSpPr>
        <p:spPr>
          <a:xfrm>
            <a:off x="9151483" y="4954564"/>
            <a:ext cx="292839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Fionntán Callan</a:t>
            </a:r>
            <a:r>
              <a:rPr lang="en-US" sz="3000" baseline="30000" dirty="0">
                <a:solidFill>
                  <a:schemeClr val="bg1"/>
                </a:solidFill>
              </a:rPr>
              <a:t>1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Christine Collins</a:t>
            </a:r>
            <a:r>
              <a:rPr lang="en-US" sz="2800" baseline="30000" dirty="0">
                <a:solidFill>
                  <a:schemeClr val="bg1"/>
                </a:solidFill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Stuart Sim</a:t>
            </a:r>
            <a:r>
              <a:rPr lang="en-US" sz="2800" baseline="30000" dirty="0">
                <a:solidFill>
                  <a:schemeClr val="bg1"/>
                </a:solidFill>
              </a:rPr>
              <a:t>1</a:t>
            </a:r>
            <a:endParaRPr lang="en-US" sz="3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34A7D-1AFB-A432-942F-70F0365FE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002" y="4991041"/>
            <a:ext cx="3452845" cy="14232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667977-4315-1179-C176-895DE6149D21}"/>
              </a:ext>
            </a:extLst>
          </p:cNvPr>
          <p:cNvSpPr txBox="1"/>
          <p:nvPr/>
        </p:nvSpPr>
        <p:spPr>
          <a:xfrm>
            <a:off x="177501" y="6572984"/>
            <a:ext cx="12191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1 </a:t>
            </a:r>
            <a:r>
              <a:rPr lang="en-GB" sz="1400" dirty="0">
                <a:solidFill>
                  <a:schemeClr val="bg1"/>
                </a:solidFill>
                <a:cs typeface="Times New Roman" panose="02020603050405020304" pitchFamily="18" charset="0"/>
              </a:rPr>
              <a:t>Astrophysics Research Centre, Queen’s University Belfast </a:t>
            </a:r>
            <a:r>
              <a:rPr lang="en-GB" sz="1400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2 </a:t>
            </a:r>
            <a:r>
              <a:rPr lang="en-GB" sz="1400" dirty="0">
                <a:solidFill>
                  <a:schemeClr val="bg1"/>
                </a:solidFill>
              </a:rPr>
              <a:t>GSI Helmholtz Centre for Heavy Ion Research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557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9C72D5-DF96-30EE-8A86-50C0F221096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90376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Potential Helium Signature for Double Detonations Scenario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F9E39E-776B-C372-0CCD-165C9E9DCA41}"/>
              </a:ext>
            </a:extLst>
          </p:cNvPr>
          <p:cNvSpPr txBox="1"/>
          <p:nvPr/>
        </p:nvSpPr>
        <p:spPr>
          <a:xfrm>
            <a:off x="4703186" y="2071640"/>
            <a:ext cx="748881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Recent upgrades to ARTIS (Shingles+ 2020) simulations include treatment for non-thermal electrons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NL</a:t>
            </a:r>
            <a:r>
              <a:rPr lang="en-GB" sz="2000" dirty="0">
                <a:ea typeface="Twentieth Century"/>
                <a:cs typeface="Twentieth Century"/>
                <a:sym typeface="Twentieth Century"/>
              </a:rPr>
              <a:t>TE ARTIS double detonation simulation of Collins+ (2023) predicts a strong He I 10830</a:t>
            </a:r>
            <a:r>
              <a:rPr lang="en-GB" sz="2000" dirty="0">
                <a:ea typeface="Twentieth Century"/>
                <a:cs typeface="Times New Roman" panose="02020603050405020304" pitchFamily="18" charset="0"/>
                <a:sym typeface="Twentieth Century"/>
              </a:rPr>
              <a:t>Å spectral feature at early times, blended with Mg 10927Å</a:t>
            </a:r>
            <a:r>
              <a:rPr lang="en-GB" sz="2000" dirty="0">
                <a:latin typeface="Times New Roman" panose="02020603050405020304" pitchFamily="18" charset="0"/>
                <a:ea typeface="Twentieth Century"/>
                <a:cs typeface="Times New Roman" panose="02020603050405020304" pitchFamily="18" charset="0"/>
                <a:sym typeface="Twentieth Century"/>
              </a:rPr>
              <a:t> </a:t>
            </a:r>
            <a:r>
              <a:rPr lang="en-GB" sz="2000" dirty="0">
                <a:ea typeface="Twentieth Century"/>
                <a:cs typeface="Times New Roman" panose="02020603050405020304" pitchFamily="18" charset="0"/>
                <a:sym typeface="Twentieth Century"/>
              </a:rPr>
              <a:t>feature</a:t>
            </a:r>
          </a:p>
          <a:p>
            <a:endParaRPr lang="en-GB" sz="2000" dirty="0">
              <a:ea typeface="Twentieth Century"/>
              <a:cs typeface="Twentieth Century"/>
              <a:sym typeface="Twentieth Centur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a typeface="Twentieth Century"/>
                <a:cs typeface="Twentieth Century"/>
                <a:sym typeface="Twentieth Century"/>
              </a:rPr>
              <a:t>Same He I 10830</a:t>
            </a:r>
            <a:r>
              <a:rPr lang="en-GB" sz="2000" dirty="0">
                <a:ea typeface="Twentieth Century"/>
                <a:cs typeface="Times New Roman" panose="02020603050405020304" pitchFamily="18" charset="0"/>
                <a:sym typeface="Twentieth Century"/>
              </a:rPr>
              <a:t>Å appears to be reproduced in spectra of the SN Ia iPTF13ebh – was previously attributed to carbon  (Hsiao+ 2015)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00100" lvl="1" indent="-342900">
              <a:buFont typeface="Wingdings" pitchFamily="2" charset="2"/>
              <a:buChar char="Ø"/>
            </a:pPr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EF921F-7FF0-E1EE-4A4F-360BE774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44" y="886957"/>
            <a:ext cx="4347504" cy="2827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F4100-28A6-5BEC-9F65-659191962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844" y="3714847"/>
            <a:ext cx="4248133" cy="2763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60B50A-1ED6-1FE7-D3F4-AC250B2C0044}"/>
              </a:ext>
            </a:extLst>
          </p:cNvPr>
          <p:cNvSpPr txBox="1"/>
          <p:nvPr/>
        </p:nvSpPr>
        <p:spPr>
          <a:xfrm>
            <a:off x="3151874" y="1748917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+ 5d explosion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BEE84C-CAAF-7154-006B-3623AA0DE97A}"/>
              </a:ext>
            </a:extLst>
          </p:cNvPr>
          <p:cNvSpPr txBox="1"/>
          <p:nvPr/>
        </p:nvSpPr>
        <p:spPr>
          <a:xfrm>
            <a:off x="3151874" y="4406109"/>
            <a:ext cx="1674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+ 8d explosion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6CABC0-44F8-CDF8-0869-9C96A310139C}"/>
              </a:ext>
            </a:extLst>
          </p:cNvPr>
          <p:cNvSpPr txBox="1"/>
          <p:nvPr/>
        </p:nvSpPr>
        <p:spPr>
          <a:xfrm>
            <a:off x="436170" y="6463527"/>
            <a:ext cx="261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Collins+ (2023)</a:t>
            </a:r>
          </a:p>
        </p:txBody>
      </p:sp>
    </p:spTree>
    <p:extLst>
      <p:ext uri="{BB962C8B-B14F-4D97-AF65-F5344CB8AC3E}">
        <p14:creationId xmlns:p14="http://schemas.microsoft.com/office/powerpoint/2010/main" val="1097577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5161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B3A0D4-0D99-148D-ACAB-4DEA8D7F9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0" y="1806039"/>
            <a:ext cx="11968037" cy="4199554"/>
          </a:xfrm>
        </p:spPr>
        <p:txBody>
          <a:bodyPr>
            <a:normAutofit/>
          </a:bodyPr>
          <a:lstStyle/>
          <a:p>
            <a:r>
              <a:rPr lang="en-GB" sz="2200" dirty="0"/>
              <a:t>Conclusions</a:t>
            </a:r>
          </a:p>
          <a:p>
            <a:pPr marL="0" indent="0">
              <a:buNone/>
            </a:pPr>
            <a:endParaRPr lang="en-GB" sz="100" dirty="0"/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900" b="0" i="0" u="none" strike="noStrike" cap="none" dirty="0">
                <a:ea typeface="Twentieth Century"/>
                <a:cs typeface="Twentieth Century"/>
                <a:sym typeface="Twentieth Century"/>
              </a:rPr>
              <a:t>Non-thermal effects may allow He spectral features to form</a:t>
            </a:r>
            <a:endParaRPr lang="en-GB" sz="1900" dirty="0"/>
          </a:p>
          <a:p>
            <a:pPr marL="457200" lvl="1" indent="0">
              <a:lnSpc>
                <a:spcPct val="100000"/>
              </a:lnSpc>
              <a:buNone/>
            </a:pPr>
            <a:endParaRPr lang="en-GB" sz="1900" b="0" i="0" u="none" strike="noStrike" cap="none" dirty="0">
              <a:ea typeface="Twentieth Century"/>
              <a:cs typeface="Twentieth Century"/>
              <a:sym typeface="Twentieth Century"/>
            </a:endParaRP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900" b="0" i="0" u="none" strike="noStrike" cap="none" dirty="0">
                <a:ea typeface="Twentieth Century"/>
                <a:cs typeface="Twentieth Century"/>
                <a:sym typeface="Twentieth Century"/>
              </a:rPr>
              <a:t>He spectral features may be a signature of the double detonation scenario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Future work: </a:t>
            </a:r>
          </a:p>
          <a:p>
            <a:pPr marL="457200" lvl="1" indent="0">
              <a:buNone/>
            </a:pPr>
            <a:endParaRPr lang="en-US" sz="100" dirty="0"/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900" dirty="0"/>
              <a:t>Further NLTE ARTIS simulations to determine if </a:t>
            </a:r>
            <a:r>
              <a:rPr lang="en-GB" sz="1800" dirty="0">
                <a:ea typeface="Twentieth Century"/>
                <a:cs typeface="Twentieth Century"/>
                <a:sym typeface="Twentieth Century"/>
              </a:rPr>
              <a:t>He I 10830</a:t>
            </a:r>
            <a:r>
              <a:rPr lang="en-GB" sz="1800" dirty="0">
                <a:ea typeface="Twentieth Century"/>
                <a:cs typeface="Times New Roman" panose="02020603050405020304" pitchFamily="18" charset="0"/>
                <a:sym typeface="Twentieth Century"/>
              </a:rPr>
              <a:t>Å </a:t>
            </a:r>
            <a:r>
              <a:rPr lang="en-US" sz="1900" dirty="0"/>
              <a:t>features are predicted in other double detonation models and if the 2 micron feature is also present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9C72D5-DF96-30EE-8A86-50C0F221096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90376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Double Detonations 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241541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97058" y="6492875"/>
            <a:ext cx="579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16A87-C34C-1F4C-AC3C-380D223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03768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3000" dirty="0"/>
              <a:t>Approx. NLTE and full NLTE ARTIS Spectral Comparison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5832B2-0B64-98B1-A56B-D9C2F63D7712}"/>
              </a:ext>
            </a:extLst>
          </p:cNvPr>
          <p:cNvGrpSpPr/>
          <p:nvPr/>
        </p:nvGrpSpPr>
        <p:grpSpPr>
          <a:xfrm>
            <a:off x="58090" y="1408991"/>
            <a:ext cx="12076659" cy="4701600"/>
            <a:chOff x="58090" y="1408991"/>
            <a:chExt cx="12076659" cy="47016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3AF66-04B2-6127-93EF-8C68895DA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90" y="1408991"/>
              <a:ext cx="12076659" cy="47016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099FD42-2C91-FA39-A9C7-6B8CC7CAF53C}"/>
                </a:ext>
              </a:extLst>
            </p:cNvPr>
            <p:cNvSpPr txBox="1"/>
            <p:nvPr/>
          </p:nvSpPr>
          <p:spPr>
            <a:xfrm>
              <a:off x="8064139" y="2731138"/>
              <a:ext cx="252364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rgbClr val="FF0000"/>
                  </a:solidFill>
                </a:rPr>
                <a:t>Approx</a:t>
              </a:r>
              <a:r>
                <a:rPr lang="en-US" sz="2000" dirty="0">
                  <a:solidFill>
                    <a:srgbClr val="FF0000"/>
                  </a:solidFill>
                </a:rPr>
                <a:t> NLTE ARTIS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5317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88B16C-7983-E847-BE70-29C858BE0A47}" type="slidenum">
              <a:rPr lang="en-US" sz="2400" smtClean="0"/>
              <a:pPr/>
              <a:t>2</a:t>
            </a:fld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16A87-C34C-1F4C-AC3C-380D223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7272997" cy="903768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3000" dirty="0"/>
              <a:t>Type Iax Supernovae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70EF993-3A7C-38F2-82F8-E2EB49A138E7}"/>
              </a:ext>
            </a:extLst>
          </p:cNvPr>
          <p:cNvSpPr txBox="1">
            <a:spLocks/>
          </p:cNvSpPr>
          <p:nvPr/>
        </p:nvSpPr>
        <p:spPr>
          <a:xfrm>
            <a:off x="0" y="1232313"/>
            <a:ext cx="6858000" cy="6281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 dirty="0"/>
              <a:t>In comparison to ‘normal’ type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>
                <a:cs typeface="Times New Roman" panose="02020603050405020304" pitchFamily="18" charset="0"/>
              </a:rPr>
              <a:t>a supernovae type</a:t>
            </a:r>
            <a:r>
              <a:rPr lang="en-US" sz="2200" dirty="0"/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/>
              <a:t>ax: 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Are sub-luminous and span a much larger range of peak luminosities (approx. -14 to -19 mag)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200" dirty="0"/>
          </a:p>
          <a:p>
            <a:pPr lvl="1"/>
            <a:r>
              <a:rPr lang="en-US" sz="2200" dirty="0"/>
              <a:t>Show ejecta velocities approximately half that of normal type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 dirty="0"/>
              <a:t>a supernovae</a:t>
            </a:r>
          </a:p>
          <a:p>
            <a:pPr lvl="1"/>
            <a:endParaRPr lang="en-US" sz="2200" dirty="0"/>
          </a:p>
          <a:p>
            <a:pPr lvl="1"/>
            <a:r>
              <a:rPr lang="en-US" sz="2200" dirty="0"/>
              <a:t>Show some spectroscopic differences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200" dirty="0"/>
          </a:p>
          <a:p>
            <a:pPr lvl="1"/>
            <a:r>
              <a:rPr lang="en-US" sz="2200" dirty="0"/>
              <a:t>Believed to leave behind a bound remnant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65DED4-97B4-A76B-2E73-BDE42982B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86" y="0"/>
            <a:ext cx="5087814" cy="64889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E6038-5361-C25A-3B83-21BF5E9386FA}"/>
              </a:ext>
            </a:extLst>
          </p:cNvPr>
          <p:cNvSpPr txBox="1"/>
          <p:nvPr/>
        </p:nvSpPr>
        <p:spPr>
          <a:xfrm>
            <a:off x="7565590" y="6482017"/>
            <a:ext cx="5087814" cy="369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Taubenberger (2017)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09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B592E-4C94-6647-9569-ABA8E016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918"/>
            <a:ext cx="12192000" cy="2386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16A87-C34C-1F4C-AC3C-380D223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03768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000" dirty="0"/>
              <a:t>Simulation Pipeline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88B16C-7983-E847-BE70-29C858BE0A47}" type="slidenum">
              <a:rPr lang="en-US" sz="2400" smtClean="0"/>
              <a:pPr/>
              <a:t>3</a:t>
            </a:fld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DF23C-6CA3-BD41-8F6D-F59FDA8753C7}"/>
              </a:ext>
            </a:extLst>
          </p:cNvPr>
          <p:cNvSpPr txBox="1"/>
          <p:nvPr/>
        </p:nvSpPr>
        <p:spPr>
          <a:xfrm>
            <a:off x="132037" y="3059668"/>
            <a:ext cx="337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  <a:r>
              <a:rPr lang="en-US" dirty="0" err="1"/>
              <a:t>ö</a:t>
            </a:r>
            <a:r>
              <a:rPr lang="en-GB" dirty="0" err="1"/>
              <a:t>pke</a:t>
            </a:r>
            <a:r>
              <a:rPr lang="en-GB" dirty="0"/>
              <a:t> and Sim (2018)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62422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6B592E-4C94-6647-9569-ABA8E016E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10918"/>
            <a:ext cx="12192000" cy="23867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16A87-C34C-1F4C-AC3C-380D223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03768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3000" dirty="0"/>
              <a:t>Simulation Pipeline 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DF23C-6CA3-BD41-8F6D-F59FDA8753C7}"/>
              </a:ext>
            </a:extLst>
          </p:cNvPr>
          <p:cNvSpPr txBox="1"/>
          <p:nvPr/>
        </p:nvSpPr>
        <p:spPr>
          <a:xfrm>
            <a:off x="132037" y="3059668"/>
            <a:ext cx="337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</a:t>
            </a:r>
            <a:r>
              <a:rPr lang="en-US" dirty="0" err="1"/>
              <a:t>ö</a:t>
            </a:r>
            <a:r>
              <a:rPr lang="en-GB" dirty="0" err="1"/>
              <a:t>pke</a:t>
            </a:r>
            <a:r>
              <a:rPr lang="en-GB" dirty="0"/>
              <a:t> and Sim (2018) </a:t>
            </a:r>
            <a:endParaRPr lang="en-GB" sz="2400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50AC0F-D45B-E91E-40E1-F0A6B3B2EE2C}"/>
              </a:ext>
            </a:extLst>
          </p:cNvPr>
          <p:cNvGrpSpPr/>
          <p:nvPr/>
        </p:nvGrpSpPr>
        <p:grpSpPr>
          <a:xfrm>
            <a:off x="-8158" y="4088580"/>
            <a:ext cx="2471931" cy="2386729"/>
            <a:chOff x="-8158" y="3851703"/>
            <a:chExt cx="2471931" cy="238672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1F1B82E-2885-ABDE-61A1-6C3226C57E79}"/>
                </a:ext>
              </a:extLst>
            </p:cNvPr>
            <p:cNvGrpSpPr/>
            <p:nvPr/>
          </p:nvGrpSpPr>
          <p:grpSpPr>
            <a:xfrm>
              <a:off x="-8158" y="3851703"/>
              <a:ext cx="1860786" cy="2386729"/>
              <a:chOff x="1679066" y="4540119"/>
              <a:chExt cx="1499546" cy="195200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03C4351F-3387-21F5-CFB4-F746A77ED6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333" t="4356" r="3583" b="5644"/>
              <a:stretch/>
            </p:blipFill>
            <p:spPr>
              <a:xfrm>
                <a:off x="1679066" y="4540119"/>
                <a:ext cx="1499546" cy="1035222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73829FA-DE51-6CE6-11B9-9716BCA146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196" t="4361" r="3819" b="5850"/>
              <a:stretch/>
            </p:blipFill>
            <p:spPr>
              <a:xfrm>
                <a:off x="1684630" y="5461971"/>
                <a:ext cx="1492209" cy="1030157"/>
              </a:xfrm>
              <a:prstGeom prst="rect">
                <a:avLst/>
              </a:prstGeom>
            </p:spPr>
          </p:pic>
        </p:grp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E4623193-CC9E-28EB-1B2C-61350FF6CBFD}"/>
                </a:ext>
              </a:extLst>
            </p:cNvPr>
            <p:cNvSpPr/>
            <p:nvPr/>
          </p:nvSpPr>
          <p:spPr>
            <a:xfrm>
              <a:off x="1818082" y="4763628"/>
              <a:ext cx="645691" cy="327161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00FF00"/>
                </a:highlight>
              </a:endParaRPr>
            </a:p>
          </p:txBody>
        </p:sp>
      </p:grpSp>
      <p:pic>
        <p:nvPicPr>
          <p:cNvPr id="7" name="ARTIS_animation_no_references.mov">
            <a:hlinkClick r:id="" action="ppaction://media"/>
            <a:extLst>
              <a:ext uri="{FF2B5EF4-FFF2-40B4-BE49-F238E27FC236}">
                <a16:creationId xmlns:a16="http://schemas.microsoft.com/office/drawing/2014/main" id="{38FEAEB9-6E2D-B7C4-98D3-B5B752F8F2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27740" y="3695285"/>
            <a:ext cx="3849137" cy="314274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F1CCFAE-50AA-07AA-5B68-971BC4FD5222}"/>
              </a:ext>
            </a:extLst>
          </p:cNvPr>
          <p:cNvGrpSpPr/>
          <p:nvPr/>
        </p:nvGrpSpPr>
        <p:grpSpPr>
          <a:xfrm>
            <a:off x="6867664" y="3143234"/>
            <a:ext cx="5387153" cy="3502279"/>
            <a:chOff x="6867664" y="3143234"/>
            <a:chExt cx="5387153" cy="35022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4E47854-4103-B80D-86E1-0F21C160B0A0}"/>
                </a:ext>
              </a:extLst>
            </p:cNvPr>
            <p:cNvGrpSpPr/>
            <p:nvPr/>
          </p:nvGrpSpPr>
          <p:grpSpPr>
            <a:xfrm>
              <a:off x="7513355" y="3143234"/>
              <a:ext cx="4741462" cy="3502279"/>
              <a:chOff x="7513355" y="3143234"/>
              <a:chExt cx="4741462" cy="3502279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BDB30004-2877-7D13-B86E-AB52B0EC2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13355" y="3143234"/>
                <a:ext cx="4678645" cy="2059403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AA59A24D-909C-17CC-86D7-2D76F0EBD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13355" y="5327666"/>
                <a:ext cx="4741462" cy="1317847"/>
              </a:xfrm>
              <a:prstGeom prst="rect">
                <a:avLst/>
              </a:prstGeom>
            </p:spPr>
          </p:pic>
        </p:grpSp>
        <p:sp>
          <p:nvSpPr>
            <p:cNvPr id="3" name="Right Arrow 2">
              <a:extLst>
                <a:ext uri="{FF2B5EF4-FFF2-40B4-BE49-F238E27FC236}">
                  <a16:creationId xmlns:a16="http://schemas.microsoft.com/office/drawing/2014/main" id="{0CC072DB-215F-C809-295D-BB5C1F28B5BD}"/>
                </a:ext>
              </a:extLst>
            </p:cNvPr>
            <p:cNvSpPr/>
            <p:nvPr/>
          </p:nvSpPr>
          <p:spPr>
            <a:xfrm>
              <a:off x="6867664" y="5000505"/>
              <a:ext cx="645691" cy="327161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00FF00"/>
                </a:highlight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CB75A64-61F3-4A29-4BC6-100121628566}"/>
              </a:ext>
            </a:extLst>
          </p:cNvPr>
          <p:cNvSpPr txBox="1"/>
          <p:nvPr/>
        </p:nvSpPr>
        <p:spPr>
          <a:xfrm>
            <a:off x="1876209" y="3388627"/>
            <a:ext cx="2330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ARTIS (Kromer &amp; Sim 2009, Shingles+ 2020):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4B8E4-562B-D8AA-C02B-B4FB4BF3A859}"/>
              </a:ext>
            </a:extLst>
          </p:cNvPr>
          <p:cNvSpPr/>
          <p:nvPr/>
        </p:nvSpPr>
        <p:spPr>
          <a:xfrm>
            <a:off x="7277622" y="903767"/>
            <a:ext cx="4914378" cy="22938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1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71AF859-1B7B-4DBE-86BB-111020DF6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805" y="200741"/>
            <a:ext cx="6583680" cy="69951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A76B29B-00F4-E45F-A31D-178B2A22C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805" y="200741"/>
            <a:ext cx="6583680" cy="69951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16A87-C34C-1F4C-AC3C-380D223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03768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3000" dirty="0"/>
              <a:t>3D Simulations of </a:t>
            </a:r>
            <a:r>
              <a:rPr lang="en-US" sz="3000" dirty="0" err="1"/>
              <a:t>M</a:t>
            </a:r>
            <a:r>
              <a:rPr lang="en-US" sz="3000" baseline="-25000" dirty="0" err="1"/>
              <a:t>Ch</a:t>
            </a:r>
            <a:r>
              <a:rPr lang="en-US" sz="3000" dirty="0"/>
              <a:t> CO WD Pure Deflagrations for Type Iax Supernovae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DF23C-6CA3-BD41-8F6D-F59FDA8753C7}"/>
              </a:ext>
            </a:extLst>
          </p:cNvPr>
          <p:cNvSpPr txBox="1"/>
          <p:nvPr/>
        </p:nvSpPr>
        <p:spPr>
          <a:xfrm>
            <a:off x="10002071" y="6488668"/>
            <a:ext cx="261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Lach, Callan+ (2022a)</a:t>
            </a:r>
          </a:p>
        </p:txBody>
      </p:sp>
    </p:spTree>
    <p:extLst>
      <p:ext uri="{BB962C8B-B14F-4D97-AF65-F5344CB8AC3E}">
        <p14:creationId xmlns:p14="http://schemas.microsoft.com/office/powerpoint/2010/main" val="38884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16A87-C34C-1F4C-AC3C-380D223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03768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3000" dirty="0"/>
              <a:t>Luminous Remnant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3AA2B17-F004-3CEA-BD8A-44B8AB647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2" y="640343"/>
            <a:ext cx="11893221" cy="35314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000" dirty="0"/>
          </a:p>
          <a:p>
            <a:r>
              <a:rPr lang="en-US" sz="2000" dirty="0"/>
              <a:t>Luminous remnant may have been directly observed for a SNe Iax (Foley+, 2014)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Modelling work suggests this may explain peculiar late time behavior of SNe Iax e.g. Kromer+ (2013, 2015), Shen &amp; Schwab (2017), Maeda+ (2022)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2000" dirty="0"/>
              <a:t>Many deflagration models predict luminous remnant e.g. Jordan+ (2012), Fink+ (2014), Lach, Callan+ (2022)</a:t>
            </a:r>
          </a:p>
          <a:p>
            <a:endParaRPr lang="en-US" sz="1800" dirty="0"/>
          </a:p>
          <a:p>
            <a:pPr marL="457200" lvl="1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5FCBCE5-C119-A306-92D1-B41616E2D8F0}"/>
                  </a:ext>
                </a:extLst>
              </p14:cNvPr>
              <p14:cNvContentPartPr/>
              <p14:nvPr/>
            </p14:nvContentPartPr>
            <p14:xfrm>
              <a:off x="10396875" y="3629160"/>
              <a:ext cx="30240" cy="42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5FCBCE5-C119-A306-92D1-B41616E2D8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92555" y="3624840"/>
                <a:ext cx="38880" cy="51120"/>
              </a:xfrm>
              <a:prstGeom prst="rect">
                <a:avLst/>
              </a:prstGeom>
            </p:spPr>
          </p:pic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C4A13C23-6ADB-BE14-FDB6-4C7901EF0DDE}"/>
              </a:ext>
            </a:extLst>
          </p:cNvPr>
          <p:cNvSpPr txBox="1"/>
          <p:nvPr/>
        </p:nvSpPr>
        <p:spPr>
          <a:xfrm>
            <a:off x="13592" y="3629160"/>
            <a:ext cx="579086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Structure consists of CO core surrounded by envelope polluted with burning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Represented in our RT simulations as central </a:t>
            </a:r>
            <a:r>
              <a:rPr lang="en-US" sz="2000" baseline="30000" dirty="0"/>
              <a:t>56</a:t>
            </a:r>
            <a:r>
              <a:rPr lang="en-US" sz="2000" dirty="0"/>
              <a:t>Ni source emitting as a black-body of fixed characteristic temperature</a:t>
            </a:r>
            <a:endParaRPr lang="en-US" dirty="0"/>
          </a:p>
          <a:p>
            <a:pPr marL="800100" lvl="1" indent="-342900">
              <a:buFont typeface="Wingdings" pitchFamily="2" charset="2"/>
              <a:buChar char="Ø"/>
            </a:pPr>
            <a:endParaRPr lang="en-US" dirty="0"/>
          </a:p>
          <a:p>
            <a:pPr marL="800100" lvl="1" indent="-342900">
              <a:buFont typeface="Wingdings" pitchFamily="2" charset="2"/>
              <a:buChar char="Ø"/>
            </a:pPr>
            <a:endParaRPr lang="en-US" dirty="0"/>
          </a:p>
          <a:p>
            <a:pPr marL="800100" lvl="1" indent="-342900"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BFF140-8753-9FE6-7246-8D73A2FFB761}"/>
              </a:ext>
            </a:extLst>
          </p:cNvPr>
          <p:cNvSpPr txBox="1"/>
          <p:nvPr/>
        </p:nvSpPr>
        <p:spPr>
          <a:xfrm>
            <a:off x="10025653" y="6492875"/>
            <a:ext cx="261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Lach, Callan+ (2022)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DD035-907E-54F6-059A-73985551BC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6611" y="4006068"/>
            <a:ext cx="6231797" cy="24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65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16A87-C34C-1F4C-AC3C-380D22360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903768"/>
          </a:xfr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>
            <a:noAutofit/>
          </a:bodyPr>
          <a:lstStyle/>
          <a:p>
            <a:pPr algn="ctr"/>
            <a:r>
              <a:rPr lang="en-US" sz="3000" dirty="0"/>
              <a:t>Impact of Including Luminous Remnant in RT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F5FCBCE5-C119-A306-92D1-B41616E2D8F0}"/>
                  </a:ext>
                </a:extLst>
              </p14:cNvPr>
              <p14:cNvContentPartPr/>
              <p14:nvPr/>
            </p14:nvContentPartPr>
            <p14:xfrm>
              <a:off x="10396875" y="3629160"/>
              <a:ext cx="30240" cy="42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F5FCBCE5-C119-A306-92D1-B41616E2D8F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92555" y="3624840"/>
                <a:ext cx="38880" cy="511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6BFF140-8753-9FE6-7246-8D73A2FFB761}"/>
              </a:ext>
            </a:extLst>
          </p:cNvPr>
          <p:cNvSpPr txBox="1"/>
          <p:nvPr/>
        </p:nvSpPr>
        <p:spPr>
          <a:xfrm>
            <a:off x="10526694" y="6488668"/>
            <a:ext cx="261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Callan+ (in prep)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C3D011-628E-71E3-796A-F0BA8F5FC508}"/>
              </a:ext>
            </a:extLst>
          </p:cNvPr>
          <p:cNvGrpSpPr/>
          <p:nvPr/>
        </p:nvGrpSpPr>
        <p:grpSpPr>
          <a:xfrm>
            <a:off x="97185" y="926401"/>
            <a:ext cx="3123128" cy="5562267"/>
            <a:chOff x="184730" y="1039660"/>
            <a:chExt cx="3123128" cy="55622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D55A5D-9C58-4E03-4AAB-4BE07BF6C4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4730" y="1039660"/>
              <a:ext cx="3123128" cy="5562267"/>
              <a:chOff x="8904591" y="903767"/>
              <a:chExt cx="3014806" cy="536934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9654934-EC69-444B-2B73-9726E7BEE9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574" t="3731" r="6167" b="4047"/>
              <a:stretch/>
            </p:blipFill>
            <p:spPr>
              <a:xfrm>
                <a:off x="9156878" y="903767"/>
                <a:ext cx="2762519" cy="5136425"/>
              </a:xfrm>
              <a:prstGeom prst="rect">
                <a:avLst/>
              </a:prstGeom>
            </p:spPr>
          </p:pic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3BE79D6-49B4-ED2E-0EFB-3A3882E4E6A6}"/>
                  </a:ext>
                </a:extLst>
              </p:cNvPr>
              <p:cNvGrpSpPr/>
              <p:nvPr/>
            </p:nvGrpSpPr>
            <p:grpSpPr>
              <a:xfrm>
                <a:off x="8904591" y="1540877"/>
                <a:ext cx="2739345" cy="4732236"/>
                <a:chOff x="9181715" y="943210"/>
                <a:chExt cx="2652713" cy="458257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542A0B1F-C75A-79E9-11AC-F46C39EF6679}"/>
                    </a:ext>
                  </a:extLst>
                </p:cNvPr>
                <p:cNvGrpSpPr/>
                <p:nvPr/>
              </p:nvGrpSpPr>
              <p:grpSpPr>
                <a:xfrm>
                  <a:off x="9181715" y="1842079"/>
                  <a:ext cx="2652713" cy="3683710"/>
                  <a:chOff x="9181715" y="1842079"/>
                  <a:chExt cx="2652713" cy="3683710"/>
                </a:xfrm>
              </p:grpSpPr>
              <p:pic>
                <p:nvPicPr>
                  <p:cNvPr id="19" name="Picture 18">
                    <a:extLst>
                      <a:ext uri="{FF2B5EF4-FFF2-40B4-BE49-F238E27FC236}">
                        <a16:creationId xmlns:a16="http://schemas.microsoft.com/office/drawing/2014/main" id="{36F4DCE9-65A9-AA97-66C8-0E54F1D88A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9901422" y="5312941"/>
                    <a:ext cx="1933006" cy="212848"/>
                  </a:xfrm>
                  <a:prstGeom prst="rect">
                    <a:avLst/>
                  </a:prstGeom>
                </p:spPr>
              </p:pic>
              <p:pic>
                <p:nvPicPr>
                  <p:cNvPr id="20" name="Picture 19">
                    <a:extLst>
                      <a:ext uri="{FF2B5EF4-FFF2-40B4-BE49-F238E27FC236}">
                        <a16:creationId xmlns:a16="http://schemas.microsoft.com/office/drawing/2014/main" id="{FEB20C9A-2B90-A4C7-AD94-5EEDF71217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181715" y="1842079"/>
                    <a:ext cx="227960" cy="1490081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p14="http://schemas.microsoft.com/office/powerpoint/2010/main">
                <mc:Choice Requires="p14">
                  <p:contentPart p14:bwMode="auto" r:id="rId11">
                    <p14:nvContentPartPr>
                      <p14:cNvPr id="28" name="Ink 27">
                        <a:extLst>
                          <a:ext uri="{FF2B5EF4-FFF2-40B4-BE49-F238E27FC236}">
                            <a16:creationId xmlns:a16="http://schemas.microsoft.com/office/drawing/2014/main" id="{BE3098D2-813C-04F1-4A1B-272EE9A4C3D5}"/>
                          </a:ext>
                        </a:extLst>
                      </p14:cNvPr>
                      <p14:cNvContentPartPr/>
                      <p14:nvPr/>
                    </p14:nvContentPartPr>
                    <p14:xfrm>
                      <a:off x="11009955" y="3495240"/>
                      <a:ext cx="205560" cy="6120"/>
                    </p14:xfrm>
                  </p:contentPart>
                </mc:Choice>
                <mc:Fallback xmlns="">
                  <p:pic>
                    <p:nvPicPr>
                      <p:cNvPr id="28" name="Ink 27">
                        <a:extLst>
                          <a:ext uri="{FF2B5EF4-FFF2-40B4-BE49-F238E27FC236}">
                            <a16:creationId xmlns:a16="http://schemas.microsoft.com/office/drawing/2014/main" id="{BE3098D2-813C-04F1-4A1B-272EE9A4C3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951079" y="3438872"/>
                        <a:ext cx="322975" cy="118535"/>
                      </a:xfrm>
                      <a:prstGeom prst="rect">
                        <a:avLst/>
                      </a:prstGeom>
                    </p:spPr>
                  </p:pic>
                </mc:Fallback>
              </mc:AlternateContent>
            </p:grpSp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A38313B5-ED45-FFD2-C4AF-91F1BD1CD0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3"/>
                <a:srcRect l="2569"/>
                <a:stretch/>
              </p:blipFill>
              <p:spPr>
                <a:xfrm>
                  <a:off x="10290208" y="943210"/>
                  <a:ext cx="1544220" cy="538754"/>
                </a:xfrm>
                <a:prstGeom prst="rect">
                  <a:avLst/>
                </a:prstGeom>
              </p:spPr>
            </p:pic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961A79-9AAC-B471-8520-462F511022DA}"/>
                </a:ext>
              </a:extLst>
            </p:cNvPr>
            <p:cNvSpPr txBox="1"/>
            <p:nvPr/>
          </p:nvSpPr>
          <p:spPr>
            <a:xfrm>
              <a:off x="1660227" y="1824903"/>
              <a:ext cx="1443414" cy="4770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50" dirty="0"/>
                <a:t>Standard def</a:t>
              </a:r>
            </a:p>
            <a:p>
              <a:r>
                <a:rPr lang="en-US" sz="1250" dirty="0"/>
                <a:t>Remnant included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188F94-8552-8860-CA3C-2FD5F38A6343}"/>
              </a:ext>
            </a:extLst>
          </p:cNvPr>
          <p:cNvGrpSpPr/>
          <p:nvPr/>
        </p:nvGrpSpPr>
        <p:grpSpPr>
          <a:xfrm>
            <a:off x="3504128" y="1282511"/>
            <a:ext cx="8596568" cy="5092308"/>
            <a:chOff x="3561637" y="1039660"/>
            <a:chExt cx="8596568" cy="509230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1F1C39-3899-F8DB-D4E3-F4CADCE73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561637" y="3742628"/>
              <a:ext cx="8596567" cy="238934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DD2951E-3EFC-2656-BDBE-378752FFA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561638" y="1039660"/>
              <a:ext cx="8596567" cy="238934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7B9E5B9-03F6-1060-2A17-188E5F5F2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37881" y="1126924"/>
              <a:ext cx="1881634" cy="75578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537FE4-82A9-1E49-663A-F29765B36E33}"/>
                </a:ext>
              </a:extLst>
            </p:cNvPr>
            <p:cNvSpPr txBox="1"/>
            <p:nvPr/>
          </p:nvSpPr>
          <p:spPr>
            <a:xfrm>
              <a:off x="9036049" y="1285129"/>
              <a:ext cx="168346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50" dirty="0"/>
                <a:t>Standard def</a:t>
              </a:r>
            </a:p>
            <a:p>
              <a:r>
                <a:rPr lang="en-US" sz="1150" dirty="0"/>
                <a:t>Standard def scaled</a:t>
              </a:r>
            </a:p>
            <a:p>
              <a:r>
                <a:rPr lang="en-US" sz="1150" dirty="0"/>
                <a:t>Remnant included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08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43B3A0D4-0D99-148D-ACAB-4DEA8D7F9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40" y="1806039"/>
            <a:ext cx="11968037" cy="4199554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Conclusions</a:t>
            </a:r>
          </a:p>
          <a:p>
            <a:pPr marL="0" indent="0">
              <a:buNone/>
            </a:pPr>
            <a:endParaRPr lang="en-GB" sz="100" dirty="0"/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900" dirty="0"/>
              <a:t>Luminous remnant strengthens the case of pure deflagrations of </a:t>
            </a:r>
            <a:r>
              <a:rPr lang="en-GB" sz="1900" dirty="0" err="1"/>
              <a:t>M</a:t>
            </a:r>
            <a:r>
              <a:rPr lang="en-GB" sz="1900" baseline="-25000" dirty="0" err="1"/>
              <a:t>Ch</a:t>
            </a:r>
            <a:r>
              <a:rPr lang="en-GB" sz="1900" dirty="0"/>
              <a:t> CO WDs for SNe Iax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000" dirty="0"/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GB" sz="1900" dirty="0"/>
              <a:t>Not all energy injected in the remnant can contribute to optical display – winds, delayed radioactive decays (Shen and Schwab 2017), secondary ejection (Maeda+ 2021)?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US" sz="2200" dirty="0"/>
              <a:t>Future work: </a:t>
            </a:r>
          </a:p>
          <a:p>
            <a:pPr marL="457200" lvl="1" indent="0">
              <a:buNone/>
            </a:pPr>
            <a:endParaRPr lang="en-US" sz="100" dirty="0"/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900" dirty="0"/>
              <a:t>These simulations were carried out using an approximate NLTE treatment of the plasma conditions – Shingles+ (2020) recently upgraded ARTIS to including full NLTE treatment of microphysics</a:t>
            </a:r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endParaRPr lang="en-US" sz="1900" dirty="0"/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900" dirty="0"/>
              <a:t>3D NLTE ARTIS simulations spanning early to late (nebular) phase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sz="1100" dirty="0"/>
          </a:p>
          <a:p>
            <a:pPr lvl="1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1900" dirty="0"/>
              <a:t>Hydro simulations following the remnant in detail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9C72D5-DF96-30EE-8A86-50C0F221096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90376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Pure Deflagrations Summary and Future Work</a:t>
            </a:r>
          </a:p>
        </p:txBody>
      </p:sp>
    </p:spTree>
    <p:extLst>
      <p:ext uri="{BB962C8B-B14F-4D97-AF65-F5344CB8AC3E}">
        <p14:creationId xmlns:p14="http://schemas.microsoft.com/office/powerpoint/2010/main" val="3248696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F33C9B4-3484-4849-90A5-634446AD2EEC}"/>
              </a:ext>
            </a:extLst>
          </p:cNvPr>
          <p:cNvSpPr txBox="1">
            <a:spLocks/>
          </p:cNvSpPr>
          <p:nvPr/>
        </p:nvSpPr>
        <p:spPr>
          <a:xfrm>
            <a:off x="-8158" y="6492875"/>
            <a:ext cx="3550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FBD8B-764F-1B48-8499-5FA1EAD58D06}"/>
              </a:ext>
            </a:extLst>
          </p:cNvPr>
          <p:cNvSpPr txBox="1"/>
          <p:nvPr/>
        </p:nvSpPr>
        <p:spPr>
          <a:xfrm>
            <a:off x="3319397" y="10396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39C72D5-DF96-30EE-8A86-50C0F2210961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92000" cy="90376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  <a:alpha val="21780"/>
                </a:schemeClr>
              </a:gs>
            </a:gsLst>
            <a:lin ang="5400000" scaled="0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/>
              <a:t>Double Detonations in Sub-</a:t>
            </a:r>
            <a:r>
              <a:rPr lang="en-US" sz="3000" dirty="0" err="1"/>
              <a:t>M</a:t>
            </a:r>
            <a:r>
              <a:rPr lang="en-US" sz="3000" baseline="-25000" dirty="0" err="1"/>
              <a:t>Ch</a:t>
            </a:r>
            <a:r>
              <a:rPr lang="en-US" sz="3000" dirty="0"/>
              <a:t> CO WDs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5A7A03-01C6-2A3F-C4FF-0AB6FF906118}"/>
              </a:ext>
            </a:extLst>
          </p:cNvPr>
          <p:cNvGrpSpPr/>
          <p:nvPr/>
        </p:nvGrpSpPr>
        <p:grpSpPr>
          <a:xfrm>
            <a:off x="-8158" y="1622382"/>
            <a:ext cx="5746302" cy="4320000"/>
            <a:chOff x="169343" y="1705306"/>
            <a:chExt cx="5746302" cy="4320000"/>
          </a:xfrm>
        </p:grpSpPr>
        <p:sp>
          <p:nvSpPr>
            <p:cNvPr id="11" name="Google Shape;208;p25">
              <a:extLst>
                <a:ext uri="{FF2B5EF4-FFF2-40B4-BE49-F238E27FC236}">
                  <a16:creationId xmlns:a16="http://schemas.microsoft.com/office/drawing/2014/main" id="{266E18FA-1A1C-2F96-C2AD-1DAF753FEEBC}"/>
                </a:ext>
              </a:extLst>
            </p:cNvPr>
            <p:cNvSpPr/>
            <p:nvPr/>
          </p:nvSpPr>
          <p:spPr>
            <a:xfrm>
              <a:off x="1556298" y="1705306"/>
              <a:ext cx="4359347" cy="4320000"/>
            </a:xfrm>
            <a:prstGeom prst="ellipse">
              <a:avLst/>
            </a:prstGeom>
            <a:solidFill>
              <a:schemeClr val="accent5"/>
            </a:solidFill>
            <a:ln w="15875" cap="flat" cmpd="sng">
              <a:solidFill>
                <a:srgbClr val="7C3D9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2" name="Google Shape;209;p25">
              <a:extLst>
                <a:ext uri="{FF2B5EF4-FFF2-40B4-BE49-F238E27FC236}">
                  <a16:creationId xmlns:a16="http://schemas.microsoft.com/office/drawing/2014/main" id="{4FF59440-F4FE-4A5A-E7DE-A2DA9D50B3B9}"/>
                </a:ext>
              </a:extLst>
            </p:cNvPr>
            <p:cNvSpPr/>
            <p:nvPr/>
          </p:nvSpPr>
          <p:spPr>
            <a:xfrm>
              <a:off x="2109656" y="2245306"/>
              <a:ext cx="3240000" cy="3240000"/>
            </a:xfrm>
            <a:prstGeom prst="ellipse">
              <a:avLst/>
            </a:prstGeom>
            <a:solidFill>
              <a:srgbClr val="7030A0"/>
            </a:solidFill>
            <a:ln w="15875" cap="flat" cmpd="sng">
              <a:solidFill>
                <a:srgbClr val="47549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13" name="Google Shape;210;p25">
              <a:extLst>
                <a:ext uri="{FF2B5EF4-FFF2-40B4-BE49-F238E27FC236}">
                  <a16:creationId xmlns:a16="http://schemas.microsoft.com/office/drawing/2014/main" id="{4B7E10FE-39C6-493E-8978-05CDAE239FDE}"/>
                </a:ext>
              </a:extLst>
            </p:cNvPr>
            <p:cNvSpPr txBox="1"/>
            <p:nvPr/>
          </p:nvSpPr>
          <p:spPr>
            <a:xfrm>
              <a:off x="407250" y="2834083"/>
              <a:ext cx="10834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tx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He Shell</a:t>
              </a:r>
              <a:endParaRPr dirty="0">
                <a:solidFill>
                  <a:schemeClr val="tx1"/>
                </a:solidFill>
              </a:endParaRPr>
            </a:p>
          </p:txBody>
        </p:sp>
        <p:sp>
          <p:nvSpPr>
            <p:cNvPr id="14" name="Google Shape;211;p25">
              <a:extLst>
                <a:ext uri="{FF2B5EF4-FFF2-40B4-BE49-F238E27FC236}">
                  <a16:creationId xmlns:a16="http://schemas.microsoft.com/office/drawing/2014/main" id="{6EA48B63-AA2D-3BCE-DA93-F99DFB8D56B1}"/>
                </a:ext>
              </a:extLst>
            </p:cNvPr>
            <p:cNvSpPr txBox="1"/>
            <p:nvPr/>
          </p:nvSpPr>
          <p:spPr>
            <a:xfrm>
              <a:off x="169343" y="4501504"/>
              <a:ext cx="1083487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800" dirty="0">
                  <a:solidFill>
                    <a:schemeClr val="tx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CO Core</a:t>
              </a:r>
              <a:endParaRPr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Google Shape;212;p25">
              <a:extLst>
                <a:ext uri="{FF2B5EF4-FFF2-40B4-BE49-F238E27FC236}">
                  <a16:creationId xmlns:a16="http://schemas.microsoft.com/office/drawing/2014/main" id="{F79E3D75-9BCD-74B5-2D1F-1A5BD802FAD0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1490736" y="3018749"/>
              <a:ext cx="553500" cy="84900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</p:spPr>
        </p:cxnSp>
        <p:cxnSp>
          <p:nvCxnSpPr>
            <p:cNvPr id="17" name="Google Shape;213;p25">
              <a:extLst>
                <a:ext uri="{FF2B5EF4-FFF2-40B4-BE49-F238E27FC236}">
                  <a16:creationId xmlns:a16="http://schemas.microsoft.com/office/drawing/2014/main" id="{3C813853-7D56-7518-2AC9-176B61A8A1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5805" y="4370423"/>
              <a:ext cx="1877163" cy="323463"/>
            </a:xfrm>
            <a:prstGeom prst="straightConnector1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</p:spPr>
        </p:cxnSp>
      </p:grpSp>
      <p:sp>
        <p:nvSpPr>
          <p:cNvPr id="18" name="Google Shape;214;p25">
            <a:extLst>
              <a:ext uri="{FF2B5EF4-FFF2-40B4-BE49-F238E27FC236}">
                <a16:creationId xmlns:a16="http://schemas.microsoft.com/office/drawing/2014/main" id="{73662C22-2BF2-8446-C795-9DB2B39D85F0}"/>
              </a:ext>
            </a:extLst>
          </p:cNvPr>
          <p:cNvSpPr/>
          <p:nvPr/>
        </p:nvSpPr>
        <p:spPr>
          <a:xfrm>
            <a:off x="3447893" y="1820703"/>
            <a:ext cx="563525" cy="309206"/>
          </a:xfrm>
          <a:prstGeom prst="irregularSeal2">
            <a:avLst/>
          </a:prstGeom>
          <a:solidFill>
            <a:schemeClr val="accent2"/>
          </a:solidFill>
          <a:ln w="9525" cap="flat" cmpd="sng">
            <a:solidFill>
              <a:srgbClr val="A548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" name="Google Shape;215;p25">
            <a:extLst>
              <a:ext uri="{FF2B5EF4-FFF2-40B4-BE49-F238E27FC236}">
                <a16:creationId xmlns:a16="http://schemas.microsoft.com/office/drawing/2014/main" id="{8934BA3F-813B-2B79-4CDA-1FC914F6D787}"/>
              </a:ext>
            </a:extLst>
          </p:cNvPr>
          <p:cNvSpPr/>
          <p:nvPr/>
        </p:nvSpPr>
        <p:spPr>
          <a:xfrm>
            <a:off x="3447893" y="4539283"/>
            <a:ext cx="563525" cy="309206"/>
          </a:xfrm>
          <a:prstGeom prst="irregularSeal2">
            <a:avLst/>
          </a:prstGeom>
          <a:solidFill>
            <a:schemeClr val="accent2"/>
          </a:solidFill>
          <a:ln w="9525" cap="flat" cmpd="sng">
            <a:solidFill>
              <a:srgbClr val="A5482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F9E39E-776B-C372-0CCD-165C9E9DCA41}"/>
              </a:ext>
            </a:extLst>
          </p:cNvPr>
          <p:cNvSpPr txBox="1"/>
          <p:nvPr/>
        </p:nvSpPr>
        <p:spPr>
          <a:xfrm>
            <a:off x="5738144" y="1178955"/>
            <a:ext cx="631926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Simulations </a:t>
            </a: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predict fairly high abundances of unburnt He in the ejecta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Radiative transfer simulations </a:t>
            </a: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simulations that do not consider non-thermal effects do not predict He features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ea typeface="Twentieth Century"/>
              <a:cs typeface="Twentieth Century"/>
              <a:sym typeface="Twentieth Centur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SNe Ia ejecta temperatures are not high enough to thermally populate the He I </a:t>
            </a:r>
            <a:r>
              <a:rPr lang="en-GB" sz="2000" b="0" i="1" u="none" strike="noStrike" cap="none" dirty="0">
                <a:ea typeface="Twentieth Century"/>
                <a:cs typeface="Twentieth Century"/>
                <a:sym typeface="Twentieth Century"/>
              </a:rPr>
              <a:t>n </a:t>
            </a: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= 2 levels sufficiently to produce observable He features</a:t>
            </a:r>
          </a:p>
          <a:p>
            <a:endParaRPr lang="en-GB" sz="2000" b="0" i="0" u="none" strike="noStrike" cap="none" dirty="0">
              <a:ea typeface="Twentieth Century"/>
              <a:cs typeface="Twentieth Century"/>
              <a:sym typeface="Twentieth Centur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Collisions with non-thermal electrons (produced by </a:t>
            </a:r>
            <a:r>
              <a:rPr lang="el-GR" sz="2000" b="0" i="0" u="none" strike="noStrike" cap="none" dirty="0">
                <a:ea typeface="Twentieth Century"/>
                <a:cs typeface="Twentieth Century"/>
                <a:sym typeface="Twentieth Century"/>
              </a:rPr>
              <a:t>γ-</a:t>
            </a: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rays from the decays of </a:t>
            </a:r>
            <a:r>
              <a:rPr lang="en-GB" sz="2000" b="0" i="0" u="none" strike="noStrike" cap="none" baseline="30000" dirty="0">
                <a:ea typeface="Twentieth Century"/>
                <a:cs typeface="Twentieth Century"/>
                <a:sym typeface="Twentieth Century"/>
              </a:rPr>
              <a:t>56</a:t>
            </a:r>
            <a:r>
              <a:rPr lang="en-GB" sz="2000" b="0" i="0" u="none" strike="noStrike" cap="none" dirty="0">
                <a:ea typeface="Twentieth Century"/>
                <a:cs typeface="Twentieth Century"/>
                <a:sym typeface="Twentieth Century"/>
              </a:rPr>
              <a:t>Ni) may sufficiently increase the level populations (Boyle+ 2017)</a:t>
            </a:r>
            <a:endParaRPr lang="en-GB" sz="2000" dirty="0">
              <a:sym typeface="Twentieth Centur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800100" lvl="1" indent="-342900">
              <a:buFont typeface="Wingdings" pitchFamily="2" charset="2"/>
              <a:buChar char="Ø"/>
            </a:pPr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5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45274</TotalTime>
  <Words>647</Words>
  <Application>Microsoft Macintosh PowerPoint</Application>
  <PresentationFormat>Widescreen</PresentationFormat>
  <Paragraphs>112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Twentieth Century</vt:lpstr>
      <vt:lpstr>Wingdings</vt:lpstr>
      <vt:lpstr>Office Theme</vt:lpstr>
      <vt:lpstr>Investigating Observational Signatures of Type Ia Supernovae through 3D Radiative Transfer Simulations </vt:lpstr>
      <vt:lpstr>Type Iax Supernovae</vt:lpstr>
      <vt:lpstr>Simulation Pipeline </vt:lpstr>
      <vt:lpstr>Simulation Pipeline </vt:lpstr>
      <vt:lpstr>3D Simulations of MCh CO WD Pure Deflagrations for Type Iax Supernovae</vt:lpstr>
      <vt:lpstr>Luminous Remnant </vt:lpstr>
      <vt:lpstr>Impact of Including Luminous Remnant in RT</vt:lpstr>
      <vt:lpstr>PowerPoint Presentation</vt:lpstr>
      <vt:lpstr>PowerPoint Presentation</vt:lpstr>
      <vt:lpstr>PowerPoint Presentation</vt:lpstr>
      <vt:lpstr>PowerPoint Presentation</vt:lpstr>
      <vt:lpstr>Approx. NLTE and full NLTE ARTIS Spectral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Fionntan Callan</dc:creator>
  <cp:lastModifiedBy>Microsoft Office User</cp:lastModifiedBy>
  <cp:revision>368</cp:revision>
  <dcterms:created xsi:type="dcterms:W3CDTF">2020-05-26T22:39:47Z</dcterms:created>
  <dcterms:modified xsi:type="dcterms:W3CDTF">2023-09-13T09:50:53Z</dcterms:modified>
</cp:coreProperties>
</file>