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877" r:id="rId2"/>
    <p:sldId id="950" r:id="rId3"/>
    <p:sldId id="934" r:id="rId4"/>
    <p:sldId id="939" r:id="rId5"/>
    <p:sldId id="962" r:id="rId6"/>
    <p:sldId id="942" r:id="rId7"/>
    <p:sldId id="970" r:id="rId8"/>
    <p:sldId id="972" r:id="rId9"/>
    <p:sldId id="936" r:id="rId10"/>
    <p:sldId id="959" r:id="rId11"/>
    <p:sldId id="951" r:id="rId12"/>
    <p:sldId id="947" r:id="rId13"/>
    <p:sldId id="960" r:id="rId14"/>
    <p:sldId id="946" r:id="rId15"/>
    <p:sldId id="966" r:id="rId16"/>
    <p:sldId id="930" r:id="rId17"/>
    <p:sldId id="931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9966"/>
    <a:srgbClr val="FF3300"/>
    <a:srgbClr val="FF9900"/>
    <a:srgbClr val="99CCFF"/>
    <a:srgbClr val="6699FF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78" y="-72"/>
      </p:cViewPr>
      <p:guideLst>
        <p:guide orient="horz" pos="312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C485A48-096C-7B4A-A257-F8A45300F292}" type="datetime1">
              <a:rPr lang="en-GB"/>
              <a:pPr>
                <a:defRPr/>
              </a:pPr>
              <a:t>23/05/17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 Franz Muheim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996AF1D-FFD2-1B4F-93C9-72A75710E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074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0" tIns="45115" rIns="90230" bIns="45115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0" tIns="45115" rIns="90230" bIns="45115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5350"/>
            <a:ext cx="49784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0" tIns="45115" rIns="90230" bIns="45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0" tIns="45115" rIns="90230" bIns="45115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 Franz Muheim</a:t>
            </a: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228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30" tIns="45115" rIns="90230" bIns="45115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224544B3-5EB2-BA40-9A4E-88BAFBEF2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0003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charset="0"/>
        <a:cs typeface="Arial" pitchFamily="-106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9" cy="6096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19 Dec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971800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Franz Muheim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00AC-59FA-0649-8651-EE3348DB4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19 Dec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981325" cy="307975"/>
          </a:xfrm>
        </p:spPr>
        <p:txBody>
          <a:bodyPr wrap="none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Franz Muheim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D809B-B76C-AA4B-BAF6-B2A8D21CB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19 Dec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981325" cy="307975"/>
          </a:xfrm>
        </p:spPr>
        <p:txBody>
          <a:bodyPr wrap="none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Franz Muheim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60D2-B92E-494A-A7A2-48A8AC0D1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7620001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0"/>
            <a:ext cx="4037013" cy="4724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286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038600"/>
            <a:ext cx="4037012" cy="228600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19 Dec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981325" cy="307975"/>
          </a:xfrm>
        </p:spPr>
        <p:txBody>
          <a:bodyPr wrap="none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Franz Muheim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AC5A-ED23-4940-88B2-C97424C37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5476-C709-9541-864F-90C03B902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697788" cy="609600"/>
          </a:xfrm>
          <a:prstGeom prst="rect">
            <a:avLst/>
          </a:prstGeom>
          <a:solidFill>
            <a:srgbClr val="99CCFF"/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 descr="Edi_crest_colour30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292100"/>
            <a:ext cx="750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19 Dec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30480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Franz Muheim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553200"/>
            <a:ext cx="53657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fld id="{2E5CD96C-2413-784F-B711-EAAE79CEB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ＭＳ Ｐゴシック" charset="0"/>
          <a:cs typeface="Arial" pitchFamily="-10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ＭＳ Ｐゴシック" charset="0"/>
          <a:cs typeface="Arial" pitchFamily="-10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ＭＳ Ｐゴシック" charset="0"/>
          <a:cs typeface="Arial" pitchFamily="-10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ＭＳ Ｐゴシック" charset="0"/>
          <a:cs typeface="Arial" pitchFamily="-10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Arial" pitchFamily="-106" charset="0"/>
          <a:cs typeface="Arial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Arial" pitchFamily="-106" charset="0"/>
          <a:cs typeface="Arial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Arial" pitchFamily="-106" charset="0"/>
          <a:cs typeface="Arial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SzPct val="100000"/>
        <a:buFont typeface="Lucida Grande" charset="0"/>
        <a:buChar char="●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Char char="–"/>
        <a:defRPr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h.ed.ac.uk/particle-physics-experiment/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z@staffmail.ed.ac.uk" TargetMode="External"/><Relationship Id="rId4" Type="http://schemas.openxmlformats.org/officeDocument/2006/relationships/hyperlink" Target="mailto:accounts@ph.ed.ac.uk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dmin-general@ph.ed.ac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z@staffmail.ed.ac.uk" TargetMode="External"/><Relationship Id="rId4" Type="http://schemas.openxmlformats.org/officeDocument/2006/relationships/hyperlink" Target="https://pprc.qmul.ac.uk/~lloyd/travel/travel.php?page=login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dmin-general@ph.ed.ac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h-dep-usersoffice.web.cern.ch/ph-dep-UsersOffice/NewProceduresJan2013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h.ed.ac.uk/higg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Edinburgh PPE Group </a:t>
            </a:r>
          </a:p>
        </p:txBody>
      </p:sp>
      <p:sp>
        <p:nvSpPr>
          <p:cNvPr id="921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>
                <a:solidFill>
                  <a:srgbClr val="FFFF00"/>
                </a:solidFill>
                <a:latin typeface="Comic Sans MS" charset="0"/>
              </a:rPr>
              <a:t>Group overview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Staff and PhD students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Recent successes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Infrastructure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Support</a:t>
            </a:r>
          </a:p>
          <a:p>
            <a:pPr lvl="1"/>
            <a:r>
              <a:rPr lang="en-GB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New Web Pages </a:t>
            </a:r>
          </a:p>
          <a:p>
            <a:r>
              <a:rPr lang="en-GB" b="1">
                <a:solidFill>
                  <a:srgbClr val="FFFF00"/>
                </a:solidFill>
                <a:latin typeface="Comic Sans MS" charset="0"/>
              </a:rPr>
              <a:t>PPE Activities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ATLAS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LHCb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GridPP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Neutrinos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Dark matter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Detector R&amp;D</a:t>
            </a:r>
          </a:p>
          <a:p>
            <a:pPr lvl="1"/>
            <a:r>
              <a:rPr lang="en-GB">
                <a:latin typeface="Comic Sans MS" charset="0"/>
                <a:ea typeface="Arial" charset="0"/>
                <a:cs typeface="Arial" charset="0"/>
              </a:rPr>
              <a:t>Outreach</a:t>
            </a:r>
          </a:p>
          <a:p>
            <a:pPr>
              <a:buFont typeface="Lucida Grande" charset="0"/>
              <a:buNone/>
            </a:pPr>
            <a:endParaRPr lang="en-GB">
              <a:latin typeface="Comic Sans MS" charset="0"/>
            </a:endParaRPr>
          </a:p>
        </p:txBody>
      </p:sp>
      <p:sp>
        <p:nvSpPr>
          <p:cNvPr id="9219" name="Date Placeholder 1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9220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9221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AB4A666-D0F9-994A-BA11-3BF785DFA298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886200" y="2462213"/>
            <a:ext cx="4948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>
                <a:solidFill>
                  <a:schemeClr val="bg1"/>
                </a:solidFill>
              </a:rPr>
              <a:t>More information available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</a:rPr>
              <a:t>Group web pages</a:t>
            </a:r>
          </a:p>
          <a:p>
            <a:pPr algn="r" eaLnBrk="1" hangingPunct="1"/>
            <a:r>
              <a:rPr lang="en-US">
                <a:solidFill>
                  <a:srgbClr val="000000"/>
                </a:solidFill>
                <a:hlinkClick r:id="rId2"/>
              </a:rPr>
              <a:t>http://www.ph.ed.ac.uk/particle-physics-experiment/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999163" y="1143000"/>
            <a:ext cx="2809875" cy="1200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2400" dirty="0">
                <a:solidFill>
                  <a:srgbClr val="FF3300"/>
                </a:solidFill>
              </a:rPr>
              <a:t>Franz </a:t>
            </a:r>
            <a:r>
              <a:rPr lang="en-GB" sz="2400" dirty="0" err="1">
                <a:solidFill>
                  <a:srgbClr val="FF3300"/>
                </a:solidFill>
              </a:rPr>
              <a:t>Muheim</a:t>
            </a:r>
            <a:endParaRPr lang="en-GB" sz="2400" dirty="0">
              <a:solidFill>
                <a:srgbClr val="FF3300"/>
              </a:solidFill>
            </a:endParaRPr>
          </a:p>
          <a:p>
            <a:pPr algn="r" eaLnBrk="1" hangingPunct="1"/>
            <a:r>
              <a:rPr lang="en-GB" sz="2400" dirty="0" smtClean="0">
                <a:solidFill>
                  <a:srgbClr val="FF3300"/>
                </a:solidFill>
              </a:rPr>
              <a:t>24 May 2017</a:t>
            </a:r>
            <a:endParaRPr lang="en-GB" sz="2400" dirty="0">
              <a:solidFill>
                <a:srgbClr val="FF3300"/>
              </a:solidFill>
            </a:endParaRPr>
          </a:p>
          <a:p>
            <a:pPr algn="r" eaLnBrk="1" hangingPunct="1"/>
            <a:r>
              <a:rPr lang="en-GB" sz="2400" dirty="0">
                <a:solidFill>
                  <a:srgbClr val="FF3300"/>
                </a:solidFill>
              </a:rPr>
              <a:t>PPE Group meeting</a:t>
            </a:r>
          </a:p>
        </p:txBody>
      </p:sp>
      <p:pic>
        <p:nvPicPr>
          <p:cNvPr id="9224" name="Picture 10" descr="Screen Shot 2016-12-15 at 13.4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284538"/>
            <a:ext cx="51816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5097958"/>
            <a:ext cx="49685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***New***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Group - Support</a:t>
            </a:r>
          </a:p>
        </p:txBody>
      </p:sp>
      <p:sp>
        <p:nvSpPr>
          <p:cNvPr id="17410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r>
              <a:rPr lang="en-GB" b="1">
                <a:solidFill>
                  <a:srgbClr val="FFFF00"/>
                </a:solidFill>
                <a:latin typeface="Comic Sans MS" charset="0"/>
              </a:rPr>
              <a:t>Admin</a:t>
            </a:r>
          </a:p>
          <a:p>
            <a:pPr lvl="1"/>
            <a:r>
              <a:rPr lang="en-US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General  - Gill Maddy, Tracy Brown a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nd team</a:t>
            </a:r>
            <a:br>
              <a:rPr lang="en-US">
                <a:latin typeface="Comic Sans MS" charset="0"/>
                <a:ea typeface="Arial" charset="0"/>
                <a:cs typeface="Arial" charset="0"/>
              </a:rPr>
            </a:br>
            <a:r>
              <a:rPr lang="en-US">
                <a:latin typeface="Comic Sans MS" charset="0"/>
                <a:ea typeface="Arial" charset="0"/>
                <a:cs typeface="Arial" charset="0"/>
              </a:rPr>
              <a:t>email - </a:t>
            </a:r>
            <a:r>
              <a:rPr lang="en-US">
                <a:latin typeface="Comic Sans MS" charset="0"/>
                <a:ea typeface="Arial" charset="0"/>
                <a:cs typeface="Arial" charset="0"/>
                <a:hlinkClick r:id="rId2"/>
              </a:rPr>
              <a:t>admin-general@ph.ed.ac.uk</a:t>
            </a:r>
            <a:endParaRPr lang="en-US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PhD students  -  </a:t>
            </a:r>
            <a:r>
              <a:rPr lang="en-US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Liz Paterson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>
                <a:latin typeface="Comic Sans MS" charset="0"/>
                <a:ea typeface="Arial" charset="0"/>
                <a:cs typeface="Arial" charset="0"/>
                <a:hlinkClick r:id="rId3"/>
              </a:rPr>
              <a:t>liz@staffmail.ed.ac.uk</a:t>
            </a:r>
            <a:endParaRPr lang="en-US">
              <a:latin typeface="Comic Sans MS" charset="0"/>
              <a:ea typeface="Arial" charset="0"/>
              <a:cs typeface="Arial" charset="0"/>
            </a:endParaRPr>
          </a:p>
          <a:p>
            <a:r>
              <a:rPr lang="en-US" b="1">
                <a:solidFill>
                  <a:srgbClr val="FFFF00"/>
                </a:solidFill>
                <a:latin typeface="Comic Sans MS" charset="0"/>
              </a:rPr>
              <a:t>Computing Support</a:t>
            </a:r>
          </a:p>
          <a:p>
            <a:pPr lvl="1"/>
            <a:r>
              <a:rPr lang="en-US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Andy Washbrook 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(group support)</a:t>
            </a:r>
          </a:p>
          <a:p>
            <a:pPr lvl="1"/>
            <a:r>
              <a:rPr lang="en-US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Sean McGeever 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and team (School CST)</a:t>
            </a:r>
            <a:endParaRPr lang="en-US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r>
              <a:rPr lang="en-US" b="1">
                <a:solidFill>
                  <a:srgbClr val="FFFF00"/>
                </a:solidFill>
                <a:latin typeface="Comic Sans MS" charset="0"/>
              </a:rPr>
              <a:t>Finance </a:t>
            </a:r>
            <a:endParaRPr lang="en-US">
              <a:latin typeface="Comic Sans MS" charset="0"/>
            </a:endParaRPr>
          </a:p>
          <a:p>
            <a:pPr lvl="1"/>
            <a:r>
              <a:rPr lang="en-US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Joanna Richards  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and team (Finance)</a:t>
            </a:r>
            <a:br>
              <a:rPr lang="en-US">
                <a:latin typeface="Comic Sans MS" charset="0"/>
                <a:ea typeface="Arial" charset="0"/>
                <a:cs typeface="Arial" charset="0"/>
              </a:rPr>
            </a:br>
            <a:r>
              <a:rPr lang="en-US">
                <a:latin typeface="Comic Sans MS" charset="0"/>
                <a:ea typeface="Arial" charset="0"/>
                <a:cs typeface="Arial" charset="0"/>
              </a:rPr>
              <a:t>email accounts -  </a:t>
            </a:r>
            <a:r>
              <a:rPr lang="en-US">
                <a:latin typeface="Comic Sans MS" charset="0"/>
                <a:ea typeface="Arial" charset="0"/>
                <a:cs typeface="Arial" charset="0"/>
                <a:hlinkClick r:id="rId4"/>
              </a:rPr>
              <a:t>accounts@ph.ed.ac.uk</a:t>
            </a:r>
            <a:endParaRPr lang="en-US">
              <a:latin typeface="Comic Sans MS" charset="0"/>
              <a:ea typeface="Arial" charset="0"/>
              <a:cs typeface="Arial" charset="0"/>
            </a:endParaRPr>
          </a:p>
          <a:p>
            <a:r>
              <a:rPr lang="en-US" b="1">
                <a:solidFill>
                  <a:srgbClr val="FFFF00"/>
                </a:solidFill>
                <a:latin typeface="Comic Sans MS" charset="0"/>
              </a:rPr>
              <a:t>Procurement </a:t>
            </a:r>
            <a:endParaRPr lang="en-US" b="1">
              <a:latin typeface="Comic Sans MS" charset="0"/>
            </a:endParaRPr>
          </a:p>
          <a:p>
            <a:pPr lvl="1"/>
            <a:r>
              <a:rPr lang="en-US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ask us 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if you need something</a:t>
            </a:r>
            <a:br>
              <a:rPr lang="en-US">
                <a:latin typeface="Comic Sans MS" charset="0"/>
                <a:ea typeface="Arial" charset="0"/>
                <a:cs typeface="Arial" charset="0"/>
              </a:rPr>
            </a:br>
            <a:r>
              <a:rPr lang="en-GB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Andy Washbrook </a:t>
            </a:r>
            <a:r>
              <a:rPr lang="en-US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for computers, </a:t>
            </a:r>
            <a:br>
              <a:rPr lang="en-US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</a:br>
            <a:r>
              <a:rPr lang="en-US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Jon Webster, </a:t>
            </a:r>
            <a:r>
              <a:rPr lang="en-GB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Stephan Eisenhardt, FM</a:t>
            </a:r>
            <a:r>
              <a:rPr lang="en-GB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 for kit</a:t>
            </a:r>
            <a:endParaRPr lang="en-GB" b="1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Comic Sans MS" charset="0"/>
              <a:ea typeface="Arial" charset="0"/>
              <a:cs typeface="Arial" charset="0"/>
            </a:endParaRPr>
          </a:p>
          <a:p>
            <a:pPr>
              <a:buFont typeface="Lucida Grande" charset="0"/>
              <a:buNone/>
            </a:pPr>
            <a:endParaRPr lang="en-US" b="1">
              <a:solidFill>
                <a:srgbClr val="FFFF00"/>
              </a:solidFill>
              <a:latin typeface="Comic Sans MS" charset="0"/>
            </a:endParaRPr>
          </a:p>
          <a:p>
            <a:endParaRPr lang="en-US" b="1">
              <a:solidFill>
                <a:srgbClr val="FFFF00"/>
              </a:solidFill>
              <a:latin typeface="Comic Sans MS" charset="0"/>
            </a:endParaRPr>
          </a:p>
          <a:p>
            <a:endParaRPr lang="en-US" b="1">
              <a:solidFill>
                <a:srgbClr val="FFFF00"/>
              </a:solidFill>
              <a:latin typeface="Comic Sans MS" charset="0"/>
            </a:endParaRPr>
          </a:p>
          <a:p>
            <a:pPr lvl="1"/>
            <a:endParaRPr lang="en-US">
              <a:latin typeface="Comic Sans MS" charset="0"/>
              <a:ea typeface="Arial" charset="0"/>
              <a:cs typeface="Arial" charset="0"/>
            </a:endParaRPr>
          </a:p>
          <a:p>
            <a:endParaRPr lang="en-GB">
              <a:latin typeface="Comic Sans MS" charset="0"/>
            </a:endParaRPr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AC94C18-6880-354B-95D0-F3AF5F50F30C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Group - Support</a:t>
            </a:r>
          </a:p>
        </p:txBody>
      </p:sp>
      <p:sp>
        <p:nvSpPr>
          <p:cNvPr id="18434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Travel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Most of us book our own travel, but you can ask General Admin -</a:t>
            </a:r>
            <a:br>
              <a:rPr lang="en-US" dirty="0">
                <a:latin typeface="Comic Sans MS" charset="0"/>
                <a:ea typeface="Arial" charset="0"/>
                <a:cs typeface="Arial" charset="0"/>
              </a:rPr>
            </a:b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Tracy Brown, Gill </a:t>
            </a:r>
            <a:r>
              <a:rPr lang="en-US" dirty="0" err="1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Maddy</a:t>
            </a: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and team </a:t>
            </a:r>
            <a:r>
              <a:rPr lang="en-US" dirty="0">
                <a:latin typeface="Comic Sans MS" charset="0"/>
                <a:ea typeface="Arial" charset="0"/>
                <a:cs typeface="Arial" charset="0"/>
                <a:hlinkClick r:id="rId2"/>
              </a:rPr>
              <a:t>admin-general@ph.ed.ac.uk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For PhD students, ask </a:t>
            </a: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Liz Paterson </a:t>
            </a:r>
            <a:r>
              <a:rPr lang="en-US" dirty="0">
                <a:latin typeface="Comic Sans MS" charset="0"/>
                <a:ea typeface="Arial" charset="0"/>
                <a:cs typeface="Arial" charset="0"/>
                <a:hlinkClick r:id="rId3"/>
              </a:rPr>
              <a:t>liz@staffmail.ed.ac.uk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For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STFC experiment travel (569RAL), may need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to fill in </a:t>
            </a: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UK PP travel notice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at </a:t>
            </a:r>
            <a:r>
              <a:rPr lang="en-US" dirty="0">
                <a:latin typeface="Comic Sans MS" charset="0"/>
                <a:ea typeface="Arial" charset="0"/>
                <a:cs typeface="Arial" charset="0"/>
                <a:hlinkClick r:id="rId4"/>
              </a:rPr>
              <a:t>https://pprc.qmul.ac.uk/~lloyd/travel/travel.php?page=login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Info on ATLAS and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LHCb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Wiki will migrate to group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Wiki</a:t>
            </a:r>
          </a:p>
          <a:p>
            <a:pPr lvl="1"/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eExpenses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 – new system</a:t>
            </a:r>
            <a:br>
              <a:rPr lang="en-US" dirty="0" smtClean="0">
                <a:latin typeface="Comic Sans MS" charset="0"/>
                <a:ea typeface="Arial" charset="0"/>
                <a:cs typeface="Arial" charset="0"/>
              </a:rPr>
            </a:b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Please make sure you use correct cost </a:t>
            </a:r>
            <a:r>
              <a:rPr lang="en-US" dirty="0" err="1" smtClean="0">
                <a:latin typeface="Comic Sans MS" charset="0"/>
                <a:ea typeface="Arial" charset="0"/>
                <a:cs typeface="Arial" charset="0"/>
              </a:rPr>
              <a:t>centre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/job code combinations</a:t>
            </a: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New rules  &amp;^%$£@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omic Sans MS" charset="0"/>
              </a:rPr>
              <a:t>Travel </a:t>
            </a:r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insurance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You need to have </a:t>
            </a: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travel insurance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– provided by university,</a:t>
            </a:r>
            <a:br>
              <a:rPr lang="en-US" dirty="0">
                <a:latin typeface="Comic Sans MS" charset="0"/>
                <a:ea typeface="Arial" charset="0"/>
                <a:cs typeface="Arial" charset="0"/>
              </a:rPr>
            </a:br>
            <a:r>
              <a:rPr lang="en-US" dirty="0">
                <a:latin typeface="Comic Sans MS" charset="0"/>
                <a:ea typeface="Arial" charset="0"/>
                <a:cs typeface="Arial" charset="0"/>
              </a:rPr>
              <a:t>but each trip has to be arranged by sending email to admin team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If you travel a lot you might consider taking out </a:t>
            </a: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travel 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insurance</a:t>
            </a:r>
            <a:endParaRPr lang="en-US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843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/>
              <a:t>19 Dec 2016</a:t>
            </a:r>
            <a:endParaRPr lang="en-US" dirty="0"/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F2689AA-FBCF-8B48-8663-562FA76090D4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Group - Roles</a:t>
            </a:r>
          </a:p>
        </p:txBody>
      </p:sp>
      <p:sp>
        <p:nvSpPr>
          <p:cNvPr id="20482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33400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Research groups and CERN specifics 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Registration and renewals via project leader:</a:t>
            </a:r>
            <a:br>
              <a:rPr lang="en-US" dirty="0">
                <a:latin typeface="Comic Sans MS" charset="0"/>
                <a:ea typeface="Arial" charset="0"/>
                <a:cs typeface="Arial" charset="0"/>
              </a:rPr>
            </a:b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Phil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for  </a:t>
            </a:r>
            <a:r>
              <a:rPr lang="en-US" b="1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ATLAS</a:t>
            </a:r>
            <a:r>
              <a:rPr lang="en-US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and </a:t>
            </a:r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Franz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for </a:t>
            </a:r>
            <a:r>
              <a:rPr lang="en-US" b="1" dirty="0" err="1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LHCb</a:t>
            </a:r>
            <a:endParaRPr lang="en-US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Need Home Institute  Declaration  -  </a:t>
            </a:r>
            <a:r>
              <a:rPr lang="en-US" dirty="0">
                <a:latin typeface="Comic Sans MS" charset="0"/>
                <a:ea typeface="Arial" charset="0"/>
                <a:cs typeface="Arial" charset="0"/>
                <a:hlinkClick r:id="rId2"/>
              </a:rPr>
              <a:t>forms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Pete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is </a:t>
            </a:r>
            <a:r>
              <a:rPr lang="en-US" b="1" dirty="0" err="1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GridPP</a:t>
            </a:r>
            <a:r>
              <a:rPr lang="en-US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group leader</a:t>
            </a:r>
          </a:p>
          <a:p>
            <a:pPr lvl="1"/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Matt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is </a:t>
            </a:r>
            <a:r>
              <a:rPr lang="en-US" b="1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Hyper-K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group leader</a:t>
            </a:r>
          </a:p>
          <a:p>
            <a:pPr lvl="1"/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Alex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is </a:t>
            </a:r>
            <a:r>
              <a:rPr lang="en-US" b="1" dirty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LUX/LZ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group leader</a:t>
            </a:r>
          </a:p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Seminars organiser</a:t>
            </a:r>
            <a:endParaRPr lang="en-GB" dirty="0">
              <a:latin typeface="Comic Sans MS" charset="0"/>
            </a:endParaRPr>
          </a:p>
          <a:p>
            <a:pPr lvl="1"/>
            <a:r>
              <a:rPr lang="en-GB" dirty="0" err="1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Greig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Cowan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please send him names of possible speakers </a:t>
            </a:r>
            <a:endParaRPr lang="en-GB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PhD recruitment</a:t>
            </a:r>
          </a:p>
          <a:p>
            <a:pPr lvl="1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Matt </a:t>
            </a:r>
            <a:endParaRPr lang="en-US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Will have 4 or more PhD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students for Sept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2017 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BFAB103-73E6-9D41-B131-CA46F9141291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Activities</a:t>
            </a:r>
          </a:p>
        </p:txBody>
      </p:sp>
      <p:sp>
        <p:nvSpPr>
          <p:cNvPr id="21506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ATLAS </a:t>
            </a:r>
          </a:p>
          <a:p>
            <a:pPr lvl="1"/>
            <a:r>
              <a:rPr lang="en-GB" dirty="0" smtClean="0"/>
              <a:t>ATLAS Edinburgh Exotic Searches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,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see talk by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Ben</a:t>
            </a:r>
            <a:endParaRPr lang="en-GB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Dark Matter</a:t>
            </a:r>
          </a:p>
          <a:p>
            <a:pPr lvl="1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Recent LUX results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,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see talk by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Alex</a:t>
            </a:r>
            <a:endParaRPr lang="en-GB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Hyper-K</a:t>
            </a:r>
          </a:p>
          <a:p>
            <a:pPr lvl="1"/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Bonsai,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see talk by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Mahdi</a:t>
            </a:r>
            <a:endParaRPr lang="en-GB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r>
              <a:rPr lang="en-GB" b="1" dirty="0" err="1" smtClean="0">
                <a:solidFill>
                  <a:srgbClr val="FFFF00"/>
                </a:solidFill>
                <a:latin typeface="Comic Sans MS" charset="0"/>
              </a:rPr>
              <a:t>LHCb</a:t>
            </a:r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Computing, see talk by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Rob</a:t>
            </a:r>
          </a:p>
          <a:p>
            <a:pPr lvl="1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Institute seminar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on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“Lepton Universality tests” </a:t>
            </a:r>
            <a:b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</a:br>
            <a:r>
              <a:rPr lang="en-GB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this Friday 26 May 2 pm Higgs Centre by 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Greig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Cowan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charset="0"/>
                <a:ea typeface="Arial" charset="0"/>
                <a:cs typeface="Arial" charset="0"/>
              </a:rPr>
              <a:t>Invited talk</a:t>
            </a:r>
          </a:p>
          <a:p>
            <a:pPr lvl="1"/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on ”</a:t>
            </a:r>
            <a:r>
              <a:rPr lang="en-GB" dirty="0" smtClean="0"/>
              <a:t>HGCAL for CMS” by George Wei-</a:t>
            </a:r>
            <a:r>
              <a:rPr lang="en-GB" dirty="0" err="1" smtClean="0"/>
              <a:t>Shu</a:t>
            </a:r>
            <a:r>
              <a:rPr lang="en-GB" dirty="0" smtClean="0"/>
              <a:t> </a:t>
            </a:r>
            <a:r>
              <a:rPr lang="en-GB" dirty="0" err="1" smtClean="0"/>
              <a:t>Hou</a:t>
            </a:r>
            <a:endParaRPr lang="en-GB" dirty="0" smtClean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GB" dirty="0" smtClean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endParaRPr lang="en-GB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9FD15D2-79B1-FE45-8C63-8FC19B0A8C23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Activities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FF00"/>
                </a:solidFill>
                <a:latin typeface="Comic Sans MS" charset="0"/>
              </a:rPr>
              <a:t>GridPP</a:t>
            </a:r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Data Storage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Ask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Pete, Rob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and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Andy </a:t>
            </a:r>
            <a:r>
              <a:rPr lang="en-GB" dirty="0" err="1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Washbrook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if you are interested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charset="0"/>
              </a:rPr>
              <a:t>Detector </a:t>
            </a:r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Development 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ATLAS and </a:t>
            </a:r>
            <a:r>
              <a:rPr lang="en-GB" dirty="0" err="1">
                <a:latin typeface="Comic Sans MS" charset="0"/>
                <a:ea typeface="Arial" charset="0"/>
                <a:cs typeface="Arial" charset="0"/>
              </a:rPr>
              <a:t>LHCb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Upgrade, Hyper-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K, Dune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Excellent facilities in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Advanced Detector Development Centre (ADDC)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Have started working with new types of photon detectors -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LAPPDs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Ask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Stephan et al.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if you are interested</a:t>
            </a:r>
          </a:p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Higgs Centre of Innovation (HCI)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HCI Building on </a:t>
            </a:r>
            <a:r>
              <a:rPr lang="en-GB" dirty="0" err="1">
                <a:latin typeface="Comic Sans MS" charset="0"/>
                <a:ea typeface="Arial" charset="0"/>
                <a:cs typeface="Arial" charset="0"/>
              </a:rPr>
              <a:t>Blackford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Hill will be ready 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this autumn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HCI includes CERN Business Incubator →  Opportunities for people wishing to start their own company</a:t>
            </a:r>
          </a:p>
          <a:p>
            <a:pPr lvl="1">
              <a:buFontTx/>
              <a:buNone/>
            </a:pPr>
            <a:endParaRPr lang="en-GB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endParaRPr lang="en-GB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>
              <a:buFont typeface="Lucida Grande" charset="0"/>
              <a:buNone/>
            </a:pPr>
            <a:endParaRPr lang="en-GB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253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2253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EA62626-1031-F647-82D4-4C4FBE9E071E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Activities</a:t>
            </a:r>
          </a:p>
        </p:txBody>
      </p:sp>
      <p:sp>
        <p:nvSpPr>
          <p:cNvPr id="2355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MSc Teaching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Currently School has MSc in Mathematical and Theoretical Physics</a:t>
            </a: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Works well and brings in money (from overseas students)</a:t>
            </a:r>
          </a:p>
          <a:p>
            <a:pPr lvl="1"/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Submitted proposal for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MSc </a:t>
            </a:r>
            <a:b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</a:b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in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experimental particle and nuclear physics</a:t>
            </a:r>
          </a:p>
          <a:p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Group web pages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Migrated to new web pages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end of last year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Need to keep it “alive”, any volunteers?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Comic Sans MS" charset="0"/>
              </a:rPr>
              <a:t>Outreach </a:t>
            </a:r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Peter Higgs web page </a:t>
            </a:r>
            <a:r>
              <a:rPr lang="en-US" dirty="0">
                <a:latin typeface="Comic Sans MS" charset="0"/>
                <a:ea typeface="Arial" charset="0"/>
                <a:cs typeface="Arial" charset="0"/>
                <a:hlinkClick r:id="rId2"/>
              </a:rPr>
              <a:t>http://www.ph.ed.ac.uk/higgs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/>
            </a:r>
            <a:br>
              <a:rPr lang="en-GB" dirty="0">
                <a:latin typeface="Comic Sans MS" charset="0"/>
                <a:ea typeface="Arial" charset="0"/>
                <a:cs typeface="Arial" charset="0"/>
              </a:rPr>
            </a:br>
            <a:r>
              <a:rPr lang="en-GB" dirty="0">
                <a:latin typeface="Comic Sans MS" charset="0"/>
                <a:ea typeface="Arial" charset="0"/>
                <a:cs typeface="Arial" charset="0"/>
              </a:rPr>
              <a:t>maintained by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Victoria Martin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and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Alan Walker</a:t>
            </a:r>
          </a:p>
          <a:p>
            <a:pPr lvl="1"/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Particle Physics for Scottish Schools (PP4SS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)</a:t>
            </a:r>
            <a:br>
              <a:rPr lang="en-GB" dirty="0">
                <a:latin typeface="Comic Sans MS" charset="0"/>
                <a:ea typeface="Arial" charset="0"/>
                <a:cs typeface="Arial" charset="0"/>
              </a:rPr>
            </a:br>
            <a:r>
              <a:rPr lang="en-GB" dirty="0">
                <a:latin typeface="Comic Sans MS" charset="0"/>
                <a:ea typeface="Arial" charset="0"/>
                <a:cs typeface="Arial" charset="0"/>
              </a:rPr>
              <a:t>please join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Alan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when he is asking for volunteers, it is fun!</a:t>
            </a:r>
          </a:p>
          <a:p>
            <a:pPr>
              <a:buFont typeface="Lucida Grande" charset="0"/>
              <a:buNone/>
            </a:pPr>
            <a:endParaRPr lang="en-GB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2355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C4C6229-946D-9843-A467-1EC9CBF4D124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cs typeface="Arial" charset="0"/>
              </a:rPr>
              <a:t>Final Comments</a:t>
            </a:r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24578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Regular PPE group fixtures</a:t>
            </a:r>
            <a:endParaRPr lang="en-GB" dirty="0">
              <a:latin typeface="Comic Sans MS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PPE academics meeting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1</a:t>
            </a:r>
            <a:r>
              <a:rPr lang="en-GB" baseline="30000" dirty="0">
                <a:latin typeface="Comic Sans MS" charset="0"/>
                <a:ea typeface="Arial" charset="0"/>
                <a:cs typeface="Arial" charset="0"/>
              </a:rPr>
              <a:t>st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Tuesday each month</a:t>
            </a:r>
          </a:p>
          <a:p>
            <a:pPr lvl="1">
              <a:lnSpc>
                <a:spcPct val="110000"/>
              </a:lnSpc>
            </a:pP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All group PPE meeting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twice per year</a:t>
            </a:r>
          </a:p>
          <a:p>
            <a:pPr lvl="2">
              <a:lnSpc>
                <a:spcPct val="110000"/>
              </a:lnSpc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Next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will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be 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Christmas meeting 2017</a:t>
            </a:r>
          </a:p>
          <a:p>
            <a:pPr lvl="2">
              <a:lnSpc>
                <a:spcPct val="110000"/>
              </a:lnSpc>
            </a:pP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Fri 15 Dec 2017, put this in your diary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Group members  are usually going to </a:t>
            </a:r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lunch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at 12 noon </a:t>
            </a:r>
            <a:br>
              <a:rPr lang="en-GB" dirty="0">
                <a:latin typeface="Comic Sans MS" charset="0"/>
                <a:ea typeface="Arial" charset="0"/>
                <a:cs typeface="Arial" charset="0"/>
              </a:rPr>
            </a:br>
            <a:r>
              <a:rPr lang="en-GB" dirty="0">
                <a:latin typeface="Comic Sans MS" charset="0"/>
                <a:ea typeface="Arial" charset="0"/>
                <a:cs typeface="Arial" charset="0"/>
              </a:rPr>
              <a:t>in School Coffee room 4318</a:t>
            </a:r>
          </a:p>
          <a:p>
            <a:pPr lvl="2">
              <a:lnSpc>
                <a:spcPct val="110000"/>
              </a:lnSpc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Bring you own food or buy it on Campus or Magnet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Café</a:t>
            </a:r>
          </a:p>
          <a:p>
            <a:pPr lvl="2">
              <a:lnSpc>
                <a:spcPct val="110000"/>
              </a:lnSpc>
            </a:pP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Other option - Swann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building 7</a:t>
            </a:r>
            <a:r>
              <a:rPr lang="en-GB" baseline="30000" dirty="0">
                <a:latin typeface="Comic Sans MS" charset="0"/>
                <a:ea typeface="Arial" charset="0"/>
                <a:cs typeface="Arial" charset="0"/>
              </a:rPr>
              <a:t>th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floor </a:t>
            </a:r>
            <a:endParaRPr lang="en-GB" dirty="0" smtClean="0">
              <a:latin typeface="Comic Sans MS" charset="0"/>
              <a:ea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New lunch options on campus - student union has been revamped, engineering</a:t>
            </a:r>
          </a:p>
          <a:p>
            <a:pPr lvl="2">
              <a:lnSpc>
                <a:spcPct val="110000"/>
              </a:lnSpc>
              <a:buFontTx/>
              <a:buNone/>
            </a:pP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Will start to have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group coffee</a:t>
            </a:r>
            <a:endParaRPr lang="en-GB" dirty="0" smtClean="0">
              <a:latin typeface="Comic Sans MS" charset="0"/>
              <a:ea typeface="Arial" charset="0"/>
              <a:cs typeface="Arial" charset="0"/>
            </a:endParaRPr>
          </a:p>
          <a:p>
            <a:pPr lvl="2">
              <a:lnSpc>
                <a:spcPct val="110000"/>
              </a:lnSpc>
            </a:pP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Every Wed 3pm or after seminar in 5202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2458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A09D8F-AEAE-D746-8F14-20F79F877B8A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Backup slides</a:t>
            </a:r>
          </a:p>
        </p:txBody>
      </p:sp>
      <p:sp>
        <p:nvSpPr>
          <p:cNvPr id="2560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Comic Sans MS" charset="0"/>
            </a:endParaRPr>
          </a:p>
        </p:txBody>
      </p:sp>
      <p:sp>
        <p:nvSpPr>
          <p:cNvPr id="2560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C01DBFF-ED47-D745-8AA5-5F847FF46BC5}" type="slidenum">
              <a:rPr lang="en-US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charset="0"/>
                <a:cs typeface="Arial" charset="0"/>
              </a:rPr>
              <a:t>PPE </a:t>
            </a:r>
            <a:r>
              <a:rPr lang="en-GB" dirty="0" smtClean="0">
                <a:latin typeface="Comic Sans MS" charset="0"/>
                <a:cs typeface="Arial" charset="0"/>
              </a:rPr>
              <a:t>Group </a:t>
            </a:r>
            <a:r>
              <a:rPr lang="en-US" dirty="0" smtClean="0">
                <a:latin typeface="Comic Sans MS" charset="0"/>
                <a:cs typeface="Arial" charset="0"/>
              </a:rPr>
              <a:t>Staff</a:t>
            </a:r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10242" name="Content Placeholder 8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599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2200" b="1" dirty="0">
                <a:solidFill>
                  <a:srgbClr val="FFFF00"/>
                </a:solidFill>
                <a:latin typeface="Comic Sans MS" charset="0"/>
              </a:rPr>
              <a:t>Academics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Phil Clark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Pete Clarke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Christos </a:t>
            </a:r>
            <a:r>
              <a:rPr lang="en-GB" sz="1900" dirty="0" err="1" smtClean="0">
                <a:latin typeface="Comic Sans MS" charset="0"/>
                <a:ea typeface="Arial" charset="0"/>
                <a:cs typeface="Arial" charset="0"/>
              </a:rPr>
              <a:t>Leonidopoulos</a:t>
            </a:r>
            <a:endParaRPr lang="en-GB" sz="1900" dirty="0" smtClean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 smtClean="0">
                <a:latin typeface="Comic Sans MS" charset="0"/>
                <a:ea typeface="Arial" charset="0"/>
                <a:cs typeface="Arial" charset="0"/>
              </a:rPr>
              <a:t>Victoria </a:t>
            </a: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Martin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Franz </a:t>
            </a:r>
            <a:r>
              <a:rPr lang="en-GB" sz="1900" dirty="0" err="1">
                <a:latin typeface="Comic Sans MS" charset="0"/>
                <a:ea typeface="Arial" charset="0"/>
                <a:cs typeface="Arial" charset="0"/>
              </a:rPr>
              <a:t>Muheim</a:t>
            </a: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 </a:t>
            </a:r>
            <a:endParaRPr lang="en-GB" sz="1900" dirty="0" smtClean="0">
              <a:latin typeface="Comic Sans MS" charset="0"/>
              <a:ea typeface="Arial" charset="0"/>
              <a:cs typeface="Arial" charset="0"/>
            </a:endParaRPr>
          </a:p>
          <a:p>
            <a:pPr lvl="2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500" dirty="0" smtClean="0">
                <a:latin typeface="Comic Sans MS" charset="0"/>
                <a:ea typeface="Arial" charset="0"/>
                <a:cs typeface="Arial" charset="0"/>
              </a:rPr>
              <a:t>Head </a:t>
            </a:r>
            <a:r>
              <a:rPr lang="en-GB" sz="1500" dirty="0">
                <a:latin typeface="Comic Sans MS" charset="0"/>
                <a:ea typeface="Arial" charset="0"/>
                <a:cs typeface="Arial" charset="0"/>
              </a:rPr>
              <a:t>of </a:t>
            </a:r>
            <a:r>
              <a:rPr lang="en-GB" sz="1500" dirty="0" smtClean="0">
                <a:latin typeface="Comic Sans MS" charset="0"/>
                <a:ea typeface="Arial" charset="0"/>
                <a:cs typeface="Arial" charset="0"/>
              </a:rPr>
              <a:t>Group</a:t>
            </a:r>
            <a:endParaRPr lang="en-GB" sz="1500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Matt </a:t>
            </a:r>
            <a:r>
              <a:rPr lang="en-GB" sz="1900" dirty="0" smtClean="0">
                <a:latin typeface="Comic Sans MS" charset="0"/>
                <a:ea typeface="Arial" charset="0"/>
                <a:cs typeface="Arial" charset="0"/>
              </a:rPr>
              <a:t>Needham</a:t>
            </a:r>
            <a:endParaRPr lang="en-GB" sz="1500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Steve </a:t>
            </a:r>
            <a:r>
              <a:rPr lang="en-GB" sz="1900" dirty="0" err="1">
                <a:latin typeface="Comic Sans MS" charset="0"/>
                <a:ea typeface="Arial" charset="0"/>
                <a:cs typeface="Arial" charset="0"/>
              </a:rPr>
              <a:t>Playfer</a:t>
            </a:r>
            <a:endParaRPr lang="en-GB" sz="1900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Alex Murphy **</a:t>
            </a:r>
            <a:r>
              <a:rPr lang="en-GB" sz="1900" dirty="0" smtClean="0">
                <a:latin typeface="Comic Sans MS" charset="0"/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2200" b="1" dirty="0">
                <a:solidFill>
                  <a:srgbClr val="FFFF00"/>
                </a:solidFill>
                <a:latin typeface="Comic Sans MS" charset="0"/>
              </a:rPr>
              <a:t>Advanced Fellows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1900" dirty="0" err="1">
                <a:latin typeface="Comic Sans MS" charset="0"/>
                <a:ea typeface="Arial" charset="0"/>
                <a:cs typeface="Arial" charset="0"/>
              </a:rPr>
              <a:t>Greig</a:t>
            </a: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 Cowan (STFC </a:t>
            </a:r>
            <a:r>
              <a:rPr lang="en-GB" sz="1900" dirty="0" smtClean="0">
                <a:latin typeface="Comic Sans MS" charset="0"/>
                <a:ea typeface="Arial" charset="0"/>
                <a:cs typeface="Arial" charset="0"/>
              </a:rPr>
              <a:t>ERF)</a:t>
            </a:r>
            <a:endParaRPr lang="en-GB" sz="1900" dirty="0">
              <a:latin typeface="Comic Sans MS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Lucida Grande" charset="0"/>
              <a:buNone/>
              <a:defRPr/>
            </a:pPr>
            <a:r>
              <a:rPr lang="en-GB" sz="1500" dirty="0">
                <a:latin typeface="Comic Sans MS" charset="0"/>
              </a:rPr>
              <a:t>*** also member of Nuclear Physics group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endParaRPr lang="en-GB" sz="1900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endParaRPr lang="en-GB" sz="1900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endParaRPr lang="en-GB" sz="1900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0243" name="Content Placeholder 9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3101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200" b="1" dirty="0">
                <a:solidFill>
                  <a:srgbClr val="FFFF00"/>
                </a:solidFill>
                <a:latin typeface="Comic Sans MS" charset="0"/>
              </a:rPr>
              <a:t>Honorary &amp; visiting academics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900" dirty="0" err="1">
                <a:latin typeface="Comic Sans MS" charset="0"/>
                <a:ea typeface="Arial" charset="0"/>
                <a:cs typeface="Arial" charset="0"/>
              </a:rPr>
              <a:t>Fabiola</a:t>
            </a: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sz="1900" dirty="0" err="1">
                <a:latin typeface="Comic Sans MS" charset="0"/>
                <a:ea typeface="Arial" charset="0"/>
                <a:cs typeface="Arial" charset="0"/>
              </a:rPr>
              <a:t>Gianotti</a:t>
            </a:r>
            <a:endParaRPr lang="en-GB" sz="1900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Ken Peach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900" dirty="0">
                <a:latin typeface="Comic Sans MS" charset="0"/>
                <a:ea typeface="Arial" charset="0"/>
                <a:cs typeface="Arial" charset="0"/>
              </a:rPr>
              <a:t>Alan Walker </a:t>
            </a: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EAEC631-5117-AF42-9229-CB4AC1A6B15E}" type="slidenum">
              <a:rPr lang="en-US"/>
              <a:pPr eaLnBrk="1" hangingPunct="1"/>
              <a:t>2</a:t>
            </a:fld>
            <a:endParaRPr lang="en-US"/>
          </a:p>
        </p:txBody>
      </p:sp>
      <p:pic>
        <p:nvPicPr>
          <p:cNvPr id="10247" name="Picture 1" descr="_DRP88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811588"/>
            <a:ext cx="37496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Group Staff &amp; Students</a:t>
            </a:r>
          </a:p>
        </p:txBody>
      </p:sp>
      <p:sp>
        <p:nvSpPr>
          <p:cNvPr id="11266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~</a:t>
            </a:r>
            <a:r>
              <a:rPr lang="en-US" b="1" dirty="0" smtClean="0">
                <a:solidFill>
                  <a:srgbClr val="FFFF00"/>
                </a:solidFill>
                <a:latin typeface="Comic Sans MS" charset="0"/>
              </a:rPr>
              <a:t>15 (soon 18) </a:t>
            </a:r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Senior Scientists / Post docs / Technical Staff 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Stephan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Eisenhardt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, Andy </a:t>
            </a:r>
            <a:r>
              <a:rPr lang="en-US" dirty="0" err="1" smtClean="0">
                <a:latin typeface="Comic Sans MS" charset="0"/>
                <a:ea typeface="Arial" charset="0"/>
                <a:cs typeface="Arial" charset="0"/>
              </a:rPr>
              <a:t>Washbrook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,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Jon Webster (technician),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Bojan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Masic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(technician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),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Laurence 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Carson, Ben Wynne,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Silvia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Gambetta, </a:t>
            </a:r>
            <a:endParaRPr lang="en-US" dirty="0" smtClean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Lilia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Drakopoulou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, Liza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Mijovic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, </a:t>
            </a: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Ahmed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Hasib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, Rob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Currie,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Antonia </a:t>
            </a:r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Struebig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, Michele </a:t>
            </a:r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Faucci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Gianelli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, Jim Stuart (engineer) ***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3 RA  positions soon to be filled (Dark Matter, </a:t>
            </a:r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GridPP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LHCb</a:t>
            </a: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)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omic Sans MS" charset="0"/>
              </a:rPr>
              <a:t>~</a:t>
            </a:r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15 PhD Students</a:t>
            </a:r>
            <a:endParaRPr lang="en-US" dirty="0">
              <a:latin typeface="Comic Sans MS" charset="0"/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Thomas 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Davison,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Adam Morris, </a:t>
            </a:r>
          </a:p>
          <a:p>
            <a:pPr lvl="1"/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Xanthe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Hoad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Iwan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Smith, Maria Francesca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Marzioni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GB" dirty="0">
                <a:latin typeface="Comic Sans MS" charset="0"/>
                <a:ea typeface="Arial" charset="0"/>
                <a:cs typeface="Arial" charset="0"/>
              </a:rPr>
              <a:t>Konstantin </a:t>
            </a:r>
            <a:r>
              <a:rPr lang="en-GB" dirty="0" err="1">
                <a:latin typeface="Comic Sans MS" charset="0"/>
                <a:ea typeface="Arial" charset="0"/>
                <a:cs typeface="Arial" charset="0"/>
              </a:rPr>
              <a:t>Gizdov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, Andres </a:t>
            </a:r>
            <a:r>
              <a:rPr lang="en-GB" dirty="0" err="1">
                <a:latin typeface="Comic Sans MS" charset="0"/>
                <a:ea typeface="Arial" charset="0"/>
                <a:cs typeface="Arial" charset="0"/>
              </a:rPr>
              <a:t>Søgaard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and Alan Taylor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Emmy Gabriel,  Matthew Heath, </a:t>
            </a:r>
            <a:r>
              <a:rPr lang="en-US" dirty="0" err="1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Athoy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Nilima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, Mahdi </a:t>
            </a:r>
            <a:r>
              <a:rPr lang="en-US" dirty="0" err="1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Taani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Yixuan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 Zhang, Jennifer </a:t>
            </a:r>
            <a:r>
              <a:rPr lang="en-US" dirty="0" err="1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Zonneveld</a:t>
            </a:r>
            <a:endParaRPr lang="en-US" dirty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*** new </a:t>
            </a:r>
          </a:p>
          <a:p>
            <a:pPr lvl="1"/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endParaRPr lang="en-GB" dirty="0">
              <a:latin typeface="Comic Sans MS" charset="0"/>
            </a:endParaRPr>
          </a:p>
        </p:txBody>
      </p:sp>
      <p:sp>
        <p:nvSpPr>
          <p:cNvPr id="1126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126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13BF356-F765-2446-BBAD-6137DCE06422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cs typeface="Arial" charset="0"/>
              </a:rPr>
              <a:t>Staff Leaving and Joining</a:t>
            </a:r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12290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10200"/>
          </a:xfrm>
        </p:spPr>
        <p:txBody>
          <a:bodyPr/>
          <a:lstStyle/>
          <a:p>
            <a:pPr algn="just"/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Leaving: Congratulations to </a:t>
            </a:r>
          </a:p>
          <a:p>
            <a:pPr lvl="1" algn="just"/>
            <a:endParaRPr lang="en-GB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             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Marcus Ebert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→  Postdoctoral fellow </a:t>
            </a:r>
            <a:br>
              <a:rPr lang="en-GB" dirty="0" smtClean="0">
                <a:latin typeface="Comic Sans MS" charset="0"/>
                <a:ea typeface="Arial" charset="0"/>
                <a:cs typeface="Arial" charset="0"/>
              </a:rPr>
            </a:b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				at University of Victoria, 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r>
              <a:rPr lang="en-GB" dirty="0">
                <a:latin typeface="Comic Sans MS" charset="0"/>
                <a:ea typeface="Arial" charset="0"/>
                <a:cs typeface="Arial" charset="0"/>
              </a:rPr>
              <a:t>                                       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   from April 2017</a:t>
            </a:r>
            <a:endParaRPr lang="en-GB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pPr algn="just"/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algn="just"/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lvl="1" algn="just"/>
            <a:r>
              <a:rPr lang="en-GB" dirty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              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Daniel 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Craik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→  RA at MIT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r>
              <a:rPr lang="en-GB" dirty="0">
                <a:latin typeface="Comic Sans MS" charset="0"/>
                <a:ea typeface="Arial" charset="0"/>
                <a:cs typeface="Arial" charset="0"/>
              </a:rPr>
              <a:t> 			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           from May 2017</a:t>
            </a:r>
            <a:endParaRPr lang="en-GB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pPr algn="just"/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algn="just"/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marL="457200" lvl="1" indent="0" algn="just">
              <a:buNone/>
            </a:pPr>
            <a:endParaRPr lang="en-GB" b="1" dirty="0">
              <a:solidFill>
                <a:srgbClr val="FFFF00"/>
              </a:solidFill>
              <a:latin typeface="Comic Sans MS" charset="0"/>
            </a:endParaRPr>
          </a:p>
          <a:p>
            <a:pPr algn="just">
              <a:buFont typeface="Lucida Grande" charset="0"/>
              <a:buNone/>
            </a:pPr>
            <a:endParaRPr lang="en-GB" b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1F4496A-6DE5-2D42-AD9E-A0B56B777FE5}" type="slidenum">
              <a:rPr lang="en-US"/>
              <a:pPr eaLnBrk="1" hangingPunct="1"/>
              <a:t>4</a:t>
            </a:fld>
            <a:endParaRPr 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13160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66"/>
            <a:ext cx="1343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cs typeface="Arial" charset="0"/>
              </a:rPr>
              <a:t>Staff Leaving and Joining</a:t>
            </a:r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13314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10200"/>
          </a:xfrm>
        </p:spPr>
        <p:txBody>
          <a:bodyPr/>
          <a:lstStyle/>
          <a:p>
            <a:pPr algn="just"/>
            <a:r>
              <a:rPr lang="en-GB" b="1" dirty="0">
                <a:solidFill>
                  <a:srgbClr val="FFFF00"/>
                </a:solidFill>
                <a:latin typeface="Comic Sans MS" charset="0"/>
              </a:rPr>
              <a:t>Joining: Welcome to</a:t>
            </a:r>
          </a:p>
          <a:p>
            <a:pPr lvl="1" algn="just"/>
            <a:r>
              <a:rPr lang="en-GB" dirty="0">
                <a:latin typeface="Comic Sans MS" charset="0"/>
                <a:ea typeface="Arial" charset="0"/>
                <a:cs typeface="Arial" charset="0"/>
              </a:rPr>
              <a:t>2 new RAs since last meeting</a:t>
            </a:r>
          </a:p>
          <a:p>
            <a:pPr lvl="1" algn="just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Antonia 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Struebig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– ATLAS</a:t>
            </a:r>
            <a:endParaRPr lang="en-GB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endParaRPr lang="en-GB" dirty="0" smtClean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Michele 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Faucci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Gianelli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– ATLAS</a:t>
            </a:r>
          </a:p>
          <a:p>
            <a:pPr lvl="1" algn="just"/>
            <a:endParaRPr lang="en-GB" dirty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marL="457200" lvl="1" indent="0" algn="just">
              <a:buNone/>
            </a:pPr>
            <a:endParaRPr lang="en-GB" dirty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Jim Stuart  </a:t>
            </a:r>
            <a:r>
              <a:rPr lang="en-GB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– engineer			not him </a:t>
            </a:r>
          </a:p>
          <a:p>
            <a:pPr lvl="1" algn="just"/>
            <a:endParaRPr lang="en-GB" dirty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endParaRPr lang="en-GB" dirty="0" smtClean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George Wei-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Shu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Hou</a:t>
            </a:r>
            <a: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br>
              <a:rPr lang="en-GB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</a:br>
            <a:r>
              <a:rPr lang="en-GB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- Visiting scientist 26 April to 9 June</a:t>
            </a:r>
            <a:br>
              <a:rPr lang="en-GB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</a:br>
            <a:endParaRPr lang="en-GB" dirty="0" smtClean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endParaRPr lang="en-GB" dirty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 algn="just"/>
            <a:endParaRPr lang="en-GB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331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9142FC9-E1BA-0A4C-84CD-08D51236E46E}" type="slidenum">
              <a:rPr lang="en-US"/>
              <a:pPr eaLnBrk="1" hangingPunct="1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740500"/>
            <a:ext cx="1368152" cy="168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772816"/>
            <a:ext cx="1587624" cy="158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645024"/>
            <a:ext cx="1080120" cy="1248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5085184"/>
            <a:ext cx="1091952" cy="1455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cs typeface="Arial" charset="0"/>
              </a:rPr>
              <a:t>Undergraduate &amp; MSc </a:t>
            </a:r>
            <a:r>
              <a:rPr lang="en-GB" dirty="0">
                <a:latin typeface="Comic Sans MS" charset="0"/>
                <a:cs typeface="Arial" charset="0"/>
              </a:rPr>
              <a:t>Teaching</a:t>
            </a:r>
          </a:p>
        </p:txBody>
      </p:sp>
      <p:sp>
        <p:nvSpPr>
          <p:cNvPr id="15362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Undergraduate </a:t>
            </a:r>
            <a:r>
              <a:rPr lang="en-US" b="1" dirty="0" err="1">
                <a:solidFill>
                  <a:srgbClr val="FFFF00"/>
                </a:solidFill>
                <a:latin typeface="Comic Sans MS" charset="0"/>
              </a:rPr>
              <a:t>MPhys</a:t>
            </a:r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 and MSc students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projects available on ATLAS and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LHCb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</a:t>
            </a:r>
            <a:br>
              <a:rPr lang="en-US" dirty="0">
                <a:latin typeface="Comic Sans MS" charset="0"/>
                <a:ea typeface="Arial" charset="0"/>
                <a:cs typeface="Arial" charset="0"/>
              </a:rPr>
            </a:br>
            <a:r>
              <a:rPr lang="en-US" dirty="0">
                <a:latin typeface="Comic Sans MS" charset="0"/>
                <a:ea typeface="Arial" charset="0"/>
                <a:cs typeface="Arial" charset="0"/>
              </a:rPr>
              <a:t>data analysis and detector development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project available on Hyper-K, dark matter and Linear Collider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Current </a:t>
            </a:r>
            <a:r>
              <a:rPr lang="en-US" dirty="0" err="1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MPhys</a:t>
            </a:r>
            <a:r>
              <a:rPr lang="en-US" dirty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student about  to graduate:</a:t>
            </a:r>
            <a:br>
              <a:rPr lang="en-US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Nicolas </a:t>
            </a:r>
            <a:r>
              <a:rPr lang="en-US" dirty="0" err="1" smtClean="0">
                <a:solidFill>
                  <a:srgbClr val="FF9966"/>
                </a:solidFill>
                <a:latin typeface="Comic Sans MS" charset="0"/>
                <a:ea typeface="Arial" charset="0"/>
                <a:cs typeface="Arial" charset="0"/>
              </a:rPr>
              <a:t>Angelides</a:t>
            </a:r>
            <a:endParaRPr lang="en-US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MSc Students about to start project:</a:t>
            </a:r>
            <a:br>
              <a:rPr lang="en-US" dirty="0" smtClean="0">
                <a:latin typeface="Comic Sans MS" charset="0"/>
                <a:ea typeface="Arial" charset="0"/>
                <a:cs typeface="Arial" charset="0"/>
              </a:rPr>
            </a:br>
            <a:r>
              <a:rPr lang="en-US" dirty="0" err="1" smtClean="0">
                <a:solidFill>
                  <a:srgbClr val="FF9966"/>
                </a:solidFill>
              </a:rPr>
              <a:t>Georgios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dirty="0" err="1" smtClean="0">
                <a:solidFill>
                  <a:srgbClr val="FF9966"/>
                </a:solidFill>
              </a:rPr>
              <a:t>Billis</a:t>
            </a:r>
            <a:r>
              <a:rPr lang="en-US" dirty="0" smtClean="0">
                <a:solidFill>
                  <a:srgbClr val="FF9966"/>
                </a:solidFill>
              </a:rPr>
              <a:t> (CLIC), Josh </a:t>
            </a:r>
            <a:r>
              <a:rPr lang="en-US" dirty="0" err="1" smtClean="0">
                <a:solidFill>
                  <a:srgbClr val="FF9966"/>
                </a:solidFill>
              </a:rPr>
              <a:t>Hainge</a:t>
            </a:r>
            <a:r>
              <a:rPr lang="en-US" dirty="0" smtClean="0">
                <a:solidFill>
                  <a:srgbClr val="FF9966"/>
                </a:solidFill>
              </a:rPr>
              <a:t> (</a:t>
            </a:r>
            <a:r>
              <a:rPr lang="en-US" dirty="0" err="1" smtClean="0">
                <a:solidFill>
                  <a:srgbClr val="FF9966"/>
                </a:solidFill>
              </a:rPr>
              <a:t>LHCb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smtClean="0"/>
              <a:t>Visiting project student: </a:t>
            </a:r>
            <a:r>
              <a:rPr lang="en-US" dirty="0" smtClean="0">
                <a:solidFill>
                  <a:srgbClr val="FF9966"/>
                </a:solidFill>
              </a:rPr>
              <a:t>Marion </a:t>
            </a:r>
            <a:r>
              <a:rPr lang="en-US" dirty="0" err="1" smtClean="0">
                <a:solidFill>
                  <a:srgbClr val="FF9966"/>
                </a:solidFill>
              </a:rPr>
              <a:t>Lehuraux</a:t>
            </a:r>
            <a:r>
              <a:rPr lang="en-US" dirty="0" smtClean="0">
                <a:solidFill>
                  <a:srgbClr val="FF9966"/>
                </a:solidFill>
              </a:rPr>
              <a:t> (</a:t>
            </a:r>
            <a:r>
              <a:rPr lang="en-US" dirty="0" err="1" smtClean="0">
                <a:solidFill>
                  <a:srgbClr val="FF9966"/>
                </a:solidFill>
              </a:rPr>
              <a:t>LHCb</a:t>
            </a:r>
            <a:r>
              <a:rPr lang="en-US" dirty="0">
                <a:solidFill>
                  <a:srgbClr val="FF9966"/>
                </a:solidFill>
              </a:rPr>
              <a:t>)</a:t>
            </a:r>
            <a:endParaRPr lang="en-US" dirty="0" smtClean="0">
              <a:solidFill>
                <a:srgbClr val="FF9966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Make them feel welcome</a:t>
            </a:r>
            <a:endParaRPr lang="en-US" dirty="0">
              <a:solidFill>
                <a:srgbClr val="FF9966"/>
              </a:solidFill>
              <a:latin typeface="Comic Sans MS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omic Sans MS" charset="0"/>
              </a:rPr>
              <a:t>Undergraduate </a:t>
            </a:r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Teaching</a:t>
            </a:r>
          </a:p>
          <a:p>
            <a:pPr lvl="1"/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Muon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 lifetime and mass measurements 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Testing new detectors - LAPPD</a:t>
            </a:r>
          </a:p>
          <a:p>
            <a:pPr lvl="1"/>
            <a:r>
              <a:rPr lang="en-US" dirty="0">
                <a:latin typeface="Comic Sans MS" charset="0"/>
                <a:ea typeface="Arial" charset="0"/>
                <a:cs typeface="Arial" charset="0"/>
              </a:rPr>
              <a:t>Analysis and computational 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projects</a:t>
            </a: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Had a record ~10 students in 2016/17</a:t>
            </a:r>
          </a:p>
          <a:p>
            <a:pPr lvl="1"/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endParaRPr lang="en-US" b="1" dirty="0">
              <a:solidFill>
                <a:srgbClr val="FFFF00"/>
              </a:solidFill>
              <a:latin typeface="Comic Sans MS" charset="0"/>
              <a:ea typeface="Arial" charset="0"/>
              <a:cs typeface="Arial" charset="0"/>
            </a:endParaRPr>
          </a:p>
          <a:p>
            <a:endParaRPr lang="en-US" b="1" dirty="0">
              <a:solidFill>
                <a:srgbClr val="FFFF00"/>
              </a:solidFill>
              <a:latin typeface="Comic Sans MS" charset="0"/>
            </a:endParaRPr>
          </a:p>
          <a:p>
            <a:pPr lvl="1"/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endParaRPr lang="en-GB" dirty="0">
              <a:latin typeface="Comic Sans MS" charset="0"/>
            </a:endParaRPr>
          </a:p>
        </p:txBody>
      </p:sp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697A5-F4EE-6547-A651-BBE2E0C8CB72}" type="slidenum">
              <a:rPr lang="en-US"/>
              <a:pPr eaLnBrk="1" hangingPunct="1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871063"/>
            <a:ext cx="1595636" cy="2006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cs typeface="Arial" charset="0"/>
              </a:rPr>
              <a:t>Undergraduate &amp; MSc </a:t>
            </a:r>
            <a:r>
              <a:rPr lang="en-GB" dirty="0">
                <a:latin typeface="Comic Sans MS" charset="0"/>
                <a:cs typeface="Arial" charset="0"/>
              </a:rPr>
              <a:t>Teaching</a:t>
            </a:r>
          </a:p>
        </p:txBody>
      </p:sp>
      <p:sp>
        <p:nvSpPr>
          <p:cNvPr id="15362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omic Sans MS" charset="0"/>
              </a:rPr>
              <a:t>Summer </a:t>
            </a:r>
            <a:r>
              <a:rPr lang="en-US" b="1" dirty="0">
                <a:solidFill>
                  <a:srgbClr val="FFFF00"/>
                </a:solidFill>
                <a:latin typeface="Comic Sans MS" charset="0"/>
              </a:rPr>
              <a:t>students </a:t>
            </a:r>
          </a:p>
          <a:p>
            <a:pPr lvl="1"/>
            <a:r>
              <a:rPr lang="en-US" dirty="0" err="1" smtClean="0">
                <a:latin typeface="Comic Sans MS" charset="0"/>
                <a:ea typeface="Arial" charset="0"/>
                <a:cs typeface="Arial" charset="0"/>
              </a:rPr>
              <a:t>Opportunies</a:t>
            </a: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 for you</a:t>
            </a: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School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offers competition for bursaries </a:t>
            </a:r>
            <a:endParaRPr lang="en-US" dirty="0" smtClean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Group also offers summer studentships</a:t>
            </a:r>
          </a:p>
          <a:p>
            <a:pPr lvl="1"/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In total 9 summer students about to start in </a:t>
            </a:r>
            <a:r>
              <a:rPr lang="en-US" dirty="0" err="1" smtClean="0">
                <a:latin typeface="Comic Sans MS" charset="0"/>
                <a:ea typeface="Arial" charset="0"/>
                <a:cs typeface="Arial" charset="0"/>
              </a:rPr>
              <a:t>june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Connor </a:t>
            </a:r>
            <a:r>
              <a:rPr lang="en-US" dirty="0" err="1" smtClean="0">
                <a:solidFill>
                  <a:srgbClr val="FF9966"/>
                </a:solidFill>
              </a:rPr>
              <a:t>Minnis</a:t>
            </a:r>
            <a:r>
              <a:rPr lang="en-US" dirty="0" smtClean="0">
                <a:solidFill>
                  <a:srgbClr val="FF9966"/>
                </a:solidFill>
              </a:rPr>
              <a:t> (DUNE)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Philip Aitken (</a:t>
            </a:r>
            <a:r>
              <a:rPr lang="en-US" dirty="0" err="1" smtClean="0">
                <a:solidFill>
                  <a:srgbClr val="FF9966"/>
                </a:solidFill>
              </a:rPr>
              <a:t>LHCb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Ralph </a:t>
            </a:r>
            <a:r>
              <a:rPr lang="en-US" dirty="0" err="1" smtClean="0">
                <a:solidFill>
                  <a:srgbClr val="FF9966"/>
                </a:solidFill>
              </a:rPr>
              <a:t>Pompeus</a:t>
            </a:r>
            <a:r>
              <a:rPr lang="en-US" dirty="0" smtClean="0">
                <a:solidFill>
                  <a:srgbClr val="FF9966"/>
                </a:solidFill>
              </a:rPr>
              <a:t> (</a:t>
            </a:r>
            <a:r>
              <a:rPr lang="en-US" dirty="0" err="1" smtClean="0">
                <a:solidFill>
                  <a:srgbClr val="FF9966"/>
                </a:solidFill>
              </a:rPr>
              <a:t>LHCb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dirty="0" err="1" smtClean="0">
                <a:solidFill>
                  <a:srgbClr val="FF9966"/>
                </a:solidFill>
              </a:rPr>
              <a:t>photodetectors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Craig Robertson (</a:t>
            </a:r>
            <a:r>
              <a:rPr lang="en-US" dirty="0" err="1" smtClean="0">
                <a:solidFill>
                  <a:srgbClr val="FF9966"/>
                </a:solidFill>
              </a:rPr>
              <a:t>SiPMs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Marina </a:t>
            </a:r>
            <a:r>
              <a:rPr lang="en-US" dirty="0" err="1" smtClean="0">
                <a:solidFill>
                  <a:srgbClr val="FF9966"/>
                </a:solidFill>
              </a:rPr>
              <a:t>Sanches</a:t>
            </a:r>
            <a:r>
              <a:rPr lang="en-US" dirty="0" smtClean="0">
                <a:solidFill>
                  <a:srgbClr val="FF9966"/>
                </a:solidFill>
              </a:rPr>
              <a:t>-Oro (</a:t>
            </a:r>
            <a:r>
              <a:rPr lang="en-US" dirty="0" err="1" smtClean="0">
                <a:solidFill>
                  <a:srgbClr val="FF9966"/>
                </a:solidFill>
              </a:rPr>
              <a:t>HyperK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dirty="0" err="1" smtClean="0">
                <a:solidFill>
                  <a:srgbClr val="FF9966"/>
                </a:solidFill>
              </a:rPr>
              <a:t>photodetectors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rgbClr val="FF9966"/>
                </a:solidFill>
              </a:rPr>
              <a:t>Blaise</a:t>
            </a:r>
            <a:r>
              <a:rPr lang="en-US" dirty="0" smtClean="0">
                <a:solidFill>
                  <a:srgbClr val="FF9966"/>
                </a:solidFill>
              </a:rPr>
              <a:t> Delaney (</a:t>
            </a:r>
            <a:r>
              <a:rPr lang="en-US" dirty="0" err="1" smtClean="0">
                <a:solidFill>
                  <a:srgbClr val="FF9966"/>
                </a:solidFill>
              </a:rPr>
              <a:t>LHCb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Tran </a:t>
            </a:r>
            <a:r>
              <a:rPr lang="en-US" dirty="0" err="1" smtClean="0">
                <a:solidFill>
                  <a:srgbClr val="FF9966"/>
                </a:solidFill>
              </a:rPr>
              <a:t>Tu</a:t>
            </a:r>
            <a:r>
              <a:rPr lang="en-US" dirty="0" smtClean="0">
                <a:solidFill>
                  <a:srgbClr val="FF9966"/>
                </a:solidFill>
              </a:rPr>
              <a:t> thong </a:t>
            </a:r>
            <a:r>
              <a:rPr lang="en-US" dirty="0" smtClean="0">
                <a:solidFill>
                  <a:srgbClr val="FF9966"/>
                </a:solidFill>
              </a:rPr>
              <a:t>- </a:t>
            </a:r>
            <a:r>
              <a:rPr lang="en-US" dirty="0" smtClean="0">
                <a:solidFill>
                  <a:srgbClr val="FF9966"/>
                </a:solidFill>
              </a:rPr>
              <a:t>Ryan (</a:t>
            </a:r>
            <a:r>
              <a:rPr lang="en-US" dirty="0" err="1" smtClean="0">
                <a:solidFill>
                  <a:srgbClr val="FF9966"/>
                </a:solidFill>
              </a:rPr>
              <a:t>LHCb</a:t>
            </a:r>
            <a:r>
              <a:rPr lang="en-US" dirty="0" smtClean="0">
                <a:solidFill>
                  <a:srgbClr val="FF9966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Lorenzo Principe (ANNIE)</a:t>
            </a:r>
          </a:p>
          <a:p>
            <a:pPr lvl="1"/>
            <a:r>
              <a:rPr lang="en-US" dirty="0" smtClean="0"/>
              <a:t>one more to be added to list</a:t>
            </a:r>
          </a:p>
          <a:p>
            <a:pPr lvl="1"/>
            <a:r>
              <a:rPr lang="en-US" dirty="0" smtClean="0"/>
              <a:t>Please make them feel welcome</a:t>
            </a:r>
            <a:endParaRPr lang="en-US" b="1" dirty="0" smtClean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697A5-F4EE-6547-A651-BBE2E0C8CB72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cs typeface="Arial" charset="0"/>
              </a:rPr>
              <a:t>PhD recruitment</a:t>
            </a:r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15362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charset="0"/>
              </a:rPr>
              <a:t>PhD students 2017 intake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omic Sans MS" charset="0"/>
              </a:rPr>
              <a:t>Three confirmed for Sept 2017</a:t>
            </a:r>
            <a:endParaRPr lang="en-US" dirty="0">
              <a:solidFill>
                <a:srgbClr val="FFFFFF"/>
              </a:solidFill>
              <a:latin typeface="Comic Sans MS" charset="0"/>
            </a:endParaRPr>
          </a:p>
          <a:p>
            <a:pPr lvl="1"/>
            <a:r>
              <a:rPr lang="en-US" dirty="0" err="1" smtClean="0">
                <a:solidFill>
                  <a:srgbClr val="FF9966"/>
                </a:solidFill>
              </a:rPr>
              <a:t>Blaise</a:t>
            </a:r>
            <a:r>
              <a:rPr lang="en-US" dirty="0" smtClean="0">
                <a:solidFill>
                  <a:srgbClr val="FF9966"/>
                </a:solidFill>
              </a:rPr>
              <a:t> Delaney </a:t>
            </a:r>
            <a:r>
              <a:rPr lang="en-US" dirty="0" smtClean="0"/>
              <a:t>(UCD Dublin) PCD</a:t>
            </a:r>
          </a:p>
          <a:p>
            <a:pPr lvl="1"/>
            <a:r>
              <a:rPr lang="en-US" dirty="0" smtClean="0">
                <a:solidFill>
                  <a:srgbClr val="FF9966"/>
                </a:solidFill>
              </a:rPr>
              <a:t>Emily </a:t>
            </a:r>
            <a:r>
              <a:rPr lang="en-US" dirty="0" err="1" smtClean="0">
                <a:solidFill>
                  <a:srgbClr val="FF9966"/>
                </a:solidFill>
              </a:rPr>
              <a:t>Takeva</a:t>
            </a:r>
            <a:r>
              <a:rPr lang="en-US" dirty="0" smtClean="0">
                <a:solidFill>
                  <a:srgbClr val="FF9966"/>
                </a:solidFill>
              </a:rPr>
              <a:t> </a:t>
            </a:r>
            <a:r>
              <a:rPr lang="en-US" dirty="0" smtClean="0"/>
              <a:t>(Birmingham)  STFC</a:t>
            </a:r>
          </a:p>
          <a:p>
            <a:pPr lvl="1"/>
            <a:r>
              <a:rPr lang="en-US" dirty="0" smtClean="0"/>
              <a:t>Elizabeth </a:t>
            </a:r>
            <a:r>
              <a:rPr lang="en-US" dirty="0" err="1" smtClean="0"/>
              <a:t>Leason</a:t>
            </a:r>
            <a:r>
              <a:rPr lang="en-US" dirty="0" smtClean="0"/>
              <a:t> (Durham)  STFC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CDT in Data Intensive Science</a:t>
            </a:r>
          </a:p>
          <a:p>
            <a:pPr lvl="1"/>
            <a:r>
              <a:rPr lang="en-US" dirty="0" smtClean="0"/>
              <a:t>Edinburgh was recently awarded a CDT in Data Intensive Science</a:t>
            </a:r>
          </a:p>
          <a:p>
            <a:pPr lvl="1"/>
            <a:r>
              <a:rPr lang="en-US" dirty="0" smtClean="0"/>
              <a:t>As part of that we have a further place that we are looking to fill</a:t>
            </a:r>
          </a:p>
          <a:p>
            <a:pPr lvl="1"/>
            <a:r>
              <a:rPr lang="en-US" dirty="0" smtClean="0"/>
              <a:t>A candidate, </a:t>
            </a:r>
            <a:r>
              <a:rPr lang="en-US" dirty="0" smtClean="0">
                <a:solidFill>
                  <a:srgbClr val="FF9966"/>
                </a:solidFill>
              </a:rPr>
              <a:t>Cristina Martin Perez</a:t>
            </a:r>
            <a:r>
              <a:rPr lang="en-US" dirty="0" smtClean="0"/>
              <a:t>, </a:t>
            </a:r>
            <a:r>
              <a:rPr lang="en-US" dirty="0" smtClean="0"/>
              <a:t>is visiting </a:t>
            </a:r>
            <a:br>
              <a:rPr lang="en-US" dirty="0" smtClean="0"/>
            </a:br>
            <a:r>
              <a:rPr lang="en-US" dirty="0" smtClean="0"/>
              <a:t>this Friday 26</a:t>
            </a:r>
            <a:r>
              <a:rPr lang="en-US" baseline="30000" dirty="0" smtClean="0"/>
              <a:t>th</a:t>
            </a:r>
            <a:r>
              <a:rPr lang="en-US" dirty="0" smtClean="0"/>
              <a:t> May</a:t>
            </a:r>
          </a:p>
          <a:p>
            <a:pPr lvl="1"/>
            <a:r>
              <a:rPr lang="en-US" dirty="0" smtClean="0"/>
              <a:t>Please make her feel welcome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 smtClean="0"/>
              <a:t>there may be further STFC funded places to come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5697A5-F4EE-6547-A651-BBE2E0C8CB72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7788" cy="6096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cs typeface="Arial" charset="0"/>
              </a:rPr>
              <a:t>PPE Group - Infrastructure</a:t>
            </a:r>
          </a:p>
        </p:txBody>
      </p:sp>
      <p:sp>
        <p:nvSpPr>
          <p:cNvPr id="12291" name="Content Placeholder 8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Comic Sans MS" charset="0"/>
                <a:cs typeface="Arial" charset="0"/>
              </a:rPr>
              <a:t>Offices</a:t>
            </a: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5301, 5302 - PhD students</a:t>
            </a: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54nn corridor, 4311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–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Academics/Fellows/RAs</a:t>
            </a:r>
          </a:p>
          <a:p>
            <a:pPr>
              <a:defRPr/>
            </a:pPr>
            <a:endParaRPr lang="en-GB" b="1" dirty="0">
              <a:solidFill>
                <a:srgbClr val="FFFF00"/>
              </a:solidFill>
              <a:latin typeface="Comic Sans MS" charset="0"/>
              <a:cs typeface="Arial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Comic Sans MS" charset="0"/>
                <a:cs typeface="Arial" charset="0"/>
              </a:rPr>
              <a:t>Conference room </a:t>
            </a:r>
            <a:endParaRPr lang="en-US" b="1" dirty="0">
              <a:solidFill>
                <a:srgbClr val="FFFF00"/>
              </a:solidFill>
              <a:latin typeface="Comic Sans MS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latin typeface="Comic Sans MS" charset="0"/>
                <a:ea typeface="Arial" charset="0"/>
                <a:cs typeface="Arial" charset="0"/>
              </a:rPr>
              <a:t>5202  -  Audiovisual equipment for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Vidyo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, Skype</a:t>
            </a: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Book via Google calendar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–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Edinburgh PPE</a:t>
            </a: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Coffee and Tea facility </a:t>
            </a:r>
          </a:p>
          <a:p>
            <a:pPr>
              <a:defRPr/>
            </a:pPr>
            <a:endParaRPr lang="en-GB" b="1" dirty="0">
              <a:solidFill>
                <a:srgbClr val="FFFF00"/>
              </a:solidFill>
              <a:latin typeface="Comic Sans MS" charset="0"/>
              <a:cs typeface="Arial" charset="0"/>
            </a:endParaRPr>
          </a:p>
          <a:p>
            <a:pPr>
              <a:defRPr/>
            </a:pPr>
            <a:r>
              <a:rPr lang="en-GB" b="1" dirty="0">
                <a:solidFill>
                  <a:srgbClr val="FFFF00"/>
                </a:solidFill>
                <a:latin typeface="Comic Sans MS" charset="0"/>
                <a:cs typeface="Arial" charset="0"/>
              </a:rPr>
              <a:t>Laboratories</a:t>
            </a: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5201  - 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HPD Photon 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Detector Test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Facility</a:t>
            </a:r>
            <a:endParaRPr lang="en-GB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5203, 5203b, 5204  -  Advanced Detector Development Centre</a:t>
            </a:r>
          </a:p>
          <a:p>
            <a:pPr lvl="1">
              <a:defRPr/>
            </a:pPr>
            <a:r>
              <a:rPr lang="en-GB" dirty="0">
                <a:latin typeface="Comic Sans MS" charset="0"/>
                <a:ea typeface="Arial" charset="0"/>
                <a:cs typeface="Arial" charset="0"/>
              </a:rPr>
              <a:t>5207 -  Teaching Laboratory 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–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err="1">
                <a:latin typeface="Comic Sans MS" charset="0"/>
                <a:ea typeface="Arial" charset="0"/>
                <a:cs typeface="Arial" charset="0"/>
              </a:rPr>
              <a:t>Muon</a:t>
            </a:r>
            <a:r>
              <a:rPr lang="en-GB" dirty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GB" dirty="0" smtClean="0">
                <a:latin typeface="Comic Sans MS" charset="0"/>
                <a:ea typeface="Arial" charset="0"/>
                <a:cs typeface="Arial" charset="0"/>
              </a:rPr>
              <a:t>Lifetimes</a:t>
            </a:r>
          </a:p>
          <a:p>
            <a:pPr lvl="1">
              <a:defRPr/>
            </a:pPr>
            <a:r>
              <a:rPr lang="en-GB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5207 –  </a:t>
            </a:r>
            <a:r>
              <a:rPr lang="en-GB" dirty="0" err="1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MaPMT</a:t>
            </a:r>
            <a:r>
              <a:rPr lang="en-GB" dirty="0" smtClean="0">
                <a:solidFill>
                  <a:srgbClr val="FFFFFF"/>
                </a:solidFill>
                <a:latin typeface="Comic Sans MS" charset="0"/>
                <a:ea typeface="Arial" charset="0"/>
                <a:cs typeface="Arial" charset="0"/>
              </a:rPr>
              <a:t> Photon Detector Test Facility</a:t>
            </a:r>
            <a:endParaRPr lang="en-GB" dirty="0">
              <a:solidFill>
                <a:srgbClr val="FFFFFF"/>
              </a:solidFill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1638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19 Dec 2016</a:t>
            </a:r>
            <a:endParaRPr lang="en-US"/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Franz Muheim</a:t>
            </a: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0507C90-999A-7C48-BA05-FF7C9DF0F9D3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Arial"/>
        <a:cs typeface="Arial"/>
      </a:majorFont>
      <a:minorFont>
        <a:latin typeface="Comic Sans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30000"/>
          </a:srgbClr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6" charset="0"/>
            <a:ea typeface="Arial" pitchFamily="-106" charset="0"/>
            <a:cs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30000"/>
          </a:srgbClr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6" charset="0"/>
            <a:ea typeface="Arial" pitchFamily="-106" charset="0"/>
            <a:cs typeface="Arial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134798</TotalTime>
  <Words>903</Words>
  <Application>Microsoft Macintosh PowerPoint</Application>
  <PresentationFormat>On-screen Show (4:3)</PresentationFormat>
  <Paragraphs>282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Tahoma</vt:lpstr>
      <vt:lpstr>ＭＳ Ｐゴシック</vt:lpstr>
      <vt:lpstr>Arial</vt:lpstr>
      <vt:lpstr>Comic Sans MS</vt:lpstr>
      <vt:lpstr>Lucida Grande</vt:lpstr>
      <vt:lpstr>Times New Roman</vt:lpstr>
      <vt:lpstr>Blank Presentation</vt:lpstr>
      <vt:lpstr>Edinburgh PPE Group </vt:lpstr>
      <vt:lpstr>PPE Group Staff</vt:lpstr>
      <vt:lpstr>PPE Group Staff &amp; Students</vt:lpstr>
      <vt:lpstr>Staff Leaving and Joining</vt:lpstr>
      <vt:lpstr>Staff Leaving and Joining</vt:lpstr>
      <vt:lpstr>Undergraduate &amp; MSc Teaching</vt:lpstr>
      <vt:lpstr>Undergraduate &amp; MSc Teaching</vt:lpstr>
      <vt:lpstr>PhD recruitment</vt:lpstr>
      <vt:lpstr>PPE Group - Infrastructure</vt:lpstr>
      <vt:lpstr>PPE Group - Support</vt:lpstr>
      <vt:lpstr>PPE Group - Support</vt:lpstr>
      <vt:lpstr>PPE Group - Roles</vt:lpstr>
      <vt:lpstr>PPE Activities</vt:lpstr>
      <vt:lpstr>PPE Activities</vt:lpstr>
      <vt:lpstr>PPE Activities</vt:lpstr>
      <vt:lpstr>Final Comments</vt:lpstr>
      <vt:lpstr>Backup slides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Upgrade</dc:title>
  <dc:creator>Franz Muheim</dc:creator>
  <cp:lastModifiedBy>Franz</cp:lastModifiedBy>
  <cp:revision>3302</cp:revision>
  <cp:lastPrinted>2016-12-19T09:50:01Z</cp:lastPrinted>
  <dcterms:created xsi:type="dcterms:W3CDTF">2014-10-29T13:52:57Z</dcterms:created>
  <dcterms:modified xsi:type="dcterms:W3CDTF">2017-05-24T10:51:36Z</dcterms:modified>
</cp:coreProperties>
</file>