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udent%20data%20(raw%20and%20analysed)%20from%20PowerBI\Population%20data\UG%20students%20-%20Number%20of%20students%20(Gender,%20Ethnicity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udent%20data%20(raw%20and%20analysed)%20from%20PowerBI\Population%20data\PGT%20students%20-%20Number%20of%20students%20(Gender,%20Ethnicity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udent%20data%20(raw%20and%20analysed)%20from%20PowerBI\Population%20data\PGR%20students%20-%20Number%20of%20students%20(Gender,%20Ethnicity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aff%20population%20data%20(raw%20and%20analysed)%20from%20PowerBI\December%20snapshot%20-%20Academic%20staff%20by%20grade%20and%20contract%20func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aff%20population%20data%20(raw%20and%20analysed)%20from%20PowerBI\Professional%20and%20Support%20Services%20by%20job%20famil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aff%20population%20data%20(raw%20and%20analysed)%20from%20PowerBI\December%20snapshot%20-%20Academic%20staff%20by%20grade%20and%20contract%20func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sce.datastore.ed.ac.uk\csce\ph\users\srichmon\Equality%20Diversity%20Inclusion\Staff%20population%20data%20(raw%20and%20analysed)%20from%20PowerBI\Superceded\Total%20PSS%20Staff%20by%20Grade%20Grouping%20and%20Gender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88360621244086"/>
          <c:y val="7.9913184991367014E-2"/>
          <c:w val="0.77984209398822402"/>
          <c:h val="0.703120485002760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'Gender (Dec snapshot) '!$L$4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'Gender (Dec snapshot) 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'Gender (Dec snapshot) '!$L$5:$L$11</c:f>
              <c:numCache>
                <c:formatCode>General</c:formatCode>
                <c:ptCount val="7"/>
                <c:pt idx="0">
                  <c:v>121</c:v>
                </c:pt>
                <c:pt idx="1">
                  <c:v>112</c:v>
                </c:pt>
                <c:pt idx="2">
                  <c:v>104</c:v>
                </c:pt>
                <c:pt idx="3">
                  <c:v>113</c:v>
                </c:pt>
                <c:pt idx="4">
                  <c:v>140</c:v>
                </c:pt>
                <c:pt idx="5">
                  <c:v>138</c:v>
                </c:pt>
                <c:pt idx="6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B-4C5B-A44D-396F12FDBFCB}"/>
            </c:ext>
          </c:extLst>
        </c:ser>
        <c:ser>
          <c:idx val="3"/>
          <c:order val="1"/>
          <c:tx>
            <c:strRef>
              <c:f>'Gender (Dec snapshot) '!$N$4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'Gender (Dec snapshot) 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'Gender (Dec snapshot) '!$N$5:$N$11</c:f>
              <c:numCache>
                <c:formatCode>General</c:formatCode>
                <c:ptCount val="7"/>
                <c:pt idx="0">
                  <c:v>37</c:v>
                </c:pt>
                <c:pt idx="1">
                  <c:v>33</c:v>
                </c:pt>
                <c:pt idx="2">
                  <c:v>67</c:v>
                </c:pt>
                <c:pt idx="3">
                  <c:v>54</c:v>
                </c:pt>
                <c:pt idx="4">
                  <c:v>55</c:v>
                </c:pt>
                <c:pt idx="5">
                  <c:v>53</c:v>
                </c:pt>
                <c:pt idx="6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EB-4C5B-A44D-396F12FDB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32615496"/>
        <c:axId val="532619104"/>
      </c:barChart>
      <c:lineChart>
        <c:grouping val="standard"/>
        <c:varyColors val="0"/>
        <c:ser>
          <c:idx val="4"/>
          <c:order val="2"/>
          <c:tx>
            <c:strRef>
              <c:f>'Gender (Dec snapshot) '!$O$4</c:f>
              <c:strCache>
                <c:ptCount val="1"/>
                <c:pt idx="0">
                  <c:v>%women (SoPA)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'Gender (Dec snapshot) 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'Gender (Dec snapshot) '!$O$5:$O$11</c:f>
              <c:numCache>
                <c:formatCode>0%</c:formatCode>
                <c:ptCount val="7"/>
                <c:pt idx="0">
                  <c:v>0.23417721518987342</c:v>
                </c:pt>
                <c:pt idx="1">
                  <c:v>0.22758620689655173</c:v>
                </c:pt>
                <c:pt idx="2">
                  <c:v>0.391812865497076</c:v>
                </c:pt>
                <c:pt idx="3">
                  <c:v>0.32335329341317365</c:v>
                </c:pt>
                <c:pt idx="4">
                  <c:v>0.28061224489795916</c:v>
                </c:pt>
                <c:pt idx="5">
                  <c:v>0.27748691099476441</c:v>
                </c:pt>
                <c:pt idx="6">
                  <c:v>0.31578947368421051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EB-4C5B-A44D-396F12FDBFCB}"/>
            </c:ext>
          </c:extLst>
        </c:ser>
        <c:ser>
          <c:idx val="0"/>
          <c:order val="3"/>
          <c:tx>
            <c:strRef>
              <c:f>'Gender (Dec snapshot) '!$P$4</c:f>
              <c:strCache>
                <c:ptCount val="1"/>
                <c:pt idx="0">
                  <c:v>HESA benchmark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'Gender (Dec snapshot) '!$P$5:$P$11</c:f>
              <c:numCache>
                <c:formatCode>0%</c:formatCode>
                <c:ptCount val="7"/>
                <c:pt idx="0">
                  <c:v>0.22</c:v>
                </c:pt>
                <c:pt idx="1">
                  <c:v>0.24</c:v>
                </c:pt>
                <c:pt idx="2">
                  <c:v>0.24</c:v>
                </c:pt>
                <c:pt idx="3">
                  <c:v>0.24</c:v>
                </c:pt>
                <c:pt idx="4">
                  <c:v>0.26</c:v>
                </c:pt>
                <c:pt idx="5">
                  <c:v>0.26</c:v>
                </c:pt>
                <c:pt idx="6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EB-4C5B-A44D-396F12FDB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066032"/>
        <c:axId val="496065376"/>
      </c:lineChart>
      <c:catAx>
        <c:axId val="53261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619104"/>
        <c:crosses val="autoZero"/>
        <c:auto val="1"/>
        <c:lblAlgn val="ctr"/>
        <c:lblOffset val="100"/>
        <c:noMultiLvlLbl val="0"/>
      </c:catAx>
      <c:valAx>
        <c:axId val="53261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Number of students</a:t>
                </a:r>
              </a:p>
            </c:rich>
          </c:tx>
          <c:layout>
            <c:manualLayout>
              <c:xMode val="edge"/>
              <c:yMode val="edge"/>
              <c:x val="7.1341986638062214E-3"/>
              <c:y val="0.252830765770243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615496"/>
        <c:crosses val="autoZero"/>
        <c:crossBetween val="between"/>
      </c:valAx>
      <c:valAx>
        <c:axId val="496065376"/>
        <c:scaling>
          <c:orientation val="minMax"/>
          <c:max val="0.5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 smtClean="0"/>
                  <a:t>%women</a:t>
                </a:r>
                <a:endParaRPr lang="en-GB" sz="1600" dirty="0"/>
              </a:p>
            </c:rich>
          </c:tx>
          <c:layout>
            <c:manualLayout>
              <c:xMode val="edge"/>
              <c:yMode val="edge"/>
              <c:x val="0.96153179676597778"/>
              <c:y val="0.401924330925224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066032"/>
        <c:crosses val="max"/>
        <c:crossBetween val="between"/>
      </c:valAx>
      <c:catAx>
        <c:axId val="4960660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60653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3488433143431"/>
          <c:y val="0.91865760520043949"/>
          <c:w val="0.71943052228415405"/>
          <c:h val="6.99928060230142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'PGT data - Gender (Dec)'!$L$4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'PGT data - Gender (Dec)'!$J$5:$J$11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'PGT data - Gender (Dec)'!$L$5:$L$11</c:f>
              <c:numCache>
                <c:formatCode>General</c:formatCode>
                <c:ptCount val="7"/>
                <c:pt idx="0">
                  <c:v>42</c:v>
                </c:pt>
                <c:pt idx="1">
                  <c:v>44</c:v>
                </c:pt>
                <c:pt idx="2">
                  <c:v>30</c:v>
                </c:pt>
                <c:pt idx="3">
                  <c:v>31</c:v>
                </c:pt>
                <c:pt idx="4">
                  <c:v>23</c:v>
                </c:pt>
                <c:pt idx="5">
                  <c:v>37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9B-47B0-BE62-DE3AF2F070E7}"/>
            </c:ext>
          </c:extLst>
        </c:ser>
        <c:ser>
          <c:idx val="3"/>
          <c:order val="1"/>
          <c:tx>
            <c:strRef>
              <c:f>'PGT data - Gender (Dec)'!$N$4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'PGT data - Gender (Dec)'!$J$5:$J$11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'PGT data - Gender (Dec)'!$N$5:$N$11</c:f>
              <c:numCache>
                <c:formatCode>General</c:formatCode>
                <c:ptCount val="7"/>
                <c:pt idx="0">
                  <c:v>9</c:v>
                </c:pt>
                <c:pt idx="1">
                  <c:v>8</c:v>
                </c:pt>
                <c:pt idx="2">
                  <c:v>15</c:v>
                </c:pt>
                <c:pt idx="3">
                  <c:v>12</c:v>
                </c:pt>
                <c:pt idx="4">
                  <c:v>11</c:v>
                </c:pt>
                <c:pt idx="5">
                  <c:v>14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9B-47B0-BE62-DE3AF2F07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4536400"/>
        <c:axId val="564536728"/>
      </c:barChart>
      <c:lineChart>
        <c:grouping val="standard"/>
        <c:varyColors val="0"/>
        <c:ser>
          <c:idx val="4"/>
          <c:order val="2"/>
          <c:tx>
            <c:strRef>
              <c:f>'PGT data - Gender (Dec)'!$O$4</c:f>
              <c:strCache>
                <c:ptCount val="1"/>
                <c:pt idx="0">
                  <c:v>% women (SoPA)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'PGT data - Gender (Dec)'!$J$5:$J$11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'PGT data - Gender (Dec)'!$O$5:$O$11</c:f>
              <c:numCache>
                <c:formatCode>0%</c:formatCode>
                <c:ptCount val="7"/>
                <c:pt idx="0">
                  <c:v>0.17647058823529413</c:v>
                </c:pt>
                <c:pt idx="1">
                  <c:v>0.15094339622641509</c:v>
                </c:pt>
                <c:pt idx="2">
                  <c:v>0.33333333333333331</c:v>
                </c:pt>
                <c:pt idx="3">
                  <c:v>0.27906976744186046</c:v>
                </c:pt>
                <c:pt idx="4">
                  <c:v>0.31428571428571428</c:v>
                </c:pt>
                <c:pt idx="5">
                  <c:v>0.26923076923076922</c:v>
                </c:pt>
                <c:pt idx="6">
                  <c:v>0.2857142857142857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9B-47B0-BE62-DE3AF2F070E7}"/>
            </c:ext>
          </c:extLst>
        </c:ser>
        <c:ser>
          <c:idx val="0"/>
          <c:order val="3"/>
          <c:tx>
            <c:strRef>
              <c:f>'PGT data - Gender (Dec)'!$U$4</c:f>
              <c:strCache>
                <c:ptCount val="1"/>
                <c:pt idx="0">
                  <c:v>HESA benchmark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'PGT data - Gender (Dec)'!$J$5:$J$11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'PGT data - Gender (Dec)'!$U$5:$U$11</c:f>
              <c:numCache>
                <c:formatCode>0%</c:formatCode>
                <c:ptCount val="7"/>
                <c:pt idx="0">
                  <c:v>0.25139664804469275</c:v>
                </c:pt>
                <c:pt idx="1">
                  <c:v>0.28000000000000003</c:v>
                </c:pt>
                <c:pt idx="2">
                  <c:v>0.26436781609195403</c:v>
                </c:pt>
                <c:pt idx="3">
                  <c:v>0.28999999999999998</c:v>
                </c:pt>
                <c:pt idx="4">
                  <c:v>0.28999999999999998</c:v>
                </c:pt>
                <c:pt idx="5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9B-47B0-BE62-DE3AF2F07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1930392"/>
        <c:axId val="561925144"/>
      </c:lineChart>
      <c:catAx>
        <c:axId val="56453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4536728"/>
        <c:crosses val="autoZero"/>
        <c:auto val="1"/>
        <c:lblAlgn val="ctr"/>
        <c:lblOffset val="100"/>
        <c:noMultiLvlLbl val="0"/>
      </c:catAx>
      <c:valAx>
        <c:axId val="564536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 of new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4536400"/>
        <c:crosses val="autoZero"/>
        <c:crossBetween val="between"/>
      </c:valAx>
      <c:valAx>
        <c:axId val="56192514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%women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930392"/>
        <c:crosses val="max"/>
        <c:crossBetween val="between"/>
      </c:valAx>
      <c:catAx>
        <c:axId val="5619303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619251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'PhD students (Dec) - Gender'!$U$3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'PhD students (Dec) - Gender'!$J$4:$J$10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'PhD students (Dec) - Gender'!$U$4:$U$10</c:f>
              <c:numCache>
                <c:formatCode>General</c:formatCode>
                <c:ptCount val="7"/>
                <c:pt idx="0">
                  <c:v>24</c:v>
                </c:pt>
                <c:pt idx="1">
                  <c:v>31</c:v>
                </c:pt>
                <c:pt idx="2">
                  <c:v>32</c:v>
                </c:pt>
                <c:pt idx="3">
                  <c:v>29</c:v>
                </c:pt>
                <c:pt idx="4">
                  <c:v>26</c:v>
                </c:pt>
                <c:pt idx="5">
                  <c:v>24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C-4711-A565-7A7BE10E81E6}"/>
            </c:ext>
          </c:extLst>
        </c:ser>
        <c:ser>
          <c:idx val="3"/>
          <c:order val="1"/>
          <c:tx>
            <c:strRef>
              <c:f>'PhD students (Dec) - Gender'!$V$3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'PhD students (Dec) - Gender'!$J$4:$J$10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'PhD students (Dec) - Gender'!$V$4:$V$10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10</c:v>
                </c:pt>
                <c:pt idx="3">
                  <c:v>14</c:v>
                </c:pt>
                <c:pt idx="4">
                  <c:v>8</c:v>
                </c:pt>
                <c:pt idx="5">
                  <c:v>18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2C-4711-A565-7A7BE10E8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5281288"/>
        <c:axId val="565277352"/>
      </c:barChart>
      <c:lineChart>
        <c:grouping val="standard"/>
        <c:varyColors val="0"/>
        <c:ser>
          <c:idx val="4"/>
          <c:order val="2"/>
          <c:tx>
            <c:strRef>
              <c:f>'PhD students (Dec) - Gender'!$W$3</c:f>
              <c:strCache>
                <c:ptCount val="1"/>
                <c:pt idx="0">
                  <c:v>%women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'PhD students (Dec) - Gender'!$J$4:$J$10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'PhD students (Dec) - Gender'!$W$4:$W$10</c:f>
              <c:numCache>
                <c:formatCode>0%</c:formatCode>
                <c:ptCount val="7"/>
                <c:pt idx="0">
                  <c:v>0.31428571428571428</c:v>
                </c:pt>
                <c:pt idx="1">
                  <c:v>0.26190476190476192</c:v>
                </c:pt>
                <c:pt idx="2">
                  <c:v>0.23809523809523808</c:v>
                </c:pt>
                <c:pt idx="3">
                  <c:v>0.32558139534883723</c:v>
                </c:pt>
                <c:pt idx="4">
                  <c:v>0.23529411764705882</c:v>
                </c:pt>
                <c:pt idx="5">
                  <c:v>0.42857142857142855</c:v>
                </c:pt>
                <c:pt idx="6">
                  <c:v>0.38461538461538464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2C-4711-A565-7A7BE10E81E6}"/>
            </c:ext>
          </c:extLst>
        </c:ser>
        <c:ser>
          <c:idx val="0"/>
          <c:order val="3"/>
          <c:tx>
            <c:strRef>
              <c:f>'PhD students (Dec) - Gender'!$AA$3</c:f>
              <c:strCache>
                <c:ptCount val="1"/>
                <c:pt idx="0">
                  <c:v>HESA benchmark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'PhD students (Dec) - Gender'!$J$4:$J$10</c:f>
              <c:strCache>
                <c:ptCount val="7"/>
                <c:pt idx="0">
                  <c:v>2015/16</c:v>
                </c:pt>
                <c:pt idx="1">
                  <c:v>2016/17</c:v>
                </c:pt>
                <c:pt idx="2">
                  <c:v>2017/18</c:v>
                </c:pt>
                <c:pt idx="3">
                  <c:v>2018/19</c:v>
                </c:pt>
                <c:pt idx="4">
                  <c:v>2019/20</c:v>
                </c:pt>
                <c:pt idx="5">
                  <c:v>2020/21</c:v>
                </c:pt>
                <c:pt idx="6">
                  <c:v>2021/22</c:v>
                </c:pt>
              </c:strCache>
            </c:strRef>
          </c:cat>
          <c:val>
            <c:numRef>
              <c:f>'PhD students (Dec) - Gender'!$AA$4:$AA$10</c:f>
              <c:numCache>
                <c:formatCode>0%</c:formatCode>
                <c:ptCount val="7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0.26</c:v>
                </c:pt>
                <c:pt idx="4">
                  <c:v>0.28000000000000003</c:v>
                </c:pt>
                <c:pt idx="5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2C-4711-A565-7A7BE10E8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4601928"/>
        <c:axId val="560998080"/>
      </c:lineChart>
      <c:catAx>
        <c:axId val="565281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277352"/>
        <c:crosses val="autoZero"/>
        <c:auto val="1"/>
        <c:lblAlgn val="ctr"/>
        <c:lblOffset val="100"/>
        <c:noMultiLvlLbl val="0"/>
      </c:catAx>
      <c:valAx>
        <c:axId val="565277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 of students</a:t>
                </a:r>
              </a:p>
            </c:rich>
          </c:tx>
          <c:layout>
            <c:manualLayout>
              <c:xMode val="edge"/>
              <c:yMode val="edge"/>
              <c:x val="7.5657439318563575E-3"/>
              <c:y val="0.239120390210624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281288"/>
        <c:crosses val="autoZero"/>
        <c:crossBetween val="between"/>
      </c:valAx>
      <c:valAx>
        <c:axId val="5609980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%women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601928"/>
        <c:crosses val="max"/>
        <c:crossBetween val="between"/>
      </c:valAx>
      <c:catAx>
        <c:axId val="534601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09980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28076320841873"/>
          <c:y val="6.2893661861836508E-2"/>
          <c:w val="0.74921560511534846"/>
          <c:h val="0.65923397975419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'Academic staff overview'!$C$4</c:f>
              <c:strCache>
                <c:ptCount val="1"/>
                <c:pt idx="0">
                  <c:v>Total women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'Academic staff overview'!$B$5:$B$16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'Academic staff overview'!$C$5:$C$16</c:f>
              <c:numCache>
                <c:formatCode>General</c:formatCode>
                <c:ptCount val="12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31</c:v>
                </c:pt>
                <c:pt idx="4">
                  <c:v>34</c:v>
                </c:pt>
                <c:pt idx="5">
                  <c:v>37</c:v>
                </c:pt>
                <c:pt idx="6">
                  <c:v>35</c:v>
                </c:pt>
                <c:pt idx="7">
                  <c:v>38</c:v>
                </c:pt>
                <c:pt idx="8">
                  <c:v>40</c:v>
                </c:pt>
                <c:pt idx="9">
                  <c:v>37</c:v>
                </c:pt>
                <c:pt idx="10">
                  <c:v>40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85-488D-9DB3-94DE7069CAC7}"/>
            </c:ext>
          </c:extLst>
        </c:ser>
        <c:ser>
          <c:idx val="1"/>
          <c:order val="1"/>
          <c:tx>
            <c:strRef>
              <c:f>'Academic staff overview'!$D$4</c:f>
              <c:strCache>
                <c:ptCount val="1"/>
                <c:pt idx="0">
                  <c:v>Total men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'Academic staff overview'!$B$5:$B$16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'Academic staff overview'!$D$5:$D$16</c:f>
              <c:numCache>
                <c:formatCode>General</c:formatCode>
                <c:ptCount val="12"/>
                <c:pt idx="0">
                  <c:v>119</c:v>
                </c:pt>
                <c:pt idx="1">
                  <c:v>114</c:v>
                </c:pt>
                <c:pt idx="2">
                  <c:v>115</c:v>
                </c:pt>
                <c:pt idx="3">
                  <c:v>126</c:v>
                </c:pt>
                <c:pt idx="4">
                  <c:v>130</c:v>
                </c:pt>
                <c:pt idx="5">
                  <c:v>131</c:v>
                </c:pt>
                <c:pt idx="6">
                  <c:v>144</c:v>
                </c:pt>
                <c:pt idx="7">
                  <c:v>141</c:v>
                </c:pt>
                <c:pt idx="8">
                  <c:v>132</c:v>
                </c:pt>
                <c:pt idx="9">
                  <c:v>135</c:v>
                </c:pt>
                <c:pt idx="10">
                  <c:v>146</c:v>
                </c:pt>
                <c:pt idx="11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85-488D-9DB3-94DE7069C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2101368"/>
        <c:axId val="502100712"/>
      </c:barChart>
      <c:lineChart>
        <c:grouping val="standard"/>
        <c:varyColors val="0"/>
        <c:ser>
          <c:idx val="2"/>
          <c:order val="2"/>
          <c:tx>
            <c:strRef>
              <c:f>'Academic staff overview'!$E$4</c:f>
              <c:strCache>
                <c:ptCount val="1"/>
                <c:pt idx="0">
                  <c:v>%women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'Academic staff overview'!$B$5:$B$16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'Academic staff overview'!$E$5:$E$16</c:f>
              <c:numCache>
                <c:formatCode>0%</c:formatCode>
                <c:ptCount val="12"/>
                <c:pt idx="0">
                  <c:v>0.16783216783216784</c:v>
                </c:pt>
                <c:pt idx="1">
                  <c:v>0.17985611510791366</c:v>
                </c:pt>
                <c:pt idx="2">
                  <c:v>0.18439716312056736</c:v>
                </c:pt>
                <c:pt idx="3">
                  <c:v>0.19745222929936307</c:v>
                </c:pt>
                <c:pt idx="4">
                  <c:v>0.2073170731707317</c:v>
                </c:pt>
                <c:pt idx="5">
                  <c:v>0.22023809523809523</c:v>
                </c:pt>
                <c:pt idx="6">
                  <c:v>0.19553072625698323</c:v>
                </c:pt>
                <c:pt idx="7">
                  <c:v>0.21229050279329609</c:v>
                </c:pt>
                <c:pt idx="8">
                  <c:v>0.23255813953488372</c:v>
                </c:pt>
                <c:pt idx="9">
                  <c:v>0.21511627906976744</c:v>
                </c:pt>
                <c:pt idx="10">
                  <c:v>0.21505376344086022</c:v>
                </c:pt>
                <c:pt idx="11">
                  <c:v>0.23394495412844038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85-488D-9DB3-94DE7069CAC7}"/>
            </c:ext>
          </c:extLst>
        </c:ser>
        <c:ser>
          <c:idx val="3"/>
          <c:order val="3"/>
          <c:tx>
            <c:strRef>
              <c:f>'Academic staff overview'!$F$4</c:f>
              <c:strCache>
                <c:ptCount val="1"/>
                <c:pt idx="0">
                  <c:v>HESA benchmark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'Academic staff overview'!$B$5:$B$16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'Academic staff overview'!$F$5:$F$16</c:f>
              <c:numCache>
                <c:formatCode>General</c:formatCode>
                <c:ptCount val="12"/>
                <c:pt idx="2" formatCode="0%">
                  <c:v>0.17447306791569087</c:v>
                </c:pt>
                <c:pt idx="3" formatCode="0%">
                  <c:v>0.17697228144989338</c:v>
                </c:pt>
                <c:pt idx="4" formatCode="0%">
                  <c:v>0.18737672583826431</c:v>
                </c:pt>
                <c:pt idx="5" formatCode="0%">
                  <c:v>0.18514946962391515</c:v>
                </c:pt>
                <c:pt idx="6" formatCode="0%">
                  <c:v>0.18568665377176016</c:v>
                </c:pt>
                <c:pt idx="7" formatCode="0%">
                  <c:v>0.19034354688950789</c:v>
                </c:pt>
                <c:pt idx="8" formatCode="0%">
                  <c:v>0.19657348963029755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D85-488D-9DB3-94DE7069C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103992"/>
        <c:axId val="502105632"/>
      </c:lineChart>
      <c:catAx>
        <c:axId val="50210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100712"/>
        <c:crosses val="autoZero"/>
        <c:auto val="1"/>
        <c:lblAlgn val="ctr"/>
        <c:lblOffset val="100"/>
        <c:noMultiLvlLbl val="0"/>
      </c:catAx>
      <c:valAx>
        <c:axId val="502100712"/>
        <c:scaling>
          <c:orientation val="minMax"/>
          <c:max val="1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 of staff</a:t>
                </a:r>
              </a:p>
            </c:rich>
          </c:tx>
          <c:layout>
            <c:manualLayout>
              <c:xMode val="edge"/>
              <c:yMode val="edge"/>
              <c:x val="1.2042389210019268E-2"/>
              <c:y val="0.332529840805075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101368"/>
        <c:crosses val="autoZero"/>
        <c:crossBetween val="between"/>
        <c:majorUnit val="30"/>
      </c:valAx>
      <c:valAx>
        <c:axId val="502105632"/>
        <c:scaling>
          <c:orientation val="minMax"/>
          <c:max val="0.30000000000000004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%women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0.95229041876571396"/>
              <c:y val="0.358922813668857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103992"/>
        <c:crosses val="max"/>
        <c:crossBetween val="between"/>
      </c:valAx>
      <c:catAx>
        <c:axId val="502103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2105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'Raw and analysed data'!$AK$4</c:f>
              <c:strCache>
                <c:ptCount val="1"/>
                <c:pt idx="0">
                  <c:v>Professional Services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'Raw and analysed data'!$AJ$5:$AJ$7</c:f>
              <c:strCache>
                <c:ptCount val="3"/>
                <c:pt idx="0">
                  <c:v>2013 - 2015</c:v>
                </c:pt>
                <c:pt idx="1">
                  <c:v>2016 - 2018</c:v>
                </c:pt>
                <c:pt idx="2">
                  <c:v>2019 - 2021</c:v>
                </c:pt>
              </c:strCache>
            </c:strRef>
          </c:cat>
          <c:val>
            <c:numRef>
              <c:f>'Raw and analysed data'!$AK$5:$AK$7</c:f>
              <c:numCache>
                <c:formatCode>0%</c:formatCode>
                <c:ptCount val="3"/>
                <c:pt idx="0">
                  <c:v>0.60176991150442483</c:v>
                </c:pt>
                <c:pt idx="1">
                  <c:v>0.64</c:v>
                </c:pt>
                <c:pt idx="2">
                  <c:v>0.6280193236714976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B8-42AC-A43B-9594E44807A4}"/>
            </c:ext>
          </c:extLst>
        </c:ser>
        <c:ser>
          <c:idx val="1"/>
          <c:order val="1"/>
          <c:tx>
            <c:strRef>
              <c:f>'Raw and analysed data'!$AL$4</c:f>
              <c:strCache>
                <c:ptCount val="1"/>
                <c:pt idx="0">
                  <c:v>Technical &amp; Scientific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'Raw and analysed data'!$AJ$5:$AJ$7</c:f>
              <c:strCache>
                <c:ptCount val="3"/>
                <c:pt idx="0">
                  <c:v>2013 - 2015</c:v>
                </c:pt>
                <c:pt idx="1">
                  <c:v>2016 - 2018</c:v>
                </c:pt>
                <c:pt idx="2">
                  <c:v>2019 - 2021</c:v>
                </c:pt>
              </c:strCache>
            </c:strRef>
          </c:cat>
          <c:val>
            <c:numRef>
              <c:f>'Raw and analysed data'!$AL$5:$AL$7</c:f>
              <c:numCache>
                <c:formatCode>0%</c:formatCode>
                <c:ptCount val="3"/>
                <c:pt idx="0">
                  <c:v>3.896103896103896E-2</c:v>
                </c:pt>
                <c:pt idx="1">
                  <c:v>0.1111111111111111</c:v>
                </c:pt>
                <c:pt idx="2">
                  <c:v>0.24096385542168675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B8-42AC-A43B-9594E44807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954600"/>
        <c:axId val="535954928"/>
      </c:barChart>
      <c:catAx>
        <c:axId val="53595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954928"/>
        <c:crosses val="autoZero"/>
        <c:auto val="1"/>
        <c:lblAlgn val="ctr"/>
        <c:lblOffset val="100"/>
        <c:noMultiLvlLbl val="0"/>
      </c:catAx>
      <c:valAx>
        <c:axId val="53595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% </a:t>
                </a:r>
                <a:r>
                  <a:rPr lang="en-GB" dirty="0" smtClean="0"/>
                  <a:t>women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8.0324698997421267E-3"/>
              <c:y val="0.372663807059624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954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'Grade split'!$C$33</c:f>
              <c:strCache>
                <c:ptCount val="1"/>
                <c:pt idx="0">
                  <c:v>UE07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'Grade split'!$A$34:$B$42</c:f>
              <c:multiLvlStrCache>
                <c:ptCount val="9"/>
                <c:lvl>
                  <c:pt idx="0">
                    <c:v>2010/11 - 2012/13</c:v>
                  </c:pt>
                  <c:pt idx="1">
                    <c:v>2013/14 - 2015/16</c:v>
                  </c:pt>
                  <c:pt idx="2">
                    <c:v>2016/17 - 2018/19</c:v>
                  </c:pt>
                  <c:pt idx="3">
                    <c:v>2019/20 - 2021/22</c:v>
                  </c:pt>
                  <c:pt idx="5">
                    <c:v>2010/11 - 2012/13</c:v>
                  </c:pt>
                  <c:pt idx="6">
                    <c:v>2013/14 - 2015/16</c:v>
                  </c:pt>
                  <c:pt idx="7">
                    <c:v>2016/17 - 2018/19</c:v>
                  </c:pt>
                  <c:pt idx="8">
                    <c:v>2019/20 - 2021/22</c:v>
                  </c:pt>
                </c:lvl>
                <c:lvl>
                  <c:pt idx="0">
                    <c:v>Women</c:v>
                  </c:pt>
                  <c:pt idx="5">
                    <c:v>Men</c:v>
                  </c:pt>
                </c:lvl>
              </c:multiLvlStrCache>
            </c:multiLvlStrRef>
          </c:cat>
          <c:val>
            <c:numRef>
              <c:f>'Grade split'!$C$34:$C$42</c:f>
              <c:numCache>
                <c:formatCode>0%</c:formatCode>
                <c:ptCount val="9"/>
                <c:pt idx="0">
                  <c:v>0.5</c:v>
                </c:pt>
                <c:pt idx="1">
                  <c:v>0.53</c:v>
                </c:pt>
                <c:pt idx="2">
                  <c:v>0.5892857142857143</c:v>
                </c:pt>
                <c:pt idx="3">
                  <c:v>0.4838709677419355</c:v>
                </c:pt>
                <c:pt idx="5">
                  <c:v>0.35734870317002881</c:v>
                </c:pt>
                <c:pt idx="6">
                  <c:v>0.38157894736842107</c:v>
                </c:pt>
                <c:pt idx="7">
                  <c:v>0.39756097560975612</c:v>
                </c:pt>
                <c:pt idx="8">
                  <c:v>0.36651583710407237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F-4C5D-9F4A-883085532A57}"/>
            </c:ext>
          </c:extLst>
        </c:ser>
        <c:ser>
          <c:idx val="1"/>
          <c:order val="1"/>
          <c:tx>
            <c:strRef>
              <c:f>'Grade split'!$D$33</c:f>
              <c:strCache>
                <c:ptCount val="1"/>
                <c:pt idx="0">
                  <c:v>UE08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'Grade split'!$A$34:$B$42</c:f>
              <c:multiLvlStrCache>
                <c:ptCount val="9"/>
                <c:lvl>
                  <c:pt idx="0">
                    <c:v>2010/11 - 2012/13</c:v>
                  </c:pt>
                  <c:pt idx="1">
                    <c:v>2013/14 - 2015/16</c:v>
                  </c:pt>
                  <c:pt idx="2">
                    <c:v>2016/17 - 2018/19</c:v>
                  </c:pt>
                  <c:pt idx="3">
                    <c:v>2019/20 - 2021/22</c:v>
                  </c:pt>
                  <c:pt idx="5">
                    <c:v>2010/11 - 2012/13</c:v>
                  </c:pt>
                  <c:pt idx="6">
                    <c:v>2013/14 - 2015/16</c:v>
                  </c:pt>
                  <c:pt idx="7">
                    <c:v>2016/17 - 2018/19</c:v>
                  </c:pt>
                  <c:pt idx="8">
                    <c:v>2019/20 - 2021/22</c:v>
                  </c:pt>
                </c:lvl>
                <c:lvl>
                  <c:pt idx="0">
                    <c:v>Women</c:v>
                  </c:pt>
                  <c:pt idx="5">
                    <c:v>Men</c:v>
                  </c:pt>
                </c:lvl>
              </c:multiLvlStrCache>
            </c:multiLvlStrRef>
          </c:cat>
          <c:val>
            <c:numRef>
              <c:f>'Grade split'!$D$34:$D$42</c:f>
              <c:numCache>
                <c:formatCode>0%</c:formatCode>
                <c:ptCount val="9"/>
                <c:pt idx="0">
                  <c:v>0.21428571428571427</c:v>
                </c:pt>
                <c:pt idx="1">
                  <c:v>0.18</c:v>
                </c:pt>
                <c:pt idx="2">
                  <c:v>8.9285714285714288E-2</c:v>
                </c:pt>
                <c:pt idx="3">
                  <c:v>0.17741935483870969</c:v>
                </c:pt>
                <c:pt idx="5">
                  <c:v>0.207492795389049</c:v>
                </c:pt>
                <c:pt idx="6">
                  <c:v>0.21578947368421053</c:v>
                </c:pt>
                <c:pt idx="7">
                  <c:v>0.18048780487804877</c:v>
                </c:pt>
                <c:pt idx="8">
                  <c:v>0.18325791855203619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F-4C5D-9F4A-883085532A57}"/>
            </c:ext>
          </c:extLst>
        </c:ser>
        <c:ser>
          <c:idx val="2"/>
          <c:order val="2"/>
          <c:tx>
            <c:strRef>
              <c:f>'Grade split'!$E$33</c:f>
              <c:strCache>
                <c:ptCount val="1"/>
                <c:pt idx="0">
                  <c:v>UE09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'Grade split'!$A$34:$B$42</c:f>
              <c:multiLvlStrCache>
                <c:ptCount val="9"/>
                <c:lvl>
                  <c:pt idx="0">
                    <c:v>2010/11 - 2012/13</c:v>
                  </c:pt>
                  <c:pt idx="1">
                    <c:v>2013/14 - 2015/16</c:v>
                  </c:pt>
                  <c:pt idx="2">
                    <c:v>2016/17 - 2018/19</c:v>
                  </c:pt>
                  <c:pt idx="3">
                    <c:v>2019/20 - 2021/22</c:v>
                  </c:pt>
                  <c:pt idx="5">
                    <c:v>2010/11 - 2012/13</c:v>
                  </c:pt>
                  <c:pt idx="6">
                    <c:v>2013/14 - 2015/16</c:v>
                  </c:pt>
                  <c:pt idx="7">
                    <c:v>2016/17 - 2018/19</c:v>
                  </c:pt>
                  <c:pt idx="8">
                    <c:v>2019/20 - 2021/22</c:v>
                  </c:pt>
                </c:lvl>
                <c:lvl>
                  <c:pt idx="0">
                    <c:v>Women</c:v>
                  </c:pt>
                  <c:pt idx="5">
                    <c:v>Men</c:v>
                  </c:pt>
                </c:lvl>
              </c:multiLvlStrCache>
            </c:multiLvlStrRef>
          </c:cat>
          <c:val>
            <c:numRef>
              <c:f>'Grade split'!$E$34:$E$42</c:f>
              <c:numCache>
                <c:formatCode>0%</c:formatCode>
                <c:ptCount val="9"/>
                <c:pt idx="0">
                  <c:v>0.21428571428571427</c:v>
                </c:pt>
                <c:pt idx="1">
                  <c:v>0.21</c:v>
                </c:pt>
                <c:pt idx="2">
                  <c:v>0.14285714285714285</c:v>
                </c:pt>
                <c:pt idx="3">
                  <c:v>0.12903225806451613</c:v>
                </c:pt>
                <c:pt idx="5">
                  <c:v>0.21902017291066284</c:v>
                </c:pt>
                <c:pt idx="6">
                  <c:v>0.15526315789473685</c:v>
                </c:pt>
                <c:pt idx="7">
                  <c:v>0.16829268292682928</c:v>
                </c:pt>
                <c:pt idx="8">
                  <c:v>0.19230769230769232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3F-4C5D-9F4A-883085532A57}"/>
            </c:ext>
          </c:extLst>
        </c:ser>
        <c:ser>
          <c:idx val="3"/>
          <c:order val="3"/>
          <c:tx>
            <c:strRef>
              <c:f>'Grade split'!$F$33</c:f>
              <c:strCache>
                <c:ptCount val="1"/>
                <c:pt idx="0">
                  <c:v>UE10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'Grade split'!$A$34:$B$42</c:f>
              <c:multiLvlStrCache>
                <c:ptCount val="9"/>
                <c:lvl>
                  <c:pt idx="0">
                    <c:v>2010/11 - 2012/13</c:v>
                  </c:pt>
                  <c:pt idx="1">
                    <c:v>2013/14 - 2015/16</c:v>
                  </c:pt>
                  <c:pt idx="2">
                    <c:v>2016/17 - 2018/19</c:v>
                  </c:pt>
                  <c:pt idx="3">
                    <c:v>2019/20 - 2021/22</c:v>
                  </c:pt>
                  <c:pt idx="5">
                    <c:v>2010/11 - 2012/13</c:v>
                  </c:pt>
                  <c:pt idx="6">
                    <c:v>2013/14 - 2015/16</c:v>
                  </c:pt>
                  <c:pt idx="7">
                    <c:v>2016/17 - 2018/19</c:v>
                  </c:pt>
                  <c:pt idx="8">
                    <c:v>2019/20 - 2021/22</c:v>
                  </c:pt>
                </c:lvl>
                <c:lvl>
                  <c:pt idx="0">
                    <c:v>Women</c:v>
                  </c:pt>
                  <c:pt idx="5">
                    <c:v>Men</c:v>
                  </c:pt>
                </c:lvl>
              </c:multiLvlStrCache>
            </c:multiLvlStrRef>
          </c:cat>
          <c:val>
            <c:numRef>
              <c:f>'Grade split'!$F$34:$F$42</c:f>
              <c:numCache>
                <c:formatCode>0%</c:formatCode>
                <c:ptCount val="9"/>
                <c:pt idx="0">
                  <c:v>7.1428571428571425E-2</c:v>
                </c:pt>
                <c:pt idx="1">
                  <c:v>0.08</c:v>
                </c:pt>
                <c:pt idx="2">
                  <c:v>0.17857142857142858</c:v>
                </c:pt>
                <c:pt idx="3">
                  <c:v>0.20967741935483872</c:v>
                </c:pt>
                <c:pt idx="5">
                  <c:v>0.21613832853025935</c:v>
                </c:pt>
                <c:pt idx="6">
                  <c:v>0.24736842105263157</c:v>
                </c:pt>
                <c:pt idx="7">
                  <c:v>0.25365853658536586</c:v>
                </c:pt>
                <c:pt idx="8">
                  <c:v>0.25791855203619912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3F-4C5D-9F4A-883085532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2680608"/>
        <c:axId val="562682904"/>
      </c:barChart>
      <c:catAx>
        <c:axId val="56268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682904"/>
        <c:crosses val="autoZero"/>
        <c:auto val="1"/>
        <c:lblAlgn val="ctr"/>
        <c:lblOffset val="100"/>
        <c:noMultiLvlLbl val="0"/>
      </c:catAx>
      <c:valAx>
        <c:axId val="56268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68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'PSS and technical'!$J$13</c:f>
              <c:strCache>
                <c:ptCount val="1"/>
                <c:pt idx="0">
                  <c:v>UE01-05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'PSS and technical'!$H$14:$I$20</c:f>
              <c:multiLvlStrCache>
                <c:ptCount val="7"/>
                <c:lvl>
                  <c:pt idx="0">
                    <c:v>2013 to 2015</c:v>
                  </c:pt>
                  <c:pt idx="1">
                    <c:v>2016 to 2018 </c:v>
                  </c:pt>
                  <c:pt idx="2">
                    <c:v>2019 to 2021</c:v>
                  </c:pt>
                  <c:pt idx="4">
                    <c:v>2013 to 2015</c:v>
                  </c:pt>
                  <c:pt idx="5">
                    <c:v>2016 to 2018 </c:v>
                  </c:pt>
                  <c:pt idx="6">
                    <c:v>2019 to 2021</c:v>
                  </c:pt>
                </c:lvl>
                <c:lvl>
                  <c:pt idx="0">
                    <c:v>Women</c:v>
                  </c:pt>
                  <c:pt idx="4">
                    <c:v>Men</c:v>
                  </c:pt>
                </c:lvl>
              </c:multiLvlStrCache>
            </c:multiLvlStrRef>
          </c:cat>
          <c:val>
            <c:numRef>
              <c:f>'PSS and technical'!$J$14:$J$20</c:f>
              <c:numCache>
                <c:formatCode>0%</c:formatCode>
                <c:ptCount val="7"/>
                <c:pt idx="0">
                  <c:v>0.53521126760563376</c:v>
                </c:pt>
                <c:pt idx="1">
                  <c:v>0.59302325581395354</c:v>
                </c:pt>
                <c:pt idx="2">
                  <c:v>0.5714285714285714</c:v>
                </c:pt>
                <c:pt idx="4">
                  <c:v>0.1092436974789916</c:v>
                </c:pt>
                <c:pt idx="5">
                  <c:v>6.4000000000000001E-2</c:v>
                </c:pt>
                <c:pt idx="6">
                  <c:v>0.22142857142857142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CE-4C33-B1B6-F9A389815D81}"/>
            </c:ext>
          </c:extLst>
        </c:ser>
        <c:ser>
          <c:idx val="1"/>
          <c:order val="1"/>
          <c:tx>
            <c:strRef>
              <c:f>'PSS and technical'!$K$13</c:f>
              <c:strCache>
                <c:ptCount val="1"/>
                <c:pt idx="0">
                  <c:v>UE06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'PSS and technical'!$H$14:$I$20</c:f>
              <c:multiLvlStrCache>
                <c:ptCount val="7"/>
                <c:lvl>
                  <c:pt idx="0">
                    <c:v>2013 to 2015</c:v>
                  </c:pt>
                  <c:pt idx="1">
                    <c:v>2016 to 2018 </c:v>
                  </c:pt>
                  <c:pt idx="2">
                    <c:v>2019 to 2021</c:v>
                  </c:pt>
                  <c:pt idx="4">
                    <c:v>2013 to 2015</c:v>
                  </c:pt>
                  <c:pt idx="5">
                    <c:v>2016 to 2018 </c:v>
                  </c:pt>
                  <c:pt idx="6">
                    <c:v>2019 to 2021</c:v>
                  </c:pt>
                </c:lvl>
                <c:lvl>
                  <c:pt idx="0">
                    <c:v>Women</c:v>
                  </c:pt>
                  <c:pt idx="4">
                    <c:v>Men</c:v>
                  </c:pt>
                </c:lvl>
              </c:multiLvlStrCache>
            </c:multiLvlStrRef>
          </c:cat>
          <c:val>
            <c:numRef>
              <c:f>'PSS and technical'!$K$14:$K$20</c:f>
              <c:numCache>
                <c:formatCode>0%</c:formatCode>
                <c:ptCount val="7"/>
                <c:pt idx="0">
                  <c:v>0.15492957746478872</c:v>
                </c:pt>
                <c:pt idx="1">
                  <c:v>0.18604651162790697</c:v>
                </c:pt>
                <c:pt idx="2">
                  <c:v>0.25850340136054423</c:v>
                </c:pt>
                <c:pt idx="4">
                  <c:v>0.31092436974789917</c:v>
                </c:pt>
                <c:pt idx="5">
                  <c:v>0.28000000000000003</c:v>
                </c:pt>
                <c:pt idx="6">
                  <c:v>0.17142857142857143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CE-4C33-B1B6-F9A389815D81}"/>
            </c:ext>
          </c:extLst>
        </c:ser>
        <c:ser>
          <c:idx val="2"/>
          <c:order val="2"/>
          <c:tx>
            <c:strRef>
              <c:f>'PSS and technical'!$L$13</c:f>
              <c:strCache>
                <c:ptCount val="1"/>
                <c:pt idx="0">
                  <c:v>UE07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'PSS and technical'!$H$14:$I$20</c:f>
              <c:multiLvlStrCache>
                <c:ptCount val="7"/>
                <c:lvl>
                  <c:pt idx="0">
                    <c:v>2013 to 2015</c:v>
                  </c:pt>
                  <c:pt idx="1">
                    <c:v>2016 to 2018 </c:v>
                  </c:pt>
                  <c:pt idx="2">
                    <c:v>2019 to 2021</c:v>
                  </c:pt>
                  <c:pt idx="4">
                    <c:v>2013 to 2015</c:v>
                  </c:pt>
                  <c:pt idx="5">
                    <c:v>2016 to 2018 </c:v>
                  </c:pt>
                  <c:pt idx="6">
                    <c:v>2019 to 2021</c:v>
                  </c:pt>
                </c:lvl>
                <c:lvl>
                  <c:pt idx="0">
                    <c:v>Women</c:v>
                  </c:pt>
                  <c:pt idx="4">
                    <c:v>Men</c:v>
                  </c:pt>
                </c:lvl>
              </c:multiLvlStrCache>
            </c:multiLvlStrRef>
          </c:cat>
          <c:val>
            <c:numRef>
              <c:f>'PSS and technical'!$L$14:$L$20</c:f>
              <c:numCache>
                <c:formatCode>0%</c:formatCode>
                <c:ptCount val="7"/>
                <c:pt idx="0">
                  <c:v>0.15492957746478872</c:v>
                </c:pt>
                <c:pt idx="1">
                  <c:v>9.3023255813953487E-2</c:v>
                </c:pt>
                <c:pt idx="2">
                  <c:v>6.1224489795918366E-2</c:v>
                </c:pt>
                <c:pt idx="4">
                  <c:v>0.34453781512605042</c:v>
                </c:pt>
                <c:pt idx="5">
                  <c:v>0.33600000000000002</c:v>
                </c:pt>
                <c:pt idx="6">
                  <c:v>0.32142857142857145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CE-4C33-B1B6-F9A389815D81}"/>
            </c:ext>
          </c:extLst>
        </c:ser>
        <c:ser>
          <c:idx val="3"/>
          <c:order val="3"/>
          <c:tx>
            <c:strRef>
              <c:f>'PSS and technical'!$M$13</c:f>
              <c:strCache>
                <c:ptCount val="1"/>
                <c:pt idx="0">
                  <c:v>UE08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'PSS and technical'!$H$14:$I$20</c:f>
              <c:multiLvlStrCache>
                <c:ptCount val="7"/>
                <c:lvl>
                  <c:pt idx="0">
                    <c:v>2013 to 2015</c:v>
                  </c:pt>
                  <c:pt idx="1">
                    <c:v>2016 to 2018 </c:v>
                  </c:pt>
                  <c:pt idx="2">
                    <c:v>2019 to 2021</c:v>
                  </c:pt>
                  <c:pt idx="4">
                    <c:v>2013 to 2015</c:v>
                  </c:pt>
                  <c:pt idx="5">
                    <c:v>2016 to 2018 </c:v>
                  </c:pt>
                  <c:pt idx="6">
                    <c:v>2019 to 2021</c:v>
                  </c:pt>
                </c:lvl>
                <c:lvl>
                  <c:pt idx="0">
                    <c:v>Women</c:v>
                  </c:pt>
                  <c:pt idx="4">
                    <c:v>Men</c:v>
                  </c:pt>
                </c:lvl>
              </c:multiLvlStrCache>
            </c:multiLvlStrRef>
          </c:cat>
          <c:val>
            <c:numRef>
              <c:f>'PSS and technical'!$M$14:$M$20</c:f>
              <c:numCache>
                <c:formatCode>0%</c:formatCode>
                <c:ptCount val="7"/>
                <c:pt idx="0">
                  <c:v>7.0422535211267609E-2</c:v>
                </c:pt>
                <c:pt idx="1">
                  <c:v>9.3023255813953487E-2</c:v>
                </c:pt>
                <c:pt idx="2">
                  <c:v>8.1632653061224483E-2</c:v>
                </c:pt>
                <c:pt idx="4">
                  <c:v>0.18487394957983194</c:v>
                </c:pt>
                <c:pt idx="5">
                  <c:v>0.248</c:v>
                </c:pt>
                <c:pt idx="6">
                  <c:v>0.21428571428571427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CE-4C33-B1B6-F9A389815D81}"/>
            </c:ext>
          </c:extLst>
        </c:ser>
        <c:ser>
          <c:idx val="4"/>
          <c:order val="4"/>
          <c:tx>
            <c:strRef>
              <c:f>'PSS and technical'!$N$13</c:f>
              <c:strCache>
                <c:ptCount val="1"/>
                <c:pt idx="0">
                  <c:v>UE09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'PSS and technical'!$H$14:$I$20</c:f>
              <c:multiLvlStrCache>
                <c:ptCount val="7"/>
                <c:lvl>
                  <c:pt idx="0">
                    <c:v>2013 to 2015</c:v>
                  </c:pt>
                  <c:pt idx="1">
                    <c:v>2016 to 2018 </c:v>
                  </c:pt>
                  <c:pt idx="2">
                    <c:v>2019 to 2021</c:v>
                  </c:pt>
                  <c:pt idx="4">
                    <c:v>2013 to 2015</c:v>
                  </c:pt>
                  <c:pt idx="5">
                    <c:v>2016 to 2018 </c:v>
                  </c:pt>
                  <c:pt idx="6">
                    <c:v>2019 to 2021</c:v>
                  </c:pt>
                </c:lvl>
                <c:lvl>
                  <c:pt idx="0">
                    <c:v>Women</c:v>
                  </c:pt>
                  <c:pt idx="4">
                    <c:v>Men</c:v>
                  </c:pt>
                </c:lvl>
              </c:multiLvlStrCache>
            </c:multiLvlStrRef>
          </c:cat>
          <c:val>
            <c:numRef>
              <c:f>'PSS and technical'!$N$14:$N$20</c:f>
              <c:numCache>
                <c:formatCode>0%</c:formatCode>
                <c:ptCount val="7"/>
                <c:pt idx="0">
                  <c:v>4.2253521126760563E-2</c:v>
                </c:pt>
                <c:pt idx="1">
                  <c:v>3.4883720930232558E-2</c:v>
                </c:pt>
                <c:pt idx="2">
                  <c:v>2.7210884353741496E-2</c:v>
                </c:pt>
                <c:pt idx="4">
                  <c:v>5.0420168067226892E-2</c:v>
                </c:pt>
                <c:pt idx="5">
                  <c:v>7.1999999999999995E-2</c:v>
                </c:pt>
                <c:pt idx="6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CE-4C33-B1B6-F9A389815D81}"/>
            </c:ext>
          </c:extLst>
        </c:ser>
        <c:ser>
          <c:idx val="5"/>
          <c:order val="5"/>
          <c:tx>
            <c:strRef>
              <c:f>'PSS and technical'!$O$13</c:f>
              <c:strCache>
                <c:ptCount val="1"/>
                <c:pt idx="0">
                  <c:v>UE10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CE-4C33-B1B6-F9A389815D8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CE-4C33-B1B6-F9A389815D8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CE-4C33-B1B6-F9A389815D8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FCE-4C33-B1B6-F9A389815D8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CE-4C33-B1B6-F9A389815D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'PSS and technical'!$H$14:$I$20</c:f>
              <c:multiLvlStrCache>
                <c:ptCount val="7"/>
                <c:lvl>
                  <c:pt idx="0">
                    <c:v>2013 to 2015</c:v>
                  </c:pt>
                  <c:pt idx="1">
                    <c:v>2016 to 2018 </c:v>
                  </c:pt>
                  <c:pt idx="2">
                    <c:v>2019 to 2021</c:v>
                  </c:pt>
                  <c:pt idx="4">
                    <c:v>2013 to 2015</c:v>
                  </c:pt>
                  <c:pt idx="5">
                    <c:v>2016 to 2018 </c:v>
                  </c:pt>
                  <c:pt idx="6">
                    <c:v>2019 to 2021</c:v>
                  </c:pt>
                </c:lvl>
                <c:lvl>
                  <c:pt idx="0">
                    <c:v>Women</c:v>
                  </c:pt>
                  <c:pt idx="4">
                    <c:v>Men</c:v>
                  </c:pt>
                </c:lvl>
              </c:multiLvlStrCache>
            </c:multiLvlStrRef>
          </c:cat>
          <c:val>
            <c:numRef>
              <c:f>'PSS and technical'!$O$14:$O$20</c:f>
              <c:numCache>
                <c:formatCode>0%</c:formatCode>
                <c:ptCount val="7"/>
                <c:pt idx="0">
                  <c:v>4.2253521126760563E-2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CE-4C33-B1B6-F9A389815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0261736"/>
        <c:axId val="570267640"/>
      </c:barChart>
      <c:catAx>
        <c:axId val="570261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0267640"/>
        <c:crosses val="autoZero"/>
        <c:auto val="1"/>
        <c:lblAlgn val="ctr"/>
        <c:lblOffset val="100"/>
        <c:noMultiLvlLbl val="0"/>
      </c:catAx>
      <c:valAx>
        <c:axId val="570267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0261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6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82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05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69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2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74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6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6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36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59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03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E5BDB-27BF-4BC7-8A5A-21459F690CC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C8C56-6839-43DB-9E72-BBE7F72FC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11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Student population – Undergraduate intake</a:t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219162"/>
              </p:ext>
            </p:extLst>
          </p:nvPr>
        </p:nvGraphicFramePr>
        <p:xfrm>
          <a:off x="968620" y="1690687"/>
          <a:ext cx="8393094" cy="4596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987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437491"/>
              </p:ext>
            </p:extLst>
          </p:nvPr>
        </p:nvGraphicFramePr>
        <p:xfrm>
          <a:off x="968620" y="1690686"/>
          <a:ext cx="8393094" cy="45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population – MSc intake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79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150139"/>
              </p:ext>
            </p:extLst>
          </p:nvPr>
        </p:nvGraphicFramePr>
        <p:xfrm>
          <a:off x="968620" y="1690686"/>
          <a:ext cx="8393094" cy="45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population – PhD intake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73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440339"/>
              </p:ext>
            </p:extLst>
          </p:nvPr>
        </p:nvGraphicFramePr>
        <p:xfrm>
          <a:off x="968620" y="1690686"/>
          <a:ext cx="10385180" cy="45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Academic staff population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39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9297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Professional and Technical services staff population </a:t>
            </a:r>
            <a:endParaRPr lang="en-GB" sz="4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57186"/>
              </p:ext>
            </p:extLst>
          </p:nvPr>
        </p:nvGraphicFramePr>
        <p:xfrm>
          <a:off x="994746" y="1690688"/>
          <a:ext cx="7905414" cy="45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138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Academic staff population </a:t>
            </a:r>
            <a:r>
              <a:rPr lang="en-GB" dirty="0" smtClean="0"/>
              <a:t>by grade 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227540"/>
              </p:ext>
            </p:extLst>
          </p:nvPr>
        </p:nvGraphicFramePr>
        <p:xfrm>
          <a:off x="729876" y="1690687"/>
          <a:ext cx="7981863" cy="475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11245" y="1690687"/>
            <a:ext cx="2942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% </a:t>
            </a:r>
            <a:r>
              <a:rPr lang="en-GB" dirty="0"/>
              <a:t>of academic staff at each </a:t>
            </a:r>
            <a:r>
              <a:rPr lang="en-GB" dirty="0" err="1"/>
              <a:t>UoE</a:t>
            </a:r>
            <a:r>
              <a:rPr lang="en-GB" dirty="0"/>
              <a:t> paygrade, aggregated into 3 year periods. </a:t>
            </a:r>
          </a:p>
        </p:txBody>
      </p:sp>
    </p:spTree>
    <p:extLst>
      <p:ext uri="{BB962C8B-B14F-4D97-AF65-F5344CB8AC3E}">
        <p14:creationId xmlns:p14="http://schemas.microsoft.com/office/powerpoint/2010/main" val="70773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404400"/>
              </p:ext>
            </p:extLst>
          </p:nvPr>
        </p:nvGraphicFramePr>
        <p:xfrm>
          <a:off x="994746" y="1690688"/>
          <a:ext cx="7905414" cy="45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9297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Professional and Technical services staff population </a:t>
            </a:r>
            <a:r>
              <a:rPr lang="en-GB" sz="4000" dirty="0" smtClean="0"/>
              <a:t>by grade</a:t>
            </a:r>
            <a:endParaRPr lang="en-GB" sz="4000" dirty="0"/>
          </a:p>
        </p:txBody>
      </p:sp>
      <p:sp>
        <p:nvSpPr>
          <p:cNvPr id="2" name="Rectangle 1"/>
          <p:cNvSpPr/>
          <p:nvPr/>
        </p:nvSpPr>
        <p:spPr>
          <a:xfrm>
            <a:off x="9138258" y="1690688"/>
            <a:ext cx="26575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% of </a:t>
            </a:r>
            <a:r>
              <a:rPr lang="en-GB" dirty="0" smtClean="0"/>
              <a:t>Professional Services and Technical </a:t>
            </a:r>
            <a:r>
              <a:rPr lang="en-GB" dirty="0"/>
              <a:t>staff at each </a:t>
            </a:r>
            <a:r>
              <a:rPr lang="en-GB" dirty="0" err="1"/>
              <a:t>UoE</a:t>
            </a:r>
            <a:r>
              <a:rPr lang="en-GB" dirty="0"/>
              <a:t> paygrade, aggregated into 3 year periods.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161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96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Student population – Undergraduate intake </vt:lpstr>
      <vt:lpstr>Student population – MSc intake </vt:lpstr>
      <vt:lpstr>Student population – PhD intake </vt:lpstr>
      <vt:lpstr>Academic staff population </vt:lpstr>
      <vt:lpstr>Professional and Technical services staff population </vt:lpstr>
      <vt:lpstr>Academic staff population by grade </vt:lpstr>
      <vt:lpstr>Professional and Technical services staff population by grade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population - Undergraduate intake</dc:title>
  <dc:creator>Susanna Richmond</dc:creator>
  <cp:lastModifiedBy>Susanna Richmond</cp:lastModifiedBy>
  <cp:revision>9</cp:revision>
  <dcterms:created xsi:type="dcterms:W3CDTF">2023-09-06T10:21:49Z</dcterms:created>
  <dcterms:modified xsi:type="dcterms:W3CDTF">2023-09-06T16:47:23Z</dcterms:modified>
</cp:coreProperties>
</file>