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83" r:id="rId6"/>
    <p:sldId id="290" r:id="rId7"/>
    <p:sldId id="289" r:id="rId8"/>
    <p:sldId id="260" r:id="rId9"/>
    <p:sldId id="268" r:id="rId10"/>
    <p:sldId id="269" r:id="rId11"/>
    <p:sldId id="265" r:id="rId12"/>
    <p:sldId id="267" r:id="rId13"/>
    <p:sldId id="284" r:id="rId14"/>
    <p:sldId id="291" r:id="rId15"/>
    <p:sldId id="288" r:id="rId16"/>
    <p:sldId id="28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2B4E"/>
    <a:srgbClr val="F8971D"/>
    <a:srgbClr val="F6A704"/>
    <a:srgbClr val="D1D2D3"/>
    <a:srgbClr val="9091B3"/>
    <a:srgbClr val="90919C"/>
    <a:srgbClr val="B0B8C9"/>
    <a:srgbClr val="EF41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C307A6-ADF6-DE66-DA96-D8233F95A1DF}" v="80" dt="2023-11-06T21:07:40.262"/>
    <p1510:client id="{2251FE49-F3BA-165C-675C-F4000C8FF648}" v="7" dt="2023-11-07T13:47:06.571"/>
    <p1510:client id="{2EE68C74-2F1B-4BC5-A92C-CFE5FCB67B6D}" v="52" dt="2023-11-07T12:26:48.644"/>
    <p1510:client id="{3B218E3C-00C4-8EAA-A481-9EF4C078B42C}" v="55" dt="2023-11-07T10:15:18.004"/>
    <p1510:client id="{5E31B94D-B156-D08F-7F84-B83C17517340}" v="1" dt="2023-11-07T13:49:39.264"/>
    <p1510:client id="{C13384DD-AEEC-7655-0BD0-C511F1B4370D}" v="1" dt="2023-11-10T10:25:44.3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494B7-3010-C04A-A8D2-3A67F5B3F74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9E3AD-85AA-4D4F-953B-BDDC046C417F}" type="datetimeFigureOut">
              <a:rPr lang="en-US" smtClean="0"/>
              <a:t>11/10/2023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36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9CD0D-D0C5-DD4D-B44E-98E59B6DF763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2E606-7E0B-0B4A-8955-4487729D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5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710637-E575-9447-A555-DB547E0A15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652"/>
            <a:ext cx="12197227" cy="5308448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4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F05E6A-D149-0847-8492-98A25A908D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697" y="-12652"/>
            <a:ext cx="12206924" cy="5324881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441264-3313-9B47-B87B-70DE9C28B8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444" y="-12653"/>
            <a:ext cx="12236577" cy="5368423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63430B-242D-C74B-B8F9-B32BD16FE8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748" y="-12652"/>
            <a:ext cx="12214975" cy="5316172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013090-AD91-9E4E-A26F-8BC4969B06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38" y="-12653"/>
            <a:ext cx="12213265" cy="5307463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1CFDBE-C74D-5A41-A781-A9C298C504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975" y="-12652"/>
            <a:ext cx="12214975" cy="5316172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ustom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-12699"/>
            <a:ext cx="12202079" cy="5246988"/>
          </a:xfrm>
          <a:custGeom>
            <a:avLst/>
            <a:gdLst>
              <a:gd name="connsiteX0" fmla="*/ 0 w 12196763"/>
              <a:gd name="connsiteY0" fmla="*/ 0 h 5225723"/>
              <a:gd name="connsiteX1" fmla="*/ 10202575 w 12196763"/>
              <a:gd name="connsiteY1" fmla="*/ 0 h 5225723"/>
              <a:gd name="connsiteX2" fmla="*/ 12196763 w 12196763"/>
              <a:gd name="connsiteY2" fmla="*/ 1994188 h 5225723"/>
              <a:gd name="connsiteX3" fmla="*/ 12196763 w 12196763"/>
              <a:gd name="connsiteY3" fmla="*/ 5225723 h 5225723"/>
              <a:gd name="connsiteX4" fmla="*/ 0 w 12196763"/>
              <a:gd name="connsiteY4" fmla="*/ 5225723 h 5225723"/>
              <a:gd name="connsiteX5" fmla="*/ 0 w 12196763"/>
              <a:gd name="connsiteY5" fmla="*/ 0 h 5225723"/>
              <a:gd name="connsiteX6" fmla="*/ 0 w 12196763"/>
              <a:gd name="connsiteY6" fmla="*/ 0 h 5225723"/>
              <a:gd name="connsiteX0" fmla="*/ 0 w 12196763"/>
              <a:gd name="connsiteY0" fmla="*/ 0 h 5225723"/>
              <a:gd name="connsiteX1" fmla="*/ 10202575 w 12196763"/>
              <a:gd name="connsiteY1" fmla="*/ 0 h 5225723"/>
              <a:gd name="connsiteX2" fmla="*/ 12196763 w 12196763"/>
              <a:gd name="connsiteY2" fmla="*/ 1994188 h 5225723"/>
              <a:gd name="connsiteX3" fmla="*/ 12196763 w 12196763"/>
              <a:gd name="connsiteY3" fmla="*/ 5225723 h 5225723"/>
              <a:gd name="connsiteX4" fmla="*/ 0 w 12196763"/>
              <a:gd name="connsiteY4" fmla="*/ 2916156 h 5225723"/>
              <a:gd name="connsiteX5" fmla="*/ 0 w 12196763"/>
              <a:gd name="connsiteY5" fmla="*/ 0 h 5225723"/>
              <a:gd name="connsiteX6" fmla="*/ 0 w 12196763"/>
              <a:gd name="connsiteY6" fmla="*/ 0 h 5225723"/>
              <a:gd name="connsiteX0" fmla="*/ 0 w 12202079"/>
              <a:gd name="connsiteY0" fmla="*/ 0 h 5246988"/>
              <a:gd name="connsiteX1" fmla="*/ 10202575 w 12202079"/>
              <a:gd name="connsiteY1" fmla="*/ 0 h 5246988"/>
              <a:gd name="connsiteX2" fmla="*/ 12196763 w 12202079"/>
              <a:gd name="connsiteY2" fmla="*/ 1994188 h 5246988"/>
              <a:gd name="connsiteX3" fmla="*/ 12202079 w 12202079"/>
              <a:gd name="connsiteY3" fmla="*/ 5246988 h 5246988"/>
              <a:gd name="connsiteX4" fmla="*/ 0 w 12202079"/>
              <a:gd name="connsiteY4" fmla="*/ 2916156 h 5246988"/>
              <a:gd name="connsiteX5" fmla="*/ 0 w 12202079"/>
              <a:gd name="connsiteY5" fmla="*/ 0 h 5246988"/>
              <a:gd name="connsiteX6" fmla="*/ 0 w 12202079"/>
              <a:gd name="connsiteY6" fmla="*/ 0 h 524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2079" h="5246988">
                <a:moveTo>
                  <a:pt x="0" y="0"/>
                </a:moveTo>
                <a:lnTo>
                  <a:pt x="10202575" y="0"/>
                </a:lnTo>
                <a:lnTo>
                  <a:pt x="12196763" y="1994188"/>
                </a:lnTo>
                <a:lnTo>
                  <a:pt x="12202079" y="5246988"/>
                </a:lnTo>
                <a:lnTo>
                  <a:pt x="0" y="291615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add picture</a:t>
            </a:r>
          </a:p>
        </p:txBody>
      </p:sp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166867" y="1530994"/>
            <a:ext cx="11465690" cy="449198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70C0"/>
                </a:solidFill>
              </a:defRPr>
            </a:lvl1pPr>
            <a:lvl2pPr marL="800089" indent="-342900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</a:defRPr>
            </a:lvl2pPr>
            <a:lvl3pPr marL="1257277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16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04" indent="-285750">
              <a:buFont typeface="Arial" panose="020B0604020202020204" pitchFamily="34" charset="0"/>
              <a:buChar char="•"/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66868" y="205430"/>
            <a:ext cx="10018853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Official - Sensitive - Commercial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fili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66867" y="1530994"/>
            <a:ext cx="11465690" cy="4491980"/>
          </a:xfrm>
        </p:spPr>
        <p:txBody>
          <a:bodyPr/>
          <a:lstStyle>
            <a:lvl1pPr marL="342900" indent="-342900">
              <a:buFont typeface="Arial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defRPr sz="2200"/>
            </a:lvl2pPr>
          </a:lstStyle>
          <a:p>
            <a:pPr lvl="0"/>
            <a:r>
              <a:rPr lang="en-US"/>
              <a:t>Insert text or logos as necessary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Official - Sensitive - Commercial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66867" y="265043"/>
            <a:ext cx="8539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Affiliations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6868" y="205431"/>
            <a:ext cx="10018853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166868" y="1530994"/>
            <a:ext cx="5624603" cy="449198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0"/>
          </p:nvPr>
        </p:nvSpPr>
        <p:spPr>
          <a:xfrm>
            <a:off x="5980255" y="1530994"/>
            <a:ext cx="5652303" cy="449198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76222" y="638770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Official - Sensitive - Commercial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95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66868" y="1530994"/>
            <a:ext cx="562460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0255" y="1530994"/>
            <a:ext cx="562460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6868" y="205431"/>
            <a:ext cx="10018853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5980255" y="2354906"/>
            <a:ext cx="5624603" cy="366806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tx1"/>
                </a:solidFill>
              </a:defRPr>
            </a:lvl1pPr>
            <a:lvl2pPr marL="457189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tx1"/>
                </a:solidFill>
              </a:defRPr>
            </a:lvl2pPr>
            <a:lvl3pPr marL="914377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tx1"/>
                </a:solidFill>
              </a:defRPr>
            </a:lvl3pPr>
            <a:lvl4pPr marL="1371566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tx1"/>
                </a:solidFill>
              </a:defRPr>
            </a:lvl4pPr>
            <a:lvl5pPr marL="1828754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166868" y="2354906"/>
            <a:ext cx="5624603" cy="3668068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76222" y="638770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Official - Sensitive - Commercial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6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2788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0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666479" y="1308009"/>
            <a:ext cx="8853467" cy="39687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3600" spc="0">
                <a:solidFill>
                  <a:schemeClr val="bg1"/>
                </a:solidFill>
              </a:defRPr>
            </a:lvl1pPr>
          </a:lstStyle>
          <a:p>
            <a:r>
              <a:rPr lang="en-GB"/>
              <a:t>INSERT QUOTE HERE</a:t>
            </a:r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1886674" y="5564305"/>
            <a:ext cx="8413078" cy="487362"/>
          </a:xfrm>
        </p:spPr>
        <p:txBody>
          <a:bodyPr>
            <a:noAutofit/>
          </a:bodyPr>
          <a:lstStyle>
            <a:lvl1pPr algn="ctr">
              <a:defRPr sz="2000" b="1">
                <a:solidFill>
                  <a:srgbClr val="9091B3"/>
                </a:solidFill>
              </a:defRPr>
            </a:lvl1pPr>
          </a:lstStyle>
          <a:p>
            <a:pPr lvl="0"/>
            <a:r>
              <a:rPr lang="en-US"/>
              <a:t>NAME / DATE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731458" y="1034180"/>
            <a:ext cx="1342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rPr>
              <a:t>“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573850" y="4825641"/>
            <a:ext cx="1342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rPr>
              <a:t>”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Official - Sensitive - Commercial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9091B3"/>
                </a:solidFill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 flipH="1">
            <a:off x="775684" y="6357413"/>
            <a:ext cx="45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90919C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47629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76222" y="638770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Official - Sensitive - Commercial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52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091B3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76222" y="638770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Official - Sensitive - Commercial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9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788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10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76221" y="6387700"/>
            <a:ext cx="70088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Official - Sensitive - Commercial 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101600" y="6387702"/>
            <a:ext cx="663451" cy="365125"/>
          </a:xfrm>
        </p:spPr>
        <p:txBody>
          <a:bodyPr/>
          <a:lstStyle>
            <a:lvl1pPr>
              <a:defRPr>
                <a:solidFill>
                  <a:srgbClr val="9091B3"/>
                </a:solidFill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 flipH="1">
            <a:off x="775684" y="6357413"/>
            <a:ext cx="45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90919C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091B3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1314930"/>
            <a:ext cx="11150600" cy="4862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itle Placeholder 23"/>
          <p:cNvSpPr>
            <a:spLocks noGrp="1"/>
          </p:cNvSpPr>
          <p:nvPr>
            <p:ph type="title"/>
          </p:nvPr>
        </p:nvSpPr>
        <p:spPr>
          <a:xfrm>
            <a:off x="203200" y="190097"/>
            <a:ext cx="11150600" cy="10945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76221" y="6387700"/>
            <a:ext cx="7008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Official - Sensitive - Commercial 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 flipH="1">
            <a:off x="765051" y="6357413"/>
            <a:ext cx="45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90919C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167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673" r:id="rId3"/>
    <p:sldLayoutId id="2147483652" r:id="rId4"/>
    <p:sldLayoutId id="2147483653" r:id="rId5"/>
    <p:sldLayoutId id="2147483660" r:id="rId6"/>
    <p:sldLayoutId id="2147483655" r:id="rId7"/>
    <p:sldLayoutId id="2147483651" r:id="rId8"/>
    <p:sldLayoutId id="2147483677" r:id="rId9"/>
    <p:sldLayoutId id="2147483670" r:id="rId10"/>
    <p:sldLayoutId id="2147483671" r:id="rId11"/>
    <p:sldLayoutId id="2147483674" r:id="rId12"/>
    <p:sldLayoutId id="2147483675" r:id="rId13"/>
    <p:sldLayoutId id="2147483676" r:id="rId14"/>
    <p:sldLayoutId id="2147483672" r:id="rId15"/>
  </p:sldLayoutIdLst>
  <p:hf hdr="0" dt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/>
        <a:buNone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76C3D-35F3-754F-9CD7-F526C80D06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681BA-BE3A-A74E-8E42-A91A71FB7C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>
                <a:latin typeface="Arial Black"/>
              </a:rPr>
              <a:t>Masters Projects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4417E-103F-A546-B40F-43E9694EE5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US" dirty="0">
                <a:latin typeface="Arial Black"/>
              </a:rPr>
              <a:t>Christopher Ham – Presented by Michael Fitzgerald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131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E105C8-053D-6AE6-ADFB-F2FB7577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6867" y="1530994"/>
            <a:ext cx="5838007" cy="44919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 dirty="0"/>
              <a:t>Tokamak plasmas are known to be turbulent and complex but usually develop large scale current and pressure structure showing good confinement of the plasma.</a:t>
            </a:r>
          </a:p>
          <a:p>
            <a:r>
              <a:rPr lang="en-GB" sz="2800" dirty="0">
                <a:latin typeface="Arial"/>
                <a:cs typeface="Arial"/>
              </a:rPr>
              <a:t>There are numerous examples of self-organization in tokamak plasmas such as the H-mode.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3921EA-A031-8856-4F9C-516A278D5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 Black"/>
              </a:rPr>
              <a:t>Project Two</a:t>
            </a:r>
            <a:br>
              <a:rPr lang="en-GB" dirty="0">
                <a:latin typeface="Arial Black"/>
              </a:rPr>
            </a:br>
            <a:r>
              <a:rPr lang="en-GB" dirty="0">
                <a:latin typeface="Arial Black"/>
              </a:rPr>
              <a:t>Natural current profiles in tokamaks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E5EA8-5158-C409-A47E-05C6004753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8" y="6387702"/>
            <a:ext cx="716613" cy="365125"/>
          </a:xfrm>
        </p:spPr>
        <p:txBody>
          <a:bodyPr/>
          <a:lstStyle/>
          <a:p>
            <a:fld id="{35482B25-261F-464E-BDD8-63296DE4D8A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F23441-6BBE-8C6A-143F-524FC11888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6794" y="6387702"/>
            <a:ext cx="7008821" cy="365125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Edinburgh Masters Projects - Ham</a:t>
            </a:r>
            <a:endParaRPr lang="en-US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7BC85F6E-2106-2962-576A-740846B58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387" y="1983166"/>
            <a:ext cx="5950613" cy="371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344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E105C8-053D-6AE6-ADFB-F2FB7577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6868" y="1530994"/>
            <a:ext cx="6846775" cy="449198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800" dirty="0"/>
              <a:t>Our leading model for how current diffuses in the plasma is based on so-called neoclassical resistivity. This is based on understanding the motion of charged particles in a magnetic field with a gradient, as we have in a tokamak.</a:t>
            </a:r>
          </a:p>
          <a:p>
            <a:r>
              <a:rPr lang="en-GB" sz="2800" dirty="0"/>
              <a:t>However, experimental evidence suggests the that neoclassical resistivity does not correctly capture the current diffusion when the plasma current is changing. 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3921EA-A031-8856-4F9C-516A278D5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 Black"/>
              </a:rPr>
              <a:t>Project Two</a:t>
            </a:r>
            <a:br>
              <a:rPr lang="en-GB" dirty="0">
                <a:latin typeface="Arial Black"/>
              </a:rPr>
            </a:br>
            <a:r>
              <a:rPr lang="en-GB" dirty="0">
                <a:latin typeface="Arial Black"/>
              </a:rPr>
              <a:t>Natural current profiles in tokamaks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E5EA8-5158-C409-A47E-05C6004753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35" y="6387702"/>
            <a:ext cx="716613" cy="365125"/>
          </a:xfrm>
        </p:spPr>
        <p:txBody>
          <a:bodyPr/>
          <a:lstStyle/>
          <a:p>
            <a:fld id="{35482B25-261F-464E-BDD8-63296DE4D8A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F23441-6BBE-8C6A-143F-524FC11888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76221" y="6387700"/>
            <a:ext cx="7008821" cy="365125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Edinburgh Masters Projects - Ham</a:t>
            </a:r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3C9D0E0-1E39-2DF4-4E1F-042074394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830" y="1530995"/>
            <a:ext cx="4492862" cy="282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003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F4A40F-73D4-6AC1-3FAC-C437CFBFB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6867" y="1530994"/>
            <a:ext cx="6875959" cy="4491980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Previous work has been done imagining the plasma is made up of interacting current filaments</a:t>
            </a:r>
          </a:p>
          <a:p>
            <a:r>
              <a:rPr lang="en-GB" sz="2800" dirty="0"/>
              <a:t>The statistical mechanics of these interacting filaments can be investigated</a:t>
            </a:r>
          </a:p>
          <a:p>
            <a:r>
              <a:rPr lang="en-GB" sz="2800" dirty="0"/>
              <a:t>This is analogous to interacting electrostatic rods or vortex lines in fluid mechanics</a:t>
            </a:r>
          </a:p>
          <a:p>
            <a:r>
              <a:rPr lang="en-GB" sz="2800" dirty="0"/>
              <a:t>This model can produce a negative temperature state with a resulting non trivial current profile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B776F4-1FAD-B77C-0CE8-848817272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Modelling current filaments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98CF4-1661-072E-A394-B2B67401C5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Edinburgh Masters Projects - Ham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52CC4-9CBF-F490-4EE2-72B14E1F4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35" y="6387702"/>
            <a:ext cx="760916" cy="365125"/>
          </a:xfrm>
        </p:spPr>
        <p:txBody>
          <a:bodyPr/>
          <a:lstStyle/>
          <a:p>
            <a:fld id="{35482B25-261F-464E-BDD8-63296DE4D8A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CEFA8C-F8F4-713C-74F8-50C1A71DAF8B}"/>
              </a:ext>
            </a:extLst>
          </p:cNvPr>
          <p:cNvSpPr txBox="1"/>
          <p:nvPr/>
        </p:nvSpPr>
        <p:spPr>
          <a:xfrm>
            <a:off x="7287120" y="5924144"/>
            <a:ext cx="4566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Kirk et al Nuclear Fusion 54 114012 (2014)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4B17EE-8A44-C80C-BCE9-04BCD67B5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457" y="1557659"/>
            <a:ext cx="4557702" cy="316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96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52D6BF-209E-FFB2-0C1E-3D36585FF2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n-GB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w</a:t>
            </a:r>
            <a:r>
              <a:rPr lang="en-GB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 we can say about plasma turbulence and the global profiles of current and pressure that are formed from a statistical physics point of view. This should provide robust, high-level constraints and conditions for the profiles.</a:t>
            </a:r>
          </a:p>
          <a:p>
            <a:pPr algn="just"/>
            <a:r>
              <a:rPr lang="en-GB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 literature review on the topic and understand the work of Taylor in particular.</a:t>
            </a:r>
            <a:endParaRPr lang="en-GB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 if external heating schemes can be included in a model for natural current profiles.</a:t>
            </a:r>
          </a:p>
          <a:p>
            <a:pPr algn="just"/>
            <a:r>
              <a:rPr lang="en-GB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spherical tokamak (MAST-U) relevant model for natural current profiles. Make predictions for MAST-U and test these by looking at MAST-U data.</a:t>
            </a:r>
            <a:endParaRPr lang="en-GB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predictions for power plant relevant plasmas.</a:t>
            </a:r>
            <a:endParaRPr lang="en-GB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BDEB78-0D1B-86A0-863F-770B5090A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E2B304-8F10-0268-C99D-E9701319E4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Edinburgh Masters Projects - Ham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A7FB96-DA76-209B-D103-D47351578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35" y="6387702"/>
            <a:ext cx="760916" cy="365125"/>
          </a:xfrm>
        </p:spPr>
        <p:txBody>
          <a:bodyPr/>
          <a:lstStyle/>
          <a:p>
            <a:fld id="{35482B25-261F-464E-BDD8-63296DE4D8A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41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E105C8-053D-6AE6-ADFB-F2FB7577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6867" y="1530994"/>
            <a:ext cx="5413801" cy="44919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 dirty="0">
                <a:latin typeface="Arial"/>
                <a:cs typeface="Arial"/>
              </a:rPr>
              <a:t>Equation for magnetohydrodynamic (MHD) equilibrium in a torus assuming </a:t>
            </a:r>
            <a:r>
              <a:rPr lang="en-GB" sz="2800" dirty="0" err="1">
                <a:latin typeface="Arial"/>
                <a:cs typeface="Arial"/>
              </a:rPr>
              <a:t>axisymmetry</a:t>
            </a:r>
            <a:r>
              <a:rPr lang="en-GB" sz="2800" dirty="0">
                <a:latin typeface="Arial"/>
                <a:cs typeface="Arial"/>
              </a:rPr>
              <a:t> called the Grad-</a:t>
            </a:r>
            <a:r>
              <a:rPr lang="en-GB" sz="2800" dirty="0" err="1">
                <a:latin typeface="Arial"/>
                <a:cs typeface="Arial"/>
              </a:rPr>
              <a:t>Shafranov</a:t>
            </a:r>
            <a:r>
              <a:rPr lang="en-GB" sz="2800" dirty="0">
                <a:latin typeface="Arial"/>
                <a:cs typeface="Arial"/>
              </a:rPr>
              <a:t> Equation</a:t>
            </a:r>
            <a:endParaRPr lang="en-US" sz="28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Plasma held in place with magnetic field coils</a:t>
            </a:r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3921EA-A031-8856-4F9C-516A278D5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Arial Black"/>
              </a:rPr>
              <a:t>Project One</a:t>
            </a:r>
            <a:br>
              <a:rPr lang="en-GB" dirty="0">
                <a:latin typeface="Arial Black"/>
              </a:rPr>
            </a:br>
            <a:r>
              <a:rPr lang="en-GB" dirty="0">
                <a:latin typeface="Arial Black"/>
              </a:rPr>
              <a:t>Multiple Solutions of the Grad-</a:t>
            </a:r>
            <a:r>
              <a:rPr lang="en-GB" dirty="0" err="1">
                <a:latin typeface="Arial Black"/>
              </a:rPr>
              <a:t>Shafranov</a:t>
            </a:r>
            <a:r>
              <a:rPr lang="en-GB" dirty="0">
                <a:latin typeface="Arial Black"/>
              </a:rPr>
              <a:t> </a:t>
            </a:r>
            <a:r>
              <a:rPr lang="en-GB" dirty="0" err="1">
                <a:latin typeface="Arial Black"/>
              </a:rPr>
              <a:t>Eq</a:t>
            </a:r>
            <a:endParaRPr lang="en-GB" dirty="0" err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E5EA8-5158-C409-A47E-05C6004753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F23441-6BBE-8C6A-143F-524FC11888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76221" y="6387700"/>
            <a:ext cx="7008821" cy="365125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Edinburgh Masters Projects - Ham</a:t>
            </a:r>
            <a:endParaRPr lang="en-US" dirty="0"/>
          </a:p>
        </p:txBody>
      </p:sp>
      <p:pic>
        <p:nvPicPr>
          <p:cNvPr id="6" name="Picture 5" descr="JG05">
            <a:extLst>
              <a:ext uri="{FF2B5EF4-FFF2-40B4-BE49-F238E27FC236}">
                <a16:creationId xmlns:a16="http://schemas.microsoft.com/office/drawing/2014/main" id="{A89B0E88-08F9-56C2-AC2B-E1D76392F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068" y="1731864"/>
            <a:ext cx="4506937" cy="28118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7E12AB-046C-22AB-F8E9-3EAF25BAA435}"/>
              </a:ext>
            </a:extLst>
          </p:cNvPr>
          <p:cNvSpPr txBox="1"/>
          <p:nvPr/>
        </p:nvSpPr>
        <p:spPr>
          <a:xfrm>
            <a:off x="4185889" y="5204100"/>
            <a:ext cx="3223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Magnetic field coils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C3C1A2-953A-341B-F085-BD3E6B973635}"/>
              </a:ext>
            </a:extLst>
          </p:cNvPr>
          <p:cNvSpPr txBox="1"/>
          <p:nvPr/>
        </p:nvSpPr>
        <p:spPr>
          <a:xfrm>
            <a:off x="9275975" y="5465710"/>
            <a:ext cx="1383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Plasma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A3ACD1B-4416-094D-B28A-19F71BB1497B}"/>
              </a:ext>
            </a:extLst>
          </p:cNvPr>
          <p:cNvCxnSpPr>
            <a:stCxn id="7" idx="0"/>
          </p:cNvCxnSpPr>
          <p:nvPr/>
        </p:nvCxnSpPr>
        <p:spPr>
          <a:xfrm flipV="1">
            <a:off x="5797869" y="4308049"/>
            <a:ext cx="546370" cy="896051"/>
          </a:xfrm>
          <a:prstGeom prst="straightConnector1">
            <a:avLst/>
          </a:prstGeom>
          <a:ln w="25400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965451F-3010-E997-40A7-AC5F77CED4C5}"/>
              </a:ext>
            </a:extLst>
          </p:cNvPr>
          <p:cNvCxnSpPr>
            <a:stCxn id="7" idx="0"/>
          </p:cNvCxnSpPr>
          <p:nvPr/>
        </p:nvCxnSpPr>
        <p:spPr>
          <a:xfrm flipV="1">
            <a:off x="5797869" y="4326903"/>
            <a:ext cx="1243954" cy="87719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7D26BB6-D982-41B8-33EB-1D25EED0B0C4}"/>
              </a:ext>
            </a:extLst>
          </p:cNvPr>
          <p:cNvCxnSpPr>
            <a:stCxn id="8" idx="0"/>
          </p:cNvCxnSpPr>
          <p:nvPr/>
        </p:nvCxnSpPr>
        <p:spPr>
          <a:xfrm flipH="1" flipV="1">
            <a:off x="8453336" y="4017523"/>
            <a:ext cx="1514495" cy="1448187"/>
          </a:xfrm>
          <a:prstGeom prst="straightConnector1">
            <a:avLst/>
          </a:prstGeom>
          <a:ln w="25400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605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E105C8-053D-6AE6-ADFB-F2FB7577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6868" y="1530994"/>
            <a:ext cx="5805916" cy="44919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latin typeface="Arial"/>
                <a:cs typeface="Arial"/>
              </a:rPr>
              <a:t>Solving this equation gives us the geometry of the flux surfaces</a:t>
            </a:r>
          </a:p>
          <a:p>
            <a:r>
              <a:rPr lang="en-US" sz="2800" dirty="0">
                <a:latin typeface="Arial"/>
                <a:cs typeface="Arial"/>
              </a:rPr>
              <a:t>And the distribution of current and pressure in the plasma</a:t>
            </a:r>
          </a:p>
          <a:p>
            <a:r>
              <a:rPr lang="en-US" sz="2800" dirty="0">
                <a:latin typeface="Arial"/>
                <a:cs typeface="Arial"/>
              </a:rPr>
              <a:t>This is the equilibrium state which we perturb to find the stability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3921EA-A031-8856-4F9C-516A278D5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 Black"/>
              </a:rPr>
              <a:t>Grad-</a:t>
            </a:r>
            <a:r>
              <a:rPr lang="en-GB" dirty="0" err="1">
                <a:latin typeface="Arial Black"/>
              </a:rPr>
              <a:t>Shafranov</a:t>
            </a:r>
            <a:r>
              <a:rPr lang="en-GB" dirty="0">
                <a:latin typeface="Arial Black"/>
              </a:rPr>
              <a:t> </a:t>
            </a:r>
            <a:r>
              <a:rPr lang="en-GB" dirty="0" err="1">
                <a:latin typeface="Arial Black"/>
              </a:rPr>
              <a:t>Eq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E5EA8-5158-C409-A47E-05C6004753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F23441-6BBE-8C6A-143F-524FC11888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76221" y="6387700"/>
            <a:ext cx="7008821" cy="365125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Edinburgh Masters Projects - Ham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D68145-662D-C227-27BE-587583D70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917" y="1286703"/>
            <a:ext cx="4391259" cy="369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11C2AE-8EB3-8D46-DB75-03F25FA0A227}"/>
              </a:ext>
            </a:extLst>
          </p:cNvPr>
          <p:cNvSpPr txBox="1"/>
          <p:nvPr/>
        </p:nvSpPr>
        <p:spPr>
          <a:xfrm>
            <a:off x="5771744" y="4405801"/>
            <a:ext cx="23249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Nested toroidal surfaces of constant poloidal flux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D5FC85A-99CF-E933-1920-10D303E81FD5}"/>
              </a:ext>
            </a:extLst>
          </p:cNvPr>
          <p:cNvCxnSpPr>
            <a:stCxn id="7" idx="0"/>
          </p:cNvCxnSpPr>
          <p:nvPr/>
        </p:nvCxnSpPr>
        <p:spPr>
          <a:xfrm flipV="1">
            <a:off x="6934199" y="3336587"/>
            <a:ext cx="950843" cy="106921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75C648D-0A3B-FA2B-E435-E75FF0EB3E8B}"/>
              </a:ext>
            </a:extLst>
          </p:cNvPr>
          <p:cNvCxnSpPr>
            <a:stCxn id="7" idx="0"/>
          </p:cNvCxnSpPr>
          <p:nvPr/>
        </p:nvCxnSpPr>
        <p:spPr>
          <a:xfrm flipV="1">
            <a:off x="6934199" y="3064213"/>
            <a:ext cx="950843" cy="134158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671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9D373D-B60E-3509-6E1D-6821AF93B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6866" y="1542199"/>
            <a:ext cx="6068563" cy="44807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 dirty="0">
                <a:latin typeface="Arial"/>
                <a:cs typeface="Arial"/>
              </a:rPr>
              <a:t>Multiple solutions of partial differential equations are ubiquitous</a:t>
            </a:r>
          </a:p>
          <a:p>
            <a:r>
              <a:rPr lang="en-GB" sz="2800" dirty="0">
                <a:latin typeface="Arial"/>
                <a:cs typeface="Arial"/>
              </a:rPr>
              <a:t>They appear in real systems and have a real effect for example in fluid mechanics</a:t>
            </a:r>
            <a:endParaRPr lang="en-US" sz="2800" dirty="0">
              <a:latin typeface="Arial"/>
              <a:cs typeface="Arial"/>
            </a:endParaRPr>
          </a:p>
          <a:p>
            <a:r>
              <a:rPr lang="en-GB" sz="2800" dirty="0">
                <a:latin typeface="Arial"/>
                <a:cs typeface="Arial"/>
              </a:rPr>
              <a:t>There are lots of nonlinear partial differential equations in plasma physics and thus lots of potential for multiple solutions!</a:t>
            </a: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2B4F39-56EF-A8FE-15BD-C219045D8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/>
              </a:rPr>
              <a:t>Multiple solutions of PDEs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4B2F8B-F64D-3796-C7CA-F4350D9C54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5677" y="6387702"/>
            <a:ext cx="7008821" cy="365125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Edinburgh Masters Projects - Ham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8B5B9-CAB0-1FC5-AE1A-4A71CEE66A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D43E6E5-0C5A-67FE-34DA-CDF0CC691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99" y="2685440"/>
            <a:ext cx="2509618" cy="239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2027224D-832E-A762-E804-362F548AC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035" y="2685440"/>
            <a:ext cx="2438358" cy="232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20702D1E-A4A9-FCE0-06E1-B484A3A44229}"/>
              </a:ext>
            </a:extLst>
          </p:cNvPr>
          <p:cNvSpPr txBox="1"/>
          <p:nvPr/>
        </p:nvSpPr>
        <p:spPr>
          <a:xfrm>
            <a:off x="6379975" y="5484365"/>
            <a:ext cx="59287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“Numerical Evidence of Multiple Solutions for the Reynolds-Averaged </a:t>
            </a:r>
          </a:p>
          <a:p>
            <a:r>
              <a:rPr lang="en-GB" sz="1600" dirty="0"/>
              <a:t>Navier-Stokes Equations for High-Lift Configurations” </a:t>
            </a:r>
          </a:p>
          <a:p>
            <a:r>
              <a:rPr lang="en-GB" sz="1600" dirty="0" err="1"/>
              <a:t>Kamenetskiy</a:t>
            </a:r>
            <a:r>
              <a:rPr lang="en-GB" sz="1600" dirty="0"/>
              <a:t> et al (2013)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50CAE1-422B-2FD9-56BC-0153F1AD3277}"/>
              </a:ext>
            </a:extLst>
          </p:cNvPr>
          <p:cNvSpPr txBox="1"/>
          <p:nvPr/>
        </p:nvSpPr>
        <p:spPr>
          <a:xfrm>
            <a:off x="6379975" y="1945644"/>
            <a:ext cx="5365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Multiple solutions observed in CFD for wing design</a:t>
            </a:r>
          </a:p>
        </p:txBody>
      </p:sp>
    </p:spTree>
    <p:extLst>
      <p:ext uri="{BB962C8B-B14F-4D97-AF65-F5344CB8AC3E}">
        <p14:creationId xmlns:p14="http://schemas.microsoft.com/office/powerpoint/2010/main" val="3398632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37659A-FAE4-55CA-C71E-62F1A8FDE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6868" y="1371397"/>
            <a:ext cx="5798399" cy="4115205"/>
          </a:xfrm>
        </p:spPr>
        <p:txBody>
          <a:bodyPr>
            <a:normAutofit fontScale="92500"/>
          </a:bodyPr>
          <a:lstStyle/>
          <a:p>
            <a:r>
              <a:rPr lang="en-GB" sz="2800" dirty="0"/>
              <a:t>We have developed an analytical model to produce multiple solutions</a:t>
            </a:r>
          </a:p>
          <a:p>
            <a:r>
              <a:rPr lang="en-GB" sz="2800" dirty="0"/>
              <a:t>Assume a large aspect ratio plasma (plasma is like a hula hoop rather than a doughnut)</a:t>
            </a:r>
          </a:p>
          <a:p>
            <a:r>
              <a:rPr lang="en-GB" sz="2800" dirty="0"/>
              <a:t>GSE can be approximated by a one dimensional equation </a:t>
            </a:r>
          </a:p>
          <a:p>
            <a:r>
              <a:rPr lang="en-GB" sz="2800" dirty="0"/>
              <a:t>We solve this equation using the shooting method so we can deal with any profile shape.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7C7BF1-2888-D6BA-7D82-5ED8A3723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Analytic model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4824C5-E9DB-4674-F1DF-AF7B1EB9DA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Edinburgh Masters Projects - Ham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D30DC6-C6DE-FCD3-AB29-E4CDA1077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74106B-9FCB-3CD2-A817-238C9E1A4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267" y="1721314"/>
            <a:ext cx="5825759" cy="14909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3A2863-97BF-23C4-0FF1-08B6539EE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154" y="4088146"/>
            <a:ext cx="2753065" cy="8215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1092D3-8A11-A533-3063-0400B3006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624" y="5627878"/>
            <a:ext cx="4122015" cy="8453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C0E09AD-A019-24FC-087E-206F9F66A539}"/>
              </a:ext>
            </a:extLst>
          </p:cNvPr>
          <p:cNvSpPr txBox="1"/>
          <p:nvPr/>
        </p:nvSpPr>
        <p:spPr>
          <a:xfrm>
            <a:off x="5965267" y="1371397"/>
            <a:ext cx="3090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Grad-</a:t>
            </a:r>
            <a:r>
              <a:rPr lang="en-GB" sz="2000" dirty="0" err="1"/>
              <a:t>Shafranov</a:t>
            </a:r>
            <a:r>
              <a:rPr lang="en-GB" sz="2000" dirty="0"/>
              <a:t> Equation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C7BB3C-8510-7B06-0CD9-6619C831D48C}"/>
              </a:ext>
            </a:extLst>
          </p:cNvPr>
          <p:cNvSpPr txBox="1"/>
          <p:nvPr/>
        </p:nvSpPr>
        <p:spPr>
          <a:xfrm>
            <a:off x="6096000" y="3315493"/>
            <a:ext cx="5527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In cylindrical coordinates and large aspect ratio</a:t>
            </a:r>
          </a:p>
          <a:p>
            <a:r>
              <a:rPr lang="en-GB" sz="2000" dirty="0"/>
              <a:t>this becomes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F6331B-B154-7BA4-6970-11C509714BF6}"/>
              </a:ext>
            </a:extLst>
          </p:cNvPr>
          <p:cNvSpPr txBox="1"/>
          <p:nvPr/>
        </p:nvSpPr>
        <p:spPr>
          <a:xfrm>
            <a:off x="6096001" y="5005484"/>
            <a:ext cx="5695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We use the following function on the </a:t>
            </a:r>
            <a:r>
              <a:rPr lang="en-GB" sz="2000" dirty="0" err="1"/>
              <a:t>rhs</a:t>
            </a:r>
            <a:r>
              <a:rPr lang="en-GB" sz="2000" dirty="0"/>
              <a:t> as a first example</a:t>
            </a:r>
          </a:p>
        </p:txBody>
      </p:sp>
    </p:spTree>
    <p:extLst>
      <p:ext uri="{BB962C8B-B14F-4D97-AF65-F5344CB8AC3E}">
        <p14:creationId xmlns:p14="http://schemas.microsoft.com/office/powerpoint/2010/main" val="607790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37659A-FAE4-55CA-C71E-62F1A8FDE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6868" y="1371397"/>
            <a:ext cx="5123589" cy="4115205"/>
          </a:xfrm>
        </p:spPr>
        <p:txBody>
          <a:bodyPr>
            <a:normAutofit/>
          </a:bodyPr>
          <a:lstStyle/>
          <a:p>
            <a:r>
              <a:rPr lang="en-GB" dirty="0"/>
              <a:t>We can solve this model for given parameter values</a:t>
            </a:r>
          </a:p>
          <a:p>
            <a:r>
              <a:rPr lang="en-GB" dirty="0"/>
              <a:t>Here we vary C </a:t>
            </a:r>
          </a:p>
          <a:p>
            <a:r>
              <a:rPr lang="en-GB" dirty="0"/>
              <a:t>C ≈ 2.7 we see two new solutions appearing at a fold bifurcation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7C7BF1-2888-D6BA-7D82-5ED8A3723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Analytic model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4824C5-E9DB-4674-F1DF-AF7B1EB9DA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Edinburgh Masters Projects - Ham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D30DC6-C6DE-FCD3-AB29-E4CDA1077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F01589-38C5-D0D5-44B0-B2643E794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457" y="1233790"/>
            <a:ext cx="6156101" cy="43904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6CDA8A-781D-FD95-69D7-4B7446F69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55" y="4439292"/>
            <a:ext cx="4122015" cy="84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40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37659A-FAE4-55CA-C71E-62F1A8FDE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6868" y="1371397"/>
            <a:ext cx="5123589" cy="4115205"/>
          </a:xfrm>
        </p:spPr>
        <p:txBody>
          <a:bodyPr>
            <a:normAutofit/>
          </a:bodyPr>
          <a:lstStyle/>
          <a:p>
            <a:r>
              <a:rPr lang="en-GB" dirty="0"/>
              <a:t>We can solve this model for given parameter values</a:t>
            </a:r>
          </a:p>
          <a:p>
            <a:r>
              <a:rPr lang="en-GB" dirty="0"/>
              <a:t>Here we vary w</a:t>
            </a:r>
          </a:p>
          <a:p>
            <a:r>
              <a:rPr lang="en-GB" dirty="0"/>
              <a:t>w ≈ 0.88 we see two new solutions appearing at a fold bifurcation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7C7BF1-2888-D6BA-7D82-5ED8A3723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Analytic model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4824C5-E9DB-4674-F1DF-AF7B1EB9DA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Edinburgh Masters Projects - Ham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D30DC6-C6DE-FCD3-AB29-E4CDA1077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F6200B-1350-411D-218D-756359970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582" y="1342773"/>
            <a:ext cx="5975797" cy="43320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9CE095-3A57-222F-FC01-189582635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463" y="4641287"/>
            <a:ext cx="4122015" cy="84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76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37659A-FAE4-55CA-C71E-62F1A8FDE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6868" y="1901744"/>
            <a:ext cx="11465690" cy="41152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background material such as derivation of the GSE, the large aspect ratio, circular cross section model and solution by shooting method to find multiple solutions of GSE.</a:t>
            </a:r>
            <a:endParaRPr lang="en-GB" dirty="0">
              <a:latin typeface="Arial"/>
              <a:cs typeface="Arial"/>
            </a:endParaRPr>
          </a:p>
          <a:p>
            <a:r>
              <a:rPr lang="en-GB" dirty="0">
                <a:latin typeface="Arial"/>
                <a:cs typeface="Arial"/>
              </a:rPr>
              <a:t>We have used one type of profile but generically other nonlinear profiles could produce the same result. Investigate other functions on right hand side and understand their properties</a:t>
            </a:r>
          </a:p>
          <a:p>
            <a:r>
              <a:rPr lang="en-GB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have assumed a circular cross section but we could try </a:t>
            </a:r>
            <a:r>
              <a:rPr lang="en-GB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elliptical cross section with various elongations or </a:t>
            </a:r>
            <a:r>
              <a:rPr lang="en-GB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GB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 shapes such as a rectangle could also be investigated.</a:t>
            </a:r>
            <a:endParaRPr lang="en-US" dirty="0"/>
          </a:p>
          <a:p>
            <a:endParaRPr lang="en-GB" dirty="0">
              <a:latin typeface="Arial"/>
              <a:cs typeface="Arial"/>
            </a:endParaRPr>
          </a:p>
          <a:p>
            <a:endParaRPr lang="en-GB" dirty="0">
              <a:latin typeface="Arial"/>
              <a:cs typeface="Arial"/>
            </a:endParaRPr>
          </a:p>
          <a:p>
            <a:endParaRPr lang="en-GB" dirty="0">
              <a:latin typeface="Arial"/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7C7BF1-2888-D6BA-7D82-5ED8A3723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Project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4824C5-E9DB-4674-F1DF-AF7B1EB9DA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Edinburgh Masters Projects - Ham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D30DC6-C6DE-FCD3-AB29-E4CDA1077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28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37659A-FAE4-55CA-C71E-62F1A8FDE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6868" y="1921610"/>
            <a:ext cx="11465690" cy="41152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Arial"/>
                <a:cs typeface="Arial"/>
              </a:rPr>
              <a:t>We could try including simple transport equations to give profiles of FF’ and p’. This would mean we can evolve the shot more physically</a:t>
            </a:r>
          </a:p>
          <a:p>
            <a:r>
              <a:rPr lang="en-GB" dirty="0">
                <a:latin typeface="Arial"/>
                <a:cs typeface="Arial"/>
              </a:rPr>
              <a:t>We would try to find a situation where a smooth variation of transport parameters results in a loss of equilibrium solution branch. We speculate that some types of major disruption may be caused by this mechanism</a:t>
            </a:r>
          </a:p>
          <a:p>
            <a:r>
              <a:rPr lang="en-GB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Alternatively, identify experimentally relevant plasma pressure and current profiles where loss of equilibrium is possible. Develop/use simple heuristic models for how the plasma profiles will develop and show how a disruption could result.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7C7BF1-2888-D6BA-7D82-5ED8A3723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Project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4824C5-E9DB-4674-F1DF-AF7B1EB9DA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Edinburgh Masters Projects - Ham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D30DC6-C6DE-FCD3-AB29-E4CDA1077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46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2F56"/>
      </a:dk1>
      <a:lt1>
        <a:srgbClr val="FFFFFF"/>
      </a:lt1>
      <a:dk2>
        <a:srgbClr val="000000"/>
      </a:dk2>
      <a:lt2>
        <a:srgbClr val="D1D2D3"/>
      </a:lt2>
      <a:accent1>
        <a:srgbClr val="002F56"/>
      </a:accent1>
      <a:accent2>
        <a:srgbClr val="F6D34D"/>
      </a:accent2>
      <a:accent3>
        <a:srgbClr val="006F45"/>
      </a:accent3>
      <a:accent4>
        <a:srgbClr val="0082CA"/>
      </a:accent4>
      <a:accent5>
        <a:srgbClr val="C9242C"/>
      </a:accent5>
      <a:accent6>
        <a:srgbClr val="808283"/>
      </a:accent6>
      <a:hlink>
        <a:srgbClr val="002F56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2" id="{A91B6F11-F28B-3645-974B-3C6C4F75442A}" vid="{BB82078F-5EBB-014B-AD18-E9A65C103E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980B7118B4064784A3F343E4464840" ma:contentTypeVersion="15" ma:contentTypeDescription="Create a new document." ma:contentTypeScope="" ma:versionID="e9baf050c4b11ae2b5ed0f297f0fdc60">
  <xsd:schema xmlns:xsd="http://www.w3.org/2001/XMLSchema" xmlns:xs="http://www.w3.org/2001/XMLSchema" xmlns:p="http://schemas.microsoft.com/office/2006/metadata/properties" xmlns:ns3="31c347de-364b-4b07-89e3-be93c31e39b5" xmlns:ns4="7a8ee543-2cb7-475e-8100-ad1003196eec" targetNamespace="http://schemas.microsoft.com/office/2006/metadata/properties" ma:root="true" ma:fieldsID="38c1ae827cd83dbe52755a7089a1e6f3" ns3:_="" ns4:_="">
    <xsd:import namespace="31c347de-364b-4b07-89e3-be93c31e39b5"/>
    <xsd:import namespace="7a8ee543-2cb7-475e-8100-ad1003196ee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c347de-364b-4b07-89e3-be93c31e39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8ee543-2cb7-475e-8100-ad1003196e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1c347de-364b-4b07-89e3-be93c31e39b5" xsi:nil="true"/>
  </documentManagement>
</p:properties>
</file>

<file path=customXml/itemProps1.xml><?xml version="1.0" encoding="utf-8"?>
<ds:datastoreItem xmlns:ds="http://schemas.openxmlformats.org/officeDocument/2006/customXml" ds:itemID="{552EC23A-6624-42C8-8DF1-4B4FB5530B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7BD933-E9EA-4C90-AB14-09E732F3D8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c347de-364b-4b07-89e3-be93c31e39b5"/>
    <ds:schemaRef ds:uri="7a8ee543-2cb7-475e-8100-ad1003196e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775BA6-4357-45BC-8948-5DF3B7D32865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7a8ee543-2cb7-475e-8100-ad1003196eec"/>
    <ds:schemaRef ds:uri="http://schemas.microsoft.com/office/2006/documentManagement/types"/>
    <ds:schemaRef ds:uri="http://schemas.microsoft.com/office/infopath/2007/PartnerControls"/>
    <ds:schemaRef ds:uri="31c347de-364b-4b07-89e3-be93c31e39b5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UKAEA-w (1)</Template>
  <TotalTime>2033</TotalTime>
  <Words>858</Words>
  <Application>Microsoft Office PowerPoint</Application>
  <PresentationFormat>Widescreen</PresentationFormat>
  <Paragraphs>92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Project One Multiple Solutions of the Grad-Shafranov Eq</vt:lpstr>
      <vt:lpstr>Grad-Shafranov Eq</vt:lpstr>
      <vt:lpstr>Multiple solutions of PDEs</vt:lpstr>
      <vt:lpstr>Analytic model </vt:lpstr>
      <vt:lpstr>Analytic model </vt:lpstr>
      <vt:lpstr>Analytic model </vt:lpstr>
      <vt:lpstr>Project </vt:lpstr>
      <vt:lpstr>Project</vt:lpstr>
      <vt:lpstr>Project Two Natural current profiles in tokamaks</vt:lpstr>
      <vt:lpstr>Project Two Natural current profiles in tokamaks</vt:lpstr>
      <vt:lpstr>Modelling current filaments</vt:lpstr>
      <vt:lpstr>Project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McDonald, Darren C</dc:creator>
  <cp:lastModifiedBy>Ham, Christopher</cp:lastModifiedBy>
  <cp:revision>180</cp:revision>
  <cp:lastPrinted>2017-03-10T11:43:47Z</cp:lastPrinted>
  <dcterms:created xsi:type="dcterms:W3CDTF">2020-05-28T14:58:59Z</dcterms:created>
  <dcterms:modified xsi:type="dcterms:W3CDTF">2023-11-10T13:01:36Z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0x0101009E980B7118B4064784A3F343E4464840</vt:lpwstr>
  </property>
  <property fmtid="{D5CDD505-2E9C-101B-9397-08002B2CF9AE}" pid="3" name="MSIP_Label_22759de7-3255-46b5-8dfe-736652f9c6c1_Enabled">
    <vt:lpwstr>true</vt:lpwstr>
  </property>
  <property fmtid="{D5CDD505-2E9C-101B-9397-08002B2CF9AE}" pid="4" name="MSIP_Label_22759de7-3255-46b5-8dfe-736652f9c6c1_SetDate">
    <vt:lpwstr>2022-01-12T08:52:11Z</vt:lpwstr>
  </property>
  <property fmtid="{D5CDD505-2E9C-101B-9397-08002B2CF9AE}" pid="5" name="MSIP_Label_22759de7-3255-46b5-8dfe-736652f9c6c1_Method">
    <vt:lpwstr>Privileged</vt:lpwstr>
  </property>
  <property fmtid="{D5CDD505-2E9C-101B-9397-08002B2CF9AE}" pid="6" name="MSIP_Label_22759de7-3255-46b5-8dfe-736652f9c6c1_Name">
    <vt:lpwstr>22759de7-3255-46b5-8dfe-736652f9c6c1</vt:lpwstr>
  </property>
  <property fmtid="{D5CDD505-2E9C-101B-9397-08002B2CF9AE}" pid="7" name="MSIP_Label_22759de7-3255-46b5-8dfe-736652f9c6c1_SiteId">
    <vt:lpwstr>c6ac664b-ae27-4d5d-b4e6-bb5717196fc7</vt:lpwstr>
  </property>
  <property fmtid="{D5CDD505-2E9C-101B-9397-08002B2CF9AE}" pid="8" name="MSIP_Label_22759de7-3255-46b5-8dfe-736652f9c6c1_ActionId">
    <vt:lpwstr>75a0ba98-ce22-43c0-b8e0-cc119d06e447</vt:lpwstr>
  </property>
  <property fmtid="{D5CDD505-2E9C-101B-9397-08002B2CF9AE}" pid="9" name="MSIP_Label_22759de7-3255-46b5-8dfe-736652f9c6c1_ContentBits">
    <vt:lpwstr>0</vt:lpwstr>
  </property>
</Properties>
</file>