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Lst>
  <p:notesMasterIdLst>
    <p:notesMasterId r:id="rId48"/>
  </p:notesMasterIdLst>
  <p:sldIdLst>
    <p:sldId id="256" r:id="rId5"/>
    <p:sldId id="310" r:id="rId6"/>
    <p:sldId id="311" r:id="rId7"/>
    <p:sldId id="257" r:id="rId8"/>
    <p:sldId id="262" r:id="rId9"/>
    <p:sldId id="263" r:id="rId10"/>
    <p:sldId id="267" r:id="rId11"/>
    <p:sldId id="264" r:id="rId12"/>
    <p:sldId id="306" r:id="rId13"/>
    <p:sldId id="260" r:id="rId14"/>
    <p:sldId id="282" r:id="rId15"/>
    <p:sldId id="312" r:id="rId16"/>
    <p:sldId id="315" r:id="rId17"/>
    <p:sldId id="307" r:id="rId18"/>
    <p:sldId id="284" r:id="rId19"/>
    <p:sldId id="285" r:id="rId20"/>
    <p:sldId id="286" r:id="rId21"/>
    <p:sldId id="287" r:id="rId22"/>
    <p:sldId id="302" r:id="rId23"/>
    <p:sldId id="270" r:id="rId24"/>
    <p:sldId id="272" r:id="rId25"/>
    <p:sldId id="313" r:id="rId26"/>
    <p:sldId id="275" r:id="rId27"/>
    <p:sldId id="276" r:id="rId28"/>
    <p:sldId id="314" r:id="rId29"/>
    <p:sldId id="280" r:id="rId30"/>
    <p:sldId id="316" r:id="rId31"/>
    <p:sldId id="317" r:id="rId32"/>
    <p:sldId id="318" r:id="rId33"/>
    <p:sldId id="320" r:id="rId34"/>
    <p:sldId id="321" r:id="rId35"/>
    <p:sldId id="322" r:id="rId36"/>
    <p:sldId id="323" r:id="rId37"/>
    <p:sldId id="299" r:id="rId38"/>
    <p:sldId id="344" r:id="rId39"/>
    <p:sldId id="345" r:id="rId40"/>
    <p:sldId id="2145706154" r:id="rId41"/>
    <p:sldId id="2145706155" r:id="rId42"/>
    <p:sldId id="304" r:id="rId43"/>
    <p:sldId id="265" r:id="rId44"/>
    <p:sldId id="305" r:id="rId45"/>
    <p:sldId id="266" r:id="rId46"/>
    <p:sldId id="274" r:id="rId47"/>
  </p:sldIdLst>
  <p:sldSz cx="12192000" cy="68580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2A830BE-0F76-F24B-852C-D8337F6A5B65}">
          <p14:sldIdLst>
            <p14:sldId id="256"/>
            <p14:sldId id="310"/>
            <p14:sldId id="311"/>
            <p14:sldId id="257"/>
          </p14:sldIdLst>
        </p14:section>
        <p14:section name="Motivation" id="{3B16EF83-A52A-154D-87F6-5C7A2212979C}">
          <p14:sldIdLst>
            <p14:sldId id="262"/>
            <p14:sldId id="263"/>
            <p14:sldId id="267"/>
            <p14:sldId id="264"/>
            <p14:sldId id="306"/>
            <p14:sldId id="260"/>
            <p14:sldId id="282"/>
            <p14:sldId id="312"/>
          </p14:sldIdLst>
        </p14:section>
        <p14:section name="SOL-nonlocality + SOL-KiT" id="{E9C28234-3A58-5043-A23F-267F27C5DCD7}">
          <p14:sldIdLst>
            <p14:sldId id="315"/>
            <p14:sldId id="307"/>
            <p14:sldId id="284"/>
            <p14:sldId id="285"/>
            <p14:sldId id="286"/>
            <p14:sldId id="287"/>
          </p14:sldIdLst>
        </p14:section>
        <p14:section name="Equilibrium results" id="{79097B96-1084-2242-8345-399A07662A55}">
          <p14:sldIdLst>
            <p14:sldId id="302"/>
            <p14:sldId id="270"/>
            <p14:sldId id="272"/>
            <p14:sldId id="313"/>
            <p14:sldId id="275"/>
            <p14:sldId id="276"/>
            <p14:sldId id="314"/>
            <p14:sldId id="280"/>
            <p14:sldId id="316"/>
            <p14:sldId id="317"/>
          </p14:sldIdLst>
        </p14:section>
        <p14:section name="Impurities" id="{5A3D6C75-1C1C-8F4A-9C96-6B5626885EB1}">
          <p14:sldIdLst>
            <p14:sldId id="318"/>
            <p14:sldId id="320"/>
            <p14:sldId id="321"/>
            <p14:sldId id="322"/>
          </p14:sldIdLst>
        </p14:section>
        <p14:section name="END" id="{E463A073-230E-5E43-9488-443450CD6527}">
          <p14:sldIdLst>
            <p14:sldId id="323"/>
            <p14:sldId id="299"/>
            <p14:sldId id="344"/>
            <p14:sldId id="345"/>
            <p14:sldId id="2145706154"/>
            <p14:sldId id="2145706155"/>
          </p14:sldIdLst>
        </p14:section>
        <p14:section name="EXTRAS" id="{E597B996-C49D-CD40-9DAA-884D00286375}">
          <p14:sldIdLst>
            <p14:sldId id="304"/>
            <p14:sldId id="265"/>
            <p14:sldId id="305"/>
            <p14:sldId id="266"/>
            <p14:sldId id="274"/>
          </p14:sldIdLst>
        </p14:section>
      </p14:sectionLst>
    </p:ext>
    <p:ext uri="{EFAFB233-063F-42B5-8137-9DF3F51BA10A}">
      <p15:sldGuideLst xmlns:p15="http://schemas.microsoft.com/office/powerpoint/2012/main">
        <p15:guide id="1" orient="horz" pos="2455" userDrawn="1">
          <p15:clr>
            <a:srgbClr val="A4A3A4"/>
          </p15:clr>
        </p15:guide>
        <p15:guide id="2" pos="3840" userDrawn="1">
          <p15:clr>
            <a:srgbClr val="A4A3A4"/>
          </p15:clr>
        </p15:guide>
        <p15:guide id="3" orient="horz" pos="1706" userDrawn="1">
          <p15:clr>
            <a:srgbClr val="A4A3A4"/>
          </p15:clr>
        </p15:guide>
        <p15:guide id="4" orient="horz" pos="286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ower, Dominic" initials="PD" lastIdx="1" clrIdx="0">
    <p:extLst>
      <p:ext uri="{19B8F6BF-5375-455C-9EA6-DF929625EA0E}">
        <p15:presenceInfo xmlns:p15="http://schemas.microsoft.com/office/powerpoint/2012/main" userId="S::dcp19@ic.ac.uk::c17fadcb-1208-45de-8426-1ff652a0bc6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C86FF"/>
    <a:srgbClr val="69CC00"/>
    <a:srgbClr val="00CD00"/>
    <a:srgbClr val="00FB92"/>
    <a:srgbClr val="FF8E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653"/>
    <p:restoredTop sz="95806"/>
  </p:normalViewPr>
  <p:slideViewPr>
    <p:cSldViewPr snapToGrid="0" snapToObjects="1">
      <p:cViewPr varScale="1">
        <p:scale>
          <a:sx n="139" d="100"/>
          <a:sy n="139" d="100"/>
        </p:scale>
        <p:origin x="184" y="464"/>
      </p:cViewPr>
      <p:guideLst>
        <p:guide orient="horz" pos="2455"/>
        <p:guide pos="3840"/>
        <p:guide orient="horz" pos="1706"/>
        <p:guide orient="horz" pos="2863"/>
      </p:guideLst>
    </p:cSldViewPr>
  </p:slideViewPr>
  <p:notesTextViewPr>
    <p:cViewPr>
      <p:scale>
        <a:sx n="185" d="100"/>
        <a:sy n="185"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9DFFBE9E-FDA7-8F47-BFB4-D6688C0C12CD}" type="datetimeFigureOut">
              <a:rPr lang="en-GB" smtClean="0"/>
              <a:t>08/11/2023</a:t>
            </a:fld>
            <a:endParaRPr lang="en-GB"/>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BA2B83BF-25C9-8D4B-8A21-B02B2A85A240}" type="slidenum">
              <a:rPr lang="en-GB" smtClean="0"/>
              <a:t>‹#›</a:t>
            </a:fld>
            <a:endParaRPr lang="en-GB"/>
          </a:p>
        </p:txBody>
      </p:sp>
    </p:spTree>
    <p:extLst>
      <p:ext uri="{BB962C8B-B14F-4D97-AF65-F5344CB8AC3E}">
        <p14:creationId xmlns:p14="http://schemas.microsoft.com/office/powerpoint/2010/main" val="2901289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2B83BF-25C9-8D4B-8A21-B02B2A85A240}" type="slidenum">
              <a:rPr lang="en-GB" smtClean="0"/>
              <a:t>1</a:t>
            </a:fld>
            <a:endParaRPr lang="en-GB"/>
          </a:p>
        </p:txBody>
      </p:sp>
    </p:spTree>
    <p:extLst>
      <p:ext uri="{BB962C8B-B14F-4D97-AF65-F5344CB8AC3E}">
        <p14:creationId xmlns:p14="http://schemas.microsoft.com/office/powerpoint/2010/main" val="3872545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JET:   L~40m ,  \lambda ~ 2.5m</a:t>
            </a:r>
          </a:p>
          <a:p>
            <a:pPr marL="628650" lvl="1" indent="-171450">
              <a:buFont typeface="Arial" panose="020B0604020202020204" pitchFamily="34" charset="0"/>
              <a:buChar char="•"/>
            </a:pPr>
            <a:r>
              <a:rPr lang="en-GB" dirty="0">
                <a:sym typeface="Wingdings" pitchFamily="2" charset="2"/>
              </a:rPr>
              <a:t>Thermal:	 K ~ 1/16</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ym typeface="Wingdings" pitchFamily="2" charset="2"/>
              </a:rPr>
              <a:t>HCE:	 K  ~  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ym typeface="Wingdings" pitchFamily="2" charset="2"/>
              </a:rPr>
              <a:t>ITER + Reactors     more non-local!</a:t>
            </a:r>
          </a:p>
          <a:p>
            <a:pPr marL="628650" lvl="1"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9679DBAD-6A57-A54B-A89A-19CC3A0821BA}" type="slidenum">
              <a:rPr lang="en-GB" smtClean="0"/>
              <a:t>10</a:t>
            </a:fld>
            <a:endParaRPr lang="en-GB"/>
          </a:p>
        </p:txBody>
      </p:sp>
    </p:spTree>
    <p:extLst>
      <p:ext uri="{BB962C8B-B14F-4D97-AF65-F5344CB8AC3E}">
        <p14:creationId xmlns:p14="http://schemas.microsoft.com/office/powerpoint/2010/main" val="3390982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chemeClr val="accent5"/>
              </a:solidFill>
            </a:endParaRPr>
          </a:p>
        </p:txBody>
      </p:sp>
      <p:sp>
        <p:nvSpPr>
          <p:cNvPr id="4" name="Slide Number Placeholder 3"/>
          <p:cNvSpPr>
            <a:spLocks noGrp="1"/>
          </p:cNvSpPr>
          <p:nvPr>
            <p:ph type="sldNum" sz="quarter" idx="5"/>
          </p:nvPr>
        </p:nvSpPr>
        <p:spPr/>
        <p:txBody>
          <a:bodyPr/>
          <a:lstStyle/>
          <a:p>
            <a:fld id="{13C2E606-7E0B-0B4A-8955-4487729DC77D}" type="slidenum">
              <a:rPr lang="en-US" smtClean="0"/>
              <a:t>11</a:t>
            </a:fld>
            <a:endParaRPr lang="en-US"/>
          </a:p>
        </p:txBody>
      </p:sp>
    </p:spTree>
    <p:extLst>
      <p:ext uri="{BB962C8B-B14F-4D97-AF65-F5344CB8AC3E}">
        <p14:creationId xmlns:p14="http://schemas.microsoft.com/office/powerpoint/2010/main" val="1743337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9679DBAD-6A57-A54B-A89A-19CC3A0821BA}" type="slidenum">
              <a:rPr lang="en-GB" smtClean="0"/>
              <a:t>12</a:t>
            </a:fld>
            <a:endParaRPr lang="en-GB"/>
          </a:p>
        </p:txBody>
      </p:sp>
    </p:spTree>
    <p:extLst>
      <p:ext uri="{BB962C8B-B14F-4D97-AF65-F5344CB8AC3E}">
        <p14:creationId xmlns:p14="http://schemas.microsoft.com/office/powerpoint/2010/main" val="31927378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2B83BF-25C9-8D4B-8A21-B02B2A85A240}" type="slidenum">
              <a:rPr lang="en-GB" smtClean="0"/>
              <a:t>14</a:t>
            </a:fld>
            <a:endParaRPr lang="en-GB"/>
          </a:p>
        </p:txBody>
      </p:sp>
    </p:spTree>
    <p:extLst>
      <p:ext uri="{BB962C8B-B14F-4D97-AF65-F5344CB8AC3E}">
        <p14:creationId xmlns:p14="http://schemas.microsoft.com/office/powerpoint/2010/main" val="3625857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2B83BF-25C9-8D4B-8A21-B02B2A85A240}" type="slidenum">
              <a:rPr lang="en-GB" smtClean="0"/>
              <a:t>17</a:t>
            </a:fld>
            <a:endParaRPr lang="en-GB"/>
          </a:p>
        </p:txBody>
      </p:sp>
    </p:spTree>
    <p:extLst>
      <p:ext uri="{BB962C8B-B14F-4D97-AF65-F5344CB8AC3E}">
        <p14:creationId xmlns:p14="http://schemas.microsoft.com/office/powerpoint/2010/main" val="42578243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2B83BF-25C9-8D4B-8A21-B02B2A85A240}" type="slidenum">
              <a:rPr lang="en-GB" smtClean="0"/>
              <a:t>18</a:t>
            </a:fld>
            <a:endParaRPr lang="en-GB"/>
          </a:p>
        </p:txBody>
      </p:sp>
    </p:spTree>
    <p:extLst>
      <p:ext uri="{BB962C8B-B14F-4D97-AF65-F5344CB8AC3E}">
        <p14:creationId xmlns:p14="http://schemas.microsoft.com/office/powerpoint/2010/main" val="19400059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9679DBAD-6A57-A54B-A89A-19CC3A0821BA}" type="slidenum">
              <a:rPr lang="en-GB" smtClean="0"/>
              <a:t>20</a:t>
            </a:fld>
            <a:endParaRPr lang="en-GB"/>
          </a:p>
        </p:txBody>
      </p:sp>
    </p:spTree>
    <p:extLst>
      <p:ext uri="{BB962C8B-B14F-4D97-AF65-F5344CB8AC3E}">
        <p14:creationId xmlns:p14="http://schemas.microsoft.com/office/powerpoint/2010/main" val="18481817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679DBAD-6A57-A54B-A89A-19CC3A0821BA}" type="slidenum">
              <a:rPr lang="en-GB" smtClean="0"/>
              <a:t>21</a:t>
            </a:fld>
            <a:endParaRPr lang="en-GB"/>
          </a:p>
        </p:txBody>
      </p:sp>
    </p:spTree>
    <p:extLst>
      <p:ext uri="{BB962C8B-B14F-4D97-AF65-F5344CB8AC3E}">
        <p14:creationId xmlns:p14="http://schemas.microsoft.com/office/powerpoint/2010/main" val="29891257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2B83BF-25C9-8D4B-8A21-B02B2A85A240}" type="slidenum">
              <a:rPr lang="en-GB" smtClean="0"/>
              <a:t>23</a:t>
            </a:fld>
            <a:endParaRPr lang="en-GB"/>
          </a:p>
        </p:txBody>
      </p:sp>
    </p:spTree>
    <p:extLst>
      <p:ext uri="{BB962C8B-B14F-4D97-AF65-F5344CB8AC3E}">
        <p14:creationId xmlns:p14="http://schemas.microsoft.com/office/powerpoint/2010/main" val="22533754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679DBAD-6A57-A54B-A89A-19CC3A0821BA}" type="slidenum">
              <a:rPr lang="en-GB" smtClean="0"/>
              <a:t>24</a:t>
            </a:fld>
            <a:endParaRPr lang="en-GB"/>
          </a:p>
        </p:txBody>
      </p:sp>
    </p:spTree>
    <p:extLst>
      <p:ext uri="{BB962C8B-B14F-4D97-AF65-F5344CB8AC3E}">
        <p14:creationId xmlns:p14="http://schemas.microsoft.com/office/powerpoint/2010/main" val="405370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2B83BF-25C9-8D4B-8A21-B02B2A85A240}" type="slidenum">
              <a:rPr lang="en-GB" smtClean="0"/>
              <a:t>2</a:t>
            </a:fld>
            <a:endParaRPr lang="en-GB"/>
          </a:p>
        </p:txBody>
      </p:sp>
    </p:spTree>
    <p:extLst>
      <p:ext uri="{BB962C8B-B14F-4D97-AF65-F5344CB8AC3E}">
        <p14:creationId xmlns:p14="http://schemas.microsoft.com/office/powerpoint/2010/main" val="1491659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a = 0.696  ,  b = –8.059 ,   c = –1.074 ,  d = 0.260 .</a:t>
            </a:r>
          </a:p>
          <a:p>
            <a:endParaRPr lang="en-GB" i="1" dirty="0"/>
          </a:p>
          <a:p>
            <a:endParaRPr lang="en-GB" i="1" dirty="0"/>
          </a:p>
        </p:txBody>
      </p:sp>
      <p:sp>
        <p:nvSpPr>
          <p:cNvPr id="4" name="Slide Number Placeholder 3"/>
          <p:cNvSpPr>
            <a:spLocks noGrp="1"/>
          </p:cNvSpPr>
          <p:nvPr>
            <p:ph type="sldNum" sz="quarter" idx="5"/>
          </p:nvPr>
        </p:nvSpPr>
        <p:spPr/>
        <p:txBody>
          <a:bodyPr/>
          <a:lstStyle/>
          <a:p>
            <a:fld id="{9679DBAD-6A57-A54B-A89A-19CC3A0821BA}" type="slidenum">
              <a:rPr lang="en-GB" smtClean="0"/>
              <a:t>25</a:t>
            </a:fld>
            <a:endParaRPr lang="en-GB"/>
          </a:p>
        </p:txBody>
      </p:sp>
    </p:spTree>
    <p:extLst>
      <p:ext uri="{BB962C8B-B14F-4D97-AF65-F5344CB8AC3E}">
        <p14:creationId xmlns:p14="http://schemas.microsoft.com/office/powerpoint/2010/main" val="28708451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679DBAD-6A57-A54B-A89A-19CC3A0821BA}" type="slidenum">
              <a:rPr lang="en-GB" smtClean="0"/>
              <a:t>26</a:t>
            </a:fld>
            <a:endParaRPr lang="en-GB"/>
          </a:p>
        </p:txBody>
      </p:sp>
    </p:spTree>
    <p:extLst>
      <p:ext uri="{BB962C8B-B14F-4D97-AF65-F5344CB8AC3E}">
        <p14:creationId xmlns:p14="http://schemas.microsoft.com/office/powerpoint/2010/main" val="41416318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2B83BF-25C9-8D4B-8A21-B02B2A85A240}" type="slidenum">
              <a:rPr lang="en-GB" smtClean="0"/>
              <a:t>27</a:t>
            </a:fld>
            <a:endParaRPr lang="en-GB"/>
          </a:p>
        </p:txBody>
      </p:sp>
    </p:spTree>
    <p:extLst>
      <p:ext uri="{BB962C8B-B14F-4D97-AF65-F5344CB8AC3E}">
        <p14:creationId xmlns:p14="http://schemas.microsoft.com/office/powerpoint/2010/main" val="2163081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679DBAD-6A57-A54B-A89A-19CC3A0821BA}" type="slidenum">
              <a:rPr lang="en-GB" smtClean="0"/>
              <a:t>30</a:t>
            </a:fld>
            <a:endParaRPr lang="en-GB"/>
          </a:p>
        </p:txBody>
      </p:sp>
    </p:spTree>
    <p:extLst>
      <p:ext uri="{BB962C8B-B14F-4D97-AF65-F5344CB8AC3E}">
        <p14:creationId xmlns:p14="http://schemas.microsoft.com/office/powerpoint/2010/main" val="14995901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2B83BF-25C9-8D4B-8A21-B02B2A85A240}" type="slidenum">
              <a:rPr lang="en-GB" smtClean="0"/>
              <a:t>31</a:t>
            </a:fld>
            <a:endParaRPr lang="en-GB"/>
          </a:p>
        </p:txBody>
      </p:sp>
    </p:spTree>
    <p:extLst>
      <p:ext uri="{BB962C8B-B14F-4D97-AF65-F5344CB8AC3E}">
        <p14:creationId xmlns:p14="http://schemas.microsoft.com/office/powerpoint/2010/main" val="14687294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2B83BF-25C9-8D4B-8A21-B02B2A85A240}" type="slidenum">
              <a:rPr lang="en-GB" smtClean="0"/>
              <a:t>32</a:t>
            </a:fld>
            <a:endParaRPr lang="en-GB"/>
          </a:p>
        </p:txBody>
      </p:sp>
    </p:spTree>
    <p:extLst>
      <p:ext uri="{BB962C8B-B14F-4D97-AF65-F5344CB8AC3E}">
        <p14:creationId xmlns:p14="http://schemas.microsoft.com/office/powerpoint/2010/main" val="34657128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extrapolate findings from MAST Upgrade and other experiments to future large D-T reactors, we will develop a next-generation exhaust code with Advanced Computing and Materials programmes that combines state-of-the-art numerical techniques and high fidelity physics models to enable efficient simulations of existing devices and future large reactors, to enable us to rigorously test model predictions against experiments and to optimise the exhaust systems in future reactors.</a:t>
            </a:r>
          </a:p>
        </p:txBody>
      </p:sp>
      <p:sp>
        <p:nvSpPr>
          <p:cNvPr id="4" name="Slide Number Placeholder 3"/>
          <p:cNvSpPr>
            <a:spLocks noGrp="1"/>
          </p:cNvSpPr>
          <p:nvPr>
            <p:ph type="sldNum" sz="quarter" idx="5"/>
          </p:nvPr>
        </p:nvSpPr>
        <p:spPr/>
        <p:txBody>
          <a:bodyPr/>
          <a:lstStyle/>
          <a:p>
            <a:fld id="{13C2E606-7E0B-0B4A-8955-4487729DC77D}" type="slidenum">
              <a:rPr lang="en-US" smtClean="0"/>
              <a:t>34</a:t>
            </a:fld>
            <a:endParaRPr lang="en-US"/>
          </a:p>
        </p:txBody>
      </p:sp>
    </p:spTree>
    <p:extLst>
      <p:ext uri="{BB962C8B-B14F-4D97-AF65-F5344CB8AC3E}">
        <p14:creationId xmlns:p14="http://schemas.microsoft.com/office/powerpoint/2010/main" val="5055842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13C2E606-7E0B-0B4A-8955-4487729DC77D}" type="slidenum">
              <a:rPr lang="en-US" smtClean="0"/>
              <a:t>35</a:t>
            </a:fld>
            <a:endParaRPr lang="en-US"/>
          </a:p>
        </p:txBody>
      </p:sp>
    </p:spTree>
    <p:extLst>
      <p:ext uri="{BB962C8B-B14F-4D97-AF65-F5344CB8AC3E}">
        <p14:creationId xmlns:p14="http://schemas.microsoft.com/office/powerpoint/2010/main" val="2892155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13C2E606-7E0B-0B4A-8955-4487729DC77D}" type="slidenum">
              <a:rPr lang="en-US" smtClean="0"/>
              <a:t>36</a:t>
            </a:fld>
            <a:endParaRPr lang="en-US"/>
          </a:p>
        </p:txBody>
      </p:sp>
    </p:spTree>
    <p:extLst>
      <p:ext uri="{BB962C8B-B14F-4D97-AF65-F5344CB8AC3E}">
        <p14:creationId xmlns:p14="http://schemas.microsoft.com/office/powerpoint/2010/main" val="40673580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mj-lt"/>
              <a:buAutoNum type="arabicPeriod"/>
            </a:pPr>
            <a:r>
              <a:rPr lang="en-GB" dirty="0">
                <a:effectLst/>
                <a:latin typeface="Helvetica Neue" panose="02000503000000020004" pitchFamily="2" charset="0"/>
              </a:rPr>
              <a:t>  TOKAM2D in </a:t>
            </a:r>
            <a:r>
              <a:rPr lang="en-GB" dirty="0" err="1">
                <a:effectLst/>
                <a:latin typeface="Helvetica Neue" panose="02000503000000020004" pitchFamily="2" charset="0"/>
              </a:rPr>
              <a:t>Nektar</a:t>
            </a:r>
            <a:r>
              <a:rPr lang="en-GB" dirty="0">
                <a:effectLst/>
                <a:latin typeface="Helvetica Neue" panose="02000503000000020004" pitchFamily="2" charset="0"/>
              </a:rPr>
              <a:t>++  (interchange instability)</a:t>
            </a:r>
          </a:p>
          <a:p>
            <a:br>
              <a:rPr lang="en-GB" dirty="0">
                <a:effectLst/>
                <a:latin typeface="Helvetica Neue" panose="02000503000000020004" pitchFamily="2" charset="0"/>
              </a:rPr>
            </a:br>
            <a:endParaRPr lang="en-GB" dirty="0">
              <a:effectLst/>
              <a:latin typeface="Helvetica Neue" panose="02000503000000020004" pitchFamily="2" charset="0"/>
            </a:endParaRPr>
          </a:p>
          <a:p>
            <a:pPr marL="742950" lvl="1" indent="-285750">
              <a:buFont typeface="Arial" panose="020B0604020202020204" pitchFamily="34" charset="0"/>
              <a:buChar char="•"/>
            </a:pPr>
            <a:r>
              <a:rPr lang="en-GB" dirty="0">
                <a:effectLst/>
                <a:latin typeface="Helvetica Neue" panose="02000503000000020004" pitchFamily="2" charset="0"/>
              </a:rPr>
              <a:t>Isothermal</a:t>
            </a:r>
          </a:p>
          <a:p>
            <a:pPr marL="742950" lvl="1" indent="-285750">
              <a:buFont typeface="Arial" panose="020B0604020202020204" pitchFamily="34" charset="0"/>
              <a:buChar char="•"/>
            </a:pPr>
            <a:r>
              <a:rPr lang="en-GB" dirty="0" err="1">
                <a:effectLst/>
                <a:latin typeface="Helvetica Neue" panose="02000503000000020004" pitchFamily="2" charset="0"/>
              </a:rPr>
              <a:t>Eqn</a:t>
            </a:r>
            <a:r>
              <a:rPr lang="en-GB" dirty="0">
                <a:effectLst/>
                <a:latin typeface="Helvetica Neue" panose="02000503000000020004" pitchFamily="2" charset="0"/>
              </a:rPr>
              <a:t> 1 density (N): RHS, term 1 —&gt; mimics parallel losses (due to sheath/wall)</a:t>
            </a:r>
          </a:p>
          <a:p>
            <a:pPr marL="742950" lvl="1" indent="-285750">
              <a:buFont typeface="Arial" panose="020B0604020202020204" pitchFamily="34" charset="0"/>
              <a:buChar char="•"/>
            </a:pPr>
            <a:r>
              <a:rPr lang="en-GB" dirty="0" err="1">
                <a:effectLst/>
                <a:latin typeface="Helvetica Neue" panose="02000503000000020004" pitchFamily="2" charset="0"/>
              </a:rPr>
              <a:t>Eqn</a:t>
            </a:r>
            <a:r>
              <a:rPr lang="en-GB" dirty="0">
                <a:effectLst/>
                <a:latin typeface="Helvetica Neue" panose="02000503000000020004" pitchFamily="2" charset="0"/>
              </a:rPr>
              <a:t> 2 vorticity (W): RHS, term 2 --&gt; curvature (one with g),  </a:t>
            </a:r>
          </a:p>
          <a:p>
            <a:pPr marL="742950" lvl="1" indent="-285750">
              <a:buFont typeface="Arial" panose="020B0604020202020204" pitchFamily="34" charset="0"/>
              <a:buChar char="•"/>
            </a:pPr>
            <a:r>
              <a:rPr lang="en-GB" dirty="0" err="1">
                <a:effectLst/>
                <a:latin typeface="Helvetica Neue" panose="02000503000000020004" pitchFamily="2" charset="0"/>
              </a:rPr>
              <a:t>Eqn</a:t>
            </a:r>
            <a:r>
              <a:rPr lang="en-GB" dirty="0">
                <a:effectLst/>
                <a:latin typeface="Helvetica Neue" panose="02000503000000020004" pitchFamily="2" charset="0"/>
              </a:rPr>
              <a:t> 3 potential (</a:t>
            </a:r>
            <a:r>
              <a:rPr lang="el-GR" dirty="0">
                <a:effectLst/>
                <a:latin typeface="Helvetica Neue" panose="02000503000000020004" pitchFamily="2" charset="0"/>
              </a:rPr>
              <a:t>φ):  </a:t>
            </a:r>
            <a:r>
              <a:rPr lang="en-GB" dirty="0">
                <a:effectLst/>
                <a:latin typeface="Helvetica Neue" panose="02000503000000020004" pitchFamily="2" charset="0"/>
              </a:rPr>
              <a:t>missing here(!):   determination of </a:t>
            </a:r>
            <a:r>
              <a:rPr lang="el-GR" dirty="0">
                <a:effectLst/>
                <a:latin typeface="Helvetica Neue" panose="02000503000000020004" pitchFamily="2" charset="0"/>
              </a:rPr>
              <a:t>φ (</a:t>
            </a:r>
            <a:r>
              <a:rPr lang="en-GB" dirty="0">
                <a:effectLst/>
                <a:latin typeface="Helvetica Neue" panose="02000503000000020004" pitchFamily="2" charset="0"/>
              </a:rPr>
              <a:t>potential) in terms </a:t>
            </a:r>
          </a:p>
          <a:p>
            <a:pPr marL="1143000" lvl="2" indent="-228600">
              <a:buFont typeface="Arial" panose="020B0604020202020204" pitchFamily="34" charset="0"/>
              <a:buChar char="•"/>
            </a:pPr>
            <a:r>
              <a:rPr lang="en-GB" dirty="0">
                <a:effectLst/>
                <a:latin typeface="Helvetica Neue" panose="02000503000000020004" pitchFamily="2" charset="0"/>
              </a:rPr>
              <a:t>[</a:t>
            </a:r>
            <a:r>
              <a:rPr lang="el-GR" dirty="0">
                <a:effectLst/>
                <a:latin typeface="Helvetica Neue" panose="02000503000000020004" pitchFamily="2" charset="0"/>
              </a:rPr>
              <a:t>φ,</a:t>
            </a:r>
            <a:r>
              <a:rPr lang="en-GB" dirty="0">
                <a:effectLst/>
                <a:latin typeface="Helvetica Neue" panose="02000503000000020004" pitchFamily="2" charset="0"/>
              </a:rPr>
              <a:t>N] = ∇</a:t>
            </a:r>
            <a:r>
              <a:rPr lang="el-GR" dirty="0">
                <a:effectLst/>
                <a:latin typeface="Helvetica Neue" panose="02000503000000020004" pitchFamily="2" charset="0"/>
              </a:rPr>
              <a:t>φ </a:t>
            </a:r>
            <a:r>
              <a:rPr lang="el-GR" dirty="0">
                <a:effectLst/>
                <a:latin typeface="Apple Symbols" panose="02000000000000000000" pitchFamily="2" charset="-79"/>
                <a:cs typeface="Apple Symbols" panose="02000000000000000000" pitchFamily="2" charset="-79"/>
              </a:rPr>
              <a:t>⨉</a:t>
            </a:r>
            <a:r>
              <a:rPr lang="el-GR" dirty="0">
                <a:effectLst/>
                <a:latin typeface="Helvetica Neue" panose="02000503000000020004" pitchFamily="2" charset="0"/>
              </a:rPr>
              <a:t> ∇</a:t>
            </a:r>
            <a:r>
              <a:rPr lang="en-GB" dirty="0">
                <a:effectLst/>
                <a:latin typeface="Helvetica Neue" panose="02000503000000020004" pitchFamily="2" charset="0"/>
              </a:rPr>
              <a:t>N :   advection at </a:t>
            </a:r>
            <a:r>
              <a:rPr lang="en-GB" dirty="0" err="1">
                <a:effectLst/>
                <a:latin typeface="Helvetica Neue" panose="02000503000000020004" pitchFamily="2" charset="0"/>
              </a:rPr>
              <a:t>ExB</a:t>
            </a:r>
            <a:r>
              <a:rPr lang="en-GB" dirty="0">
                <a:effectLst/>
                <a:latin typeface="Helvetica Neue" panose="02000503000000020004" pitchFamily="2" charset="0"/>
              </a:rPr>
              <a:t> drift velocity (???)</a:t>
            </a:r>
          </a:p>
          <a:p>
            <a:pPr marL="742950" lvl="1" indent="-285750">
              <a:buFont typeface="Arial" panose="020B0604020202020204" pitchFamily="34" charset="0"/>
              <a:buChar char="•"/>
            </a:pPr>
            <a:r>
              <a:rPr lang="en-GB" dirty="0">
                <a:effectLst/>
                <a:latin typeface="Helvetica Neue" panose="02000503000000020004" pitchFamily="2" charset="0"/>
              </a:rPr>
              <a:t>TOKAM2D equation set</a:t>
            </a:r>
          </a:p>
          <a:p>
            <a:pPr marL="1143000" lvl="2" indent="-228600">
              <a:buFont typeface="Arial" panose="020B0604020202020204" pitchFamily="34" charset="0"/>
              <a:buChar char="•"/>
            </a:pPr>
            <a:r>
              <a:rPr lang="en-GB" dirty="0">
                <a:effectLst/>
                <a:latin typeface="Helvetica Neue" panose="02000503000000020004" pitchFamily="2" charset="0"/>
              </a:rPr>
              <a:t>HESSEL ,  HERMES3   —&gt;  similar SOL turbulence codes with similar equations (perhaps also temperature).</a:t>
            </a:r>
          </a:p>
          <a:p>
            <a:pPr marL="742950" lvl="1" indent="-285750">
              <a:buFont typeface="Arial" panose="020B0604020202020204" pitchFamily="34" charset="0"/>
              <a:buChar char="•"/>
            </a:pPr>
            <a:r>
              <a:rPr lang="en-GB" dirty="0">
                <a:effectLst/>
                <a:latin typeface="Helvetica Neue" panose="02000503000000020004" pitchFamily="2" charset="0"/>
              </a:rPr>
              <a:t>Plasma is being injected in a vertical strip with a </a:t>
            </a:r>
            <a:r>
              <a:rPr lang="en-GB" dirty="0" err="1">
                <a:effectLst/>
                <a:latin typeface="Helvetica Neue" panose="02000503000000020004" pitchFamily="2" charset="0"/>
              </a:rPr>
              <a:t>Gaussion</a:t>
            </a:r>
            <a:r>
              <a:rPr lang="en-GB" dirty="0">
                <a:effectLst/>
                <a:latin typeface="Helvetica Neue" panose="02000503000000020004" pitchFamily="2" charset="0"/>
              </a:rPr>
              <a:t> profile (on top of an initial uniform background):</a:t>
            </a:r>
          </a:p>
          <a:p>
            <a:pPr marL="1143000" lvl="2" indent="-228600">
              <a:buFont typeface="Arial" panose="020B0604020202020204" pitchFamily="34" charset="0"/>
              <a:buChar char="•"/>
            </a:pPr>
            <a:r>
              <a:rPr lang="en-GB" dirty="0">
                <a:effectLst/>
                <a:latin typeface="Helvetica Neue" panose="02000503000000020004" pitchFamily="2" charset="0"/>
              </a:rPr>
              <a:t>Once a critical density gradient develops, the system – on the unstable side (to the right)– goes unstable.</a:t>
            </a:r>
          </a:p>
          <a:p>
            <a:pPr marL="1600200" lvl="3" indent="-228600">
              <a:buFont typeface="Arial" panose="020B0604020202020204" pitchFamily="34" charset="0"/>
              <a:buChar char="•"/>
            </a:pPr>
            <a:r>
              <a:rPr lang="en-GB" dirty="0">
                <a:effectLst/>
                <a:latin typeface="Helvetica Neue" panose="02000503000000020004" pitchFamily="2" charset="0"/>
              </a:rPr>
              <a:t>There the density gradient and curvature are in unfavourable direction.</a:t>
            </a:r>
          </a:p>
          <a:p>
            <a:pPr marL="1600200" lvl="3" indent="-228600">
              <a:buFont typeface="Arial" panose="020B0604020202020204" pitchFamily="34" charset="0"/>
              <a:buChar char="•"/>
            </a:pPr>
            <a:r>
              <a:rPr lang="en-GB" dirty="0">
                <a:effectLst/>
                <a:latin typeface="Helvetica Neue" panose="02000503000000020004" pitchFamily="2" charset="0"/>
              </a:rPr>
              <a:t>On the LHS, it is stable, as the ∇n is in a favourable direction </a:t>
            </a:r>
            <a:r>
              <a:rPr lang="en-GB" dirty="0" err="1">
                <a:effectLst/>
                <a:latin typeface="Helvetica Neue" panose="02000503000000020004" pitchFamily="2" charset="0"/>
              </a:rPr>
              <a:t>w.r.t.</a:t>
            </a:r>
            <a:r>
              <a:rPr lang="en-GB" dirty="0">
                <a:effectLst/>
                <a:latin typeface="Helvetica Neue" panose="02000503000000020004" pitchFamily="2" charset="0"/>
              </a:rPr>
              <a:t> curvature.</a:t>
            </a:r>
          </a:p>
          <a:p>
            <a:br>
              <a:rPr lang="en-GB" dirty="0">
                <a:effectLst/>
                <a:latin typeface="Helvetica Neue" panose="02000503000000020004" pitchFamily="2" charset="0"/>
              </a:rPr>
            </a:br>
            <a:r>
              <a:rPr lang="en-GB" u="sng" dirty="0" err="1">
                <a:effectLst/>
                <a:latin typeface="Helvetica Neue" panose="02000503000000020004" pitchFamily="2" charset="0"/>
              </a:rPr>
              <a:t>t</a:t>
            </a:r>
            <a:r>
              <a:rPr lang="en-GB" b="1" u="sng" dirty="0" err="1">
                <a:effectLst/>
                <a:latin typeface="Helvetica Neue" panose="02000503000000020004" pitchFamily="2" charset="0"/>
              </a:rPr>
              <a:t>okam_HR.jpq</a:t>
            </a:r>
            <a:endParaRPr lang="en-GB" dirty="0">
              <a:effectLst/>
              <a:latin typeface="Helvetica Neue" panose="02000503000000020004" pitchFamily="2" charset="0"/>
            </a:endParaRPr>
          </a:p>
          <a:p>
            <a:pPr marL="1143000" lvl="2" indent="-228600">
              <a:buFont typeface="Arial" panose="020B0604020202020204" pitchFamily="34" charset="0"/>
              <a:buChar char="•"/>
            </a:pPr>
            <a:r>
              <a:rPr lang="en-GB" dirty="0">
                <a:effectLst/>
                <a:latin typeface="Helvetica Neue" panose="02000503000000020004" pitchFamily="2" charset="0"/>
              </a:rPr>
              <a:t>Quadrilateral uniform mesh:  ~250 x ~250 ,   2nd order FEM</a:t>
            </a:r>
          </a:p>
          <a:p>
            <a:pPr marL="1143000" lvl="2" indent="-228600">
              <a:buFont typeface="Arial" panose="020B0604020202020204" pitchFamily="34" charset="0"/>
              <a:buChar char="•"/>
            </a:pPr>
            <a:r>
              <a:rPr lang="en-GB" dirty="0">
                <a:effectLst/>
                <a:latin typeface="Helvetica Neue" panose="02000503000000020004" pitchFamily="2" charset="0"/>
              </a:rPr>
              <a:t>270 x 1000 time steps ,  explicit ,   9min per save (i.e. 1000 time steps).</a:t>
            </a:r>
          </a:p>
          <a:p>
            <a:pPr marL="1143000" lvl="2" indent="-228600">
              <a:buFont typeface="Arial" panose="020B0604020202020204" pitchFamily="34" charset="0"/>
              <a:buChar char="•"/>
            </a:pPr>
            <a:r>
              <a:rPr lang="en-GB" dirty="0">
                <a:effectLst/>
                <a:latin typeface="Helvetica Neue" panose="02000503000000020004" pitchFamily="2" charset="0"/>
              </a:rPr>
              <a:t>Periodic BCs.</a:t>
            </a:r>
          </a:p>
          <a:p>
            <a:endParaRPr lang="en-GB" dirty="0"/>
          </a:p>
        </p:txBody>
      </p:sp>
      <p:sp>
        <p:nvSpPr>
          <p:cNvPr id="4" name="Slide Number Placeholder 3"/>
          <p:cNvSpPr>
            <a:spLocks noGrp="1"/>
          </p:cNvSpPr>
          <p:nvPr>
            <p:ph type="sldNum" sz="quarter" idx="5"/>
          </p:nvPr>
        </p:nvSpPr>
        <p:spPr/>
        <p:txBody>
          <a:bodyPr/>
          <a:lstStyle/>
          <a:p>
            <a:fld id="{13C2E606-7E0B-0B4A-8955-4487729DC77D}" type="slidenum">
              <a:rPr lang="en-US" smtClean="0"/>
              <a:t>37</a:t>
            </a:fld>
            <a:endParaRPr lang="en-US"/>
          </a:p>
        </p:txBody>
      </p:sp>
    </p:spTree>
    <p:extLst>
      <p:ext uri="{BB962C8B-B14F-4D97-AF65-F5344CB8AC3E}">
        <p14:creationId xmlns:p14="http://schemas.microsoft.com/office/powerpoint/2010/main" val="1702854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2B83BF-25C9-8D4B-8A21-B02B2A85A240}" type="slidenum">
              <a:rPr lang="en-GB" smtClean="0"/>
              <a:t>3</a:t>
            </a:fld>
            <a:endParaRPr lang="en-GB"/>
          </a:p>
        </p:txBody>
      </p:sp>
    </p:spTree>
    <p:extLst>
      <p:ext uri="{BB962C8B-B14F-4D97-AF65-F5344CB8AC3E}">
        <p14:creationId xmlns:p14="http://schemas.microsoft.com/office/powerpoint/2010/main" val="4720583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Important point – all this applies to a conduction-dominated regime</a:t>
            </a:r>
          </a:p>
          <a:p>
            <a:endParaRPr lang="en-GB" dirty="0"/>
          </a:p>
          <a:p>
            <a:r>
              <a:rPr lang="en-GB" dirty="0" err="1"/>
              <a:t>T_u</a:t>
            </a:r>
            <a:r>
              <a:rPr lang="en-GB" dirty="0"/>
              <a:t> being independent of </a:t>
            </a:r>
            <a:r>
              <a:rPr lang="en-GB" dirty="0" err="1"/>
              <a:t>n_u</a:t>
            </a:r>
            <a:r>
              <a:rPr lang="en-GB" dirty="0"/>
              <a:t> is because heat (or electrical) conductivity in plasmas is ~not a function of number of charge carriers, a property of plasmas not present in normal materials</a:t>
            </a:r>
          </a:p>
          <a:p>
            <a:endParaRPr lang="en-GB" dirty="0"/>
          </a:p>
          <a:p>
            <a:r>
              <a:rPr lang="en-GB" dirty="0" err="1"/>
              <a:t>T_u</a:t>
            </a:r>
            <a:r>
              <a:rPr lang="en-GB" dirty="0"/>
              <a:t> being insensitive to all params is consequence of fact heat conductivity is a strong function of temperature - small changes in conductivity can accommodate large changes in other params</a:t>
            </a:r>
          </a:p>
          <a:p>
            <a:endParaRPr lang="en-GB" dirty="0"/>
          </a:p>
          <a:p>
            <a:r>
              <a:rPr lang="en-GB" dirty="0"/>
              <a:t>Good news: increasing density reduces target temperature, also good for fusion</a:t>
            </a:r>
          </a:p>
          <a:p>
            <a:r>
              <a:rPr lang="en-GB" dirty="0"/>
              <a:t>Bad news: target temperature increases quite fast with increasing power into SOL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BA2B83BF-25C9-8D4B-8A21-B02B2A85A240}" type="slidenum">
              <a:rPr lang="en-GB" smtClean="0"/>
              <a:t>40</a:t>
            </a:fld>
            <a:endParaRPr lang="en-GB"/>
          </a:p>
        </p:txBody>
      </p:sp>
    </p:spTree>
    <p:extLst>
      <p:ext uri="{BB962C8B-B14F-4D97-AF65-F5344CB8AC3E}">
        <p14:creationId xmlns:p14="http://schemas.microsoft.com/office/powerpoint/2010/main" val="21953140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Fluid codes (such as SOLPS, UEDGE) overestimate target temperatures… </a:t>
            </a:r>
            <a:r>
              <a:rPr lang="en-GB" b="1" dirty="0"/>
              <a:t>relative to experiment</a:t>
            </a:r>
          </a:p>
          <a:p>
            <a:endParaRPr lang="en-GB" b="1" dirty="0"/>
          </a:p>
          <a:p>
            <a:r>
              <a:rPr lang="en-GB" b="0" dirty="0" err="1"/>
              <a:t>Havlickova</a:t>
            </a:r>
            <a:r>
              <a:rPr lang="en-GB" b="0" dirty="0"/>
              <a:t> result shows differences in heat flow during transient showing profile differences but fairly broad agreement. Note no plasma-neutral interaction here and fluid code was viscosity-limited</a:t>
            </a:r>
          </a:p>
        </p:txBody>
      </p:sp>
      <p:sp>
        <p:nvSpPr>
          <p:cNvPr id="4" name="Slide Number Placeholder 3"/>
          <p:cNvSpPr>
            <a:spLocks noGrp="1"/>
          </p:cNvSpPr>
          <p:nvPr>
            <p:ph type="sldNum" sz="quarter" idx="5"/>
          </p:nvPr>
        </p:nvSpPr>
        <p:spPr/>
        <p:txBody>
          <a:bodyPr/>
          <a:lstStyle/>
          <a:p>
            <a:fld id="{BA2B83BF-25C9-8D4B-8A21-B02B2A85A240}" type="slidenum">
              <a:rPr lang="en-GB" smtClean="0"/>
              <a:t>42</a:t>
            </a:fld>
            <a:endParaRPr lang="en-GB"/>
          </a:p>
        </p:txBody>
      </p:sp>
    </p:spTree>
    <p:extLst>
      <p:ext uri="{BB962C8B-B14F-4D97-AF65-F5344CB8AC3E}">
        <p14:creationId xmlns:p14="http://schemas.microsoft.com/office/powerpoint/2010/main" val="9662033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Going to try and go some way to answering the first of those questions</a:t>
            </a:r>
          </a:p>
        </p:txBody>
      </p:sp>
      <p:sp>
        <p:nvSpPr>
          <p:cNvPr id="4" name="Slide Number Placeholder 3"/>
          <p:cNvSpPr>
            <a:spLocks noGrp="1"/>
          </p:cNvSpPr>
          <p:nvPr>
            <p:ph type="sldNum" sz="quarter" idx="5"/>
          </p:nvPr>
        </p:nvSpPr>
        <p:spPr/>
        <p:txBody>
          <a:bodyPr/>
          <a:lstStyle/>
          <a:p>
            <a:fld id="{BA2B83BF-25C9-8D4B-8A21-B02B2A85A240}" type="slidenum">
              <a:rPr lang="en-GB" smtClean="0"/>
              <a:t>43</a:t>
            </a:fld>
            <a:endParaRPr lang="en-GB"/>
          </a:p>
        </p:txBody>
      </p:sp>
    </p:spTree>
    <p:extLst>
      <p:ext uri="{BB962C8B-B14F-4D97-AF65-F5344CB8AC3E}">
        <p14:creationId xmlns:p14="http://schemas.microsoft.com/office/powerpoint/2010/main" val="3090972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2B83BF-25C9-8D4B-8A21-B02B2A85A240}" type="slidenum">
              <a:rPr lang="en-GB" smtClean="0"/>
              <a:t>4</a:t>
            </a:fld>
            <a:endParaRPr lang="en-GB"/>
          </a:p>
        </p:txBody>
      </p:sp>
    </p:spTree>
    <p:extLst>
      <p:ext uri="{BB962C8B-B14F-4D97-AF65-F5344CB8AC3E}">
        <p14:creationId xmlns:p14="http://schemas.microsoft.com/office/powerpoint/2010/main" val="3120366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Poloidal and toroidal magnetic field (for stable confinement)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results in) toroidally nested magnetic flux surfaces</a:t>
            </a:r>
          </a:p>
          <a:p>
            <a:endParaRPr lang="en-GB" dirty="0"/>
          </a:p>
          <a:p>
            <a:r>
              <a:rPr lang="en-GB" dirty="0"/>
              <a:t>Limiter protects majority of reactor wall from interaction with plasma – sacrificial components expensive, need to make space for lithium blankets, magnetic coils, etc</a:t>
            </a:r>
          </a:p>
        </p:txBody>
      </p:sp>
      <p:sp>
        <p:nvSpPr>
          <p:cNvPr id="4" name="Slide Number Placeholder 3"/>
          <p:cNvSpPr>
            <a:spLocks noGrp="1"/>
          </p:cNvSpPr>
          <p:nvPr>
            <p:ph type="sldNum" sz="quarter" idx="5"/>
          </p:nvPr>
        </p:nvSpPr>
        <p:spPr/>
        <p:txBody>
          <a:bodyPr/>
          <a:lstStyle/>
          <a:p>
            <a:fld id="{BA2B83BF-25C9-8D4B-8A21-B02B2A85A240}" type="slidenum">
              <a:rPr lang="en-GB" smtClean="0"/>
              <a:t>5</a:t>
            </a:fld>
            <a:endParaRPr lang="en-GB"/>
          </a:p>
        </p:txBody>
      </p:sp>
    </p:spTree>
    <p:extLst>
      <p:ext uri="{BB962C8B-B14F-4D97-AF65-F5344CB8AC3E}">
        <p14:creationId xmlns:p14="http://schemas.microsoft.com/office/powerpoint/2010/main" val="1256233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SOL = scrape-off layer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 external coils to) open magnetic field lines culminating at solid targets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SOL is defined as region beyond the separatrix</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(parallel to B ) length of divertor SOL defined by tokamak geometry and ratio of toroidal and poloidal B field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-&gt; if we were to traverse the SOL along a B field line, we’re also travelling in toroidal direction around the tokamak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Plasma enters upstream, etc. -&gt; we’ll go into this in more detail in the next slide</a:t>
            </a:r>
          </a:p>
          <a:p>
            <a:endParaRPr lang="en-GB" dirty="0"/>
          </a:p>
        </p:txBody>
      </p:sp>
      <p:sp>
        <p:nvSpPr>
          <p:cNvPr id="4" name="Slide Number Placeholder 3"/>
          <p:cNvSpPr>
            <a:spLocks noGrp="1"/>
          </p:cNvSpPr>
          <p:nvPr>
            <p:ph type="sldNum" sz="quarter" idx="5"/>
          </p:nvPr>
        </p:nvSpPr>
        <p:spPr/>
        <p:txBody>
          <a:bodyPr/>
          <a:lstStyle/>
          <a:p>
            <a:fld id="{BA2B83BF-25C9-8D4B-8A21-B02B2A85A240}" type="slidenum">
              <a:rPr lang="en-GB" smtClean="0"/>
              <a:t>6</a:t>
            </a:fld>
            <a:endParaRPr lang="en-GB"/>
          </a:p>
        </p:txBody>
      </p:sp>
    </p:spTree>
    <p:extLst>
      <p:ext uri="{BB962C8B-B14F-4D97-AF65-F5344CB8AC3E}">
        <p14:creationId xmlns:p14="http://schemas.microsoft.com/office/powerpoint/2010/main" val="1107655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Seque</a:t>
            </a:r>
            <a:r>
              <a:rPr lang="en-GB" dirty="0"/>
              <a:t> – now move towards slightly more realistic scenarios in the scrape-off layer, taking into account plasms neutral interactions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Divertors support various operating modes (characterised mostly by temperature drop along the SOL)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Sheath-limited – heat to target can be carried by conduction (high conductivity + small temperature gradient) or convection (strong plasma flow) – properties of the SOL determined by the heat flow across the sheath. Will occur at low collisionality.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Conduction limited – constant P, increasing T -&gt; increasing plasma density and hence increasing particle flux into sheath (in front of the target)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Detachment – temperature drop causes increased number of recycled neutrals that remain</a:t>
            </a:r>
            <a:endParaRPr lang="en-GB" dirty="0"/>
          </a:p>
        </p:txBody>
      </p:sp>
      <p:sp>
        <p:nvSpPr>
          <p:cNvPr id="4" name="Slide Number Placeholder 3"/>
          <p:cNvSpPr>
            <a:spLocks noGrp="1"/>
          </p:cNvSpPr>
          <p:nvPr>
            <p:ph type="sldNum" sz="quarter" idx="5"/>
          </p:nvPr>
        </p:nvSpPr>
        <p:spPr/>
        <p:txBody>
          <a:bodyPr/>
          <a:lstStyle/>
          <a:p>
            <a:fld id="{BA2B83BF-25C9-8D4B-8A21-B02B2A85A240}" type="slidenum">
              <a:rPr lang="en-GB" smtClean="0"/>
              <a:t>7</a:t>
            </a:fld>
            <a:endParaRPr lang="en-GB"/>
          </a:p>
        </p:txBody>
      </p:sp>
    </p:spTree>
    <p:extLst>
      <p:ext uri="{BB962C8B-B14F-4D97-AF65-F5344CB8AC3E}">
        <p14:creationId xmlns:p14="http://schemas.microsoft.com/office/powerpoint/2010/main" val="13831544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Plasma recycled at target and re-ionised in thin region in front, so very short region of flow speed acceleration to sound speed at sheath 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Calibri" panose="020F0502020204030204" pitchFamily="34" charset="0"/>
                <a:cs typeface="Calibri" panose="020F0502020204030204" pitchFamily="34" charset="0"/>
              </a:rPr>
              <a:t>Heat into SOL is removed entirely at the target</a:t>
            </a:r>
            <a:endParaRPr lang="en-GB"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Sheath heat transmission coefficient derivation: assume Maxwellian distribution, look at one-way particle flux into sheath, then get heat flux from this expression, then consider that only electrons above a certain velocity make it across the sheath potential drop</a:t>
            </a:r>
          </a:p>
          <a:p>
            <a:endParaRPr lang="en-GB" dirty="0"/>
          </a:p>
        </p:txBody>
      </p:sp>
      <p:sp>
        <p:nvSpPr>
          <p:cNvPr id="4" name="Slide Number Placeholder 3"/>
          <p:cNvSpPr>
            <a:spLocks noGrp="1"/>
          </p:cNvSpPr>
          <p:nvPr>
            <p:ph type="sldNum" sz="quarter" idx="5"/>
          </p:nvPr>
        </p:nvSpPr>
        <p:spPr/>
        <p:txBody>
          <a:bodyPr/>
          <a:lstStyle/>
          <a:p>
            <a:fld id="{BA2B83BF-25C9-8D4B-8A21-B02B2A85A240}" type="slidenum">
              <a:rPr lang="en-GB" smtClean="0"/>
              <a:t>8</a:t>
            </a:fld>
            <a:endParaRPr lang="en-GB"/>
          </a:p>
        </p:txBody>
      </p:sp>
    </p:spTree>
    <p:extLst>
      <p:ext uri="{BB962C8B-B14F-4D97-AF65-F5344CB8AC3E}">
        <p14:creationId xmlns:p14="http://schemas.microsoft.com/office/powerpoint/2010/main" val="1966477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Input:  17/2 units | 1 unit = </a:t>
            </a:r>
            <a:r>
              <a:rPr lang="en-US" dirty="0" err="1"/>
              <a:t>kT_t</a:t>
            </a:r>
            <a:r>
              <a:rPr lang="en-US" dirty="0"/>
              <a:t>.(nu)_t</a:t>
            </a:r>
          </a:p>
          <a:p>
            <a:endParaRPr lang="en-US" dirty="0"/>
          </a:p>
          <a:p>
            <a:r>
              <a:rPr lang="en-US" dirty="0"/>
              <a:t>SE:</a:t>
            </a:r>
          </a:p>
          <a:p>
            <a:pPr marL="171450" indent="-171450">
              <a:buFont typeface="Arial" panose="020B0604020202020204" pitchFamily="34" charset="0"/>
              <a:buChar char="•"/>
            </a:pPr>
            <a:r>
              <a:rPr lang="en-US" dirty="0"/>
              <a:t>e– conduction = 5/2 ,   e–  convection = 5/2</a:t>
            </a:r>
          </a:p>
          <a:p>
            <a:pPr marL="171450" indent="-171450">
              <a:buFont typeface="Arial" panose="020B0604020202020204" pitchFamily="34" charset="0"/>
              <a:buChar char="•"/>
            </a:pPr>
            <a:r>
              <a:rPr lang="en-US" dirty="0"/>
              <a:t>ion convection = 7/2</a:t>
            </a:r>
          </a:p>
          <a:p>
            <a:pPr marL="171450" indent="-171450">
              <a:buFont typeface="Arial" panose="020B0604020202020204" pitchFamily="34" charset="0"/>
              <a:buChar char="•"/>
            </a:pPr>
            <a:endParaRPr lang="en-US" dirty="0"/>
          </a:p>
          <a:p>
            <a:r>
              <a:rPr lang="en-US" dirty="0"/>
              <a:t>WALL</a:t>
            </a:r>
          </a:p>
          <a:p>
            <a:pPr marL="171450" indent="-171450">
              <a:buFont typeface="Arial" panose="020B0604020202020204" pitchFamily="34" charset="0"/>
              <a:buChar char="•"/>
            </a:pPr>
            <a:r>
              <a:rPr lang="en-US" dirty="0"/>
              <a:t>e– </a:t>
            </a:r>
            <a:r>
              <a:rPr lang="en-US" dirty="0" err="1"/>
              <a:t>uni</a:t>
            </a:r>
            <a:r>
              <a:rPr lang="en-US" dirty="0"/>
              <a:t>-directional flux = 2</a:t>
            </a:r>
          </a:p>
          <a:p>
            <a:pPr marL="171450" indent="-171450">
              <a:buFont typeface="Arial" panose="020B0604020202020204" pitchFamily="34" charset="0"/>
              <a:buChar char="•"/>
            </a:pPr>
            <a:r>
              <a:rPr lang="en-US" dirty="0"/>
              <a:t>ion energy flux = 13/2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BA2B83BF-25C9-8D4B-8A21-B02B2A85A240}" type="slidenum">
              <a:rPr lang="en-GB" smtClean="0"/>
              <a:t>9</a:t>
            </a:fld>
            <a:endParaRPr lang="en-GB"/>
          </a:p>
        </p:txBody>
      </p:sp>
    </p:spTree>
    <p:extLst>
      <p:ext uri="{BB962C8B-B14F-4D97-AF65-F5344CB8AC3E}">
        <p14:creationId xmlns:p14="http://schemas.microsoft.com/office/powerpoint/2010/main" val="8694721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dirty="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3B10E37B-0712-0747-A166-DA0E6A14DD6D}" type="datetime1">
              <a:rPr lang="en-GB" smtClean="0"/>
              <a:t>08/11/2023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448800" y="6399724"/>
            <a:ext cx="2743200" cy="365125"/>
          </a:xfrm>
          <a:prstGeom prst="rect">
            <a:avLst/>
          </a:prstGeom>
        </p:spPr>
        <p:txBody>
          <a:bodyPr/>
          <a:lstStyle/>
          <a:p>
            <a:fld id="{9F85A420-8BDD-054E-A85F-492ADA0C3797}" type="slidenum">
              <a:rPr lang="en-US" smtClean="0"/>
              <a:t>‹#›</a:t>
            </a:fld>
            <a:endParaRPr lang="en-US" dirty="0"/>
          </a:p>
        </p:txBody>
      </p:sp>
      <p:pic>
        <p:nvPicPr>
          <p:cNvPr id="13" name="Picture 12" descr="College_Powerpoint_Background.png">
            <a:extLst>
              <a:ext uri="{FF2B5EF4-FFF2-40B4-BE49-F238E27FC236}">
                <a16:creationId xmlns:a16="http://schemas.microsoft.com/office/drawing/2014/main" id="{AE048B5E-4391-0E4B-ADB8-E80066F611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000" t="4772" r="74000" b="84977"/>
          <a:stretch/>
        </p:blipFill>
        <p:spPr>
          <a:xfrm>
            <a:off x="0" y="23813"/>
            <a:ext cx="2575908" cy="900212"/>
          </a:xfrm>
          <a:prstGeom prst="rect">
            <a:avLst/>
          </a:prstGeom>
        </p:spPr>
      </p:pic>
      <p:pic>
        <p:nvPicPr>
          <p:cNvPr id="7" name="Picture 2">
            <a:extLst>
              <a:ext uri="{FF2B5EF4-FFF2-40B4-BE49-F238E27FC236}">
                <a16:creationId xmlns:a16="http://schemas.microsoft.com/office/drawing/2014/main" id="{C185D6AE-CDB7-9978-E389-22379A62A63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616092" y="45248"/>
            <a:ext cx="2575908" cy="1287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3982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62816DD4-29E3-B04E-9B92-2828B29FFF56}" type="datetime1">
              <a:rPr lang="en-GB" smtClean="0"/>
              <a:t>08/11/2023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F85A420-8BDD-054E-A85F-492ADA0C3797}" type="slidenum">
              <a:rPr lang="en-US" smtClean="0"/>
              <a:t>‹#›</a:t>
            </a:fld>
            <a:endParaRPr lang="en-US"/>
          </a:p>
        </p:txBody>
      </p:sp>
    </p:spTree>
    <p:extLst>
      <p:ext uri="{BB962C8B-B14F-4D97-AF65-F5344CB8AC3E}">
        <p14:creationId xmlns:p14="http://schemas.microsoft.com/office/powerpoint/2010/main" val="2343269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16F02AC-74DF-514C-AEB9-AE787EC0437C}" type="datetime1">
              <a:rPr lang="en-GB" smtClean="0"/>
              <a:t>08/11/2023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F85A420-8BDD-054E-A85F-492ADA0C3797}" type="slidenum">
              <a:rPr lang="en-US" smtClean="0"/>
              <a:t>‹#›</a:t>
            </a:fld>
            <a:endParaRPr lang="en-US"/>
          </a:p>
        </p:txBody>
      </p:sp>
    </p:spTree>
    <p:extLst>
      <p:ext uri="{BB962C8B-B14F-4D97-AF65-F5344CB8AC3E}">
        <p14:creationId xmlns:p14="http://schemas.microsoft.com/office/powerpoint/2010/main" val="3581596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7708C0B0-5C3D-284C-AE3E-C522EE4A2D99}" type="datetime1">
              <a:rPr lang="en-GB" smtClean="0"/>
              <a:t>08/11/2023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F85A420-8BDD-054E-A85F-492ADA0C3797}" type="slidenum">
              <a:rPr lang="en-US" smtClean="0"/>
              <a:t>‹#›</a:t>
            </a:fld>
            <a:endParaRPr lang="en-US"/>
          </a:p>
        </p:txBody>
      </p:sp>
    </p:spTree>
    <p:extLst>
      <p:ext uri="{BB962C8B-B14F-4D97-AF65-F5344CB8AC3E}">
        <p14:creationId xmlns:p14="http://schemas.microsoft.com/office/powerpoint/2010/main" val="26218416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15" name="Content Placeholder 3"/>
          <p:cNvSpPr>
            <a:spLocks noGrp="1"/>
          </p:cNvSpPr>
          <p:nvPr>
            <p:ph sz="half" idx="2"/>
          </p:nvPr>
        </p:nvSpPr>
        <p:spPr>
          <a:xfrm>
            <a:off x="166869" y="1530994"/>
            <a:ext cx="11465691" cy="4491980"/>
          </a:xfrm>
        </p:spPr>
        <p:txBody>
          <a:bodyPr/>
          <a:lstStyle>
            <a:lvl1pPr>
              <a:defRPr sz="1800"/>
            </a:lvl1pPr>
            <a:lvl2pPr>
              <a:defRPr sz="165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itle 1"/>
          <p:cNvSpPr>
            <a:spLocks noGrp="1"/>
          </p:cNvSpPr>
          <p:nvPr>
            <p:ph type="title"/>
          </p:nvPr>
        </p:nvSpPr>
        <p:spPr>
          <a:xfrm>
            <a:off x="166868" y="205430"/>
            <a:ext cx="10018853" cy="1325564"/>
          </a:xfrm>
          <a:prstGeom prst="rect">
            <a:avLst/>
          </a:prstGeo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Footer</a:t>
            </a:r>
            <a:endParaRPr lang="en-US" dirty="0"/>
          </a:p>
        </p:txBody>
      </p:sp>
      <p:sp>
        <p:nvSpPr>
          <p:cNvPr id="4" name="Slide Number Placeholder 3"/>
          <p:cNvSpPr>
            <a:spLocks noGrp="1"/>
          </p:cNvSpPr>
          <p:nvPr>
            <p:ph type="sldNum" sz="quarter" idx="11"/>
          </p:nvPr>
        </p:nvSpPr>
        <p:spPr/>
        <p:txBody>
          <a:bodyPr/>
          <a:lstStyle/>
          <a:p>
            <a:fld id="{35482B25-261F-464E-BDD8-63296DE4D8A4}" type="slidenum">
              <a:rPr lang="en-US" smtClean="0"/>
              <a:pPr/>
              <a:t>‹#›</a:t>
            </a:fld>
            <a:endParaRPr lang="en-US" dirty="0"/>
          </a:p>
        </p:txBody>
      </p:sp>
    </p:spTree>
    <p:extLst>
      <p:ext uri="{BB962C8B-B14F-4D97-AF65-F5344CB8AC3E}">
        <p14:creationId xmlns:p14="http://schemas.microsoft.com/office/powerpoint/2010/main" val="34470019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5" name="Content Placeholder 3"/>
          <p:cNvSpPr>
            <a:spLocks noGrp="1"/>
          </p:cNvSpPr>
          <p:nvPr>
            <p:ph sz="half" idx="2"/>
          </p:nvPr>
        </p:nvSpPr>
        <p:spPr>
          <a:xfrm>
            <a:off x="166869" y="1530994"/>
            <a:ext cx="11465691" cy="4491980"/>
          </a:xfrm>
        </p:spPr>
        <p:txBody>
          <a:bodyPr/>
          <a:lstStyle>
            <a:lvl1pPr>
              <a:defRPr sz="1800"/>
            </a:lvl1pPr>
            <a:lvl2pPr>
              <a:defRPr sz="165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itle 1"/>
          <p:cNvSpPr>
            <a:spLocks noGrp="1"/>
          </p:cNvSpPr>
          <p:nvPr>
            <p:ph type="title"/>
          </p:nvPr>
        </p:nvSpPr>
        <p:spPr>
          <a:xfrm>
            <a:off x="166868" y="205430"/>
            <a:ext cx="10018853" cy="1325564"/>
          </a:xfrm>
          <a:prstGeom prst="rect">
            <a:avLst/>
          </a:prstGeo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Footer</a:t>
            </a:r>
            <a:endParaRPr lang="en-US" dirty="0"/>
          </a:p>
        </p:txBody>
      </p:sp>
      <p:sp>
        <p:nvSpPr>
          <p:cNvPr id="4" name="Slide Number Placeholder 3"/>
          <p:cNvSpPr>
            <a:spLocks noGrp="1"/>
          </p:cNvSpPr>
          <p:nvPr>
            <p:ph type="sldNum" sz="quarter" idx="11"/>
          </p:nvPr>
        </p:nvSpPr>
        <p:spPr/>
        <p:txBody>
          <a:bodyPr/>
          <a:lstStyle/>
          <a:p>
            <a:fld id="{35482B25-261F-464E-BDD8-63296DE4D8A4}" type="slidenum">
              <a:rPr lang="en-US" smtClean="0"/>
              <a:pPr/>
              <a:t>‹#›</a:t>
            </a:fld>
            <a:endParaRPr lang="en-US" dirty="0"/>
          </a:p>
        </p:txBody>
      </p:sp>
    </p:spTree>
    <p:extLst>
      <p:ext uri="{BB962C8B-B14F-4D97-AF65-F5344CB8AC3E}">
        <p14:creationId xmlns:p14="http://schemas.microsoft.com/office/powerpoint/2010/main" val="40161793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5" name="Content Placeholder 3"/>
          <p:cNvSpPr>
            <a:spLocks noGrp="1"/>
          </p:cNvSpPr>
          <p:nvPr>
            <p:ph sz="half" idx="2"/>
          </p:nvPr>
        </p:nvSpPr>
        <p:spPr>
          <a:xfrm>
            <a:off x="166869" y="1530994"/>
            <a:ext cx="11465691" cy="4491980"/>
          </a:xfrm>
        </p:spPr>
        <p:txBody>
          <a:bodyPr/>
          <a:lstStyle>
            <a:lvl1pPr>
              <a:defRPr sz="1800"/>
            </a:lvl1pPr>
            <a:lvl2pPr>
              <a:defRPr sz="165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itle 1"/>
          <p:cNvSpPr>
            <a:spLocks noGrp="1"/>
          </p:cNvSpPr>
          <p:nvPr>
            <p:ph type="title"/>
          </p:nvPr>
        </p:nvSpPr>
        <p:spPr>
          <a:xfrm>
            <a:off x="166868" y="205430"/>
            <a:ext cx="10018853" cy="1325564"/>
          </a:xfrm>
          <a:prstGeom prst="rect">
            <a:avLst/>
          </a:prstGeo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Footer</a:t>
            </a:r>
            <a:endParaRPr lang="en-US" dirty="0"/>
          </a:p>
        </p:txBody>
      </p:sp>
      <p:sp>
        <p:nvSpPr>
          <p:cNvPr id="4" name="Slide Number Placeholder 3"/>
          <p:cNvSpPr>
            <a:spLocks noGrp="1"/>
          </p:cNvSpPr>
          <p:nvPr>
            <p:ph type="sldNum" sz="quarter" idx="11"/>
          </p:nvPr>
        </p:nvSpPr>
        <p:spPr/>
        <p:txBody>
          <a:bodyPr/>
          <a:lstStyle/>
          <a:p>
            <a:fld id="{35482B25-261F-464E-BDD8-63296DE4D8A4}" type="slidenum">
              <a:rPr lang="en-US" smtClean="0"/>
              <a:pPr/>
              <a:t>‹#›</a:t>
            </a:fld>
            <a:endParaRPr lang="en-US" dirty="0"/>
          </a:p>
        </p:txBody>
      </p:sp>
    </p:spTree>
    <p:extLst>
      <p:ext uri="{BB962C8B-B14F-4D97-AF65-F5344CB8AC3E}">
        <p14:creationId xmlns:p14="http://schemas.microsoft.com/office/powerpoint/2010/main" val="17103884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5" name="Content Placeholder 3"/>
          <p:cNvSpPr>
            <a:spLocks noGrp="1"/>
          </p:cNvSpPr>
          <p:nvPr>
            <p:ph sz="half" idx="2"/>
          </p:nvPr>
        </p:nvSpPr>
        <p:spPr>
          <a:xfrm>
            <a:off x="166869" y="1530994"/>
            <a:ext cx="11465691" cy="4491980"/>
          </a:xfrm>
        </p:spPr>
        <p:txBody>
          <a:bodyPr/>
          <a:lstStyle>
            <a:lvl1pPr>
              <a:defRPr sz="1800"/>
            </a:lvl1pPr>
            <a:lvl2pPr>
              <a:defRPr sz="165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itle 1"/>
          <p:cNvSpPr>
            <a:spLocks noGrp="1"/>
          </p:cNvSpPr>
          <p:nvPr>
            <p:ph type="title"/>
          </p:nvPr>
        </p:nvSpPr>
        <p:spPr>
          <a:xfrm>
            <a:off x="166868" y="205430"/>
            <a:ext cx="10018853" cy="1325564"/>
          </a:xfrm>
          <a:prstGeom prst="rect">
            <a:avLst/>
          </a:prstGeo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Footer</a:t>
            </a:r>
            <a:endParaRPr lang="en-US" dirty="0"/>
          </a:p>
        </p:txBody>
      </p:sp>
      <p:sp>
        <p:nvSpPr>
          <p:cNvPr id="4" name="Slide Number Placeholder 3"/>
          <p:cNvSpPr>
            <a:spLocks noGrp="1"/>
          </p:cNvSpPr>
          <p:nvPr>
            <p:ph type="sldNum" sz="quarter" idx="11"/>
          </p:nvPr>
        </p:nvSpPr>
        <p:spPr/>
        <p:txBody>
          <a:bodyPr/>
          <a:lstStyle/>
          <a:p>
            <a:fld id="{35482B25-261F-464E-BDD8-63296DE4D8A4}" type="slidenum">
              <a:rPr lang="en-US" smtClean="0"/>
              <a:pPr/>
              <a:t>‹#›</a:t>
            </a:fld>
            <a:endParaRPr lang="en-US" dirty="0"/>
          </a:p>
        </p:txBody>
      </p:sp>
    </p:spTree>
    <p:extLst>
      <p:ext uri="{BB962C8B-B14F-4D97-AF65-F5344CB8AC3E}">
        <p14:creationId xmlns:p14="http://schemas.microsoft.com/office/powerpoint/2010/main" val="30868025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15" name="Content Placeholder 3"/>
          <p:cNvSpPr>
            <a:spLocks noGrp="1"/>
          </p:cNvSpPr>
          <p:nvPr>
            <p:ph sz="half" idx="2"/>
          </p:nvPr>
        </p:nvSpPr>
        <p:spPr>
          <a:xfrm>
            <a:off x="166869" y="1530994"/>
            <a:ext cx="11465691" cy="4491980"/>
          </a:xfrm>
        </p:spPr>
        <p:txBody>
          <a:bodyPr/>
          <a:lstStyle>
            <a:lvl1pPr>
              <a:defRPr sz="1800"/>
            </a:lvl1pPr>
            <a:lvl2pPr>
              <a:defRPr sz="165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itle 1"/>
          <p:cNvSpPr>
            <a:spLocks noGrp="1"/>
          </p:cNvSpPr>
          <p:nvPr>
            <p:ph type="title"/>
          </p:nvPr>
        </p:nvSpPr>
        <p:spPr>
          <a:xfrm>
            <a:off x="166868" y="205430"/>
            <a:ext cx="10018853" cy="1325564"/>
          </a:xfrm>
          <a:prstGeom prst="rect">
            <a:avLst/>
          </a:prstGeo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Footer</a:t>
            </a:r>
            <a:endParaRPr lang="en-US" dirty="0"/>
          </a:p>
        </p:txBody>
      </p:sp>
      <p:sp>
        <p:nvSpPr>
          <p:cNvPr id="4" name="Slide Number Placeholder 3"/>
          <p:cNvSpPr>
            <a:spLocks noGrp="1"/>
          </p:cNvSpPr>
          <p:nvPr>
            <p:ph type="sldNum" sz="quarter" idx="11"/>
          </p:nvPr>
        </p:nvSpPr>
        <p:spPr/>
        <p:txBody>
          <a:bodyPr/>
          <a:lstStyle/>
          <a:p>
            <a:fld id="{35482B25-261F-464E-BDD8-63296DE4D8A4}" type="slidenum">
              <a:rPr lang="en-US" smtClean="0"/>
              <a:pPr/>
              <a:t>‹#›</a:t>
            </a:fld>
            <a:endParaRPr lang="en-US" dirty="0"/>
          </a:p>
        </p:txBody>
      </p:sp>
    </p:spTree>
    <p:extLst>
      <p:ext uri="{BB962C8B-B14F-4D97-AF65-F5344CB8AC3E}">
        <p14:creationId xmlns:p14="http://schemas.microsoft.com/office/powerpoint/2010/main" val="13044037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15" name="Content Placeholder 3"/>
          <p:cNvSpPr>
            <a:spLocks noGrp="1"/>
          </p:cNvSpPr>
          <p:nvPr>
            <p:ph sz="half" idx="2"/>
          </p:nvPr>
        </p:nvSpPr>
        <p:spPr>
          <a:xfrm>
            <a:off x="166869" y="1530994"/>
            <a:ext cx="11465691" cy="4491980"/>
          </a:xfrm>
        </p:spPr>
        <p:txBody>
          <a:bodyPr/>
          <a:lstStyle>
            <a:lvl1pPr>
              <a:defRPr sz="1800"/>
            </a:lvl1pPr>
            <a:lvl2pPr>
              <a:defRPr sz="165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itle 1"/>
          <p:cNvSpPr>
            <a:spLocks noGrp="1"/>
          </p:cNvSpPr>
          <p:nvPr>
            <p:ph type="title"/>
          </p:nvPr>
        </p:nvSpPr>
        <p:spPr>
          <a:xfrm>
            <a:off x="166868" y="205430"/>
            <a:ext cx="10018853" cy="1325564"/>
          </a:xfrm>
          <a:prstGeom prst="rect">
            <a:avLst/>
          </a:prstGeo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Footer</a:t>
            </a:r>
            <a:endParaRPr lang="en-US" dirty="0"/>
          </a:p>
        </p:txBody>
      </p:sp>
      <p:sp>
        <p:nvSpPr>
          <p:cNvPr id="4" name="Slide Number Placeholder 3"/>
          <p:cNvSpPr>
            <a:spLocks noGrp="1"/>
          </p:cNvSpPr>
          <p:nvPr>
            <p:ph type="sldNum" sz="quarter" idx="11"/>
          </p:nvPr>
        </p:nvSpPr>
        <p:spPr/>
        <p:txBody>
          <a:bodyPr/>
          <a:lstStyle/>
          <a:p>
            <a:fld id="{35482B25-261F-464E-BDD8-63296DE4D8A4}" type="slidenum">
              <a:rPr lang="en-US" smtClean="0"/>
              <a:pPr/>
              <a:t>‹#›</a:t>
            </a:fld>
            <a:endParaRPr lang="en-US" dirty="0"/>
          </a:p>
        </p:txBody>
      </p:sp>
    </p:spTree>
    <p:extLst>
      <p:ext uri="{BB962C8B-B14F-4D97-AF65-F5344CB8AC3E}">
        <p14:creationId xmlns:p14="http://schemas.microsoft.com/office/powerpoint/2010/main" val="20947708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15" name="Content Placeholder 3"/>
          <p:cNvSpPr>
            <a:spLocks noGrp="1"/>
          </p:cNvSpPr>
          <p:nvPr>
            <p:ph sz="half" idx="2"/>
          </p:nvPr>
        </p:nvSpPr>
        <p:spPr>
          <a:xfrm>
            <a:off x="166869" y="1530994"/>
            <a:ext cx="11465691" cy="4491980"/>
          </a:xfrm>
        </p:spPr>
        <p:txBody>
          <a:bodyPr/>
          <a:lstStyle>
            <a:lvl1pPr>
              <a:defRPr sz="1800"/>
            </a:lvl1pPr>
            <a:lvl2pPr>
              <a:defRPr sz="165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itle 1"/>
          <p:cNvSpPr>
            <a:spLocks noGrp="1"/>
          </p:cNvSpPr>
          <p:nvPr>
            <p:ph type="title"/>
          </p:nvPr>
        </p:nvSpPr>
        <p:spPr>
          <a:xfrm>
            <a:off x="166868" y="205430"/>
            <a:ext cx="10018853" cy="1325564"/>
          </a:xfrm>
          <a:prstGeom prst="rect">
            <a:avLst/>
          </a:prstGeo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Footer</a:t>
            </a:r>
            <a:endParaRPr lang="en-US" dirty="0"/>
          </a:p>
        </p:txBody>
      </p:sp>
      <p:sp>
        <p:nvSpPr>
          <p:cNvPr id="4" name="Slide Number Placeholder 3"/>
          <p:cNvSpPr>
            <a:spLocks noGrp="1"/>
          </p:cNvSpPr>
          <p:nvPr>
            <p:ph type="sldNum" sz="quarter" idx="11"/>
          </p:nvPr>
        </p:nvSpPr>
        <p:spPr/>
        <p:txBody>
          <a:bodyPr/>
          <a:lstStyle/>
          <a:p>
            <a:fld id="{35482B25-261F-464E-BDD8-63296DE4D8A4}" type="slidenum">
              <a:rPr lang="en-US" smtClean="0"/>
              <a:pPr/>
              <a:t>‹#›</a:t>
            </a:fld>
            <a:endParaRPr lang="en-US" dirty="0"/>
          </a:p>
        </p:txBody>
      </p:sp>
    </p:spTree>
    <p:extLst>
      <p:ext uri="{BB962C8B-B14F-4D97-AF65-F5344CB8AC3E}">
        <p14:creationId xmlns:p14="http://schemas.microsoft.com/office/powerpoint/2010/main" val="2149649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07BCF-026D-9741-A702-79669B6DD765}"/>
              </a:ext>
            </a:extLst>
          </p:cNvPr>
          <p:cNvSpPr>
            <a:spLocks noGrp="1"/>
          </p:cNvSpPr>
          <p:nvPr>
            <p:ph type="title" hasCustomPrompt="1"/>
          </p:nvPr>
        </p:nvSpPr>
        <p:spPr/>
        <p:txBody>
          <a:bodyPr>
            <a:normAutofit/>
          </a:bodyPr>
          <a:lstStyle>
            <a:lvl1pPr>
              <a:defRPr sz="3600"/>
            </a:lvl1pPr>
          </a:lstStyle>
          <a:p>
            <a:r>
              <a:rPr lang="en-GB" dirty="0"/>
              <a:t>Heading</a:t>
            </a:r>
            <a:br>
              <a:rPr lang="en-GB" dirty="0"/>
            </a:br>
            <a:r>
              <a:rPr lang="en-GB" dirty="0"/>
              <a:t>Sub-heading</a:t>
            </a:r>
          </a:p>
        </p:txBody>
      </p:sp>
      <p:sp>
        <p:nvSpPr>
          <p:cNvPr id="3" name="Date Placeholder 2">
            <a:extLst>
              <a:ext uri="{FF2B5EF4-FFF2-40B4-BE49-F238E27FC236}">
                <a16:creationId xmlns:a16="http://schemas.microsoft.com/office/drawing/2014/main" id="{C53DB0FE-EEA6-0E45-A998-26DE91B5FB09}"/>
              </a:ext>
            </a:extLst>
          </p:cNvPr>
          <p:cNvSpPr>
            <a:spLocks noGrp="1"/>
          </p:cNvSpPr>
          <p:nvPr>
            <p:ph type="dt" sz="half" idx="10"/>
          </p:nvPr>
        </p:nvSpPr>
        <p:spPr/>
        <p:txBody>
          <a:bodyPr/>
          <a:lstStyle/>
          <a:p>
            <a:fld id="{E345D4D6-A20F-A546-976D-136EEDF8C3DE}" type="datetime1">
              <a:rPr lang="en-GB" smtClean="0"/>
              <a:t>08/11/2023</a:t>
            </a:fld>
            <a:endParaRPr lang="en-US"/>
          </a:p>
        </p:txBody>
      </p:sp>
      <p:sp>
        <p:nvSpPr>
          <p:cNvPr id="4" name="Footer Placeholder 3">
            <a:extLst>
              <a:ext uri="{FF2B5EF4-FFF2-40B4-BE49-F238E27FC236}">
                <a16:creationId xmlns:a16="http://schemas.microsoft.com/office/drawing/2014/main" id="{B0486A6E-101F-744F-9482-4F463379909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F4E47B-26BC-F94A-B61C-815C97A8C61B}"/>
              </a:ext>
            </a:extLst>
          </p:cNvPr>
          <p:cNvSpPr>
            <a:spLocks noGrp="1"/>
          </p:cNvSpPr>
          <p:nvPr>
            <p:ph type="sldNum" sz="quarter" idx="12"/>
          </p:nvPr>
        </p:nvSpPr>
        <p:spPr/>
        <p:txBody>
          <a:bodyPr/>
          <a:lstStyle/>
          <a:p>
            <a:r>
              <a:rPr lang="en-US"/>
              <a:t>Slide </a:t>
            </a:r>
            <a:fld id="{9F85A420-8BDD-054E-A85F-492ADA0C3797}" type="slidenum">
              <a:rPr lang="en-US" smtClean="0"/>
              <a:t>‹#›</a:t>
            </a:fld>
            <a:r>
              <a:rPr lang="en-US"/>
              <a:t> of 22</a:t>
            </a:r>
            <a:endParaRPr lang="en-US" dirty="0"/>
          </a:p>
        </p:txBody>
      </p:sp>
      <p:cxnSp>
        <p:nvCxnSpPr>
          <p:cNvPr id="6" name="Straight Connector 5">
            <a:extLst>
              <a:ext uri="{FF2B5EF4-FFF2-40B4-BE49-F238E27FC236}">
                <a16:creationId xmlns:a16="http://schemas.microsoft.com/office/drawing/2014/main" id="{5009761A-FE14-CD48-B169-D4969E35F477}"/>
              </a:ext>
            </a:extLst>
          </p:cNvPr>
          <p:cNvCxnSpPr>
            <a:cxnSpLocks/>
          </p:cNvCxnSpPr>
          <p:nvPr userDrawn="1"/>
        </p:nvCxnSpPr>
        <p:spPr>
          <a:xfrm>
            <a:off x="519063" y="787275"/>
            <a:ext cx="11340000" cy="0"/>
          </a:xfrm>
          <a:prstGeom prst="line">
            <a:avLst/>
          </a:prstGeom>
          <a:ln>
            <a:solidFill>
              <a:schemeClr val="tx1"/>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8085923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15" name="Content Placeholder 3"/>
          <p:cNvSpPr>
            <a:spLocks noGrp="1"/>
          </p:cNvSpPr>
          <p:nvPr>
            <p:ph sz="half" idx="2"/>
          </p:nvPr>
        </p:nvSpPr>
        <p:spPr>
          <a:xfrm>
            <a:off x="166869" y="1530994"/>
            <a:ext cx="11465691" cy="4491980"/>
          </a:xfrm>
        </p:spPr>
        <p:txBody>
          <a:bodyPr/>
          <a:lstStyle>
            <a:lvl1pPr>
              <a:defRPr sz="1800"/>
            </a:lvl1pPr>
            <a:lvl2pPr>
              <a:defRPr sz="165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itle 1"/>
          <p:cNvSpPr>
            <a:spLocks noGrp="1"/>
          </p:cNvSpPr>
          <p:nvPr>
            <p:ph type="title"/>
          </p:nvPr>
        </p:nvSpPr>
        <p:spPr>
          <a:xfrm>
            <a:off x="166868" y="205430"/>
            <a:ext cx="10018853" cy="1325564"/>
          </a:xfrm>
          <a:prstGeom prst="rect">
            <a:avLst/>
          </a:prstGeo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Footer</a:t>
            </a:r>
            <a:endParaRPr lang="en-US" dirty="0"/>
          </a:p>
        </p:txBody>
      </p:sp>
      <p:sp>
        <p:nvSpPr>
          <p:cNvPr id="4" name="Slide Number Placeholder 3"/>
          <p:cNvSpPr>
            <a:spLocks noGrp="1"/>
          </p:cNvSpPr>
          <p:nvPr>
            <p:ph type="sldNum" sz="quarter" idx="11"/>
          </p:nvPr>
        </p:nvSpPr>
        <p:spPr/>
        <p:txBody>
          <a:bodyPr/>
          <a:lstStyle/>
          <a:p>
            <a:fld id="{35482B25-261F-464E-BDD8-63296DE4D8A4}" type="slidenum">
              <a:rPr lang="en-US" smtClean="0"/>
              <a:pPr/>
              <a:t>‹#›</a:t>
            </a:fld>
            <a:endParaRPr lang="en-US" dirty="0"/>
          </a:p>
        </p:txBody>
      </p:sp>
    </p:spTree>
    <p:extLst>
      <p:ext uri="{BB962C8B-B14F-4D97-AF65-F5344CB8AC3E}">
        <p14:creationId xmlns:p14="http://schemas.microsoft.com/office/powerpoint/2010/main" val="28184079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15" name="Content Placeholder 3"/>
          <p:cNvSpPr>
            <a:spLocks noGrp="1"/>
          </p:cNvSpPr>
          <p:nvPr>
            <p:ph sz="half" idx="2"/>
          </p:nvPr>
        </p:nvSpPr>
        <p:spPr>
          <a:xfrm>
            <a:off x="166869" y="1530994"/>
            <a:ext cx="11465691" cy="4491980"/>
          </a:xfrm>
        </p:spPr>
        <p:txBody>
          <a:bodyPr/>
          <a:lstStyle>
            <a:lvl1pPr>
              <a:defRPr sz="1800"/>
            </a:lvl1pPr>
            <a:lvl2pPr>
              <a:defRPr sz="165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itle 1"/>
          <p:cNvSpPr>
            <a:spLocks noGrp="1"/>
          </p:cNvSpPr>
          <p:nvPr>
            <p:ph type="title"/>
          </p:nvPr>
        </p:nvSpPr>
        <p:spPr>
          <a:xfrm>
            <a:off x="166868" y="205430"/>
            <a:ext cx="10018853" cy="1325564"/>
          </a:xfrm>
          <a:prstGeom prst="rect">
            <a:avLst/>
          </a:prstGeo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Footer</a:t>
            </a:r>
            <a:endParaRPr lang="en-US" dirty="0"/>
          </a:p>
        </p:txBody>
      </p:sp>
      <p:sp>
        <p:nvSpPr>
          <p:cNvPr id="4" name="Slide Number Placeholder 3"/>
          <p:cNvSpPr>
            <a:spLocks noGrp="1"/>
          </p:cNvSpPr>
          <p:nvPr>
            <p:ph type="sldNum" sz="quarter" idx="11"/>
          </p:nvPr>
        </p:nvSpPr>
        <p:spPr/>
        <p:txBody>
          <a:bodyPr/>
          <a:lstStyle/>
          <a:p>
            <a:fld id="{35482B25-261F-464E-BDD8-63296DE4D8A4}" type="slidenum">
              <a:rPr lang="en-US" smtClean="0"/>
              <a:pPr/>
              <a:t>‹#›</a:t>
            </a:fld>
            <a:endParaRPr lang="en-US" dirty="0"/>
          </a:p>
        </p:txBody>
      </p:sp>
    </p:spTree>
    <p:extLst>
      <p:ext uri="{BB962C8B-B14F-4D97-AF65-F5344CB8AC3E}">
        <p14:creationId xmlns:p14="http://schemas.microsoft.com/office/powerpoint/2010/main" val="10191244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15" name="Content Placeholder 3"/>
          <p:cNvSpPr>
            <a:spLocks noGrp="1"/>
          </p:cNvSpPr>
          <p:nvPr>
            <p:ph sz="half" idx="2"/>
          </p:nvPr>
        </p:nvSpPr>
        <p:spPr>
          <a:xfrm>
            <a:off x="166869" y="1530994"/>
            <a:ext cx="11465691" cy="4491980"/>
          </a:xfrm>
        </p:spPr>
        <p:txBody>
          <a:bodyPr/>
          <a:lstStyle>
            <a:lvl1pPr>
              <a:defRPr sz="1800"/>
            </a:lvl1pPr>
            <a:lvl2pPr>
              <a:defRPr sz="165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itle 1"/>
          <p:cNvSpPr>
            <a:spLocks noGrp="1"/>
          </p:cNvSpPr>
          <p:nvPr>
            <p:ph type="title"/>
          </p:nvPr>
        </p:nvSpPr>
        <p:spPr>
          <a:xfrm>
            <a:off x="166868" y="205430"/>
            <a:ext cx="10018853" cy="1325564"/>
          </a:xfrm>
          <a:prstGeom prst="rect">
            <a:avLst/>
          </a:prstGeo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Footer</a:t>
            </a:r>
            <a:endParaRPr lang="en-US" dirty="0"/>
          </a:p>
        </p:txBody>
      </p:sp>
      <p:sp>
        <p:nvSpPr>
          <p:cNvPr id="4" name="Slide Number Placeholder 3"/>
          <p:cNvSpPr>
            <a:spLocks noGrp="1"/>
          </p:cNvSpPr>
          <p:nvPr>
            <p:ph type="sldNum" sz="quarter" idx="11"/>
          </p:nvPr>
        </p:nvSpPr>
        <p:spPr/>
        <p:txBody>
          <a:bodyPr/>
          <a:lstStyle/>
          <a:p>
            <a:fld id="{35482B25-261F-464E-BDD8-63296DE4D8A4}" type="slidenum">
              <a:rPr lang="en-US" smtClean="0"/>
              <a:pPr/>
              <a:t>‹#›</a:t>
            </a:fld>
            <a:endParaRPr lang="en-US" dirty="0"/>
          </a:p>
        </p:txBody>
      </p:sp>
    </p:spTree>
    <p:extLst>
      <p:ext uri="{BB962C8B-B14F-4D97-AF65-F5344CB8AC3E}">
        <p14:creationId xmlns:p14="http://schemas.microsoft.com/office/powerpoint/2010/main" val="40642695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15" name="Content Placeholder 3"/>
          <p:cNvSpPr>
            <a:spLocks noGrp="1"/>
          </p:cNvSpPr>
          <p:nvPr>
            <p:ph sz="half" idx="2"/>
          </p:nvPr>
        </p:nvSpPr>
        <p:spPr>
          <a:xfrm>
            <a:off x="166869" y="1530994"/>
            <a:ext cx="11465691" cy="4491980"/>
          </a:xfrm>
        </p:spPr>
        <p:txBody>
          <a:bodyPr/>
          <a:lstStyle>
            <a:lvl1pPr>
              <a:defRPr sz="1800"/>
            </a:lvl1pPr>
            <a:lvl2pPr>
              <a:defRPr sz="165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itle 1"/>
          <p:cNvSpPr>
            <a:spLocks noGrp="1"/>
          </p:cNvSpPr>
          <p:nvPr>
            <p:ph type="title"/>
          </p:nvPr>
        </p:nvSpPr>
        <p:spPr>
          <a:xfrm>
            <a:off x="166868" y="205430"/>
            <a:ext cx="10018853" cy="1325564"/>
          </a:xfrm>
          <a:prstGeom prst="rect">
            <a:avLst/>
          </a:prstGeo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Footer</a:t>
            </a:r>
            <a:endParaRPr lang="en-US" dirty="0"/>
          </a:p>
        </p:txBody>
      </p:sp>
      <p:sp>
        <p:nvSpPr>
          <p:cNvPr id="4" name="Slide Number Placeholder 3"/>
          <p:cNvSpPr>
            <a:spLocks noGrp="1"/>
          </p:cNvSpPr>
          <p:nvPr>
            <p:ph type="sldNum" sz="quarter" idx="11"/>
          </p:nvPr>
        </p:nvSpPr>
        <p:spPr/>
        <p:txBody>
          <a:bodyPr/>
          <a:lstStyle/>
          <a:p>
            <a:fld id="{35482B25-261F-464E-BDD8-63296DE4D8A4}" type="slidenum">
              <a:rPr lang="en-US" smtClean="0"/>
              <a:pPr/>
              <a:t>‹#›</a:t>
            </a:fld>
            <a:endParaRPr lang="en-US" dirty="0"/>
          </a:p>
        </p:txBody>
      </p:sp>
    </p:spTree>
    <p:extLst>
      <p:ext uri="{BB962C8B-B14F-4D97-AF65-F5344CB8AC3E}">
        <p14:creationId xmlns:p14="http://schemas.microsoft.com/office/powerpoint/2010/main" val="29572958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15" name="Content Placeholder 3"/>
          <p:cNvSpPr>
            <a:spLocks noGrp="1"/>
          </p:cNvSpPr>
          <p:nvPr>
            <p:ph sz="half" idx="2"/>
          </p:nvPr>
        </p:nvSpPr>
        <p:spPr>
          <a:xfrm>
            <a:off x="166869" y="1530994"/>
            <a:ext cx="11465691" cy="4491980"/>
          </a:xfrm>
        </p:spPr>
        <p:txBody>
          <a:bodyPr/>
          <a:lstStyle>
            <a:lvl1pPr>
              <a:defRPr sz="1800"/>
            </a:lvl1pPr>
            <a:lvl2pPr>
              <a:defRPr sz="165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itle 1"/>
          <p:cNvSpPr>
            <a:spLocks noGrp="1"/>
          </p:cNvSpPr>
          <p:nvPr>
            <p:ph type="title"/>
          </p:nvPr>
        </p:nvSpPr>
        <p:spPr>
          <a:xfrm>
            <a:off x="166868" y="205430"/>
            <a:ext cx="10018853" cy="1325564"/>
          </a:xfrm>
          <a:prstGeom prst="rect">
            <a:avLst/>
          </a:prstGeo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Footer</a:t>
            </a:r>
            <a:endParaRPr lang="en-US" dirty="0"/>
          </a:p>
        </p:txBody>
      </p:sp>
      <p:sp>
        <p:nvSpPr>
          <p:cNvPr id="4" name="Slide Number Placeholder 3"/>
          <p:cNvSpPr>
            <a:spLocks noGrp="1"/>
          </p:cNvSpPr>
          <p:nvPr>
            <p:ph type="sldNum" sz="quarter" idx="11"/>
          </p:nvPr>
        </p:nvSpPr>
        <p:spPr/>
        <p:txBody>
          <a:bodyPr/>
          <a:lstStyle/>
          <a:p>
            <a:fld id="{35482B25-261F-464E-BDD8-63296DE4D8A4}" type="slidenum">
              <a:rPr lang="en-US" smtClean="0"/>
              <a:pPr/>
              <a:t>‹#›</a:t>
            </a:fld>
            <a:endParaRPr lang="en-US" dirty="0"/>
          </a:p>
        </p:txBody>
      </p:sp>
    </p:spTree>
    <p:extLst>
      <p:ext uri="{BB962C8B-B14F-4D97-AF65-F5344CB8AC3E}">
        <p14:creationId xmlns:p14="http://schemas.microsoft.com/office/powerpoint/2010/main" val="41530696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15" name="Content Placeholder 3"/>
          <p:cNvSpPr>
            <a:spLocks noGrp="1"/>
          </p:cNvSpPr>
          <p:nvPr>
            <p:ph sz="half" idx="2"/>
          </p:nvPr>
        </p:nvSpPr>
        <p:spPr>
          <a:xfrm>
            <a:off x="166869" y="1530994"/>
            <a:ext cx="11465691" cy="4491980"/>
          </a:xfrm>
        </p:spPr>
        <p:txBody>
          <a:bodyPr/>
          <a:lstStyle>
            <a:lvl1pPr>
              <a:defRPr sz="1800"/>
            </a:lvl1pPr>
            <a:lvl2pPr>
              <a:defRPr sz="165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itle 1"/>
          <p:cNvSpPr>
            <a:spLocks noGrp="1"/>
          </p:cNvSpPr>
          <p:nvPr>
            <p:ph type="title"/>
          </p:nvPr>
        </p:nvSpPr>
        <p:spPr>
          <a:xfrm>
            <a:off x="166868" y="205430"/>
            <a:ext cx="10018853" cy="1325564"/>
          </a:xfrm>
          <a:prstGeom prst="rect">
            <a:avLst/>
          </a:prstGeo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Footer</a:t>
            </a:r>
            <a:endParaRPr lang="en-US" dirty="0"/>
          </a:p>
        </p:txBody>
      </p:sp>
      <p:sp>
        <p:nvSpPr>
          <p:cNvPr id="4" name="Slide Number Placeholder 3"/>
          <p:cNvSpPr>
            <a:spLocks noGrp="1"/>
          </p:cNvSpPr>
          <p:nvPr>
            <p:ph type="sldNum" sz="quarter" idx="11"/>
          </p:nvPr>
        </p:nvSpPr>
        <p:spPr/>
        <p:txBody>
          <a:bodyPr/>
          <a:lstStyle/>
          <a:p>
            <a:fld id="{35482B25-261F-464E-BDD8-63296DE4D8A4}" type="slidenum">
              <a:rPr lang="en-US" smtClean="0"/>
              <a:pPr/>
              <a:t>‹#›</a:t>
            </a:fld>
            <a:endParaRPr lang="en-US" dirty="0"/>
          </a:p>
        </p:txBody>
      </p:sp>
    </p:spTree>
    <p:extLst>
      <p:ext uri="{BB962C8B-B14F-4D97-AF65-F5344CB8AC3E}">
        <p14:creationId xmlns:p14="http://schemas.microsoft.com/office/powerpoint/2010/main" val="12189994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15" name="Content Placeholder 3"/>
          <p:cNvSpPr>
            <a:spLocks noGrp="1"/>
          </p:cNvSpPr>
          <p:nvPr>
            <p:ph sz="half" idx="2"/>
          </p:nvPr>
        </p:nvSpPr>
        <p:spPr>
          <a:xfrm>
            <a:off x="166869" y="1530994"/>
            <a:ext cx="11465691" cy="4491980"/>
          </a:xfrm>
        </p:spPr>
        <p:txBody>
          <a:bodyPr/>
          <a:lstStyle>
            <a:lvl1pPr>
              <a:defRPr sz="1800"/>
            </a:lvl1pPr>
            <a:lvl2pPr>
              <a:defRPr sz="165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itle 1"/>
          <p:cNvSpPr>
            <a:spLocks noGrp="1"/>
          </p:cNvSpPr>
          <p:nvPr>
            <p:ph type="title"/>
          </p:nvPr>
        </p:nvSpPr>
        <p:spPr>
          <a:xfrm>
            <a:off x="166868" y="205430"/>
            <a:ext cx="10018853" cy="1325564"/>
          </a:xfrm>
          <a:prstGeom prst="rect">
            <a:avLst/>
          </a:prstGeo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Footer</a:t>
            </a:r>
            <a:endParaRPr lang="en-US" dirty="0"/>
          </a:p>
        </p:txBody>
      </p:sp>
      <p:sp>
        <p:nvSpPr>
          <p:cNvPr id="4" name="Slide Number Placeholder 3"/>
          <p:cNvSpPr>
            <a:spLocks noGrp="1"/>
          </p:cNvSpPr>
          <p:nvPr>
            <p:ph type="sldNum" sz="quarter" idx="11"/>
          </p:nvPr>
        </p:nvSpPr>
        <p:spPr/>
        <p:txBody>
          <a:bodyPr/>
          <a:lstStyle/>
          <a:p>
            <a:fld id="{35482B25-261F-464E-BDD8-63296DE4D8A4}" type="slidenum">
              <a:rPr lang="en-US" smtClean="0"/>
              <a:pPr/>
              <a:t>‹#›</a:t>
            </a:fld>
            <a:endParaRPr lang="en-US" dirty="0"/>
          </a:p>
        </p:txBody>
      </p:sp>
    </p:spTree>
    <p:extLst>
      <p:ext uri="{BB962C8B-B14F-4D97-AF65-F5344CB8AC3E}">
        <p14:creationId xmlns:p14="http://schemas.microsoft.com/office/powerpoint/2010/main" val="24445247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15" name="Content Placeholder 3"/>
          <p:cNvSpPr>
            <a:spLocks noGrp="1"/>
          </p:cNvSpPr>
          <p:nvPr>
            <p:ph sz="half" idx="2"/>
          </p:nvPr>
        </p:nvSpPr>
        <p:spPr>
          <a:xfrm>
            <a:off x="166869" y="1530994"/>
            <a:ext cx="11465691" cy="4491980"/>
          </a:xfrm>
        </p:spPr>
        <p:txBody>
          <a:bodyPr/>
          <a:lstStyle>
            <a:lvl1pPr>
              <a:defRPr sz="1800"/>
            </a:lvl1pPr>
            <a:lvl2pPr>
              <a:defRPr sz="165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itle 1"/>
          <p:cNvSpPr>
            <a:spLocks noGrp="1"/>
          </p:cNvSpPr>
          <p:nvPr>
            <p:ph type="title"/>
          </p:nvPr>
        </p:nvSpPr>
        <p:spPr>
          <a:xfrm>
            <a:off x="166868" y="205430"/>
            <a:ext cx="10018853" cy="1325564"/>
          </a:xfrm>
          <a:prstGeom prst="rect">
            <a:avLst/>
          </a:prstGeo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Footer</a:t>
            </a:r>
            <a:endParaRPr lang="en-US" dirty="0"/>
          </a:p>
        </p:txBody>
      </p:sp>
      <p:sp>
        <p:nvSpPr>
          <p:cNvPr id="4" name="Slide Number Placeholder 3"/>
          <p:cNvSpPr>
            <a:spLocks noGrp="1"/>
          </p:cNvSpPr>
          <p:nvPr>
            <p:ph type="sldNum" sz="quarter" idx="11"/>
          </p:nvPr>
        </p:nvSpPr>
        <p:spPr/>
        <p:txBody>
          <a:bodyPr/>
          <a:lstStyle/>
          <a:p>
            <a:fld id="{35482B25-261F-464E-BDD8-63296DE4D8A4}" type="slidenum">
              <a:rPr lang="en-US" smtClean="0"/>
              <a:pPr/>
              <a:t>‹#›</a:t>
            </a:fld>
            <a:endParaRPr lang="en-US" dirty="0"/>
          </a:p>
        </p:txBody>
      </p:sp>
    </p:spTree>
    <p:extLst>
      <p:ext uri="{BB962C8B-B14F-4D97-AF65-F5344CB8AC3E}">
        <p14:creationId xmlns:p14="http://schemas.microsoft.com/office/powerpoint/2010/main" val="33331680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15" name="Content Placeholder 3"/>
          <p:cNvSpPr>
            <a:spLocks noGrp="1"/>
          </p:cNvSpPr>
          <p:nvPr>
            <p:ph sz="half" idx="2"/>
          </p:nvPr>
        </p:nvSpPr>
        <p:spPr>
          <a:xfrm>
            <a:off x="166869" y="1530994"/>
            <a:ext cx="11465691" cy="4491980"/>
          </a:xfrm>
        </p:spPr>
        <p:txBody>
          <a:bodyPr/>
          <a:lstStyle>
            <a:lvl1pPr>
              <a:defRPr sz="1800"/>
            </a:lvl1pPr>
            <a:lvl2pPr>
              <a:defRPr sz="165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itle 1"/>
          <p:cNvSpPr>
            <a:spLocks noGrp="1"/>
          </p:cNvSpPr>
          <p:nvPr>
            <p:ph type="title"/>
          </p:nvPr>
        </p:nvSpPr>
        <p:spPr>
          <a:xfrm>
            <a:off x="166868" y="205430"/>
            <a:ext cx="10018853" cy="1325564"/>
          </a:xfrm>
          <a:prstGeom prst="rect">
            <a:avLst/>
          </a:prstGeo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Footer</a:t>
            </a:r>
            <a:endParaRPr lang="en-US" dirty="0"/>
          </a:p>
        </p:txBody>
      </p:sp>
      <p:sp>
        <p:nvSpPr>
          <p:cNvPr id="4" name="Slide Number Placeholder 3"/>
          <p:cNvSpPr>
            <a:spLocks noGrp="1"/>
          </p:cNvSpPr>
          <p:nvPr>
            <p:ph type="sldNum" sz="quarter" idx="11"/>
          </p:nvPr>
        </p:nvSpPr>
        <p:spPr/>
        <p:txBody>
          <a:bodyPr/>
          <a:lstStyle/>
          <a:p>
            <a:fld id="{35482B25-261F-464E-BDD8-63296DE4D8A4}" type="slidenum">
              <a:rPr lang="en-US" smtClean="0"/>
              <a:pPr/>
              <a:t>‹#›</a:t>
            </a:fld>
            <a:endParaRPr lang="en-US" dirty="0"/>
          </a:p>
        </p:txBody>
      </p:sp>
    </p:spTree>
    <p:extLst>
      <p:ext uri="{BB962C8B-B14F-4D97-AF65-F5344CB8AC3E}">
        <p14:creationId xmlns:p14="http://schemas.microsoft.com/office/powerpoint/2010/main" val="20815598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15" name="Content Placeholder 3"/>
          <p:cNvSpPr>
            <a:spLocks noGrp="1"/>
          </p:cNvSpPr>
          <p:nvPr>
            <p:ph sz="half" idx="2"/>
          </p:nvPr>
        </p:nvSpPr>
        <p:spPr>
          <a:xfrm>
            <a:off x="166869" y="1530994"/>
            <a:ext cx="11465691" cy="4491980"/>
          </a:xfrm>
        </p:spPr>
        <p:txBody>
          <a:bodyPr/>
          <a:lstStyle>
            <a:lvl1pPr>
              <a:defRPr sz="1800"/>
            </a:lvl1pPr>
            <a:lvl2pPr>
              <a:defRPr sz="165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itle 1"/>
          <p:cNvSpPr>
            <a:spLocks noGrp="1"/>
          </p:cNvSpPr>
          <p:nvPr>
            <p:ph type="title"/>
          </p:nvPr>
        </p:nvSpPr>
        <p:spPr>
          <a:xfrm>
            <a:off x="166868" y="205430"/>
            <a:ext cx="10018853" cy="1325564"/>
          </a:xfrm>
          <a:prstGeom prst="rect">
            <a:avLst/>
          </a:prstGeo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Footer</a:t>
            </a:r>
            <a:endParaRPr lang="en-US" dirty="0"/>
          </a:p>
        </p:txBody>
      </p:sp>
      <p:sp>
        <p:nvSpPr>
          <p:cNvPr id="4" name="Slide Number Placeholder 3"/>
          <p:cNvSpPr>
            <a:spLocks noGrp="1"/>
          </p:cNvSpPr>
          <p:nvPr>
            <p:ph type="sldNum" sz="quarter" idx="11"/>
          </p:nvPr>
        </p:nvSpPr>
        <p:spPr/>
        <p:txBody>
          <a:bodyPr/>
          <a:lstStyle/>
          <a:p>
            <a:fld id="{35482B25-261F-464E-BDD8-63296DE4D8A4}" type="slidenum">
              <a:rPr lang="en-US" smtClean="0"/>
              <a:pPr/>
              <a:t>‹#›</a:t>
            </a:fld>
            <a:endParaRPr lang="en-US" dirty="0"/>
          </a:p>
        </p:txBody>
      </p:sp>
    </p:spTree>
    <p:extLst>
      <p:ext uri="{BB962C8B-B14F-4D97-AF65-F5344CB8AC3E}">
        <p14:creationId xmlns:p14="http://schemas.microsoft.com/office/powerpoint/2010/main" val="3621290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p:txBody>
          <a:bodyPr/>
          <a:lstStyle/>
          <a:p>
            <a:fld id="{B72DE184-2C32-374D-B97A-9C3A9DB68E8F}" type="datetime1">
              <a:rPr lang="en-GB" smtClean="0"/>
              <a:t>08/11/2023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448800" y="6399724"/>
            <a:ext cx="2743200" cy="365125"/>
          </a:xfrm>
          <a:prstGeom prst="rect">
            <a:avLst/>
          </a:prstGeom>
        </p:spPr>
        <p:txBody>
          <a:bodyPr/>
          <a:lstStyle/>
          <a:p>
            <a:fld id="{9F85A420-8BDD-054E-A85F-492ADA0C3797}" type="slidenum">
              <a:rPr lang="en-US" smtClean="0"/>
              <a:t>‹#›</a:t>
            </a:fld>
            <a:endParaRPr lang="en-US"/>
          </a:p>
        </p:txBody>
      </p:sp>
      <p:cxnSp>
        <p:nvCxnSpPr>
          <p:cNvPr id="7" name="Straight Connector 6">
            <a:extLst>
              <a:ext uri="{FF2B5EF4-FFF2-40B4-BE49-F238E27FC236}">
                <a16:creationId xmlns:a16="http://schemas.microsoft.com/office/drawing/2014/main" id="{D02E52ED-0D11-A940-9D9A-834EF08B68A1}"/>
              </a:ext>
            </a:extLst>
          </p:cNvPr>
          <p:cNvCxnSpPr>
            <a:cxnSpLocks/>
          </p:cNvCxnSpPr>
          <p:nvPr userDrawn="1"/>
        </p:nvCxnSpPr>
        <p:spPr>
          <a:xfrm>
            <a:off x="519063" y="787275"/>
            <a:ext cx="11340000" cy="0"/>
          </a:xfrm>
          <a:prstGeom prst="line">
            <a:avLst/>
          </a:prstGeom>
          <a:ln>
            <a:solidFill>
              <a:schemeClr val="tx1"/>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6483755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15" name="Content Placeholder 3"/>
          <p:cNvSpPr>
            <a:spLocks noGrp="1"/>
          </p:cNvSpPr>
          <p:nvPr>
            <p:ph sz="half" idx="2"/>
          </p:nvPr>
        </p:nvSpPr>
        <p:spPr>
          <a:xfrm>
            <a:off x="166869" y="1530994"/>
            <a:ext cx="11465691" cy="4491980"/>
          </a:xfrm>
        </p:spPr>
        <p:txBody>
          <a:bodyPr/>
          <a:lstStyle>
            <a:lvl1pPr>
              <a:defRPr sz="1800"/>
            </a:lvl1pPr>
            <a:lvl2pPr>
              <a:defRPr sz="165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itle 1"/>
          <p:cNvSpPr>
            <a:spLocks noGrp="1"/>
          </p:cNvSpPr>
          <p:nvPr>
            <p:ph type="title"/>
          </p:nvPr>
        </p:nvSpPr>
        <p:spPr>
          <a:xfrm>
            <a:off x="166868" y="205430"/>
            <a:ext cx="10018853" cy="1325564"/>
          </a:xfrm>
          <a:prstGeom prst="rect">
            <a:avLst/>
          </a:prstGeo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Footer</a:t>
            </a:r>
            <a:endParaRPr lang="en-US" dirty="0"/>
          </a:p>
        </p:txBody>
      </p:sp>
      <p:sp>
        <p:nvSpPr>
          <p:cNvPr id="4" name="Slide Number Placeholder 3"/>
          <p:cNvSpPr>
            <a:spLocks noGrp="1"/>
          </p:cNvSpPr>
          <p:nvPr>
            <p:ph type="sldNum" sz="quarter" idx="11"/>
          </p:nvPr>
        </p:nvSpPr>
        <p:spPr/>
        <p:txBody>
          <a:bodyPr/>
          <a:lstStyle/>
          <a:p>
            <a:fld id="{35482B25-261F-464E-BDD8-63296DE4D8A4}" type="slidenum">
              <a:rPr lang="en-US" smtClean="0"/>
              <a:pPr/>
              <a:t>‹#›</a:t>
            </a:fld>
            <a:endParaRPr lang="en-US" dirty="0"/>
          </a:p>
        </p:txBody>
      </p:sp>
    </p:spTree>
    <p:extLst>
      <p:ext uri="{BB962C8B-B14F-4D97-AF65-F5344CB8AC3E}">
        <p14:creationId xmlns:p14="http://schemas.microsoft.com/office/powerpoint/2010/main" val="32203456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15" name="Content Placeholder 3"/>
          <p:cNvSpPr>
            <a:spLocks noGrp="1"/>
          </p:cNvSpPr>
          <p:nvPr>
            <p:ph sz="half" idx="2"/>
          </p:nvPr>
        </p:nvSpPr>
        <p:spPr>
          <a:xfrm>
            <a:off x="166869" y="1530994"/>
            <a:ext cx="11465691" cy="4491980"/>
          </a:xfrm>
        </p:spPr>
        <p:txBody>
          <a:bodyPr/>
          <a:lstStyle>
            <a:lvl1pPr>
              <a:defRPr sz="1800"/>
            </a:lvl1pPr>
            <a:lvl2pPr>
              <a:defRPr sz="165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itle 1"/>
          <p:cNvSpPr>
            <a:spLocks noGrp="1"/>
          </p:cNvSpPr>
          <p:nvPr>
            <p:ph type="title"/>
          </p:nvPr>
        </p:nvSpPr>
        <p:spPr>
          <a:xfrm>
            <a:off x="166868" y="205430"/>
            <a:ext cx="10018853" cy="1325564"/>
          </a:xfrm>
          <a:prstGeom prst="rect">
            <a:avLst/>
          </a:prstGeo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Footer</a:t>
            </a:r>
            <a:endParaRPr lang="en-US" dirty="0"/>
          </a:p>
        </p:txBody>
      </p:sp>
      <p:sp>
        <p:nvSpPr>
          <p:cNvPr id="4" name="Slide Number Placeholder 3"/>
          <p:cNvSpPr>
            <a:spLocks noGrp="1"/>
          </p:cNvSpPr>
          <p:nvPr>
            <p:ph type="sldNum" sz="quarter" idx="11"/>
          </p:nvPr>
        </p:nvSpPr>
        <p:spPr/>
        <p:txBody>
          <a:bodyPr/>
          <a:lstStyle/>
          <a:p>
            <a:fld id="{35482B25-261F-464E-BDD8-63296DE4D8A4}" type="slidenum">
              <a:rPr lang="en-US" smtClean="0"/>
              <a:pPr/>
              <a:t>‹#›</a:t>
            </a:fld>
            <a:endParaRPr lang="en-US" dirty="0"/>
          </a:p>
        </p:txBody>
      </p:sp>
    </p:spTree>
    <p:extLst>
      <p:ext uri="{BB962C8B-B14F-4D97-AF65-F5344CB8AC3E}">
        <p14:creationId xmlns:p14="http://schemas.microsoft.com/office/powerpoint/2010/main" val="18877412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15" name="Content Placeholder 3"/>
          <p:cNvSpPr>
            <a:spLocks noGrp="1"/>
          </p:cNvSpPr>
          <p:nvPr>
            <p:ph sz="half" idx="2"/>
          </p:nvPr>
        </p:nvSpPr>
        <p:spPr>
          <a:xfrm>
            <a:off x="166869" y="1530994"/>
            <a:ext cx="11465691" cy="4491980"/>
          </a:xfrm>
        </p:spPr>
        <p:txBody>
          <a:bodyPr/>
          <a:lstStyle>
            <a:lvl1pPr>
              <a:defRPr sz="1800"/>
            </a:lvl1pPr>
            <a:lvl2pPr>
              <a:defRPr sz="165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itle 1"/>
          <p:cNvSpPr>
            <a:spLocks noGrp="1"/>
          </p:cNvSpPr>
          <p:nvPr>
            <p:ph type="title"/>
          </p:nvPr>
        </p:nvSpPr>
        <p:spPr>
          <a:xfrm>
            <a:off x="166868" y="205430"/>
            <a:ext cx="10018853" cy="1325564"/>
          </a:xfrm>
          <a:prstGeom prst="rect">
            <a:avLst/>
          </a:prstGeo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Footer</a:t>
            </a:r>
            <a:endParaRPr lang="en-US" dirty="0"/>
          </a:p>
        </p:txBody>
      </p:sp>
      <p:sp>
        <p:nvSpPr>
          <p:cNvPr id="4" name="Slide Number Placeholder 3"/>
          <p:cNvSpPr>
            <a:spLocks noGrp="1"/>
          </p:cNvSpPr>
          <p:nvPr>
            <p:ph type="sldNum" sz="quarter" idx="11"/>
          </p:nvPr>
        </p:nvSpPr>
        <p:spPr/>
        <p:txBody>
          <a:bodyPr/>
          <a:lstStyle/>
          <a:p>
            <a:fld id="{35482B25-261F-464E-BDD8-63296DE4D8A4}" type="slidenum">
              <a:rPr lang="en-US" smtClean="0"/>
              <a:pPr/>
              <a:t>‹#›</a:t>
            </a:fld>
            <a:endParaRPr lang="en-US" dirty="0"/>
          </a:p>
        </p:txBody>
      </p:sp>
    </p:spTree>
    <p:extLst>
      <p:ext uri="{BB962C8B-B14F-4D97-AF65-F5344CB8AC3E}">
        <p14:creationId xmlns:p14="http://schemas.microsoft.com/office/powerpoint/2010/main" val="20482723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15" name="Content Placeholder 3"/>
          <p:cNvSpPr>
            <a:spLocks noGrp="1"/>
          </p:cNvSpPr>
          <p:nvPr>
            <p:ph sz="half" idx="2"/>
          </p:nvPr>
        </p:nvSpPr>
        <p:spPr>
          <a:xfrm>
            <a:off x="166869" y="1530994"/>
            <a:ext cx="11465691" cy="4491980"/>
          </a:xfrm>
        </p:spPr>
        <p:txBody>
          <a:bodyPr/>
          <a:lstStyle>
            <a:lvl1pPr>
              <a:defRPr sz="1800"/>
            </a:lvl1pPr>
            <a:lvl2pPr>
              <a:defRPr sz="165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itle 1"/>
          <p:cNvSpPr>
            <a:spLocks noGrp="1"/>
          </p:cNvSpPr>
          <p:nvPr>
            <p:ph type="title"/>
          </p:nvPr>
        </p:nvSpPr>
        <p:spPr>
          <a:xfrm>
            <a:off x="166868" y="205430"/>
            <a:ext cx="10018853" cy="1325564"/>
          </a:xfrm>
          <a:prstGeom prst="rect">
            <a:avLst/>
          </a:prstGeo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Footer</a:t>
            </a:r>
            <a:endParaRPr lang="en-US" dirty="0"/>
          </a:p>
        </p:txBody>
      </p:sp>
      <p:sp>
        <p:nvSpPr>
          <p:cNvPr id="4" name="Slide Number Placeholder 3"/>
          <p:cNvSpPr>
            <a:spLocks noGrp="1"/>
          </p:cNvSpPr>
          <p:nvPr>
            <p:ph type="sldNum" sz="quarter" idx="11"/>
          </p:nvPr>
        </p:nvSpPr>
        <p:spPr/>
        <p:txBody>
          <a:bodyPr/>
          <a:lstStyle/>
          <a:p>
            <a:fld id="{35482B25-261F-464E-BDD8-63296DE4D8A4}" type="slidenum">
              <a:rPr lang="en-US" smtClean="0"/>
              <a:pPr/>
              <a:t>‹#›</a:t>
            </a:fld>
            <a:endParaRPr lang="en-US" dirty="0"/>
          </a:p>
        </p:txBody>
      </p:sp>
    </p:spTree>
    <p:extLst>
      <p:ext uri="{BB962C8B-B14F-4D97-AF65-F5344CB8AC3E}">
        <p14:creationId xmlns:p14="http://schemas.microsoft.com/office/powerpoint/2010/main" val="3661757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7FE11406-DDB3-DC47-A228-716B9EA3E3A0}" type="datetime1">
              <a:rPr lang="en-GB" smtClean="0"/>
              <a:t>08/11/2023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F85A420-8BDD-054E-A85F-492ADA0C3797}" type="slidenum">
              <a:rPr lang="en-US" smtClean="0"/>
              <a:t>‹#›</a:t>
            </a:fld>
            <a:endParaRPr lang="en-US"/>
          </a:p>
        </p:txBody>
      </p:sp>
    </p:spTree>
    <p:extLst>
      <p:ext uri="{BB962C8B-B14F-4D97-AF65-F5344CB8AC3E}">
        <p14:creationId xmlns:p14="http://schemas.microsoft.com/office/powerpoint/2010/main" val="2063046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0E2A5699-E5D9-EA44-B7A8-A1A6145DD2B1}" type="datetime1">
              <a:rPr lang="en-GB" smtClean="0"/>
              <a:t>08/11/2023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F85A420-8BDD-054E-A85F-492ADA0C3797}" type="slidenum">
              <a:rPr lang="en-US" smtClean="0"/>
              <a:t>‹#›</a:t>
            </a:fld>
            <a:endParaRPr lang="en-US"/>
          </a:p>
        </p:txBody>
      </p:sp>
    </p:spTree>
    <p:extLst>
      <p:ext uri="{BB962C8B-B14F-4D97-AF65-F5344CB8AC3E}">
        <p14:creationId xmlns:p14="http://schemas.microsoft.com/office/powerpoint/2010/main" val="25404411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0431539E-15D3-1745-A446-777534B0148E}" type="datetime1">
              <a:rPr lang="en-GB" smtClean="0"/>
              <a:t>08/11/2023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F85A420-8BDD-054E-A85F-492ADA0C3797}" type="slidenum">
              <a:rPr lang="en-US" smtClean="0"/>
              <a:t>‹#›</a:t>
            </a:fld>
            <a:endParaRPr lang="en-US"/>
          </a:p>
        </p:txBody>
      </p:sp>
    </p:spTree>
    <p:extLst>
      <p:ext uri="{BB962C8B-B14F-4D97-AF65-F5344CB8AC3E}">
        <p14:creationId xmlns:p14="http://schemas.microsoft.com/office/powerpoint/2010/main" val="4204961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3F32B0BC-E154-1447-83F9-8927E5475505}" type="datetime1">
              <a:rPr lang="en-GB" smtClean="0"/>
              <a:t>08/11/2023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F85A420-8BDD-054E-A85F-492ADA0C3797}" type="slidenum">
              <a:rPr lang="en-US" smtClean="0"/>
              <a:t>‹#›</a:t>
            </a:fld>
            <a:endParaRPr lang="en-US"/>
          </a:p>
        </p:txBody>
      </p:sp>
    </p:spTree>
    <p:extLst>
      <p:ext uri="{BB962C8B-B14F-4D97-AF65-F5344CB8AC3E}">
        <p14:creationId xmlns:p14="http://schemas.microsoft.com/office/powerpoint/2010/main" val="2633307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A32AF8-ABD3-6646-97C7-7EF7393D8F2C}" type="datetime1">
              <a:rPr lang="en-GB" smtClean="0"/>
              <a:t>08/11/2023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F85A420-8BDD-054E-A85F-492ADA0C3797}" type="slidenum">
              <a:rPr lang="en-US" smtClean="0"/>
              <a:t>‹#›</a:t>
            </a:fld>
            <a:endParaRPr lang="en-US"/>
          </a:p>
        </p:txBody>
      </p:sp>
    </p:spTree>
    <p:extLst>
      <p:ext uri="{BB962C8B-B14F-4D97-AF65-F5344CB8AC3E}">
        <p14:creationId xmlns:p14="http://schemas.microsoft.com/office/powerpoint/2010/main" val="3781942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53A80FA-D34B-4C42-BD23-C20C6BE5502D}" type="datetime1">
              <a:rPr lang="en-GB" smtClean="0"/>
              <a:t>08/11/2023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F85A420-8BDD-054E-A85F-492ADA0C3797}" type="slidenum">
              <a:rPr lang="en-US" smtClean="0"/>
              <a:t>‹#›</a:t>
            </a:fld>
            <a:endParaRPr lang="en-US"/>
          </a:p>
        </p:txBody>
      </p:sp>
    </p:spTree>
    <p:extLst>
      <p:ext uri="{BB962C8B-B14F-4D97-AF65-F5344CB8AC3E}">
        <p14:creationId xmlns:p14="http://schemas.microsoft.com/office/powerpoint/2010/main" val="240035210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AC15627-7FFA-0F4F-A951-3A6915082974}"/>
              </a:ext>
            </a:extLst>
          </p:cNvPr>
          <p:cNvPicPr>
            <a:picLocks noChangeAspect="1"/>
          </p:cNvPicPr>
          <p:nvPr userDrawn="1"/>
        </p:nvPicPr>
        <p:blipFill>
          <a:blip r:embed="rId35"/>
          <a:stretch>
            <a:fillRect/>
          </a:stretch>
        </p:blipFill>
        <p:spPr>
          <a:xfrm>
            <a:off x="0" y="6718312"/>
            <a:ext cx="12192000" cy="139687"/>
          </a:xfrm>
          <a:prstGeom prst="rect">
            <a:avLst/>
          </a:prstGeom>
        </p:spPr>
      </p:pic>
      <p:pic>
        <p:nvPicPr>
          <p:cNvPr id="10" name="Picture 9">
            <a:extLst>
              <a:ext uri="{FF2B5EF4-FFF2-40B4-BE49-F238E27FC236}">
                <a16:creationId xmlns:a16="http://schemas.microsoft.com/office/drawing/2014/main" id="{9DD24E61-DD1A-7F4B-803D-130E9972B4EC}"/>
              </a:ext>
            </a:extLst>
          </p:cNvPr>
          <p:cNvPicPr>
            <a:picLocks noChangeAspect="1"/>
          </p:cNvPicPr>
          <p:nvPr userDrawn="1"/>
        </p:nvPicPr>
        <p:blipFill>
          <a:blip r:embed="rId36"/>
          <a:stretch>
            <a:fillRect/>
          </a:stretch>
        </p:blipFill>
        <p:spPr>
          <a:xfrm>
            <a:off x="0" y="6695006"/>
            <a:ext cx="12192000" cy="69843"/>
          </a:xfrm>
          <a:prstGeom prst="rect">
            <a:avLst/>
          </a:prstGeom>
        </p:spPr>
      </p:pic>
      <p:sp>
        <p:nvSpPr>
          <p:cNvPr id="2" name="Title Placeholder 1"/>
          <p:cNvSpPr>
            <a:spLocks noGrp="1"/>
          </p:cNvSpPr>
          <p:nvPr>
            <p:ph type="title"/>
          </p:nvPr>
        </p:nvSpPr>
        <p:spPr>
          <a:xfrm>
            <a:off x="497711" y="162993"/>
            <a:ext cx="11372127" cy="1325563"/>
          </a:xfrm>
          <a:prstGeom prst="rect">
            <a:avLst/>
          </a:prstGeom>
          <a:noFill/>
          <a:ln w="12700">
            <a:noFill/>
            <a:extLst>
              <a:ext uri="{C807C97D-BFC1-408E-A445-0C87EB9F89A2}">
                <ask:lineSketchStyleProps xmlns:ask="http://schemas.microsoft.com/office/drawing/2018/sketchyshapes" sd="1219033472">
                  <a:custGeom>
                    <a:avLst/>
                    <a:gdLst>
                      <a:gd name="connsiteX0" fmla="*/ 0 w 10515600"/>
                      <a:gd name="connsiteY0" fmla="*/ 0 h 1325563"/>
                      <a:gd name="connsiteX1" fmla="*/ 479044 w 10515600"/>
                      <a:gd name="connsiteY1" fmla="*/ 0 h 1325563"/>
                      <a:gd name="connsiteX2" fmla="*/ 747776 w 10515600"/>
                      <a:gd name="connsiteY2" fmla="*/ 0 h 1325563"/>
                      <a:gd name="connsiteX3" fmla="*/ 1542288 w 10515600"/>
                      <a:gd name="connsiteY3" fmla="*/ 0 h 1325563"/>
                      <a:gd name="connsiteX4" fmla="*/ 2021332 w 10515600"/>
                      <a:gd name="connsiteY4" fmla="*/ 0 h 1325563"/>
                      <a:gd name="connsiteX5" fmla="*/ 2500376 w 10515600"/>
                      <a:gd name="connsiteY5" fmla="*/ 0 h 1325563"/>
                      <a:gd name="connsiteX6" fmla="*/ 3294888 w 10515600"/>
                      <a:gd name="connsiteY6" fmla="*/ 0 h 1325563"/>
                      <a:gd name="connsiteX7" fmla="*/ 3668776 w 10515600"/>
                      <a:gd name="connsiteY7" fmla="*/ 0 h 1325563"/>
                      <a:gd name="connsiteX8" fmla="*/ 4463288 w 10515600"/>
                      <a:gd name="connsiteY8" fmla="*/ 0 h 1325563"/>
                      <a:gd name="connsiteX9" fmla="*/ 5257800 w 10515600"/>
                      <a:gd name="connsiteY9" fmla="*/ 0 h 1325563"/>
                      <a:gd name="connsiteX10" fmla="*/ 5842000 w 10515600"/>
                      <a:gd name="connsiteY10" fmla="*/ 0 h 1325563"/>
                      <a:gd name="connsiteX11" fmla="*/ 6636512 w 10515600"/>
                      <a:gd name="connsiteY11" fmla="*/ 0 h 1325563"/>
                      <a:gd name="connsiteX12" fmla="*/ 7115556 w 10515600"/>
                      <a:gd name="connsiteY12" fmla="*/ 0 h 1325563"/>
                      <a:gd name="connsiteX13" fmla="*/ 7594600 w 10515600"/>
                      <a:gd name="connsiteY13" fmla="*/ 0 h 1325563"/>
                      <a:gd name="connsiteX14" fmla="*/ 8283956 w 10515600"/>
                      <a:gd name="connsiteY14" fmla="*/ 0 h 1325563"/>
                      <a:gd name="connsiteX15" fmla="*/ 8763000 w 10515600"/>
                      <a:gd name="connsiteY15" fmla="*/ 0 h 1325563"/>
                      <a:gd name="connsiteX16" fmla="*/ 9557512 w 10515600"/>
                      <a:gd name="connsiteY16" fmla="*/ 0 h 1325563"/>
                      <a:gd name="connsiteX17" fmla="*/ 10515600 w 10515600"/>
                      <a:gd name="connsiteY17" fmla="*/ 0 h 1325563"/>
                      <a:gd name="connsiteX18" fmla="*/ 10515600 w 10515600"/>
                      <a:gd name="connsiteY18" fmla="*/ 441854 h 1325563"/>
                      <a:gd name="connsiteX19" fmla="*/ 10515600 w 10515600"/>
                      <a:gd name="connsiteY19" fmla="*/ 896964 h 1325563"/>
                      <a:gd name="connsiteX20" fmla="*/ 10515600 w 10515600"/>
                      <a:gd name="connsiteY20" fmla="*/ 1325563 h 1325563"/>
                      <a:gd name="connsiteX21" fmla="*/ 10141712 w 10515600"/>
                      <a:gd name="connsiteY21" fmla="*/ 1325563 h 1325563"/>
                      <a:gd name="connsiteX22" fmla="*/ 9557512 w 10515600"/>
                      <a:gd name="connsiteY22" fmla="*/ 1325563 h 1325563"/>
                      <a:gd name="connsiteX23" fmla="*/ 9183624 w 10515600"/>
                      <a:gd name="connsiteY23" fmla="*/ 1325563 h 1325563"/>
                      <a:gd name="connsiteX24" fmla="*/ 8599424 w 10515600"/>
                      <a:gd name="connsiteY24" fmla="*/ 1325563 h 1325563"/>
                      <a:gd name="connsiteX25" fmla="*/ 8330692 w 10515600"/>
                      <a:gd name="connsiteY25" fmla="*/ 1325563 h 1325563"/>
                      <a:gd name="connsiteX26" fmla="*/ 8061960 w 10515600"/>
                      <a:gd name="connsiteY26" fmla="*/ 1325563 h 1325563"/>
                      <a:gd name="connsiteX27" fmla="*/ 7477760 w 10515600"/>
                      <a:gd name="connsiteY27" fmla="*/ 1325563 h 1325563"/>
                      <a:gd name="connsiteX28" fmla="*/ 7103872 w 10515600"/>
                      <a:gd name="connsiteY28" fmla="*/ 1325563 h 1325563"/>
                      <a:gd name="connsiteX29" fmla="*/ 6414516 w 10515600"/>
                      <a:gd name="connsiteY29" fmla="*/ 1325563 h 1325563"/>
                      <a:gd name="connsiteX30" fmla="*/ 6040628 w 10515600"/>
                      <a:gd name="connsiteY30" fmla="*/ 1325563 h 1325563"/>
                      <a:gd name="connsiteX31" fmla="*/ 5351272 w 10515600"/>
                      <a:gd name="connsiteY31" fmla="*/ 1325563 h 1325563"/>
                      <a:gd name="connsiteX32" fmla="*/ 5082540 w 10515600"/>
                      <a:gd name="connsiteY32" fmla="*/ 1325563 h 1325563"/>
                      <a:gd name="connsiteX33" fmla="*/ 4393184 w 10515600"/>
                      <a:gd name="connsiteY33" fmla="*/ 1325563 h 1325563"/>
                      <a:gd name="connsiteX34" fmla="*/ 4019296 w 10515600"/>
                      <a:gd name="connsiteY34" fmla="*/ 1325563 h 1325563"/>
                      <a:gd name="connsiteX35" fmla="*/ 3750564 w 10515600"/>
                      <a:gd name="connsiteY35" fmla="*/ 1325563 h 1325563"/>
                      <a:gd name="connsiteX36" fmla="*/ 3376676 w 10515600"/>
                      <a:gd name="connsiteY36" fmla="*/ 1325563 h 1325563"/>
                      <a:gd name="connsiteX37" fmla="*/ 2687320 w 10515600"/>
                      <a:gd name="connsiteY37" fmla="*/ 1325563 h 1325563"/>
                      <a:gd name="connsiteX38" fmla="*/ 2313432 w 10515600"/>
                      <a:gd name="connsiteY38" fmla="*/ 1325563 h 1325563"/>
                      <a:gd name="connsiteX39" fmla="*/ 2044700 w 10515600"/>
                      <a:gd name="connsiteY39" fmla="*/ 1325563 h 1325563"/>
                      <a:gd name="connsiteX40" fmla="*/ 1670812 w 10515600"/>
                      <a:gd name="connsiteY40" fmla="*/ 1325563 h 1325563"/>
                      <a:gd name="connsiteX41" fmla="*/ 1191768 w 10515600"/>
                      <a:gd name="connsiteY41" fmla="*/ 1325563 h 1325563"/>
                      <a:gd name="connsiteX42" fmla="*/ 607568 w 10515600"/>
                      <a:gd name="connsiteY42" fmla="*/ 1325563 h 1325563"/>
                      <a:gd name="connsiteX43" fmla="*/ 0 w 10515600"/>
                      <a:gd name="connsiteY43" fmla="*/ 1325563 h 1325563"/>
                      <a:gd name="connsiteX44" fmla="*/ 0 w 10515600"/>
                      <a:gd name="connsiteY44" fmla="*/ 857197 h 1325563"/>
                      <a:gd name="connsiteX45" fmla="*/ 0 w 10515600"/>
                      <a:gd name="connsiteY45" fmla="*/ 415343 h 1325563"/>
                      <a:gd name="connsiteX46" fmla="*/ 0 w 10515600"/>
                      <a:gd name="connsiteY46" fmla="*/ 0 h 132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515600" h="1325563" extrusionOk="0">
                        <a:moveTo>
                          <a:pt x="0" y="0"/>
                        </a:moveTo>
                        <a:cubicBezTo>
                          <a:pt x="117769" y="-54612"/>
                          <a:pt x="363642" y="16397"/>
                          <a:pt x="479044" y="0"/>
                        </a:cubicBezTo>
                        <a:cubicBezTo>
                          <a:pt x="594446" y="-16397"/>
                          <a:pt x="677892" y="18700"/>
                          <a:pt x="747776" y="0"/>
                        </a:cubicBezTo>
                        <a:cubicBezTo>
                          <a:pt x="817660" y="-18700"/>
                          <a:pt x="1147191" y="42425"/>
                          <a:pt x="1542288" y="0"/>
                        </a:cubicBezTo>
                        <a:cubicBezTo>
                          <a:pt x="1937385" y="-42425"/>
                          <a:pt x="1903667" y="55036"/>
                          <a:pt x="2021332" y="0"/>
                        </a:cubicBezTo>
                        <a:cubicBezTo>
                          <a:pt x="2138997" y="-55036"/>
                          <a:pt x="2261555" y="30614"/>
                          <a:pt x="2500376" y="0"/>
                        </a:cubicBezTo>
                        <a:cubicBezTo>
                          <a:pt x="2739197" y="-30614"/>
                          <a:pt x="2992326" y="934"/>
                          <a:pt x="3294888" y="0"/>
                        </a:cubicBezTo>
                        <a:cubicBezTo>
                          <a:pt x="3597450" y="-934"/>
                          <a:pt x="3536470" y="20588"/>
                          <a:pt x="3668776" y="0"/>
                        </a:cubicBezTo>
                        <a:cubicBezTo>
                          <a:pt x="3801082" y="-20588"/>
                          <a:pt x="4167052" y="95069"/>
                          <a:pt x="4463288" y="0"/>
                        </a:cubicBezTo>
                        <a:cubicBezTo>
                          <a:pt x="4759524" y="-95069"/>
                          <a:pt x="4927052" y="44879"/>
                          <a:pt x="5257800" y="0"/>
                        </a:cubicBezTo>
                        <a:cubicBezTo>
                          <a:pt x="5588548" y="-44879"/>
                          <a:pt x="5635378" y="45685"/>
                          <a:pt x="5842000" y="0"/>
                        </a:cubicBezTo>
                        <a:cubicBezTo>
                          <a:pt x="6048622" y="-45685"/>
                          <a:pt x="6336244" y="84925"/>
                          <a:pt x="6636512" y="0"/>
                        </a:cubicBezTo>
                        <a:cubicBezTo>
                          <a:pt x="6936780" y="-84925"/>
                          <a:pt x="6983770" y="37784"/>
                          <a:pt x="7115556" y="0"/>
                        </a:cubicBezTo>
                        <a:cubicBezTo>
                          <a:pt x="7247342" y="-37784"/>
                          <a:pt x="7473141" y="52757"/>
                          <a:pt x="7594600" y="0"/>
                        </a:cubicBezTo>
                        <a:cubicBezTo>
                          <a:pt x="7716059" y="-52757"/>
                          <a:pt x="8131150" y="920"/>
                          <a:pt x="8283956" y="0"/>
                        </a:cubicBezTo>
                        <a:cubicBezTo>
                          <a:pt x="8436762" y="-920"/>
                          <a:pt x="8664826" y="24800"/>
                          <a:pt x="8763000" y="0"/>
                        </a:cubicBezTo>
                        <a:cubicBezTo>
                          <a:pt x="8861174" y="-24800"/>
                          <a:pt x="9272964" y="43339"/>
                          <a:pt x="9557512" y="0"/>
                        </a:cubicBezTo>
                        <a:cubicBezTo>
                          <a:pt x="9842060" y="-43339"/>
                          <a:pt x="10044680" y="73864"/>
                          <a:pt x="10515600" y="0"/>
                        </a:cubicBezTo>
                        <a:cubicBezTo>
                          <a:pt x="10536968" y="118651"/>
                          <a:pt x="10479712" y="227816"/>
                          <a:pt x="10515600" y="441854"/>
                        </a:cubicBezTo>
                        <a:cubicBezTo>
                          <a:pt x="10551488" y="655892"/>
                          <a:pt x="10487580" y="795649"/>
                          <a:pt x="10515600" y="896964"/>
                        </a:cubicBezTo>
                        <a:cubicBezTo>
                          <a:pt x="10543620" y="998279"/>
                          <a:pt x="10467886" y="1134345"/>
                          <a:pt x="10515600" y="1325563"/>
                        </a:cubicBezTo>
                        <a:cubicBezTo>
                          <a:pt x="10386768" y="1345314"/>
                          <a:pt x="10232234" y="1296468"/>
                          <a:pt x="10141712" y="1325563"/>
                        </a:cubicBezTo>
                        <a:cubicBezTo>
                          <a:pt x="10051190" y="1354658"/>
                          <a:pt x="9821524" y="1272248"/>
                          <a:pt x="9557512" y="1325563"/>
                        </a:cubicBezTo>
                        <a:cubicBezTo>
                          <a:pt x="9293500" y="1378878"/>
                          <a:pt x="9328409" y="1285987"/>
                          <a:pt x="9183624" y="1325563"/>
                        </a:cubicBezTo>
                        <a:cubicBezTo>
                          <a:pt x="9038839" y="1365139"/>
                          <a:pt x="8786483" y="1307681"/>
                          <a:pt x="8599424" y="1325563"/>
                        </a:cubicBezTo>
                        <a:cubicBezTo>
                          <a:pt x="8412365" y="1343445"/>
                          <a:pt x="8414709" y="1295618"/>
                          <a:pt x="8330692" y="1325563"/>
                        </a:cubicBezTo>
                        <a:cubicBezTo>
                          <a:pt x="8246675" y="1355508"/>
                          <a:pt x="8177963" y="1311461"/>
                          <a:pt x="8061960" y="1325563"/>
                        </a:cubicBezTo>
                        <a:cubicBezTo>
                          <a:pt x="7945957" y="1339665"/>
                          <a:pt x="7703014" y="1305435"/>
                          <a:pt x="7477760" y="1325563"/>
                        </a:cubicBezTo>
                        <a:cubicBezTo>
                          <a:pt x="7252506" y="1345691"/>
                          <a:pt x="7252717" y="1303457"/>
                          <a:pt x="7103872" y="1325563"/>
                        </a:cubicBezTo>
                        <a:cubicBezTo>
                          <a:pt x="6955027" y="1347669"/>
                          <a:pt x="6731082" y="1266922"/>
                          <a:pt x="6414516" y="1325563"/>
                        </a:cubicBezTo>
                        <a:cubicBezTo>
                          <a:pt x="6097950" y="1384204"/>
                          <a:pt x="6209104" y="1291605"/>
                          <a:pt x="6040628" y="1325563"/>
                        </a:cubicBezTo>
                        <a:cubicBezTo>
                          <a:pt x="5872152" y="1359521"/>
                          <a:pt x="5612756" y="1250928"/>
                          <a:pt x="5351272" y="1325563"/>
                        </a:cubicBezTo>
                        <a:cubicBezTo>
                          <a:pt x="5089788" y="1400198"/>
                          <a:pt x="5214554" y="1299028"/>
                          <a:pt x="5082540" y="1325563"/>
                        </a:cubicBezTo>
                        <a:cubicBezTo>
                          <a:pt x="4950526" y="1352098"/>
                          <a:pt x="4664612" y="1292268"/>
                          <a:pt x="4393184" y="1325563"/>
                        </a:cubicBezTo>
                        <a:cubicBezTo>
                          <a:pt x="4121756" y="1358858"/>
                          <a:pt x="4202348" y="1294794"/>
                          <a:pt x="4019296" y="1325563"/>
                        </a:cubicBezTo>
                        <a:cubicBezTo>
                          <a:pt x="3836244" y="1356332"/>
                          <a:pt x="3833682" y="1302544"/>
                          <a:pt x="3750564" y="1325563"/>
                        </a:cubicBezTo>
                        <a:cubicBezTo>
                          <a:pt x="3667446" y="1348582"/>
                          <a:pt x="3558774" y="1289251"/>
                          <a:pt x="3376676" y="1325563"/>
                        </a:cubicBezTo>
                        <a:cubicBezTo>
                          <a:pt x="3194578" y="1361875"/>
                          <a:pt x="2934693" y="1260449"/>
                          <a:pt x="2687320" y="1325563"/>
                        </a:cubicBezTo>
                        <a:cubicBezTo>
                          <a:pt x="2439947" y="1390677"/>
                          <a:pt x="2409273" y="1286072"/>
                          <a:pt x="2313432" y="1325563"/>
                        </a:cubicBezTo>
                        <a:cubicBezTo>
                          <a:pt x="2217591" y="1365054"/>
                          <a:pt x="2115947" y="1322974"/>
                          <a:pt x="2044700" y="1325563"/>
                        </a:cubicBezTo>
                        <a:cubicBezTo>
                          <a:pt x="1973453" y="1328152"/>
                          <a:pt x="1746704" y="1313098"/>
                          <a:pt x="1670812" y="1325563"/>
                        </a:cubicBezTo>
                        <a:cubicBezTo>
                          <a:pt x="1594920" y="1338028"/>
                          <a:pt x="1361608" y="1274437"/>
                          <a:pt x="1191768" y="1325563"/>
                        </a:cubicBezTo>
                        <a:cubicBezTo>
                          <a:pt x="1021928" y="1376689"/>
                          <a:pt x="747020" y="1259611"/>
                          <a:pt x="607568" y="1325563"/>
                        </a:cubicBezTo>
                        <a:cubicBezTo>
                          <a:pt x="468116" y="1391515"/>
                          <a:pt x="299108" y="1260064"/>
                          <a:pt x="0" y="1325563"/>
                        </a:cubicBezTo>
                        <a:cubicBezTo>
                          <a:pt x="-42502" y="1110413"/>
                          <a:pt x="24566" y="1060159"/>
                          <a:pt x="0" y="857197"/>
                        </a:cubicBezTo>
                        <a:cubicBezTo>
                          <a:pt x="-24566" y="654235"/>
                          <a:pt x="2557" y="605171"/>
                          <a:pt x="0" y="415343"/>
                        </a:cubicBezTo>
                        <a:cubicBezTo>
                          <a:pt x="-2557" y="225515"/>
                          <a:pt x="15012" y="88770"/>
                          <a:pt x="0" y="0"/>
                        </a:cubicBezTo>
                        <a:close/>
                      </a:path>
                    </a:pathLst>
                  </a:custGeom>
                  <ask:type>
                    <ask:lineSketchNone/>
                  </ask:type>
                </ask:lineSketchStyleProps>
              </a:ext>
            </a:extLst>
          </a:ln>
        </p:spPr>
        <p:txBody>
          <a:bodyPr vert="horz" lIns="91440" tIns="45720" rIns="91440" bIns="45720" rtlCol="0" anchor="ctr">
            <a:normAutofit/>
          </a:bodyPr>
          <a:lstStyle/>
          <a:p>
            <a:r>
              <a:rPr lang="en-GB" dirty="0"/>
              <a:t>Heading</a:t>
            </a:r>
            <a:br>
              <a:rPr lang="en-GB" dirty="0"/>
            </a:br>
            <a:r>
              <a:rPr lang="en-GB" dirty="0"/>
              <a:t>Sub-heading</a:t>
            </a:r>
            <a:endParaRPr lang="en-US" dirty="0"/>
          </a:p>
        </p:txBody>
      </p:sp>
      <p:sp>
        <p:nvSpPr>
          <p:cNvPr id="3" name="Text Placeholder 2"/>
          <p:cNvSpPr>
            <a:spLocks noGrp="1"/>
          </p:cNvSpPr>
          <p:nvPr>
            <p:ph type="body" idx="1"/>
          </p:nvPr>
        </p:nvSpPr>
        <p:spPr>
          <a:xfrm>
            <a:off x="497711" y="1620830"/>
            <a:ext cx="11372127" cy="4513752"/>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0" y="6399724"/>
            <a:ext cx="27432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fld id="{5787C6A6-B5C6-DE43-8B21-21956D77BF07}" type="datetime1">
              <a:rPr lang="en-GB" smtClean="0"/>
              <a:pPr/>
              <a:t>08/11/2023</a:t>
            </a:fld>
            <a:endParaRPr lang="en-US" dirty="0"/>
          </a:p>
        </p:txBody>
      </p:sp>
      <p:sp>
        <p:nvSpPr>
          <p:cNvPr id="5" name="Footer Placeholder 4"/>
          <p:cNvSpPr>
            <a:spLocks noGrp="1"/>
          </p:cNvSpPr>
          <p:nvPr>
            <p:ph type="ftr" sz="quarter" idx="3"/>
          </p:nvPr>
        </p:nvSpPr>
        <p:spPr>
          <a:xfrm>
            <a:off x="4038600" y="6399724"/>
            <a:ext cx="4114800" cy="365125"/>
          </a:xfrm>
          <a:prstGeom prst="rect">
            <a:avLst/>
          </a:prstGeom>
        </p:spPr>
        <p:txBody>
          <a:bodyPr vert="horz" lIns="91440" tIns="45720" rIns="91440" bIns="45720" rtlCol="0" anchor="ctr"/>
          <a:lstStyle>
            <a:lvl1pPr algn="ctr">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448800" y="6399724"/>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r>
              <a:rPr lang="en-US"/>
              <a:t>Slide </a:t>
            </a:r>
            <a:fld id="{9F85A420-8BDD-054E-A85F-492ADA0C3797}" type="slidenum">
              <a:rPr lang="en-US" smtClean="0"/>
              <a:pPr/>
              <a:t>‹#›</a:t>
            </a:fld>
            <a:r>
              <a:rPr lang="en-US"/>
              <a:t> of 22</a:t>
            </a:r>
            <a:endParaRPr lang="en-US" dirty="0"/>
          </a:p>
        </p:txBody>
      </p:sp>
    </p:spTree>
    <p:extLst>
      <p:ext uri="{BB962C8B-B14F-4D97-AF65-F5344CB8AC3E}">
        <p14:creationId xmlns:p14="http://schemas.microsoft.com/office/powerpoint/2010/main" val="2831985034"/>
      </p:ext>
    </p:extLst>
  </p:cSld>
  <p:clrMap bg1="lt1" tx1="dk1" bg2="lt2" tx2="dk2" accent1="accent1" accent2="accent2" accent3="accent3" accent4="accent4" accent5="accent5" accent6="accent6" hlink="hlink" folHlink="folHlink"/>
  <p:sldLayoutIdLst>
    <p:sldLayoutId id="2147483673" r:id="rId1"/>
    <p:sldLayoutId id="2147483684"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 id="2147483706" r:id="rId31"/>
    <p:sldLayoutId id="2147483707" r:id="rId32"/>
    <p:sldLayoutId id="2147483708" r:id="rId33"/>
  </p:sldLayoutIdLst>
  <p:hf hdr="0" ftr="0"/>
  <p:txStyles>
    <p:titleStyle>
      <a:lvl1pPr algn="l" defTabSz="914400" rtl="0" eaLnBrk="1" latinLnBrk="0" hangingPunct="1">
        <a:lnSpc>
          <a:spcPct val="90000"/>
        </a:lnSpc>
        <a:spcBef>
          <a:spcPct val="0"/>
        </a:spcBef>
        <a:buNone/>
        <a:defRPr sz="36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9.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9.png"/><Relationship Id="rId5" Type="http://schemas.openxmlformats.org/officeDocument/2006/relationships/image" Target="../media/image25.png"/><Relationship Id="rId10" Type="http://schemas.openxmlformats.org/officeDocument/2006/relationships/image" Target="../media/image34.png"/><Relationship Id="rId4" Type="http://schemas.openxmlformats.org/officeDocument/2006/relationships/image" Target="../media/image20.pn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1.emf"/><Relationship Id="rId7" Type="http://schemas.openxmlformats.org/officeDocument/2006/relationships/image" Target="../media/image340.png"/><Relationship Id="rId12"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30.png"/><Relationship Id="rId11" Type="http://schemas.openxmlformats.org/officeDocument/2006/relationships/image" Target="../media/image43.png"/><Relationship Id="rId5" Type="http://schemas.openxmlformats.org/officeDocument/2006/relationships/image" Target="../media/image320.png"/><Relationship Id="rId10" Type="http://schemas.openxmlformats.org/officeDocument/2006/relationships/image" Target="../media/image371.png"/><Relationship Id="rId4" Type="http://schemas.openxmlformats.org/officeDocument/2006/relationships/image" Target="../media/image310.png"/><Relationship Id="rId9"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0.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30.png"/><Relationship Id="rId2" Type="http://schemas.openxmlformats.org/officeDocument/2006/relationships/image" Target="../media/image50.png"/><Relationship Id="rId1" Type="http://schemas.openxmlformats.org/officeDocument/2006/relationships/slideLayout" Target="../slideLayouts/slideLayout3.xml"/><Relationship Id="rId6" Type="http://schemas.openxmlformats.org/officeDocument/2006/relationships/image" Target="../media/image520.png"/><Relationship Id="rId5" Type="http://schemas.openxmlformats.org/officeDocument/2006/relationships/image" Target="../media/image510.png"/><Relationship Id="rId4" Type="http://schemas.openxmlformats.org/officeDocument/2006/relationships/image" Target="../media/image500.png"/><Relationship Id="rId9"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hyperlink" Target="http://www.eirene.de/report_4105.pdf"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55.png"/><Relationship Id="rId4" Type="http://schemas.openxmlformats.org/officeDocument/2006/relationships/image" Target="../media/image58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9.png"/><Relationship Id="rId1" Type="http://schemas.openxmlformats.org/officeDocument/2006/relationships/slideLayout" Target="../slideLayouts/slideLayout3.xml"/><Relationship Id="rId5" Type="http://schemas.openxmlformats.org/officeDocument/2006/relationships/image" Target="../media/image60.pn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62.pn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3.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72.png"/><Relationship Id="rId5" Type="http://schemas.openxmlformats.org/officeDocument/2006/relationships/image" Target="../media/image69.png"/><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8.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7.png"/></Relationships>
</file>

<file path=ppt/slides/_rels/slide2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github.com/ImperialCollegeLondon/SIKE" TargetMode="External"/><Relationship Id="rId7" Type="http://schemas.openxmlformats.org/officeDocument/2006/relationships/image" Target="../media/image83.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3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88.png"/></Relationships>
</file>

<file path=ppt/slides/_rels/slide3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95.jpg"/><Relationship Id="rId5" Type="http://schemas.openxmlformats.org/officeDocument/2006/relationships/image" Target="../media/image94.jpg"/><Relationship Id="rId4" Type="http://schemas.openxmlformats.org/officeDocument/2006/relationships/image" Target="../media/image93.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190.png"/><Relationship Id="rId5" Type="http://schemas.openxmlformats.org/officeDocument/2006/relationships/image" Target="../media/image240.png"/><Relationship Id="rId4" Type="http://schemas.openxmlformats.org/officeDocument/2006/relationships/image" Target="../media/image230.png"/></Relationships>
</file>

<file path=ppt/slides/_rels/slide41.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1.png"/><Relationship Id="rId1" Type="http://schemas.openxmlformats.org/officeDocument/2006/relationships/slideLayout" Target="../slideLayouts/slideLayout3.xml"/><Relationship Id="rId6" Type="http://schemas.openxmlformats.org/officeDocument/2006/relationships/image" Target="../media/image261.png"/><Relationship Id="rId5" Type="http://schemas.openxmlformats.org/officeDocument/2006/relationships/image" Target="../media/image250.png"/><Relationship Id="rId4" Type="http://schemas.openxmlformats.org/officeDocument/2006/relationships/image" Target="../media/image220.png"/></Relationships>
</file>

<file path=ppt/slides/_rels/slide42.xml.rels><?xml version="1.0" encoding="UTF-8" standalone="yes"?>
<Relationships xmlns="http://schemas.openxmlformats.org/package/2006/relationships"><Relationship Id="rId3" Type="http://schemas.openxmlformats.org/officeDocument/2006/relationships/image" Target="../media/image390.png"/><Relationship Id="rId7" Type="http://schemas.openxmlformats.org/officeDocument/2006/relationships/image" Target="../media/image97.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96.png"/><Relationship Id="rId5" Type="http://schemas.openxmlformats.org/officeDocument/2006/relationships/image" Target="../media/image411.png"/><Relationship Id="rId4" Type="http://schemas.openxmlformats.org/officeDocument/2006/relationships/image" Target="../media/image400.png"/></Relationships>
</file>

<file path=ppt/slides/_rels/slide43.xml.rels><?xml version="1.0" encoding="UTF-8" standalone="yes"?>
<Relationships xmlns="http://schemas.openxmlformats.org/package/2006/relationships"><Relationship Id="rId3" Type="http://schemas.openxmlformats.org/officeDocument/2006/relationships/image" Target="../media/image970.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98.png"/><Relationship Id="rId5" Type="http://schemas.openxmlformats.org/officeDocument/2006/relationships/image" Target="../media/image380.png"/><Relationship Id="rId4" Type="http://schemas.openxmlformats.org/officeDocument/2006/relationships/image" Target="../media/image370.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80.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png"/><Relationship Id="rId7" Type="http://schemas.openxmlformats.org/officeDocument/2006/relationships/image" Target="../media/image140.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30.png"/><Relationship Id="rId11" Type="http://schemas.openxmlformats.org/officeDocument/2006/relationships/image" Target="../media/image18.png"/><Relationship Id="rId5" Type="http://schemas.openxmlformats.org/officeDocument/2006/relationships/image" Target="../media/image14.png"/><Relationship Id="rId10" Type="http://schemas.openxmlformats.org/officeDocument/2006/relationships/image" Target="../media/image16.png"/><Relationship Id="rId4" Type="http://schemas.openxmlformats.org/officeDocument/2006/relationships/image" Target="../media/image110.pn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22.png"/><Relationship Id="rId3" Type="http://schemas.openxmlformats.org/officeDocument/2006/relationships/image" Target="../media/image30.png"/><Relationship Id="rId12"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3494A-92E3-A24C-A1E1-10BE708A73B5}"/>
              </a:ext>
            </a:extLst>
          </p:cNvPr>
          <p:cNvSpPr>
            <a:spLocks noGrp="1"/>
          </p:cNvSpPr>
          <p:nvPr>
            <p:ph type="ctrTitle"/>
          </p:nvPr>
        </p:nvSpPr>
        <p:spPr>
          <a:xfrm>
            <a:off x="1524000" y="1732547"/>
            <a:ext cx="9144000" cy="1777416"/>
          </a:xfrm>
        </p:spPr>
        <p:txBody>
          <a:bodyPr>
            <a:normAutofit fontScale="90000"/>
          </a:bodyPr>
          <a:lstStyle/>
          <a:p>
            <a:r>
              <a:rPr lang="en-GB" dirty="0"/>
              <a:t>Non-local parallel electron transport in the SOL</a:t>
            </a:r>
            <a:endParaRPr lang="en-US" dirty="0"/>
          </a:p>
        </p:txBody>
      </p:sp>
      <p:sp>
        <p:nvSpPr>
          <p:cNvPr id="3" name="Subtitle 2">
            <a:extLst>
              <a:ext uri="{FF2B5EF4-FFF2-40B4-BE49-F238E27FC236}">
                <a16:creationId xmlns:a16="http://schemas.microsoft.com/office/drawing/2014/main" id="{7ABB6459-CA87-CC42-9092-A4F902E40B4B}"/>
              </a:ext>
            </a:extLst>
          </p:cNvPr>
          <p:cNvSpPr>
            <a:spLocks noGrp="1"/>
          </p:cNvSpPr>
          <p:nvPr>
            <p:ph type="subTitle" idx="1"/>
          </p:nvPr>
        </p:nvSpPr>
        <p:spPr>
          <a:xfrm>
            <a:off x="1524000" y="3816350"/>
            <a:ext cx="9144000" cy="2853009"/>
          </a:xfrm>
        </p:spPr>
        <p:txBody>
          <a:bodyPr>
            <a:normAutofit lnSpcReduction="10000"/>
          </a:bodyPr>
          <a:lstStyle/>
          <a:p>
            <a:r>
              <a:rPr lang="en-US" sz="2600" b="1" dirty="0"/>
              <a:t>Robert Kingham</a:t>
            </a:r>
          </a:p>
          <a:p>
            <a:r>
              <a:rPr lang="en-US" sz="2600" b="1" dirty="0"/>
              <a:t>Plasma Physics Group – Imperial</a:t>
            </a:r>
          </a:p>
          <a:p>
            <a:endParaRPr lang="en-US" dirty="0"/>
          </a:p>
          <a:p>
            <a:r>
              <a:rPr lang="en-US" sz="2000" u="sng" dirty="0"/>
              <a:t>Acknowledgements</a:t>
            </a:r>
            <a:endParaRPr lang="en-US" sz="2000" dirty="0"/>
          </a:p>
          <a:p>
            <a:r>
              <a:rPr lang="en-US" sz="2000" dirty="0"/>
              <a:t>IC:  </a:t>
            </a:r>
            <a:r>
              <a:rPr lang="en-US" sz="2000" b="1" i="1" dirty="0"/>
              <a:t>Dominic Power  </a:t>
            </a:r>
            <a:r>
              <a:rPr lang="en-US" sz="2000" i="1" dirty="0"/>
              <a:t>,</a:t>
            </a:r>
            <a:r>
              <a:rPr lang="en-US" sz="2000" b="1" i="1" dirty="0"/>
              <a:t>    </a:t>
            </a:r>
            <a:r>
              <a:rPr lang="en-US" sz="2000" dirty="0"/>
              <a:t>UKAEA: </a:t>
            </a:r>
            <a:r>
              <a:rPr lang="en-US" sz="2000" b="1" i="1" dirty="0"/>
              <a:t>  Stefan </a:t>
            </a:r>
            <a:r>
              <a:rPr lang="en-US" sz="2000" b="1" i="1" dirty="0" err="1"/>
              <a:t>Mijin</a:t>
            </a:r>
            <a:endParaRPr lang="en-US" sz="2000" dirty="0"/>
          </a:p>
          <a:p>
            <a:endParaRPr lang="en-US" sz="2000" dirty="0"/>
          </a:p>
          <a:p>
            <a:r>
              <a:rPr lang="en-US" sz="2000" b="1" dirty="0">
                <a:solidFill>
                  <a:schemeClr val="accent4"/>
                </a:solidFill>
              </a:rPr>
              <a:t>UKAEA Plasma Physics Workshop,  Edinburgh  –  8–10</a:t>
            </a:r>
            <a:r>
              <a:rPr lang="en-US" sz="2000" b="1" baseline="30000" dirty="0">
                <a:solidFill>
                  <a:schemeClr val="accent4"/>
                </a:solidFill>
              </a:rPr>
              <a:t>th</a:t>
            </a:r>
            <a:r>
              <a:rPr lang="en-US" sz="2000" b="1" dirty="0">
                <a:solidFill>
                  <a:schemeClr val="accent4"/>
                </a:solidFill>
              </a:rPr>
              <a:t> Nov. 2023</a:t>
            </a:r>
          </a:p>
        </p:txBody>
      </p:sp>
    </p:spTree>
    <p:extLst>
      <p:ext uri="{BB962C8B-B14F-4D97-AF65-F5344CB8AC3E}">
        <p14:creationId xmlns:p14="http://schemas.microsoft.com/office/powerpoint/2010/main" val="2074087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46F07-7E66-5B9E-23C5-C1F6F9478A20}"/>
              </a:ext>
            </a:extLst>
          </p:cNvPr>
          <p:cNvSpPr>
            <a:spLocks noGrp="1"/>
          </p:cNvSpPr>
          <p:nvPr>
            <p:ph type="title"/>
          </p:nvPr>
        </p:nvSpPr>
        <p:spPr/>
        <p:txBody>
          <a:bodyPr/>
          <a:lstStyle/>
          <a:p>
            <a:r>
              <a:rPr lang="en-GB" dirty="0"/>
              <a:t>Non-local transport</a:t>
            </a:r>
            <a:br>
              <a:rPr lang="en-GB" dirty="0"/>
            </a:br>
            <a:endParaRPr lang="en-GB" dirty="0"/>
          </a:p>
        </p:txBody>
      </p:sp>
      <p:sp>
        <p:nvSpPr>
          <p:cNvPr id="25" name="Slide Number Placeholder 24">
            <a:extLst>
              <a:ext uri="{FF2B5EF4-FFF2-40B4-BE49-F238E27FC236}">
                <a16:creationId xmlns:a16="http://schemas.microsoft.com/office/drawing/2014/main" id="{5632ED95-A45E-F053-0FA3-FDB34370D68A}"/>
              </a:ext>
            </a:extLst>
          </p:cNvPr>
          <p:cNvSpPr>
            <a:spLocks noGrp="1"/>
          </p:cNvSpPr>
          <p:nvPr>
            <p:ph type="sldNum" sz="quarter" idx="12"/>
          </p:nvPr>
        </p:nvSpPr>
        <p:spPr/>
        <p:txBody>
          <a:bodyPr/>
          <a:lstStyle/>
          <a:p>
            <a:fld id="{3B77E2EF-A968-F04C-B030-CA6D994F261B}" type="slidenum">
              <a:rPr lang="en-GB" smtClean="0"/>
              <a:t>10</a:t>
            </a:fld>
            <a:endParaRPr lang="en-GB"/>
          </a:p>
        </p:txBody>
      </p:sp>
      <p:pic>
        <p:nvPicPr>
          <p:cNvPr id="14" name="Picture 13">
            <a:extLst>
              <a:ext uri="{FF2B5EF4-FFF2-40B4-BE49-F238E27FC236}">
                <a16:creationId xmlns:a16="http://schemas.microsoft.com/office/drawing/2014/main" id="{CB93C229-83A9-392A-580B-E67B0ADCCB5E}"/>
              </a:ext>
            </a:extLst>
          </p:cNvPr>
          <p:cNvPicPr>
            <a:picLocks noChangeAspect="1"/>
          </p:cNvPicPr>
          <p:nvPr/>
        </p:nvPicPr>
        <p:blipFill>
          <a:blip r:embed="rId3"/>
          <a:stretch>
            <a:fillRect/>
          </a:stretch>
        </p:blipFill>
        <p:spPr>
          <a:xfrm>
            <a:off x="306409" y="1773856"/>
            <a:ext cx="4239495" cy="2422568"/>
          </a:xfrm>
          <a:prstGeom prst="rect">
            <a:avLst/>
          </a:prstGeom>
        </p:spPr>
      </p:pic>
      <p:pic>
        <p:nvPicPr>
          <p:cNvPr id="15" name="Picture 14">
            <a:extLst>
              <a:ext uri="{FF2B5EF4-FFF2-40B4-BE49-F238E27FC236}">
                <a16:creationId xmlns:a16="http://schemas.microsoft.com/office/drawing/2014/main" id="{42C13A33-B198-9C5D-3EBF-B6C2913D1841}"/>
              </a:ext>
            </a:extLst>
          </p:cNvPr>
          <p:cNvPicPr>
            <a:picLocks noChangeAspect="1"/>
          </p:cNvPicPr>
          <p:nvPr/>
        </p:nvPicPr>
        <p:blipFill>
          <a:blip r:embed="rId4"/>
          <a:stretch>
            <a:fillRect/>
          </a:stretch>
        </p:blipFill>
        <p:spPr>
          <a:xfrm>
            <a:off x="260586" y="4196424"/>
            <a:ext cx="4239494" cy="2498583"/>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1F3A47E-8742-EA6A-2649-D1304EDA49E5}"/>
                  </a:ext>
                </a:extLst>
              </p:cNvPr>
              <p:cNvSpPr txBox="1"/>
              <p:nvPr/>
            </p:nvSpPr>
            <p:spPr>
              <a:xfrm>
                <a:off x="7461663" y="3922096"/>
                <a:ext cx="3366770" cy="518988"/>
              </a:xfrm>
              <a:prstGeom prst="rect">
                <a:avLst/>
              </a:prstGeom>
              <a:noFill/>
              <a:ln w="28575">
                <a:solidFill>
                  <a:srgbClr val="FF0000"/>
                </a:solidFill>
              </a:ln>
            </p:spPr>
            <p:txBody>
              <a:bodyPr wrap="square" rtlCol="0">
                <a:spAutoFit/>
              </a:bodyPr>
              <a:lstStyle/>
              <a:p>
                <a:r>
                  <a:rPr lang="en-GB" sz="2400" b="0" i="1" dirty="0"/>
                  <a:t> </a:t>
                </a:r>
                <a14:m>
                  <m:oMath xmlns:m="http://schemas.openxmlformats.org/officeDocument/2006/math">
                    <m:sSub>
                      <m:sSubPr>
                        <m:ctrlPr>
                          <a:rPr lang="en-GB" sz="2400" i="1" smtClean="0">
                            <a:latin typeface="Cambria Math" panose="02040503050406030204" pitchFamily="18" charset="0"/>
                            <a:ea typeface="Cambria Math" panose="02040503050406030204" pitchFamily="18" charset="0"/>
                          </a:rPr>
                        </m:ctrlPr>
                      </m:sSubPr>
                      <m:e>
                        <m:r>
                          <a:rPr lang="en-GB" sz="2400" b="0" i="1" smtClean="0">
                            <a:latin typeface="Cambria Math" panose="02040503050406030204" pitchFamily="18" charset="0"/>
                            <a:ea typeface="Cambria Math" panose="02040503050406030204" pitchFamily="18" charset="0"/>
                          </a:rPr>
                          <m:t>𝑞</m:t>
                        </m:r>
                      </m:e>
                      <m:sub>
                        <m:r>
                          <a:rPr lang="en-GB" sz="2400" b="0" i="1" smtClean="0">
                            <a:latin typeface="Cambria Math" panose="02040503050406030204" pitchFamily="18" charset="0"/>
                            <a:ea typeface="Cambria Math" panose="02040503050406030204" pitchFamily="18" charset="0"/>
                          </a:rPr>
                          <m:t>∥</m:t>
                        </m:r>
                      </m:sub>
                    </m:sSub>
                    <m:r>
                      <a:rPr lang="en-GB" sz="2400" i="1" smtClean="0">
                        <a:latin typeface="Cambria Math" panose="02040503050406030204" pitchFamily="18" charset="0"/>
                        <a:ea typeface="Cambria Math" panose="02040503050406030204" pitchFamily="18" charset="0"/>
                      </a:rPr>
                      <m:t>∝</m:t>
                    </m:r>
                    <m:nary>
                      <m:naryPr>
                        <m:limLoc m:val="undOvr"/>
                        <m:subHide m:val="on"/>
                        <m:supHide m:val="on"/>
                        <m:ctrlPr>
                          <a:rPr lang="en-GB" sz="2400" i="1" smtClean="0">
                            <a:latin typeface="Cambria Math" panose="02040503050406030204" pitchFamily="18" charset="0"/>
                            <a:ea typeface="Cambria Math" panose="02040503050406030204" pitchFamily="18" charset="0"/>
                          </a:rPr>
                        </m:ctrlPr>
                      </m:naryPr>
                      <m:sub/>
                      <m:sup/>
                      <m:e>
                        <m:sSup>
                          <m:sSupPr>
                            <m:ctrlPr>
                              <a:rPr lang="en-GB" sz="2400" i="1" smtClean="0">
                                <a:latin typeface="Cambria Math" panose="02040503050406030204" pitchFamily="18" charset="0"/>
                              </a:rPr>
                            </m:ctrlPr>
                          </m:sSupPr>
                          <m:e>
                            <m:r>
                              <a:rPr lang="en-GB" sz="2400" b="0" i="1" smtClean="0">
                                <a:latin typeface="Cambria Math" panose="02040503050406030204" pitchFamily="18" charset="0"/>
                              </a:rPr>
                              <m:t>𝑣</m:t>
                            </m:r>
                          </m:e>
                          <m:sup>
                            <m:r>
                              <a:rPr lang="en-GB" sz="2400" b="0" i="1" smtClean="0">
                                <a:latin typeface="Cambria Math" panose="02040503050406030204" pitchFamily="18" charset="0"/>
                              </a:rPr>
                              <m:t>2</m:t>
                            </m:r>
                          </m:sup>
                        </m:sSup>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𝑣</m:t>
                            </m:r>
                          </m:e>
                          <m:sub>
                            <m:r>
                              <a:rPr lang="en-GB" sz="2400" b="0" i="1" smtClean="0">
                                <a:latin typeface="Cambria Math" panose="02040503050406030204" pitchFamily="18" charset="0"/>
                                <a:ea typeface="Cambria Math" panose="02040503050406030204" pitchFamily="18" charset="0"/>
                              </a:rPr>
                              <m:t>∥</m:t>
                            </m:r>
                          </m:sub>
                        </m:sSub>
                        <m:r>
                          <a:rPr lang="en-GB" sz="2400" i="1" smtClean="0">
                            <a:latin typeface="Cambria Math" panose="02040503050406030204" pitchFamily="18" charset="0"/>
                          </a:rPr>
                          <m:t>𝑓</m:t>
                        </m:r>
                        <m:d>
                          <m:dPr>
                            <m:ctrlPr>
                              <a:rPr lang="en-GB" sz="2400" b="0" i="1" smtClean="0">
                                <a:latin typeface="Cambria Math" panose="02040503050406030204" pitchFamily="18" charset="0"/>
                              </a:rPr>
                            </m:ctrlPr>
                          </m:dPr>
                          <m:e>
                            <m:acc>
                              <m:accPr>
                                <m:chr m:val="⃑"/>
                                <m:ctrlPr>
                                  <a:rPr lang="en-GB" sz="2400" b="0" i="1" smtClean="0">
                                    <a:latin typeface="Cambria Math" panose="02040503050406030204" pitchFamily="18" charset="0"/>
                                  </a:rPr>
                                </m:ctrlPr>
                              </m:accPr>
                              <m:e>
                                <m:r>
                                  <a:rPr lang="en-GB" sz="2400" b="0" i="1" smtClean="0">
                                    <a:latin typeface="Cambria Math" panose="02040503050406030204" pitchFamily="18" charset="0"/>
                                  </a:rPr>
                                  <m:t>𝑣</m:t>
                                </m:r>
                              </m:e>
                            </m:acc>
                          </m:e>
                        </m:d>
                        <m:r>
                          <a:rPr lang="en-GB" sz="2400" b="0" i="1" smtClean="0">
                            <a:latin typeface="Cambria Math" panose="02040503050406030204" pitchFamily="18" charset="0"/>
                          </a:rPr>
                          <m:t>𝑑</m:t>
                        </m:r>
                        <m:acc>
                          <m:accPr>
                            <m:chr m:val="⃑"/>
                            <m:ctrlPr>
                              <a:rPr lang="en-GB" sz="2400" b="0" i="1" smtClean="0">
                                <a:latin typeface="Cambria Math" panose="02040503050406030204" pitchFamily="18" charset="0"/>
                              </a:rPr>
                            </m:ctrlPr>
                          </m:accPr>
                          <m:e>
                            <m:r>
                              <a:rPr lang="en-GB" sz="2400" b="0" i="1" smtClean="0">
                                <a:latin typeface="Cambria Math" panose="02040503050406030204" pitchFamily="18" charset="0"/>
                              </a:rPr>
                              <m:t>𝑣</m:t>
                            </m:r>
                          </m:e>
                        </m:acc>
                      </m:e>
                    </m:nary>
                  </m:oMath>
                </a14:m>
                <a:endParaRPr lang="en-GB" sz="2400" dirty="0"/>
              </a:p>
            </p:txBody>
          </p:sp>
        </mc:Choice>
        <mc:Fallback xmlns="">
          <p:sp>
            <p:nvSpPr>
              <p:cNvPr id="6" name="TextBox 5">
                <a:extLst>
                  <a:ext uri="{FF2B5EF4-FFF2-40B4-BE49-F238E27FC236}">
                    <a16:creationId xmlns:a16="http://schemas.microsoft.com/office/drawing/2014/main" id="{C1F3A47E-8742-EA6A-2649-D1304EDA49E5}"/>
                  </a:ext>
                </a:extLst>
              </p:cNvPr>
              <p:cNvSpPr txBox="1">
                <a:spLocks noRot="1" noChangeAspect="1" noMove="1" noResize="1" noEditPoints="1" noAdjustHandles="1" noChangeArrowheads="1" noChangeShapeType="1" noTextEdit="1"/>
              </p:cNvSpPr>
              <p:nvPr/>
            </p:nvSpPr>
            <p:spPr>
              <a:xfrm>
                <a:off x="7461663" y="3922096"/>
                <a:ext cx="3366770" cy="518988"/>
              </a:xfrm>
              <a:prstGeom prst="rect">
                <a:avLst/>
              </a:prstGeom>
              <a:blipFill>
                <a:blip r:embed="rId5"/>
                <a:stretch>
                  <a:fillRect t="-126667" b="-180000"/>
                </a:stretch>
              </a:blipFill>
              <a:ln w="28575">
                <a:solidFill>
                  <a:srgbClr val="FF0000"/>
                </a:solidFill>
              </a:ln>
            </p:spPr>
            <p:txBody>
              <a:bodyPr/>
              <a:lstStyle/>
              <a:p>
                <a:r>
                  <a:rPr lang="en-US">
                    <a:noFill/>
                  </a:rPr>
                  <a:t> </a:t>
                </a:r>
              </a:p>
            </p:txBody>
          </p:sp>
        </mc:Fallback>
      </mc:AlternateContent>
      <p:sp>
        <p:nvSpPr>
          <p:cNvPr id="9" name="Left Brace 8">
            <a:extLst>
              <a:ext uri="{FF2B5EF4-FFF2-40B4-BE49-F238E27FC236}">
                <a16:creationId xmlns:a16="http://schemas.microsoft.com/office/drawing/2014/main" id="{727766AE-ED6A-C174-66CB-BFB10B961D69}"/>
              </a:ext>
            </a:extLst>
          </p:cNvPr>
          <p:cNvSpPr/>
          <p:nvPr/>
        </p:nvSpPr>
        <p:spPr>
          <a:xfrm rot="16200000">
            <a:off x="8963783" y="4053002"/>
            <a:ext cx="344925" cy="1224137"/>
          </a:xfrm>
          <a:prstGeom prst="leftBrace">
            <a:avLst>
              <a:gd name="adj1" fmla="val 8333"/>
              <a:gd name="adj2" fmla="val 51383"/>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9" name="TextBox 18">
            <a:extLst>
              <a:ext uri="{FF2B5EF4-FFF2-40B4-BE49-F238E27FC236}">
                <a16:creationId xmlns:a16="http://schemas.microsoft.com/office/drawing/2014/main" id="{0B2631A8-42F9-D785-9295-7D053118BB04}"/>
              </a:ext>
            </a:extLst>
          </p:cNvPr>
          <p:cNvSpPr txBox="1"/>
          <p:nvPr/>
        </p:nvSpPr>
        <p:spPr>
          <a:xfrm>
            <a:off x="6390721" y="5653883"/>
            <a:ext cx="5540693" cy="707886"/>
          </a:xfrm>
          <a:prstGeom prst="rect">
            <a:avLst/>
          </a:prstGeom>
          <a:noFill/>
        </p:spPr>
        <p:txBody>
          <a:bodyPr wrap="square" rtlCol="0">
            <a:spAutoFit/>
          </a:bodyPr>
          <a:lstStyle/>
          <a:p>
            <a:r>
              <a:rPr lang="en-GB" sz="2000" dirty="0"/>
              <a:t>In kinetic simulations, often see distributions like this close to divertor targets</a:t>
            </a:r>
          </a:p>
        </p:txBody>
      </p:sp>
      <p:sp>
        <p:nvSpPr>
          <p:cNvPr id="20" name="Right Arrow 19">
            <a:extLst>
              <a:ext uri="{FF2B5EF4-FFF2-40B4-BE49-F238E27FC236}">
                <a16:creationId xmlns:a16="http://schemas.microsoft.com/office/drawing/2014/main" id="{20A0FCE9-0983-46B5-FA5C-73B96AC41BF8}"/>
              </a:ext>
            </a:extLst>
          </p:cNvPr>
          <p:cNvSpPr/>
          <p:nvPr/>
        </p:nvSpPr>
        <p:spPr>
          <a:xfrm rot="10800000">
            <a:off x="5094826" y="5746216"/>
            <a:ext cx="1099283" cy="46166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ight Arrow 20">
            <a:extLst>
              <a:ext uri="{FF2B5EF4-FFF2-40B4-BE49-F238E27FC236}">
                <a16:creationId xmlns:a16="http://schemas.microsoft.com/office/drawing/2014/main" id="{860F25C5-FD6C-2010-E9FD-3937D79CCE47}"/>
              </a:ext>
            </a:extLst>
          </p:cNvPr>
          <p:cNvSpPr/>
          <p:nvPr/>
        </p:nvSpPr>
        <p:spPr>
          <a:xfrm rot="11652953">
            <a:off x="4956862" y="3767218"/>
            <a:ext cx="1099283" cy="46166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4F6E905D-5925-5BC2-BA83-D774EF1046A6}"/>
                  </a:ext>
                </a:extLst>
              </p:cNvPr>
              <p:cNvSpPr txBox="1"/>
              <p:nvPr/>
            </p:nvSpPr>
            <p:spPr>
              <a:xfrm>
                <a:off x="7236714" y="4833926"/>
                <a:ext cx="3969243" cy="369332"/>
              </a:xfrm>
              <a:prstGeom prst="rect">
                <a:avLst/>
              </a:prstGeom>
              <a:noFill/>
            </p:spPr>
            <p:txBody>
              <a:bodyPr wrap="square" rtlCol="0">
                <a:spAutoFit/>
              </a:bodyPr>
              <a:lstStyle/>
              <a:p>
                <a:r>
                  <a:rPr lang="en-GB" dirty="0"/>
                  <a:t>Maximised for e</a:t>
                </a:r>
                <a:r>
                  <a:rPr lang="en-GB" baseline="30000" dirty="0"/>
                  <a:t>–</a:t>
                </a:r>
                <a:r>
                  <a:rPr lang="en-GB" dirty="0"/>
                  <a:t>  with  </a:t>
                </a:r>
                <a14:m>
                  <m:oMath xmlns:m="http://schemas.openxmlformats.org/officeDocument/2006/math">
                    <m:r>
                      <a:rPr lang="en-GB" i="1">
                        <a:latin typeface="Cambria Math" panose="02040503050406030204" pitchFamily="18" charset="0"/>
                        <a:ea typeface="Cambria Math" panose="02040503050406030204" pitchFamily="18" charset="0"/>
                      </a:rPr>
                      <m:t>𝑣</m:t>
                    </m:r>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𝑣</m:t>
                        </m:r>
                      </m:e>
                      <m:sub>
                        <m:r>
                          <a:rPr lang="en-GB" i="1">
                            <a:latin typeface="Cambria Math" panose="02040503050406030204" pitchFamily="18" charset="0"/>
                            <a:ea typeface="Cambria Math" panose="02040503050406030204" pitchFamily="18" charset="0"/>
                          </a:rPr>
                          <m:t>𝑡h</m:t>
                        </m:r>
                      </m:sub>
                    </m:sSub>
                    <m:r>
                      <a:rPr lang="en-GB" i="1">
                        <a:latin typeface="Cambria Math" panose="02040503050406030204" pitchFamily="18" charset="0"/>
                        <a:ea typeface="Cambria Math" panose="02040503050406030204" pitchFamily="18" charset="0"/>
                      </a:rPr>
                      <m:t>≈2−3</m:t>
                    </m:r>
                  </m:oMath>
                </a14:m>
                <a:endParaRPr lang="en-GB" dirty="0"/>
              </a:p>
            </p:txBody>
          </p:sp>
        </mc:Choice>
        <mc:Fallback xmlns="">
          <p:sp>
            <p:nvSpPr>
              <p:cNvPr id="22" name="TextBox 21">
                <a:extLst>
                  <a:ext uri="{FF2B5EF4-FFF2-40B4-BE49-F238E27FC236}">
                    <a16:creationId xmlns:a16="http://schemas.microsoft.com/office/drawing/2014/main" id="{4F6E905D-5925-5BC2-BA83-D774EF1046A6}"/>
                  </a:ext>
                </a:extLst>
              </p:cNvPr>
              <p:cNvSpPr txBox="1">
                <a:spLocks noRot="1" noChangeAspect="1" noMove="1" noResize="1" noEditPoints="1" noAdjustHandles="1" noChangeArrowheads="1" noChangeShapeType="1" noTextEdit="1"/>
              </p:cNvSpPr>
              <p:nvPr/>
            </p:nvSpPr>
            <p:spPr>
              <a:xfrm>
                <a:off x="7236714" y="4833926"/>
                <a:ext cx="3969243" cy="369332"/>
              </a:xfrm>
              <a:prstGeom prst="rect">
                <a:avLst/>
              </a:prstGeom>
              <a:blipFill>
                <a:blip r:embed="rId6"/>
                <a:stretch>
                  <a:fillRect l="-1274" t="-6667" b="-26667"/>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255F3511-E4CF-6314-E2D0-0C2F7E81BC88}"/>
              </a:ext>
            </a:extLst>
          </p:cNvPr>
          <p:cNvSpPr txBox="1"/>
          <p:nvPr/>
        </p:nvSpPr>
        <p:spPr>
          <a:xfrm>
            <a:off x="4859976" y="1066860"/>
            <a:ext cx="2472047" cy="707886"/>
          </a:xfrm>
          <a:prstGeom prst="rect">
            <a:avLst/>
          </a:prstGeom>
          <a:noFill/>
        </p:spPr>
        <p:txBody>
          <a:bodyPr wrap="square" rtlCol="0">
            <a:spAutoFit/>
          </a:bodyPr>
          <a:lstStyle/>
          <a:p>
            <a:pPr marL="342900" indent="-342900">
              <a:buFont typeface="Arial" panose="020B0604020202020204" pitchFamily="34" charset="0"/>
              <a:buChar char="•"/>
            </a:pPr>
            <a:r>
              <a:rPr lang="en-US" sz="2000" dirty="0"/>
              <a:t>Coulomb </a:t>
            </a:r>
            <a:br>
              <a:rPr lang="en-US" sz="2000" dirty="0"/>
            </a:br>
            <a:r>
              <a:rPr lang="en-US" sz="2000" dirty="0"/>
              <a:t>mean-free-path</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8FE2565-A5C9-4D07-2E0B-F743E18DE9E3}"/>
                  </a:ext>
                </a:extLst>
              </p:cNvPr>
              <p:cNvSpPr txBox="1"/>
              <p:nvPr/>
            </p:nvSpPr>
            <p:spPr>
              <a:xfrm>
                <a:off x="7883906" y="1008378"/>
                <a:ext cx="1493101" cy="622671"/>
              </a:xfrm>
              <a:prstGeom prst="rect">
                <a:avLst/>
              </a:prstGeom>
              <a:noFill/>
            </p:spPr>
            <p:txBody>
              <a:bodyPr wrap="none" lIns="0" tIns="0" rIns="0" bIns="0" rtlCol="0">
                <a:spAutoFit/>
              </a:bodyPr>
              <a:lstStyle/>
              <a:p>
                <a14:m>
                  <m:oMath xmlns:m="http://schemas.openxmlformats.org/officeDocument/2006/math">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𝜆</m:t>
                        </m:r>
                      </m:e>
                      <m:sub>
                        <m:r>
                          <a:rPr lang="en-GB" sz="2400" b="0" i="1" smtClean="0">
                            <a:latin typeface="Cambria Math" panose="02040503050406030204" pitchFamily="18" charset="0"/>
                          </a:rPr>
                          <m:t>𝑚𝑓𝑝</m:t>
                        </m:r>
                      </m:sub>
                    </m:sSub>
                    <m:r>
                      <a:rPr lang="en-GB" sz="2400" b="0" i="1" smtClean="0">
                        <a:latin typeface="Cambria Math" panose="02040503050406030204" pitchFamily="18" charset="0"/>
                      </a:rPr>
                      <m:t>~</m:t>
                    </m:r>
                    <m:f>
                      <m:fPr>
                        <m:ctrlPr>
                          <a:rPr lang="en-GB" sz="2400" b="0" i="1" smtClean="0">
                            <a:latin typeface="Cambria Math" panose="02040503050406030204" pitchFamily="18" charset="0"/>
                          </a:rPr>
                        </m:ctrlPr>
                      </m:fPr>
                      <m:num>
                        <m:sSup>
                          <m:sSupPr>
                            <m:ctrlPr>
                              <a:rPr lang="en-GB" sz="2400" b="0" i="1" smtClean="0">
                                <a:latin typeface="Cambria Math" panose="02040503050406030204" pitchFamily="18" charset="0"/>
                              </a:rPr>
                            </m:ctrlPr>
                          </m:sSupPr>
                          <m:e>
                            <m:r>
                              <a:rPr lang="en-GB" sz="2400" b="0" i="1" smtClean="0">
                                <a:latin typeface="Cambria Math" panose="02040503050406030204" pitchFamily="18" charset="0"/>
                              </a:rPr>
                              <m:t>𝑣</m:t>
                            </m:r>
                          </m:e>
                          <m:sup>
                            <m:r>
                              <a:rPr lang="en-GB" sz="2400" b="0" i="1" smtClean="0">
                                <a:latin typeface="Cambria Math" panose="02040503050406030204" pitchFamily="18" charset="0"/>
                              </a:rPr>
                              <m:t>4</m:t>
                            </m:r>
                          </m:sup>
                        </m:sSup>
                      </m:num>
                      <m:den>
                        <m:sSup>
                          <m:sSupPr>
                            <m:ctrlPr>
                              <a:rPr lang="en-GB" sz="2400" b="0" i="1" smtClean="0">
                                <a:latin typeface="Cambria Math" panose="02040503050406030204" pitchFamily="18" charset="0"/>
                              </a:rPr>
                            </m:ctrlPr>
                          </m:sSupPr>
                          <m:e>
                            <m:r>
                              <a:rPr lang="en-GB" sz="2400" b="0" i="1" smtClean="0">
                                <a:latin typeface="Cambria Math" panose="02040503050406030204" pitchFamily="18" charset="0"/>
                              </a:rPr>
                              <m:t>𝑍</m:t>
                            </m:r>
                          </m:e>
                          <m:sup>
                            <m:r>
                              <a:rPr lang="en-GB" sz="2400" b="0" i="1" smtClean="0">
                                <a:latin typeface="Cambria Math" panose="02040503050406030204" pitchFamily="18" charset="0"/>
                              </a:rPr>
                              <m:t>2</m:t>
                            </m:r>
                          </m:sup>
                        </m:sSup>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𝑛</m:t>
                            </m:r>
                          </m:e>
                          <m:sub>
                            <m:r>
                              <a:rPr lang="en-GB" sz="2400" b="0" i="1" smtClean="0">
                                <a:latin typeface="Cambria Math" panose="02040503050406030204" pitchFamily="18" charset="0"/>
                              </a:rPr>
                              <m:t>𝑖</m:t>
                            </m:r>
                          </m:sub>
                        </m:sSub>
                      </m:den>
                    </m:f>
                  </m:oMath>
                </a14:m>
                <a:r>
                  <a:rPr lang="en-US" sz="2400" dirty="0"/>
                  <a:t> </a:t>
                </a:r>
              </a:p>
            </p:txBody>
          </p:sp>
        </mc:Choice>
        <mc:Fallback xmlns="">
          <p:sp>
            <p:nvSpPr>
              <p:cNvPr id="5" name="TextBox 4">
                <a:extLst>
                  <a:ext uri="{FF2B5EF4-FFF2-40B4-BE49-F238E27FC236}">
                    <a16:creationId xmlns:a16="http://schemas.microsoft.com/office/drawing/2014/main" id="{98FE2565-A5C9-4D07-2E0B-F743E18DE9E3}"/>
                  </a:ext>
                </a:extLst>
              </p:cNvPr>
              <p:cNvSpPr txBox="1">
                <a:spLocks noRot="1" noChangeAspect="1" noMove="1" noResize="1" noEditPoints="1" noAdjustHandles="1" noChangeArrowheads="1" noChangeShapeType="1" noTextEdit="1"/>
              </p:cNvSpPr>
              <p:nvPr/>
            </p:nvSpPr>
            <p:spPr>
              <a:xfrm>
                <a:off x="7883906" y="1008378"/>
                <a:ext cx="1493101" cy="622671"/>
              </a:xfrm>
              <a:prstGeom prst="rect">
                <a:avLst/>
              </a:prstGeom>
              <a:blipFill>
                <a:blip r:embed="rId7"/>
                <a:stretch>
                  <a:fillRect l="-6723"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A42A121-1B95-CA46-8063-90B20F5DE046}"/>
                  </a:ext>
                </a:extLst>
              </p:cNvPr>
              <p:cNvSpPr txBox="1"/>
              <p:nvPr/>
            </p:nvSpPr>
            <p:spPr>
              <a:xfrm>
                <a:off x="10274599" y="1010326"/>
                <a:ext cx="1218347" cy="622671"/>
              </a:xfrm>
              <a:prstGeom prst="rect">
                <a:avLst/>
              </a:prstGeom>
              <a:noFill/>
            </p:spPr>
            <p:txBody>
              <a:bodyPr wrap="none" lIns="0" tIns="0" rIns="0" bIns="0" rtlCol="0">
                <a:spAutoFit/>
              </a:bodyPr>
              <a:lstStyle/>
              <a:p>
                <a14:m>
                  <m:oMath xmlns:m="http://schemas.openxmlformats.org/officeDocument/2006/math">
                    <m:d>
                      <m:dPr>
                        <m:begChr m:val="⟨"/>
                        <m:endChr m:val="⟩"/>
                        <m:ctrlPr>
                          <a:rPr lang="en-GB" sz="2400" b="0" i="1" smtClean="0">
                            <a:latin typeface="Cambria Math" panose="02040503050406030204" pitchFamily="18" charset="0"/>
                          </a:rPr>
                        </m:ctrlPr>
                      </m:dPr>
                      <m:e>
                        <m:r>
                          <a:rPr lang="en-GB" sz="2400" b="0" i="1" smtClean="0">
                            <a:latin typeface="Cambria Math" panose="02040503050406030204" pitchFamily="18" charset="0"/>
                          </a:rPr>
                          <m:t>𝜆</m:t>
                        </m:r>
                      </m:e>
                    </m:d>
                    <m:r>
                      <a:rPr lang="en-GB" sz="2400" b="0" i="1" smtClean="0">
                        <a:latin typeface="Cambria Math" panose="02040503050406030204" pitchFamily="18" charset="0"/>
                      </a:rPr>
                      <m:t>~</m:t>
                    </m:r>
                    <m:f>
                      <m:fPr>
                        <m:ctrlPr>
                          <a:rPr lang="en-GB" sz="2400" b="0" i="1" smtClean="0">
                            <a:latin typeface="Cambria Math" panose="02040503050406030204" pitchFamily="18" charset="0"/>
                          </a:rPr>
                        </m:ctrlPr>
                      </m:fPr>
                      <m:num>
                        <m:sSup>
                          <m:sSupPr>
                            <m:ctrlPr>
                              <a:rPr lang="en-GB" sz="2400" b="0" i="1" smtClean="0">
                                <a:latin typeface="Cambria Math" panose="02040503050406030204" pitchFamily="18" charset="0"/>
                              </a:rPr>
                            </m:ctrlPr>
                          </m:sSupPr>
                          <m:e>
                            <m:r>
                              <a:rPr lang="en-GB" sz="2400" b="0" i="1" smtClean="0">
                                <a:latin typeface="Cambria Math" panose="02040503050406030204" pitchFamily="18" charset="0"/>
                              </a:rPr>
                              <m:t>𝑇</m:t>
                            </m:r>
                          </m:e>
                          <m:sup>
                            <m:r>
                              <a:rPr lang="en-GB" sz="2400" b="0" i="1" smtClean="0">
                                <a:latin typeface="Cambria Math" panose="02040503050406030204" pitchFamily="18" charset="0"/>
                              </a:rPr>
                              <m:t>2</m:t>
                            </m:r>
                          </m:sup>
                        </m:sSup>
                      </m:num>
                      <m:den>
                        <m:sSup>
                          <m:sSupPr>
                            <m:ctrlPr>
                              <a:rPr lang="en-GB" sz="2400" b="0" i="1" smtClean="0">
                                <a:latin typeface="Cambria Math" panose="02040503050406030204" pitchFamily="18" charset="0"/>
                              </a:rPr>
                            </m:ctrlPr>
                          </m:sSupPr>
                          <m:e>
                            <m:r>
                              <a:rPr lang="en-GB" sz="2400" b="0" i="1" smtClean="0">
                                <a:latin typeface="Cambria Math" panose="02040503050406030204" pitchFamily="18" charset="0"/>
                              </a:rPr>
                              <m:t>𝑍</m:t>
                            </m:r>
                          </m:e>
                          <m:sup>
                            <m:r>
                              <a:rPr lang="en-GB" sz="2400" b="0" i="1" smtClean="0">
                                <a:latin typeface="Cambria Math" panose="02040503050406030204" pitchFamily="18" charset="0"/>
                              </a:rPr>
                              <m:t>2</m:t>
                            </m:r>
                          </m:sup>
                        </m:sSup>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𝑛</m:t>
                            </m:r>
                          </m:e>
                          <m:sub>
                            <m:r>
                              <a:rPr lang="en-GB" sz="2400" b="0" i="1" smtClean="0">
                                <a:latin typeface="Cambria Math" panose="02040503050406030204" pitchFamily="18" charset="0"/>
                              </a:rPr>
                              <m:t>𝑖</m:t>
                            </m:r>
                          </m:sub>
                        </m:sSub>
                      </m:den>
                    </m:f>
                  </m:oMath>
                </a14:m>
                <a:r>
                  <a:rPr lang="en-US" sz="2400" dirty="0"/>
                  <a:t> </a:t>
                </a:r>
              </a:p>
            </p:txBody>
          </p:sp>
        </mc:Choice>
        <mc:Fallback xmlns="">
          <p:sp>
            <p:nvSpPr>
              <p:cNvPr id="10" name="TextBox 9">
                <a:extLst>
                  <a:ext uri="{FF2B5EF4-FFF2-40B4-BE49-F238E27FC236}">
                    <a16:creationId xmlns:a16="http://schemas.microsoft.com/office/drawing/2014/main" id="{0A42A121-1B95-CA46-8063-90B20F5DE046}"/>
                  </a:ext>
                </a:extLst>
              </p:cNvPr>
              <p:cNvSpPr txBox="1">
                <a:spLocks noRot="1" noChangeAspect="1" noMove="1" noResize="1" noEditPoints="1" noAdjustHandles="1" noChangeArrowheads="1" noChangeShapeType="1" noTextEdit="1"/>
              </p:cNvSpPr>
              <p:nvPr/>
            </p:nvSpPr>
            <p:spPr>
              <a:xfrm>
                <a:off x="10274599" y="1010326"/>
                <a:ext cx="1218347" cy="622671"/>
              </a:xfrm>
              <a:prstGeom prst="rect">
                <a:avLst/>
              </a:prstGeom>
              <a:blipFill>
                <a:blip r:embed="rId8"/>
                <a:stretch>
                  <a:fillRect b="-10000"/>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4EB642BD-7FBE-F5FC-0A9C-A2604302A970}"/>
              </a:ext>
            </a:extLst>
          </p:cNvPr>
          <p:cNvSpPr txBox="1"/>
          <p:nvPr/>
        </p:nvSpPr>
        <p:spPr>
          <a:xfrm>
            <a:off x="4859976" y="1849153"/>
            <a:ext cx="2298443" cy="707886"/>
          </a:xfrm>
          <a:prstGeom prst="rect">
            <a:avLst/>
          </a:prstGeom>
          <a:noFill/>
        </p:spPr>
        <p:txBody>
          <a:bodyPr wrap="square" rtlCol="0">
            <a:spAutoFit/>
          </a:bodyPr>
          <a:lstStyle/>
          <a:p>
            <a:pPr marL="342900" indent="-342900">
              <a:buFont typeface="Arial" panose="020B0604020202020204" pitchFamily="34" charset="0"/>
              <a:buChar char="•"/>
            </a:pPr>
            <a:r>
              <a:rPr lang="en-US" sz="2000" dirty="0"/>
              <a:t>SOL violates</a:t>
            </a:r>
            <a:br>
              <a:rPr lang="en-US" sz="2000" dirty="0"/>
            </a:br>
            <a:r>
              <a:rPr lang="en-US" sz="2000" dirty="0"/>
              <a:t>local condition</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F6094CC-E350-5B19-23A8-B08CA908C26C}"/>
                  </a:ext>
                </a:extLst>
              </p:cNvPr>
              <p:cNvSpPr txBox="1"/>
              <p:nvPr/>
            </p:nvSpPr>
            <p:spPr>
              <a:xfrm>
                <a:off x="10320340" y="1933081"/>
                <a:ext cx="1263551" cy="594137"/>
              </a:xfrm>
              <a:prstGeom prst="rect">
                <a:avLst/>
              </a:prstGeom>
              <a:noFill/>
            </p:spPr>
            <p:txBody>
              <a:bodyPr wrap="none" lIns="0" tIns="0" rIns="0" bIns="0" rtlCol="0">
                <a:spAutoFit/>
              </a:bodyPr>
              <a:lstStyle/>
              <a:p>
                <a14:m>
                  <m:oMath xmlns:m="http://schemas.openxmlformats.org/officeDocument/2006/math">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𝐾</m:t>
                        </m:r>
                      </m:e>
                      <m:sub>
                        <m:r>
                          <a:rPr lang="en-GB" sz="2400" b="0" i="1" smtClean="0">
                            <a:latin typeface="Cambria Math" panose="02040503050406030204" pitchFamily="18" charset="0"/>
                          </a:rPr>
                          <m:t>𝑇</m:t>
                        </m:r>
                      </m:sub>
                    </m:sSub>
                    <m:r>
                      <a:rPr lang="en-GB" sz="2400" b="0" i="1" smtClean="0">
                        <a:latin typeface="Cambria Math" panose="02040503050406030204" pitchFamily="18" charset="0"/>
                      </a:rPr>
                      <m:t>=</m:t>
                    </m:r>
                    <m:f>
                      <m:fPr>
                        <m:ctrlPr>
                          <a:rPr lang="en-GB" sz="2400" b="0" i="1" smtClean="0">
                            <a:latin typeface="Cambria Math" panose="02040503050406030204" pitchFamily="18" charset="0"/>
                          </a:rPr>
                        </m:ctrlPr>
                      </m:fPr>
                      <m:num>
                        <m:sSub>
                          <m:sSubPr>
                            <m:ctrlPr>
                              <a:rPr lang="en-GB" sz="2400" b="0" i="1" smtClean="0">
                                <a:latin typeface="Cambria Math" panose="02040503050406030204" pitchFamily="18" charset="0"/>
                              </a:rPr>
                            </m:ctrlPr>
                          </m:sSubPr>
                          <m:e>
                            <m:d>
                              <m:dPr>
                                <m:begChr m:val="⟨"/>
                                <m:endChr m:val="⟩"/>
                                <m:ctrlPr>
                                  <a:rPr lang="en-GB" sz="2400" i="1">
                                    <a:latin typeface="Cambria Math" panose="02040503050406030204" pitchFamily="18" charset="0"/>
                                  </a:rPr>
                                </m:ctrlPr>
                              </m:dPr>
                              <m:e>
                                <m:r>
                                  <a:rPr lang="en-GB" sz="2400" i="1">
                                    <a:latin typeface="Cambria Math" panose="02040503050406030204" pitchFamily="18" charset="0"/>
                                  </a:rPr>
                                  <m:t>𝜆</m:t>
                                </m:r>
                              </m:e>
                            </m:d>
                          </m:e>
                          <m:sub>
                            <m:r>
                              <a:rPr lang="en-GB" sz="2400" b="0" i="1" smtClean="0">
                                <a:latin typeface="Cambria Math" panose="02040503050406030204" pitchFamily="18" charset="0"/>
                              </a:rPr>
                              <m:t>𝑢</m:t>
                            </m:r>
                          </m:sub>
                        </m:sSub>
                      </m:num>
                      <m:den>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𝐿</m:t>
                            </m:r>
                          </m:e>
                          <m:sub>
                            <m:r>
                              <m:rPr>
                                <m:sty m:val="p"/>
                              </m:rPr>
                              <a:rPr lang="en-GB" sz="2400" b="0" i="0" smtClean="0">
                                <a:latin typeface="Cambria Math" panose="02040503050406030204" pitchFamily="18" charset="0"/>
                              </a:rPr>
                              <m:t>∇T</m:t>
                            </m:r>
                          </m:sub>
                        </m:sSub>
                      </m:den>
                    </m:f>
                  </m:oMath>
                </a14:m>
                <a:r>
                  <a:rPr lang="en-US" sz="2400" dirty="0"/>
                  <a:t> </a:t>
                </a:r>
              </a:p>
            </p:txBody>
          </p:sp>
        </mc:Choice>
        <mc:Fallback xmlns="">
          <p:sp>
            <p:nvSpPr>
              <p:cNvPr id="12" name="TextBox 11">
                <a:extLst>
                  <a:ext uri="{FF2B5EF4-FFF2-40B4-BE49-F238E27FC236}">
                    <a16:creationId xmlns:a16="http://schemas.microsoft.com/office/drawing/2014/main" id="{4F6094CC-E350-5B19-23A8-B08CA908C26C}"/>
                  </a:ext>
                </a:extLst>
              </p:cNvPr>
              <p:cNvSpPr txBox="1">
                <a:spLocks noRot="1" noChangeAspect="1" noMove="1" noResize="1" noEditPoints="1" noAdjustHandles="1" noChangeArrowheads="1" noChangeShapeType="1" noTextEdit="1"/>
              </p:cNvSpPr>
              <p:nvPr/>
            </p:nvSpPr>
            <p:spPr>
              <a:xfrm>
                <a:off x="10320340" y="1933081"/>
                <a:ext cx="1263551" cy="594137"/>
              </a:xfrm>
              <a:prstGeom prst="rect">
                <a:avLst/>
              </a:prstGeom>
              <a:blipFill>
                <a:blip r:embed="rId9"/>
                <a:stretch>
                  <a:fillRect l="-7921" b="-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1C6E41F-95CA-3733-E223-A076685355A9}"/>
                  </a:ext>
                </a:extLst>
              </p:cNvPr>
              <p:cNvSpPr txBox="1"/>
              <p:nvPr/>
            </p:nvSpPr>
            <p:spPr>
              <a:xfrm>
                <a:off x="7572379" y="2014769"/>
                <a:ext cx="1572669"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2400" i="1" smtClean="0">
                              <a:latin typeface="Cambria Math" panose="02040503050406030204" pitchFamily="18" charset="0"/>
                            </a:rPr>
                          </m:ctrlPr>
                        </m:sSubPr>
                        <m:e>
                          <m:r>
                            <a:rPr lang="en-GB" sz="2400" i="1">
                              <a:latin typeface="Cambria Math" panose="02040503050406030204" pitchFamily="18" charset="0"/>
                            </a:rPr>
                            <m:t>𝐾</m:t>
                          </m:r>
                        </m:e>
                        <m:sub>
                          <m:r>
                            <a:rPr lang="en-GB" sz="2400" i="1">
                              <a:latin typeface="Cambria Math" panose="02040503050406030204" pitchFamily="18" charset="0"/>
                            </a:rPr>
                            <m:t>𝑇</m:t>
                          </m:r>
                        </m:sub>
                      </m:sSub>
                      <m:r>
                        <a:rPr lang="en-GB" sz="2400" i="1">
                          <a:latin typeface="Cambria Math" panose="02040503050406030204" pitchFamily="18" charset="0"/>
                          <a:ea typeface="Cambria Math" panose="02040503050406030204" pitchFamily="18" charset="0"/>
                        </a:rPr>
                        <m:t>≪1</m:t>
                      </m:r>
                    </m:oMath>
                  </m:oMathPara>
                </a14:m>
                <a:endParaRPr lang="en-US" sz="2400" dirty="0"/>
              </a:p>
            </p:txBody>
          </p:sp>
        </mc:Choice>
        <mc:Fallback xmlns="">
          <p:sp>
            <p:nvSpPr>
              <p:cNvPr id="16" name="TextBox 15">
                <a:extLst>
                  <a:ext uri="{FF2B5EF4-FFF2-40B4-BE49-F238E27FC236}">
                    <a16:creationId xmlns:a16="http://schemas.microsoft.com/office/drawing/2014/main" id="{51C6E41F-95CA-3733-E223-A076685355A9}"/>
                  </a:ext>
                </a:extLst>
              </p:cNvPr>
              <p:cNvSpPr txBox="1">
                <a:spLocks noRot="1" noChangeAspect="1" noMove="1" noResize="1" noEditPoints="1" noAdjustHandles="1" noChangeArrowheads="1" noChangeShapeType="1" noTextEdit="1"/>
              </p:cNvSpPr>
              <p:nvPr/>
            </p:nvSpPr>
            <p:spPr>
              <a:xfrm>
                <a:off x="7572379" y="2014769"/>
                <a:ext cx="1572669" cy="461665"/>
              </a:xfrm>
              <a:prstGeom prst="rect">
                <a:avLst/>
              </a:prstGeom>
              <a:blipFill>
                <a:blip r:embed="rId10"/>
                <a:stretch>
                  <a:fillRect b="-2703"/>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D0C21F81-3FBA-18BF-441A-C15A610D6E52}"/>
              </a:ext>
            </a:extLst>
          </p:cNvPr>
          <p:cNvSpPr txBox="1"/>
          <p:nvPr/>
        </p:nvSpPr>
        <p:spPr>
          <a:xfrm>
            <a:off x="9190872" y="2060935"/>
            <a:ext cx="855241" cy="338554"/>
          </a:xfrm>
          <a:prstGeom prst="rect">
            <a:avLst/>
          </a:prstGeom>
          <a:noFill/>
        </p:spPr>
        <p:txBody>
          <a:bodyPr wrap="square">
            <a:spAutoFit/>
          </a:bodyPr>
          <a:lstStyle/>
          <a:p>
            <a:r>
              <a:rPr lang="en-US" sz="1600" i="1" dirty="0"/>
              <a:t>where</a:t>
            </a:r>
          </a:p>
        </p:txBody>
      </p:sp>
      <p:sp>
        <p:nvSpPr>
          <p:cNvPr id="23" name="TextBox 22">
            <a:extLst>
              <a:ext uri="{FF2B5EF4-FFF2-40B4-BE49-F238E27FC236}">
                <a16:creationId xmlns:a16="http://schemas.microsoft.com/office/drawing/2014/main" id="{6A8C0924-F5F0-2B8D-0D1B-976D09B395E6}"/>
              </a:ext>
            </a:extLst>
          </p:cNvPr>
          <p:cNvSpPr txBox="1"/>
          <p:nvPr/>
        </p:nvSpPr>
        <p:spPr>
          <a:xfrm>
            <a:off x="4859975" y="2659596"/>
            <a:ext cx="2298443" cy="400110"/>
          </a:xfrm>
          <a:prstGeom prst="rect">
            <a:avLst/>
          </a:prstGeom>
          <a:noFill/>
        </p:spPr>
        <p:txBody>
          <a:bodyPr wrap="square" rtlCol="0">
            <a:spAutoFit/>
          </a:bodyPr>
          <a:lstStyle/>
          <a:p>
            <a:pPr marL="342900" indent="-342900">
              <a:buFont typeface="Arial" panose="020B0604020202020204" pitchFamily="34" charset="0"/>
              <a:buChar char="•"/>
            </a:pPr>
            <a:r>
              <a:rPr lang="en-US" sz="2000" dirty="0"/>
              <a:t>Breaks down</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F3A3F35A-D08F-8A6F-FA1A-A7F1E63299A9}"/>
                  </a:ext>
                </a:extLst>
              </p:cNvPr>
              <p:cNvSpPr txBox="1"/>
              <p:nvPr/>
            </p:nvSpPr>
            <p:spPr>
              <a:xfrm>
                <a:off x="7743459" y="2675487"/>
                <a:ext cx="1572669"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2400" b="0" i="1" smtClean="0">
                          <a:latin typeface="Cambria Math" panose="02040503050406030204" pitchFamily="18" charset="0"/>
                        </a:rPr>
                        <m:t>𝑞</m:t>
                      </m:r>
                      <m:r>
                        <a:rPr lang="en-GB" sz="2400" b="0" i="1" smtClean="0">
                          <a:latin typeface="Cambria Math" panose="02040503050406030204" pitchFamily="18" charset="0"/>
                          <a:ea typeface="Cambria Math" panose="02040503050406030204" pitchFamily="18" charset="0"/>
                        </a:rPr>
                        <m:t>=−</m:t>
                      </m:r>
                      <m:r>
                        <a:rPr lang="en-GB" sz="2400" b="0" i="1" smtClean="0">
                          <a:latin typeface="Cambria Math" panose="02040503050406030204" pitchFamily="18" charset="0"/>
                          <a:ea typeface="Cambria Math" panose="02040503050406030204" pitchFamily="18" charset="0"/>
                        </a:rPr>
                        <m:t>𝜅</m:t>
                      </m:r>
                      <m:r>
                        <m:rPr>
                          <m:sty m:val="p"/>
                        </m:rPr>
                        <a:rPr lang="en-GB" sz="2400" b="0" i="0" smtClean="0">
                          <a:latin typeface="Cambria Math" panose="02040503050406030204" pitchFamily="18" charset="0"/>
                          <a:ea typeface="Cambria Math" panose="02040503050406030204" pitchFamily="18" charset="0"/>
                        </a:rPr>
                        <m:t>∇</m:t>
                      </m:r>
                      <m:r>
                        <a:rPr lang="en-GB" sz="2400" b="0" i="1" smtClean="0">
                          <a:latin typeface="Cambria Math" panose="02040503050406030204" pitchFamily="18" charset="0"/>
                          <a:ea typeface="Cambria Math" panose="02040503050406030204" pitchFamily="18" charset="0"/>
                        </a:rPr>
                        <m:t>𝑇</m:t>
                      </m:r>
                    </m:oMath>
                  </m:oMathPara>
                </a14:m>
                <a:endParaRPr lang="en-US" sz="2400" dirty="0"/>
              </a:p>
            </p:txBody>
          </p:sp>
        </mc:Choice>
        <mc:Fallback xmlns="">
          <p:sp>
            <p:nvSpPr>
              <p:cNvPr id="26" name="TextBox 25">
                <a:extLst>
                  <a:ext uri="{FF2B5EF4-FFF2-40B4-BE49-F238E27FC236}">
                    <a16:creationId xmlns:a16="http://schemas.microsoft.com/office/drawing/2014/main" id="{F3A3F35A-D08F-8A6F-FA1A-A7F1E63299A9}"/>
                  </a:ext>
                </a:extLst>
              </p:cNvPr>
              <p:cNvSpPr txBox="1">
                <a:spLocks noRot="1" noChangeAspect="1" noMove="1" noResize="1" noEditPoints="1" noAdjustHandles="1" noChangeArrowheads="1" noChangeShapeType="1" noTextEdit="1"/>
              </p:cNvSpPr>
              <p:nvPr/>
            </p:nvSpPr>
            <p:spPr>
              <a:xfrm>
                <a:off x="7743459" y="2675487"/>
                <a:ext cx="1572669" cy="461665"/>
              </a:xfrm>
              <a:prstGeom prst="rect">
                <a:avLst/>
              </a:prstGeom>
              <a:blipFill>
                <a:blip r:embed="rId11"/>
                <a:stretch>
                  <a:fillRect b="-7895"/>
                </a:stretch>
              </a:blipFill>
            </p:spPr>
            <p:txBody>
              <a:bodyPr/>
              <a:lstStyle/>
              <a:p>
                <a:r>
                  <a:rPr lang="en-US">
                    <a:noFill/>
                  </a:rPr>
                  <a:t> </a:t>
                </a:r>
              </a:p>
            </p:txBody>
          </p:sp>
        </mc:Fallback>
      </mc:AlternateContent>
      <p:cxnSp>
        <p:nvCxnSpPr>
          <p:cNvPr id="28" name="Straight Connector 27">
            <a:extLst>
              <a:ext uri="{FF2B5EF4-FFF2-40B4-BE49-F238E27FC236}">
                <a16:creationId xmlns:a16="http://schemas.microsoft.com/office/drawing/2014/main" id="{5E601135-7552-D2CE-276C-EDCC40254061}"/>
              </a:ext>
            </a:extLst>
          </p:cNvPr>
          <p:cNvCxnSpPr>
            <a:cxnSpLocks/>
          </p:cNvCxnSpPr>
          <p:nvPr/>
        </p:nvCxnSpPr>
        <p:spPr>
          <a:xfrm flipV="1">
            <a:off x="7834343" y="2602627"/>
            <a:ext cx="1310705" cy="591503"/>
          </a:xfrm>
          <a:prstGeom prst="line">
            <a:avLst/>
          </a:prstGeom>
          <a:ln w="25400">
            <a:solidFill>
              <a:schemeClr val="accent5">
                <a:alpha val="31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8CDF29B-65B0-81DE-C77D-F0A440A9C323}"/>
              </a:ext>
            </a:extLst>
          </p:cNvPr>
          <p:cNvCxnSpPr>
            <a:cxnSpLocks/>
          </p:cNvCxnSpPr>
          <p:nvPr/>
        </p:nvCxnSpPr>
        <p:spPr>
          <a:xfrm>
            <a:off x="7874440" y="2638359"/>
            <a:ext cx="1310705" cy="591503"/>
          </a:xfrm>
          <a:prstGeom prst="line">
            <a:avLst/>
          </a:prstGeom>
          <a:ln w="25400">
            <a:solidFill>
              <a:schemeClr val="accent5">
                <a:alpha val="31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7098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9" grpId="0"/>
      <p:bldP spid="20" grpId="0" animBg="1"/>
      <p:bldP spid="21" grpId="0" animBg="1"/>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1E966F-C6A7-4382-B7A3-C4D3C435BDF3}"/>
              </a:ext>
            </a:extLst>
          </p:cNvPr>
          <p:cNvSpPr>
            <a:spLocks noGrp="1"/>
          </p:cNvSpPr>
          <p:nvPr>
            <p:ph type="title"/>
          </p:nvPr>
        </p:nvSpPr>
        <p:spPr/>
        <p:txBody>
          <a:bodyPr/>
          <a:lstStyle/>
          <a:p>
            <a:r>
              <a:rPr lang="en-GB" dirty="0"/>
              <a:t>Non-locality in </a:t>
            </a:r>
            <a:r>
              <a:rPr lang="en-GB" dirty="0" err="1"/>
              <a:t>Braginskii</a:t>
            </a:r>
            <a:r>
              <a:rPr lang="en-GB" dirty="0"/>
              <a:t> closure of fluid equations</a:t>
            </a:r>
            <a:br>
              <a:rPr lang="en-GB" dirty="0"/>
            </a:br>
            <a:r>
              <a:rPr lang="en-GB" dirty="0"/>
              <a:t> </a:t>
            </a:r>
            <a:endParaRPr lang="en-GB" dirty="0">
              <a:solidFill>
                <a:schemeClr val="accent1">
                  <a:lumMod val="50000"/>
                </a:schemeClr>
              </a:solidFill>
            </a:endParaRPr>
          </a:p>
        </p:txBody>
      </p:sp>
      <p:sp>
        <p:nvSpPr>
          <p:cNvPr id="2" name="Content Placeholder 1">
            <a:extLst>
              <a:ext uri="{FF2B5EF4-FFF2-40B4-BE49-F238E27FC236}">
                <a16:creationId xmlns:a16="http://schemas.microsoft.com/office/drawing/2014/main" id="{5A51C41C-6807-49D6-B075-638C2EF46238}"/>
              </a:ext>
            </a:extLst>
          </p:cNvPr>
          <p:cNvSpPr>
            <a:spLocks noGrp="1"/>
          </p:cNvSpPr>
          <p:nvPr>
            <p:ph idx="1"/>
          </p:nvPr>
        </p:nvSpPr>
        <p:spPr/>
        <p:txBody>
          <a:bodyPr/>
          <a:lstStyle/>
          <a:p>
            <a:pPr marL="285750" indent="-285750"/>
            <a:r>
              <a:rPr lang="en-GB" u="sng" dirty="0"/>
              <a:t>Parallel transport </a:t>
            </a:r>
            <a:r>
              <a:rPr lang="en-GB" dirty="0"/>
              <a:t>– usually classical or limited in fluid codes (SOLPS etc.)</a:t>
            </a:r>
          </a:p>
          <a:p>
            <a:pPr marL="285750" indent="-285750"/>
            <a:endParaRPr lang="en-GB" dirty="0"/>
          </a:p>
          <a:p>
            <a:pPr marL="285750" indent="-285750"/>
            <a:endParaRPr lang="en-GB" dirty="0"/>
          </a:p>
          <a:p>
            <a:pPr marL="285750" indent="-285750"/>
            <a:endParaRPr lang="en-GB" dirty="0"/>
          </a:p>
          <a:p>
            <a:pPr marL="285750" indent="-285750"/>
            <a:endParaRPr lang="en-GB" dirty="0"/>
          </a:p>
          <a:p>
            <a:pPr marL="285750" indent="-285750"/>
            <a:endParaRPr lang="en-GB" dirty="0"/>
          </a:p>
          <a:p>
            <a:pPr marL="285750" indent="-285750"/>
            <a:r>
              <a:rPr lang="en-GB" dirty="0">
                <a:solidFill>
                  <a:schemeClr val="accent5"/>
                </a:solidFill>
              </a:rPr>
              <a:t>High </a:t>
            </a:r>
            <a:r>
              <a:rPr lang="en-GB" dirty="0" err="1">
                <a:solidFill>
                  <a:schemeClr val="accent5"/>
                </a:solidFill>
              </a:rPr>
              <a:t>collisionality</a:t>
            </a:r>
            <a:r>
              <a:rPr lang="en-GB" dirty="0">
                <a:solidFill>
                  <a:schemeClr val="accent5"/>
                </a:solidFill>
              </a:rPr>
              <a:t> assumption</a:t>
            </a:r>
            <a:r>
              <a:rPr lang="en-GB" dirty="0">
                <a:solidFill>
                  <a:srgbClr val="FF0000"/>
                </a:solidFill>
              </a:rPr>
              <a:t> </a:t>
            </a:r>
            <a:r>
              <a:rPr lang="en-GB" dirty="0"/>
              <a:t>– local </a:t>
            </a:r>
          </a:p>
          <a:p>
            <a:endParaRPr lang="en-GB" dirty="0">
              <a:solidFill>
                <a:schemeClr val="tx1"/>
              </a:solidFill>
            </a:endParaRPr>
          </a:p>
        </p:txBody>
      </p:sp>
      <p:sp>
        <p:nvSpPr>
          <p:cNvPr id="4" name="Slide Number Placeholder 3">
            <a:extLst>
              <a:ext uri="{FF2B5EF4-FFF2-40B4-BE49-F238E27FC236}">
                <a16:creationId xmlns:a16="http://schemas.microsoft.com/office/drawing/2014/main" id="{369121C6-8350-41B7-A34B-36BD45349A63}"/>
              </a:ext>
            </a:extLst>
          </p:cNvPr>
          <p:cNvSpPr>
            <a:spLocks noGrp="1"/>
          </p:cNvSpPr>
          <p:nvPr>
            <p:ph type="sldNum" sz="quarter" idx="12"/>
          </p:nvPr>
        </p:nvSpPr>
        <p:spPr/>
        <p:txBody>
          <a:bodyPr/>
          <a:lstStyle/>
          <a:p>
            <a:fld id="{35482B25-261F-464E-BDD8-63296DE4D8A4}" type="slidenum">
              <a:rPr lang="en-US" smtClean="0"/>
              <a:pPr/>
              <a:t>11</a:t>
            </a:fld>
            <a:endParaRPr lang="en-US" dirty="0"/>
          </a:p>
        </p:txBody>
      </p:sp>
      <p:pic>
        <p:nvPicPr>
          <p:cNvPr id="6" name="Picture 5">
            <a:extLst>
              <a:ext uri="{FF2B5EF4-FFF2-40B4-BE49-F238E27FC236}">
                <a16:creationId xmlns:a16="http://schemas.microsoft.com/office/drawing/2014/main" id="{4ED4ABB2-EFCD-407D-B1F2-1AE4E0A0B9ED}"/>
              </a:ext>
            </a:extLst>
          </p:cNvPr>
          <p:cNvPicPr>
            <a:picLocks noChangeAspect="1"/>
          </p:cNvPicPr>
          <p:nvPr/>
        </p:nvPicPr>
        <p:blipFill>
          <a:blip r:embed="rId3"/>
          <a:stretch>
            <a:fillRect/>
          </a:stretch>
        </p:blipFill>
        <p:spPr>
          <a:xfrm>
            <a:off x="7976397" y="1902912"/>
            <a:ext cx="2653875" cy="2228041"/>
          </a:xfrm>
          <a:prstGeom prst="rect">
            <a:avLst/>
          </a:prstGeom>
        </p:spPr>
      </p:pic>
      <p:sp>
        <p:nvSpPr>
          <p:cNvPr id="7" name="Freeform: Shape 6">
            <a:extLst>
              <a:ext uri="{FF2B5EF4-FFF2-40B4-BE49-F238E27FC236}">
                <a16:creationId xmlns:a16="http://schemas.microsoft.com/office/drawing/2014/main" id="{6A34B919-F24F-4E76-863B-6F079E1DC6E3}"/>
              </a:ext>
            </a:extLst>
          </p:cNvPr>
          <p:cNvSpPr/>
          <p:nvPr/>
        </p:nvSpPr>
        <p:spPr>
          <a:xfrm>
            <a:off x="9485172" y="2015703"/>
            <a:ext cx="345881" cy="1793630"/>
          </a:xfrm>
          <a:custGeom>
            <a:avLst/>
            <a:gdLst>
              <a:gd name="connsiteX0" fmla="*/ 443590 w 461175"/>
              <a:gd name="connsiteY0" fmla="*/ 0 h 2391507"/>
              <a:gd name="connsiteX1" fmla="*/ 12767 w 461175"/>
              <a:gd name="connsiteY1" fmla="*/ 905607 h 2391507"/>
              <a:gd name="connsiteX2" fmla="*/ 144652 w 461175"/>
              <a:gd name="connsiteY2" fmla="*/ 1688123 h 2391507"/>
              <a:gd name="connsiteX3" fmla="*/ 461175 w 461175"/>
              <a:gd name="connsiteY3" fmla="*/ 2391507 h 2391507"/>
            </a:gdLst>
            <a:ahLst/>
            <a:cxnLst>
              <a:cxn ang="0">
                <a:pos x="connsiteX0" y="connsiteY0"/>
              </a:cxn>
              <a:cxn ang="0">
                <a:pos x="connsiteX1" y="connsiteY1"/>
              </a:cxn>
              <a:cxn ang="0">
                <a:pos x="connsiteX2" y="connsiteY2"/>
              </a:cxn>
              <a:cxn ang="0">
                <a:pos x="connsiteX3" y="connsiteY3"/>
              </a:cxn>
            </a:cxnLst>
            <a:rect l="l" t="t" r="r" b="b"/>
            <a:pathLst>
              <a:path w="461175" h="2391507">
                <a:moveTo>
                  <a:pt x="443590" y="0"/>
                </a:moveTo>
                <a:cubicBezTo>
                  <a:pt x="253090" y="312126"/>
                  <a:pt x="62590" y="624253"/>
                  <a:pt x="12767" y="905607"/>
                </a:cubicBezTo>
                <a:cubicBezTo>
                  <a:pt x="-37056" y="1186961"/>
                  <a:pt x="69917" y="1440473"/>
                  <a:pt x="144652" y="1688123"/>
                </a:cubicBezTo>
                <a:cubicBezTo>
                  <a:pt x="219387" y="1935773"/>
                  <a:pt x="340281" y="2163640"/>
                  <a:pt x="461175" y="2391507"/>
                </a:cubicBezTo>
              </a:path>
            </a:pathLst>
          </a:cu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350">
              <a:solidFill>
                <a:prstClr val="white"/>
              </a:solidFill>
              <a:latin typeface="Calibri" panose="020F0502020204030204"/>
            </a:endParaRPr>
          </a:p>
        </p:txBody>
      </p:sp>
      <p:sp>
        <p:nvSpPr>
          <p:cNvPr id="8" name="Arrow: Down 7">
            <a:extLst>
              <a:ext uri="{FF2B5EF4-FFF2-40B4-BE49-F238E27FC236}">
                <a16:creationId xmlns:a16="http://schemas.microsoft.com/office/drawing/2014/main" id="{CE17BAC3-1B61-4808-AC12-A9492785A567}"/>
              </a:ext>
            </a:extLst>
          </p:cNvPr>
          <p:cNvSpPr/>
          <p:nvPr/>
        </p:nvSpPr>
        <p:spPr>
          <a:xfrm rot="20459301">
            <a:off x="9534312" y="3169696"/>
            <a:ext cx="125291" cy="178045"/>
          </a:xfrm>
          <a:prstGeom prst="down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350">
              <a:solidFill>
                <a:prstClr val="white"/>
              </a:solidFill>
              <a:latin typeface="Calibri" panose="020F0502020204030204"/>
            </a:endParaRPr>
          </a:p>
        </p:txBody>
      </p:sp>
      <p:sp>
        <p:nvSpPr>
          <p:cNvPr id="14" name="Rectangle 13">
            <a:extLst>
              <a:ext uri="{FF2B5EF4-FFF2-40B4-BE49-F238E27FC236}">
                <a16:creationId xmlns:a16="http://schemas.microsoft.com/office/drawing/2014/main" id="{19499D54-DA2D-45EC-B878-060EF2B0A734}"/>
              </a:ext>
            </a:extLst>
          </p:cNvPr>
          <p:cNvSpPr/>
          <p:nvPr/>
        </p:nvSpPr>
        <p:spPr>
          <a:xfrm>
            <a:off x="1631504" y="2188891"/>
            <a:ext cx="5040205" cy="1672255"/>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accent1"/>
              </a:solidFill>
              <a:latin typeface="Calibri" panose="020F0502020204030204"/>
            </a:endParaRPr>
          </a:p>
        </p:txBody>
      </p:sp>
      <p:sp>
        <p:nvSpPr>
          <p:cNvPr id="15" name="TextBox 14">
            <a:extLst>
              <a:ext uri="{FF2B5EF4-FFF2-40B4-BE49-F238E27FC236}">
                <a16:creationId xmlns:a16="http://schemas.microsoft.com/office/drawing/2014/main" id="{D3BD705D-4DF8-41FB-AB0C-C31B9FC19518}"/>
              </a:ext>
            </a:extLst>
          </p:cNvPr>
          <p:cNvSpPr txBox="1"/>
          <p:nvPr/>
        </p:nvSpPr>
        <p:spPr>
          <a:xfrm>
            <a:off x="5003392" y="2795791"/>
            <a:ext cx="115416" cy="207749"/>
          </a:xfrm>
          <a:prstGeom prst="rect">
            <a:avLst/>
          </a:prstGeom>
          <a:noFill/>
        </p:spPr>
        <p:txBody>
          <a:bodyPr wrap="none" lIns="0" tIns="0" rIns="0" bIns="0" rtlCol="0">
            <a:spAutoFit/>
          </a:bodyPr>
          <a:lstStyle/>
          <a:p>
            <a:r>
              <a:rPr lang="en-GB" sz="1350" dirty="0">
                <a:solidFill>
                  <a:srgbClr val="000000"/>
                </a:solidFill>
                <a:latin typeface="Calibri" panose="020F0502020204030204"/>
              </a:rPr>
              <a:t>   </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31AA379-98EE-4706-9FBF-38919E12B8C7}"/>
                  </a:ext>
                </a:extLst>
              </p:cNvPr>
              <p:cNvSpPr txBox="1"/>
              <p:nvPr/>
            </p:nvSpPr>
            <p:spPr>
              <a:xfrm>
                <a:off x="1937078" y="2267320"/>
                <a:ext cx="1900713" cy="4682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sz="1600" i="1">
                              <a:solidFill>
                                <a:srgbClr val="000000"/>
                              </a:solidFill>
                              <a:latin typeface="Cambria Math" panose="02040503050406030204" pitchFamily="18" charset="0"/>
                            </a:rPr>
                          </m:ctrlPr>
                        </m:fPr>
                        <m:num>
                          <m:r>
                            <a:rPr lang="en-GB" sz="1600" i="1">
                              <a:solidFill>
                                <a:srgbClr val="000000"/>
                              </a:solidFill>
                              <a:latin typeface="Cambria Math" panose="02040503050406030204" pitchFamily="18" charset="0"/>
                            </a:rPr>
                            <m:t>𝜕</m:t>
                          </m:r>
                          <m:sSub>
                            <m:sSubPr>
                              <m:ctrlPr>
                                <a:rPr lang="en-GB" sz="1600" i="1">
                                  <a:solidFill>
                                    <a:srgbClr val="000000"/>
                                  </a:solidFill>
                                  <a:latin typeface="Cambria Math" panose="02040503050406030204" pitchFamily="18" charset="0"/>
                                </a:rPr>
                              </m:ctrlPr>
                            </m:sSubPr>
                            <m:e>
                              <m:r>
                                <a:rPr lang="en-GB" sz="1600" i="1">
                                  <a:solidFill>
                                    <a:srgbClr val="000000"/>
                                  </a:solidFill>
                                  <a:latin typeface="Cambria Math" panose="02040503050406030204" pitchFamily="18" charset="0"/>
                                </a:rPr>
                                <m:t>𝑛</m:t>
                              </m:r>
                            </m:e>
                            <m:sub>
                              <m:r>
                                <a:rPr lang="en-GB" sz="1600" i="1">
                                  <a:solidFill>
                                    <a:srgbClr val="000000"/>
                                  </a:solidFill>
                                  <a:latin typeface="Cambria Math" panose="02040503050406030204" pitchFamily="18" charset="0"/>
                                </a:rPr>
                                <m:t>𝑒</m:t>
                              </m:r>
                            </m:sub>
                          </m:sSub>
                        </m:num>
                        <m:den>
                          <m:r>
                            <a:rPr lang="en-GB" sz="1600" i="1">
                              <a:solidFill>
                                <a:srgbClr val="000000"/>
                              </a:solidFill>
                              <a:latin typeface="Cambria Math" panose="02040503050406030204" pitchFamily="18" charset="0"/>
                            </a:rPr>
                            <m:t>𝜕</m:t>
                          </m:r>
                          <m:r>
                            <a:rPr lang="en-GB" sz="1600" i="1">
                              <a:solidFill>
                                <a:srgbClr val="000000"/>
                              </a:solidFill>
                              <a:latin typeface="Cambria Math" panose="02040503050406030204" pitchFamily="18" charset="0"/>
                            </a:rPr>
                            <m:t>𝑡</m:t>
                          </m:r>
                        </m:den>
                      </m:f>
                      <m:r>
                        <a:rPr lang="en-GB" sz="1600" i="1">
                          <a:solidFill>
                            <a:srgbClr val="000000"/>
                          </a:solidFill>
                          <a:latin typeface="Cambria Math" panose="02040503050406030204" pitchFamily="18" charset="0"/>
                        </a:rPr>
                        <m:t>+</m:t>
                      </m:r>
                      <m:r>
                        <a:rPr lang="en-GB" sz="1600" i="1">
                          <a:solidFill>
                            <a:srgbClr val="000000"/>
                          </a:solidFill>
                          <a:latin typeface="Cambria Math" panose="02040503050406030204" pitchFamily="18" charset="0"/>
                        </a:rPr>
                        <m:t>𝑑𝑖𝑣</m:t>
                      </m:r>
                      <m:d>
                        <m:dPr>
                          <m:ctrlPr>
                            <a:rPr lang="en-GB" sz="1600" i="1">
                              <a:solidFill>
                                <a:srgbClr val="000000"/>
                              </a:solidFill>
                              <a:latin typeface="Cambria Math" panose="02040503050406030204" pitchFamily="18" charset="0"/>
                            </a:rPr>
                          </m:ctrlPr>
                        </m:dPr>
                        <m:e>
                          <m:sSub>
                            <m:sSubPr>
                              <m:ctrlPr>
                                <a:rPr lang="en-GB" sz="1600" i="1">
                                  <a:solidFill>
                                    <a:srgbClr val="000000"/>
                                  </a:solidFill>
                                  <a:latin typeface="Cambria Math" panose="02040503050406030204" pitchFamily="18" charset="0"/>
                                </a:rPr>
                              </m:ctrlPr>
                            </m:sSubPr>
                            <m:e>
                              <m:r>
                                <a:rPr lang="en-GB" sz="1600" i="1">
                                  <a:solidFill>
                                    <a:srgbClr val="000000"/>
                                  </a:solidFill>
                                  <a:latin typeface="Cambria Math" panose="02040503050406030204" pitchFamily="18" charset="0"/>
                                </a:rPr>
                                <m:t>𝑛</m:t>
                              </m:r>
                            </m:e>
                            <m:sub>
                              <m:r>
                                <a:rPr lang="en-GB" sz="1600" i="1">
                                  <a:solidFill>
                                    <a:srgbClr val="000000"/>
                                  </a:solidFill>
                                  <a:latin typeface="Cambria Math" panose="02040503050406030204" pitchFamily="18" charset="0"/>
                                </a:rPr>
                                <m:t>𝑒</m:t>
                              </m:r>
                            </m:sub>
                          </m:sSub>
                          <m:sSub>
                            <m:sSubPr>
                              <m:ctrlPr>
                                <a:rPr lang="en-GB" sz="1600" i="1">
                                  <a:solidFill>
                                    <a:srgbClr val="000000"/>
                                  </a:solidFill>
                                  <a:latin typeface="Cambria Math" panose="02040503050406030204" pitchFamily="18" charset="0"/>
                                </a:rPr>
                              </m:ctrlPr>
                            </m:sSubPr>
                            <m:e>
                              <m:acc>
                                <m:accPr>
                                  <m:chr m:val="⃗"/>
                                  <m:ctrlPr>
                                    <a:rPr lang="en-GB" sz="1600" i="1">
                                      <a:solidFill>
                                        <a:srgbClr val="000000"/>
                                      </a:solidFill>
                                      <a:latin typeface="Cambria Math" panose="02040503050406030204" pitchFamily="18" charset="0"/>
                                    </a:rPr>
                                  </m:ctrlPr>
                                </m:accPr>
                                <m:e>
                                  <m:r>
                                    <a:rPr lang="en-GB" sz="1600" i="1">
                                      <a:solidFill>
                                        <a:srgbClr val="000000"/>
                                      </a:solidFill>
                                      <a:latin typeface="Cambria Math" panose="02040503050406030204" pitchFamily="18" charset="0"/>
                                    </a:rPr>
                                    <m:t>𝑢</m:t>
                                  </m:r>
                                </m:e>
                              </m:acc>
                            </m:e>
                            <m:sub>
                              <m:r>
                                <a:rPr lang="en-GB" sz="1600" i="1">
                                  <a:solidFill>
                                    <a:srgbClr val="000000"/>
                                  </a:solidFill>
                                  <a:latin typeface="Cambria Math" panose="02040503050406030204" pitchFamily="18" charset="0"/>
                                </a:rPr>
                                <m:t>𝑒</m:t>
                              </m:r>
                            </m:sub>
                          </m:sSub>
                        </m:e>
                      </m:d>
                      <m:r>
                        <a:rPr lang="en-GB" sz="1600" i="1">
                          <a:solidFill>
                            <a:srgbClr val="000000"/>
                          </a:solidFill>
                          <a:latin typeface="Cambria Math" panose="02040503050406030204" pitchFamily="18" charset="0"/>
                        </a:rPr>
                        <m:t>=0</m:t>
                      </m:r>
                    </m:oMath>
                  </m:oMathPara>
                </a14:m>
                <a:endParaRPr lang="en-GB" sz="1600" dirty="0">
                  <a:solidFill>
                    <a:srgbClr val="000000"/>
                  </a:solidFill>
                  <a:latin typeface="Calibri" panose="020F0502020204030204"/>
                </a:endParaRPr>
              </a:p>
            </p:txBody>
          </p:sp>
        </mc:Choice>
        <mc:Fallback xmlns="">
          <p:sp>
            <p:nvSpPr>
              <p:cNvPr id="16" name="TextBox 15">
                <a:extLst>
                  <a:ext uri="{FF2B5EF4-FFF2-40B4-BE49-F238E27FC236}">
                    <a16:creationId xmlns:a16="http://schemas.microsoft.com/office/drawing/2014/main" id="{531AA379-98EE-4706-9FBF-38919E12B8C7}"/>
                  </a:ext>
                </a:extLst>
              </p:cNvPr>
              <p:cNvSpPr txBox="1">
                <a:spLocks noRot="1" noChangeAspect="1" noMove="1" noResize="1" noEditPoints="1" noAdjustHandles="1" noChangeArrowheads="1" noChangeShapeType="1" noTextEdit="1"/>
              </p:cNvSpPr>
              <p:nvPr/>
            </p:nvSpPr>
            <p:spPr>
              <a:xfrm>
                <a:off x="1937078" y="2267320"/>
                <a:ext cx="1900713" cy="468205"/>
              </a:xfrm>
              <a:prstGeom prst="rect">
                <a:avLst/>
              </a:prstGeom>
              <a:blipFill>
                <a:blip r:embed="rId4"/>
                <a:stretch>
                  <a:fillRect l="-1987" r="-1987" b="-131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C2E00B7B-F94B-47F2-9DCF-A9D6104DD7AA}"/>
                  </a:ext>
                </a:extLst>
              </p:cNvPr>
              <p:cNvSpPr txBox="1"/>
              <p:nvPr/>
            </p:nvSpPr>
            <p:spPr>
              <a:xfrm>
                <a:off x="1937075" y="2702156"/>
                <a:ext cx="3348096" cy="48577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600" i="1">
                              <a:solidFill>
                                <a:srgbClr val="000000"/>
                              </a:solidFill>
                              <a:latin typeface="Cambria Math" panose="02040503050406030204" pitchFamily="18" charset="0"/>
                            </a:rPr>
                          </m:ctrlPr>
                        </m:sSubPr>
                        <m:e>
                          <m:r>
                            <a:rPr lang="en-GB" sz="1600" i="1">
                              <a:solidFill>
                                <a:srgbClr val="000000"/>
                              </a:solidFill>
                              <a:latin typeface="Cambria Math" panose="02040503050406030204" pitchFamily="18" charset="0"/>
                            </a:rPr>
                            <m:t>𝑚</m:t>
                          </m:r>
                        </m:e>
                        <m:sub>
                          <m:r>
                            <a:rPr lang="en-GB" sz="1600" i="1">
                              <a:solidFill>
                                <a:srgbClr val="000000"/>
                              </a:solidFill>
                              <a:latin typeface="Cambria Math" panose="02040503050406030204" pitchFamily="18" charset="0"/>
                            </a:rPr>
                            <m:t>𝑒</m:t>
                          </m:r>
                        </m:sub>
                      </m:sSub>
                      <m:sSub>
                        <m:sSubPr>
                          <m:ctrlPr>
                            <a:rPr lang="en-GB" sz="1600" i="1">
                              <a:solidFill>
                                <a:srgbClr val="000000"/>
                              </a:solidFill>
                              <a:latin typeface="Cambria Math" panose="02040503050406030204" pitchFamily="18" charset="0"/>
                            </a:rPr>
                          </m:ctrlPr>
                        </m:sSubPr>
                        <m:e>
                          <m:r>
                            <a:rPr lang="en-GB" sz="1600" i="1">
                              <a:solidFill>
                                <a:srgbClr val="000000"/>
                              </a:solidFill>
                              <a:latin typeface="Cambria Math" panose="02040503050406030204" pitchFamily="18" charset="0"/>
                            </a:rPr>
                            <m:t>𝑛</m:t>
                          </m:r>
                        </m:e>
                        <m:sub>
                          <m:r>
                            <a:rPr lang="en-GB" sz="1600" i="1">
                              <a:solidFill>
                                <a:srgbClr val="000000"/>
                              </a:solidFill>
                              <a:latin typeface="Cambria Math" panose="02040503050406030204" pitchFamily="18" charset="0"/>
                            </a:rPr>
                            <m:t>𝑒</m:t>
                          </m:r>
                        </m:sub>
                      </m:sSub>
                      <m:f>
                        <m:fPr>
                          <m:ctrlPr>
                            <a:rPr lang="en-GB" sz="1600" i="1">
                              <a:solidFill>
                                <a:srgbClr val="000000"/>
                              </a:solidFill>
                              <a:latin typeface="Cambria Math" panose="02040503050406030204" pitchFamily="18" charset="0"/>
                            </a:rPr>
                          </m:ctrlPr>
                        </m:fPr>
                        <m:num>
                          <m:r>
                            <a:rPr lang="en-GB" sz="1600" i="1">
                              <a:solidFill>
                                <a:srgbClr val="000000"/>
                              </a:solidFill>
                              <a:latin typeface="Cambria Math" panose="02040503050406030204" pitchFamily="18" charset="0"/>
                            </a:rPr>
                            <m:t>𝑑</m:t>
                          </m:r>
                          <m:sSub>
                            <m:sSubPr>
                              <m:ctrlPr>
                                <a:rPr lang="en-GB" sz="1600" i="1">
                                  <a:solidFill>
                                    <a:srgbClr val="000000"/>
                                  </a:solidFill>
                                  <a:latin typeface="Cambria Math" panose="02040503050406030204" pitchFamily="18" charset="0"/>
                                </a:rPr>
                              </m:ctrlPr>
                            </m:sSubPr>
                            <m:e>
                              <m:acc>
                                <m:accPr>
                                  <m:chr m:val="⃗"/>
                                  <m:ctrlPr>
                                    <a:rPr lang="en-GB" sz="1600" i="1">
                                      <a:solidFill>
                                        <a:srgbClr val="000000"/>
                                      </a:solidFill>
                                      <a:latin typeface="Cambria Math" panose="02040503050406030204" pitchFamily="18" charset="0"/>
                                    </a:rPr>
                                  </m:ctrlPr>
                                </m:accPr>
                                <m:e>
                                  <m:r>
                                    <a:rPr lang="en-GB" sz="1600" i="1">
                                      <a:solidFill>
                                        <a:srgbClr val="000000"/>
                                      </a:solidFill>
                                      <a:latin typeface="Cambria Math" panose="02040503050406030204" pitchFamily="18" charset="0"/>
                                    </a:rPr>
                                    <m:t>𝑢</m:t>
                                  </m:r>
                                </m:e>
                              </m:acc>
                            </m:e>
                            <m:sub>
                              <m:r>
                                <a:rPr lang="en-GB" sz="1600" i="1">
                                  <a:solidFill>
                                    <a:srgbClr val="000000"/>
                                  </a:solidFill>
                                  <a:latin typeface="Cambria Math" panose="02040503050406030204" pitchFamily="18" charset="0"/>
                                </a:rPr>
                                <m:t>𝑒</m:t>
                              </m:r>
                            </m:sub>
                          </m:sSub>
                        </m:num>
                        <m:den>
                          <m:r>
                            <a:rPr lang="en-GB" sz="1600" i="1">
                              <a:solidFill>
                                <a:srgbClr val="000000"/>
                              </a:solidFill>
                              <a:latin typeface="Cambria Math" panose="02040503050406030204" pitchFamily="18" charset="0"/>
                            </a:rPr>
                            <m:t>𝑑𝑡</m:t>
                          </m:r>
                        </m:den>
                      </m:f>
                      <m:r>
                        <a:rPr lang="en-GB" sz="1600" i="1">
                          <a:solidFill>
                            <a:srgbClr val="000000"/>
                          </a:solidFill>
                          <a:latin typeface="Cambria Math" panose="02040503050406030204" pitchFamily="18" charset="0"/>
                        </a:rPr>
                        <m:t>=−</m:t>
                      </m:r>
                      <m:f>
                        <m:fPr>
                          <m:ctrlPr>
                            <a:rPr lang="en-GB" sz="1600" i="1">
                              <a:solidFill>
                                <a:srgbClr val="000000"/>
                              </a:solidFill>
                              <a:latin typeface="Cambria Math" panose="02040503050406030204" pitchFamily="18" charset="0"/>
                            </a:rPr>
                          </m:ctrlPr>
                        </m:fPr>
                        <m:num>
                          <m:r>
                            <a:rPr lang="en-GB" sz="1600" i="1">
                              <a:solidFill>
                                <a:srgbClr val="000000"/>
                              </a:solidFill>
                              <a:latin typeface="Cambria Math" panose="02040503050406030204" pitchFamily="18" charset="0"/>
                            </a:rPr>
                            <m:t>𝜕</m:t>
                          </m:r>
                          <m:sSub>
                            <m:sSubPr>
                              <m:ctrlPr>
                                <a:rPr lang="en-GB" sz="1600" i="1">
                                  <a:solidFill>
                                    <a:srgbClr val="000000"/>
                                  </a:solidFill>
                                  <a:latin typeface="Cambria Math" panose="02040503050406030204" pitchFamily="18" charset="0"/>
                                </a:rPr>
                              </m:ctrlPr>
                            </m:sSubPr>
                            <m:e>
                              <m:r>
                                <a:rPr lang="en-GB" sz="1600" i="1">
                                  <a:solidFill>
                                    <a:srgbClr val="000000"/>
                                  </a:solidFill>
                                  <a:latin typeface="Cambria Math" panose="02040503050406030204" pitchFamily="18" charset="0"/>
                                </a:rPr>
                                <m:t>𝑝</m:t>
                              </m:r>
                            </m:e>
                            <m:sub>
                              <m:r>
                                <a:rPr lang="en-GB" sz="1600" i="1">
                                  <a:solidFill>
                                    <a:srgbClr val="000000"/>
                                  </a:solidFill>
                                  <a:latin typeface="Cambria Math" panose="02040503050406030204" pitchFamily="18" charset="0"/>
                                </a:rPr>
                                <m:t>𝑒</m:t>
                              </m:r>
                            </m:sub>
                          </m:sSub>
                        </m:num>
                        <m:den>
                          <m:r>
                            <a:rPr lang="en-GB" sz="1600" i="1">
                              <a:solidFill>
                                <a:srgbClr val="000000"/>
                              </a:solidFill>
                              <a:latin typeface="Cambria Math" panose="02040503050406030204" pitchFamily="18" charset="0"/>
                            </a:rPr>
                            <m:t>𝜕</m:t>
                          </m:r>
                          <m:acc>
                            <m:accPr>
                              <m:chr m:val="⃗"/>
                              <m:ctrlPr>
                                <a:rPr lang="en-GB" sz="1600" i="1">
                                  <a:solidFill>
                                    <a:srgbClr val="000000"/>
                                  </a:solidFill>
                                  <a:latin typeface="Cambria Math" panose="02040503050406030204" pitchFamily="18" charset="0"/>
                                </a:rPr>
                              </m:ctrlPr>
                            </m:accPr>
                            <m:e>
                              <m:r>
                                <a:rPr lang="en-GB" sz="1600" i="1">
                                  <a:solidFill>
                                    <a:srgbClr val="000000"/>
                                  </a:solidFill>
                                  <a:latin typeface="Cambria Math" panose="02040503050406030204" pitchFamily="18" charset="0"/>
                                </a:rPr>
                                <m:t>𝑥</m:t>
                              </m:r>
                            </m:e>
                          </m:acc>
                        </m:den>
                      </m:f>
                      <m:r>
                        <a:rPr lang="en-GB" sz="1600" i="1">
                          <a:solidFill>
                            <a:srgbClr val="000000"/>
                          </a:solidFill>
                          <a:latin typeface="Cambria Math" panose="02040503050406030204" pitchFamily="18" charset="0"/>
                        </a:rPr>
                        <m:t>−</m:t>
                      </m:r>
                      <m:f>
                        <m:fPr>
                          <m:ctrlPr>
                            <a:rPr lang="en-GB" sz="1600" i="1">
                              <a:solidFill>
                                <a:srgbClr val="000000"/>
                              </a:solidFill>
                              <a:latin typeface="Cambria Math" panose="02040503050406030204" pitchFamily="18" charset="0"/>
                            </a:rPr>
                          </m:ctrlPr>
                        </m:fPr>
                        <m:num>
                          <m:r>
                            <a:rPr lang="en-GB" sz="1600" i="1">
                              <a:solidFill>
                                <a:srgbClr val="000000"/>
                              </a:solidFill>
                              <a:latin typeface="Cambria Math" panose="02040503050406030204" pitchFamily="18" charset="0"/>
                            </a:rPr>
                            <m:t>𝜕</m:t>
                          </m:r>
                          <m:sSub>
                            <m:sSubPr>
                              <m:ctrlPr>
                                <a:rPr lang="en-GB" sz="1600" i="1">
                                  <a:solidFill>
                                    <a:schemeClr val="accent5"/>
                                  </a:solidFill>
                                  <a:latin typeface="Cambria Math" panose="02040503050406030204" pitchFamily="18" charset="0"/>
                                </a:rPr>
                              </m:ctrlPr>
                            </m:sSubPr>
                            <m:e>
                              <m:r>
                                <m:rPr>
                                  <m:sty m:val="p"/>
                                </m:rPr>
                                <a:rPr lang="en-GB" sz="1600">
                                  <a:solidFill>
                                    <a:schemeClr val="accent5"/>
                                  </a:solidFill>
                                  <a:latin typeface="Cambria Math" panose="02040503050406030204" pitchFamily="18" charset="0"/>
                                </a:rPr>
                                <m:t>Π</m:t>
                              </m:r>
                            </m:e>
                            <m:sub>
                              <m:r>
                                <m:rPr>
                                  <m:sty m:val="p"/>
                                </m:rPr>
                                <a:rPr lang="en-GB" sz="1600">
                                  <a:solidFill>
                                    <a:schemeClr val="accent5"/>
                                  </a:solidFill>
                                  <a:latin typeface="Cambria Math" panose="02040503050406030204" pitchFamily="18" charset="0"/>
                                </a:rPr>
                                <m:t>e</m:t>
                              </m:r>
                            </m:sub>
                          </m:sSub>
                        </m:num>
                        <m:den>
                          <m:r>
                            <a:rPr lang="en-GB" sz="1600" i="1">
                              <a:solidFill>
                                <a:srgbClr val="000000"/>
                              </a:solidFill>
                              <a:latin typeface="Cambria Math" panose="02040503050406030204" pitchFamily="18" charset="0"/>
                            </a:rPr>
                            <m:t>𝜕</m:t>
                          </m:r>
                          <m:acc>
                            <m:accPr>
                              <m:chr m:val="⃗"/>
                              <m:ctrlPr>
                                <a:rPr lang="en-GB" sz="1600" i="1">
                                  <a:solidFill>
                                    <a:srgbClr val="000000"/>
                                  </a:solidFill>
                                  <a:latin typeface="Cambria Math" panose="02040503050406030204" pitchFamily="18" charset="0"/>
                                </a:rPr>
                              </m:ctrlPr>
                            </m:accPr>
                            <m:e>
                              <m:r>
                                <a:rPr lang="en-GB" sz="1600" i="1">
                                  <a:solidFill>
                                    <a:srgbClr val="000000"/>
                                  </a:solidFill>
                                  <a:latin typeface="Cambria Math" panose="02040503050406030204" pitchFamily="18" charset="0"/>
                                </a:rPr>
                                <m:t>𝑥</m:t>
                              </m:r>
                            </m:e>
                          </m:acc>
                        </m:den>
                      </m:f>
                      <m:r>
                        <a:rPr lang="en-GB" sz="1600" i="1">
                          <a:solidFill>
                            <a:srgbClr val="000000"/>
                          </a:solidFill>
                          <a:latin typeface="Cambria Math" panose="02040503050406030204" pitchFamily="18" charset="0"/>
                        </a:rPr>
                        <m:t>−</m:t>
                      </m:r>
                      <m:r>
                        <a:rPr lang="en-GB" sz="1600" i="1">
                          <a:solidFill>
                            <a:srgbClr val="000000"/>
                          </a:solidFill>
                          <a:latin typeface="Cambria Math" panose="02040503050406030204" pitchFamily="18" charset="0"/>
                        </a:rPr>
                        <m:t>𝑒</m:t>
                      </m:r>
                      <m:sSub>
                        <m:sSubPr>
                          <m:ctrlPr>
                            <a:rPr lang="en-GB" sz="1600" i="1">
                              <a:solidFill>
                                <a:srgbClr val="000000"/>
                              </a:solidFill>
                              <a:latin typeface="Cambria Math" panose="02040503050406030204" pitchFamily="18" charset="0"/>
                            </a:rPr>
                          </m:ctrlPr>
                        </m:sSubPr>
                        <m:e>
                          <m:r>
                            <a:rPr lang="en-GB" sz="1600" i="1">
                              <a:solidFill>
                                <a:srgbClr val="000000"/>
                              </a:solidFill>
                              <a:latin typeface="Cambria Math" panose="02040503050406030204" pitchFamily="18" charset="0"/>
                            </a:rPr>
                            <m:t>𝑛</m:t>
                          </m:r>
                        </m:e>
                        <m:sub>
                          <m:r>
                            <a:rPr lang="en-GB" sz="1600" i="1">
                              <a:solidFill>
                                <a:srgbClr val="000000"/>
                              </a:solidFill>
                              <a:latin typeface="Cambria Math" panose="02040503050406030204" pitchFamily="18" charset="0"/>
                            </a:rPr>
                            <m:t>𝑒</m:t>
                          </m:r>
                        </m:sub>
                      </m:sSub>
                      <m:acc>
                        <m:accPr>
                          <m:chr m:val="⃗"/>
                          <m:ctrlPr>
                            <a:rPr lang="en-GB" sz="1600" i="1">
                              <a:solidFill>
                                <a:srgbClr val="000000"/>
                              </a:solidFill>
                              <a:latin typeface="Cambria Math" panose="02040503050406030204" pitchFamily="18" charset="0"/>
                            </a:rPr>
                          </m:ctrlPr>
                        </m:accPr>
                        <m:e>
                          <m:r>
                            <a:rPr lang="en-GB" sz="1600" i="1">
                              <a:solidFill>
                                <a:srgbClr val="000000"/>
                              </a:solidFill>
                              <a:latin typeface="Cambria Math" panose="02040503050406030204" pitchFamily="18" charset="0"/>
                            </a:rPr>
                            <m:t>𝐸</m:t>
                          </m:r>
                        </m:e>
                      </m:acc>
                      <m:r>
                        <a:rPr lang="en-GB" sz="1600" i="1">
                          <a:solidFill>
                            <a:srgbClr val="000000"/>
                          </a:solidFill>
                          <a:latin typeface="Cambria Math" panose="02040503050406030204" pitchFamily="18" charset="0"/>
                        </a:rPr>
                        <m:t>+</m:t>
                      </m:r>
                      <m:acc>
                        <m:accPr>
                          <m:chr m:val="⃗"/>
                          <m:ctrlPr>
                            <a:rPr lang="en-GB" sz="1600" i="1">
                              <a:solidFill>
                                <a:schemeClr val="accent5"/>
                              </a:solidFill>
                              <a:latin typeface="Cambria Math" panose="02040503050406030204" pitchFamily="18" charset="0"/>
                            </a:rPr>
                          </m:ctrlPr>
                        </m:accPr>
                        <m:e>
                          <m:r>
                            <a:rPr lang="en-GB" sz="1600" i="1">
                              <a:solidFill>
                                <a:schemeClr val="accent5"/>
                              </a:solidFill>
                              <a:latin typeface="Cambria Math" panose="02040503050406030204" pitchFamily="18" charset="0"/>
                            </a:rPr>
                            <m:t>𝑅</m:t>
                          </m:r>
                        </m:e>
                      </m:acc>
                    </m:oMath>
                  </m:oMathPara>
                </a14:m>
                <a:endParaRPr lang="en-GB" sz="1600" dirty="0">
                  <a:solidFill>
                    <a:srgbClr val="000000"/>
                  </a:solidFill>
                  <a:latin typeface="Calibri" panose="020F0502020204030204"/>
                </a:endParaRPr>
              </a:p>
            </p:txBody>
          </p:sp>
        </mc:Choice>
        <mc:Fallback xmlns="">
          <p:sp>
            <p:nvSpPr>
              <p:cNvPr id="17" name="TextBox 16">
                <a:extLst>
                  <a:ext uri="{FF2B5EF4-FFF2-40B4-BE49-F238E27FC236}">
                    <a16:creationId xmlns:a16="http://schemas.microsoft.com/office/drawing/2014/main" id="{C2E00B7B-F94B-47F2-9DCF-A9D6104DD7AA}"/>
                  </a:ext>
                </a:extLst>
              </p:cNvPr>
              <p:cNvSpPr txBox="1">
                <a:spLocks noRot="1" noChangeAspect="1" noMove="1" noResize="1" noEditPoints="1" noAdjustHandles="1" noChangeArrowheads="1" noChangeShapeType="1" noTextEdit="1"/>
              </p:cNvSpPr>
              <p:nvPr/>
            </p:nvSpPr>
            <p:spPr>
              <a:xfrm>
                <a:off x="1937075" y="2702156"/>
                <a:ext cx="3348096" cy="485774"/>
              </a:xfrm>
              <a:prstGeom prst="rect">
                <a:avLst/>
              </a:prstGeom>
              <a:blipFill>
                <a:blip r:embed="rId5"/>
                <a:stretch>
                  <a:fillRect l="-377" r="-755"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2AB083B9-5B82-464A-AEEE-F4A832CBE0D8}"/>
                  </a:ext>
                </a:extLst>
              </p:cNvPr>
              <p:cNvSpPr txBox="1"/>
              <p:nvPr/>
            </p:nvSpPr>
            <p:spPr>
              <a:xfrm>
                <a:off x="1937074" y="3253958"/>
                <a:ext cx="4296497" cy="48577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600" i="1">
                              <a:solidFill>
                                <a:srgbClr val="000000"/>
                              </a:solidFill>
                              <a:latin typeface="Cambria Math" panose="02040503050406030204" pitchFamily="18" charset="0"/>
                            </a:rPr>
                          </m:ctrlPr>
                        </m:sSubPr>
                        <m:e>
                          <m:f>
                            <m:fPr>
                              <m:ctrlPr>
                                <a:rPr lang="en-GB" sz="1600" i="1">
                                  <a:solidFill>
                                    <a:srgbClr val="000000"/>
                                  </a:solidFill>
                                  <a:latin typeface="Cambria Math" panose="02040503050406030204" pitchFamily="18" charset="0"/>
                                </a:rPr>
                              </m:ctrlPr>
                            </m:fPr>
                            <m:num>
                              <m:r>
                                <a:rPr lang="en-GB" sz="1600" i="1">
                                  <a:solidFill>
                                    <a:srgbClr val="000000"/>
                                  </a:solidFill>
                                  <a:latin typeface="Cambria Math" panose="02040503050406030204" pitchFamily="18" charset="0"/>
                                </a:rPr>
                                <m:t>3</m:t>
                              </m:r>
                            </m:num>
                            <m:den>
                              <m:r>
                                <a:rPr lang="en-GB" sz="1600" i="1">
                                  <a:solidFill>
                                    <a:srgbClr val="000000"/>
                                  </a:solidFill>
                                  <a:latin typeface="Cambria Math" panose="02040503050406030204" pitchFamily="18" charset="0"/>
                                </a:rPr>
                                <m:t>2</m:t>
                              </m:r>
                            </m:den>
                          </m:f>
                          <m:r>
                            <a:rPr lang="en-GB" sz="1600" i="1">
                              <a:solidFill>
                                <a:srgbClr val="000000"/>
                              </a:solidFill>
                              <a:latin typeface="Cambria Math" panose="02040503050406030204" pitchFamily="18" charset="0"/>
                            </a:rPr>
                            <m:t>𝑛</m:t>
                          </m:r>
                        </m:e>
                        <m:sub>
                          <m:r>
                            <a:rPr lang="en-GB" sz="1600" i="1">
                              <a:solidFill>
                                <a:srgbClr val="000000"/>
                              </a:solidFill>
                              <a:latin typeface="Cambria Math" panose="02040503050406030204" pitchFamily="18" charset="0"/>
                            </a:rPr>
                            <m:t>𝑒</m:t>
                          </m:r>
                        </m:sub>
                      </m:sSub>
                      <m:f>
                        <m:fPr>
                          <m:ctrlPr>
                            <a:rPr lang="en-GB" sz="1600" i="1">
                              <a:solidFill>
                                <a:srgbClr val="000000"/>
                              </a:solidFill>
                              <a:latin typeface="Cambria Math" panose="02040503050406030204" pitchFamily="18" charset="0"/>
                            </a:rPr>
                          </m:ctrlPr>
                        </m:fPr>
                        <m:num>
                          <m:r>
                            <a:rPr lang="en-GB" sz="1600" i="1">
                              <a:solidFill>
                                <a:srgbClr val="000000"/>
                              </a:solidFill>
                              <a:latin typeface="Cambria Math" panose="02040503050406030204" pitchFamily="18" charset="0"/>
                            </a:rPr>
                            <m:t>𝑑</m:t>
                          </m:r>
                          <m:sSub>
                            <m:sSubPr>
                              <m:ctrlPr>
                                <a:rPr lang="en-GB" sz="1600" i="1">
                                  <a:solidFill>
                                    <a:srgbClr val="000000"/>
                                  </a:solidFill>
                                  <a:latin typeface="Cambria Math" panose="02040503050406030204" pitchFamily="18" charset="0"/>
                                </a:rPr>
                              </m:ctrlPr>
                            </m:sSubPr>
                            <m:e>
                              <m:r>
                                <a:rPr lang="en-GB" sz="1600" i="1">
                                  <a:solidFill>
                                    <a:srgbClr val="000000"/>
                                  </a:solidFill>
                                  <a:latin typeface="Cambria Math" panose="02040503050406030204" pitchFamily="18" charset="0"/>
                                </a:rPr>
                                <m:t>𝑇</m:t>
                              </m:r>
                            </m:e>
                            <m:sub>
                              <m:r>
                                <a:rPr lang="en-GB" sz="1600" i="1">
                                  <a:solidFill>
                                    <a:srgbClr val="000000"/>
                                  </a:solidFill>
                                  <a:latin typeface="Cambria Math" panose="02040503050406030204" pitchFamily="18" charset="0"/>
                                </a:rPr>
                                <m:t>𝑒</m:t>
                              </m:r>
                            </m:sub>
                          </m:sSub>
                        </m:num>
                        <m:den>
                          <m:r>
                            <a:rPr lang="en-GB" sz="1600" i="1">
                              <a:solidFill>
                                <a:srgbClr val="000000"/>
                              </a:solidFill>
                              <a:latin typeface="Cambria Math" panose="02040503050406030204" pitchFamily="18" charset="0"/>
                            </a:rPr>
                            <m:t>𝑑𝑡</m:t>
                          </m:r>
                        </m:den>
                      </m:f>
                      <m:r>
                        <a:rPr lang="en-GB" sz="1600" i="1">
                          <a:solidFill>
                            <a:srgbClr val="000000"/>
                          </a:solidFill>
                          <a:latin typeface="Cambria Math" panose="02040503050406030204" pitchFamily="18" charset="0"/>
                        </a:rPr>
                        <m:t>+</m:t>
                      </m:r>
                      <m:sSub>
                        <m:sSubPr>
                          <m:ctrlPr>
                            <a:rPr lang="en-GB" sz="1600" i="1">
                              <a:solidFill>
                                <a:srgbClr val="000000"/>
                              </a:solidFill>
                              <a:latin typeface="Cambria Math" panose="02040503050406030204" pitchFamily="18" charset="0"/>
                            </a:rPr>
                          </m:ctrlPr>
                        </m:sSubPr>
                        <m:e>
                          <m:r>
                            <a:rPr lang="en-GB" sz="1600" i="1">
                              <a:solidFill>
                                <a:srgbClr val="000000"/>
                              </a:solidFill>
                              <a:latin typeface="Cambria Math" panose="02040503050406030204" pitchFamily="18" charset="0"/>
                            </a:rPr>
                            <m:t>𝑝</m:t>
                          </m:r>
                        </m:e>
                        <m:sub>
                          <m:r>
                            <a:rPr lang="en-GB" sz="1600" i="1">
                              <a:solidFill>
                                <a:srgbClr val="000000"/>
                              </a:solidFill>
                              <a:latin typeface="Cambria Math" panose="02040503050406030204" pitchFamily="18" charset="0"/>
                            </a:rPr>
                            <m:t>𝑒</m:t>
                          </m:r>
                        </m:sub>
                      </m:sSub>
                      <m:r>
                        <a:rPr lang="en-GB" sz="1600" i="1">
                          <a:solidFill>
                            <a:srgbClr val="000000"/>
                          </a:solidFill>
                          <a:latin typeface="Cambria Math" panose="02040503050406030204" pitchFamily="18" charset="0"/>
                        </a:rPr>
                        <m:t>𝑑𝑖𝑣</m:t>
                      </m:r>
                      <m:d>
                        <m:dPr>
                          <m:ctrlPr>
                            <a:rPr lang="en-GB" sz="1600" i="1">
                              <a:solidFill>
                                <a:srgbClr val="000000"/>
                              </a:solidFill>
                              <a:latin typeface="Cambria Math" panose="02040503050406030204" pitchFamily="18" charset="0"/>
                            </a:rPr>
                          </m:ctrlPr>
                        </m:dPr>
                        <m:e>
                          <m:sSub>
                            <m:sSubPr>
                              <m:ctrlPr>
                                <a:rPr lang="en-GB" sz="1600" i="1">
                                  <a:solidFill>
                                    <a:srgbClr val="000000"/>
                                  </a:solidFill>
                                  <a:latin typeface="Cambria Math" panose="02040503050406030204" pitchFamily="18" charset="0"/>
                                </a:rPr>
                              </m:ctrlPr>
                            </m:sSubPr>
                            <m:e>
                              <m:acc>
                                <m:accPr>
                                  <m:chr m:val="⃗"/>
                                  <m:ctrlPr>
                                    <a:rPr lang="en-GB" sz="1600" i="1">
                                      <a:solidFill>
                                        <a:srgbClr val="000000"/>
                                      </a:solidFill>
                                      <a:latin typeface="Cambria Math" panose="02040503050406030204" pitchFamily="18" charset="0"/>
                                    </a:rPr>
                                  </m:ctrlPr>
                                </m:accPr>
                                <m:e>
                                  <m:r>
                                    <a:rPr lang="en-GB" sz="1600" i="1">
                                      <a:solidFill>
                                        <a:srgbClr val="000000"/>
                                      </a:solidFill>
                                      <a:latin typeface="Cambria Math" panose="02040503050406030204" pitchFamily="18" charset="0"/>
                                    </a:rPr>
                                    <m:t>𝑢</m:t>
                                  </m:r>
                                </m:e>
                              </m:acc>
                            </m:e>
                            <m:sub>
                              <m:r>
                                <a:rPr lang="en-GB" sz="1600" i="1">
                                  <a:solidFill>
                                    <a:srgbClr val="000000"/>
                                  </a:solidFill>
                                  <a:latin typeface="Cambria Math" panose="02040503050406030204" pitchFamily="18" charset="0"/>
                                </a:rPr>
                                <m:t>𝑒</m:t>
                              </m:r>
                            </m:sub>
                          </m:sSub>
                        </m:e>
                      </m:d>
                      <m:r>
                        <a:rPr lang="en-GB" sz="1600" i="1">
                          <a:solidFill>
                            <a:srgbClr val="000000"/>
                          </a:solidFill>
                          <a:latin typeface="Cambria Math" panose="02040503050406030204" pitchFamily="18" charset="0"/>
                        </a:rPr>
                        <m:t>=−</m:t>
                      </m:r>
                      <m:r>
                        <a:rPr lang="en-GB" sz="1600" i="1">
                          <a:solidFill>
                            <a:srgbClr val="000000"/>
                          </a:solidFill>
                          <a:latin typeface="Cambria Math" panose="02040503050406030204" pitchFamily="18" charset="0"/>
                        </a:rPr>
                        <m:t>𝑑𝑖𝑣</m:t>
                      </m:r>
                      <m:d>
                        <m:dPr>
                          <m:ctrlPr>
                            <a:rPr lang="en-GB" sz="1600" i="1">
                              <a:solidFill>
                                <a:srgbClr val="000000"/>
                              </a:solidFill>
                              <a:latin typeface="Cambria Math" panose="02040503050406030204" pitchFamily="18" charset="0"/>
                            </a:rPr>
                          </m:ctrlPr>
                        </m:dPr>
                        <m:e>
                          <m:sSub>
                            <m:sSubPr>
                              <m:ctrlPr>
                                <a:rPr lang="en-GB" sz="1600" i="1">
                                  <a:solidFill>
                                    <a:schemeClr val="accent5"/>
                                  </a:solidFill>
                                  <a:latin typeface="Cambria Math" panose="02040503050406030204" pitchFamily="18" charset="0"/>
                                </a:rPr>
                              </m:ctrlPr>
                            </m:sSubPr>
                            <m:e>
                              <m:acc>
                                <m:accPr>
                                  <m:chr m:val="⃗"/>
                                  <m:ctrlPr>
                                    <a:rPr lang="en-GB" sz="1600" i="1">
                                      <a:solidFill>
                                        <a:schemeClr val="accent5"/>
                                      </a:solidFill>
                                      <a:latin typeface="Cambria Math" panose="02040503050406030204" pitchFamily="18" charset="0"/>
                                    </a:rPr>
                                  </m:ctrlPr>
                                </m:accPr>
                                <m:e>
                                  <m:r>
                                    <a:rPr lang="en-GB" sz="1600" i="1">
                                      <a:solidFill>
                                        <a:schemeClr val="accent5"/>
                                      </a:solidFill>
                                      <a:latin typeface="Cambria Math" panose="02040503050406030204" pitchFamily="18" charset="0"/>
                                    </a:rPr>
                                    <m:t>𝑞</m:t>
                                  </m:r>
                                </m:e>
                              </m:acc>
                            </m:e>
                            <m:sub>
                              <m:r>
                                <a:rPr lang="en-GB" sz="1600" i="1">
                                  <a:solidFill>
                                    <a:schemeClr val="accent5"/>
                                  </a:solidFill>
                                  <a:latin typeface="Cambria Math" panose="02040503050406030204" pitchFamily="18" charset="0"/>
                                </a:rPr>
                                <m:t>𝑒</m:t>
                              </m:r>
                            </m:sub>
                          </m:sSub>
                        </m:e>
                      </m:d>
                      <m:r>
                        <a:rPr lang="en-GB" sz="1600" i="1">
                          <a:solidFill>
                            <a:srgbClr val="000000"/>
                          </a:solidFill>
                          <a:latin typeface="Cambria Math" panose="02040503050406030204" pitchFamily="18" charset="0"/>
                        </a:rPr>
                        <m:t>−</m:t>
                      </m:r>
                      <m:sSub>
                        <m:sSubPr>
                          <m:ctrlPr>
                            <a:rPr lang="en-GB" sz="1600" i="1">
                              <a:solidFill>
                                <a:schemeClr val="accent5"/>
                              </a:solidFill>
                              <a:latin typeface="Cambria Math" panose="02040503050406030204" pitchFamily="18" charset="0"/>
                            </a:rPr>
                          </m:ctrlPr>
                        </m:sSubPr>
                        <m:e>
                          <m:r>
                            <m:rPr>
                              <m:sty m:val="p"/>
                            </m:rPr>
                            <a:rPr lang="en-GB" sz="1600">
                              <a:solidFill>
                                <a:schemeClr val="accent5"/>
                              </a:solidFill>
                              <a:latin typeface="Cambria Math" panose="02040503050406030204" pitchFamily="18" charset="0"/>
                            </a:rPr>
                            <m:t>Π</m:t>
                          </m:r>
                        </m:e>
                        <m:sub>
                          <m:r>
                            <a:rPr lang="en-GB" sz="1600" i="1">
                              <a:solidFill>
                                <a:schemeClr val="accent5"/>
                              </a:solidFill>
                              <a:latin typeface="Cambria Math" panose="02040503050406030204" pitchFamily="18" charset="0"/>
                            </a:rPr>
                            <m:t>𝑒</m:t>
                          </m:r>
                        </m:sub>
                      </m:sSub>
                      <m:f>
                        <m:fPr>
                          <m:ctrlPr>
                            <a:rPr lang="en-GB" sz="1600" i="1">
                              <a:solidFill>
                                <a:srgbClr val="000000"/>
                              </a:solidFill>
                              <a:latin typeface="Cambria Math" panose="02040503050406030204" pitchFamily="18" charset="0"/>
                            </a:rPr>
                          </m:ctrlPr>
                        </m:fPr>
                        <m:num>
                          <m:r>
                            <a:rPr lang="en-GB" sz="1600" i="1">
                              <a:solidFill>
                                <a:srgbClr val="000000"/>
                              </a:solidFill>
                              <a:latin typeface="Cambria Math" panose="02040503050406030204" pitchFamily="18" charset="0"/>
                            </a:rPr>
                            <m:t>𝜕</m:t>
                          </m:r>
                          <m:sSub>
                            <m:sSubPr>
                              <m:ctrlPr>
                                <a:rPr lang="en-GB" sz="1600" i="1">
                                  <a:solidFill>
                                    <a:srgbClr val="000000"/>
                                  </a:solidFill>
                                  <a:latin typeface="Cambria Math" panose="02040503050406030204" pitchFamily="18" charset="0"/>
                                </a:rPr>
                              </m:ctrlPr>
                            </m:sSubPr>
                            <m:e>
                              <m:acc>
                                <m:accPr>
                                  <m:chr m:val="⃗"/>
                                  <m:ctrlPr>
                                    <a:rPr lang="en-GB" sz="1600" i="1">
                                      <a:solidFill>
                                        <a:srgbClr val="000000"/>
                                      </a:solidFill>
                                      <a:latin typeface="Cambria Math" panose="02040503050406030204" pitchFamily="18" charset="0"/>
                                    </a:rPr>
                                  </m:ctrlPr>
                                </m:accPr>
                                <m:e>
                                  <m:r>
                                    <a:rPr lang="en-GB" sz="1600" i="1">
                                      <a:solidFill>
                                        <a:srgbClr val="000000"/>
                                      </a:solidFill>
                                      <a:latin typeface="Cambria Math" panose="02040503050406030204" pitchFamily="18" charset="0"/>
                                    </a:rPr>
                                    <m:t>𝑢</m:t>
                                  </m:r>
                                </m:e>
                              </m:acc>
                            </m:e>
                            <m:sub>
                              <m:r>
                                <a:rPr lang="en-GB" sz="1600" i="1">
                                  <a:solidFill>
                                    <a:srgbClr val="000000"/>
                                  </a:solidFill>
                                  <a:latin typeface="Cambria Math" panose="02040503050406030204" pitchFamily="18" charset="0"/>
                                </a:rPr>
                                <m:t>𝑒</m:t>
                              </m:r>
                            </m:sub>
                          </m:sSub>
                        </m:num>
                        <m:den>
                          <m:r>
                            <a:rPr lang="en-GB" sz="1600" i="1">
                              <a:solidFill>
                                <a:srgbClr val="000000"/>
                              </a:solidFill>
                              <a:latin typeface="Cambria Math" panose="02040503050406030204" pitchFamily="18" charset="0"/>
                            </a:rPr>
                            <m:t>𝜕</m:t>
                          </m:r>
                          <m:acc>
                            <m:accPr>
                              <m:chr m:val="⃗"/>
                              <m:ctrlPr>
                                <a:rPr lang="en-GB" sz="1600" i="1">
                                  <a:solidFill>
                                    <a:srgbClr val="000000"/>
                                  </a:solidFill>
                                  <a:latin typeface="Cambria Math" panose="02040503050406030204" pitchFamily="18" charset="0"/>
                                </a:rPr>
                              </m:ctrlPr>
                            </m:accPr>
                            <m:e>
                              <m:r>
                                <a:rPr lang="en-GB" sz="1600" i="1">
                                  <a:solidFill>
                                    <a:srgbClr val="000000"/>
                                  </a:solidFill>
                                  <a:latin typeface="Cambria Math" panose="02040503050406030204" pitchFamily="18" charset="0"/>
                                </a:rPr>
                                <m:t>𝑥</m:t>
                              </m:r>
                            </m:e>
                          </m:acc>
                        </m:den>
                      </m:f>
                      <m:r>
                        <a:rPr lang="en-GB" sz="1600" i="1">
                          <a:solidFill>
                            <a:srgbClr val="000000"/>
                          </a:solidFill>
                          <a:latin typeface="Cambria Math" panose="02040503050406030204" pitchFamily="18" charset="0"/>
                        </a:rPr>
                        <m:t>+</m:t>
                      </m:r>
                      <m:sSub>
                        <m:sSubPr>
                          <m:ctrlPr>
                            <a:rPr lang="en-GB" sz="1600" i="1">
                              <a:solidFill>
                                <a:schemeClr val="accent5"/>
                              </a:solidFill>
                              <a:latin typeface="Cambria Math" panose="02040503050406030204" pitchFamily="18" charset="0"/>
                            </a:rPr>
                          </m:ctrlPr>
                        </m:sSubPr>
                        <m:e>
                          <m:r>
                            <a:rPr lang="en-GB" sz="1600" i="1">
                              <a:solidFill>
                                <a:schemeClr val="accent5"/>
                              </a:solidFill>
                              <a:latin typeface="Cambria Math" panose="02040503050406030204" pitchFamily="18" charset="0"/>
                            </a:rPr>
                            <m:t>𝑄</m:t>
                          </m:r>
                        </m:e>
                        <m:sub>
                          <m:r>
                            <a:rPr lang="en-GB" sz="1600" i="1">
                              <a:solidFill>
                                <a:schemeClr val="accent5"/>
                              </a:solidFill>
                              <a:latin typeface="Cambria Math" panose="02040503050406030204" pitchFamily="18" charset="0"/>
                            </a:rPr>
                            <m:t>𝑒</m:t>
                          </m:r>
                        </m:sub>
                      </m:sSub>
                    </m:oMath>
                  </m:oMathPara>
                </a14:m>
                <a:endParaRPr lang="en-GB" sz="1600" dirty="0">
                  <a:solidFill>
                    <a:srgbClr val="000000"/>
                  </a:solidFill>
                  <a:latin typeface="Calibri" panose="020F0502020204030204"/>
                </a:endParaRPr>
              </a:p>
            </p:txBody>
          </p:sp>
        </mc:Choice>
        <mc:Fallback xmlns="">
          <p:sp>
            <p:nvSpPr>
              <p:cNvPr id="18" name="TextBox 17">
                <a:extLst>
                  <a:ext uri="{FF2B5EF4-FFF2-40B4-BE49-F238E27FC236}">
                    <a16:creationId xmlns:a16="http://schemas.microsoft.com/office/drawing/2014/main" id="{2AB083B9-5B82-464A-AEEE-F4A832CBE0D8}"/>
                  </a:ext>
                </a:extLst>
              </p:cNvPr>
              <p:cNvSpPr txBox="1">
                <a:spLocks noRot="1" noChangeAspect="1" noMove="1" noResize="1" noEditPoints="1" noAdjustHandles="1" noChangeArrowheads="1" noChangeShapeType="1" noTextEdit="1"/>
              </p:cNvSpPr>
              <p:nvPr/>
            </p:nvSpPr>
            <p:spPr>
              <a:xfrm>
                <a:off x="1937074" y="3253958"/>
                <a:ext cx="4296497" cy="485774"/>
              </a:xfrm>
              <a:prstGeom prst="rect">
                <a:avLst/>
              </a:prstGeom>
              <a:blipFill>
                <a:blip r:embed="rId6"/>
                <a:stretch>
                  <a:fillRect l="-588" b="-12821"/>
                </a:stretch>
              </a:blipFill>
            </p:spPr>
            <p:txBody>
              <a:bodyPr/>
              <a:lstStyle/>
              <a:p>
                <a:r>
                  <a:rPr lang="en-US">
                    <a:noFill/>
                  </a:rPr>
                  <a:t> </a:t>
                </a:r>
              </a:p>
            </p:txBody>
          </p:sp>
        </mc:Fallback>
      </mc:AlternateContent>
      <p:sp>
        <p:nvSpPr>
          <p:cNvPr id="22" name="Rectangle 21">
            <a:extLst>
              <a:ext uri="{FF2B5EF4-FFF2-40B4-BE49-F238E27FC236}">
                <a16:creationId xmlns:a16="http://schemas.microsoft.com/office/drawing/2014/main" id="{4CD1A85F-48AF-4773-B2CB-C1F6AE02F3E3}"/>
              </a:ext>
            </a:extLst>
          </p:cNvPr>
          <p:cNvSpPr/>
          <p:nvPr/>
        </p:nvSpPr>
        <p:spPr>
          <a:xfrm>
            <a:off x="1631503" y="4509120"/>
            <a:ext cx="5040205" cy="2151085"/>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AD5D022D-A58F-42AC-BE3F-16EE59C4E932}"/>
                  </a:ext>
                </a:extLst>
              </p:cNvPr>
              <p:cNvSpPr txBox="1"/>
              <p:nvPr/>
            </p:nvSpPr>
            <p:spPr>
              <a:xfrm>
                <a:off x="1991544" y="4973525"/>
                <a:ext cx="1173398" cy="2761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GB" sz="1600" i="1">
                              <a:solidFill>
                                <a:srgbClr val="000000"/>
                              </a:solidFill>
                              <a:latin typeface="Cambria Math" panose="02040503050406030204" pitchFamily="18" charset="0"/>
                            </a:rPr>
                          </m:ctrlPr>
                        </m:accPr>
                        <m:e>
                          <m:r>
                            <a:rPr lang="en-GB" sz="1600" i="1">
                              <a:solidFill>
                                <a:srgbClr val="000000"/>
                              </a:solidFill>
                              <a:latin typeface="Cambria Math" panose="02040503050406030204" pitchFamily="18" charset="0"/>
                            </a:rPr>
                            <m:t>𝑅</m:t>
                          </m:r>
                        </m:e>
                      </m:acc>
                      <m:r>
                        <a:rPr lang="en-GB" sz="1600" i="1">
                          <a:solidFill>
                            <a:srgbClr val="000000"/>
                          </a:solidFill>
                          <a:latin typeface="Cambria Math" panose="02040503050406030204" pitchFamily="18" charset="0"/>
                        </a:rPr>
                        <m:t>=</m:t>
                      </m:r>
                      <m:sSub>
                        <m:sSubPr>
                          <m:ctrlPr>
                            <a:rPr lang="en-GB" sz="1600" i="1">
                              <a:solidFill>
                                <a:srgbClr val="000000"/>
                              </a:solidFill>
                              <a:latin typeface="Cambria Math" panose="02040503050406030204" pitchFamily="18" charset="0"/>
                            </a:rPr>
                          </m:ctrlPr>
                        </m:sSubPr>
                        <m:e>
                          <m:acc>
                            <m:accPr>
                              <m:chr m:val="⃗"/>
                              <m:ctrlPr>
                                <a:rPr lang="en-GB" sz="1600" i="1">
                                  <a:solidFill>
                                    <a:srgbClr val="000000"/>
                                  </a:solidFill>
                                  <a:latin typeface="Cambria Math" panose="02040503050406030204" pitchFamily="18" charset="0"/>
                                </a:rPr>
                              </m:ctrlPr>
                            </m:accPr>
                            <m:e>
                              <m:r>
                                <a:rPr lang="en-GB" sz="1600" i="1">
                                  <a:solidFill>
                                    <a:srgbClr val="000000"/>
                                  </a:solidFill>
                                  <a:latin typeface="Cambria Math" panose="02040503050406030204" pitchFamily="18" charset="0"/>
                                </a:rPr>
                                <m:t>𝑅</m:t>
                              </m:r>
                            </m:e>
                          </m:acc>
                        </m:e>
                        <m:sub>
                          <m:r>
                            <a:rPr lang="en-GB" sz="1600" i="1">
                              <a:solidFill>
                                <a:srgbClr val="000000"/>
                              </a:solidFill>
                              <a:latin typeface="Cambria Math" panose="02040503050406030204" pitchFamily="18" charset="0"/>
                            </a:rPr>
                            <m:t>𝑢</m:t>
                          </m:r>
                        </m:sub>
                      </m:sSub>
                      <m:r>
                        <a:rPr lang="en-GB" sz="1600" i="1">
                          <a:solidFill>
                            <a:srgbClr val="000000"/>
                          </a:solidFill>
                          <a:latin typeface="Cambria Math" panose="02040503050406030204" pitchFamily="18" charset="0"/>
                        </a:rPr>
                        <m:t>+</m:t>
                      </m:r>
                      <m:sSub>
                        <m:sSubPr>
                          <m:ctrlPr>
                            <a:rPr lang="en-GB" sz="1600" i="1">
                              <a:solidFill>
                                <a:srgbClr val="000000"/>
                              </a:solidFill>
                              <a:latin typeface="Cambria Math" panose="02040503050406030204" pitchFamily="18" charset="0"/>
                            </a:rPr>
                          </m:ctrlPr>
                        </m:sSubPr>
                        <m:e>
                          <m:acc>
                            <m:accPr>
                              <m:chr m:val="⃗"/>
                              <m:ctrlPr>
                                <a:rPr lang="en-GB" sz="1600" i="1">
                                  <a:solidFill>
                                    <a:srgbClr val="000000"/>
                                  </a:solidFill>
                                  <a:latin typeface="Cambria Math" panose="02040503050406030204" pitchFamily="18" charset="0"/>
                                </a:rPr>
                              </m:ctrlPr>
                            </m:accPr>
                            <m:e>
                              <m:r>
                                <a:rPr lang="en-GB" sz="1600" i="1">
                                  <a:solidFill>
                                    <a:srgbClr val="000000"/>
                                  </a:solidFill>
                                  <a:latin typeface="Cambria Math" panose="02040503050406030204" pitchFamily="18" charset="0"/>
                                </a:rPr>
                                <m:t>𝑅</m:t>
                              </m:r>
                            </m:e>
                          </m:acc>
                        </m:e>
                        <m:sub>
                          <m:r>
                            <a:rPr lang="en-GB" sz="1600" i="1">
                              <a:solidFill>
                                <a:srgbClr val="000000"/>
                              </a:solidFill>
                              <a:latin typeface="Cambria Math" panose="02040503050406030204" pitchFamily="18" charset="0"/>
                            </a:rPr>
                            <m:t>𝑇</m:t>
                          </m:r>
                        </m:sub>
                      </m:sSub>
                    </m:oMath>
                  </m:oMathPara>
                </a14:m>
                <a:endParaRPr lang="en-GB" sz="1600" dirty="0">
                  <a:solidFill>
                    <a:srgbClr val="000000"/>
                  </a:solidFill>
                  <a:latin typeface="Calibri" panose="020F0502020204030204"/>
                </a:endParaRPr>
              </a:p>
            </p:txBody>
          </p:sp>
        </mc:Choice>
        <mc:Fallback xmlns="">
          <p:sp>
            <p:nvSpPr>
              <p:cNvPr id="23" name="TextBox 22">
                <a:extLst>
                  <a:ext uri="{FF2B5EF4-FFF2-40B4-BE49-F238E27FC236}">
                    <a16:creationId xmlns:a16="http://schemas.microsoft.com/office/drawing/2014/main" id="{AD5D022D-A58F-42AC-BE3F-16EE59C4E932}"/>
                  </a:ext>
                </a:extLst>
              </p:cNvPr>
              <p:cNvSpPr txBox="1">
                <a:spLocks noRot="1" noChangeAspect="1" noMove="1" noResize="1" noEditPoints="1" noAdjustHandles="1" noChangeArrowheads="1" noChangeShapeType="1" noTextEdit="1"/>
              </p:cNvSpPr>
              <p:nvPr/>
            </p:nvSpPr>
            <p:spPr>
              <a:xfrm>
                <a:off x="1991544" y="4973525"/>
                <a:ext cx="1173398" cy="276166"/>
              </a:xfrm>
              <a:prstGeom prst="rect">
                <a:avLst/>
              </a:prstGeom>
              <a:blipFill>
                <a:blip r:embed="rId7"/>
                <a:stretch>
                  <a:fillRect l="-3191" r="-1064"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0A1809D-EF50-44ED-B5AA-F2352BEA8BA4}"/>
                  </a:ext>
                </a:extLst>
              </p:cNvPr>
              <p:cNvSpPr txBox="1"/>
              <p:nvPr/>
            </p:nvSpPr>
            <p:spPr>
              <a:xfrm>
                <a:off x="4191248" y="4563813"/>
                <a:ext cx="1720407" cy="56688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600" i="1">
                              <a:solidFill>
                                <a:srgbClr val="000000"/>
                              </a:solidFill>
                              <a:latin typeface="Cambria Math" panose="02040503050406030204" pitchFamily="18" charset="0"/>
                            </a:rPr>
                          </m:ctrlPr>
                        </m:sSubPr>
                        <m:e>
                          <m:acc>
                            <m:accPr>
                              <m:chr m:val="⃗"/>
                              <m:ctrlPr>
                                <a:rPr lang="en-GB" sz="1600" i="1">
                                  <a:solidFill>
                                    <a:srgbClr val="000000"/>
                                  </a:solidFill>
                                  <a:latin typeface="Cambria Math" panose="02040503050406030204" pitchFamily="18" charset="0"/>
                                </a:rPr>
                              </m:ctrlPr>
                            </m:accPr>
                            <m:e>
                              <m:r>
                                <a:rPr lang="en-GB" sz="1600" i="1">
                                  <a:solidFill>
                                    <a:srgbClr val="000000"/>
                                  </a:solidFill>
                                  <a:latin typeface="Cambria Math" panose="02040503050406030204" pitchFamily="18" charset="0"/>
                                </a:rPr>
                                <m:t>𝑅</m:t>
                              </m:r>
                            </m:e>
                          </m:acc>
                        </m:e>
                        <m:sub>
                          <m:r>
                            <a:rPr lang="en-GB" sz="1600" i="1">
                              <a:solidFill>
                                <a:srgbClr val="000000"/>
                              </a:solidFill>
                              <a:latin typeface="Cambria Math" panose="02040503050406030204" pitchFamily="18" charset="0"/>
                            </a:rPr>
                            <m:t>𝑢</m:t>
                          </m:r>
                        </m:sub>
                      </m:sSub>
                      <m:r>
                        <a:rPr lang="en-GB" sz="1600" i="1">
                          <a:solidFill>
                            <a:srgbClr val="000000"/>
                          </a:solidFill>
                          <a:latin typeface="Cambria Math" panose="02040503050406030204" pitchFamily="18" charset="0"/>
                        </a:rPr>
                        <m:t>=</m:t>
                      </m:r>
                      <m:r>
                        <a:rPr lang="en-GB" sz="1600" i="1">
                          <a:solidFill>
                            <a:srgbClr val="000000"/>
                          </a:solidFill>
                          <a:latin typeface="Cambria Math" panose="02040503050406030204" pitchFamily="18" charset="0"/>
                        </a:rPr>
                        <m:t>𝑒𝑛</m:t>
                      </m:r>
                      <m:d>
                        <m:dPr>
                          <m:ctrlPr>
                            <a:rPr lang="en-GB" sz="1600" i="1">
                              <a:solidFill>
                                <a:srgbClr val="000000"/>
                              </a:solidFill>
                              <a:latin typeface="Cambria Math" panose="02040503050406030204" pitchFamily="18" charset="0"/>
                            </a:rPr>
                          </m:ctrlPr>
                        </m:dPr>
                        <m:e>
                          <m:f>
                            <m:fPr>
                              <m:ctrlPr>
                                <a:rPr lang="en-GB" sz="1600" i="1">
                                  <a:solidFill>
                                    <a:srgbClr val="000000"/>
                                  </a:solidFill>
                                  <a:latin typeface="Cambria Math" panose="02040503050406030204" pitchFamily="18" charset="0"/>
                                </a:rPr>
                              </m:ctrlPr>
                            </m:fPr>
                            <m:num>
                              <m:sSub>
                                <m:sSubPr>
                                  <m:ctrlPr>
                                    <a:rPr lang="en-GB" sz="1600" i="1">
                                      <a:solidFill>
                                        <a:srgbClr val="000000"/>
                                      </a:solidFill>
                                      <a:latin typeface="Cambria Math" panose="02040503050406030204" pitchFamily="18" charset="0"/>
                                    </a:rPr>
                                  </m:ctrlPr>
                                </m:sSubPr>
                                <m:e>
                                  <m:acc>
                                    <m:accPr>
                                      <m:chr m:val="⃗"/>
                                      <m:ctrlPr>
                                        <a:rPr lang="en-GB" sz="1600" i="1">
                                          <a:solidFill>
                                            <a:srgbClr val="000000"/>
                                          </a:solidFill>
                                          <a:latin typeface="Cambria Math" panose="02040503050406030204" pitchFamily="18" charset="0"/>
                                        </a:rPr>
                                      </m:ctrlPr>
                                    </m:accPr>
                                    <m:e>
                                      <m:r>
                                        <a:rPr lang="en-GB" sz="1600" i="1">
                                          <a:solidFill>
                                            <a:srgbClr val="000000"/>
                                          </a:solidFill>
                                          <a:latin typeface="Cambria Math" panose="02040503050406030204" pitchFamily="18" charset="0"/>
                                        </a:rPr>
                                        <m:t>𝑗</m:t>
                                      </m:r>
                                    </m:e>
                                  </m:acc>
                                </m:e>
                                <m:sub>
                                  <m:r>
                                    <a:rPr lang="en-GB" sz="1600" i="1">
                                      <a:solidFill>
                                        <a:srgbClr val="000000"/>
                                      </a:solidFill>
                                      <a:latin typeface="Cambria Math" panose="02040503050406030204" pitchFamily="18" charset="0"/>
                                    </a:rPr>
                                    <m:t>||</m:t>
                                  </m:r>
                                </m:sub>
                              </m:sSub>
                            </m:num>
                            <m:den>
                              <m:sSub>
                                <m:sSubPr>
                                  <m:ctrlPr>
                                    <a:rPr lang="en-GB" sz="1600" i="1" smtClean="0">
                                      <a:solidFill>
                                        <a:schemeClr val="accent5"/>
                                      </a:solidFill>
                                      <a:latin typeface="Cambria Math" panose="02040503050406030204" pitchFamily="18" charset="0"/>
                                    </a:rPr>
                                  </m:ctrlPr>
                                </m:sSubPr>
                                <m:e>
                                  <m:r>
                                    <a:rPr lang="en-GB" sz="1600" i="1">
                                      <a:solidFill>
                                        <a:schemeClr val="accent5"/>
                                      </a:solidFill>
                                      <a:latin typeface="Cambria Math" panose="02040503050406030204" pitchFamily="18" charset="0"/>
                                    </a:rPr>
                                    <m:t>𝜎</m:t>
                                  </m:r>
                                </m:e>
                                <m:sub>
                                  <m:r>
                                    <a:rPr lang="en-GB" sz="1600" i="1">
                                      <a:solidFill>
                                        <a:schemeClr val="accent5"/>
                                      </a:solidFill>
                                      <a:latin typeface="Cambria Math" panose="02040503050406030204" pitchFamily="18" charset="0"/>
                                    </a:rPr>
                                    <m:t>||</m:t>
                                  </m:r>
                                </m:sub>
                              </m:sSub>
                            </m:den>
                          </m:f>
                          <m:r>
                            <a:rPr lang="en-GB" sz="1600" i="1">
                              <a:solidFill>
                                <a:srgbClr val="000000"/>
                              </a:solidFill>
                              <a:latin typeface="Cambria Math" panose="02040503050406030204" pitchFamily="18" charset="0"/>
                            </a:rPr>
                            <m:t>+</m:t>
                          </m:r>
                          <m:f>
                            <m:fPr>
                              <m:ctrlPr>
                                <a:rPr lang="en-GB" sz="1600" i="1">
                                  <a:solidFill>
                                    <a:srgbClr val="000000"/>
                                  </a:solidFill>
                                  <a:latin typeface="Cambria Math" panose="02040503050406030204" pitchFamily="18" charset="0"/>
                                </a:rPr>
                              </m:ctrlPr>
                            </m:fPr>
                            <m:num>
                              <m:sSub>
                                <m:sSubPr>
                                  <m:ctrlPr>
                                    <a:rPr lang="en-GB" sz="1600" i="1">
                                      <a:solidFill>
                                        <a:srgbClr val="000000"/>
                                      </a:solidFill>
                                      <a:latin typeface="Cambria Math" panose="02040503050406030204" pitchFamily="18" charset="0"/>
                                    </a:rPr>
                                  </m:ctrlPr>
                                </m:sSubPr>
                                <m:e>
                                  <m:acc>
                                    <m:accPr>
                                      <m:chr m:val="⃗"/>
                                      <m:ctrlPr>
                                        <a:rPr lang="en-GB" sz="1600" i="1">
                                          <a:solidFill>
                                            <a:srgbClr val="000000"/>
                                          </a:solidFill>
                                          <a:latin typeface="Cambria Math" panose="02040503050406030204" pitchFamily="18" charset="0"/>
                                        </a:rPr>
                                      </m:ctrlPr>
                                    </m:accPr>
                                    <m:e>
                                      <m:r>
                                        <a:rPr lang="en-GB" sz="1600" i="1">
                                          <a:solidFill>
                                            <a:srgbClr val="000000"/>
                                          </a:solidFill>
                                          <a:latin typeface="Cambria Math" panose="02040503050406030204" pitchFamily="18" charset="0"/>
                                        </a:rPr>
                                        <m:t>𝑗</m:t>
                                      </m:r>
                                    </m:e>
                                  </m:acc>
                                </m:e>
                                <m:sub>
                                  <m:r>
                                    <a:rPr lang="en-GB" sz="1600" i="1">
                                      <a:solidFill>
                                        <a:srgbClr val="000000"/>
                                      </a:solidFill>
                                      <a:latin typeface="Cambria Math" panose="02040503050406030204" pitchFamily="18" charset="0"/>
                                    </a:rPr>
                                    <m:t>⊥</m:t>
                                  </m:r>
                                </m:sub>
                              </m:sSub>
                            </m:num>
                            <m:den>
                              <m:sSub>
                                <m:sSubPr>
                                  <m:ctrlPr>
                                    <a:rPr lang="en-GB" sz="1600" i="1" smtClean="0">
                                      <a:solidFill>
                                        <a:schemeClr val="accent5"/>
                                      </a:solidFill>
                                      <a:latin typeface="Cambria Math" panose="02040503050406030204" pitchFamily="18" charset="0"/>
                                    </a:rPr>
                                  </m:ctrlPr>
                                </m:sSubPr>
                                <m:e>
                                  <m:r>
                                    <a:rPr lang="en-GB" sz="1600" i="1">
                                      <a:solidFill>
                                        <a:schemeClr val="accent5"/>
                                      </a:solidFill>
                                      <a:latin typeface="Cambria Math" panose="02040503050406030204" pitchFamily="18" charset="0"/>
                                    </a:rPr>
                                    <m:t>𝜎</m:t>
                                  </m:r>
                                </m:e>
                                <m:sub>
                                  <m:r>
                                    <a:rPr lang="en-GB" sz="1600" i="1">
                                      <a:solidFill>
                                        <a:schemeClr val="accent5"/>
                                      </a:solidFill>
                                      <a:latin typeface="Cambria Math" panose="02040503050406030204" pitchFamily="18" charset="0"/>
                                    </a:rPr>
                                    <m:t>⊥</m:t>
                                  </m:r>
                                </m:sub>
                              </m:sSub>
                            </m:den>
                          </m:f>
                        </m:e>
                      </m:d>
                    </m:oMath>
                  </m:oMathPara>
                </a14:m>
                <a:endParaRPr lang="en-GB" sz="1600" dirty="0">
                  <a:solidFill>
                    <a:srgbClr val="000000"/>
                  </a:solidFill>
                  <a:latin typeface="Calibri" panose="020F0502020204030204"/>
                </a:endParaRPr>
              </a:p>
            </p:txBody>
          </p:sp>
        </mc:Choice>
        <mc:Fallback xmlns="">
          <p:sp>
            <p:nvSpPr>
              <p:cNvPr id="24" name="TextBox 23">
                <a:extLst>
                  <a:ext uri="{FF2B5EF4-FFF2-40B4-BE49-F238E27FC236}">
                    <a16:creationId xmlns:a16="http://schemas.microsoft.com/office/drawing/2014/main" id="{40A1809D-EF50-44ED-B5AA-F2352BEA8BA4}"/>
                  </a:ext>
                </a:extLst>
              </p:cNvPr>
              <p:cNvSpPr txBox="1">
                <a:spLocks noRot="1" noChangeAspect="1" noMove="1" noResize="1" noEditPoints="1" noAdjustHandles="1" noChangeArrowheads="1" noChangeShapeType="1" noTextEdit="1"/>
              </p:cNvSpPr>
              <p:nvPr/>
            </p:nvSpPr>
            <p:spPr>
              <a:xfrm>
                <a:off x="4191248" y="4563813"/>
                <a:ext cx="1720407" cy="566886"/>
              </a:xfrm>
              <a:prstGeom prst="rect">
                <a:avLst/>
              </a:prstGeom>
              <a:blipFill>
                <a:blip r:embed="rId8"/>
                <a:stretch>
                  <a:fillRect l="-2941" t="-17391"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55BCF5CE-5098-41DE-A296-4CE91877FCED}"/>
                  </a:ext>
                </a:extLst>
              </p:cNvPr>
              <p:cNvSpPr txBox="1"/>
              <p:nvPr/>
            </p:nvSpPr>
            <p:spPr>
              <a:xfrm>
                <a:off x="4191252" y="5206474"/>
                <a:ext cx="1551707" cy="3039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600" i="1" smtClean="0">
                              <a:solidFill>
                                <a:srgbClr val="000000"/>
                              </a:solidFill>
                              <a:latin typeface="Cambria Math" panose="02040503050406030204" pitchFamily="18" charset="0"/>
                            </a:rPr>
                          </m:ctrlPr>
                        </m:sSubPr>
                        <m:e>
                          <m:acc>
                            <m:accPr>
                              <m:chr m:val="⃗"/>
                              <m:ctrlPr>
                                <a:rPr lang="en-GB" sz="1600" i="1">
                                  <a:solidFill>
                                    <a:srgbClr val="000000"/>
                                  </a:solidFill>
                                  <a:latin typeface="Cambria Math" panose="02040503050406030204" pitchFamily="18" charset="0"/>
                                </a:rPr>
                              </m:ctrlPr>
                            </m:accPr>
                            <m:e>
                              <m:r>
                                <a:rPr lang="en-GB" sz="1600" i="1">
                                  <a:solidFill>
                                    <a:srgbClr val="000000"/>
                                  </a:solidFill>
                                  <a:latin typeface="Cambria Math" panose="02040503050406030204" pitchFamily="18" charset="0"/>
                                </a:rPr>
                                <m:t>𝑅</m:t>
                              </m:r>
                            </m:e>
                          </m:acc>
                        </m:e>
                        <m:sub>
                          <m:r>
                            <a:rPr lang="en-GB" sz="1600" i="1">
                              <a:solidFill>
                                <a:srgbClr val="000000"/>
                              </a:solidFill>
                              <a:latin typeface="Cambria Math" panose="02040503050406030204" pitchFamily="18" charset="0"/>
                            </a:rPr>
                            <m:t>𝑇</m:t>
                          </m:r>
                        </m:sub>
                      </m:sSub>
                      <m:r>
                        <a:rPr lang="en-GB" sz="1600" i="1">
                          <a:solidFill>
                            <a:srgbClr val="000000"/>
                          </a:solidFill>
                          <a:latin typeface="Cambria Math" panose="02040503050406030204" pitchFamily="18" charset="0"/>
                        </a:rPr>
                        <m:t>=−</m:t>
                      </m:r>
                      <m:sSub>
                        <m:sSubPr>
                          <m:ctrlPr>
                            <a:rPr lang="en-GB" sz="1600" i="1" smtClean="0">
                              <a:solidFill>
                                <a:schemeClr val="accent5"/>
                              </a:solidFill>
                              <a:latin typeface="Cambria Math" panose="02040503050406030204" pitchFamily="18" charset="0"/>
                            </a:rPr>
                          </m:ctrlPr>
                        </m:sSubPr>
                        <m:e>
                          <m:r>
                            <a:rPr lang="en-GB" sz="1600" b="0" i="1" smtClean="0">
                              <a:solidFill>
                                <a:schemeClr val="accent5"/>
                              </a:solidFill>
                              <a:latin typeface="Cambria Math" panose="02040503050406030204" pitchFamily="18" charset="0"/>
                            </a:rPr>
                            <m:t>𝛽</m:t>
                          </m:r>
                        </m:e>
                        <m:sub>
                          <m:r>
                            <a:rPr lang="en-GB" sz="1600" b="0" i="1" smtClean="0">
                              <a:solidFill>
                                <a:schemeClr val="accent5"/>
                              </a:solidFill>
                              <a:latin typeface="Cambria Math" panose="02040503050406030204" pitchFamily="18" charset="0"/>
                            </a:rPr>
                            <m:t>||</m:t>
                          </m:r>
                        </m:sub>
                      </m:sSub>
                      <m:sSub>
                        <m:sSubPr>
                          <m:ctrlPr>
                            <a:rPr lang="en-GB" sz="1600" i="1">
                              <a:solidFill>
                                <a:srgbClr val="000000"/>
                              </a:solidFill>
                              <a:latin typeface="Cambria Math" panose="02040503050406030204" pitchFamily="18" charset="0"/>
                            </a:rPr>
                          </m:ctrlPr>
                        </m:sSubPr>
                        <m:e>
                          <m:r>
                            <a:rPr lang="en-GB" sz="1600" i="1">
                              <a:solidFill>
                                <a:srgbClr val="000000"/>
                              </a:solidFill>
                              <a:latin typeface="Cambria Math" panose="02040503050406030204" pitchFamily="18" charset="0"/>
                            </a:rPr>
                            <m:t>𝑛</m:t>
                          </m:r>
                        </m:e>
                        <m:sub>
                          <m:r>
                            <a:rPr lang="en-GB" sz="1600" i="1">
                              <a:solidFill>
                                <a:srgbClr val="000000"/>
                              </a:solidFill>
                              <a:latin typeface="Cambria Math" panose="02040503050406030204" pitchFamily="18" charset="0"/>
                            </a:rPr>
                            <m:t>𝑒</m:t>
                          </m:r>
                        </m:sub>
                      </m:sSub>
                      <m:sSub>
                        <m:sSubPr>
                          <m:ctrlPr>
                            <a:rPr lang="en-GB" sz="1600" i="1" smtClean="0">
                              <a:solidFill>
                                <a:schemeClr val="tx2"/>
                              </a:solidFill>
                              <a:latin typeface="Cambria Math" panose="02040503050406030204" pitchFamily="18" charset="0"/>
                            </a:rPr>
                          </m:ctrlPr>
                        </m:sSubPr>
                        <m:e>
                          <m:r>
                            <m:rPr>
                              <m:sty m:val="p"/>
                            </m:rPr>
                            <a:rPr lang="en-GB" sz="1600">
                              <a:solidFill>
                                <a:schemeClr val="tx2"/>
                              </a:solidFill>
                              <a:latin typeface="Cambria Math" panose="02040503050406030204" pitchFamily="18" charset="0"/>
                            </a:rPr>
                            <m:t>∇</m:t>
                          </m:r>
                        </m:e>
                        <m:sub>
                          <m:r>
                            <a:rPr lang="en-GB" sz="1600" i="1">
                              <a:solidFill>
                                <a:schemeClr val="tx2"/>
                              </a:solidFill>
                              <a:latin typeface="Cambria Math" panose="02040503050406030204" pitchFamily="18" charset="0"/>
                            </a:rPr>
                            <m:t>||</m:t>
                          </m:r>
                        </m:sub>
                      </m:sSub>
                      <m:sSub>
                        <m:sSubPr>
                          <m:ctrlPr>
                            <a:rPr lang="en-GB" sz="1600" i="1">
                              <a:solidFill>
                                <a:schemeClr val="tx2"/>
                              </a:solidFill>
                              <a:latin typeface="Cambria Math" panose="02040503050406030204" pitchFamily="18" charset="0"/>
                            </a:rPr>
                          </m:ctrlPr>
                        </m:sSubPr>
                        <m:e>
                          <m:r>
                            <a:rPr lang="en-GB" sz="1600" i="1">
                              <a:solidFill>
                                <a:schemeClr val="tx2"/>
                              </a:solidFill>
                              <a:latin typeface="Cambria Math" panose="02040503050406030204" pitchFamily="18" charset="0"/>
                            </a:rPr>
                            <m:t>𝑇</m:t>
                          </m:r>
                        </m:e>
                        <m:sub>
                          <m:r>
                            <a:rPr lang="en-GB" sz="1600" i="1">
                              <a:solidFill>
                                <a:schemeClr val="tx2"/>
                              </a:solidFill>
                              <a:latin typeface="Cambria Math" panose="02040503050406030204" pitchFamily="18" charset="0"/>
                            </a:rPr>
                            <m:t>𝑒</m:t>
                          </m:r>
                        </m:sub>
                      </m:sSub>
                    </m:oMath>
                  </m:oMathPara>
                </a14:m>
                <a:endParaRPr lang="en-GB" sz="1600" dirty="0">
                  <a:solidFill>
                    <a:srgbClr val="000000"/>
                  </a:solidFill>
                  <a:latin typeface="Calibri" panose="020F0502020204030204"/>
                </a:endParaRPr>
              </a:p>
            </p:txBody>
          </p:sp>
        </mc:Choice>
        <mc:Fallback xmlns="">
          <p:sp>
            <p:nvSpPr>
              <p:cNvPr id="25" name="TextBox 24">
                <a:extLst>
                  <a:ext uri="{FF2B5EF4-FFF2-40B4-BE49-F238E27FC236}">
                    <a16:creationId xmlns:a16="http://schemas.microsoft.com/office/drawing/2014/main" id="{55BCF5CE-5098-41DE-A296-4CE91877FCED}"/>
                  </a:ext>
                </a:extLst>
              </p:cNvPr>
              <p:cNvSpPr txBox="1">
                <a:spLocks noRot="1" noChangeAspect="1" noMove="1" noResize="1" noEditPoints="1" noAdjustHandles="1" noChangeArrowheads="1" noChangeShapeType="1" noTextEdit="1"/>
              </p:cNvSpPr>
              <p:nvPr/>
            </p:nvSpPr>
            <p:spPr>
              <a:xfrm>
                <a:off x="4191252" y="5206474"/>
                <a:ext cx="1551707" cy="303929"/>
              </a:xfrm>
              <a:prstGeom prst="rect">
                <a:avLst/>
              </a:prstGeom>
              <a:blipFill>
                <a:blip r:embed="rId9"/>
                <a:stretch>
                  <a:fillRect l="-3252"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4CCF69E6-D315-45D0-B2EE-C9A0F1136A10}"/>
                  </a:ext>
                </a:extLst>
              </p:cNvPr>
              <p:cNvSpPr txBox="1"/>
              <p:nvPr/>
            </p:nvSpPr>
            <p:spPr>
              <a:xfrm>
                <a:off x="1991544" y="6021288"/>
                <a:ext cx="1194814"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600" i="1">
                              <a:solidFill>
                                <a:srgbClr val="000000"/>
                              </a:solidFill>
                              <a:latin typeface="Cambria Math" panose="02040503050406030204" pitchFamily="18" charset="0"/>
                            </a:rPr>
                          </m:ctrlPr>
                        </m:sSubPr>
                        <m:e>
                          <m:acc>
                            <m:accPr>
                              <m:chr m:val="⃗"/>
                              <m:ctrlPr>
                                <a:rPr lang="en-GB" sz="1600" i="1">
                                  <a:solidFill>
                                    <a:srgbClr val="000000"/>
                                  </a:solidFill>
                                  <a:latin typeface="Cambria Math" panose="02040503050406030204" pitchFamily="18" charset="0"/>
                                </a:rPr>
                              </m:ctrlPr>
                            </m:accPr>
                            <m:e>
                              <m:r>
                                <a:rPr lang="en-GB" sz="1600" i="1">
                                  <a:solidFill>
                                    <a:srgbClr val="000000"/>
                                  </a:solidFill>
                                  <a:latin typeface="Cambria Math" panose="02040503050406030204" pitchFamily="18" charset="0"/>
                                </a:rPr>
                                <m:t>𝑞</m:t>
                              </m:r>
                            </m:e>
                          </m:acc>
                        </m:e>
                        <m:sub>
                          <m:r>
                            <a:rPr lang="en-GB" sz="1600" i="1">
                              <a:solidFill>
                                <a:srgbClr val="000000"/>
                              </a:solidFill>
                              <a:latin typeface="Cambria Math" panose="02040503050406030204" pitchFamily="18" charset="0"/>
                            </a:rPr>
                            <m:t>𝑒</m:t>
                          </m:r>
                        </m:sub>
                      </m:sSub>
                      <m:r>
                        <a:rPr lang="en-GB" sz="1600" i="1">
                          <a:solidFill>
                            <a:srgbClr val="000000"/>
                          </a:solidFill>
                          <a:latin typeface="Cambria Math" panose="02040503050406030204" pitchFamily="18" charset="0"/>
                        </a:rPr>
                        <m:t>=</m:t>
                      </m:r>
                      <m:sSub>
                        <m:sSubPr>
                          <m:ctrlPr>
                            <a:rPr lang="en-GB" sz="1600" i="1">
                              <a:solidFill>
                                <a:srgbClr val="000000"/>
                              </a:solidFill>
                              <a:latin typeface="Cambria Math" panose="02040503050406030204" pitchFamily="18" charset="0"/>
                            </a:rPr>
                          </m:ctrlPr>
                        </m:sSubPr>
                        <m:e>
                          <m:acc>
                            <m:accPr>
                              <m:chr m:val="⃗"/>
                              <m:ctrlPr>
                                <a:rPr lang="en-GB" sz="1600" i="1">
                                  <a:solidFill>
                                    <a:srgbClr val="000000"/>
                                  </a:solidFill>
                                  <a:latin typeface="Cambria Math" panose="02040503050406030204" pitchFamily="18" charset="0"/>
                                </a:rPr>
                              </m:ctrlPr>
                            </m:accPr>
                            <m:e>
                              <m:r>
                                <a:rPr lang="en-GB" sz="1600" i="1">
                                  <a:solidFill>
                                    <a:srgbClr val="000000"/>
                                  </a:solidFill>
                                  <a:latin typeface="Cambria Math" panose="02040503050406030204" pitchFamily="18" charset="0"/>
                                </a:rPr>
                                <m:t>𝑞</m:t>
                              </m:r>
                            </m:e>
                          </m:acc>
                        </m:e>
                        <m:sub>
                          <m:r>
                            <a:rPr lang="en-GB" sz="1600" i="1">
                              <a:solidFill>
                                <a:srgbClr val="000000"/>
                              </a:solidFill>
                              <a:latin typeface="Cambria Math" panose="02040503050406030204" pitchFamily="18" charset="0"/>
                            </a:rPr>
                            <m:t>𝑢</m:t>
                          </m:r>
                        </m:sub>
                      </m:sSub>
                      <m:r>
                        <a:rPr lang="en-GB" sz="1600" i="1">
                          <a:solidFill>
                            <a:srgbClr val="000000"/>
                          </a:solidFill>
                          <a:latin typeface="Cambria Math" panose="02040503050406030204" pitchFamily="18" charset="0"/>
                        </a:rPr>
                        <m:t>+</m:t>
                      </m:r>
                      <m:sSub>
                        <m:sSubPr>
                          <m:ctrlPr>
                            <a:rPr lang="en-GB" sz="1600" i="1">
                              <a:solidFill>
                                <a:srgbClr val="000000"/>
                              </a:solidFill>
                              <a:latin typeface="Cambria Math" panose="02040503050406030204" pitchFamily="18" charset="0"/>
                            </a:rPr>
                          </m:ctrlPr>
                        </m:sSubPr>
                        <m:e>
                          <m:acc>
                            <m:accPr>
                              <m:chr m:val="⃗"/>
                              <m:ctrlPr>
                                <a:rPr lang="en-GB" sz="1600" i="1">
                                  <a:solidFill>
                                    <a:srgbClr val="000000"/>
                                  </a:solidFill>
                                  <a:latin typeface="Cambria Math" panose="02040503050406030204" pitchFamily="18" charset="0"/>
                                </a:rPr>
                              </m:ctrlPr>
                            </m:accPr>
                            <m:e>
                              <m:r>
                                <a:rPr lang="en-GB" sz="1600" i="1">
                                  <a:solidFill>
                                    <a:srgbClr val="000000"/>
                                  </a:solidFill>
                                  <a:latin typeface="Cambria Math" panose="02040503050406030204" pitchFamily="18" charset="0"/>
                                </a:rPr>
                                <m:t>𝑞</m:t>
                              </m:r>
                            </m:e>
                          </m:acc>
                        </m:e>
                        <m:sub>
                          <m:r>
                            <a:rPr lang="en-GB" sz="1600" i="1">
                              <a:solidFill>
                                <a:srgbClr val="000000"/>
                              </a:solidFill>
                              <a:latin typeface="Cambria Math" panose="02040503050406030204" pitchFamily="18" charset="0"/>
                            </a:rPr>
                            <m:t>𝑇</m:t>
                          </m:r>
                        </m:sub>
                      </m:sSub>
                    </m:oMath>
                  </m:oMathPara>
                </a14:m>
                <a:endParaRPr lang="en-GB" sz="1600" dirty="0">
                  <a:solidFill>
                    <a:srgbClr val="000000"/>
                  </a:solidFill>
                  <a:latin typeface="Calibri" panose="020F0502020204030204"/>
                </a:endParaRPr>
              </a:p>
            </p:txBody>
          </p:sp>
        </mc:Choice>
        <mc:Fallback xmlns="">
          <p:sp>
            <p:nvSpPr>
              <p:cNvPr id="26" name="TextBox 25">
                <a:extLst>
                  <a:ext uri="{FF2B5EF4-FFF2-40B4-BE49-F238E27FC236}">
                    <a16:creationId xmlns:a16="http://schemas.microsoft.com/office/drawing/2014/main" id="{4CCF69E6-D315-45D0-B2EE-C9A0F1136A10}"/>
                  </a:ext>
                </a:extLst>
              </p:cNvPr>
              <p:cNvSpPr txBox="1">
                <a:spLocks noRot="1" noChangeAspect="1" noMove="1" noResize="1" noEditPoints="1" noAdjustHandles="1" noChangeArrowheads="1" noChangeShapeType="1" noTextEdit="1"/>
              </p:cNvSpPr>
              <p:nvPr/>
            </p:nvSpPr>
            <p:spPr>
              <a:xfrm>
                <a:off x="1991544" y="6021288"/>
                <a:ext cx="1194814" cy="246221"/>
              </a:xfrm>
              <a:prstGeom prst="rect">
                <a:avLst/>
              </a:prstGeom>
              <a:blipFill>
                <a:blip r:embed="rId10"/>
                <a:stretch>
                  <a:fillRect l="-3125" t="-40000" r="-1042"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81B671CE-5BAD-49AA-AC3F-AE9C04E03453}"/>
                  </a:ext>
                </a:extLst>
              </p:cNvPr>
              <p:cNvSpPr txBox="1"/>
              <p:nvPr/>
            </p:nvSpPr>
            <p:spPr>
              <a:xfrm>
                <a:off x="4191248" y="5777866"/>
                <a:ext cx="1368836" cy="2683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600" i="1">
                              <a:solidFill>
                                <a:srgbClr val="000000"/>
                              </a:solidFill>
                              <a:latin typeface="Cambria Math" panose="02040503050406030204" pitchFamily="18" charset="0"/>
                            </a:rPr>
                          </m:ctrlPr>
                        </m:sSubPr>
                        <m:e>
                          <m:acc>
                            <m:accPr>
                              <m:chr m:val="⃗"/>
                              <m:ctrlPr>
                                <a:rPr lang="en-GB" sz="1600" i="1">
                                  <a:solidFill>
                                    <a:srgbClr val="000000"/>
                                  </a:solidFill>
                                  <a:latin typeface="Cambria Math" panose="02040503050406030204" pitchFamily="18" charset="0"/>
                                </a:rPr>
                              </m:ctrlPr>
                            </m:accPr>
                            <m:e>
                              <m:r>
                                <a:rPr lang="en-GB" sz="1600" i="1">
                                  <a:solidFill>
                                    <a:srgbClr val="000000"/>
                                  </a:solidFill>
                                  <a:latin typeface="Cambria Math" panose="02040503050406030204" pitchFamily="18" charset="0"/>
                                </a:rPr>
                                <m:t>𝑞</m:t>
                              </m:r>
                            </m:e>
                          </m:acc>
                        </m:e>
                        <m:sub>
                          <m:r>
                            <a:rPr lang="en-GB" sz="1600" i="1">
                              <a:solidFill>
                                <a:srgbClr val="000000"/>
                              </a:solidFill>
                              <a:latin typeface="Cambria Math" panose="02040503050406030204" pitchFamily="18" charset="0"/>
                            </a:rPr>
                            <m:t>𝑢</m:t>
                          </m:r>
                        </m:sub>
                      </m:sSub>
                      <m:r>
                        <a:rPr lang="en-GB" sz="1600" i="1">
                          <a:solidFill>
                            <a:srgbClr val="000000"/>
                          </a:solidFill>
                          <a:latin typeface="Cambria Math" panose="02040503050406030204" pitchFamily="18" charset="0"/>
                        </a:rPr>
                        <m:t>=</m:t>
                      </m:r>
                      <m:sSub>
                        <m:sSubPr>
                          <m:ctrlPr>
                            <a:rPr lang="en-GB" sz="1600" i="1">
                              <a:solidFill>
                                <a:schemeClr val="accent5"/>
                              </a:solidFill>
                              <a:latin typeface="Cambria Math" panose="02040503050406030204" pitchFamily="18" charset="0"/>
                            </a:rPr>
                          </m:ctrlPr>
                        </m:sSubPr>
                        <m:e>
                          <m:r>
                            <a:rPr lang="en-GB" sz="1600" i="1">
                              <a:solidFill>
                                <a:schemeClr val="accent5"/>
                              </a:solidFill>
                              <a:latin typeface="Cambria Math" panose="02040503050406030204" pitchFamily="18" charset="0"/>
                            </a:rPr>
                            <m:t>𝛽</m:t>
                          </m:r>
                        </m:e>
                        <m:sub>
                          <m:r>
                            <a:rPr lang="en-GB" sz="1600" i="1">
                              <a:solidFill>
                                <a:schemeClr val="accent5"/>
                              </a:solidFill>
                              <a:latin typeface="Cambria Math" panose="02040503050406030204" pitchFamily="18" charset="0"/>
                            </a:rPr>
                            <m:t>||</m:t>
                          </m:r>
                        </m:sub>
                      </m:sSub>
                      <m:sSub>
                        <m:sSubPr>
                          <m:ctrlPr>
                            <a:rPr lang="en-GB" sz="1600" i="1">
                              <a:solidFill>
                                <a:srgbClr val="000000"/>
                              </a:solidFill>
                              <a:latin typeface="Cambria Math" panose="02040503050406030204" pitchFamily="18" charset="0"/>
                            </a:rPr>
                          </m:ctrlPr>
                        </m:sSubPr>
                        <m:e>
                          <m:r>
                            <a:rPr lang="en-GB" sz="1600" i="1">
                              <a:solidFill>
                                <a:srgbClr val="000000"/>
                              </a:solidFill>
                              <a:latin typeface="Cambria Math" panose="02040503050406030204" pitchFamily="18" charset="0"/>
                            </a:rPr>
                            <m:t>𝑛</m:t>
                          </m:r>
                        </m:e>
                        <m:sub>
                          <m:r>
                            <a:rPr lang="en-GB" sz="1600" i="1">
                              <a:solidFill>
                                <a:srgbClr val="000000"/>
                              </a:solidFill>
                              <a:latin typeface="Cambria Math" panose="02040503050406030204" pitchFamily="18" charset="0"/>
                            </a:rPr>
                            <m:t>𝑒</m:t>
                          </m:r>
                        </m:sub>
                      </m:sSub>
                      <m:sSub>
                        <m:sSubPr>
                          <m:ctrlPr>
                            <a:rPr lang="en-GB" sz="1600" i="1">
                              <a:solidFill>
                                <a:srgbClr val="000000"/>
                              </a:solidFill>
                              <a:latin typeface="Cambria Math" panose="02040503050406030204" pitchFamily="18" charset="0"/>
                            </a:rPr>
                          </m:ctrlPr>
                        </m:sSubPr>
                        <m:e>
                          <m:r>
                            <a:rPr lang="en-GB" sz="1600" i="1">
                              <a:solidFill>
                                <a:srgbClr val="000000"/>
                              </a:solidFill>
                              <a:latin typeface="Cambria Math" panose="02040503050406030204" pitchFamily="18" charset="0"/>
                            </a:rPr>
                            <m:t>𝑇</m:t>
                          </m:r>
                        </m:e>
                        <m:sub>
                          <m:r>
                            <a:rPr lang="en-GB" sz="1600" i="1">
                              <a:solidFill>
                                <a:srgbClr val="000000"/>
                              </a:solidFill>
                              <a:latin typeface="Cambria Math" panose="02040503050406030204" pitchFamily="18" charset="0"/>
                            </a:rPr>
                            <m:t>𝑒</m:t>
                          </m:r>
                        </m:sub>
                      </m:sSub>
                      <m:sSub>
                        <m:sSubPr>
                          <m:ctrlPr>
                            <a:rPr lang="en-GB" sz="1600" i="1">
                              <a:solidFill>
                                <a:srgbClr val="000000"/>
                              </a:solidFill>
                              <a:latin typeface="Cambria Math" panose="02040503050406030204" pitchFamily="18" charset="0"/>
                            </a:rPr>
                          </m:ctrlPr>
                        </m:sSubPr>
                        <m:e>
                          <m:acc>
                            <m:accPr>
                              <m:chr m:val="⃗"/>
                              <m:ctrlPr>
                                <a:rPr lang="en-GB" sz="1600" i="1">
                                  <a:solidFill>
                                    <a:srgbClr val="000000"/>
                                  </a:solidFill>
                                  <a:latin typeface="Cambria Math" panose="02040503050406030204" pitchFamily="18" charset="0"/>
                                </a:rPr>
                              </m:ctrlPr>
                            </m:accPr>
                            <m:e>
                              <m:r>
                                <a:rPr lang="en-GB" sz="1600" i="1">
                                  <a:solidFill>
                                    <a:srgbClr val="000000"/>
                                  </a:solidFill>
                                  <a:latin typeface="Cambria Math" panose="02040503050406030204" pitchFamily="18" charset="0"/>
                                </a:rPr>
                                <m:t>𝑢</m:t>
                              </m:r>
                            </m:e>
                          </m:acc>
                        </m:e>
                        <m:sub>
                          <m:r>
                            <a:rPr lang="en-GB" sz="1600" i="1">
                              <a:solidFill>
                                <a:srgbClr val="000000"/>
                              </a:solidFill>
                              <a:latin typeface="Cambria Math" panose="02040503050406030204" pitchFamily="18" charset="0"/>
                            </a:rPr>
                            <m:t>||</m:t>
                          </m:r>
                        </m:sub>
                      </m:sSub>
                    </m:oMath>
                  </m:oMathPara>
                </a14:m>
                <a:endParaRPr lang="en-GB" sz="1600" dirty="0">
                  <a:solidFill>
                    <a:srgbClr val="000000"/>
                  </a:solidFill>
                  <a:latin typeface="Calibri" panose="020F0502020204030204"/>
                </a:endParaRPr>
              </a:p>
            </p:txBody>
          </p:sp>
        </mc:Choice>
        <mc:Fallback xmlns="">
          <p:sp>
            <p:nvSpPr>
              <p:cNvPr id="27" name="TextBox 26">
                <a:extLst>
                  <a:ext uri="{FF2B5EF4-FFF2-40B4-BE49-F238E27FC236}">
                    <a16:creationId xmlns:a16="http://schemas.microsoft.com/office/drawing/2014/main" id="{81B671CE-5BAD-49AA-AC3F-AE9C04E03453}"/>
                  </a:ext>
                </a:extLst>
              </p:cNvPr>
              <p:cNvSpPr txBox="1">
                <a:spLocks noRot="1" noChangeAspect="1" noMove="1" noResize="1" noEditPoints="1" noAdjustHandles="1" noChangeArrowheads="1" noChangeShapeType="1" noTextEdit="1"/>
              </p:cNvSpPr>
              <p:nvPr/>
            </p:nvSpPr>
            <p:spPr>
              <a:xfrm>
                <a:off x="4191248" y="5777866"/>
                <a:ext cx="1368836" cy="268343"/>
              </a:xfrm>
              <a:prstGeom prst="rect">
                <a:avLst/>
              </a:prstGeom>
              <a:blipFill>
                <a:blip r:embed="rId11"/>
                <a:stretch>
                  <a:fillRect l="-3704" t="-40909" r="-2778"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65C43066-6D76-4507-9248-3EE1F558768B}"/>
                  </a:ext>
                </a:extLst>
              </p:cNvPr>
              <p:cNvSpPr txBox="1"/>
              <p:nvPr/>
            </p:nvSpPr>
            <p:spPr>
              <a:xfrm>
                <a:off x="4191251" y="6257001"/>
                <a:ext cx="2120773" cy="268343"/>
              </a:xfrm>
              <a:prstGeom prst="rect">
                <a:avLst/>
              </a:prstGeom>
              <a:noFill/>
            </p:spPr>
            <p:txBody>
              <a:bodyPr wrap="none" lIns="0" tIns="0" rIns="0" bIns="0" rtlCol="0">
                <a:spAutoFit/>
              </a:bodyPr>
              <a:lstStyle/>
              <a:p>
                <a14:m>
                  <m:oMath xmlns:m="http://schemas.openxmlformats.org/officeDocument/2006/math">
                    <m:sSub>
                      <m:sSubPr>
                        <m:ctrlPr>
                          <a:rPr lang="en-GB" sz="1600" i="1" smtClean="0">
                            <a:solidFill>
                              <a:schemeClr val="tx2"/>
                            </a:solidFill>
                            <a:latin typeface="Cambria Math" panose="02040503050406030204" pitchFamily="18" charset="0"/>
                          </a:rPr>
                        </m:ctrlPr>
                      </m:sSubPr>
                      <m:e>
                        <m:acc>
                          <m:accPr>
                            <m:chr m:val="⃗"/>
                            <m:ctrlPr>
                              <a:rPr lang="en-GB" sz="1600" i="1">
                                <a:solidFill>
                                  <a:schemeClr val="tx2"/>
                                </a:solidFill>
                                <a:latin typeface="Cambria Math" panose="02040503050406030204" pitchFamily="18" charset="0"/>
                              </a:rPr>
                            </m:ctrlPr>
                          </m:accPr>
                          <m:e>
                            <m:r>
                              <a:rPr lang="en-GB" sz="1600" i="1">
                                <a:solidFill>
                                  <a:schemeClr val="tx2"/>
                                </a:solidFill>
                                <a:latin typeface="Cambria Math" panose="02040503050406030204" pitchFamily="18" charset="0"/>
                              </a:rPr>
                              <m:t>𝑞</m:t>
                            </m:r>
                          </m:e>
                        </m:acc>
                      </m:e>
                      <m:sub>
                        <m:r>
                          <a:rPr lang="en-GB" sz="1600" i="1">
                            <a:solidFill>
                              <a:schemeClr val="tx2"/>
                            </a:solidFill>
                            <a:latin typeface="Cambria Math" panose="02040503050406030204" pitchFamily="18" charset="0"/>
                          </a:rPr>
                          <m:t>𝑇</m:t>
                        </m:r>
                      </m:sub>
                    </m:sSub>
                    <m:r>
                      <a:rPr lang="en-GB" sz="1600" i="1">
                        <a:solidFill>
                          <a:schemeClr val="tx2"/>
                        </a:solidFill>
                        <a:latin typeface="Cambria Math" panose="02040503050406030204" pitchFamily="18" charset="0"/>
                      </a:rPr>
                      <m:t>=−</m:t>
                    </m:r>
                    <m:sSub>
                      <m:sSubPr>
                        <m:ctrlPr>
                          <a:rPr lang="en-GB" sz="1600" i="1">
                            <a:solidFill>
                              <a:schemeClr val="tx2"/>
                            </a:solidFill>
                            <a:latin typeface="Cambria Math" panose="02040503050406030204" pitchFamily="18" charset="0"/>
                          </a:rPr>
                        </m:ctrlPr>
                      </m:sSubPr>
                      <m:e>
                        <m:sSub>
                          <m:sSubPr>
                            <m:ctrlPr>
                              <a:rPr lang="en-GB" sz="1600" i="1" smtClean="0">
                                <a:solidFill>
                                  <a:schemeClr val="accent5"/>
                                </a:solidFill>
                                <a:latin typeface="Cambria Math" panose="02040503050406030204" pitchFamily="18" charset="0"/>
                              </a:rPr>
                            </m:ctrlPr>
                          </m:sSubPr>
                          <m:e>
                            <m:r>
                              <a:rPr lang="en-GB" sz="1600" i="1">
                                <a:solidFill>
                                  <a:schemeClr val="accent5"/>
                                </a:solidFill>
                                <a:latin typeface="Cambria Math" panose="02040503050406030204" pitchFamily="18" charset="0"/>
                              </a:rPr>
                              <m:t>𝜅</m:t>
                            </m:r>
                          </m:e>
                          <m:sub>
                            <m:r>
                              <a:rPr lang="en-GB" sz="1600" i="1">
                                <a:solidFill>
                                  <a:schemeClr val="accent5"/>
                                </a:solidFill>
                                <a:latin typeface="Cambria Math" panose="02040503050406030204" pitchFamily="18" charset="0"/>
                              </a:rPr>
                              <m:t>||</m:t>
                            </m:r>
                          </m:sub>
                        </m:sSub>
                        <m:sSub>
                          <m:sSubPr>
                            <m:ctrlPr>
                              <a:rPr lang="en-GB" sz="1600" i="1">
                                <a:solidFill>
                                  <a:schemeClr val="tx2"/>
                                </a:solidFill>
                                <a:latin typeface="Cambria Math" panose="02040503050406030204" pitchFamily="18" charset="0"/>
                              </a:rPr>
                            </m:ctrlPr>
                          </m:sSubPr>
                          <m:e>
                            <m:r>
                              <m:rPr>
                                <m:sty m:val="p"/>
                              </m:rPr>
                              <a:rPr lang="en-GB" sz="1600">
                                <a:solidFill>
                                  <a:schemeClr val="tx2"/>
                                </a:solidFill>
                                <a:latin typeface="Cambria Math" panose="02040503050406030204" pitchFamily="18" charset="0"/>
                              </a:rPr>
                              <m:t>∇</m:t>
                            </m:r>
                          </m:e>
                          <m:sub>
                            <m:r>
                              <a:rPr lang="en-GB" sz="1600" i="1">
                                <a:solidFill>
                                  <a:schemeClr val="tx2"/>
                                </a:solidFill>
                                <a:latin typeface="Cambria Math" panose="02040503050406030204" pitchFamily="18" charset="0"/>
                              </a:rPr>
                              <m:t>||</m:t>
                            </m:r>
                          </m:sub>
                        </m:sSub>
                        <m:r>
                          <a:rPr lang="en-GB" sz="1600" i="1">
                            <a:solidFill>
                              <a:schemeClr val="tx2"/>
                            </a:solidFill>
                            <a:latin typeface="Cambria Math" panose="02040503050406030204" pitchFamily="18" charset="0"/>
                          </a:rPr>
                          <m:t>𝑇</m:t>
                        </m:r>
                      </m:e>
                      <m:sub>
                        <m:r>
                          <a:rPr lang="en-GB" sz="1600" i="1">
                            <a:solidFill>
                              <a:schemeClr val="tx2"/>
                            </a:solidFill>
                            <a:latin typeface="Cambria Math" panose="02040503050406030204" pitchFamily="18" charset="0"/>
                          </a:rPr>
                          <m:t>𝑒</m:t>
                        </m:r>
                      </m:sub>
                    </m:sSub>
                  </m:oMath>
                </a14:m>
                <a:r>
                  <a:rPr lang="en-GB" sz="1600" dirty="0">
                    <a:solidFill>
                      <a:schemeClr val="tx2"/>
                    </a:solidFill>
                    <a:latin typeface="Calibri" panose="020F0502020204030204"/>
                  </a:rPr>
                  <a:t> </a:t>
                </a:r>
                <a14:m>
                  <m:oMath xmlns:m="http://schemas.openxmlformats.org/officeDocument/2006/math">
                    <m:r>
                      <a:rPr lang="en-GB" sz="1600" i="1">
                        <a:solidFill>
                          <a:schemeClr val="tx2"/>
                        </a:solidFill>
                        <a:latin typeface="Cambria Math" panose="02040503050406030204" pitchFamily="18" charset="0"/>
                      </a:rPr>
                      <m:t>−</m:t>
                    </m:r>
                    <m:sSub>
                      <m:sSubPr>
                        <m:ctrlPr>
                          <a:rPr lang="en-GB" sz="1600" i="1" smtClean="0">
                            <a:solidFill>
                              <a:schemeClr val="accent5"/>
                            </a:solidFill>
                            <a:latin typeface="Cambria Math" panose="02040503050406030204" pitchFamily="18" charset="0"/>
                          </a:rPr>
                        </m:ctrlPr>
                      </m:sSubPr>
                      <m:e>
                        <m:r>
                          <a:rPr lang="en-GB" sz="1600" i="1">
                            <a:solidFill>
                              <a:schemeClr val="accent5"/>
                            </a:solidFill>
                            <a:latin typeface="Cambria Math" panose="02040503050406030204" pitchFamily="18" charset="0"/>
                          </a:rPr>
                          <m:t>𝜅</m:t>
                        </m:r>
                      </m:e>
                      <m:sub>
                        <m:r>
                          <a:rPr lang="en-GB" sz="1600" i="1">
                            <a:solidFill>
                              <a:schemeClr val="accent5"/>
                            </a:solidFill>
                            <a:latin typeface="Cambria Math" panose="02040503050406030204" pitchFamily="18" charset="0"/>
                          </a:rPr>
                          <m:t>⊥</m:t>
                        </m:r>
                      </m:sub>
                    </m:sSub>
                    <m:sSub>
                      <m:sSubPr>
                        <m:ctrlPr>
                          <a:rPr lang="en-GB" sz="1600" i="1">
                            <a:solidFill>
                              <a:schemeClr val="tx2"/>
                            </a:solidFill>
                            <a:latin typeface="Cambria Math" panose="02040503050406030204" pitchFamily="18" charset="0"/>
                          </a:rPr>
                        </m:ctrlPr>
                      </m:sSubPr>
                      <m:e>
                        <m:r>
                          <m:rPr>
                            <m:sty m:val="p"/>
                          </m:rPr>
                          <a:rPr lang="en-GB" sz="1600">
                            <a:solidFill>
                              <a:schemeClr val="tx2"/>
                            </a:solidFill>
                            <a:latin typeface="Cambria Math" panose="02040503050406030204" pitchFamily="18" charset="0"/>
                          </a:rPr>
                          <m:t>∇</m:t>
                        </m:r>
                      </m:e>
                      <m:sub>
                        <m:r>
                          <a:rPr lang="en-GB" sz="1600" i="1">
                            <a:solidFill>
                              <a:schemeClr val="tx2"/>
                            </a:solidFill>
                            <a:latin typeface="Cambria Math" panose="02040503050406030204" pitchFamily="18" charset="0"/>
                          </a:rPr>
                          <m:t>⊥</m:t>
                        </m:r>
                      </m:sub>
                    </m:sSub>
                    <m:sSub>
                      <m:sSubPr>
                        <m:ctrlPr>
                          <a:rPr lang="en-GB" sz="1600" i="1">
                            <a:solidFill>
                              <a:schemeClr val="tx2"/>
                            </a:solidFill>
                            <a:latin typeface="Cambria Math" panose="02040503050406030204" pitchFamily="18" charset="0"/>
                          </a:rPr>
                        </m:ctrlPr>
                      </m:sSubPr>
                      <m:e>
                        <m:r>
                          <a:rPr lang="en-GB" sz="1600" i="1">
                            <a:solidFill>
                              <a:schemeClr val="tx2"/>
                            </a:solidFill>
                            <a:latin typeface="Cambria Math" panose="02040503050406030204" pitchFamily="18" charset="0"/>
                          </a:rPr>
                          <m:t>𝑇</m:t>
                        </m:r>
                      </m:e>
                      <m:sub>
                        <m:r>
                          <a:rPr lang="en-GB" sz="1600" i="1">
                            <a:solidFill>
                              <a:schemeClr val="tx2"/>
                            </a:solidFill>
                            <a:latin typeface="Cambria Math" panose="02040503050406030204" pitchFamily="18" charset="0"/>
                          </a:rPr>
                          <m:t>𝑒</m:t>
                        </m:r>
                      </m:sub>
                    </m:sSub>
                  </m:oMath>
                </a14:m>
                <a:endParaRPr lang="en-GB" sz="1600" dirty="0">
                  <a:solidFill>
                    <a:schemeClr val="tx2"/>
                  </a:solidFill>
                  <a:latin typeface="Calibri" panose="020F0502020204030204"/>
                </a:endParaRPr>
              </a:p>
            </p:txBody>
          </p:sp>
        </mc:Choice>
        <mc:Fallback xmlns="">
          <p:sp>
            <p:nvSpPr>
              <p:cNvPr id="28" name="TextBox 27">
                <a:extLst>
                  <a:ext uri="{FF2B5EF4-FFF2-40B4-BE49-F238E27FC236}">
                    <a16:creationId xmlns:a16="http://schemas.microsoft.com/office/drawing/2014/main" id="{65C43066-6D76-4507-9248-3EE1F558768B}"/>
                  </a:ext>
                </a:extLst>
              </p:cNvPr>
              <p:cNvSpPr txBox="1">
                <a:spLocks noRot="1" noChangeAspect="1" noMove="1" noResize="1" noEditPoints="1" noAdjustHandles="1" noChangeArrowheads="1" noChangeShapeType="1" noTextEdit="1"/>
              </p:cNvSpPr>
              <p:nvPr/>
            </p:nvSpPr>
            <p:spPr>
              <a:xfrm>
                <a:off x="4191251" y="6257001"/>
                <a:ext cx="2120773" cy="268343"/>
              </a:xfrm>
              <a:prstGeom prst="rect">
                <a:avLst/>
              </a:prstGeom>
              <a:blipFill>
                <a:blip r:embed="rId12"/>
                <a:stretch>
                  <a:fillRect l="-3593" t="-36364" r="-599" b="-22727"/>
                </a:stretch>
              </a:blipFill>
            </p:spPr>
            <p:txBody>
              <a:bodyPr/>
              <a:lstStyle/>
              <a:p>
                <a:r>
                  <a:rPr lang="en-US">
                    <a:noFill/>
                  </a:rPr>
                  <a:t> </a:t>
                </a:r>
              </a:p>
            </p:txBody>
          </p:sp>
        </mc:Fallback>
      </mc:AlternateContent>
      <p:cxnSp>
        <p:nvCxnSpPr>
          <p:cNvPr id="29" name="Straight Arrow Connector 28">
            <a:extLst>
              <a:ext uri="{FF2B5EF4-FFF2-40B4-BE49-F238E27FC236}">
                <a16:creationId xmlns:a16="http://schemas.microsoft.com/office/drawing/2014/main" id="{BB3CB171-30B7-48AF-8433-C7AEABB1B741}"/>
              </a:ext>
            </a:extLst>
          </p:cNvPr>
          <p:cNvCxnSpPr>
            <a:cxnSpLocks/>
          </p:cNvCxnSpPr>
          <p:nvPr/>
        </p:nvCxnSpPr>
        <p:spPr>
          <a:xfrm>
            <a:off x="3889750" y="1895874"/>
            <a:ext cx="5573949" cy="1016644"/>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882B0D29-F090-422E-9B02-5A65F339C8FA}"/>
              </a:ext>
            </a:extLst>
          </p:cNvPr>
          <p:cNvSpPr txBox="1"/>
          <p:nvPr/>
        </p:nvSpPr>
        <p:spPr>
          <a:xfrm rot="578227">
            <a:off x="6762095" y="2228539"/>
            <a:ext cx="1832809" cy="307777"/>
          </a:xfrm>
          <a:prstGeom prst="rect">
            <a:avLst/>
          </a:prstGeom>
          <a:noFill/>
        </p:spPr>
        <p:txBody>
          <a:bodyPr wrap="none" rtlCol="0">
            <a:spAutoFit/>
          </a:bodyPr>
          <a:lstStyle/>
          <a:p>
            <a:r>
              <a:rPr lang="en-GB" sz="1400" dirty="0"/>
              <a:t>Determines heat loads</a:t>
            </a:r>
          </a:p>
        </p:txBody>
      </p:sp>
      <p:grpSp>
        <p:nvGrpSpPr>
          <p:cNvPr id="9" name="Group 8">
            <a:extLst>
              <a:ext uri="{FF2B5EF4-FFF2-40B4-BE49-F238E27FC236}">
                <a16:creationId xmlns:a16="http://schemas.microsoft.com/office/drawing/2014/main" id="{7645E5AA-F67E-2448-B9E5-3857D81E626C}"/>
              </a:ext>
            </a:extLst>
          </p:cNvPr>
          <p:cNvGrpSpPr/>
          <p:nvPr/>
        </p:nvGrpSpPr>
        <p:grpSpPr>
          <a:xfrm>
            <a:off x="3751634" y="4628179"/>
            <a:ext cx="256134" cy="1941239"/>
            <a:chOff x="3751634" y="4628179"/>
            <a:chExt cx="256134" cy="1941239"/>
          </a:xfrm>
        </p:grpSpPr>
        <p:sp>
          <p:nvSpPr>
            <p:cNvPr id="30" name="Left Brace 29">
              <a:extLst>
                <a:ext uri="{FF2B5EF4-FFF2-40B4-BE49-F238E27FC236}">
                  <a16:creationId xmlns:a16="http://schemas.microsoft.com/office/drawing/2014/main" id="{60917100-E25F-294A-B193-9607D4BF1D24}"/>
                </a:ext>
              </a:extLst>
            </p:cNvPr>
            <p:cNvSpPr/>
            <p:nvPr/>
          </p:nvSpPr>
          <p:spPr>
            <a:xfrm>
              <a:off x="3751634" y="5777866"/>
              <a:ext cx="256134" cy="791552"/>
            </a:xfrm>
            <a:prstGeom prst="leftBrace">
              <a:avLst>
                <a:gd name="adj1" fmla="val 8333"/>
                <a:gd name="adj2" fmla="val 50833"/>
              </a:avLst>
            </a:prstGeom>
            <a:ln w="158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Left Brace 30">
              <a:extLst>
                <a:ext uri="{FF2B5EF4-FFF2-40B4-BE49-F238E27FC236}">
                  <a16:creationId xmlns:a16="http://schemas.microsoft.com/office/drawing/2014/main" id="{6E243E45-8BFB-874C-82AC-F19F6CA439C5}"/>
                </a:ext>
              </a:extLst>
            </p:cNvPr>
            <p:cNvSpPr/>
            <p:nvPr/>
          </p:nvSpPr>
          <p:spPr>
            <a:xfrm>
              <a:off x="3751634" y="4628179"/>
              <a:ext cx="256134" cy="882224"/>
            </a:xfrm>
            <a:prstGeom prst="leftBrace">
              <a:avLst>
                <a:gd name="adj1" fmla="val 8333"/>
                <a:gd name="adj2" fmla="val 54882"/>
              </a:avLst>
            </a:prstGeom>
            <a:ln w="158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2430601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p:bldP spid="17" grpId="0"/>
      <p:bldP spid="18" grpId="0"/>
      <p:bldP spid="22" grpId="0" animBg="1"/>
      <p:bldP spid="23" grpId="0"/>
      <p:bldP spid="24" grpId="0"/>
      <p:bldP spid="25" grpId="0"/>
      <p:bldP spid="26" grpId="0"/>
      <p:bldP spid="27" grpId="0"/>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46F07-7E66-5B9E-23C5-C1F6F9478A20}"/>
              </a:ext>
            </a:extLst>
          </p:cNvPr>
          <p:cNvSpPr>
            <a:spLocks noGrp="1"/>
          </p:cNvSpPr>
          <p:nvPr>
            <p:ph type="title"/>
          </p:nvPr>
        </p:nvSpPr>
        <p:spPr/>
        <p:txBody>
          <a:bodyPr/>
          <a:lstStyle/>
          <a:p>
            <a:r>
              <a:rPr lang="en-GB" dirty="0"/>
              <a:t>Non-local transport:   Questions raised</a:t>
            </a:r>
            <a:br>
              <a:rPr lang="en-GB" dirty="0"/>
            </a:br>
            <a:endParaRPr lang="en-GB" dirty="0"/>
          </a:p>
        </p:txBody>
      </p:sp>
      <p:sp>
        <p:nvSpPr>
          <p:cNvPr id="3" name="Content Placeholder 2">
            <a:extLst>
              <a:ext uri="{FF2B5EF4-FFF2-40B4-BE49-F238E27FC236}">
                <a16:creationId xmlns:a16="http://schemas.microsoft.com/office/drawing/2014/main" id="{27EEC8F7-C8F9-20ED-355B-164D54F8FE8B}"/>
              </a:ext>
            </a:extLst>
          </p:cNvPr>
          <p:cNvSpPr>
            <a:spLocks noGrp="1"/>
          </p:cNvSpPr>
          <p:nvPr>
            <p:ph idx="1"/>
          </p:nvPr>
        </p:nvSpPr>
        <p:spPr>
          <a:xfrm>
            <a:off x="5120640" y="1675252"/>
            <a:ext cx="6810772" cy="4351338"/>
          </a:xfrm>
        </p:spPr>
        <p:txBody>
          <a:bodyPr>
            <a:normAutofit/>
          </a:bodyPr>
          <a:lstStyle/>
          <a:p>
            <a:pPr marL="914400" lvl="1" indent="-457200">
              <a:spcBef>
                <a:spcPts val="1600"/>
              </a:spcBef>
              <a:buFont typeface="+mj-lt"/>
              <a:buAutoNum type="arabicPeriod"/>
            </a:pPr>
            <a:r>
              <a:rPr lang="en-GB" sz="2000" dirty="0"/>
              <a:t>Are fluid models adequate at capturing parallel transport physics in SOL plasmas? </a:t>
            </a:r>
          </a:p>
          <a:p>
            <a:pPr marL="914400" lvl="1" indent="-457200">
              <a:spcBef>
                <a:spcPts val="1600"/>
              </a:spcBef>
              <a:buFont typeface="+mj-lt"/>
              <a:buAutoNum type="arabicPeriod"/>
            </a:pPr>
            <a:r>
              <a:rPr lang="en-GB" sz="2000" dirty="0"/>
              <a:t>Consequences of non-Maxwellian electrons on:</a:t>
            </a:r>
          </a:p>
          <a:p>
            <a:pPr lvl="2">
              <a:spcBef>
                <a:spcPts val="1600"/>
              </a:spcBef>
            </a:pPr>
            <a:r>
              <a:rPr lang="en-GB" sz="2000" dirty="0"/>
              <a:t>Properties of sheath at divertor?</a:t>
            </a:r>
          </a:p>
          <a:p>
            <a:pPr lvl="2">
              <a:spcBef>
                <a:spcPts val="1600"/>
              </a:spcBef>
            </a:pPr>
            <a:r>
              <a:rPr lang="en-GB" sz="2000" dirty="0"/>
              <a:t>Reaction rates for neutrals &amp; impurities?</a:t>
            </a:r>
            <a:br>
              <a:rPr lang="en-GB" sz="2000" dirty="0"/>
            </a:br>
            <a:r>
              <a:rPr lang="en-GB" sz="2000" dirty="0"/>
              <a:t>				(</a:t>
            </a:r>
            <a:r>
              <a:rPr lang="en-GB" sz="2000" i="1" dirty="0"/>
              <a:t>detachment</a:t>
            </a:r>
            <a:r>
              <a:rPr lang="en-GB" sz="2000" dirty="0"/>
              <a:t>)</a:t>
            </a:r>
          </a:p>
          <a:p>
            <a:pPr lvl="2">
              <a:spcBef>
                <a:spcPts val="1600"/>
              </a:spcBef>
            </a:pPr>
            <a:r>
              <a:rPr lang="en-GB" sz="2000" dirty="0">
                <a:solidFill>
                  <a:schemeClr val="accent6">
                    <a:lumMod val="40000"/>
                    <a:lumOff val="60000"/>
                  </a:schemeClr>
                </a:solidFill>
              </a:rPr>
              <a:t>SOL turbulence?	      (</a:t>
            </a:r>
            <a:r>
              <a:rPr lang="en-GB" sz="2000" i="1" dirty="0">
                <a:solidFill>
                  <a:schemeClr val="accent6">
                    <a:lumMod val="40000"/>
                    <a:lumOff val="60000"/>
                  </a:schemeClr>
                </a:solidFill>
              </a:rPr>
              <a:t>blobs &amp; filaments</a:t>
            </a:r>
            <a:r>
              <a:rPr lang="en-GB" sz="2000" dirty="0">
                <a:solidFill>
                  <a:schemeClr val="accent6">
                    <a:lumMod val="40000"/>
                    <a:lumOff val="60000"/>
                  </a:schemeClr>
                </a:solidFill>
              </a:rPr>
              <a:t>)</a:t>
            </a:r>
          </a:p>
          <a:p>
            <a:pPr marL="914400" lvl="1" indent="-457200">
              <a:spcBef>
                <a:spcPts val="1600"/>
              </a:spcBef>
              <a:buFont typeface="+mj-lt"/>
              <a:buAutoNum type="arabicPeriod"/>
            </a:pPr>
            <a:r>
              <a:rPr lang="en-GB" sz="2000" dirty="0"/>
              <a:t>Can </a:t>
            </a:r>
            <a:r>
              <a:rPr lang="en-GB" sz="2000" u="sng" dirty="0"/>
              <a:t>reduced</a:t>
            </a:r>
            <a:r>
              <a:rPr lang="en-GB" sz="2000" dirty="0"/>
              <a:t> kinetic models capture the important phenomena?</a:t>
            </a:r>
          </a:p>
          <a:p>
            <a:pPr marL="914400" lvl="1" indent="-457200">
              <a:spcBef>
                <a:spcPts val="1600"/>
              </a:spcBef>
              <a:buFont typeface="+mj-lt"/>
              <a:buAutoNum type="arabicPeriod"/>
            </a:pPr>
            <a:r>
              <a:rPr lang="en-GB" sz="2000" dirty="0"/>
              <a:t>Can this enhanced tail be experimentally verified?</a:t>
            </a:r>
          </a:p>
        </p:txBody>
      </p:sp>
      <p:sp>
        <p:nvSpPr>
          <p:cNvPr id="5" name="Slide Number Placeholder 4">
            <a:extLst>
              <a:ext uri="{FF2B5EF4-FFF2-40B4-BE49-F238E27FC236}">
                <a16:creationId xmlns:a16="http://schemas.microsoft.com/office/drawing/2014/main" id="{C2BFD47C-8BB0-8219-90F3-03AF73C7D6C1}"/>
              </a:ext>
            </a:extLst>
          </p:cNvPr>
          <p:cNvSpPr>
            <a:spLocks noGrp="1"/>
          </p:cNvSpPr>
          <p:nvPr>
            <p:ph type="sldNum" sz="quarter" idx="12"/>
          </p:nvPr>
        </p:nvSpPr>
        <p:spPr/>
        <p:txBody>
          <a:bodyPr/>
          <a:lstStyle/>
          <a:p>
            <a:fld id="{3B77E2EF-A968-F04C-B030-CA6D994F261B}" type="slidenum">
              <a:rPr lang="en-GB" smtClean="0"/>
              <a:t>12</a:t>
            </a:fld>
            <a:endParaRPr lang="en-GB"/>
          </a:p>
        </p:txBody>
      </p:sp>
      <p:pic>
        <p:nvPicPr>
          <p:cNvPr id="7" name="Picture 6">
            <a:extLst>
              <a:ext uri="{FF2B5EF4-FFF2-40B4-BE49-F238E27FC236}">
                <a16:creationId xmlns:a16="http://schemas.microsoft.com/office/drawing/2014/main" id="{65067645-8F3F-8E0A-4DC3-8DCD8924C849}"/>
              </a:ext>
            </a:extLst>
          </p:cNvPr>
          <p:cNvPicPr>
            <a:picLocks noChangeAspect="1"/>
          </p:cNvPicPr>
          <p:nvPr/>
        </p:nvPicPr>
        <p:blipFill>
          <a:blip r:embed="rId3"/>
          <a:stretch>
            <a:fillRect/>
          </a:stretch>
        </p:blipFill>
        <p:spPr>
          <a:xfrm>
            <a:off x="260586" y="1675252"/>
            <a:ext cx="4239495" cy="2422568"/>
          </a:xfrm>
          <a:prstGeom prst="rect">
            <a:avLst/>
          </a:prstGeom>
        </p:spPr>
      </p:pic>
      <p:pic>
        <p:nvPicPr>
          <p:cNvPr id="8" name="Picture 7">
            <a:extLst>
              <a:ext uri="{FF2B5EF4-FFF2-40B4-BE49-F238E27FC236}">
                <a16:creationId xmlns:a16="http://schemas.microsoft.com/office/drawing/2014/main" id="{62A08C76-EAEE-A44B-8215-E5D08709AA45}"/>
              </a:ext>
            </a:extLst>
          </p:cNvPr>
          <p:cNvPicPr>
            <a:picLocks noChangeAspect="1"/>
          </p:cNvPicPr>
          <p:nvPr/>
        </p:nvPicPr>
        <p:blipFill>
          <a:blip r:embed="rId4"/>
          <a:stretch>
            <a:fillRect/>
          </a:stretch>
        </p:blipFill>
        <p:spPr>
          <a:xfrm>
            <a:off x="260588" y="4128776"/>
            <a:ext cx="4239494" cy="2498583"/>
          </a:xfrm>
          <a:prstGeom prst="rect">
            <a:avLst/>
          </a:prstGeom>
        </p:spPr>
      </p:pic>
    </p:spTree>
    <p:extLst>
      <p:ext uri="{BB962C8B-B14F-4D97-AF65-F5344CB8AC3E}">
        <p14:creationId xmlns:p14="http://schemas.microsoft.com/office/powerpoint/2010/main" val="37035226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E2E220-084F-DC40-A073-A787FBA1A7E2}"/>
              </a:ext>
            </a:extLst>
          </p:cNvPr>
          <p:cNvSpPr>
            <a:spLocks noGrp="1"/>
          </p:cNvSpPr>
          <p:nvPr>
            <p:ph type="title"/>
          </p:nvPr>
        </p:nvSpPr>
        <p:spPr/>
        <p:txBody>
          <a:bodyPr/>
          <a:lstStyle/>
          <a:p>
            <a:r>
              <a:rPr lang="en-US" dirty="0"/>
              <a:t>Kinetic VFP Code – SOL-</a:t>
            </a:r>
            <a:r>
              <a:rPr lang="en-US" dirty="0" err="1"/>
              <a:t>KiT</a:t>
            </a:r>
            <a:endParaRPr lang="en-US" dirty="0"/>
          </a:p>
        </p:txBody>
      </p:sp>
      <p:sp>
        <p:nvSpPr>
          <p:cNvPr id="6" name="Text Placeholder 5">
            <a:extLst>
              <a:ext uri="{FF2B5EF4-FFF2-40B4-BE49-F238E27FC236}">
                <a16:creationId xmlns:a16="http://schemas.microsoft.com/office/drawing/2014/main" id="{F167AE3C-C066-7B49-B409-225C6C71EBF9}"/>
              </a:ext>
            </a:extLst>
          </p:cNvPr>
          <p:cNvSpPr>
            <a:spLocks noGrp="1"/>
          </p:cNvSpPr>
          <p:nvPr>
            <p:ph type="body" idx="1"/>
          </p:nvPr>
        </p:nvSpPr>
        <p:spPr/>
        <p:txBody>
          <a:bodyPr/>
          <a:lstStyle/>
          <a:p>
            <a:endParaRPr lang="en-US" dirty="0"/>
          </a:p>
          <a:p>
            <a:r>
              <a:rPr lang="en-US" dirty="0"/>
              <a:t>Acknowledgement:	Stefan </a:t>
            </a:r>
            <a:r>
              <a:rPr lang="en-US" dirty="0" err="1"/>
              <a:t>Mijin</a:t>
            </a:r>
            <a:r>
              <a:rPr lang="en-US" dirty="0"/>
              <a:t> &amp; Dominic Power</a:t>
            </a:r>
          </a:p>
        </p:txBody>
      </p:sp>
    </p:spTree>
    <p:extLst>
      <p:ext uri="{BB962C8B-B14F-4D97-AF65-F5344CB8AC3E}">
        <p14:creationId xmlns:p14="http://schemas.microsoft.com/office/powerpoint/2010/main" val="19095941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75241-02D8-594B-B445-44958D0D2ABC}"/>
              </a:ext>
            </a:extLst>
          </p:cNvPr>
          <p:cNvSpPr>
            <a:spLocks noGrp="1"/>
          </p:cNvSpPr>
          <p:nvPr>
            <p:ph type="title"/>
          </p:nvPr>
        </p:nvSpPr>
        <p:spPr/>
        <p:txBody>
          <a:bodyPr/>
          <a:lstStyle/>
          <a:p>
            <a:r>
              <a:rPr lang="en-US" dirty="0"/>
              <a:t>Kinetic model for electrons</a:t>
            </a:r>
            <a:br>
              <a:rPr lang="en-US" dirty="0"/>
            </a:br>
            <a:r>
              <a:rPr lang="en-US" sz="3200" b="0" i="1" dirty="0" err="1"/>
              <a:t>Vlasov</a:t>
            </a:r>
            <a:r>
              <a:rPr lang="en-US" sz="3200" b="0" i="1" dirty="0"/>
              <a:t>-Fokker-Planck  +  Boltzmann e</a:t>
            </a:r>
            <a:r>
              <a:rPr lang="en-US" sz="3200" b="0" i="1" baseline="30000" dirty="0"/>
              <a:t>–</a:t>
            </a:r>
            <a:r>
              <a:rPr lang="en-US" sz="3200" b="0" i="1" dirty="0"/>
              <a:t> –neutral</a:t>
            </a:r>
            <a:endParaRPr lang="en-US" b="0" i="1" dirty="0"/>
          </a:p>
        </p:txBody>
      </p:sp>
      <p:sp>
        <p:nvSpPr>
          <p:cNvPr id="5" name="Slide Number Placeholder 4">
            <a:extLst>
              <a:ext uri="{FF2B5EF4-FFF2-40B4-BE49-F238E27FC236}">
                <a16:creationId xmlns:a16="http://schemas.microsoft.com/office/drawing/2014/main" id="{41DBA9EF-997F-BF4A-8790-E42B30982C22}"/>
              </a:ext>
            </a:extLst>
          </p:cNvPr>
          <p:cNvSpPr>
            <a:spLocks noGrp="1"/>
          </p:cNvSpPr>
          <p:nvPr>
            <p:ph type="sldNum" sz="quarter" idx="12"/>
          </p:nvPr>
        </p:nvSpPr>
        <p:spPr/>
        <p:txBody>
          <a:bodyPr/>
          <a:lstStyle/>
          <a:p>
            <a:fld id="{9F85A420-8BDD-054E-A85F-492ADA0C3797}" type="slidenum">
              <a:rPr lang="en-US" smtClean="0"/>
              <a:t>14</a:t>
            </a:fld>
            <a:endParaRPr lang="en-US"/>
          </a:p>
        </p:txBody>
      </p:sp>
      <p:pic>
        <p:nvPicPr>
          <p:cNvPr id="7" name="Picture 6">
            <a:extLst>
              <a:ext uri="{FF2B5EF4-FFF2-40B4-BE49-F238E27FC236}">
                <a16:creationId xmlns:a16="http://schemas.microsoft.com/office/drawing/2014/main" id="{79D81D13-8456-6D4A-9EEC-7B57EBD3F4B0}"/>
              </a:ext>
            </a:extLst>
          </p:cNvPr>
          <p:cNvPicPr>
            <a:picLocks noChangeAspect="1"/>
          </p:cNvPicPr>
          <p:nvPr/>
        </p:nvPicPr>
        <p:blipFill>
          <a:blip r:embed="rId3"/>
          <a:stretch>
            <a:fillRect/>
          </a:stretch>
        </p:blipFill>
        <p:spPr>
          <a:xfrm>
            <a:off x="497711" y="2006290"/>
            <a:ext cx="6096007" cy="740428"/>
          </a:xfrm>
          <a:prstGeom prst="rect">
            <a:avLst/>
          </a:prstGeom>
        </p:spPr>
      </p:pic>
      <p:pic>
        <p:nvPicPr>
          <p:cNvPr id="11" name="Picture 10">
            <a:extLst>
              <a:ext uri="{FF2B5EF4-FFF2-40B4-BE49-F238E27FC236}">
                <a16:creationId xmlns:a16="http://schemas.microsoft.com/office/drawing/2014/main" id="{6DC435CB-F06F-284D-8F08-E9B988737202}"/>
              </a:ext>
            </a:extLst>
          </p:cNvPr>
          <p:cNvPicPr>
            <a:picLocks noChangeAspect="1"/>
          </p:cNvPicPr>
          <p:nvPr/>
        </p:nvPicPr>
        <p:blipFill>
          <a:blip r:embed="rId4"/>
          <a:stretch>
            <a:fillRect/>
          </a:stretch>
        </p:blipFill>
        <p:spPr>
          <a:xfrm>
            <a:off x="1241405" y="5395688"/>
            <a:ext cx="3498850" cy="352358"/>
          </a:xfrm>
          <a:prstGeom prst="rect">
            <a:avLst/>
          </a:prstGeom>
        </p:spPr>
      </p:pic>
      <p:sp>
        <p:nvSpPr>
          <p:cNvPr id="12" name="Rectangle 11">
            <a:extLst>
              <a:ext uri="{FF2B5EF4-FFF2-40B4-BE49-F238E27FC236}">
                <a16:creationId xmlns:a16="http://schemas.microsoft.com/office/drawing/2014/main" id="{BB288EBF-6897-D845-9E93-74E1DF9B0AB5}"/>
              </a:ext>
            </a:extLst>
          </p:cNvPr>
          <p:cNvSpPr/>
          <p:nvPr/>
        </p:nvSpPr>
        <p:spPr>
          <a:xfrm>
            <a:off x="2250684" y="3429000"/>
            <a:ext cx="1938031" cy="646331"/>
          </a:xfrm>
          <a:prstGeom prst="rect">
            <a:avLst/>
          </a:prstGeom>
        </p:spPr>
        <p:txBody>
          <a:bodyPr wrap="none">
            <a:spAutoFit/>
          </a:bodyPr>
          <a:lstStyle/>
          <a:p>
            <a:pPr algn="ctr"/>
            <a:r>
              <a:rPr lang="en-GB" dirty="0"/>
              <a:t>Coulomb collisions</a:t>
            </a:r>
          </a:p>
          <a:p>
            <a:pPr algn="ctr"/>
            <a:r>
              <a:rPr lang="en-GB" dirty="0"/>
              <a:t>e–e   &amp; e–</a:t>
            </a:r>
            <a:r>
              <a:rPr lang="en-GB" dirty="0" err="1"/>
              <a:t>i</a:t>
            </a:r>
            <a:endParaRPr lang="en-US" dirty="0"/>
          </a:p>
        </p:txBody>
      </p:sp>
      <p:cxnSp>
        <p:nvCxnSpPr>
          <p:cNvPr id="14" name="Straight Arrow Connector 13">
            <a:extLst>
              <a:ext uri="{FF2B5EF4-FFF2-40B4-BE49-F238E27FC236}">
                <a16:creationId xmlns:a16="http://schemas.microsoft.com/office/drawing/2014/main" id="{D7C10043-C6BD-0F4E-8938-223DFBDBFAF0}"/>
              </a:ext>
            </a:extLst>
          </p:cNvPr>
          <p:cNvCxnSpPr>
            <a:cxnSpLocks/>
          </p:cNvCxnSpPr>
          <p:nvPr/>
        </p:nvCxnSpPr>
        <p:spPr>
          <a:xfrm flipH="1">
            <a:off x="4071938" y="2708275"/>
            <a:ext cx="1735931" cy="6622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154E4DF-15FB-DF4B-A0E1-D3FE4C08B7C9}"/>
              </a:ext>
            </a:extLst>
          </p:cNvPr>
          <p:cNvCxnSpPr>
            <a:cxnSpLocks/>
          </p:cNvCxnSpPr>
          <p:nvPr/>
        </p:nvCxnSpPr>
        <p:spPr>
          <a:xfrm>
            <a:off x="6260307" y="2702218"/>
            <a:ext cx="2062161" cy="6622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A5499F0A-4E3F-7549-B3E6-01D2A80EDF10}"/>
              </a:ext>
            </a:extLst>
          </p:cNvPr>
          <p:cNvGrpSpPr/>
          <p:nvPr/>
        </p:nvGrpSpPr>
        <p:grpSpPr>
          <a:xfrm>
            <a:off x="497711" y="4454181"/>
            <a:ext cx="4986238" cy="654706"/>
            <a:chOff x="497711" y="4197005"/>
            <a:chExt cx="4986238" cy="654706"/>
          </a:xfrm>
        </p:grpSpPr>
        <p:pic>
          <p:nvPicPr>
            <p:cNvPr id="9" name="Picture 8" descr="A picture containing text, clock&#10;&#10;Description automatically generated">
              <a:extLst>
                <a:ext uri="{FF2B5EF4-FFF2-40B4-BE49-F238E27FC236}">
                  <a16:creationId xmlns:a16="http://schemas.microsoft.com/office/drawing/2014/main" id="{0739D128-72FA-D54F-927F-604149D79DAB}"/>
                </a:ext>
              </a:extLst>
            </p:cNvPr>
            <p:cNvPicPr>
              <a:picLocks noChangeAspect="1"/>
            </p:cNvPicPr>
            <p:nvPr/>
          </p:nvPicPr>
          <p:blipFill>
            <a:blip r:embed="rId5"/>
            <a:stretch>
              <a:fillRect/>
            </a:stretch>
          </p:blipFill>
          <p:spPr>
            <a:xfrm>
              <a:off x="497711" y="4197005"/>
              <a:ext cx="4986238" cy="654706"/>
            </a:xfrm>
            <a:prstGeom prst="rect">
              <a:avLst/>
            </a:prstGeom>
          </p:spPr>
        </p:pic>
        <p:sp>
          <p:nvSpPr>
            <p:cNvPr id="18" name="Rectangle 17">
              <a:extLst>
                <a:ext uri="{FF2B5EF4-FFF2-40B4-BE49-F238E27FC236}">
                  <a16:creationId xmlns:a16="http://schemas.microsoft.com/office/drawing/2014/main" id="{80496494-088E-3B43-9AE6-70B6DB48FE6C}"/>
                </a:ext>
              </a:extLst>
            </p:cNvPr>
            <p:cNvSpPr/>
            <p:nvPr/>
          </p:nvSpPr>
          <p:spPr>
            <a:xfrm>
              <a:off x="2813447" y="4481715"/>
              <a:ext cx="255198" cy="246221"/>
            </a:xfrm>
            <a:prstGeom prst="rect">
              <a:avLst/>
            </a:prstGeom>
          </p:spPr>
          <p:txBody>
            <a:bodyPr wrap="square">
              <a:spAutoFit/>
            </a:bodyPr>
            <a:lstStyle/>
            <a:p>
              <a:r>
                <a:rPr lang="en-GB" sz="1000" dirty="0">
                  <a:solidFill>
                    <a:schemeClr val="tx2"/>
                  </a:solidFill>
                  <a:latin typeface="Times New Roman" panose="02020603050405020304" pitchFamily="18" charset="0"/>
                  <a:cs typeface="Times New Roman" panose="02020603050405020304" pitchFamily="18" charset="0"/>
                </a:rPr>
                <a:t>v</a:t>
              </a:r>
              <a:endParaRPr lang="en-US" sz="1000" dirty="0">
                <a:solidFill>
                  <a:schemeClr val="tx2"/>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020B16DC-0BD5-1F48-8124-1A5B3B5317AF}"/>
                </a:ext>
              </a:extLst>
            </p:cNvPr>
            <p:cNvSpPr/>
            <p:nvPr/>
          </p:nvSpPr>
          <p:spPr>
            <a:xfrm>
              <a:off x="4134410" y="4320224"/>
              <a:ext cx="255198" cy="246221"/>
            </a:xfrm>
            <a:prstGeom prst="rect">
              <a:avLst/>
            </a:prstGeom>
          </p:spPr>
          <p:txBody>
            <a:bodyPr wrap="square">
              <a:spAutoFit/>
            </a:bodyPr>
            <a:lstStyle/>
            <a:p>
              <a:r>
                <a:rPr lang="en-GB" sz="1000" dirty="0">
                  <a:solidFill>
                    <a:schemeClr val="tx2"/>
                  </a:solidFill>
                  <a:latin typeface="Times New Roman" panose="02020603050405020304" pitchFamily="18" charset="0"/>
                  <a:cs typeface="Times New Roman" panose="02020603050405020304" pitchFamily="18" charset="0"/>
                </a:rPr>
                <a:t>v</a:t>
              </a:r>
              <a:endParaRPr lang="en-US" sz="1000" dirty="0">
                <a:solidFill>
                  <a:schemeClr val="tx2"/>
                </a:solidFill>
                <a:latin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F0496008-3BC0-2340-96DC-13FE6F5EDE66}"/>
                </a:ext>
              </a:extLst>
            </p:cNvPr>
            <p:cNvSpPr/>
            <p:nvPr/>
          </p:nvSpPr>
          <p:spPr>
            <a:xfrm>
              <a:off x="4297729" y="4320921"/>
              <a:ext cx="255198" cy="246221"/>
            </a:xfrm>
            <a:prstGeom prst="rect">
              <a:avLst/>
            </a:prstGeom>
          </p:spPr>
          <p:txBody>
            <a:bodyPr wrap="square">
              <a:spAutoFit/>
            </a:bodyPr>
            <a:lstStyle/>
            <a:p>
              <a:r>
                <a:rPr lang="en-GB" sz="1000" dirty="0">
                  <a:solidFill>
                    <a:schemeClr val="tx2"/>
                  </a:solidFill>
                  <a:latin typeface="Times New Roman" panose="02020603050405020304" pitchFamily="18" charset="0"/>
                  <a:cs typeface="Times New Roman" panose="02020603050405020304" pitchFamily="18" charset="0"/>
                </a:rPr>
                <a:t>v</a:t>
              </a:r>
              <a:endParaRPr lang="en-US" sz="1000" dirty="0">
                <a:solidFill>
                  <a:schemeClr val="tx2"/>
                </a:solidFill>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8F7396E4-E539-9D46-A465-1C56EBF4FA01}"/>
                </a:ext>
              </a:extLst>
            </p:cNvPr>
            <p:cNvSpPr/>
            <p:nvPr/>
          </p:nvSpPr>
          <p:spPr>
            <a:xfrm>
              <a:off x="5040201" y="4318300"/>
              <a:ext cx="255198" cy="246221"/>
            </a:xfrm>
            <a:prstGeom prst="rect">
              <a:avLst/>
            </a:prstGeom>
          </p:spPr>
          <p:txBody>
            <a:bodyPr wrap="square">
              <a:spAutoFit/>
            </a:bodyPr>
            <a:lstStyle/>
            <a:p>
              <a:r>
                <a:rPr lang="en-GB" sz="1000" dirty="0">
                  <a:solidFill>
                    <a:schemeClr val="tx2"/>
                  </a:solidFill>
                  <a:latin typeface="Times New Roman" panose="02020603050405020304" pitchFamily="18" charset="0"/>
                  <a:cs typeface="Times New Roman" panose="02020603050405020304" pitchFamily="18" charset="0"/>
                </a:rPr>
                <a:t>v</a:t>
              </a:r>
              <a:endParaRPr lang="en-US" sz="1000" dirty="0">
                <a:solidFill>
                  <a:schemeClr val="tx2"/>
                </a:solidFill>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C1DA90E2-577A-F64B-9687-48B02AE6D5CC}"/>
                </a:ext>
              </a:extLst>
            </p:cNvPr>
            <p:cNvSpPr/>
            <p:nvPr/>
          </p:nvSpPr>
          <p:spPr>
            <a:xfrm>
              <a:off x="5203520" y="4318997"/>
              <a:ext cx="255198" cy="246221"/>
            </a:xfrm>
            <a:prstGeom prst="rect">
              <a:avLst/>
            </a:prstGeom>
          </p:spPr>
          <p:txBody>
            <a:bodyPr wrap="square">
              <a:spAutoFit/>
            </a:bodyPr>
            <a:lstStyle/>
            <a:p>
              <a:r>
                <a:rPr lang="en-GB" sz="1000" dirty="0">
                  <a:solidFill>
                    <a:schemeClr val="tx2"/>
                  </a:solidFill>
                  <a:latin typeface="Times New Roman" panose="02020603050405020304" pitchFamily="18" charset="0"/>
                  <a:cs typeface="Times New Roman" panose="02020603050405020304" pitchFamily="18" charset="0"/>
                </a:rPr>
                <a:t>v</a:t>
              </a:r>
              <a:endParaRPr lang="en-US" sz="1000" dirty="0">
                <a:solidFill>
                  <a:schemeClr val="tx2"/>
                </a:solidFill>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B9F94647-E3A8-7F44-A35E-7996C898B2F6}"/>
                </a:ext>
              </a:extLst>
            </p:cNvPr>
            <p:cNvSpPr/>
            <p:nvPr/>
          </p:nvSpPr>
          <p:spPr>
            <a:xfrm>
              <a:off x="3558783" y="4484095"/>
              <a:ext cx="255198" cy="246221"/>
            </a:xfrm>
            <a:prstGeom prst="rect">
              <a:avLst/>
            </a:prstGeom>
          </p:spPr>
          <p:txBody>
            <a:bodyPr wrap="square">
              <a:spAutoFit/>
            </a:bodyPr>
            <a:lstStyle/>
            <a:p>
              <a:r>
                <a:rPr lang="en-GB" sz="1000" dirty="0">
                  <a:solidFill>
                    <a:schemeClr val="tx2"/>
                  </a:solidFill>
                  <a:latin typeface="Times New Roman" panose="02020603050405020304" pitchFamily="18" charset="0"/>
                  <a:cs typeface="Times New Roman" panose="02020603050405020304" pitchFamily="18" charset="0"/>
                </a:rPr>
                <a:t>v</a:t>
              </a:r>
              <a:endParaRPr lang="en-US" sz="1000" dirty="0">
                <a:solidFill>
                  <a:schemeClr val="tx2"/>
                </a:solidFill>
                <a:latin typeface="Times New Roman" panose="02020603050405020304" pitchFamily="18" charset="0"/>
                <a:cs typeface="Times New Roman" panose="02020603050405020304" pitchFamily="18" charset="0"/>
              </a:endParaRPr>
            </a:p>
          </p:txBody>
        </p:sp>
      </p:grpSp>
      <p:sp>
        <p:nvSpPr>
          <p:cNvPr id="25" name="Rectangle 24">
            <a:extLst>
              <a:ext uri="{FF2B5EF4-FFF2-40B4-BE49-F238E27FC236}">
                <a16:creationId xmlns:a16="http://schemas.microsoft.com/office/drawing/2014/main" id="{3A94346A-6D65-D54B-BB53-4878BFCAB4E7}"/>
              </a:ext>
            </a:extLst>
          </p:cNvPr>
          <p:cNvSpPr/>
          <p:nvPr/>
        </p:nvSpPr>
        <p:spPr>
          <a:xfrm>
            <a:off x="7366226" y="3414045"/>
            <a:ext cx="2770246" cy="646331"/>
          </a:xfrm>
          <a:prstGeom prst="rect">
            <a:avLst/>
          </a:prstGeom>
        </p:spPr>
        <p:txBody>
          <a:bodyPr wrap="none">
            <a:spAutoFit/>
          </a:bodyPr>
          <a:lstStyle/>
          <a:p>
            <a:pPr algn="ctr"/>
            <a:r>
              <a:rPr lang="en-GB" dirty="0"/>
              <a:t>Boltzmann collision integral</a:t>
            </a:r>
          </a:p>
          <a:p>
            <a:pPr algn="ctr"/>
            <a:r>
              <a:rPr lang="en-GB" dirty="0"/>
              <a:t>e–n</a:t>
            </a:r>
            <a:endParaRPr lang="en-US" dirty="0"/>
          </a:p>
        </p:txBody>
      </p:sp>
      <p:pic>
        <p:nvPicPr>
          <p:cNvPr id="27" name="Picture 26" descr="A picture containing text&#10;&#10;Description automatically generated">
            <a:extLst>
              <a:ext uri="{FF2B5EF4-FFF2-40B4-BE49-F238E27FC236}">
                <a16:creationId xmlns:a16="http://schemas.microsoft.com/office/drawing/2014/main" id="{6E34272D-8094-0548-97AF-BAB1CB852AD8}"/>
              </a:ext>
            </a:extLst>
          </p:cNvPr>
          <p:cNvPicPr>
            <a:picLocks noChangeAspect="1"/>
          </p:cNvPicPr>
          <p:nvPr/>
        </p:nvPicPr>
        <p:blipFill>
          <a:blip r:embed="rId6"/>
          <a:stretch>
            <a:fillRect/>
          </a:stretch>
        </p:blipFill>
        <p:spPr>
          <a:xfrm>
            <a:off x="6526510" y="4386277"/>
            <a:ext cx="5450820" cy="1009411"/>
          </a:xfrm>
          <a:prstGeom prst="rect">
            <a:avLst/>
          </a:prstGeom>
        </p:spPr>
      </p:pic>
    </p:spTree>
    <p:extLst>
      <p:ext uri="{BB962C8B-B14F-4D97-AF65-F5344CB8AC3E}">
        <p14:creationId xmlns:p14="http://schemas.microsoft.com/office/powerpoint/2010/main" val="5041013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4E528A-8F42-40CF-BEA2-13745B721ABE}"/>
              </a:ext>
            </a:extLst>
          </p:cNvPr>
          <p:cNvSpPr>
            <a:spLocks noGrp="1"/>
          </p:cNvSpPr>
          <p:nvPr>
            <p:ph type="title"/>
          </p:nvPr>
        </p:nvSpPr>
        <p:spPr/>
        <p:txBody>
          <a:bodyPr/>
          <a:lstStyle/>
          <a:p>
            <a:r>
              <a:rPr lang="en-GB" dirty="0"/>
              <a:t>SOL-</a:t>
            </a:r>
            <a:r>
              <a:rPr lang="en-GB" dirty="0" err="1"/>
              <a:t>KiT</a:t>
            </a:r>
            <a:r>
              <a:rPr lang="en-GB" dirty="0"/>
              <a:t>  –  Overview</a:t>
            </a:r>
            <a:br>
              <a:rPr lang="en-GB" dirty="0"/>
            </a:br>
            <a:endParaRPr lang="en-GB" b="0" i="1" dirty="0"/>
          </a:p>
        </p:txBody>
      </p:sp>
      <p:sp>
        <p:nvSpPr>
          <p:cNvPr id="2" name="Content Placeholder 1">
            <a:extLst>
              <a:ext uri="{FF2B5EF4-FFF2-40B4-BE49-F238E27FC236}">
                <a16:creationId xmlns:a16="http://schemas.microsoft.com/office/drawing/2014/main" id="{4794E241-9FB9-4AF0-A717-83B1381382A4}"/>
              </a:ext>
            </a:extLst>
          </p:cNvPr>
          <p:cNvSpPr>
            <a:spLocks noGrp="1"/>
          </p:cNvSpPr>
          <p:nvPr>
            <p:ph idx="1"/>
          </p:nvPr>
        </p:nvSpPr>
        <p:spPr>
          <a:xfrm>
            <a:off x="497711" y="1412776"/>
            <a:ext cx="11372127" cy="4721806"/>
          </a:xfrm>
        </p:spPr>
        <p:txBody>
          <a:bodyPr/>
          <a:lstStyle/>
          <a:p>
            <a:pPr marL="285750" indent="-285750"/>
            <a:r>
              <a:rPr lang="en-GB" dirty="0">
                <a:solidFill>
                  <a:schemeClr val="accent5"/>
                </a:solidFill>
              </a:rPr>
              <a:t>S</a:t>
            </a:r>
            <a:r>
              <a:rPr lang="en-GB" dirty="0"/>
              <a:t>crape-</a:t>
            </a:r>
            <a:r>
              <a:rPr lang="en-GB" dirty="0">
                <a:solidFill>
                  <a:schemeClr val="accent5"/>
                </a:solidFill>
              </a:rPr>
              <a:t>O</a:t>
            </a:r>
            <a:r>
              <a:rPr lang="en-GB" dirty="0"/>
              <a:t>ff </a:t>
            </a:r>
            <a:r>
              <a:rPr lang="en-GB" dirty="0">
                <a:solidFill>
                  <a:schemeClr val="accent5"/>
                </a:solidFill>
              </a:rPr>
              <a:t>L</a:t>
            </a:r>
            <a:r>
              <a:rPr lang="en-GB" dirty="0"/>
              <a:t>ayer – </a:t>
            </a:r>
            <a:r>
              <a:rPr lang="en-GB" dirty="0">
                <a:solidFill>
                  <a:schemeClr val="accent5"/>
                </a:solidFill>
              </a:rPr>
              <a:t>Ki</a:t>
            </a:r>
            <a:r>
              <a:rPr lang="en-GB" dirty="0"/>
              <a:t>netic </a:t>
            </a:r>
            <a:r>
              <a:rPr lang="en-GB" dirty="0">
                <a:solidFill>
                  <a:schemeClr val="accent5"/>
                </a:solidFill>
              </a:rPr>
              <a:t>T</a:t>
            </a:r>
            <a:r>
              <a:rPr lang="en-GB" dirty="0"/>
              <a:t>ransport  –  recent 1D electron kinetic code 	</a:t>
            </a:r>
            <a:r>
              <a:rPr lang="en-GB" b="1" dirty="0"/>
              <a:t>[ S. </a:t>
            </a:r>
            <a:r>
              <a:rPr lang="en-GB" b="1" dirty="0" err="1"/>
              <a:t>Mijin</a:t>
            </a:r>
            <a:r>
              <a:rPr lang="en-GB" b="1" dirty="0"/>
              <a:t>, PhD ]</a:t>
            </a:r>
          </a:p>
          <a:p>
            <a:pPr marL="285750" indent="-285750"/>
            <a:r>
              <a:rPr lang="en-GB" dirty="0"/>
              <a:t>Goal – identify kinetic effects in parallel e</a:t>
            </a:r>
            <a:r>
              <a:rPr lang="en-GB" baseline="30000" dirty="0"/>
              <a:t>–</a:t>
            </a:r>
            <a:r>
              <a:rPr lang="en-GB" dirty="0"/>
              <a:t> transp. with as much SOL relevant physics as possible </a:t>
            </a:r>
          </a:p>
          <a:p>
            <a:pPr marL="285750" indent="-285750"/>
            <a:r>
              <a:rPr lang="en-GB" dirty="0"/>
              <a:t>Requirements:</a:t>
            </a:r>
          </a:p>
          <a:p>
            <a:pPr marL="1085744" lvl="2" indent="-285750"/>
            <a:r>
              <a:rPr lang="en-GB" dirty="0"/>
              <a:t>Stable and easily modifiable – </a:t>
            </a:r>
            <a:r>
              <a:rPr lang="en-GB" dirty="0">
                <a:solidFill>
                  <a:schemeClr val="accent5"/>
                </a:solidFill>
              </a:rPr>
              <a:t>fully implicit</a:t>
            </a:r>
          </a:p>
          <a:p>
            <a:pPr marL="1085744" lvl="2" indent="-285750"/>
            <a:r>
              <a:rPr lang="en-GB" dirty="0"/>
              <a:t>Long timescales for equilibria – </a:t>
            </a:r>
            <a:r>
              <a:rPr lang="en-GB" dirty="0">
                <a:solidFill>
                  <a:schemeClr val="accent5"/>
                </a:solidFill>
              </a:rPr>
              <a:t>conservative</a:t>
            </a:r>
            <a:r>
              <a:rPr lang="en-GB" dirty="0"/>
              <a:t> differencing on a staggered grid </a:t>
            </a:r>
          </a:p>
          <a:p>
            <a:pPr marL="1085744" lvl="2" indent="-285750"/>
            <a:r>
              <a:rPr lang="en-GB" dirty="0"/>
              <a:t>Collision physics – </a:t>
            </a:r>
            <a:r>
              <a:rPr lang="en-GB" dirty="0">
                <a:solidFill>
                  <a:schemeClr val="accent5"/>
                </a:solidFill>
              </a:rPr>
              <a:t>Coulomb and inelastic collisions </a:t>
            </a:r>
          </a:p>
          <a:p>
            <a:pPr marL="1085744" lvl="2" indent="-285750"/>
            <a:r>
              <a:rPr lang="en-GB" dirty="0">
                <a:solidFill>
                  <a:schemeClr val="tx1"/>
                </a:solidFill>
              </a:rPr>
              <a:t>1-to-1 fluid comparisons for extracting kinetic effects – </a:t>
            </a:r>
            <a:r>
              <a:rPr lang="en-GB" dirty="0">
                <a:solidFill>
                  <a:schemeClr val="accent5"/>
                </a:solidFill>
              </a:rPr>
              <a:t>consistent electron fluid model</a:t>
            </a:r>
            <a:r>
              <a:rPr lang="en-GB" dirty="0">
                <a:solidFill>
                  <a:schemeClr val="tx1"/>
                </a:solidFill>
              </a:rPr>
              <a:t> included</a:t>
            </a:r>
          </a:p>
          <a:p>
            <a:pPr marL="628544" lvl="1" indent="-285750"/>
            <a:endParaRPr lang="en-GB" dirty="0"/>
          </a:p>
          <a:p>
            <a:pPr marL="628544" lvl="1" indent="-285750"/>
            <a:endParaRPr lang="en-GB" dirty="0"/>
          </a:p>
        </p:txBody>
      </p:sp>
      <p:sp>
        <p:nvSpPr>
          <p:cNvPr id="4" name="Slide Number Placeholder 3">
            <a:extLst>
              <a:ext uri="{FF2B5EF4-FFF2-40B4-BE49-F238E27FC236}">
                <a16:creationId xmlns:a16="http://schemas.microsoft.com/office/drawing/2014/main" id="{C250AF30-FDC5-4FD1-A500-45EFFE173738}"/>
              </a:ext>
            </a:extLst>
          </p:cNvPr>
          <p:cNvSpPr>
            <a:spLocks noGrp="1"/>
          </p:cNvSpPr>
          <p:nvPr>
            <p:ph type="sldNum" sz="quarter" idx="12"/>
          </p:nvPr>
        </p:nvSpPr>
        <p:spPr/>
        <p:txBody>
          <a:bodyPr/>
          <a:lstStyle/>
          <a:p>
            <a:fld id="{35482B25-261F-464E-BDD8-63296DE4D8A4}" type="slidenum">
              <a:rPr lang="en-US" smtClean="0"/>
              <a:pPr/>
              <a:t>15</a:t>
            </a:fld>
            <a:endParaRPr lang="en-US" dirty="0"/>
          </a:p>
        </p:txBody>
      </p:sp>
      <p:pic>
        <p:nvPicPr>
          <p:cNvPr id="6" name="Picture 5" descr="A screenshot of a cell phone&#10;&#10;Description automatically generated">
            <a:extLst>
              <a:ext uri="{FF2B5EF4-FFF2-40B4-BE49-F238E27FC236}">
                <a16:creationId xmlns:a16="http://schemas.microsoft.com/office/drawing/2014/main" id="{D5B89A02-F55E-452B-886A-65375D6DE677}"/>
              </a:ext>
            </a:extLst>
          </p:cNvPr>
          <p:cNvPicPr>
            <a:picLocks noChangeAspect="1"/>
          </p:cNvPicPr>
          <p:nvPr/>
        </p:nvPicPr>
        <p:blipFill>
          <a:blip r:embed="rId2"/>
          <a:stretch>
            <a:fillRect/>
          </a:stretch>
        </p:blipFill>
        <p:spPr>
          <a:xfrm>
            <a:off x="1349399" y="4149080"/>
            <a:ext cx="6714605" cy="2484118"/>
          </a:xfrm>
          <a:prstGeom prst="rect">
            <a:avLst/>
          </a:prstGeom>
        </p:spPr>
      </p:pic>
      <p:sp>
        <p:nvSpPr>
          <p:cNvPr id="8" name="Rectangle 7">
            <a:extLst>
              <a:ext uri="{FF2B5EF4-FFF2-40B4-BE49-F238E27FC236}">
                <a16:creationId xmlns:a16="http://schemas.microsoft.com/office/drawing/2014/main" id="{B2E0CDF7-5CEF-A144-89AC-03A87DF26B68}"/>
              </a:ext>
            </a:extLst>
          </p:cNvPr>
          <p:cNvSpPr/>
          <p:nvPr/>
        </p:nvSpPr>
        <p:spPr>
          <a:xfrm>
            <a:off x="7818729" y="6356199"/>
            <a:ext cx="4051109" cy="276999"/>
          </a:xfrm>
          <a:prstGeom prst="rect">
            <a:avLst/>
          </a:prstGeom>
        </p:spPr>
        <p:txBody>
          <a:bodyPr wrap="none">
            <a:spAutoFit/>
          </a:bodyPr>
          <a:lstStyle/>
          <a:p>
            <a:pPr algn="just" hangingPunct="0"/>
            <a:r>
              <a:rPr lang="en-US" sz="1200" dirty="0">
                <a:solidFill>
                  <a:schemeClr val="tx1">
                    <a:lumMod val="75000"/>
                    <a:lumOff val="25000"/>
                  </a:schemeClr>
                </a:solidFill>
                <a:latin typeface="Arial" panose="020B0604020202020204" pitchFamily="34" charset="0"/>
                <a:ea typeface="Liberation Mono" pitchFamily="49"/>
                <a:cs typeface="Arial" panose="020B0604020202020204" pitchFamily="34" charset="0"/>
              </a:rPr>
              <a:t>[ </a:t>
            </a:r>
            <a:r>
              <a:rPr lang="en-US" sz="1200" dirty="0" err="1">
                <a:solidFill>
                  <a:schemeClr val="tx1">
                    <a:lumMod val="75000"/>
                    <a:lumOff val="25000"/>
                  </a:schemeClr>
                </a:solidFill>
                <a:latin typeface="Arial" panose="020B0604020202020204" pitchFamily="34" charset="0"/>
                <a:ea typeface="Liberation Mono" pitchFamily="49"/>
                <a:cs typeface="Arial" panose="020B0604020202020204" pitchFamily="34" charset="0"/>
              </a:rPr>
              <a:t>Mijin</a:t>
            </a:r>
            <a:r>
              <a:rPr lang="en-US" sz="1200" dirty="0">
                <a:solidFill>
                  <a:schemeClr val="tx1">
                    <a:lumMod val="75000"/>
                    <a:lumOff val="25000"/>
                  </a:schemeClr>
                </a:solidFill>
                <a:latin typeface="Arial" panose="020B0604020202020204" pitchFamily="34" charset="0"/>
                <a:ea typeface="Liberation Mono" pitchFamily="49"/>
                <a:cs typeface="Arial" panose="020B0604020202020204" pitchFamily="34" charset="0"/>
              </a:rPr>
              <a:t> </a:t>
            </a:r>
            <a:r>
              <a:rPr lang="en-US" sz="1200" i="1" dirty="0">
                <a:solidFill>
                  <a:schemeClr val="tx1">
                    <a:lumMod val="75000"/>
                    <a:lumOff val="25000"/>
                  </a:schemeClr>
                </a:solidFill>
                <a:latin typeface="Arial" panose="020B0604020202020204" pitchFamily="34" charset="0"/>
                <a:ea typeface="Liberation Mono" pitchFamily="49"/>
                <a:cs typeface="Arial" panose="020B0604020202020204" pitchFamily="34" charset="0"/>
              </a:rPr>
              <a:t>et al., </a:t>
            </a:r>
            <a:r>
              <a:rPr lang="en-US" sz="1200" dirty="0">
                <a:solidFill>
                  <a:schemeClr val="tx1">
                    <a:lumMod val="75000"/>
                    <a:lumOff val="25000"/>
                  </a:schemeClr>
                </a:solidFill>
                <a:latin typeface="Arial" panose="020B0604020202020204" pitchFamily="34" charset="0"/>
                <a:ea typeface="Liberation Mono" pitchFamily="49"/>
                <a:cs typeface="Arial" panose="020B0604020202020204" pitchFamily="34" charset="0"/>
              </a:rPr>
              <a:t>Computer Physics Communications (2020) ]</a:t>
            </a:r>
            <a:endParaRPr lang="en-US" sz="1200" baseline="30000" dirty="0">
              <a:solidFill>
                <a:schemeClr val="tx1">
                  <a:lumMod val="75000"/>
                  <a:lumOff val="25000"/>
                </a:schemeClr>
              </a:solidFill>
              <a:latin typeface="Arial" panose="020B0604020202020204" pitchFamily="34" charset="0"/>
              <a:ea typeface="Liberation Mono" pitchFamily="49"/>
              <a:cs typeface="Arial" panose="020B0604020202020204" pitchFamily="34" charset="0"/>
            </a:endParaRPr>
          </a:p>
        </p:txBody>
      </p:sp>
    </p:spTree>
    <p:extLst>
      <p:ext uri="{BB962C8B-B14F-4D97-AF65-F5344CB8AC3E}">
        <p14:creationId xmlns:p14="http://schemas.microsoft.com/office/powerpoint/2010/main" val="23164940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7D2792-A27B-414D-A5BB-0ED19A41F32A}"/>
              </a:ext>
            </a:extLst>
          </p:cNvPr>
          <p:cNvSpPr>
            <a:spLocks noGrp="1"/>
          </p:cNvSpPr>
          <p:nvPr>
            <p:ph type="title"/>
          </p:nvPr>
        </p:nvSpPr>
        <p:spPr/>
        <p:txBody>
          <a:bodyPr/>
          <a:lstStyle/>
          <a:p>
            <a:r>
              <a:rPr lang="en-GB" dirty="0"/>
              <a:t>SOL-</a:t>
            </a:r>
            <a:r>
              <a:rPr lang="en-GB" dirty="0" err="1"/>
              <a:t>KiT</a:t>
            </a:r>
            <a:r>
              <a:rPr lang="en-GB" dirty="0"/>
              <a:t>  –  Kinetic Elec. + Fluid Ions</a:t>
            </a:r>
            <a:br>
              <a:rPr lang="en-GB" dirty="0"/>
            </a:br>
            <a:endParaRPr lang="en-GB" dirty="0"/>
          </a:p>
        </p:txBody>
      </p:sp>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66637AB3-C35B-4421-87C7-973328190A7D}"/>
                  </a:ext>
                </a:extLst>
              </p:cNvPr>
              <p:cNvSpPr>
                <a:spLocks noGrp="1"/>
              </p:cNvSpPr>
              <p:nvPr>
                <p:ph idx="1"/>
              </p:nvPr>
            </p:nvSpPr>
            <p:spPr/>
            <p:txBody>
              <a:bodyPr/>
              <a:lstStyle/>
              <a:p>
                <a:pPr marL="285750" indent="-285750"/>
                <a:r>
                  <a:rPr lang="en-GB" dirty="0"/>
                  <a:t>Pitch-angle scattering eigenfunctions – spherical harmonics</a:t>
                </a:r>
              </a:p>
              <a:p>
                <a:pPr marL="285750" indent="-285750"/>
                <a:endParaRPr lang="en-GB" dirty="0"/>
              </a:p>
              <a:p>
                <a:pPr marL="285750" indent="-285750"/>
                <a:endParaRPr lang="en-GB" dirty="0"/>
              </a:p>
              <a:p>
                <a:pPr marL="285750" indent="-285750"/>
                <a:endParaRPr lang="en-GB" dirty="0"/>
              </a:p>
              <a:p>
                <a:pPr marL="285750" indent="-285750"/>
                <a:endParaRPr lang="en-GB" dirty="0"/>
              </a:p>
              <a:p>
                <a:pPr marL="285750" indent="-285750"/>
                <a:r>
                  <a:rPr lang="en-GB" u="sng" dirty="0"/>
                  <a:t>Ignoring magnetic effects </a:t>
                </a:r>
                <a:r>
                  <a:rPr lang="en-GB" dirty="0"/>
                  <a:t>- </a:t>
                </a:r>
                <a14:m>
                  <m:oMath xmlns:m="http://schemas.openxmlformats.org/officeDocument/2006/math">
                    <m:r>
                      <a:rPr lang="en-GB" b="0" i="1" smtClean="0">
                        <a:latin typeface="Cambria Math" panose="02040503050406030204" pitchFamily="18" charset="0"/>
                      </a:rPr>
                      <m:t>𝑚</m:t>
                    </m:r>
                    <m:r>
                      <a:rPr lang="en-GB" b="0" i="1" smtClean="0">
                        <a:latin typeface="Cambria Math" panose="02040503050406030204" pitchFamily="18" charset="0"/>
                      </a:rPr>
                      <m:t>=0</m:t>
                    </m:r>
                  </m:oMath>
                </a14:m>
                <a:r>
                  <a:rPr lang="en-GB" dirty="0"/>
                  <a:t> – Legendre polynomials</a:t>
                </a:r>
              </a:p>
            </p:txBody>
          </p:sp>
        </mc:Choice>
        <mc:Fallback xmlns="">
          <p:sp>
            <p:nvSpPr>
              <p:cNvPr id="2" name="Content Placeholder 1">
                <a:extLst>
                  <a:ext uri="{FF2B5EF4-FFF2-40B4-BE49-F238E27FC236}">
                    <a16:creationId xmlns:a16="http://schemas.microsoft.com/office/drawing/2014/main" id="{66637AB3-C35B-4421-87C7-973328190A7D}"/>
                  </a:ext>
                </a:extLst>
              </p:cNvPr>
              <p:cNvSpPr>
                <a:spLocks noGrp="1" noRot="1" noChangeAspect="1" noMove="1" noResize="1" noEditPoints="1" noAdjustHandles="1" noChangeArrowheads="1" noChangeShapeType="1" noTextEdit="1"/>
              </p:cNvSpPr>
              <p:nvPr>
                <p:ph idx="1"/>
              </p:nvPr>
            </p:nvSpPr>
            <p:spPr>
              <a:blipFill>
                <a:blip r:embed="rId2"/>
                <a:stretch>
                  <a:fillRect l="-446" t="-1404"/>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DDAA9D4E-B78D-4425-A576-EBA30C1C7105}"/>
              </a:ext>
            </a:extLst>
          </p:cNvPr>
          <p:cNvSpPr>
            <a:spLocks noGrp="1"/>
          </p:cNvSpPr>
          <p:nvPr>
            <p:ph type="sldNum" sz="quarter" idx="12"/>
          </p:nvPr>
        </p:nvSpPr>
        <p:spPr/>
        <p:txBody>
          <a:bodyPr/>
          <a:lstStyle/>
          <a:p>
            <a:fld id="{35482B25-261F-464E-BDD8-63296DE4D8A4}" type="slidenum">
              <a:rPr lang="en-US" smtClean="0"/>
              <a:pPr/>
              <a:t>16</a:t>
            </a:fld>
            <a:endParaRPr lang="en-US" dirty="0"/>
          </a:p>
        </p:txBody>
      </p:sp>
      <p:grpSp>
        <p:nvGrpSpPr>
          <p:cNvPr id="5" name="Group 4" descr="24§display§\begin{equation*}&#10;f(v,\theta,\varphi) = \sum_{l=0}^{\infty}{ \sum_{m=-l}^{l} {f_l^m(v) P_l^{|m|}(\cos\theta)e^{im\varphi}}},&#10;\end{equation} §svg§600§FALSE§" title="TexMaths">
            <a:extLst>
              <a:ext uri="{FF2B5EF4-FFF2-40B4-BE49-F238E27FC236}">
                <a16:creationId xmlns:a16="http://schemas.microsoft.com/office/drawing/2014/main" id="{5653C210-1058-4660-B156-DD6C77C2B9CA}"/>
              </a:ext>
            </a:extLst>
          </p:cNvPr>
          <p:cNvGrpSpPr/>
          <p:nvPr/>
        </p:nvGrpSpPr>
        <p:grpSpPr>
          <a:xfrm>
            <a:off x="1093677" y="2093140"/>
            <a:ext cx="4327020" cy="688500"/>
            <a:chOff x="1006200" y="3196800"/>
            <a:chExt cx="5769360" cy="918000"/>
          </a:xfrm>
        </p:grpSpPr>
        <p:sp>
          <p:nvSpPr>
            <p:cNvPr id="6" name="Freeform: Shape 5">
              <a:extLst>
                <a:ext uri="{FF2B5EF4-FFF2-40B4-BE49-F238E27FC236}">
                  <a16:creationId xmlns:a16="http://schemas.microsoft.com/office/drawing/2014/main" id="{7538B64D-CBD6-4F07-BEFA-0B2D9519F181}"/>
                </a:ext>
              </a:extLst>
            </p:cNvPr>
            <p:cNvSpPr/>
            <p:nvPr/>
          </p:nvSpPr>
          <p:spPr>
            <a:xfrm>
              <a:off x="1006200" y="3197520"/>
              <a:ext cx="5769360" cy="917280"/>
            </a:xfrm>
            <a:custGeom>
              <a:avLst/>
              <a:gdLst/>
              <a:ahLst/>
              <a:cxnLst>
                <a:cxn ang="3cd4">
                  <a:pos x="hc" y="t"/>
                </a:cxn>
                <a:cxn ang="cd2">
                  <a:pos x="l" y="vc"/>
                </a:cxn>
                <a:cxn ang="cd4">
                  <a:pos x="hc" y="b"/>
                </a:cxn>
                <a:cxn ang="0">
                  <a:pos x="r" y="vc"/>
                </a:cxn>
              </a:cxnLst>
              <a:rect l="l" t="t" r="r" b="b"/>
              <a:pathLst>
                <a:path w="16027" h="2549">
                  <a:moveTo>
                    <a:pt x="8014" y="2549"/>
                  </a:moveTo>
                  <a:lnTo>
                    <a:pt x="0" y="2549"/>
                  </a:lnTo>
                  <a:lnTo>
                    <a:pt x="0" y="0"/>
                  </a:lnTo>
                  <a:lnTo>
                    <a:pt x="16027" y="0"/>
                  </a:lnTo>
                  <a:lnTo>
                    <a:pt x="16027" y="2549"/>
                  </a:lnTo>
                  <a:close/>
                </a:path>
              </a:pathLst>
            </a:custGeom>
            <a:solidFill>
              <a:srgbClr val="FFFFFF"/>
            </a:solidFill>
            <a:ln>
              <a:noFill/>
              <a:prstDash val="solid"/>
            </a:ln>
          </p:spPr>
          <p:txBody>
            <a:bodyPr vert="horz" wrap="none" lIns="67500" tIns="33750" rIns="67500" bIns="33750" anchorCtr="0" compatLnSpc="0"/>
            <a:lstStyle/>
            <a:p>
              <a:pPr hangingPunct="0"/>
              <a:endParaRPr lang="en-US" sz="1350" dirty="0">
                <a:solidFill>
                  <a:srgbClr val="000000"/>
                </a:solidFill>
                <a:latin typeface="Liberation Sans" pitchFamily="18"/>
                <a:ea typeface="Noto Sans CJK SC Regular" pitchFamily="2"/>
                <a:cs typeface="FreeSans" pitchFamily="2"/>
              </a:endParaRPr>
            </a:p>
          </p:txBody>
        </p:sp>
        <p:sp>
          <p:nvSpPr>
            <p:cNvPr id="7" name="Freeform: Shape 6">
              <a:extLst>
                <a:ext uri="{FF2B5EF4-FFF2-40B4-BE49-F238E27FC236}">
                  <a16:creationId xmlns:a16="http://schemas.microsoft.com/office/drawing/2014/main" id="{B2E67A2D-01E4-436D-A26D-A2745A000D36}"/>
                </a:ext>
              </a:extLst>
            </p:cNvPr>
            <p:cNvSpPr/>
            <p:nvPr/>
          </p:nvSpPr>
          <p:spPr>
            <a:xfrm>
              <a:off x="1022759" y="3510360"/>
              <a:ext cx="151560" cy="276840"/>
            </a:xfrm>
            <a:custGeom>
              <a:avLst/>
              <a:gdLst/>
              <a:ahLst/>
              <a:cxnLst>
                <a:cxn ang="3cd4">
                  <a:pos x="hc" y="t"/>
                </a:cxn>
                <a:cxn ang="cd2">
                  <a:pos x="l" y="vc"/>
                </a:cxn>
                <a:cxn ang="cd4">
                  <a:pos x="hc" y="b"/>
                </a:cxn>
                <a:cxn ang="0">
                  <a:pos x="r" y="vc"/>
                </a:cxn>
              </a:cxnLst>
              <a:rect l="l" t="t" r="r" b="b"/>
              <a:pathLst>
                <a:path w="422" h="770">
                  <a:moveTo>
                    <a:pt x="266" y="259"/>
                  </a:moveTo>
                  <a:lnTo>
                    <a:pt x="338" y="259"/>
                  </a:lnTo>
                  <a:cubicBezTo>
                    <a:pt x="355" y="259"/>
                    <a:pt x="365" y="259"/>
                    <a:pt x="365" y="240"/>
                  </a:cubicBezTo>
                  <a:cubicBezTo>
                    <a:pt x="365" y="233"/>
                    <a:pt x="355" y="233"/>
                    <a:pt x="341" y="233"/>
                  </a:cubicBezTo>
                  <a:lnTo>
                    <a:pt x="271" y="233"/>
                  </a:lnTo>
                  <a:lnTo>
                    <a:pt x="290" y="134"/>
                  </a:lnTo>
                  <a:cubicBezTo>
                    <a:pt x="293" y="118"/>
                    <a:pt x="305" y="58"/>
                    <a:pt x="310" y="48"/>
                  </a:cubicBezTo>
                  <a:cubicBezTo>
                    <a:pt x="317" y="31"/>
                    <a:pt x="331" y="19"/>
                    <a:pt x="350" y="19"/>
                  </a:cubicBezTo>
                  <a:cubicBezTo>
                    <a:pt x="353" y="19"/>
                    <a:pt x="374" y="19"/>
                    <a:pt x="391" y="34"/>
                  </a:cubicBezTo>
                  <a:cubicBezTo>
                    <a:pt x="353" y="38"/>
                    <a:pt x="346" y="67"/>
                    <a:pt x="346" y="79"/>
                  </a:cubicBezTo>
                  <a:cubicBezTo>
                    <a:pt x="346" y="98"/>
                    <a:pt x="360" y="108"/>
                    <a:pt x="377" y="108"/>
                  </a:cubicBezTo>
                  <a:cubicBezTo>
                    <a:pt x="398" y="108"/>
                    <a:pt x="422" y="91"/>
                    <a:pt x="422" y="58"/>
                  </a:cubicBezTo>
                  <a:cubicBezTo>
                    <a:pt x="422" y="19"/>
                    <a:pt x="384" y="0"/>
                    <a:pt x="350" y="0"/>
                  </a:cubicBezTo>
                  <a:cubicBezTo>
                    <a:pt x="322" y="0"/>
                    <a:pt x="266" y="14"/>
                    <a:pt x="242" y="98"/>
                  </a:cubicBezTo>
                  <a:cubicBezTo>
                    <a:pt x="238" y="118"/>
                    <a:pt x="235" y="125"/>
                    <a:pt x="214" y="233"/>
                  </a:cubicBezTo>
                  <a:lnTo>
                    <a:pt x="156" y="233"/>
                  </a:lnTo>
                  <a:cubicBezTo>
                    <a:pt x="139" y="233"/>
                    <a:pt x="130" y="233"/>
                    <a:pt x="130" y="247"/>
                  </a:cubicBezTo>
                  <a:cubicBezTo>
                    <a:pt x="130" y="259"/>
                    <a:pt x="137" y="259"/>
                    <a:pt x="154" y="259"/>
                  </a:cubicBezTo>
                  <a:lnTo>
                    <a:pt x="209" y="259"/>
                  </a:lnTo>
                  <a:lnTo>
                    <a:pt x="146" y="593"/>
                  </a:lnTo>
                  <a:cubicBezTo>
                    <a:pt x="130" y="674"/>
                    <a:pt x="115" y="751"/>
                    <a:pt x="72" y="751"/>
                  </a:cubicBezTo>
                  <a:cubicBezTo>
                    <a:pt x="70" y="751"/>
                    <a:pt x="48" y="751"/>
                    <a:pt x="31" y="737"/>
                  </a:cubicBezTo>
                  <a:cubicBezTo>
                    <a:pt x="70" y="734"/>
                    <a:pt x="79" y="703"/>
                    <a:pt x="79" y="691"/>
                  </a:cubicBezTo>
                  <a:cubicBezTo>
                    <a:pt x="79" y="672"/>
                    <a:pt x="62" y="660"/>
                    <a:pt x="46" y="660"/>
                  </a:cubicBezTo>
                  <a:cubicBezTo>
                    <a:pt x="24" y="660"/>
                    <a:pt x="0" y="679"/>
                    <a:pt x="0" y="713"/>
                  </a:cubicBezTo>
                  <a:cubicBezTo>
                    <a:pt x="0" y="749"/>
                    <a:pt x="38" y="770"/>
                    <a:pt x="72" y="770"/>
                  </a:cubicBezTo>
                  <a:cubicBezTo>
                    <a:pt x="118" y="770"/>
                    <a:pt x="154" y="720"/>
                    <a:pt x="168" y="689"/>
                  </a:cubicBezTo>
                  <a:cubicBezTo>
                    <a:pt x="194" y="634"/>
                    <a:pt x="214" y="533"/>
                    <a:pt x="216" y="526"/>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8" name="Freeform: Shape 7">
              <a:extLst>
                <a:ext uri="{FF2B5EF4-FFF2-40B4-BE49-F238E27FC236}">
                  <a16:creationId xmlns:a16="http://schemas.microsoft.com/office/drawing/2014/main" id="{14083F74-04F1-402E-AB7C-FA3EC0266D51}"/>
                </a:ext>
              </a:extLst>
            </p:cNvPr>
            <p:cNvSpPr/>
            <p:nvPr/>
          </p:nvSpPr>
          <p:spPr>
            <a:xfrm>
              <a:off x="1217160" y="3496679"/>
              <a:ext cx="71280" cy="303840"/>
            </a:xfrm>
            <a:custGeom>
              <a:avLst/>
              <a:gdLst/>
              <a:ahLst/>
              <a:cxnLst>
                <a:cxn ang="3cd4">
                  <a:pos x="hc" y="t"/>
                </a:cxn>
                <a:cxn ang="cd2">
                  <a:pos x="l" y="vc"/>
                </a:cxn>
                <a:cxn ang="cd4">
                  <a:pos x="hc" y="b"/>
                </a:cxn>
                <a:cxn ang="0">
                  <a:pos x="r" y="vc"/>
                </a:cxn>
              </a:cxnLst>
              <a:rect l="l" t="t" r="r" b="b"/>
              <a:pathLst>
                <a:path w="199" h="845">
                  <a:moveTo>
                    <a:pt x="199" y="838"/>
                  </a:moveTo>
                  <a:cubicBezTo>
                    <a:pt x="199" y="835"/>
                    <a:pt x="199" y="833"/>
                    <a:pt x="182" y="818"/>
                  </a:cubicBezTo>
                  <a:cubicBezTo>
                    <a:pt x="77" y="713"/>
                    <a:pt x="50" y="552"/>
                    <a:pt x="50" y="422"/>
                  </a:cubicBezTo>
                  <a:cubicBezTo>
                    <a:pt x="50" y="276"/>
                    <a:pt x="82" y="130"/>
                    <a:pt x="187" y="24"/>
                  </a:cubicBezTo>
                  <a:cubicBezTo>
                    <a:pt x="199" y="12"/>
                    <a:pt x="199" y="12"/>
                    <a:pt x="199" y="10"/>
                  </a:cubicBezTo>
                  <a:cubicBezTo>
                    <a:pt x="199" y="2"/>
                    <a:pt x="194" y="0"/>
                    <a:pt x="190" y="0"/>
                  </a:cubicBezTo>
                  <a:cubicBezTo>
                    <a:pt x="180" y="0"/>
                    <a:pt x="103" y="58"/>
                    <a:pt x="53" y="166"/>
                  </a:cubicBezTo>
                  <a:cubicBezTo>
                    <a:pt x="10" y="259"/>
                    <a:pt x="0" y="353"/>
                    <a:pt x="0" y="422"/>
                  </a:cubicBezTo>
                  <a:cubicBezTo>
                    <a:pt x="0" y="490"/>
                    <a:pt x="10" y="590"/>
                    <a:pt x="55" y="686"/>
                  </a:cubicBezTo>
                  <a:cubicBezTo>
                    <a:pt x="108" y="792"/>
                    <a:pt x="180" y="845"/>
                    <a:pt x="190" y="845"/>
                  </a:cubicBezTo>
                  <a:cubicBezTo>
                    <a:pt x="194" y="845"/>
                    <a:pt x="199" y="842"/>
                    <a:pt x="199" y="838"/>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9" name="Freeform: Shape 8">
              <a:extLst>
                <a:ext uri="{FF2B5EF4-FFF2-40B4-BE49-F238E27FC236}">
                  <a16:creationId xmlns:a16="http://schemas.microsoft.com/office/drawing/2014/main" id="{6ADB252E-A9B9-4E84-A50E-453176F280E4}"/>
                </a:ext>
              </a:extLst>
            </p:cNvPr>
            <p:cNvSpPr/>
            <p:nvPr/>
          </p:nvSpPr>
          <p:spPr>
            <a:xfrm>
              <a:off x="1313640" y="3589920"/>
              <a:ext cx="133560" cy="137880"/>
            </a:xfrm>
            <a:custGeom>
              <a:avLst/>
              <a:gdLst/>
              <a:ahLst/>
              <a:cxnLst>
                <a:cxn ang="3cd4">
                  <a:pos x="hc" y="t"/>
                </a:cxn>
                <a:cxn ang="cd2">
                  <a:pos x="l" y="vc"/>
                </a:cxn>
                <a:cxn ang="cd4">
                  <a:pos x="hc" y="b"/>
                </a:cxn>
                <a:cxn ang="0">
                  <a:pos x="r" y="vc"/>
                </a:cxn>
              </a:cxnLst>
              <a:rect l="l" t="t" r="r" b="b"/>
              <a:pathLst>
                <a:path w="372" h="384">
                  <a:moveTo>
                    <a:pt x="372" y="60"/>
                  </a:moveTo>
                  <a:cubicBezTo>
                    <a:pt x="372" y="14"/>
                    <a:pt x="350" y="0"/>
                    <a:pt x="336" y="0"/>
                  </a:cubicBezTo>
                  <a:cubicBezTo>
                    <a:pt x="314" y="0"/>
                    <a:pt x="293" y="22"/>
                    <a:pt x="293" y="41"/>
                  </a:cubicBezTo>
                  <a:cubicBezTo>
                    <a:pt x="293" y="53"/>
                    <a:pt x="298" y="58"/>
                    <a:pt x="307" y="67"/>
                  </a:cubicBezTo>
                  <a:cubicBezTo>
                    <a:pt x="324" y="84"/>
                    <a:pt x="336" y="106"/>
                    <a:pt x="336" y="137"/>
                  </a:cubicBezTo>
                  <a:cubicBezTo>
                    <a:pt x="336" y="170"/>
                    <a:pt x="286" y="365"/>
                    <a:pt x="185" y="365"/>
                  </a:cubicBezTo>
                  <a:cubicBezTo>
                    <a:pt x="142" y="365"/>
                    <a:pt x="122" y="336"/>
                    <a:pt x="122" y="293"/>
                  </a:cubicBezTo>
                  <a:cubicBezTo>
                    <a:pt x="122" y="245"/>
                    <a:pt x="144" y="182"/>
                    <a:pt x="170" y="113"/>
                  </a:cubicBezTo>
                  <a:cubicBezTo>
                    <a:pt x="178" y="98"/>
                    <a:pt x="182" y="86"/>
                    <a:pt x="182" y="70"/>
                  </a:cubicBezTo>
                  <a:cubicBezTo>
                    <a:pt x="182" y="31"/>
                    <a:pt x="154" y="0"/>
                    <a:pt x="113" y="0"/>
                  </a:cubicBezTo>
                  <a:cubicBezTo>
                    <a:pt x="31" y="0"/>
                    <a:pt x="0" y="122"/>
                    <a:pt x="0" y="130"/>
                  </a:cubicBezTo>
                  <a:cubicBezTo>
                    <a:pt x="0" y="139"/>
                    <a:pt x="10" y="139"/>
                    <a:pt x="10" y="139"/>
                  </a:cubicBezTo>
                  <a:cubicBezTo>
                    <a:pt x="19" y="139"/>
                    <a:pt x="19" y="137"/>
                    <a:pt x="24" y="125"/>
                  </a:cubicBezTo>
                  <a:cubicBezTo>
                    <a:pt x="48" y="38"/>
                    <a:pt x="84" y="19"/>
                    <a:pt x="110" y="19"/>
                  </a:cubicBezTo>
                  <a:cubicBezTo>
                    <a:pt x="115" y="19"/>
                    <a:pt x="130" y="19"/>
                    <a:pt x="130" y="46"/>
                  </a:cubicBezTo>
                  <a:cubicBezTo>
                    <a:pt x="130" y="67"/>
                    <a:pt x="122" y="89"/>
                    <a:pt x="115" y="106"/>
                  </a:cubicBezTo>
                  <a:cubicBezTo>
                    <a:pt x="79" y="204"/>
                    <a:pt x="67" y="242"/>
                    <a:pt x="67" y="278"/>
                  </a:cubicBezTo>
                  <a:cubicBezTo>
                    <a:pt x="67" y="372"/>
                    <a:pt x="142" y="384"/>
                    <a:pt x="182" y="384"/>
                  </a:cubicBezTo>
                  <a:cubicBezTo>
                    <a:pt x="324" y="384"/>
                    <a:pt x="372" y="103"/>
                    <a:pt x="372" y="60"/>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10" name="Freeform: Shape 9">
              <a:extLst>
                <a:ext uri="{FF2B5EF4-FFF2-40B4-BE49-F238E27FC236}">
                  <a16:creationId xmlns:a16="http://schemas.microsoft.com/office/drawing/2014/main" id="{C2AE089A-261A-4AED-A2D1-BF5D31933DBF}"/>
                </a:ext>
              </a:extLst>
            </p:cNvPr>
            <p:cNvSpPr/>
            <p:nvPr/>
          </p:nvSpPr>
          <p:spPr>
            <a:xfrm>
              <a:off x="1488239" y="3691800"/>
              <a:ext cx="36000" cy="91080"/>
            </a:xfrm>
            <a:custGeom>
              <a:avLst/>
              <a:gdLst/>
              <a:ahLst/>
              <a:cxnLst>
                <a:cxn ang="3cd4">
                  <a:pos x="hc" y="t"/>
                </a:cxn>
                <a:cxn ang="cd2">
                  <a:pos x="l" y="vc"/>
                </a:cxn>
                <a:cxn ang="cd4">
                  <a:pos x="hc" y="b"/>
                </a:cxn>
                <a:cxn ang="0">
                  <a:pos x="r" y="vc"/>
                </a:cxn>
              </a:cxnLst>
              <a:rect l="l" t="t" r="r" b="b"/>
              <a:pathLst>
                <a:path w="101" h="254">
                  <a:moveTo>
                    <a:pt x="101" y="89"/>
                  </a:moveTo>
                  <a:cubicBezTo>
                    <a:pt x="101" y="34"/>
                    <a:pt x="79" y="0"/>
                    <a:pt x="46" y="0"/>
                  </a:cubicBezTo>
                  <a:cubicBezTo>
                    <a:pt x="17" y="0"/>
                    <a:pt x="0" y="22"/>
                    <a:pt x="0" y="46"/>
                  </a:cubicBezTo>
                  <a:cubicBezTo>
                    <a:pt x="0" y="67"/>
                    <a:pt x="17" y="91"/>
                    <a:pt x="46" y="91"/>
                  </a:cubicBezTo>
                  <a:cubicBezTo>
                    <a:pt x="55" y="91"/>
                    <a:pt x="67" y="86"/>
                    <a:pt x="77" y="79"/>
                  </a:cubicBezTo>
                  <a:cubicBezTo>
                    <a:pt x="79" y="77"/>
                    <a:pt x="79" y="77"/>
                    <a:pt x="79" y="77"/>
                  </a:cubicBezTo>
                  <a:cubicBezTo>
                    <a:pt x="82" y="77"/>
                    <a:pt x="82" y="77"/>
                    <a:pt x="82" y="89"/>
                  </a:cubicBezTo>
                  <a:cubicBezTo>
                    <a:pt x="82" y="154"/>
                    <a:pt x="53" y="204"/>
                    <a:pt x="24" y="233"/>
                  </a:cubicBezTo>
                  <a:cubicBezTo>
                    <a:pt x="14" y="240"/>
                    <a:pt x="14" y="242"/>
                    <a:pt x="14" y="245"/>
                  </a:cubicBezTo>
                  <a:cubicBezTo>
                    <a:pt x="14" y="252"/>
                    <a:pt x="19" y="254"/>
                    <a:pt x="22" y="254"/>
                  </a:cubicBezTo>
                  <a:cubicBezTo>
                    <a:pt x="31" y="254"/>
                    <a:pt x="101" y="190"/>
                    <a:pt x="101" y="89"/>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11" name="Freeform: Shape 10">
              <a:extLst>
                <a:ext uri="{FF2B5EF4-FFF2-40B4-BE49-F238E27FC236}">
                  <a16:creationId xmlns:a16="http://schemas.microsoft.com/office/drawing/2014/main" id="{54BD3351-9E05-4074-B400-A4777A38F5E2}"/>
                </a:ext>
              </a:extLst>
            </p:cNvPr>
            <p:cNvSpPr/>
            <p:nvPr/>
          </p:nvSpPr>
          <p:spPr>
            <a:xfrm>
              <a:off x="1609200" y="3510360"/>
              <a:ext cx="125640" cy="218160"/>
            </a:xfrm>
            <a:custGeom>
              <a:avLst/>
              <a:gdLst/>
              <a:ahLst/>
              <a:cxnLst>
                <a:cxn ang="3cd4">
                  <a:pos x="hc" y="t"/>
                </a:cxn>
                <a:cxn ang="cd2">
                  <a:pos x="l" y="vc"/>
                </a:cxn>
                <a:cxn ang="cd4">
                  <a:pos x="hc" y="b"/>
                </a:cxn>
                <a:cxn ang="0">
                  <a:pos x="r" y="vc"/>
                </a:cxn>
              </a:cxnLst>
              <a:rect l="l" t="t" r="r" b="b"/>
              <a:pathLst>
                <a:path w="350" h="607">
                  <a:moveTo>
                    <a:pt x="350" y="173"/>
                  </a:moveTo>
                  <a:cubicBezTo>
                    <a:pt x="350" y="118"/>
                    <a:pt x="336" y="0"/>
                    <a:pt x="250" y="0"/>
                  </a:cubicBezTo>
                  <a:cubicBezTo>
                    <a:pt x="130" y="0"/>
                    <a:pt x="0" y="240"/>
                    <a:pt x="0" y="432"/>
                  </a:cubicBezTo>
                  <a:cubicBezTo>
                    <a:pt x="0" y="511"/>
                    <a:pt x="24" y="607"/>
                    <a:pt x="101" y="607"/>
                  </a:cubicBezTo>
                  <a:cubicBezTo>
                    <a:pt x="221" y="607"/>
                    <a:pt x="350" y="362"/>
                    <a:pt x="350" y="173"/>
                  </a:cubicBezTo>
                  <a:close/>
                  <a:moveTo>
                    <a:pt x="91" y="290"/>
                  </a:moveTo>
                  <a:cubicBezTo>
                    <a:pt x="106" y="235"/>
                    <a:pt x="122" y="168"/>
                    <a:pt x="156" y="108"/>
                  </a:cubicBezTo>
                  <a:cubicBezTo>
                    <a:pt x="178" y="67"/>
                    <a:pt x="209" y="19"/>
                    <a:pt x="247" y="19"/>
                  </a:cubicBezTo>
                  <a:cubicBezTo>
                    <a:pt x="290" y="19"/>
                    <a:pt x="295" y="72"/>
                    <a:pt x="295" y="120"/>
                  </a:cubicBezTo>
                  <a:cubicBezTo>
                    <a:pt x="295" y="163"/>
                    <a:pt x="288" y="206"/>
                    <a:pt x="266" y="290"/>
                  </a:cubicBezTo>
                  <a:close/>
                  <a:moveTo>
                    <a:pt x="259" y="317"/>
                  </a:moveTo>
                  <a:cubicBezTo>
                    <a:pt x="250" y="355"/>
                    <a:pt x="233" y="427"/>
                    <a:pt x="202" y="490"/>
                  </a:cubicBezTo>
                  <a:cubicBezTo>
                    <a:pt x="170" y="547"/>
                    <a:pt x="139" y="588"/>
                    <a:pt x="101" y="588"/>
                  </a:cubicBezTo>
                  <a:cubicBezTo>
                    <a:pt x="74" y="588"/>
                    <a:pt x="55" y="564"/>
                    <a:pt x="55" y="485"/>
                  </a:cubicBezTo>
                  <a:cubicBezTo>
                    <a:pt x="55" y="449"/>
                    <a:pt x="60" y="401"/>
                    <a:pt x="84" y="317"/>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12" name="Freeform: Shape 11">
              <a:extLst>
                <a:ext uri="{FF2B5EF4-FFF2-40B4-BE49-F238E27FC236}">
                  <a16:creationId xmlns:a16="http://schemas.microsoft.com/office/drawing/2014/main" id="{D1A78B2F-3493-4120-8FF6-B3C96A1911E2}"/>
                </a:ext>
              </a:extLst>
            </p:cNvPr>
            <p:cNvSpPr/>
            <p:nvPr/>
          </p:nvSpPr>
          <p:spPr>
            <a:xfrm>
              <a:off x="1773360" y="3691800"/>
              <a:ext cx="36000" cy="91080"/>
            </a:xfrm>
            <a:custGeom>
              <a:avLst/>
              <a:gdLst/>
              <a:ahLst/>
              <a:cxnLst>
                <a:cxn ang="3cd4">
                  <a:pos x="hc" y="t"/>
                </a:cxn>
                <a:cxn ang="cd2">
                  <a:pos x="l" y="vc"/>
                </a:cxn>
                <a:cxn ang="cd4">
                  <a:pos x="hc" y="b"/>
                </a:cxn>
                <a:cxn ang="0">
                  <a:pos x="r" y="vc"/>
                </a:cxn>
              </a:cxnLst>
              <a:rect l="l" t="t" r="r" b="b"/>
              <a:pathLst>
                <a:path w="101" h="254">
                  <a:moveTo>
                    <a:pt x="101" y="89"/>
                  </a:moveTo>
                  <a:cubicBezTo>
                    <a:pt x="101" y="34"/>
                    <a:pt x="79" y="0"/>
                    <a:pt x="46" y="0"/>
                  </a:cubicBezTo>
                  <a:cubicBezTo>
                    <a:pt x="17" y="0"/>
                    <a:pt x="0" y="22"/>
                    <a:pt x="0" y="46"/>
                  </a:cubicBezTo>
                  <a:cubicBezTo>
                    <a:pt x="0" y="67"/>
                    <a:pt x="17" y="91"/>
                    <a:pt x="46" y="91"/>
                  </a:cubicBezTo>
                  <a:cubicBezTo>
                    <a:pt x="55" y="91"/>
                    <a:pt x="67" y="86"/>
                    <a:pt x="77" y="79"/>
                  </a:cubicBezTo>
                  <a:cubicBezTo>
                    <a:pt x="79" y="77"/>
                    <a:pt x="79" y="77"/>
                    <a:pt x="79" y="77"/>
                  </a:cubicBezTo>
                  <a:cubicBezTo>
                    <a:pt x="82" y="77"/>
                    <a:pt x="82" y="77"/>
                    <a:pt x="82" y="89"/>
                  </a:cubicBezTo>
                  <a:cubicBezTo>
                    <a:pt x="82" y="154"/>
                    <a:pt x="53" y="204"/>
                    <a:pt x="24" y="233"/>
                  </a:cubicBezTo>
                  <a:cubicBezTo>
                    <a:pt x="14" y="240"/>
                    <a:pt x="14" y="242"/>
                    <a:pt x="14" y="245"/>
                  </a:cubicBezTo>
                  <a:cubicBezTo>
                    <a:pt x="14" y="252"/>
                    <a:pt x="19" y="254"/>
                    <a:pt x="22" y="254"/>
                  </a:cubicBezTo>
                  <a:cubicBezTo>
                    <a:pt x="31" y="254"/>
                    <a:pt x="101" y="190"/>
                    <a:pt x="101" y="89"/>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13" name="Freeform: Shape 12">
              <a:extLst>
                <a:ext uri="{FF2B5EF4-FFF2-40B4-BE49-F238E27FC236}">
                  <a16:creationId xmlns:a16="http://schemas.microsoft.com/office/drawing/2014/main" id="{6A7F8BBF-B8AD-4FC9-B3F2-BF6263C71200}"/>
                </a:ext>
              </a:extLst>
            </p:cNvPr>
            <p:cNvSpPr/>
            <p:nvPr/>
          </p:nvSpPr>
          <p:spPr>
            <a:xfrm>
              <a:off x="1896840" y="3589920"/>
              <a:ext cx="173160" cy="200880"/>
            </a:xfrm>
            <a:custGeom>
              <a:avLst/>
              <a:gdLst/>
              <a:ahLst/>
              <a:cxnLst>
                <a:cxn ang="3cd4">
                  <a:pos x="hc" y="t"/>
                </a:cxn>
                <a:cxn ang="cd2">
                  <a:pos x="l" y="vc"/>
                </a:cxn>
                <a:cxn ang="cd4">
                  <a:pos x="hc" y="b"/>
                </a:cxn>
                <a:cxn ang="0">
                  <a:pos x="r" y="vc"/>
                </a:cxn>
              </a:cxnLst>
              <a:rect l="l" t="t" r="r" b="b"/>
              <a:pathLst>
                <a:path w="482" h="559">
                  <a:moveTo>
                    <a:pt x="101" y="518"/>
                  </a:moveTo>
                  <a:cubicBezTo>
                    <a:pt x="98" y="530"/>
                    <a:pt x="98" y="530"/>
                    <a:pt x="98" y="535"/>
                  </a:cubicBezTo>
                  <a:cubicBezTo>
                    <a:pt x="98" y="554"/>
                    <a:pt x="113" y="559"/>
                    <a:pt x="122" y="559"/>
                  </a:cubicBezTo>
                  <a:cubicBezTo>
                    <a:pt x="127" y="559"/>
                    <a:pt x="144" y="557"/>
                    <a:pt x="154" y="538"/>
                  </a:cubicBezTo>
                  <a:cubicBezTo>
                    <a:pt x="156" y="530"/>
                    <a:pt x="161" y="502"/>
                    <a:pt x="182" y="382"/>
                  </a:cubicBezTo>
                  <a:cubicBezTo>
                    <a:pt x="190" y="384"/>
                    <a:pt x="197" y="384"/>
                    <a:pt x="211" y="384"/>
                  </a:cubicBezTo>
                  <a:cubicBezTo>
                    <a:pt x="353" y="384"/>
                    <a:pt x="482" y="250"/>
                    <a:pt x="482" y="118"/>
                  </a:cubicBezTo>
                  <a:cubicBezTo>
                    <a:pt x="482" y="50"/>
                    <a:pt x="449" y="0"/>
                    <a:pt x="386" y="0"/>
                  </a:cubicBezTo>
                  <a:cubicBezTo>
                    <a:pt x="262" y="0"/>
                    <a:pt x="211" y="163"/>
                    <a:pt x="161" y="329"/>
                  </a:cubicBezTo>
                  <a:cubicBezTo>
                    <a:pt x="70" y="312"/>
                    <a:pt x="22" y="264"/>
                    <a:pt x="22" y="204"/>
                  </a:cubicBezTo>
                  <a:cubicBezTo>
                    <a:pt x="22" y="180"/>
                    <a:pt x="41" y="86"/>
                    <a:pt x="94" y="29"/>
                  </a:cubicBezTo>
                  <a:cubicBezTo>
                    <a:pt x="98" y="22"/>
                    <a:pt x="98" y="19"/>
                    <a:pt x="98" y="17"/>
                  </a:cubicBezTo>
                  <a:cubicBezTo>
                    <a:pt x="98" y="14"/>
                    <a:pt x="98" y="10"/>
                    <a:pt x="89" y="10"/>
                  </a:cubicBezTo>
                  <a:cubicBezTo>
                    <a:pt x="65" y="10"/>
                    <a:pt x="0" y="132"/>
                    <a:pt x="0" y="214"/>
                  </a:cubicBezTo>
                  <a:cubicBezTo>
                    <a:pt x="0" y="293"/>
                    <a:pt x="55" y="355"/>
                    <a:pt x="146" y="377"/>
                  </a:cubicBezTo>
                  <a:close/>
                  <a:moveTo>
                    <a:pt x="218" y="334"/>
                  </a:moveTo>
                  <a:cubicBezTo>
                    <a:pt x="211" y="334"/>
                    <a:pt x="211" y="334"/>
                    <a:pt x="204" y="334"/>
                  </a:cubicBezTo>
                  <a:cubicBezTo>
                    <a:pt x="194" y="334"/>
                    <a:pt x="192" y="334"/>
                    <a:pt x="192" y="331"/>
                  </a:cubicBezTo>
                  <a:cubicBezTo>
                    <a:pt x="192" y="329"/>
                    <a:pt x="206" y="252"/>
                    <a:pt x="209" y="240"/>
                  </a:cubicBezTo>
                  <a:cubicBezTo>
                    <a:pt x="235" y="130"/>
                    <a:pt x="302" y="48"/>
                    <a:pt x="377" y="48"/>
                  </a:cubicBezTo>
                  <a:cubicBezTo>
                    <a:pt x="437" y="48"/>
                    <a:pt x="458" y="96"/>
                    <a:pt x="458" y="134"/>
                  </a:cubicBezTo>
                  <a:cubicBezTo>
                    <a:pt x="458" y="230"/>
                    <a:pt x="350" y="334"/>
                    <a:pt x="218" y="334"/>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14" name="Freeform: Shape 13">
              <a:extLst>
                <a:ext uri="{FF2B5EF4-FFF2-40B4-BE49-F238E27FC236}">
                  <a16:creationId xmlns:a16="http://schemas.microsoft.com/office/drawing/2014/main" id="{39F78D50-B107-47E3-9E0A-AC222C3748B2}"/>
                </a:ext>
              </a:extLst>
            </p:cNvPr>
            <p:cNvSpPr/>
            <p:nvPr/>
          </p:nvSpPr>
          <p:spPr>
            <a:xfrm>
              <a:off x="2097360" y="3496679"/>
              <a:ext cx="71280" cy="303840"/>
            </a:xfrm>
            <a:custGeom>
              <a:avLst/>
              <a:gdLst/>
              <a:ahLst/>
              <a:cxnLst>
                <a:cxn ang="3cd4">
                  <a:pos x="hc" y="t"/>
                </a:cxn>
                <a:cxn ang="cd2">
                  <a:pos x="l" y="vc"/>
                </a:cxn>
                <a:cxn ang="cd4">
                  <a:pos x="hc" y="b"/>
                </a:cxn>
                <a:cxn ang="0">
                  <a:pos x="r" y="vc"/>
                </a:cxn>
              </a:cxnLst>
              <a:rect l="l" t="t" r="r" b="b"/>
              <a:pathLst>
                <a:path w="199" h="845">
                  <a:moveTo>
                    <a:pt x="199" y="422"/>
                  </a:moveTo>
                  <a:cubicBezTo>
                    <a:pt x="199" y="358"/>
                    <a:pt x="190" y="254"/>
                    <a:pt x="142" y="158"/>
                  </a:cubicBezTo>
                  <a:cubicBezTo>
                    <a:pt x="91" y="55"/>
                    <a:pt x="17" y="0"/>
                    <a:pt x="10" y="0"/>
                  </a:cubicBezTo>
                  <a:cubicBezTo>
                    <a:pt x="2" y="0"/>
                    <a:pt x="0" y="2"/>
                    <a:pt x="0" y="10"/>
                  </a:cubicBezTo>
                  <a:cubicBezTo>
                    <a:pt x="0" y="12"/>
                    <a:pt x="0" y="12"/>
                    <a:pt x="17" y="29"/>
                  </a:cubicBezTo>
                  <a:cubicBezTo>
                    <a:pt x="101" y="113"/>
                    <a:pt x="149" y="247"/>
                    <a:pt x="149" y="422"/>
                  </a:cubicBezTo>
                  <a:cubicBezTo>
                    <a:pt x="149" y="569"/>
                    <a:pt x="118" y="718"/>
                    <a:pt x="12" y="823"/>
                  </a:cubicBezTo>
                  <a:cubicBezTo>
                    <a:pt x="0" y="833"/>
                    <a:pt x="0" y="835"/>
                    <a:pt x="0" y="838"/>
                  </a:cubicBezTo>
                  <a:cubicBezTo>
                    <a:pt x="0" y="842"/>
                    <a:pt x="2" y="845"/>
                    <a:pt x="10" y="845"/>
                  </a:cubicBezTo>
                  <a:cubicBezTo>
                    <a:pt x="17" y="845"/>
                    <a:pt x="94" y="787"/>
                    <a:pt x="144" y="682"/>
                  </a:cubicBezTo>
                  <a:cubicBezTo>
                    <a:pt x="187" y="588"/>
                    <a:pt x="199" y="494"/>
                    <a:pt x="199" y="422"/>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15" name="Freeform: Shape 14">
              <a:extLst>
                <a:ext uri="{FF2B5EF4-FFF2-40B4-BE49-F238E27FC236}">
                  <a16:creationId xmlns:a16="http://schemas.microsoft.com/office/drawing/2014/main" id="{051E1231-6FEE-443F-97C6-46FD3D1A879A}"/>
                </a:ext>
              </a:extLst>
            </p:cNvPr>
            <p:cNvSpPr/>
            <p:nvPr/>
          </p:nvSpPr>
          <p:spPr>
            <a:xfrm>
              <a:off x="2298600" y="3613319"/>
              <a:ext cx="202680" cy="71280"/>
            </a:xfrm>
            <a:custGeom>
              <a:avLst/>
              <a:gdLst/>
              <a:ahLst/>
              <a:cxnLst>
                <a:cxn ang="3cd4">
                  <a:pos x="hc" y="t"/>
                </a:cxn>
                <a:cxn ang="cd2">
                  <a:pos x="l" y="vc"/>
                </a:cxn>
                <a:cxn ang="cd4">
                  <a:pos x="hc" y="b"/>
                </a:cxn>
                <a:cxn ang="0">
                  <a:pos x="r" y="vc"/>
                </a:cxn>
              </a:cxnLst>
              <a:rect l="l" t="t" r="r" b="b"/>
              <a:pathLst>
                <a:path w="564" h="199">
                  <a:moveTo>
                    <a:pt x="535" y="34"/>
                  </a:moveTo>
                  <a:cubicBezTo>
                    <a:pt x="547" y="34"/>
                    <a:pt x="564" y="34"/>
                    <a:pt x="564" y="17"/>
                  </a:cubicBezTo>
                  <a:cubicBezTo>
                    <a:pt x="564" y="0"/>
                    <a:pt x="547" y="0"/>
                    <a:pt x="535" y="0"/>
                  </a:cubicBezTo>
                  <a:lnTo>
                    <a:pt x="29" y="0"/>
                  </a:lnTo>
                  <a:cubicBezTo>
                    <a:pt x="17" y="0"/>
                    <a:pt x="0" y="0"/>
                    <a:pt x="0" y="17"/>
                  </a:cubicBezTo>
                  <a:cubicBezTo>
                    <a:pt x="0" y="34"/>
                    <a:pt x="17" y="34"/>
                    <a:pt x="29" y="34"/>
                  </a:cubicBezTo>
                  <a:close/>
                  <a:moveTo>
                    <a:pt x="535" y="199"/>
                  </a:moveTo>
                  <a:cubicBezTo>
                    <a:pt x="547" y="199"/>
                    <a:pt x="564" y="199"/>
                    <a:pt x="564" y="182"/>
                  </a:cubicBezTo>
                  <a:cubicBezTo>
                    <a:pt x="564" y="166"/>
                    <a:pt x="547" y="166"/>
                    <a:pt x="535" y="166"/>
                  </a:cubicBezTo>
                  <a:lnTo>
                    <a:pt x="29" y="166"/>
                  </a:lnTo>
                  <a:cubicBezTo>
                    <a:pt x="17" y="166"/>
                    <a:pt x="0" y="166"/>
                    <a:pt x="0" y="182"/>
                  </a:cubicBezTo>
                  <a:cubicBezTo>
                    <a:pt x="0" y="199"/>
                    <a:pt x="17" y="199"/>
                    <a:pt x="29" y="199"/>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16" name="Freeform: Shape 15">
              <a:extLst>
                <a:ext uri="{FF2B5EF4-FFF2-40B4-BE49-F238E27FC236}">
                  <a16:creationId xmlns:a16="http://schemas.microsoft.com/office/drawing/2014/main" id="{F7D87DEE-1FCC-4193-A62A-91170DF5601D}"/>
                </a:ext>
              </a:extLst>
            </p:cNvPr>
            <p:cNvSpPr/>
            <p:nvPr/>
          </p:nvSpPr>
          <p:spPr>
            <a:xfrm>
              <a:off x="2716200" y="3251159"/>
              <a:ext cx="209520" cy="96480"/>
            </a:xfrm>
            <a:custGeom>
              <a:avLst/>
              <a:gdLst/>
              <a:ahLst/>
              <a:cxnLst>
                <a:cxn ang="3cd4">
                  <a:pos x="hc" y="t"/>
                </a:cxn>
                <a:cxn ang="cd2">
                  <a:pos x="l" y="vc"/>
                </a:cxn>
                <a:cxn ang="cd4">
                  <a:pos x="hc" y="b"/>
                </a:cxn>
                <a:cxn ang="0">
                  <a:pos x="r" y="vc"/>
                </a:cxn>
              </a:cxnLst>
              <a:rect l="l" t="t" r="r" b="b"/>
              <a:pathLst>
                <a:path w="583" h="269">
                  <a:moveTo>
                    <a:pt x="298" y="98"/>
                  </a:moveTo>
                  <a:cubicBezTo>
                    <a:pt x="266" y="62"/>
                    <a:pt x="257" y="53"/>
                    <a:pt x="233" y="36"/>
                  </a:cubicBezTo>
                  <a:cubicBezTo>
                    <a:pt x="197" y="10"/>
                    <a:pt x="158" y="0"/>
                    <a:pt x="127" y="0"/>
                  </a:cubicBezTo>
                  <a:cubicBezTo>
                    <a:pt x="53" y="0"/>
                    <a:pt x="0" y="62"/>
                    <a:pt x="0" y="134"/>
                  </a:cubicBezTo>
                  <a:cubicBezTo>
                    <a:pt x="0" y="204"/>
                    <a:pt x="50" y="269"/>
                    <a:pt x="125" y="269"/>
                  </a:cubicBezTo>
                  <a:cubicBezTo>
                    <a:pt x="206" y="269"/>
                    <a:pt x="264" y="202"/>
                    <a:pt x="286" y="170"/>
                  </a:cubicBezTo>
                  <a:cubicBezTo>
                    <a:pt x="317" y="206"/>
                    <a:pt x="326" y="216"/>
                    <a:pt x="350" y="233"/>
                  </a:cubicBezTo>
                  <a:cubicBezTo>
                    <a:pt x="386" y="259"/>
                    <a:pt x="425" y="269"/>
                    <a:pt x="456" y="269"/>
                  </a:cubicBezTo>
                  <a:cubicBezTo>
                    <a:pt x="530" y="269"/>
                    <a:pt x="583" y="206"/>
                    <a:pt x="583" y="134"/>
                  </a:cubicBezTo>
                  <a:cubicBezTo>
                    <a:pt x="583" y="65"/>
                    <a:pt x="533" y="0"/>
                    <a:pt x="458" y="0"/>
                  </a:cubicBezTo>
                  <a:cubicBezTo>
                    <a:pt x="377" y="0"/>
                    <a:pt x="319" y="67"/>
                    <a:pt x="298" y="98"/>
                  </a:cubicBezTo>
                  <a:close/>
                  <a:moveTo>
                    <a:pt x="317" y="122"/>
                  </a:moveTo>
                  <a:cubicBezTo>
                    <a:pt x="341" y="84"/>
                    <a:pt x="391" y="22"/>
                    <a:pt x="463" y="22"/>
                  </a:cubicBezTo>
                  <a:cubicBezTo>
                    <a:pt x="526" y="22"/>
                    <a:pt x="566" y="77"/>
                    <a:pt x="566" y="134"/>
                  </a:cubicBezTo>
                  <a:cubicBezTo>
                    <a:pt x="566" y="192"/>
                    <a:pt x="521" y="235"/>
                    <a:pt x="466" y="235"/>
                  </a:cubicBezTo>
                  <a:cubicBezTo>
                    <a:pt x="410" y="235"/>
                    <a:pt x="372" y="190"/>
                    <a:pt x="317" y="122"/>
                  </a:cubicBezTo>
                  <a:close/>
                  <a:moveTo>
                    <a:pt x="266" y="146"/>
                  </a:moveTo>
                  <a:cubicBezTo>
                    <a:pt x="245" y="185"/>
                    <a:pt x="192" y="247"/>
                    <a:pt x="120" y="247"/>
                  </a:cubicBezTo>
                  <a:cubicBezTo>
                    <a:pt x="58" y="247"/>
                    <a:pt x="17" y="192"/>
                    <a:pt x="17" y="134"/>
                  </a:cubicBezTo>
                  <a:cubicBezTo>
                    <a:pt x="17" y="77"/>
                    <a:pt x="62" y="34"/>
                    <a:pt x="118" y="34"/>
                  </a:cubicBezTo>
                  <a:cubicBezTo>
                    <a:pt x="173" y="34"/>
                    <a:pt x="211" y="79"/>
                    <a:pt x="266" y="146"/>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17" name="Freeform: Shape 16">
              <a:extLst>
                <a:ext uri="{FF2B5EF4-FFF2-40B4-BE49-F238E27FC236}">
                  <a16:creationId xmlns:a16="http://schemas.microsoft.com/office/drawing/2014/main" id="{CC1B9AFF-6CD4-4FC8-B92E-9D8E41B3B91B}"/>
                </a:ext>
              </a:extLst>
            </p:cNvPr>
            <p:cNvSpPr/>
            <p:nvPr/>
          </p:nvSpPr>
          <p:spPr>
            <a:xfrm>
              <a:off x="2618280" y="3436200"/>
              <a:ext cx="405000" cy="425520"/>
            </a:xfrm>
            <a:custGeom>
              <a:avLst/>
              <a:gdLst/>
              <a:ahLst/>
              <a:cxnLst>
                <a:cxn ang="3cd4">
                  <a:pos x="hc" y="t"/>
                </a:cxn>
                <a:cxn ang="cd2">
                  <a:pos x="l" y="vc"/>
                </a:cxn>
                <a:cxn ang="cd4">
                  <a:pos x="hc" y="b"/>
                </a:cxn>
                <a:cxn ang="0">
                  <a:pos x="r" y="vc"/>
                </a:cxn>
              </a:cxnLst>
              <a:rect l="l" t="t" r="r" b="b"/>
              <a:pathLst>
                <a:path w="1126" h="1183">
                  <a:moveTo>
                    <a:pt x="1022" y="1183"/>
                  </a:moveTo>
                  <a:lnTo>
                    <a:pt x="1126" y="912"/>
                  </a:lnTo>
                  <a:lnTo>
                    <a:pt x="1104" y="912"/>
                  </a:lnTo>
                  <a:cubicBezTo>
                    <a:pt x="1070" y="1001"/>
                    <a:pt x="982" y="1058"/>
                    <a:pt x="883" y="1082"/>
                  </a:cubicBezTo>
                  <a:cubicBezTo>
                    <a:pt x="866" y="1087"/>
                    <a:pt x="782" y="1109"/>
                    <a:pt x="622" y="1109"/>
                  </a:cubicBezTo>
                  <a:lnTo>
                    <a:pt x="110" y="1109"/>
                  </a:lnTo>
                  <a:lnTo>
                    <a:pt x="542" y="605"/>
                  </a:lnTo>
                  <a:cubicBezTo>
                    <a:pt x="547" y="598"/>
                    <a:pt x="550" y="595"/>
                    <a:pt x="550" y="593"/>
                  </a:cubicBezTo>
                  <a:cubicBezTo>
                    <a:pt x="550" y="590"/>
                    <a:pt x="550" y="588"/>
                    <a:pt x="542" y="578"/>
                  </a:cubicBezTo>
                  <a:lnTo>
                    <a:pt x="149" y="41"/>
                  </a:lnTo>
                  <a:lnTo>
                    <a:pt x="612" y="41"/>
                  </a:lnTo>
                  <a:cubicBezTo>
                    <a:pt x="727" y="41"/>
                    <a:pt x="804" y="53"/>
                    <a:pt x="811" y="55"/>
                  </a:cubicBezTo>
                  <a:cubicBezTo>
                    <a:pt x="857" y="60"/>
                    <a:pt x="929" y="74"/>
                    <a:pt x="996" y="118"/>
                  </a:cubicBezTo>
                  <a:cubicBezTo>
                    <a:pt x="1018" y="132"/>
                    <a:pt x="1075" y="168"/>
                    <a:pt x="1104" y="238"/>
                  </a:cubicBezTo>
                  <a:lnTo>
                    <a:pt x="1126" y="238"/>
                  </a:lnTo>
                  <a:lnTo>
                    <a:pt x="1022" y="0"/>
                  </a:lnTo>
                  <a:lnTo>
                    <a:pt x="24" y="0"/>
                  </a:lnTo>
                  <a:cubicBezTo>
                    <a:pt x="5" y="0"/>
                    <a:pt x="2" y="0"/>
                    <a:pt x="0" y="5"/>
                  </a:cubicBezTo>
                  <a:cubicBezTo>
                    <a:pt x="0" y="10"/>
                    <a:pt x="0" y="24"/>
                    <a:pt x="0" y="34"/>
                  </a:cubicBezTo>
                  <a:lnTo>
                    <a:pt x="446" y="646"/>
                  </a:lnTo>
                  <a:lnTo>
                    <a:pt x="10" y="1159"/>
                  </a:lnTo>
                  <a:cubicBezTo>
                    <a:pt x="0" y="1169"/>
                    <a:pt x="0" y="1174"/>
                    <a:pt x="0" y="1174"/>
                  </a:cubicBezTo>
                  <a:cubicBezTo>
                    <a:pt x="0" y="1183"/>
                    <a:pt x="7" y="1183"/>
                    <a:pt x="24" y="1183"/>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18" name="Freeform: Shape 17">
              <a:extLst>
                <a:ext uri="{FF2B5EF4-FFF2-40B4-BE49-F238E27FC236}">
                  <a16:creationId xmlns:a16="http://schemas.microsoft.com/office/drawing/2014/main" id="{3A740B86-E261-4479-83DC-B19BF4EA7A3C}"/>
                </a:ext>
              </a:extLst>
            </p:cNvPr>
            <p:cNvSpPr/>
            <p:nvPr/>
          </p:nvSpPr>
          <p:spPr>
            <a:xfrm>
              <a:off x="2640960" y="3942360"/>
              <a:ext cx="47880" cy="150120"/>
            </a:xfrm>
            <a:custGeom>
              <a:avLst/>
              <a:gdLst/>
              <a:ahLst/>
              <a:cxnLst>
                <a:cxn ang="3cd4">
                  <a:pos x="hc" y="t"/>
                </a:cxn>
                <a:cxn ang="cd2">
                  <a:pos x="l" y="vc"/>
                </a:cxn>
                <a:cxn ang="cd4">
                  <a:pos x="hc" y="b"/>
                </a:cxn>
                <a:cxn ang="0">
                  <a:pos x="r" y="vc"/>
                </a:cxn>
              </a:cxnLst>
              <a:rect l="l" t="t" r="r" b="b"/>
              <a:pathLst>
                <a:path w="134" h="418">
                  <a:moveTo>
                    <a:pt x="132" y="17"/>
                  </a:moveTo>
                  <a:cubicBezTo>
                    <a:pt x="132" y="17"/>
                    <a:pt x="134" y="10"/>
                    <a:pt x="134" y="7"/>
                  </a:cubicBezTo>
                  <a:cubicBezTo>
                    <a:pt x="134" y="5"/>
                    <a:pt x="132" y="0"/>
                    <a:pt x="125" y="0"/>
                  </a:cubicBezTo>
                  <a:cubicBezTo>
                    <a:pt x="113" y="0"/>
                    <a:pt x="62" y="5"/>
                    <a:pt x="48" y="5"/>
                  </a:cubicBezTo>
                  <a:cubicBezTo>
                    <a:pt x="43" y="7"/>
                    <a:pt x="36" y="7"/>
                    <a:pt x="36" y="19"/>
                  </a:cubicBezTo>
                  <a:cubicBezTo>
                    <a:pt x="36" y="29"/>
                    <a:pt x="43" y="29"/>
                    <a:pt x="50" y="29"/>
                  </a:cubicBezTo>
                  <a:cubicBezTo>
                    <a:pt x="79" y="29"/>
                    <a:pt x="79" y="31"/>
                    <a:pt x="79" y="36"/>
                  </a:cubicBezTo>
                  <a:cubicBezTo>
                    <a:pt x="79" y="41"/>
                    <a:pt x="79" y="46"/>
                    <a:pt x="77" y="50"/>
                  </a:cubicBezTo>
                  <a:lnTo>
                    <a:pt x="2" y="343"/>
                  </a:lnTo>
                  <a:cubicBezTo>
                    <a:pt x="0" y="348"/>
                    <a:pt x="0" y="355"/>
                    <a:pt x="0" y="362"/>
                  </a:cubicBezTo>
                  <a:cubicBezTo>
                    <a:pt x="0" y="401"/>
                    <a:pt x="34" y="418"/>
                    <a:pt x="62" y="418"/>
                  </a:cubicBezTo>
                  <a:cubicBezTo>
                    <a:pt x="77" y="418"/>
                    <a:pt x="96" y="413"/>
                    <a:pt x="110" y="386"/>
                  </a:cubicBezTo>
                  <a:cubicBezTo>
                    <a:pt x="125" y="365"/>
                    <a:pt x="132" y="329"/>
                    <a:pt x="132" y="326"/>
                  </a:cubicBezTo>
                  <a:cubicBezTo>
                    <a:pt x="132" y="319"/>
                    <a:pt x="125" y="319"/>
                    <a:pt x="122" y="319"/>
                  </a:cubicBezTo>
                  <a:cubicBezTo>
                    <a:pt x="115" y="319"/>
                    <a:pt x="113" y="324"/>
                    <a:pt x="110" y="334"/>
                  </a:cubicBezTo>
                  <a:cubicBezTo>
                    <a:pt x="103" y="362"/>
                    <a:pt x="91" y="401"/>
                    <a:pt x="65" y="401"/>
                  </a:cubicBezTo>
                  <a:cubicBezTo>
                    <a:pt x="50" y="401"/>
                    <a:pt x="46" y="386"/>
                    <a:pt x="46" y="372"/>
                  </a:cubicBezTo>
                  <a:cubicBezTo>
                    <a:pt x="46" y="365"/>
                    <a:pt x="48" y="355"/>
                    <a:pt x="48" y="348"/>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19" name="Freeform: Shape 18">
              <a:extLst>
                <a:ext uri="{FF2B5EF4-FFF2-40B4-BE49-F238E27FC236}">
                  <a16:creationId xmlns:a16="http://schemas.microsoft.com/office/drawing/2014/main" id="{47A6EC9F-E2DB-4D87-956B-BCA320BB79ED}"/>
                </a:ext>
              </a:extLst>
            </p:cNvPr>
            <p:cNvSpPr/>
            <p:nvPr/>
          </p:nvSpPr>
          <p:spPr>
            <a:xfrm>
              <a:off x="2720520" y="4007879"/>
              <a:ext cx="156960" cy="57600"/>
            </a:xfrm>
            <a:custGeom>
              <a:avLst/>
              <a:gdLst/>
              <a:ahLst/>
              <a:cxnLst>
                <a:cxn ang="3cd4">
                  <a:pos x="hc" y="t"/>
                </a:cxn>
                <a:cxn ang="cd2">
                  <a:pos x="l" y="vc"/>
                </a:cxn>
                <a:cxn ang="cd4">
                  <a:pos x="hc" y="b"/>
                </a:cxn>
                <a:cxn ang="0">
                  <a:pos x="r" y="vc"/>
                </a:cxn>
              </a:cxnLst>
              <a:rect l="l" t="t" r="r" b="b"/>
              <a:pathLst>
                <a:path w="437" h="161">
                  <a:moveTo>
                    <a:pt x="415" y="29"/>
                  </a:moveTo>
                  <a:cubicBezTo>
                    <a:pt x="422" y="29"/>
                    <a:pt x="437" y="29"/>
                    <a:pt x="437" y="14"/>
                  </a:cubicBezTo>
                  <a:cubicBezTo>
                    <a:pt x="437" y="0"/>
                    <a:pt x="422" y="0"/>
                    <a:pt x="415" y="0"/>
                  </a:cubicBezTo>
                  <a:lnTo>
                    <a:pt x="22" y="0"/>
                  </a:lnTo>
                  <a:cubicBezTo>
                    <a:pt x="14" y="0"/>
                    <a:pt x="0" y="0"/>
                    <a:pt x="0" y="14"/>
                  </a:cubicBezTo>
                  <a:cubicBezTo>
                    <a:pt x="0" y="29"/>
                    <a:pt x="14" y="29"/>
                    <a:pt x="22" y="29"/>
                  </a:cubicBezTo>
                  <a:close/>
                  <a:moveTo>
                    <a:pt x="415" y="161"/>
                  </a:moveTo>
                  <a:cubicBezTo>
                    <a:pt x="422" y="161"/>
                    <a:pt x="437" y="161"/>
                    <a:pt x="437" y="146"/>
                  </a:cubicBezTo>
                  <a:cubicBezTo>
                    <a:pt x="437" y="132"/>
                    <a:pt x="422" y="132"/>
                    <a:pt x="415" y="132"/>
                  </a:cubicBezTo>
                  <a:lnTo>
                    <a:pt x="22" y="132"/>
                  </a:lnTo>
                  <a:cubicBezTo>
                    <a:pt x="14" y="132"/>
                    <a:pt x="0" y="132"/>
                    <a:pt x="0" y="146"/>
                  </a:cubicBezTo>
                  <a:cubicBezTo>
                    <a:pt x="0" y="161"/>
                    <a:pt x="14" y="161"/>
                    <a:pt x="22" y="161"/>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20" name="Freeform: Shape 19">
              <a:extLst>
                <a:ext uri="{FF2B5EF4-FFF2-40B4-BE49-F238E27FC236}">
                  <a16:creationId xmlns:a16="http://schemas.microsoft.com/office/drawing/2014/main" id="{B5D76011-961D-4FD3-9D78-6934A71448A1}"/>
                </a:ext>
              </a:extLst>
            </p:cNvPr>
            <p:cNvSpPr/>
            <p:nvPr/>
          </p:nvSpPr>
          <p:spPr>
            <a:xfrm>
              <a:off x="2902680" y="3948480"/>
              <a:ext cx="99000" cy="145800"/>
            </a:xfrm>
            <a:custGeom>
              <a:avLst/>
              <a:gdLst/>
              <a:ahLst/>
              <a:cxnLst>
                <a:cxn ang="3cd4">
                  <a:pos x="hc" y="t"/>
                </a:cxn>
                <a:cxn ang="cd2">
                  <a:pos x="l" y="vc"/>
                </a:cxn>
                <a:cxn ang="cd4">
                  <a:pos x="hc" y="b"/>
                </a:cxn>
                <a:cxn ang="0">
                  <a:pos x="r" y="vc"/>
                </a:cxn>
              </a:cxnLst>
              <a:rect l="l" t="t" r="r" b="b"/>
              <a:pathLst>
                <a:path w="276" h="406">
                  <a:moveTo>
                    <a:pt x="276" y="204"/>
                  </a:moveTo>
                  <a:cubicBezTo>
                    <a:pt x="276" y="139"/>
                    <a:pt x="269" y="94"/>
                    <a:pt x="240" y="50"/>
                  </a:cubicBezTo>
                  <a:cubicBezTo>
                    <a:pt x="223" y="24"/>
                    <a:pt x="185" y="0"/>
                    <a:pt x="139" y="0"/>
                  </a:cubicBezTo>
                  <a:cubicBezTo>
                    <a:pt x="0" y="0"/>
                    <a:pt x="0" y="163"/>
                    <a:pt x="0" y="204"/>
                  </a:cubicBezTo>
                  <a:cubicBezTo>
                    <a:pt x="0" y="247"/>
                    <a:pt x="0" y="406"/>
                    <a:pt x="139" y="406"/>
                  </a:cubicBezTo>
                  <a:cubicBezTo>
                    <a:pt x="276" y="406"/>
                    <a:pt x="276" y="247"/>
                    <a:pt x="276" y="204"/>
                  </a:cubicBezTo>
                  <a:close/>
                  <a:moveTo>
                    <a:pt x="139" y="389"/>
                  </a:moveTo>
                  <a:cubicBezTo>
                    <a:pt x="110" y="389"/>
                    <a:pt x="74" y="374"/>
                    <a:pt x="62" y="324"/>
                  </a:cubicBezTo>
                  <a:cubicBezTo>
                    <a:pt x="55" y="290"/>
                    <a:pt x="55" y="240"/>
                    <a:pt x="55" y="197"/>
                  </a:cubicBezTo>
                  <a:cubicBezTo>
                    <a:pt x="55" y="154"/>
                    <a:pt x="55" y="108"/>
                    <a:pt x="62" y="77"/>
                  </a:cubicBezTo>
                  <a:cubicBezTo>
                    <a:pt x="74" y="29"/>
                    <a:pt x="113" y="17"/>
                    <a:pt x="139" y="17"/>
                  </a:cubicBezTo>
                  <a:cubicBezTo>
                    <a:pt x="170" y="17"/>
                    <a:pt x="202" y="36"/>
                    <a:pt x="211" y="70"/>
                  </a:cubicBezTo>
                  <a:cubicBezTo>
                    <a:pt x="221" y="103"/>
                    <a:pt x="223" y="146"/>
                    <a:pt x="223" y="197"/>
                  </a:cubicBezTo>
                  <a:cubicBezTo>
                    <a:pt x="223" y="240"/>
                    <a:pt x="223" y="286"/>
                    <a:pt x="214" y="322"/>
                  </a:cubicBezTo>
                  <a:cubicBezTo>
                    <a:pt x="202" y="377"/>
                    <a:pt x="163" y="389"/>
                    <a:pt x="139" y="389"/>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21" name="Freeform: Shape 20">
              <a:extLst>
                <a:ext uri="{FF2B5EF4-FFF2-40B4-BE49-F238E27FC236}">
                  <a16:creationId xmlns:a16="http://schemas.microsoft.com/office/drawing/2014/main" id="{2023FD9F-08C7-4359-91EA-7A71C3E1EDB2}"/>
                </a:ext>
              </a:extLst>
            </p:cNvPr>
            <p:cNvSpPr/>
            <p:nvPr/>
          </p:nvSpPr>
          <p:spPr>
            <a:xfrm>
              <a:off x="3399480" y="3196800"/>
              <a:ext cx="47880" cy="150120"/>
            </a:xfrm>
            <a:custGeom>
              <a:avLst/>
              <a:gdLst/>
              <a:ahLst/>
              <a:cxnLst>
                <a:cxn ang="3cd4">
                  <a:pos x="hc" y="t"/>
                </a:cxn>
                <a:cxn ang="cd2">
                  <a:pos x="l" y="vc"/>
                </a:cxn>
                <a:cxn ang="cd4">
                  <a:pos x="hc" y="b"/>
                </a:cxn>
                <a:cxn ang="0">
                  <a:pos x="r" y="vc"/>
                </a:cxn>
              </a:cxnLst>
              <a:rect l="l" t="t" r="r" b="b"/>
              <a:pathLst>
                <a:path w="134" h="418">
                  <a:moveTo>
                    <a:pt x="132" y="17"/>
                  </a:moveTo>
                  <a:cubicBezTo>
                    <a:pt x="132" y="17"/>
                    <a:pt x="134" y="10"/>
                    <a:pt x="134" y="7"/>
                  </a:cubicBezTo>
                  <a:cubicBezTo>
                    <a:pt x="134" y="5"/>
                    <a:pt x="132" y="0"/>
                    <a:pt x="125" y="0"/>
                  </a:cubicBezTo>
                  <a:cubicBezTo>
                    <a:pt x="113" y="0"/>
                    <a:pt x="62" y="5"/>
                    <a:pt x="48" y="5"/>
                  </a:cubicBezTo>
                  <a:cubicBezTo>
                    <a:pt x="43" y="7"/>
                    <a:pt x="36" y="7"/>
                    <a:pt x="36" y="19"/>
                  </a:cubicBezTo>
                  <a:cubicBezTo>
                    <a:pt x="36" y="29"/>
                    <a:pt x="43" y="29"/>
                    <a:pt x="50" y="29"/>
                  </a:cubicBezTo>
                  <a:cubicBezTo>
                    <a:pt x="79" y="29"/>
                    <a:pt x="79" y="31"/>
                    <a:pt x="79" y="36"/>
                  </a:cubicBezTo>
                  <a:cubicBezTo>
                    <a:pt x="79" y="41"/>
                    <a:pt x="79" y="46"/>
                    <a:pt x="77" y="50"/>
                  </a:cubicBezTo>
                  <a:lnTo>
                    <a:pt x="2" y="343"/>
                  </a:lnTo>
                  <a:cubicBezTo>
                    <a:pt x="0" y="348"/>
                    <a:pt x="0" y="355"/>
                    <a:pt x="0" y="362"/>
                  </a:cubicBezTo>
                  <a:cubicBezTo>
                    <a:pt x="0" y="401"/>
                    <a:pt x="34" y="418"/>
                    <a:pt x="62" y="418"/>
                  </a:cubicBezTo>
                  <a:cubicBezTo>
                    <a:pt x="77" y="418"/>
                    <a:pt x="96" y="413"/>
                    <a:pt x="110" y="386"/>
                  </a:cubicBezTo>
                  <a:cubicBezTo>
                    <a:pt x="125" y="365"/>
                    <a:pt x="132" y="329"/>
                    <a:pt x="132" y="326"/>
                  </a:cubicBezTo>
                  <a:cubicBezTo>
                    <a:pt x="132" y="319"/>
                    <a:pt x="125" y="319"/>
                    <a:pt x="122" y="319"/>
                  </a:cubicBezTo>
                  <a:cubicBezTo>
                    <a:pt x="115" y="319"/>
                    <a:pt x="113" y="324"/>
                    <a:pt x="110" y="334"/>
                  </a:cubicBezTo>
                  <a:cubicBezTo>
                    <a:pt x="103" y="362"/>
                    <a:pt x="91" y="401"/>
                    <a:pt x="65" y="401"/>
                  </a:cubicBezTo>
                  <a:cubicBezTo>
                    <a:pt x="50" y="401"/>
                    <a:pt x="46" y="386"/>
                    <a:pt x="46" y="372"/>
                  </a:cubicBezTo>
                  <a:cubicBezTo>
                    <a:pt x="46" y="365"/>
                    <a:pt x="48" y="355"/>
                    <a:pt x="48" y="348"/>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22" name="Freeform: Shape 21">
              <a:extLst>
                <a:ext uri="{FF2B5EF4-FFF2-40B4-BE49-F238E27FC236}">
                  <a16:creationId xmlns:a16="http://schemas.microsoft.com/office/drawing/2014/main" id="{4185B0D5-ADA5-4B1E-B5F8-DAA509435D8F}"/>
                </a:ext>
              </a:extLst>
            </p:cNvPr>
            <p:cNvSpPr/>
            <p:nvPr/>
          </p:nvSpPr>
          <p:spPr>
            <a:xfrm>
              <a:off x="3223080" y="3436200"/>
              <a:ext cx="405000" cy="425520"/>
            </a:xfrm>
            <a:custGeom>
              <a:avLst/>
              <a:gdLst/>
              <a:ahLst/>
              <a:cxnLst>
                <a:cxn ang="3cd4">
                  <a:pos x="hc" y="t"/>
                </a:cxn>
                <a:cxn ang="cd2">
                  <a:pos x="l" y="vc"/>
                </a:cxn>
                <a:cxn ang="cd4">
                  <a:pos x="hc" y="b"/>
                </a:cxn>
                <a:cxn ang="0">
                  <a:pos x="r" y="vc"/>
                </a:cxn>
              </a:cxnLst>
              <a:rect l="l" t="t" r="r" b="b"/>
              <a:pathLst>
                <a:path w="1126" h="1183">
                  <a:moveTo>
                    <a:pt x="1022" y="1183"/>
                  </a:moveTo>
                  <a:lnTo>
                    <a:pt x="1126" y="912"/>
                  </a:lnTo>
                  <a:lnTo>
                    <a:pt x="1104" y="912"/>
                  </a:lnTo>
                  <a:cubicBezTo>
                    <a:pt x="1070" y="1001"/>
                    <a:pt x="982" y="1058"/>
                    <a:pt x="883" y="1082"/>
                  </a:cubicBezTo>
                  <a:cubicBezTo>
                    <a:pt x="866" y="1087"/>
                    <a:pt x="785" y="1109"/>
                    <a:pt x="622" y="1109"/>
                  </a:cubicBezTo>
                  <a:lnTo>
                    <a:pt x="113" y="1109"/>
                  </a:lnTo>
                  <a:lnTo>
                    <a:pt x="542" y="605"/>
                  </a:lnTo>
                  <a:cubicBezTo>
                    <a:pt x="547" y="598"/>
                    <a:pt x="550" y="595"/>
                    <a:pt x="550" y="593"/>
                  </a:cubicBezTo>
                  <a:cubicBezTo>
                    <a:pt x="550" y="590"/>
                    <a:pt x="550" y="588"/>
                    <a:pt x="542" y="578"/>
                  </a:cubicBezTo>
                  <a:lnTo>
                    <a:pt x="149" y="41"/>
                  </a:lnTo>
                  <a:lnTo>
                    <a:pt x="612" y="41"/>
                  </a:lnTo>
                  <a:cubicBezTo>
                    <a:pt x="727" y="41"/>
                    <a:pt x="804" y="53"/>
                    <a:pt x="811" y="55"/>
                  </a:cubicBezTo>
                  <a:cubicBezTo>
                    <a:pt x="857" y="60"/>
                    <a:pt x="929" y="74"/>
                    <a:pt x="996" y="118"/>
                  </a:cubicBezTo>
                  <a:cubicBezTo>
                    <a:pt x="1018" y="132"/>
                    <a:pt x="1075" y="168"/>
                    <a:pt x="1104" y="238"/>
                  </a:cubicBezTo>
                  <a:lnTo>
                    <a:pt x="1126" y="238"/>
                  </a:lnTo>
                  <a:lnTo>
                    <a:pt x="1022" y="0"/>
                  </a:lnTo>
                  <a:lnTo>
                    <a:pt x="24" y="0"/>
                  </a:lnTo>
                  <a:cubicBezTo>
                    <a:pt x="5" y="0"/>
                    <a:pt x="2" y="0"/>
                    <a:pt x="0" y="5"/>
                  </a:cubicBezTo>
                  <a:cubicBezTo>
                    <a:pt x="0" y="10"/>
                    <a:pt x="0" y="24"/>
                    <a:pt x="0" y="34"/>
                  </a:cubicBezTo>
                  <a:lnTo>
                    <a:pt x="446" y="646"/>
                  </a:lnTo>
                  <a:lnTo>
                    <a:pt x="10" y="1159"/>
                  </a:lnTo>
                  <a:cubicBezTo>
                    <a:pt x="0" y="1169"/>
                    <a:pt x="0" y="1174"/>
                    <a:pt x="0" y="1174"/>
                  </a:cubicBezTo>
                  <a:cubicBezTo>
                    <a:pt x="0" y="1183"/>
                    <a:pt x="10" y="1183"/>
                    <a:pt x="24" y="1183"/>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23" name="Freeform: Shape 22">
              <a:extLst>
                <a:ext uri="{FF2B5EF4-FFF2-40B4-BE49-F238E27FC236}">
                  <a16:creationId xmlns:a16="http://schemas.microsoft.com/office/drawing/2014/main" id="{7CB20646-B34A-41DD-81A1-0491F451C77A}"/>
                </a:ext>
              </a:extLst>
            </p:cNvPr>
            <p:cNvSpPr/>
            <p:nvPr/>
          </p:nvSpPr>
          <p:spPr>
            <a:xfrm>
              <a:off x="3100680" y="3996000"/>
              <a:ext cx="195840" cy="96480"/>
            </a:xfrm>
            <a:custGeom>
              <a:avLst/>
              <a:gdLst/>
              <a:ahLst/>
              <a:cxnLst>
                <a:cxn ang="3cd4">
                  <a:pos x="hc" y="t"/>
                </a:cxn>
                <a:cxn ang="cd2">
                  <a:pos x="l" y="vc"/>
                </a:cxn>
                <a:cxn ang="cd4">
                  <a:pos x="hc" y="b"/>
                </a:cxn>
                <a:cxn ang="0">
                  <a:pos x="r" y="vc"/>
                </a:cxn>
              </a:cxnLst>
              <a:rect l="l" t="t" r="r" b="b"/>
              <a:pathLst>
                <a:path w="545" h="269">
                  <a:moveTo>
                    <a:pt x="230" y="214"/>
                  </a:moveTo>
                  <a:cubicBezTo>
                    <a:pt x="226" y="226"/>
                    <a:pt x="221" y="247"/>
                    <a:pt x="221" y="250"/>
                  </a:cubicBezTo>
                  <a:cubicBezTo>
                    <a:pt x="221" y="262"/>
                    <a:pt x="233" y="269"/>
                    <a:pt x="242" y="269"/>
                  </a:cubicBezTo>
                  <a:cubicBezTo>
                    <a:pt x="252" y="269"/>
                    <a:pt x="262" y="262"/>
                    <a:pt x="264" y="254"/>
                  </a:cubicBezTo>
                  <a:cubicBezTo>
                    <a:pt x="266" y="250"/>
                    <a:pt x="271" y="230"/>
                    <a:pt x="276" y="218"/>
                  </a:cubicBezTo>
                  <a:cubicBezTo>
                    <a:pt x="278" y="206"/>
                    <a:pt x="286" y="180"/>
                    <a:pt x="288" y="166"/>
                  </a:cubicBezTo>
                  <a:cubicBezTo>
                    <a:pt x="293" y="151"/>
                    <a:pt x="295" y="139"/>
                    <a:pt x="298" y="125"/>
                  </a:cubicBezTo>
                  <a:cubicBezTo>
                    <a:pt x="305" y="98"/>
                    <a:pt x="305" y="98"/>
                    <a:pt x="317" y="79"/>
                  </a:cubicBezTo>
                  <a:cubicBezTo>
                    <a:pt x="336" y="50"/>
                    <a:pt x="365" y="17"/>
                    <a:pt x="410" y="17"/>
                  </a:cubicBezTo>
                  <a:cubicBezTo>
                    <a:pt x="444" y="17"/>
                    <a:pt x="446" y="43"/>
                    <a:pt x="446" y="58"/>
                  </a:cubicBezTo>
                  <a:cubicBezTo>
                    <a:pt x="446" y="94"/>
                    <a:pt x="420" y="161"/>
                    <a:pt x="410" y="185"/>
                  </a:cubicBezTo>
                  <a:cubicBezTo>
                    <a:pt x="406" y="202"/>
                    <a:pt x="403" y="206"/>
                    <a:pt x="403" y="218"/>
                  </a:cubicBezTo>
                  <a:cubicBezTo>
                    <a:pt x="403" y="250"/>
                    <a:pt x="430" y="269"/>
                    <a:pt x="458" y="269"/>
                  </a:cubicBezTo>
                  <a:cubicBezTo>
                    <a:pt x="518" y="269"/>
                    <a:pt x="545" y="187"/>
                    <a:pt x="545" y="178"/>
                  </a:cubicBezTo>
                  <a:cubicBezTo>
                    <a:pt x="545" y="170"/>
                    <a:pt x="538" y="170"/>
                    <a:pt x="535" y="170"/>
                  </a:cubicBezTo>
                  <a:cubicBezTo>
                    <a:pt x="526" y="170"/>
                    <a:pt x="526" y="173"/>
                    <a:pt x="523" y="180"/>
                  </a:cubicBezTo>
                  <a:cubicBezTo>
                    <a:pt x="509" y="228"/>
                    <a:pt x="485" y="252"/>
                    <a:pt x="461" y="252"/>
                  </a:cubicBezTo>
                  <a:cubicBezTo>
                    <a:pt x="449" y="252"/>
                    <a:pt x="446" y="245"/>
                    <a:pt x="446" y="230"/>
                  </a:cubicBezTo>
                  <a:cubicBezTo>
                    <a:pt x="446" y="218"/>
                    <a:pt x="449" y="209"/>
                    <a:pt x="458" y="182"/>
                  </a:cubicBezTo>
                  <a:cubicBezTo>
                    <a:pt x="466" y="166"/>
                    <a:pt x="492" y="101"/>
                    <a:pt x="492" y="67"/>
                  </a:cubicBezTo>
                  <a:cubicBezTo>
                    <a:pt x="492" y="58"/>
                    <a:pt x="492" y="34"/>
                    <a:pt x="468" y="17"/>
                  </a:cubicBezTo>
                  <a:cubicBezTo>
                    <a:pt x="458" y="7"/>
                    <a:pt x="442" y="0"/>
                    <a:pt x="413" y="0"/>
                  </a:cubicBezTo>
                  <a:cubicBezTo>
                    <a:pt x="360" y="0"/>
                    <a:pt x="329" y="36"/>
                    <a:pt x="310" y="60"/>
                  </a:cubicBezTo>
                  <a:cubicBezTo>
                    <a:pt x="305" y="10"/>
                    <a:pt x="262" y="0"/>
                    <a:pt x="233" y="0"/>
                  </a:cubicBezTo>
                  <a:cubicBezTo>
                    <a:pt x="182" y="0"/>
                    <a:pt x="149" y="31"/>
                    <a:pt x="132" y="55"/>
                  </a:cubicBezTo>
                  <a:cubicBezTo>
                    <a:pt x="127" y="12"/>
                    <a:pt x="94" y="0"/>
                    <a:pt x="67" y="0"/>
                  </a:cubicBezTo>
                  <a:cubicBezTo>
                    <a:pt x="43" y="0"/>
                    <a:pt x="29" y="19"/>
                    <a:pt x="22" y="31"/>
                  </a:cubicBezTo>
                  <a:cubicBezTo>
                    <a:pt x="7" y="55"/>
                    <a:pt x="0" y="89"/>
                    <a:pt x="0" y="91"/>
                  </a:cubicBezTo>
                  <a:cubicBezTo>
                    <a:pt x="0" y="98"/>
                    <a:pt x="7" y="98"/>
                    <a:pt x="10" y="98"/>
                  </a:cubicBezTo>
                  <a:cubicBezTo>
                    <a:pt x="19" y="98"/>
                    <a:pt x="19" y="96"/>
                    <a:pt x="24" y="82"/>
                  </a:cubicBezTo>
                  <a:cubicBezTo>
                    <a:pt x="31" y="46"/>
                    <a:pt x="43" y="17"/>
                    <a:pt x="67" y="17"/>
                  </a:cubicBezTo>
                  <a:cubicBezTo>
                    <a:pt x="82" y="17"/>
                    <a:pt x="86" y="29"/>
                    <a:pt x="86" y="46"/>
                  </a:cubicBezTo>
                  <a:cubicBezTo>
                    <a:pt x="86" y="58"/>
                    <a:pt x="82" y="79"/>
                    <a:pt x="77" y="96"/>
                  </a:cubicBezTo>
                  <a:cubicBezTo>
                    <a:pt x="72" y="110"/>
                    <a:pt x="67" y="137"/>
                    <a:pt x="62" y="149"/>
                  </a:cubicBezTo>
                  <a:lnTo>
                    <a:pt x="46" y="226"/>
                  </a:lnTo>
                  <a:cubicBezTo>
                    <a:pt x="43" y="233"/>
                    <a:pt x="38" y="247"/>
                    <a:pt x="38" y="250"/>
                  </a:cubicBezTo>
                  <a:cubicBezTo>
                    <a:pt x="38" y="262"/>
                    <a:pt x="48" y="269"/>
                    <a:pt x="58" y="269"/>
                  </a:cubicBezTo>
                  <a:cubicBezTo>
                    <a:pt x="70" y="269"/>
                    <a:pt x="79" y="262"/>
                    <a:pt x="82" y="254"/>
                  </a:cubicBezTo>
                  <a:cubicBezTo>
                    <a:pt x="84" y="250"/>
                    <a:pt x="89" y="230"/>
                    <a:pt x="94" y="218"/>
                  </a:cubicBezTo>
                  <a:cubicBezTo>
                    <a:pt x="96" y="206"/>
                    <a:pt x="101" y="180"/>
                    <a:pt x="106" y="166"/>
                  </a:cubicBezTo>
                  <a:cubicBezTo>
                    <a:pt x="108" y="151"/>
                    <a:pt x="113" y="139"/>
                    <a:pt x="115" y="125"/>
                  </a:cubicBezTo>
                  <a:cubicBezTo>
                    <a:pt x="122" y="101"/>
                    <a:pt x="122" y="96"/>
                    <a:pt x="142" y="72"/>
                  </a:cubicBezTo>
                  <a:cubicBezTo>
                    <a:pt x="156" y="48"/>
                    <a:pt x="185" y="17"/>
                    <a:pt x="230" y="17"/>
                  </a:cubicBezTo>
                  <a:cubicBezTo>
                    <a:pt x="264" y="17"/>
                    <a:pt x="264" y="48"/>
                    <a:pt x="264" y="58"/>
                  </a:cubicBezTo>
                  <a:cubicBezTo>
                    <a:pt x="264" y="74"/>
                    <a:pt x="262" y="82"/>
                    <a:pt x="254" y="115"/>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24" name="Freeform: Shape 23">
              <a:extLst>
                <a:ext uri="{FF2B5EF4-FFF2-40B4-BE49-F238E27FC236}">
                  <a16:creationId xmlns:a16="http://schemas.microsoft.com/office/drawing/2014/main" id="{6302C8FC-CEFA-4885-AA53-2BD93607C2D3}"/>
                </a:ext>
              </a:extLst>
            </p:cNvPr>
            <p:cNvSpPr/>
            <p:nvPr/>
          </p:nvSpPr>
          <p:spPr>
            <a:xfrm>
              <a:off x="3319920" y="4007879"/>
              <a:ext cx="156960" cy="57600"/>
            </a:xfrm>
            <a:custGeom>
              <a:avLst/>
              <a:gdLst/>
              <a:ahLst/>
              <a:cxnLst>
                <a:cxn ang="3cd4">
                  <a:pos x="hc" y="t"/>
                </a:cxn>
                <a:cxn ang="cd2">
                  <a:pos x="l" y="vc"/>
                </a:cxn>
                <a:cxn ang="cd4">
                  <a:pos x="hc" y="b"/>
                </a:cxn>
                <a:cxn ang="0">
                  <a:pos x="r" y="vc"/>
                </a:cxn>
              </a:cxnLst>
              <a:rect l="l" t="t" r="r" b="b"/>
              <a:pathLst>
                <a:path w="437" h="161">
                  <a:moveTo>
                    <a:pt x="415" y="29"/>
                  </a:moveTo>
                  <a:cubicBezTo>
                    <a:pt x="422" y="29"/>
                    <a:pt x="437" y="29"/>
                    <a:pt x="437" y="14"/>
                  </a:cubicBezTo>
                  <a:cubicBezTo>
                    <a:pt x="437" y="0"/>
                    <a:pt x="422" y="0"/>
                    <a:pt x="415" y="0"/>
                  </a:cubicBezTo>
                  <a:lnTo>
                    <a:pt x="22" y="0"/>
                  </a:lnTo>
                  <a:cubicBezTo>
                    <a:pt x="14" y="0"/>
                    <a:pt x="0" y="0"/>
                    <a:pt x="0" y="14"/>
                  </a:cubicBezTo>
                  <a:cubicBezTo>
                    <a:pt x="0" y="29"/>
                    <a:pt x="14" y="29"/>
                    <a:pt x="22" y="29"/>
                  </a:cubicBezTo>
                  <a:close/>
                  <a:moveTo>
                    <a:pt x="415" y="161"/>
                  </a:moveTo>
                  <a:cubicBezTo>
                    <a:pt x="422" y="161"/>
                    <a:pt x="437" y="161"/>
                    <a:pt x="437" y="146"/>
                  </a:cubicBezTo>
                  <a:cubicBezTo>
                    <a:pt x="437" y="132"/>
                    <a:pt x="422" y="132"/>
                    <a:pt x="415" y="132"/>
                  </a:cubicBezTo>
                  <a:lnTo>
                    <a:pt x="22" y="132"/>
                  </a:lnTo>
                  <a:cubicBezTo>
                    <a:pt x="14" y="132"/>
                    <a:pt x="0" y="132"/>
                    <a:pt x="0" y="146"/>
                  </a:cubicBezTo>
                  <a:cubicBezTo>
                    <a:pt x="0" y="161"/>
                    <a:pt x="14" y="161"/>
                    <a:pt x="22" y="161"/>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25" name="Freeform: Shape 24">
              <a:extLst>
                <a:ext uri="{FF2B5EF4-FFF2-40B4-BE49-F238E27FC236}">
                  <a16:creationId xmlns:a16="http://schemas.microsoft.com/office/drawing/2014/main" id="{D3B235C3-53A0-4AE0-98D7-98B827C93EFA}"/>
                </a:ext>
              </a:extLst>
            </p:cNvPr>
            <p:cNvSpPr/>
            <p:nvPr/>
          </p:nvSpPr>
          <p:spPr>
            <a:xfrm>
              <a:off x="3514320" y="4031279"/>
              <a:ext cx="144000" cy="10800"/>
            </a:xfrm>
            <a:custGeom>
              <a:avLst/>
              <a:gdLst/>
              <a:ahLst/>
              <a:cxnLst>
                <a:cxn ang="3cd4">
                  <a:pos x="hc" y="t"/>
                </a:cxn>
                <a:cxn ang="cd2">
                  <a:pos x="l" y="vc"/>
                </a:cxn>
                <a:cxn ang="cd4">
                  <a:pos x="hc" y="b"/>
                </a:cxn>
                <a:cxn ang="0">
                  <a:pos x="r" y="vc"/>
                </a:cxn>
              </a:cxnLst>
              <a:rect l="l" t="t" r="r" b="b"/>
              <a:pathLst>
                <a:path w="401" h="31">
                  <a:moveTo>
                    <a:pt x="377" y="31"/>
                  </a:moveTo>
                  <a:cubicBezTo>
                    <a:pt x="386" y="31"/>
                    <a:pt x="401" y="31"/>
                    <a:pt x="401" y="17"/>
                  </a:cubicBezTo>
                  <a:cubicBezTo>
                    <a:pt x="401" y="0"/>
                    <a:pt x="389" y="0"/>
                    <a:pt x="377" y="0"/>
                  </a:cubicBezTo>
                  <a:lnTo>
                    <a:pt x="24" y="0"/>
                  </a:lnTo>
                  <a:cubicBezTo>
                    <a:pt x="14" y="0"/>
                    <a:pt x="0" y="0"/>
                    <a:pt x="0" y="14"/>
                  </a:cubicBezTo>
                  <a:cubicBezTo>
                    <a:pt x="0" y="31"/>
                    <a:pt x="14" y="31"/>
                    <a:pt x="24" y="31"/>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26" name="Freeform: Shape 25">
              <a:extLst>
                <a:ext uri="{FF2B5EF4-FFF2-40B4-BE49-F238E27FC236}">
                  <a16:creationId xmlns:a16="http://schemas.microsoft.com/office/drawing/2014/main" id="{7872E011-637B-44A6-AC3E-2BBE4B72FB5E}"/>
                </a:ext>
              </a:extLst>
            </p:cNvPr>
            <p:cNvSpPr/>
            <p:nvPr/>
          </p:nvSpPr>
          <p:spPr>
            <a:xfrm>
              <a:off x="3693240" y="3942360"/>
              <a:ext cx="47880" cy="150120"/>
            </a:xfrm>
            <a:custGeom>
              <a:avLst/>
              <a:gdLst/>
              <a:ahLst/>
              <a:cxnLst>
                <a:cxn ang="3cd4">
                  <a:pos x="hc" y="t"/>
                </a:cxn>
                <a:cxn ang="cd2">
                  <a:pos x="l" y="vc"/>
                </a:cxn>
                <a:cxn ang="cd4">
                  <a:pos x="hc" y="b"/>
                </a:cxn>
                <a:cxn ang="0">
                  <a:pos x="r" y="vc"/>
                </a:cxn>
              </a:cxnLst>
              <a:rect l="l" t="t" r="r" b="b"/>
              <a:pathLst>
                <a:path w="134" h="418">
                  <a:moveTo>
                    <a:pt x="132" y="17"/>
                  </a:moveTo>
                  <a:cubicBezTo>
                    <a:pt x="132" y="17"/>
                    <a:pt x="134" y="10"/>
                    <a:pt x="134" y="7"/>
                  </a:cubicBezTo>
                  <a:cubicBezTo>
                    <a:pt x="134" y="5"/>
                    <a:pt x="132" y="0"/>
                    <a:pt x="125" y="0"/>
                  </a:cubicBezTo>
                  <a:cubicBezTo>
                    <a:pt x="113" y="0"/>
                    <a:pt x="62" y="5"/>
                    <a:pt x="48" y="5"/>
                  </a:cubicBezTo>
                  <a:cubicBezTo>
                    <a:pt x="43" y="7"/>
                    <a:pt x="36" y="7"/>
                    <a:pt x="36" y="19"/>
                  </a:cubicBezTo>
                  <a:cubicBezTo>
                    <a:pt x="36" y="29"/>
                    <a:pt x="43" y="29"/>
                    <a:pt x="50" y="29"/>
                  </a:cubicBezTo>
                  <a:cubicBezTo>
                    <a:pt x="79" y="29"/>
                    <a:pt x="79" y="31"/>
                    <a:pt x="79" y="36"/>
                  </a:cubicBezTo>
                  <a:cubicBezTo>
                    <a:pt x="79" y="41"/>
                    <a:pt x="79" y="46"/>
                    <a:pt x="77" y="50"/>
                  </a:cubicBezTo>
                  <a:lnTo>
                    <a:pt x="2" y="343"/>
                  </a:lnTo>
                  <a:cubicBezTo>
                    <a:pt x="0" y="348"/>
                    <a:pt x="0" y="355"/>
                    <a:pt x="0" y="362"/>
                  </a:cubicBezTo>
                  <a:cubicBezTo>
                    <a:pt x="0" y="401"/>
                    <a:pt x="34" y="418"/>
                    <a:pt x="62" y="418"/>
                  </a:cubicBezTo>
                  <a:cubicBezTo>
                    <a:pt x="77" y="418"/>
                    <a:pt x="96" y="413"/>
                    <a:pt x="110" y="386"/>
                  </a:cubicBezTo>
                  <a:cubicBezTo>
                    <a:pt x="125" y="365"/>
                    <a:pt x="132" y="329"/>
                    <a:pt x="132" y="326"/>
                  </a:cubicBezTo>
                  <a:cubicBezTo>
                    <a:pt x="132" y="319"/>
                    <a:pt x="125" y="319"/>
                    <a:pt x="122" y="319"/>
                  </a:cubicBezTo>
                  <a:cubicBezTo>
                    <a:pt x="115" y="319"/>
                    <a:pt x="113" y="324"/>
                    <a:pt x="110" y="334"/>
                  </a:cubicBezTo>
                  <a:cubicBezTo>
                    <a:pt x="103" y="362"/>
                    <a:pt x="91" y="401"/>
                    <a:pt x="65" y="401"/>
                  </a:cubicBezTo>
                  <a:cubicBezTo>
                    <a:pt x="50" y="401"/>
                    <a:pt x="46" y="386"/>
                    <a:pt x="46" y="372"/>
                  </a:cubicBezTo>
                  <a:cubicBezTo>
                    <a:pt x="46" y="365"/>
                    <a:pt x="48" y="355"/>
                    <a:pt x="48" y="348"/>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27" name="Freeform: Shape 26">
              <a:extLst>
                <a:ext uri="{FF2B5EF4-FFF2-40B4-BE49-F238E27FC236}">
                  <a16:creationId xmlns:a16="http://schemas.microsoft.com/office/drawing/2014/main" id="{2FA3F8F3-4A25-4A6C-B0F7-3F790B2DA92F}"/>
                </a:ext>
              </a:extLst>
            </p:cNvPr>
            <p:cNvSpPr/>
            <p:nvPr/>
          </p:nvSpPr>
          <p:spPr>
            <a:xfrm>
              <a:off x="3827159" y="3510360"/>
              <a:ext cx="151560" cy="276840"/>
            </a:xfrm>
            <a:custGeom>
              <a:avLst/>
              <a:gdLst/>
              <a:ahLst/>
              <a:cxnLst>
                <a:cxn ang="3cd4">
                  <a:pos x="hc" y="t"/>
                </a:cxn>
                <a:cxn ang="cd2">
                  <a:pos x="l" y="vc"/>
                </a:cxn>
                <a:cxn ang="cd4">
                  <a:pos x="hc" y="b"/>
                </a:cxn>
                <a:cxn ang="0">
                  <a:pos x="r" y="vc"/>
                </a:cxn>
              </a:cxnLst>
              <a:rect l="l" t="t" r="r" b="b"/>
              <a:pathLst>
                <a:path w="422" h="770">
                  <a:moveTo>
                    <a:pt x="266" y="259"/>
                  </a:moveTo>
                  <a:lnTo>
                    <a:pt x="338" y="259"/>
                  </a:lnTo>
                  <a:cubicBezTo>
                    <a:pt x="355" y="259"/>
                    <a:pt x="365" y="259"/>
                    <a:pt x="365" y="240"/>
                  </a:cubicBezTo>
                  <a:cubicBezTo>
                    <a:pt x="365" y="233"/>
                    <a:pt x="355" y="233"/>
                    <a:pt x="341" y="233"/>
                  </a:cubicBezTo>
                  <a:lnTo>
                    <a:pt x="271" y="233"/>
                  </a:lnTo>
                  <a:lnTo>
                    <a:pt x="290" y="134"/>
                  </a:lnTo>
                  <a:cubicBezTo>
                    <a:pt x="293" y="118"/>
                    <a:pt x="305" y="58"/>
                    <a:pt x="310" y="48"/>
                  </a:cubicBezTo>
                  <a:cubicBezTo>
                    <a:pt x="317" y="31"/>
                    <a:pt x="331" y="19"/>
                    <a:pt x="350" y="19"/>
                  </a:cubicBezTo>
                  <a:cubicBezTo>
                    <a:pt x="353" y="19"/>
                    <a:pt x="374" y="19"/>
                    <a:pt x="391" y="34"/>
                  </a:cubicBezTo>
                  <a:cubicBezTo>
                    <a:pt x="353" y="38"/>
                    <a:pt x="346" y="67"/>
                    <a:pt x="346" y="79"/>
                  </a:cubicBezTo>
                  <a:cubicBezTo>
                    <a:pt x="346" y="98"/>
                    <a:pt x="360" y="108"/>
                    <a:pt x="377" y="108"/>
                  </a:cubicBezTo>
                  <a:cubicBezTo>
                    <a:pt x="398" y="108"/>
                    <a:pt x="422" y="91"/>
                    <a:pt x="422" y="58"/>
                  </a:cubicBezTo>
                  <a:cubicBezTo>
                    <a:pt x="422" y="19"/>
                    <a:pt x="384" y="0"/>
                    <a:pt x="350" y="0"/>
                  </a:cubicBezTo>
                  <a:cubicBezTo>
                    <a:pt x="322" y="0"/>
                    <a:pt x="266" y="14"/>
                    <a:pt x="242" y="98"/>
                  </a:cubicBezTo>
                  <a:cubicBezTo>
                    <a:pt x="238" y="118"/>
                    <a:pt x="235" y="125"/>
                    <a:pt x="214" y="233"/>
                  </a:cubicBezTo>
                  <a:lnTo>
                    <a:pt x="156" y="233"/>
                  </a:lnTo>
                  <a:cubicBezTo>
                    <a:pt x="139" y="233"/>
                    <a:pt x="130" y="233"/>
                    <a:pt x="130" y="247"/>
                  </a:cubicBezTo>
                  <a:cubicBezTo>
                    <a:pt x="130" y="259"/>
                    <a:pt x="137" y="259"/>
                    <a:pt x="154" y="259"/>
                  </a:cubicBezTo>
                  <a:lnTo>
                    <a:pt x="209" y="259"/>
                  </a:lnTo>
                  <a:lnTo>
                    <a:pt x="146" y="593"/>
                  </a:lnTo>
                  <a:cubicBezTo>
                    <a:pt x="130" y="674"/>
                    <a:pt x="115" y="751"/>
                    <a:pt x="72" y="751"/>
                  </a:cubicBezTo>
                  <a:cubicBezTo>
                    <a:pt x="70" y="751"/>
                    <a:pt x="48" y="751"/>
                    <a:pt x="31" y="737"/>
                  </a:cubicBezTo>
                  <a:cubicBezTo>
                    <a:pt x="70" y="734"/>
                    <a:pt x="79" y="703"/>
                    <a:pt x="79" y="691"/>
                  </a:cubicBezTo>
                  <a:cubicBezTo>
                    <a:pt x="79" y="672"/>
                    <a:pt x="62" y="660"/>
                    <a:pt x="46" y="660"/>
                  </a:cubicBezTo>
                  <a:cubicBezTo>
                    <a:pt x="24" y="660"/>
                    <a:pt x="0" y="679"/>
                    <a:pt x="0" y="713"/>
                  </a:cubicBezTo>
                  <a:cubicBezTo>
                    <a:pt x="0" y="749"/>
                    <a:pt x="38" y="770"/>
                    <a:pt x="72" y="770"/>
                  </a:cubicBezTo>
                  <a:cubicBezTo>
                    <a:pt x="118" y="770"/>
                    <a:pt x="154" y="720"/>
                    <a:pt x="168" y="689"/>
                  </a:cubicBezTo>
                  <a:cubicBezTo>
                    <a:pt x="194" y="634"/>
                    <a:pt x="214" y="533"/>
                    <a:pt x="216" y="526"/>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28" name="Freeform: Shape 27">
              <a:extLst>
                <a:ext uri="{FF2B5EF4-FFF2-40B4-BE49-F238E27FC236}">
                  <a16:creationId xmlns:a16="http://schemas.microsoft.com/office/drawing/2014/main" id="{E352A86F-92CA-40FB-BE4B-0ED9762AB55F}"/>
                </a:ext>
              </a:extLst>
            </p:cNvPr>
            <p:cNvSpPr/>
            <p:nvPr/>
          </p:nvSpPr>
          <p:spPr>
            <a:xfrm>
              <a:off x="4001760" y="3505319"/>
              <a:ext cx="195840" cy="96480"/>
            </a:xfrm>
            <a:custGeom>
              <a:avLst/>
              <a:gdLst/>
              <a:ahLst/>
              <a:cxnLst>
                <a:cxn ang="3cd4">
                  <a:pos x="hc" y="t"/>
                </a:cxn>
                <a:cxn ang="cd2">
                  <a:pos x="l" y="vc"/>
                </a:cxn>
                <a:cxn ang="cd4">
                  <a:pos x="hc" y="b"/>
                </a:cxn>
                <a:cxn ang="0">
                  <a:pos x="r" y="vc"/>
                </a:cxn>
              </a:cxnLst>
              <a:rect l="l" t="t" r="r" b="b"/>
              <a:pathLst>
                <a:path w="545" h="269">
                  <a:moveTo>
                    <a:pt x="230" y="214"/>
                  </a:moveTo>
                  <a:cubicBezTo>
                    <a:pt x="226" y="226"/>
                    <a:pt x="221" y="247"/>
                    <a:pt x="221" y="250"/>
                  </a:cubicBezTo>
                  <a:cubicBezTo>
                    <a:pt x="221" y="262"/>
                    <a:pt x="233" y="269"/>
                    <a:pt x="242" y="269"/>
                  </a:cubicBezTo>
                  <a:cubicBezTo>
                    <a:pt x="252" y="269"/>
                    <a:pt x="262" y="262"/>
                    <a:pt x="264" y="254"/>
                  </a:cubicBezTo>
                  <a:cubicBezTo>
                    <a:pt x="266" y="250"/>
                    <a:pt x="271" y="230"/>
                    <a:pt x="276" y="218"/>
                  </a:cubicBezTo>
                  <a:cubicBezTo>
                    <a:pt x="278" y="206"/>
                    <a:pt x="286" y="180"/>
                    <a:pt x="288" y="166"/>
                  </a:cubicBezTo>
                  <a:cubicBezTo>
                    <a:pt x="293" y="151"/>
                    <a:pt x="295" y="139"/>
                    <a:pt x="298" y="125"/>
                  </a:cubicBezTo>
                  <a:cubicBezTo>
                    <a:pt x="305" y="98"/>
                    <a:pt x="305" y="98"/>
                    <a:pt x="317" y="79"/>
                  </a:cubicBezTo>
                  <a:cubicBezTo>
                    <a:pt x="336" y="50"/>
                    <a:pt x="365" y="17"/>
                    <a:pt x="410" y="17"/>
                  </a:cubicBezTo>
                  <a:cubicBezTo>
                    <a:pt x="444" y="17"/>
                    <a:pt x="446" y="43"/>
                    <a:pt x="446" y="58"/>
                  </a:cubicBezTo>
                  <a:cubicBezTo>
                    <a:pt x="446" y="94"/>
                    <a:pt x="420" y="161"/>
                    <a:pt x="410" y="185"/>
                  </a:cubicBezTo>
                  <a:cubicBezTo>
                    <a:pt x="406" y="202"/>
                    <a:pt x="403" y="206"/>
                    <a:pt x="403" y="218"/>
                  </a:cubicBezTo>
                  <a:cubicBezTo>
                    <a:pt x="403" y="250"/>
                    <a:pt x="430" y="269"/>
                    <a:pt x="458" y="269"/>
                  </a:cubicBezTo>
                  <a:cubicBezTo>
                    <a:pt x="518" y="269"/>
                    <a:pt x="545" y="187"/>
                    <a:pt x="545" y="178"/>
                  </a:cubicBezTo>
                  <a:cubicBezTo>
                    <a:pt x="545" y="170"/>
                    <a:pt x="538" y="170"/>
                    <a:pt x="535" y="170"/>
                  </a:cubicBezTo>
                  <a:cubicBezTo>
                    <a:pt x="526" y="170"/>
                    <a:pt x="526" y="173"/>
                    <a:pt x="523" y="180"/>
                  </a:cubicBezTo>
                  <a:cubicBezTo>
                    <a:pt x="509" y="228"/>
                    <a:pt x="485" y="252"/>
                    <a:pt x="461" y="252"/>
                  </a:cubicBezTo>
                  <a:cubicBezTo>
                    <a:pt x="449" y="252"/>
                    <a:pt x="446" y="245"/>
                    <a:pt x="446" y="230"/>
                  </a:cubicBezTo>
                  <a:cubicBezTo>
                    <a:pt x="446" y="218"/>
                    <a:pt x="449" y="209"/>
                    <a:pt x="458" y="182"/>
                  </a:cubicBezTo>
                  <a:cubicBezTo>
                    <a:pt x="466" y="166"/>
                    <a:pt x="492" y="101"/>
                    <a:pt x="492" y="67"/>
                  </a:cubicBezTo>
                  <a:cubicBezTo>
                    <a:pt x="492" y="58"/>
                    <a:pt x="492" y="34"/>
                    <a:pt x="468" y="17"/>
                  </a:cubicBezTo>
                  <a:cubicBezTo>
                    <a:pt x="458" y="7"/>
                    <a:pt x="442" y="0"/>
                    <a:pt x="413" y="0"/>
                  </a:cubicBezTo>
                  <a:cubicBezTo>
                    <a:pt x="360" y="0"/>
                    <a:pt x="329" y="36"/>
                    <a:pt x="310" y="60"/>
                  </a:cubicBezTo>
                  <a:cubicBezTo>
                    <a:pt x="305" y="10"/>
                    <a:pt x="262" y="0"/>
                    <a:pt x="233" y="0"/>
                  </a:cubicBezTo>
                  <a:cubicBezTo>
                    <a:pt x="182" y="0"/>
                    <a:pt x="149" y="31"/>
                    <a:pt x="132" y="55"/>
                  </a:cubicBezTo>
                  <a:cubicBezTo>
                    <a:pt x="127" y="12"/>
                    <a:pt x="94" y="0"/>
                    <a:pt x="67" y="0"/>
                  </a:cubicBezTo>
                  <a:cubicBezTo>
                    <a:pt x="43" y="0"/>
                    <a:pt x="29" y="19"/>
                    <a:pt x="22" y="31"/>
                  </a:cubicBezTo>
                  <a:cubicBezTo>
                    <a:pt x="7" y="55"/>
                    <a:pt x="0" y="89"/>
                    <a:pt x="0" y="91"/>
                  </a:cubicBezTo>
                  <a:cubicBezTo>
                    <a:pt x="0" y="98"/>
                    <a:pt x="7" y="98"/>
                    <a:pt x="10" y="98"/>
                  </a:cubicBezTo>
                  <a:cubicBezTo>
                    <a:pt x="19" y="98"/>
                    <a:pt x="19" y="96"/>
                    <a:pt x="24" y="82"/>
                  </a:cubicBezTo>
                  <a:cubicBezTo>
                    <a:pt x="31" y="46"/>
                    <a:pt x="43" y="17"/>
                    <a:pt x="67" y="17"/>
                  </a:cubicBezTo>
                  <a:cubicBezTo>
                    <a:pt x="82" y="17"/>
                    <a:pt x="86" y="29"/>
                    <a:pt x="86" y="46"/>
                  </a:cubicBezTo>
                  <a:cubicBezTo>
                    <a:pt x="86" y="58"/>
                    <a:pt x="82" y="79"/>
                    <a:pt x="77" y="96"/>
                  </a:cubicBezTo>
                  <a:cubicBezTo>
                    <a:pt x="72" y="110"/>
                    <a:pt x="67" y="137"/>
                    <a:pt x="62" y="149"/>
                  </a:cubicBezTo>
                  <a:lnTo>
                    <a:pt x="46" y="226"/>
                  </a:lnTo>
                  <a:cubicBezTo>
                    <a:pt x="43" y="233"/>
                    <a:pt x="38" y="247"/>
                    <a:pt x="38" y="250"/>
                  </a:cubicBezTo>
                  <a:cubicBezTo>
                    <a:pt x="38" y="262"/>
                    <a:pt x="50" y="269"/>
                    <a:pt x="58" y="269"/>
                  </a:cubicBezTo>
                  <a:cubicBezTo>
                    <a:pt x="70" y="269"/>
                    <a:pt x="79" y="262"/>
                    <a:pt x="82" y="254"/>
                  </a:cubicBezTo>
                  <a:cubicBezTo>
                    <a:pt x="84" y="250"/>
                    <a:pt x="89" y="230"/>
                    <a:pt x="94" y="218"/>
                  </a:cubicBezTo>
                  <a:cubicBezTo>
                    <a:pt x="96" y="206"/>
                    <a:pt x="101" y="180"/>
                    <a:pt x="106" y="166"/>
                  </a:cubicBezTo>
                  <a:cubicBezTo>
                    <a:pt x="108" y="151"/>
                    <a:pt x="113" y="139"/>
                    <a:pt x="115" y="125"/>
                  </a:cubicBezTo>
                  <a:cubicBezTo>
                    <a:pt x="122" y="101"/>
                    <a:pt x="122" y="96"/>
                    <a:pt x="142" y="72"/>
                  </a:cubicBezTo>
                  <a:cubicBezTo>
                    <a:pt x="156" y="48"/>
                    <a:pt x="185" y="17"/>
                    <a:pt x="230" y="17"/>
                  </a:cubicBezTo>
                  <a:cubicBezTo>
                    <a:pt x="264" y="17"/>
                    <a:pt x="264" y="48"/>
                    <a:pt x="264" y="58"/>
                  </a:cubicBezTo>
                  <a:cubicBezTo>
                    <a:pt x="264" y="74"/>
                    <a:pt x="262" y="82"/>
                    <a:pt x="254" y="115"/>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29" name="Freeform: Shape 28">
              <a:extLst>
                <a:ext uri="{FF2B5EF4-FFF2-40B4-BE49-F238E27FC236}">
                  <a16:creationId xmlns:a16="http://schemas.microsoft.com/office/drawing/2014/main" id="{010A0590-CAE4-4D16-8EDD-B80C6F8C2B64}"/>
                </a:ext>
              </a:extLst>
            </p:cNvPr>
            <p:cNvSpPr/>
            <p:nvPr/>
          </p:nvSpPr>
          <p:spPr>
            <a:xfrm>
              <a:off x="3972239" y="3652200"/>
              <a:ext cx="47880" cy="150120"/>
            </a:xfrm>
            <a:custGeom>
              <a:avLst/>
              <a:gdLst/>
              <a:ahLst/>
              <a:cxnLst>
                <a:cxn ang="3cd4">
                  <a:pos x="hc" y="t"/>
                </a:cxn>
                <a:cxn ang="cd2">
                  <a:pos x="l" y="vc"/>
                </a:cxn>
                <a:cxn ang="cd4">
                  <a:pos x="hc" y="b"/>
                </a:cxn>
                <a:cxn ang="0">
                  <a:pos x="r" y="vc"/>
                </a:cxn>
              </a:cxnLst>
              <a:rect l="l" t="t" r="r" b="b"/>
              <a:pathLst>
                <a:path w="134" h="418">
                  <a:moveTo>
                    <a:pt x="132" y="17"/>
                  </a:moveTo>
                  <a:cubicBezTo>
                    <a:pt x="132" y="17"/>
                    <a:pt x="134" y="10"/>
                    <a:pt x="134" y="7"/>
                  </a:cubicBezTo>
                  <a:cubicBezTo>
                    <a:pt x="134" y="5"/>
                    <a:pt x="132" y="0"/>
                    <a:pt x="125" y="0"/>
                  </a:cubicBezTo>
                  <a:cubicBezTo>
                    <a:pt x="113" y="0"/>
                    <a:pt x="62" y="5"/>
                    <a:pt x="48" y="5"/>
                  </a:cubicBezTo>
                  <a:cubicBezTo>
                    <a:pt x="43" y="7"/>
                    <a:pt x="36" y="7"/>
                    <a:pt x="36" y="19"/>
                  </a:cubicBezTo>
                  <a:cubicBezTo>
                    <a:pt x="36" y="29"/>
                    <a:pt x="43" y="29"/>
                    <a:pt x="50" y="29"/>
                  </a:cubicBezTo>
                  <a:cubicBezTo>
                    <a:pt x="79" y="29"/>
                    <a:pt x="79" y="31"/>
                    <a:pt x="79" y="36"/>
                  </a:cubicBezTo>
                  <a:cubicBezTo>
                    <a:pt x="79" y="41"/>
                    <a:pt x="79" y="46"/>
                    <a:pt x="77" y="50"/>
                  </a:cubicBezTo>
                  <a:lnTo>
                    <a:pt x="2" y="343"/>
                  </a:lnTo>
                  <a:cubicBezTo>
                    <a:pt x="0" y="348"/>
                    <a:pt x="0" y="355"/>
                    <a:pt x="0" y="362"/>
                  </a:cubicBezTo>
                  <a:cubicBezTo>
                    <a:pt x="0" y="401"/>
                    <a:pt x="34" y="418"/>
                    <a:pt x="62" y="418"/>
                  </a:cubicBezTo>
                  <a:cubicBezTo>
                    <a:pt x="77" y="418"/>
                    <a:pt x="96" y="413"/>
                    <a:pt x="110" y="386"/>
                  </a:cubicBezTo>
                  <a:cubicBezTo>
                    <a:pt x="125" y="365"/>
                    <a:pt x="132" y="329"/>
                    <a:pt x="132" y="326"/>
                  </a:cubicBezTo>
                  <a:cubicBezTo>
                    <a:pt x="132" y="319"/>
                    <a:pt x="125" y="319"/>
                    <a:pt x="122" y="319"/>
                  </a:cubicBezTo>
                  <a:cubicBezTo>
                    <a:pt x="115" y="319"/>
                    <a:pt x="113" y="324"/>
                    <a:pt x="110" y="334"/>
                  </a:cubicBezTo>
                  <a:cubicBezTo>
                    <a:pt x="103" y="362"/>
                    <a:pt x="91" y="401"/>
                    <a:pt x="65" y="401"/>
                  </a:cubicBezTo>
                  <a:cubicBezTo>
                    <a:pt x="50" y="401"/>
                    <a:pt x="46" y="386"/>
                    <a:pt x="46" y="372"/>
                  </a:cubicBezTo>
                  <a:cubicBezTo>
                    <a:pt x="46" y="365"/>
                    <a:pt x="48" y="355"/>
                    <a:pt x="48" y="348"/>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30" name="Freeform: Shape 29">
              <a:extLst>
                <a:ext uri="{FF2B5EF4-FFF2-40B4-BE49-F238E27FC236}">
                  <a16:creationId xmlns:a16="http://schemas.microsoft.com/office/drawing/2014/main" id="{52A4795D-A9F2-4368-80DE-93F86034938D}"/>
                </a:ext>
              </a:extLst>
            </p:cNvPr>
            <p:cNvSpPr/>
            <p:nvPr/>
          </p:nvSpPr>
          <p:spPr>
            <a:xfrm>
              <a:off x="4252320" y="3496679"/>
              <a:ext cx="71280" cy="303840"/>
            </a:xfrm>
            <a:custGeom>
              <a:avLst/>
              <a:gdLst/>
              <a:ahLst/>
              <a:cxnLst>
                <a:cxn ang="3cd4">
                  <a:pos x="hc" y="t"/>
                </a:cxn>
                <a:cxn ang="cd2">
                  <a:pos x="l" y="vc"/>
                </a:cxn>
                <a:cxn ang="cd4">
                  <a:pos x="hc" y="b"/>
                </a:cxn>
                <a:cxn ang="0">
                  <a:pos x="r" y="vc"/>
                </a:cxn>
              </a:cxnLst>
              <a:rect l="l" t="t" r="r" b="b"/>
              <a:pathLst>
                <a:path w="199" h="845">
                  <a:moveTo>
                    <a:pt x="199" y="838"/>
                  </a:moveTo>
                  <a:cubicBezTo>
                    <a:pt x="199" y="835"/>
                    <a:pt x="199" y="833"/>
                    <a:pt x="182" y="818"/>
                  </a:cubicBezTo>
                  <a:cubicBezTo>
                    <a:pt x="77" y="713"/>
                    <a:pt x="50" y="552"/>
                    <a:pt x="50" y="422"/>
                  </a:cubicBezTo>
                  <a:cubicBezTo>
                    <a:pt x="50" y="276"/>
                    <a:pt x="82" y="130"/>
                    <a:pt x="187" y="24"/>
                  </a:cubicBezTo>
                  <a:cubicBezTo>
                    <a:pt x="199" y="12"/>
                    <a:pt x="199" y="12"/>
                    <a:pt x="199" y="10"/>
                  </a:cubicBezTo>
                  <a:cubicBezTo>
                    <a:pt x="199" y="2"/>
                    <a:pt x="194" y="0"/>
                    <a:pt x="190" y="0"/>
                  </a:cubicBezTo>
                  <a:cubicBezTo>
                    <a:pt x="180" y="0"/>
                    <a:pt x="103" y="58"/>
                    <a:pt x="53" y="166"/>
                  </a:cubicBezTo>
                  <a:cubicBezTo>
                    <a:pt x="10" y="259"/>
                    <a:pt x="0" y="353"/>
                    <a:pt x="0" y="422"/>
                  </a:cubicBezTo>
                  <a:cubicBezTo>
                    <a:pt x="0" y="490"/>
                    <a:pt x="10" y="590"/>
                    <a:pt x="55" y="686"/>
                  </a:cubicBezTo>
                  <a:cubicBezTo>
                    <a:pt x="108" y="792"/>
                    <a:pt x="180" y="845"/>
                    <a:pt x="190" y="845"/>
                  </a:cubicBezTo>
                  <a:cubicBezTo>
                    <a:pt x="194" y="845"/>
                    <a:pt x="199" y="842"/>
                    <a:pt x="199" y="838"/>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31" name="Freeform: Shape 30">
              <a:extLst>
                <a:ext uri="{FF2B5EF4-FFF2-40B4-BE49-F238E27FC236}">
                  <a16:creationId xmlns:a16="http://schemas.microsoft.com/office/drawing/2014/main" id="{CC10CD63-CD8C-4123-AEF6-73D6C6DBD8E2}"/>
                </a:ext>
              </a:extLst>
            </p:cNvPr>
            <p:cNvSpPr/>
            <p:nvPr/>
          </p:nvSpPr>
          <p:spPr>
            <a:xfrm>
              <a:off x="4348800" y="3589920"/>
              <a:ext cx="133560" cy="137880"/>
            </a:xfrm>
            <a:custGeom>
              <a:avLst/>
              <a:gdLst/>
              <a:ahLst/>
              <a:cxnLst>
                <a:cxn ang="3cd4">
                  <a:pos x="hc" y="t"/>
                </a:cxn>
                <a:cxn ang="cd2">
                  <a:pos x="l" y="vc"/>
                </a:cxn>
                <a:cxn ang="cd4">
                  <a:pos x="hc" y="b"/>
                </a:cxn>
                <a:cxn ang="0">
                  <a:pos x="r" y="vc"/>
                </a:cxn>
              </a:cxnLst>
              <a:rect l="l" t="t" r="r" b="b"/>
              <a:pathLst>
                <a:path w="372" h="384">
                  <a:moveTo>
                    <a:pt x="372" y="60"/>
                  </a:moveTo>
                  <a:cubicBezTo>
                    <a:pt x="372" y="14"/>
                    <a:pt x="350" y="0"/>
                    <a:pt x="336" y="0"/>
                  </a:cubicBezTo>
                  <a:cubicBezTo>
                    <a:pt x="314" y="0"/>
                    <a:pt x="293" y="22"/>
                    <a:pt x="293" y="41"/>
                  </a:cubicBezTo>
                  <a:cubicBezTo>
                    <a:pt x="293" y="53"/>
                    <a:pt x="298" y="58"/>
                    <a:pt x="307" y="67"/>
                  </a:cubicBezTo>
                  <a:cubicBezTo>
                    <a:pt x="324" y="84"/>
                    <a:pt x="336" y="106"/>
                    <a:pt x="336" y="137"/>
                  </a:cubicBezTo>
                  <a:cubicBezTo>
                    <a:pt x="336" y="170"/>
                    <a:pt x="283" y="365"/>
                    <a:pt x="185" y="365"/>
                  </a:cubicBezTo>
                  <a:cubicBezTo>
                    <a:pt x="142" y="365"/>
                    <a:pt x="122" y="336"/>
                    <a:pt x="122" y="293"/>
                  </a:cubicBezTo>
                  <a:cubicBezTo>
                    <a:pt x="122" y="245"/>
                    <a:pt x="144" y="182"/>
                    <a:pt x="170" y="113"/>
                  </a:cubicBezTo>
                  <a:cubicBezTo>
                    <a:pt x="178" y="98"/>
                    <a:pt x="182" y="86"/>
                    <a:pt x="182" y="70"/>
                  </a:cubicBezTo>
                  <a:cubicBezTo>
                    <a:pt x="182" y="31"/>
                    <a:pt x="154" y="0"/>
                    <a:pt x="113" y="0"/>
                  </a:cubicBezTo>
                  <a:cubicBezTo>
                    <a:pt x="31" y="0"/>
                    <a:pt x="0" y="122"/>
                    <a:pt x="0" y="130"/>
                  </a:cubicBezTo>
                  <a:cubicBezTo>
                    <a:pt x="0" y="139"/>
                    <a:pt x="10" y="139"/>
                    <a:pt x="10" y="139"/>
                  </a:cubicBezTo>
                  <a:cubicBezTo>
                    <a:pt x="19" y="139"/>
                    <a:pt x="19" y="137"/>
                    <a:pt x="24" y="125"/>
                  </a:cubicBezTo>
                  <a:cubicBezTo>
                    <a:pt x="48" y="38"/>
                    <a:pt x="84" y="19"/>
                    <a:pt x="110" y="19"/>
                  </a:cubicBezTo>
                  <a:cubicBezTo>
                    <a:pt x="115" y="19"/>
                    <a:pt x="130" y="19"/>
                    <a:pt x="130" y="46"/>
                  </a:cubicBezTo>
                  <a:cubicBezTo>
                    <a:pt x="130" y="67"/>
                    <a:pt x="122" y="89"/>
                    <a:pt x="115" y="106"/>
                  </a:cubicBezTo>
                  <a:cubicBezTo>
                    <a:pt x="79" y="204"/>
                    <a:pt x="67" y="242"/>
                    <a:pt x="67" y="278"/>
                  </a:cubicBezTo>
                  <a:cubicBezTo>
                    <a:pt x="67" y="372"/>
                    <a:pt x="142" y="384"/>
                    <a:pt x="182" y="384"/>
                  </a:cubicBezTo>
                  <a:cubicBezTo>
                    <a:pt x="324" y="384"/>
                    <a:pt x="372" y="103"/>
                    <a:pt x="372" y="60"/>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32" name="Freeform: Shape 31">
              <a:extLst>
                <a:ext uri="{FF2B5EF4-FFF2-40B4-BE49-F238E27FC236}">
                  <a16:creationId xmlns:a16="http://schemas.microsoft.com/office/drawing/2014/main" id="{369416AF-01C7-4B6B-AB3A-E991ED4DDE5F}"/>
                </a:ext>
              </a:extLst>
            </p:cNvPr>
            <p:cNvSpPr/>
            <p:nvPr/>
          </p:nvSpPr>
          <p:spPr>
            <a:xfrm>
              <a:off x="4514759" y="3496679"/>
              <a:ext cx="71280" cy="303840"/>
            </a:xfrm>
            <a:custGeom>
              <a:avLst/>
              <a:gdLst/>
              <a:ahLst/>
              <a:cxnLst>
                <a:cxn ang="3cd4">
                  <a:pos x="hc" y="t"/>
                </a:cxn>
                <a:cxn ang="cd2">
                  <a:pos x="l" y="vc"/>
                </a:cxn>
                <a:cxn ang="cd4">
                  <a:pos x="hc" y="b"/>
                </a:cxn>
                <a:cxn ang="0">
                  <a:pos x="r" y="vc"/>
                </a:cxn>
              </a:cxnLst>
              <a:rect l="l" t="t" r="r" b="b"/>
              <a:pathLst>
                <a:path w="199" h="845">
                  <a:moveTo>
                    <a:pt x="199" y="422"/>
                  </a:moveTo>
                  <a:cubicBezTo>
                    <a:pt x="199" y="358"/>
                    <a:pt x="190" y="254"/>
                    <a:pt x="142" y="158"/>
                  </a:cubicBezTo>
                  <a:cubicBezTo>
                    <a:pt x="91" y="55"/>
                    <a:pt x="17" y="0"/>
                    <a:pt x="10" y="0"/>
                  </a:cubicBezTo>
                  <a:cubicBezTo>
                    <a:pt x="2" y="0"/>
                    <a:pt x="0" y="2"/>
                    <a:pt x="0" y="10"/>
                  </a:cubicBezTo>
                  <a:cubicBezTo>
                    <a:pt x="0" y="12"/>
                    <a:pt x="0" y="12"/>
                    <a:pt x="17" y="29"/>
                  </a:cubicBezTo>
                  <a:cubicBezTo>
                    <a:pt x="101" y="113"/>
                    <a:pt x="149" y="247"/>
                    <a:pt x="149" y="422"/>
                  </a:cubicBezTo>
                  <a:cubicBezTo>
                    <a:pt x="149" y="569"/>
                    <a:pt x="118" y="718"/>
                    <a:pt x="12" y="823"/>
                  </a:cubicBezTo>
                  <a:cubicBezTo>
                    <a:pt x="0" y="833"/>
                    <a:pt x="0" y="835"/>
                    <a:pt x="0" y="838"/>
                  </a:cubicBezTo>
                  <a:cubicBezTo>
                    <a:pt x="0" y="842"/>
                    <a:pt x="2" y="845"/>
                    <a:pt x="10" y="845"/>
                  </a:cubicBezTo>
                  <a:cubicBezTo>
                    <a:pt x="17" y="845"/>
                    <a:pt x="94" y="787"/>
                    <a:pt x="144" y="682"/>
                  </a:cubicBezTo>
                  <a:cubicBezTo>
                    <a:pt x="187" y="588"/>
                    <a:pt x="199" y="494"/>
                    <a:pt x="199" y="422"/>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33" name="Freeform: Shape 32">
              <a:extLst>
                <a:ext uri="{FF2B5EF4-FFF2-40B4-BE49-F238E27FC236}">
                  <a16:creationId xmlns:a16="http://schemas.microsoft.com/office/drawing/2014/main" id="{4E51844C-0786-4C08-AA89-F066076BDC81}"/>
                </a:ext>
              </a:extLst>
            </p:cNvPr>
            <p:cNvSpPr/>
            <p:nvPr/>
          </p:nvSpPr>
          <p:spPr>
            <a:xfrm>
              <a:off x="4627080" y="3516479"/>
              <a:ext cx="217440" cy="207720"/>
            </a:xfrm>
            <a:custGeom>
              <a:avLst/>
              <a:gdLst/>
              <a:ahLst/>
              <a:cxnLst>
                <a:cxn ang="3cd4">
                  <a:pos x="hc" y="t"/>
                </a:cxn>
                <a:cxn ang="cd2">
                  <a:pos x="l" y="vc"/>
                </a:cxn>
                <a:cxn ang="cd4">
                  <a:pos x="hc" y="b"/>
                </a:cxn>
                <a:cxn ang="0">
                  <a:pos x="r" y="vc"/>
                </a:cxn>
              </a:cxnLst>
              <a:rect l="l" t="t" r="r" b="b"/>
              <a:pathLst>
                <a:path w="605" h="578">
                  <a:moveTo>
                    <a:pt x="223" y="312"/>
                  </a:moveTo>
                  <a:lnTo>
                    <a:pt x="367" y="312"/>
                  </a:lnTo>
                  <a:cubicBezTo>
                    <a:pt x="487" y="312"/>
                    <a:pt x="605" y="223"/>
                    <a:pt x="605" y="127"/>
                  </a:cubicBezTo>
                  <a:cubicBezTo>
                    <a:pt x="605" y="62"/>
                    <a:pt x="550" y="0"/>
                    <a:pt x="437" y="0"/>
                  </a:cubicBezTo>
                  <a:lnTo>
                    <a:pt x="163" y="0"/>
                  </a:lnTo>
                  <a:cubicBezTo>
                    <a:pt x="146" y="0"/>
                    <a:pt x="137" y="0"/>
                    <a:pt x="137" y="17"/>
                  </a:cubicBezTo>
                  <a:cubicBezTo>
                    <a:pt x="137" y="26"/>
                    <a:pt x="146" y="26"/>
                    <a:pt x="163" y="26"/>
                  </a:cubicBezTo>
                  <a:cubicBezTo>
                    <a:pt x="173" y="26"/>
                    <a:pt x="190" y="26"/>
                    <a:pt x="199" y="29"/>
                  </a:cubicBezTo>
                  <a:cubicBezTo>
                    <a:pt x="214" y="29"/>
                    <a:pt x="218" y="31"/>
                    <a:pt x="218" y="41"/>
                  </a:cubicBezTo>
                  <a:cubicBezTo>
                    <a:pt x="218" y="46"/>
                    <a:pt x="216" y="48"/>
                    <a:pt x="214" y="58"/>
                  </a:cubicBezTo>
                  <a:lnTo>
                    <a:pt x="101" y="514"/>
                  </a:lnTo>
                  <a:cubicBezTo>
                    <a:pt x="91" y="545"/>
                    <a:pt x="91" y="552"/>
                    <a:pt x="24" y="552"/>
                  </a:cubicBezTo>
                  <a:cubicBezTo>
                    <a:pt x="10" y="552"/>
                    <a:pt x="0" y="552"/>
                    <a:pt x="0" y="569"/>
                  </a:cubicBezTo>
                  <a:cubicBezTo>
                    <a:pt x="0" y="578"/>
                    <a:pt x="10" y="578"/>
                    <a:pt x="12" y="578"/>
                  </a:cubicBezTo>
                  <a:cubicBezTo>
                    <a:pt x="36" y="578"/>
                    <a:pt x="96" y="576"/>
                    <a:pt x="120" y="576"/>
                  </a:cubicBezTo>
                  <a:cubicBezTo>
                    <a:pt x="137" y="576"/>
                    <a:pt x="156" y="576"/>
                    <a:pt x="175" y="576"/>
                  </a:cubicBezTo>
                  <a:cubicBezTo>
                    <a:pt x="192" y="576"/>
                    <a:pt x="211" y="578"/>
                    <a:pt x="230" y="578"/>
                  </a:cubicBezTo>
                  <a:cubicBezTo>
                    <a:pt x="235" y="578"/>
                    <a:pt x="247" y="578"/>
                    <a:pt x="247" y="562"/>
                  </a:cubicBezTo>
                  <a:cubicBezTo>
                    <a:pt x="247" y="552"/>
                    <a:pt x="238" y="552"/>
                    <a:pt x="223" y="552"/>
                  </a:cubicBezTo>
                  <a:cubicBezTo>
                    <a:pt x="192" y="552"/>
                    <a:pt x="168" y="552"/>
                    <a:pt x="168" y="538"/>
                  </a:cubicBezTo>
                  <a:cubicBezTo>
                    <a:pt x="168" y="533"/>
                    <a:pt x="170" y="528"/>
                    <a:pt x="170" y="523"/>
                  </a:cubicBezTo>
                  <a:close/>
                  <a:moveTo>
                    <a:pt x="283" y="58"/>
                  </a:moveTo>
                  <a:cubicBezTo>
                    <a:pt x="290" y="29"/>
                    <a:pt x="293" y="26"/>
                    <a:pt x="329" y="26"/>
                  </a:cubicBezTo>
                  <a:lnTo>
                    <a:pt x="410" y="26"/>
                  </a:lnTo>
                  <a:cubicBezTo>
                    <a:pt x="480" y="26"/>
                    <a:pt x="526" y="48"/>
                    <a:pt x="526" y="108"/>
                  </a:cubicBezTo>
                  <a:cubicBezTo>
                    <a:pt x="526" y="142"/>
                    <a:pt x="509" y="214"/>
                    <a:pt x="475" y="245"/>
                  </a:cubicBezTo>
                  <a:cubicBezTo>
                    <a:pt x="434" y="283"/>
                    <a:pt x="382" y="288"/>
                    <a:pt x="346" y="288"/>
                  </a:cubicBezTo>
                  <a:lnTo>
                    <a:pt x="226" y="288"/>
                  </a:ln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34" name="Freeform: Shape 33">
              <a:extLst>
                <a:ext uri="{FF2B5EF4-FFF2-40B4-BE49-F238E27FC236}">
                  <a16:creationId xmlns:a16="http://schemas.microsoft.com/office/drawing/2014/main" id="{D064DF15-E647-4B1D-A6E3-1BFE742081D6}"/>
                </a:ext>
              </a:extLst>
            </p:cNvPr>
            <p:cNvSpPr/>
            <p:nvPr/>
          </p:nvSpPr>
          <p:spPr>
            <a:xfrm>
              <a:off x="4883040" y="3406680"/>
              <a:ext cx="10800" cy="213120"/>
            </a:xfrm>
            <a:custGeom>
              <a:avLst/>
              <a:gdLst/>
              <a:ahLst/>
              <a:cxnLst>
                <a:cxn ang="3cd4">
                  <a:pos x="hc" y="t"/>
                </a:cxn>
                <a:cxn ang="cd2">
                  <a:pos x="l" y="vc"/>
                </a:cxn>
                <a:cxn ang="cd4">
                  <a:pos x="hc" y="b"/>
                </a:cxn>
                <a:cxn ang="0">
                  <a:pos x="r" y="vc"/>
                </a:cxn>
              </a:cxnLst>
              <a:rect l="l" t="t" r="r" b="b"/>
              <a:pathLst>
                <a:path w="31" h="593">
                  <a:moveTo>
                    <a:pt x="31" y="24"/>
                  </a:moveTo>
                  <a:cubicBezTo>
                    <a:pt x="31" y="14"/>
                    <a:pt x="31" y="0"/>
                    <a:pt x="17" y="0"/>
                  </a:cubicBezTo>
                  <a:cubicBezTo>
                    <a:pt x="0" y="0"/>
                    <a:pt x="0" y="14"/>
                    <a:pt x="0" y="24"/>
                  </a:cubicBezTo>
                  <a:lnTo>
                    <a:pt x="0" y="569"/>
                  </a:lnTo>
                  <a:cubicBezTo>
                    <a:pt x="0" y="578"/>
                    <a:pt x="0" y="593"/>
                    <a:pt x="14" y="593"/>
                  </a:cubicBezTo>
                  <a:cubicBezTo>
                    <a:pt x="31" y="593"/>
                    <a:pt x="31" y="578"/>
                    <a:pt x="31" y="569"/>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35" name="Freeform: Shape 34">
              <a:extLst>
                <a:ext uri="{FF2B5EF4-FFF2-40B4-BE49-F238E27FC236}">
                  <a16:creationId xmlns:a16="http://schemas.microsoft.com/office/drawing/2014/main" id="{BAC94FFF-8D0E-4B51-B8D6-CB4DF49212B8}"/>
                </a:ext>
              </a:extLst>
            </p:cNvPr>
            <p:cNvSpPr/>
            <p:nvPr/>
          </p:nvSpPr>
          <p:spPr>
            <a:xfrm>
              <a:off x="4933800" y="3472559"/>
              <a:ext cx="195840" cy="96480"/>
            </a:xfrm>
            <a:custGeom>
              <a:avLst/>
              <a:gdLst/>
              <a:ahLst/>
              <a:cxnLst>
                <a:cxn ang="3cd4">
                  <a:pos x="hc" y="t"/>
                </a:cxn>
                <a:cxn ang="cd2">
                  <a:pos x="l" y="vc"/>
                </a:cxn>
                <a:cxn ang="cd4">
                  <a:pos x="hc" y="b"/>
                </a:cxn>
                <a:cxn ang="0">
                  <a:pos x="r" y="vc"/>
                </a:cxn>
              </a:cxnLst>
              <a:rect l="l" t="t" r="r" b="b"/>
              <a:pathLst>
                <a:path w="545" h="269">
                  <a:moveTo>
                    <a:pt x="230" y="214"/>
                  </a:moveTo>
                  <a:cubicBezTo>
                    <a:pt x="226" y="226"/>
                    <a:pt x="221" y="247"/>
                    <a:pt x="221" y="250"/>
                  </a:cubicBezTo>
                  <a:cubicBezTo>
                    <a:pt x="221" y="262"/>
                    <a:pt x="233" y="269"/>
                    <a:pt x="242" y="269"/>
                  </a:cubicBezTo>
                  <a:cubicBezTo>
                    <a:pt x="252" y="269"/>
                    <a:pt x="262" y="262"/>
                    <a:pt x="264" y="254"/>
                  </a:cubicBezTo>
                  <a:cubicBezTo>
                    <a:pt x="266" y="250"/>
                    <a:pt x="271" y="230"/>
                    <a:pt x="276" y="218"/>
                  </a:cubicBezTo>
                  <a:cubicBezTo>
                    <a:pt x="278" y="206"/>
                    <a:pt x="286" y="180"/>
                    <a:pt x="288" y="166"/>
                  </a:cubicBezTo>
                  <a:cubicBezTo>
                    <a:pt x="293" y="151"/>
                    <a:pt x="295" y="139"/>
                    <a:pt x="298" y="125"/>
                  </a:cubicBezTo>
                  <a:cubicBezTo>
                    <a:pt x="305" y="98"/>
                    <a:pt x="305" y="98"/>
                    <a:pt x="317" y="79"/>
                  </a:cubicBezTo>
                  <a:cubicBezTo>
                    <a:pt x="336" y="50"/>
                    <a:pt x="365" y="17"/>
                    <a:pt x="410" y="17"/>
                  </a:cubicBezTo>
                  <a:cubicBezTo>
                    <a:pt x="444" y="17"/>
                    <a:pt x="446" y="43"/>
                    <a:pt x="446" y="58"/>
                  </a:cubicBezTo>
                  <a:cubicBezTo>
                    <a:pt x="446" y="94"/>
                    <a:pt x="420" y="161"/>
                    <a:pt x="410" y="185"/>
                  </a:cubicBezTo>
                  <a:cubicBezTo>
                    <a:pt x="406" y="202"/>
                    <a:pt x="403" y="206"/>
                    <a:pt x="403" y="218"/>
                  </a:cubicBezTo>
                  <a:cubicBezTo>
                    <a:pt x="403" y="250"/>
                    <a:pt x="430" y="269"/>
                    <a:pt x="458" y="269"/>
                  </a:cubicBezTo>
                  <a:cubicBezTo>
                    <a:pt x="518" y="269"/>
                    <a:pt x="545" y="187"/>
                    <a:pt x="545" y="178"/>
                  </a:cubicBezTo>
                  <a:cubicBezTo>
                    <a:pt x="545" y="170"/>
                    <a:pt x="538" y="170"/>
                    <a:pt x="535" y="170"/>
                  </a:cubicBezTo>
                  <a:cubicBezTo>
                    <a:pt x="526" y="170"/>
                    <a:pt x="526" y="173"/>
                    <a:pt x="523" y="180"/>
                  </a:cubicBezTo>
                  <a:cubicBezTo>
                    <a:pt x="511" y="228"/>
                    <a:pt x="485" y="252"/>
                    <a:pt x="461" y="252"/>
                  </a:cubicBezTo>
                  <a:cubicBezTo>
                    <a:pt x="449" y="252"/>
                    <a:pt x="446" y="245"/>
                    <a:pt x="446" y="230"/>
                  </a:cubicBezTo>
                  <a:cubicBezTo>
                    <a:pt x="446" y="218"/>
                    <a:pt x="449" y="209"/>
                    <a:pt x="461" y="182"/>
                  </a:cubicBezTo>
                  <a:cubicBezTo>
                    <a:pt x="466" y="166"/>
                    <a:pt x="492" y="101"/>
                    <a:pt x="492" y="67"/>
                  </a:cubicBezTo>
                  <a:cubicBezTo>
                    <a:pt x="492" y="58"/>
                    <a:pt x="492" y="34"/>
                    <a:pt x="468" y="17"/>
                  </a:cubicBezTo>
                  <a:cubicBezTo>
                    <a:pt x="458" y="7"/>
                    <a:pt x="442" y="0"/>
                    <a:pt x="413" y="0"/>
                  </a:cubicBezTo>
                  <a:cubicBezTo>
                    <a:pt x="360" y="0"/>
                    <a:pt x="329" y="36"/>
                    <a:pt x="310" y="60"/>
                  </a:cubicBezTo>
                  <a:cubicBezTo>
                    <a:pt x="305" y="10"/>
                    <a:pt x="262" y="0"/>
                    <a:pt x="233" y="0"/>
                  </a:cubicBezTo>
                  <a:cubicBezTo>
                    <a:pt x="182" y="0"/>
                    <a:pt x="149" y="31"/>
                    <a:pt x="132" y="55"/>
                  </a:cubicBezTo>
                  <a:cubicBezTo>
                    <a:pt x="127" y="12"/>
                    <a:pt x="94" y="0"/>
                    <a:pt x="67" y="0"/>
                  </a:cubicBezTo>
                  <a:cubicBezTo>
                    <a:pt x="43" y="0"/>
                    <a:pt x="29" y="19"/>
                    <a:pt x="22" y="31"/>
                  </a:cubicBezTo>
                  <a:cubicBezTo>
                    <a:pt x="7" y="55"/>
                    <a:pt x="0" y="89"/>
                    <a:pt x="0" y="91"/>
                  </a:cubicBezTo>
                  <a:cubicBezTo>
                    <a:pt x="0" y="98"/>
                    <a:pt x="7" y="98"/>
                    <a:pt x="10" y="98"/>
                  </a:cubicBezTo>
                  <a:cubicBezTo>
                    <a:pt x="19" y="98"/>
                    <a:pt x="19" y="96"/>
                    <a:pt x="24" y="82"/>
                  </a:cubicBezTo>
                  <a:cubicBezTo>
                    <a:pt x="31" y="46"/>
                    <a:pt x="43" y="17"/>
                    <a:pt x="67" y="17"/>
                  </a:cubicBezTo>
                  <a:cubicBezTo>
                    <a:pt x="82" y="17"/>
                    <a:pt x="86" y="29"/>
                    <a:pt x="86" y="46"/>
                  </a:cubicBezTo>
                  <a:cubicBezTo>
                    <a:pt x="86" y="58"/>
                    <a:pt x="82" y="79"/>
                    <a:pt x="77" y="96"/>
                  </a:cubicBezTo>
                  <a:cubicBezTo>
                    <a:pt x="72" y="110"/>
                    <a:pt x="67" y="137"/>
                    <a:pt x="62" y="149"/>
                  </a:cubicBezTo>
                  <a:lnTo>
                    <a:pt x="46" y="226"/>
                  </a:lnTo>
                  <a:cubicBezTo>
                    <a:pt x="43" y="233"/>
                    <a:pt x="38" y="247"/>
                    <a:pt x="38" y="250"/>
                  </a:cubicBezTo>
                  <a:cubicBezTo>
                    <a:pt x="38" y="262"/>
                    <a:pt x="50" y="269"/>
                    <a:pt x="58" y="269"/>
                  </a:cubicBezTo>
                  <a:cubicBezTo>
                    <a:pt x="70" y="269"/>
                    <a:pt x="79" y="262"/>
                    <a:pt x="82" y="254"/>
                  </a:cubicBezTo>
                  <a:cubicBezTo>
                    <a:pt x="84" y="250"/>
                    <a:pt x="89" y="230"/>
                    <a:pt x="94" y="218"/>
                  </a:cubicBezTo>
                  <a:cubicBezTo>
                    <a:pt x="96" y="206"/>
                    <a:pt x="103" y="180"/>
                    <a:pt x="106" y="166"/>
                  </a:cubicBezTo>
                  <a:cubicBezTo>
                    <a:pt x="108" y="151"/>
                    <a:pt x="113" y="139"/>
                    <a:pt x="115" y="125"/>
                  </a:cubicBezTo>
                  <a:cubicBezTo>
                    <a:pt x="122" y="101"/>
                    <a:pt x="122" y="96"/>
                    <a:pt x="142" y="72"/>
                  </a:cubicBezTo>
                  <a:cubicBezTo>
                    <a:pt x="156" y="48"/>
                    <a:pt x="185" y="17"/>
                    <a:pt x="230" y="17"/>
                  </a:cubicBezTo>
                  <a:cubicBezTo>
                    <a:pt x="264" y="17"/>
                    <a:pt x="264" y="48"/>
                    <a:pt x="264" y="58"/>
                  </a:cubicBezTo>
                  <a:cubicBezTo>
                    <a:pt x="264" y="74"/>
                    <a:pt x="262" y="82"/>
                    <a:pt x="254" y="115"/>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36" name="Freeform: Shape 35">
              <a:extLst>
                <a:ext uri="{FF2B5EF4-FFF2-40B4-BE49-F238E27FC236}">
                  <a16:creationId xmlns:a16="http://schemas.microsoft.com/office/drawing/2014/main" id="{E9BFA478-EFCF-41F9-8E75-246401D4440B}"/>
                </a:ext>
              </a:extLst>
            </p:cNvPr>
            <p:cNvSpPr/>
            <p:nvPr/>
          </p:nvSpPr>
          <p:spPr>
            <a:xfrm>
              <a:off x="5168880" y="3406680"/>
              <a:ext cx="10800" cy="213120"/>
            </a:xfrm>
            <a:custGeom>
              <a:avLst/>
              <a:gdLst/>
              <a:ahLst/>
              <a:cxnLst>
                <a:cxn ang="3cd4">
                  <a:pos x="hc" y="t"/>
                </a:cxn>
                <a:cxn ang="cd2">
                  <a:pos x="l" y="vc"/>
                </a:cxn>
                <a:cxn ang="cd4">
                  <a:pos x="hc" y="b"/>
                </a:cxn>
                <a:cxn ang="0">
                  <a:pos x="r" y="vc"/>
                </a:cxn>
              </a:cxnLst>
              <a:rect l="l" t="t" r="r" b="b"/>
              <a:pathLst>
                <a:path w="31" h="593">
                  <a:moveTo>
                    <a:pt x="31" y="24"/>
                  </a:moveTo>
                  <a:cubicBezTo>
                    <a:pt x="31" y="14"/>
                    <a:pt x="31" y="0"/>
                    <a:pt x="17" y="0"/>
                  </a:cubicBezTo>
                  <a:cubicBezTo>
                    <a:pt x="0" y="0"/>
                    <a:pt x="0" y="14"/>
                    <a:pt x="0" y="24"/>
                  </a:cubicBezTo>
                  <a:lnTo>
                    <a:pt x="0" y="569"/>
                  </a:lnTo>
                  <a:cubicBezTo>
                    <a:pt x="0" y="578"/>
                    <a:pt x="0" y="593"/>
                    <a:pt x="14" y="593"/>
                  </a:cubicBezTo>
                  <a:cubicBezTo>
                    <a:pt x="31" y="593"/>
                    <a:pt x="31" y="578"/>
                    <a:pt x="31" y="569"/>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37" name="Freeform: Shape 36">
              <a:extLst>
                <a:ext uri="{FF2B5EF4-FFF2-40B4-BE49-F238E27FC236}">
                  <a16:creationId xmlns:a16="http://schemas.microsoft.com/office/drawing/2014/main" id="{2AAB9FE2-4B26-4EA8-805C-071A4AE1FFB9}"/>
                </a:ext>
              </a:extLst>
            </p:cNvPr>
            <p:cNvSpPr/>
            <p:nvPr/>
          </p:nvSpPr>
          <p:spPr>
            <a:xfrm>
              <a:off x="4822560" y="3668400"/>
              <a:ext cx="47880" cy="150120"/>
            </a:xfrm>
            <a:custGeom>
              <a:avLst/>
              <a:gdLst/>
              <a:ahLst/>
              <a:cxnLst>
                <a:cxn ang="3cd4">
                  <a:pos x="hc" y="t"/>
                </a:cxn>
                <a:cxn ang="cd2">
                  <a:pos x="l" y="vc"/>
                </a:cxn>
                <a:cxn ang="cd4">
                  <a:pos x="hc" y="b"/>
                </a:cxn>
                <a:cxn ang="0">
                  <a:pos x="r" y="vc"/>
                </a:cxn>
              </a:cxnLst>
              <a:rect l="l" t="t" r="r" b="b"/>
              <a:pathLst>
                <a:path w="134" h="418">
                  <a:moveTo>
                    <a:pt x="132" y="17"/>
                  </a:moveTo>
                  <a:cubicBezTo>
                    <a:pt x="132" y="17"/>
                    <a:pt x="134" y="10"/>
                    <a:pt x="134" y="7"/>
                  </a:cubicBezTo>
                  <a:cubicBezTo>
                    <a:pt x="134" y="5"/>
                    <a:pt x="132" y="0"/>
                    <a:pt x="125" y="0"/>
                  </a:cubicBezTo>
                  <a:cubicBezTo>
                    <a:pt x="113" y="0"/>
                    <a:pt x="62" y="5"/>
                    <a:pt x="48" y="5"/>
                  </a:cubicBezTo>
                  <a:cubicBezTo>
                    <a:pt x="43" y="7"/>
                    <a:pt x="36" y="7"/>
                    <a:pt x="36" y="19"/>
                  </a:cubicBezTo>
                  <a:cubicBezTo>
                    <a:pt x="36" y="29"/>
                    <a:pt x="43" y="29"/>
                    <a:pt x="50" y="29"/>
                  </a:cubicBezTo>
                  <a:cubicBezTo>
                    <a:pt x="79" y="29"/>
                    <a:pt x="79" y="31"/>
                    <a:pt x="79" y="36"/>
                  </a:cubicBezTo>
                  <a:cubicBezTo>
                    <a:pt x="79" y="41"/>
                    <a:pt x="79" y="46"/>
                    <a:pt x="77" y="50"/>
                  </a:cubicBezTo>
                  <a:lnTo>
                    <a:pt x="2" y="343"/>
                  </a:lnTo>
                  <a:cubicBezTo>
                    <a:pt x="0" y="348"/>
                    <a:pt x="0" y="355"/>
                    <a:pt x="0" y="362"/>
                  </a:cubicBezTo>
                  <a:cubicBezTo>
                    <a:pt x="0" y="401"/>
                    <a:pt x="34" y="418"/>
                    <a:pt x="62" y="418"/>
                  </a:cubicBezTo>
                  <a:cubicBezTo>
                    <a:pt x="77" y="418"/>
                    <a:pt x="96" y="413"/>
                    <a:pt x="110" y="386"/>
                  </a:cubicBezTo>
                  <a:cubicBezTo>
                    <a:pt x="125" y="365"/>
                    <a:pt x="132" y="329"/>
                    <a:pt x="132" y="326"/>
                  </a:cubicBezTo>
                  <a:cubicBezTo>
                    <a:pt x="132" y="319"/>
                    <a:pt x="125" y="319"/>
                    <a:pt x="122" y="319"/>
                  </a:cubicBezTo>
                  <a:cubicBezTo>
                    <a:pt x="115" y="319"/>
                    <a:pt x="113" y="324"/>
                    <a:pt x="110" y="334"/>
                  </a:cubicBezTo>
                  <a:cubicBezTo>
                    <a:pt x="103" y="362"/>
                    <a:pt x="91" y="401"/>
                    <a:pt x="65" y="401"/>
                  </a:cubicBezTo>
                  <a:cubicBezTo>
                    <a:pt x="50" y="401"/>
                    <a:pt x="46" y="386"/>
                    <a:pt x="46" y="372"/>
                  </a:cubicBezTo>
                  <a:cubicBezTo>
                    <a:pt x="46" y="365"/>
                    <a:pt x="48" y="355"/>
                    <a:pt x="48" y="348"/>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38" name="Freeform: Shape 37">
              <a:extLst>
                <a:ext uri="{FF2B5EF4-FFF2-40B4-BE49-F238E27FC236}">
                  <a16:creationId xmlns:a16="http://schemas.microsoft.com/office/drawing/2014/main" id="{D1650FC3-F539-4485-B77D-1C8FCFA87E17}"/>
                </a:ext>
              </a:extLst>
            </p:cNvPr>
            <p:cNvSpPr/>
            <p:nvPr/>
          </p:nvSpPr>
          <p:spPr>
            <a:xfrm>
              <a:off x="5257080" y="3496679"/>
              <a:ext cx="71280" cy="303840"/>
            </a:xfrm>
            <a:custGeom>
              <a:avLst/>
              <a:gdLst/>
              <a:ahLst/>
              <a:cxnLst>
                <a:cxn ang="3cd4">
                  <a:pos x="hc" y="t"/>
                </a:cxn>
                <a:cxn ang="cd2">
                  <a:pos x="l" y="vc"/>
                </a:cxn>
                <a:cxn ang="cd4">
                  <a:pos x="hc" y="b"/>
                </a:cxn>
                <a:cxn ang="0">
                  <a:pos x="r" y="vc"/>
                </a:cxn>
              </a:cxnLst>
              <a:rect l="l" t="t" r="r" b="b"/>
              <a:pathLst>
                <a:path w="199" h="845">
                  <a:moveTo>
                    <a:pt x="199" y="838"/>
                  </a:moveTo>
                  <a:cubicBezTo>
                    <a:pt x="199" y="835"/>
                    <a:pt x="199" y="833"/>
                    <a:pt x="182" y="818"/>
                  </a:cubicBezTo>
                  <a:cubicBezTo>
                    <a:pt x="77" y="713"/>
                    <a:pt x="50" y="552"/>
                    <a:pt x="50" y="422"/>
                  </a:cubicBezTo>
                  <a:cubicBezTo>
                    <a:pt x="50" y="276"/>
                    <a:pt x="82" y="130"/>
                    <a:pt x="187" y="24"/>
                  </a:cubicBezTo>
                  <a:cubicBezTo>
                    <a:pt x="199" y="12"/>
                    <a:pt x="199" y="12"/>
                    <a:pt x="199" y="10"/>
                  </a:cubicBezTo>
                  <a:cubicBezTo>
                    <a:pt x="199" y="2"/>
                    <a:pt x="194" y="0"/>
                    <a:pt x="190" y="0"/>
                  </a:cubicBezTo>
                  <a:cubicBezTo>
                    <a:pt x="180" y="0"/>
                    <a:pt x="103" y="58"/>
                    <a:pt x="53" y="166"/>
                  </a:cubicBezTo>
                  <a:cubicBezTo>
                    <a:pt x="10" y="259"/>
                    <a:pt x="0" y="353"/>
                    <a:pt x="0" y="422"/>
                  </a:cubicBezTo>
                  <a:cubicBezTo>
                    <a:pt x="0" y="490"/>
                    <a:pt x="10" y="590"/>
                    <a:pt x="55" y="686"/>
                  </a:cubicBezTo>
                  <a:cubicBezTo>
                    <a:pt x="108" y="792"/>
                    <a:pt x="180" y="845"/>
                    <a:pt x="190" y="845"/>
                  </a:cubicBezTo>
                  <a:cubicBezTo>
                    <a:pt x="194" y="845"/>
                    <a:pt x="199" y="842"/>
                    <a:pt x="199" y="838"/>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39" name="Freeform: Shape 38">
              <a:extLst>
                <a:ext uri="{FF2B5EF4-FFF2-40B4-BE49-F238E27FC236}">
                  <a16:creationId xmlns:a16="http://schemas.microsoft.com/office/drawing/2014/main" id="{0FD74E2C-2B1C-4FB7-AE13-99DC48EC5618}"/>
                </a:ext>
              </a:extLst>
            </p:cNvPr>
            <p:cNvSpPr/>
            <p:nvPr/>
          </p:nvSpPr>
          <p:spPr>
            <a:xfrm>
              <a:off x="5354640" y="3588120"/>
              <a:ext cx="116280" cy="139680"/>
            </a:xfrm>
            <a:custGeom>
              <a:avLst/>
              <a:gdLst/>
              <a:ahLst/>
              <a:cxnLst>
                <a:cxn ang="3cd4">
                  <a:pos x="hc" y="t"/>
                </a:cxn>
                <a:cxn ang="cd2">
                  <a:pos x="l" y="vc"/>
                </a:cxn>
                <a:cxn ang="cd4">
                  <a:pos x="hc" y="b"/>
                </a:cxn>
                <a:cxn ang="0">
                  <a:pos x="r" y="vc"/>
                </a:cxn>
              </a:cxnLst>
              <a:rect l="l" t="t" r="r" b="b"/>
              <a:pathLst>
                <a:path w="324" h="389">
                  <a:moveTo>
                    <a:pt x="70" y="194"/>
                  </a:moveTo>
                  <a:cubicBezTo>
                    <a:pt x="70" y="58"/>
                    <a:pt x="139" y="22"/>
                    <a:pt x="185" y="22"/>
                  </a:cubicBezTo>
                  <a:cubicBezTo>
                    <a:pt x="192" y="22"/>
                    <a:pt x="247" y="22"/>
                    <a:pt x="276" y="53"/>
                  </a:cubicBezTo>
                  <a:cubicBezTo>
                    <a:pt x="242" y="55"/>
                    <a:pt x="235" y="82"/>
                    <a:pt x="235" y="91"/>
                  </a:cubicBezTo>
                  <a:cubicBezTo>
                    <a:pt x="235" y="113"/>
                    <a:pt x="252" y="130"/>
                    <a:pt x="276" y="130"/>
                  </a:cubicBezTo>
                  <a:cubicBezTo>
                    <a:pt x="298" y="130"/>
                    <a:pt x="314" y="115"/>
                    <a:pt x="314" y="91"/>
                  </a:cubicBezTo>
                  <a:cubicBezTo>
                    <a:pt x="314" y="34"/>
                    <a:pt x="250" y="0"/>
                    <a:pt x="185" y="0"/>
                  </a:cubicBezTo>
                  <a:cubicBezTo>
                    <a:pt x="79" y="0"/>
                    <a:pt x="0" y="91"/>
                    <a:pt x="0" y="197"/>
                  </a:cubicBezTo>
                  <a:cubicBezTo>
                    <a:pt x="0" y="305"/>
                    <a:pt x="84" y="389"/>
                    <a:pt x="182" y="389"/>
                  </a:cubicBezTo>
                  <a:cubicBezTo>
                    <a:pt x="298" y="389"/>
                    <a:pt x="324" y="288"/>
                    <a:pt x="324" y="278"/>
                  </a:cubicBezTo>
                  <a:cubicBezTo>
                    <a:pt x="324" y="271"/>
                    <a:pt x="314" y="271"/>
                    <a:pt x="312" y="271"/>
                  </a:cubicBezTo>
                  <a:cubicBezTo>
                    <a:pt x="305" y="271"/>
                    <a:pt x="302" y="274"/>
                    <a:pt x="302" y="278"/>
                  </a:cubicBezTo>
                  <a:cubicBezTo>
                    <a:pt x="276" y="358"/>
                    <a:pt x="221" y="367"/>
                    <a:pt x="190" y="367"/>
                  </a:cubicBezTo>
                  <a:cubicBezTo>
                    <a:pt x="146" y="367"/>
                    <a:pt x="70" y="331"/>
                    <a:pt x="70" y="194"/>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40" name="Freeform: Shape 39">
              <a:extLst>
                <a:ext uri="{FF2B5EF4-FFF2-40B4-BE49-F238E27FC236}">
                  <a16:creationId xmlns:a16="http://schemas.microsoft.com/office/drawing/2014/main" id="{960D1613-2EAE-4B2D-9063-8962AB7868DC}"/>
                </a:ext>
              </a:extLst>
            </p:cNvPr>
            <p:cNvSpPr/>
            <p:nvPr/>
          </p:nvSpPr>
          <p:spPr>
            <a:xfrm>
              <a:off x="5486759" y="3588120"/>
              <a:ext cx="135360" cy="139680"/>
            </a:xfrm>
            <a:custGeom>
              <a:avLst/>
              <a:gdLst/>
              <a:ahLst/>
              <a:cxnLst>
                <a:cxn ang="3cd4">
                  <a:pos x="hc" y="t"/>
                </a:cxn>
                <a:cxn ang="cd2">
                  <a:pos x="l" y="vc"/>
                </a:cxn>
                <a:cxn ang="cd4">
                  <a:pos x="hc" y="b"/>
                </a:cxn>
                <a:cxn ang="0">
                  <a:pos x="r" y="vc"/>
                </a:cxn>
              </a:cxnLst>
              <a:rect l="l" t="t" r="r" b="b"/>
              <a:pathLst>
                <a:path w="377" h="389">
                  <a:moveTo>
                    <a:pt x="377" y="199"/>
                  </a:moveTo>
                  <a:cubicBezTo>
                    <a:pt x="377" y="89"/>
                    <a:pt x="290" y="0"/>
                    <a:pt x="190" y="0"/>
                  </a:cubicBezTo>
                  <a:cubicBezTo>
                    <a:pt x="82" y="0"/>
                    <a:pt x="0" y="94"/>
                    <a:pt x="0" y="199"/>
                  </a:cubicBezTo>
                  <a:cubicBezTo>
                    <a:pt x="0" y="307"/>
                    <a:pt x="89" y="389"/>
                    <a:pt x="187" y="389"/>
                  </a:cubicBezTo>
                  <a:cubicBezTo>
                    <a:pt x="290" y="389"/>
                    <a:pt x="377" y="307"/>
                    <a:pt x="377" y="199"/>
                  </a:cubicBezTo>
                  <a:close/>
                  <a:moveTo>
                    <a:pt x="190" y="367"/>
                  </a:moveTo>
                  <a:cubicBezTo>
                    <a:pt x="151" y="367"/>
                    <a:pt x="115" y="350"/>
                    <a:pt x="91" y="312"/>
                  </a:cubicBezTo>
                  <a:cubicBezTo>
                    <a:pt x="70" y="274"/>
                    <a:pt x="70" y="223"/>
                    <a:pt x="70" y="192"/>
                  </a:cubicBezTo>
                  <a:cubicBezTo>
                    <a:pt x="70" y="158"/>
                    <a:pt x="70" y="113"/>
                    <a:pt x="91" y="74"/>
                  </a:cubicBezTo>
                  <a:cubicBezTo>
                    <a:pt x="113" y="36"/>
                    <a:pt x="154" y="19"/>
                    <a:pt x="187" y="19"/>
                  </a:cubicBezTo>
                  <a:cubicBezTo>
                    <a:pt x="226" y="19"/>
                    <a:pt x="262" y="38"/>
                    <a:pt x="283" y="74"/>
                  </a:cubicBezTo>
                  <a:cubicBezTo>
                    <a:pt x="305" y="110"/>
                    <a:pt x="305" y="158"/>
                    <a:pt x="305" y="192"/>
                  </a:cubicBezTo>
                  <a:cubicBezTo>
                    <a:pt x="305" y="223"/>
                    <a:pt x="305" y="269"/>
                    <a:pt x="288" y="305"/>
                  </a:cubicBezTo>
                  <a:cubicBezTo>
                    <a:pt x="269" y="343"/>
                    <a:pt x="230" y="367"/>
                    <a:pt x="190" y="367"/>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41" name="Freeform: Shape 40">
              <a:extLst>
                <a:ext uri="{FF2B5EF4-FFF2-40B4-BE49-F238E27FC236}">
                  <a16:creationId xmlns:a16="http://schemas.microsoft.com/office/drawing/2014/main" id="{A5F8AE36-AFD9-400F-A054-CAE6E1273972}"/>
                </a:ext>
              </a:extLst>
            </p:cNvPr>
            <p:cNvSpPr/>
            <p:nvPr/>
          </p:nvSpPr>
          <p:spPr>
            <a:xfrm>
              <a:off x="5639760" y="3588120"/>
              <a:ext cx="99720" cy="139680"/>
            </a:xfrm>
            <a:custGeom>
              <a:avLst/>
              <a:gdLst/>
              <a:ahLst/>
              <a:cxnLst>
                <a:cxn ang="3cd4">
                  <a:pos x="hc" y="t"/>
                </a:cxn>
                <a:cxn ang="cd2">
                  <a:pos x="l" y="vc"/>
                </a:cxn>
                <a:cxn ang="cd4">
                  <a:pos x="hc" y="b"/>
                </a:cxn>
                <a:cxn ang="0">
                  <a:pos x="r" y="vc"/>
                </a:cxn>
              </a:cxnLst>
              <a:rect l="l" t="t" r="r" b="b"/>
              <a:pathLst>
                <a:path w="278" h="389">
                  <a:moveTo>
                    <a:pt x="149" y="216"/>
                  </a:moveTo>
                  <a:cubicBezTo>
                    <a:pt x="168" y="218"/>
                    <a:pt x="238" y="233"/>
                    <a:pt x="238" y="293"/>
                  </a:cubicBezTo>
                  <a:cubicBezTo>
                    <a:pt x="238" y="336"/>
                    <a:pt x="209" y="372"/>
                    <a:pt x="142" y="372"/>
                  </a:cubicBezTo>
                  <a:cubicBezTo>
                    <a:pt x="70" y="372"/>
                    <a:pt x="38" y="322"/>
                    <a:pt x="24" y="250"/>
                  </a:cubicBezTo>
                  <a:cubicBezTo>
                    <a:pt x="22" y="240"/>
                    <a:pt x="19" y="235"/>
                    <a:pt x="12" y="235"/>
                  </a:cubicBezTo>
                  <a:cubicBezTo>
                    <a:pt x="0" y="235"/>
                    <a:pt x="0" y="242"/>
                    <a:pt x="0" y="257"/>
                  </a:cubicBezTo>
                  <a:lnTo>
                    <a:pt x="0" y="370"/>
                  </a:lnTo>
                  <a:cubicBezTo>
                    <a:pt x="0" y="384"/>
                    <a:pt x="0" y="389"/>
                    <a:pt x="10" y="389"/>
                  </a:cubicBezTo>
                  <a:cubicBezTo>
                    <a:pt x="14" y="389"/>
                    <a:pt x="14" y="389"/>
                    <a:pt x="31" y="372"/>
                  </a:cubicBezTo>
                  <a:cubicBezTo>
                    <a:pt x="31" y="372"/>
                    <a:pt x="31" y="370"/>
                    <a:pt x="48" y="353"/>
                  </a:cubicBezTo>
                  <a:cubicBezTo>
                    <a:pt x="84" y="389"/>
                    <a:pt x="122" y="389"/>
                    <a:pt x="142" y="389"/>
                  </a:cubicBezTo>
                  <a:cubicBezTo>
                    <a:pt x="240" y="389"/>
                    <a:pt x="278" y="334"/>
                    <a:pt x="278" y="271"/>
                  </a:cubicBezTo>
                  <a:cubicBezTo>
                    <a:pt x="278" y="226"/>
                    <a:pt x="252" y="202"/>
                    <a:pt x="242" y="192"/>
                  </a:cubicBezTo>
                  <a:cubicBezTo>
                    <a:pt x="214" y="163"/>
                    <a:pt x="182" y="156"/>
                    <a:pt x="146" y="151"/>
                  </a:cubicBezTo>
                  <a:cubicBezTo>
                    <a:pt x="98" y="142"/>
                    <a:pt x="41" y="130"/>
                    <a:pt x="41" y="82"/>
                  </a:cubicBezTo>
                  <a:cubicBezTo>
                    <a:pt x="41" y="50"/>
                    <a:pt x="62" y="17"/>
                    <a:pt x="137" y="17"/>
                  </a:cubicBezTo>
                  <a:cubicBezTo>
                    <a:pt x="230" y="17"/>
                    <a:pt x="233" y="94"/>
                    <a:pt x="235" y="120"/>
                  </a:cubicBezTo>
                  <a:cubicBezTo>
                    <a:pt x="238" y="127"/>
                    <a:pt x="245" y="127"/>
                    <a:pt x="245" y="127"/>
                  </a:cubicBezTo>
                  <a:cubicBezTo>
                    <a:pt x="257" y="127"/>
                    <a:pt x="257" y="122"/>
                    <a:pt x="257" y="106"/>
                  </a:cubicBezTo>
                  <a:lnTo>
                    <a:pt x="257" y="19"/>
                  </a:lnTo>
                  <a:cubicBezTo>
                    <a:pt x="257" y="5"/>
                    <a:pt x="257" y="0"/>
                    <a:pt x="247" y="0"/>
                  </a:cubicBezTo>
                  <a:cubicBezTo>
                    <a:pt x="242" y="0"/>
                    <a:pt x="242" y="0"/>
                    <a:pt x="230" y="10"/>
                  </a:cubicBezTo>
                  <a:cubicBezTo>
                    <a:pt x="228" y="14"/>
                    <a:pt x="218" y="22"/>
                    <a:pt x="216" y="24"/>
                  </a:cubicBezTo>
                  <a:cubicBezTo>
                    <a:pt x="185" y="0"/>
                    <a:pt x="149" y="0"/>
                    <a:pt x="137" y="0"/>
                  </a:cubicBezTo>
                  <a:cubicBezTo>
                    <a:pt x="31" y="0"/>
                    <a:pt x="0" y="58"/>
                    <a:pt x="0" y="103"/>
                  </a:cubicBezTo>
                  <a:cubicBezTo>
                    <a:pt x="0" y="134"/>
                    <a:pt x="14" y="158"/>
                    <a:pt x="36" y="178"/>
                  </a:cubicBezTo>
                  <a:cubicBezTo>
                    <a:pt x="65" y="199"/>
                    <a:pt x="89" y="204"/>
                    <a:pt x="149" y="216"/>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42" name="Freeform: Shape 41">
              <a:extLst>
                <a:ext uri="{FF2B5EF4-FFF2-40B4-BE49-F238E27FC236}">
                  <a16:creationId xmlns:a16="http://schemas.microsoft.com/office/drawing/2014/main" id="{CBBEDD33-917A-49BB-9C82-05558D3921C5}"/>
                </a:ext>
              </a:extLst>
            </p:cNvPr>
            <p:cNvSpPr/>
            <p:nvPr/>
          </p:nvSpPr>
          <p:spPr>
            <a:xfrm>
              <a:off x="5814360" y="3510360"/>
              <a:ext cx="125640" cy="218160"/>
            </a:xfrm>
            <a:custGeom>
              <a:avLst/>
              <a:gdLst/>
              <a:ahLst/>
              <a:cxnLst>
                <a:cxn ang="3cd4">
                  <a:pos x="hc" y="t"/>
                </a:cxn>
                <a:cxn ang="cd2">
                  <a:pos x="l" y="vc"/>
                </a:cxn>
                <a:cxn ang="cd4">
                  <a:pos x="hc" y="b"/>
                </a:cxn>
                <a:cxn ang="0">
                  <a:pos x="r" y="vc"/>
                </a:cxn>
              </a:cxnLst>
              <a:rect l="l" t="t" r="r" b="b"/>
              <a:pathLst>
                <a:path w="350" h="607">
                  <a:moveTo>
                    <a:pt x="350" y="173"/>
                  </a:moveTo>
                  <a:cubicBezTo>
                    <a:pt x="350" y="118"/>
                    <a:pt x="336" y="0"/>
                    <a:pt x="250" y="0"/>
                  </a:cubicBezTo>
                  <a:cubicBezTo>
                    <a:pt x="130" y="0"/>
                    <a:pt x="0" y="240"/>
                    <a:pt x="0" y="432"/>
                  </a:cubicBezTo>
                  <a:cubicBezTo>
                    <a:pt x="0" y="511"/>
                    <a:pt x="24" y="607"/>
                    <a:pt x="101" y="607"/>
                  </a:cubicBezTo>
                  <a:cubicBezTo>
                    <a:pt x="221" y="607"/>
                    <a:pt x="350" y="362"/>
                    <a:pt x="350" y="173"/>
                  </a:cubicBezTo>
                  <a:close/>
                  <a:moveTo>
                    <a:pt x="91" y="290"/>
                  </a:moveTo>
                  <a:cubicBezTo>
                    <a:pt x="106" y="235"/>
                    <a:pt x="122" y="168"/>
                    <a:pt x="156" y="108"/>
                  </a:cubicBezTo>
                  <a:cubicBezTo>
                    <a:pt x="178" y="67"/>
                    <a:pt x="209" y="19"/>
                    <a:pt x="247" y="19"/>
                  </a:cubicBezTo>
                  <a:cubicBezTo>
                    <a:pt x="290" y="19"/>
                    <a:pt x="295" y="72"/>
                    <a:pt x="295" y="120"/>
                  </a:cubicBezTo>
                  <a:cubicBezTo>
                    <a:pt x="295" y="163"/>
                    <a:pt x="288" y="206"/>
                    <a:pt x="266" y="290"/>
                  </a:cubicBezTo>
                  <a:close/>
                  <a:moveTo>
                    <a:pt x="259" y="317"/>
                  </a:moveTo>
                  <a:cubicBezTo>
                    <a:pt x="250" y="355"/>
                    <a:pt x="233" y="427"/>
                    <a:pt x="202" y="490"/>
                  </a:cubicBezTo>
                  <a:cubicBezTo>
                    <a:pt x="170" y="547"/>
                    <a:pt x="139" y="588"/>
                    <a:pt x="101" y="588"/>
                  </a:cubicBezTo>
                  <a:cubicBezTo>
                    <a:pt x="74" y="588"/>
                    <a:pt x="55" y="564"/>
                    <a:pt x="55" y="485"/>
                  </a:cubicBezTo>
                  <a:cubicBezTo>
                    <a:pt x="55" y="449"/>
                    <a:pt x="60" y="401"/>
                    <a:pt x="84" y="317"/>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43" name="Freeform: Shape 42">
              <a:extLst>
                <a:ext uri="{FF2B5EF4-FFF2-40B4-BE49-F238E27FC236}">
                  <a16:creationId xmlns:a16="http://schemas.microsoft.com/office/drawing/2014/main" id="{F9D16AF5-69AD-439F-B1D8-809BBA020560}"/>
                </a:ext>
              </a:extLst>
            </p:cNvPr>
            <p:cNvSpPr/>
            <p:nvPr/>
          </p:nvSpPr>
          <p:spPr>
            <a:xfrm>
              <a:off x="5968799" y="3496679"/>
              <a:ext cx="71280" cy="303840"/>
            </a:xfrm>
            <a:custGeom>
              <a:avLst/>
              <a:gdLst/>
              <a:ahLst/>
              <a:cxnLst>
                <a:cxn ang="3cd4">
                  <a:pos x="hc" y="t"/>
                </a:cxn>
                <a:cxn ang="cd2">
                  <a:pos x="l" y="vc"/>
                </a:cxn>
                <a:cxn ang="cd4">
                  <a:pos x="hc" y="b"/>
                </a:cxn>
                <a:cxn ang="0">
                  <a:pos x="r" y="vc"/>
                </a:cxn>
              </a:cxnLst>
              <a:rect l="l" t="t" r="r" b="b"/>
              <a:pathLst>
                <a:path w="199" h="845">
                  <a:moveTo>
                    <a:pt x="199" y="422"/>
                  </a:moveTo>
                  <a:cubicBezTo>
                    <a:pt x="199" y="358"/>
                    <a:pt x="190" y="254"/>
                    <a:pt x="142" y="158"/>
                  </a:cubicBezTo>
                  <a:cubicBezTo>
                    <a:pt x="91" y="55"/>
                    <a:pt x="17" y="0"/>
                    <a:pt x="10" y="0"/>
                  </a:cubicBezTo>
                  <a:cubicBezTo>
                    <a:pt x="2" y="0"/>
                    <a:pt x="0" y="2"/>
                    <a:pt x="0" y="10"/>
                  </a:cubicBezTo>
                  <a:cubicBezTo>
                    <a:pt x="0" y="12"/>
                    <a:pt x="0" y="12"/>
                    <a:pt x="17" y="29"/>
                  </a:cubicBezTo>
                  <a:cubicBezTo>
                    <a:pt x="101" y="113"/>
                    <a:pt x="149" y="247"/>
                    <a:pt x="149" y="422"/>
                  </a:cubicBezTo>
                  <a:cubicBezTo>
                    <a:pt x="149" y="569"/>
                    <a:pt x="118" y="718"/>
                    <a:pt x="12" y="823"/>
                  </a:cubicBezTo>
                  <a:cubicBezTo>
                    <a:pt x="0" y="833"/>
                    <a:pt x="0" y="835"/>
                    <a:pt x="0" y="838"/>
                  </a:cubicBezTo>
                  <a:cubicBezTo>
                    <a:pt x="0" y="842"/>
                    <a:pt x="2" y="845"/>
                    <a:pt x="10" y="845"/>
                  </a:cubicBezTo>
                  <a:cubicBezTo>
                    <a:pt x="17" y="845"/>
                    <a:pt x="94" y="787"/>
                    <a:pt x="144" y="682"/>
                  </a:cubicBezTo>
                  <a:cubicBezTo>
                    <a:pt x="187" y="588"/>
                    <a:pt x="199" y="494"/>
                    <a:pt x="199" y="422"/>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44" name="Freeform: Shape 43">
              <a:extLst>
                <a:ext uri="{FF2B5EF4-FFF2-40B4-BE49-F238E27FC236}">
                  <a16:creationId xmlns:a16="http://schemas.microsoft.com/office/drawing/2014/main" id="{73FFAF9F-B05B-4656-8DA1-33CA6DFEB534}"/>
                </a:ext>
              </a:extLst>
            </p:cNvPr>
            <p:cNvSpPr/>
            <p:nvPr/>
          </p:nvSpPr>
          <p:spPr>
            <a:xfrm>
              <a:off x="6083999" y="3589920"/>
              <a:ext cx="117000" cy="137880"/>
            </a:xfrm>
            <a:custGeom>
              <a:avLst/>
              <a:gdLst/>
              <a:ahLst/>
              <a:cxnLst>
                <a:cxn ang="3cd4">
                  <a:pos x="hc" y="t"/>
                </a:cxn>
                <a:cxn ang="cd2">
                  <a:pos x="l" y="vc"/>
                </a:cxn>
                <a:cxn ang="cd4">
                  <a:pos x="hc" y="b"/>
                </a:cxn>
                <a:cxn ang="0">
                  <a:pos x="r" y="vc"/>
                </a:cxn>
              </a:cxnLst>
              <a:rect l="l" t="t" r="r" b="b"/>
              <a:pathLst>
                <a:path w="326" h="384">
                  <a:moveTo>
                    <a:pt x="120" y="180"/>
                  </a:moveTo>
                  <a:cubicBezTo>
                    <a:pt x="144" y="180"/>
                    <a:pt x="206" y="178"/>
                    <a:pt x="250" y="158"/>
                  </a:cubicBezTo>
                  <a:cubicBezTo>
                    <a:pt x="310" y="134"/>
                    <a:pt x="314" y="84"/>
                    <a:pt x="314" y="72"/>
                  </a:cubicBezTo>
                  <a:cubicBezTo>
                    <a:pt x="314" y="34"/>
                    <a:pt x="281" y="0"/>
                    <a:pt x="223" y="0"/>
                  </a:cubicBezTo>
                  <a:cubicBezTo>
                    <a:pt x="127" y="0"/>
                    <a:pt x="0" y="82"/>
                    <a:pt x="0" y="230"/>
                  </a:cubicBezTo>
                  <a:cubicBezTo>
                    <a:pt x="0" y="317"/>
                    <a:pt x="50" y="384"/>
                    <a:pt x="134" y="384"/>
                  </a:cubicBezTo>
                  <a:cubicBezTo>
                    <a:pt x="254" y="384"/>
                    <a:pt x="326" y="295"/>
                    <a:pt x="326" y="283"/>
                  </a:cubicBezTo>
                  <a:cubicBezTo>
                    <a:pt x="326" y="278"/>
                    <a:pt x="322" y="274"/>
                    <a:pt x="317" y="274"/>
                  </a:cubicBezTo>
                  <a:cubicBezTo>
                    <a:pt x="312" y="274"/>
                    <a:pt x="310" y="276"/>
                    <a:pt x="305" y="281"/>
                  </a:cubicBezTo>
                  <a:cubicBezTo>
                    <a:pt x="238" y="365"/>
                    <a:pt x="146" y="365"/>
                    <a:pt x="134" y="365"/>
                  </a:cubicBezTo>
                  <a:cubicBezTo>
                    <a:pt x="70" y="365"/>
                    <a:pt x="60" y="295"/>
                    <a:pt x="60" y="266"/>
                  </a:cubicBezTo>
                  <a:cubicBezTo>
                    <a:pt x="60" y="257"/>
                    <a:pt x="62" y="230"/>
                    <a:pt x="74" y="180"/>
                  </a:cubicBezTo>
                  <a:close/>
                  <a:moveTo>
                    <a:pt x="79" y="161"/>
                  </a:moveTo>
                  <a:cubicBezTo>
                    <a:pt x="113" y="31"/>
                    <a:pt x="202" y="19"/>
                    <a:pt x="223" y="19"/>
                  </a:cubicBezTo>
                  <a:cubicBezTo>
                    <a:pt x="262" y="19"/>
                    <a:pt x="286" y="43"/>
                    <a:pt x="286" y="72"/>
                  </a:cubicBezTo>
                  <a:cubicBezTo>
                    <a:pt x="286" y="161"/>
                    <a:pt x="149" y="161"/>
                    <a:pt x="115" y="161"/>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45" name="Freeform: Shape 44">
              <a:extLst>
                <a:ext uri="{FF2B5EF4-FFF2-40B4-BE49-F238E27FC236}">
                  <a16:creationId xmlns:a16="http://schemas.microsoft.com/office/drawing/2014/main" id="{F548C619-671A-48C7-9936-869F17CCA8CA}"/>
                </a:ext>
              </a:extLst>
            </p:cNvPr>
            <p:cNvSpPr/>
            <p:nvPr/>
          </p:nvSpPr>
          <p:spPr>
            <a:xfrm>
              <a:off x="6220440" y="3457800"/>
              <a:ext cx="65160" cy="144000"/>
            </a:xfrm>
            <a:custGeom>
              <a:avLst/>
              <a:gdLst/>
              <a:ahLst/>
              <a:cxnLst>
                <a:cxn ang="3cd4">
                  <a:pos x="hc" y="t"/>
                </a:cxn>
                <a:cxn ang="cd2">
                  <a:pos x="l" y="vc"/>
                </a:cxn>
                <a:cxn ang="cd4">
                  <a:pos x="hc" y="b"/>
                </a:cxn>
                <a:cxn ang="0">
                  <a:pos x="r" y="vc"/>
                </a:cxn>
              </a:cxnLst>
              <a:rect l="l" t="t" r="r" b="b"/>
              <a:pathLst>
                <a:path w="182" h="401">
                  <a:moveTo>
                    <a:pt x="166" y="22"/>
                  </a:moveTo>
                  <a:cubicBezTo>
                    <a:pt x="166" y="12"/>
                    <a:pt x="158" y="0"/>
                    <a:pt x="142" y="0"/>
                  </a:cubicBezTo>
                  <a:cubicBezTo>
                    <a:pt x="125" y="0"/>
                    <a:pt x="108" y="14"/>
                    <a:pt x="108" y="34"/>
                  </a:cubicBezTo>
                  <a:cubicBezTo>
                    <a:pt x="108" y="43"/>
                    <a:pt x="115" y="55"/>
                    <a:pt x="132" y="55"/>
                  </a:cubicBezTo>
                  <a:cubicBezTo>
                    <a:pt x="149" y="55"/>
                    <a:pt x="166" y="38"/>
                    <a:pt x="166" y="22"/>
                  </a:cubicBezTo>
                  <a:close/>
                  <a:moveTo>
                    <a:pt x="43" y="324"/>
                  </a:moveTo>
                  <a:cubicBezTo>
                    <a:pt x="41" y="331"/>
                    <a:pt x="38" y="338"/>
                    <a:pt x="38" y="350"/>
                  </a:cubicBezTo>
                  <a:cubicBezTo>
                    <a:pt x="38" y="377"/>
                    <a:pt x="62" y="401"/>
                    <a:pt x="96" y="401"/>
                  </a:cubicBezTo>
                  <a:cubicBezTo>
                    <a:pt x="156" y="401"/>
                    <a:pt x="182" y="317"/>
                    <a:pt x="182" y="310"/>
                  </a:cubicBezTo>
                  <a:cubicBezTo>
                    <a:pt x="182" y="300"/>
                    <a:pt x="173" y="300"/>
                    <a:pt x="173" y="300"/>
                  </a:cubicBezTo>
                  <a:cubicBezTo>
                    <a:pt x="163" y="300"/>
                    <a:pt x="163" y="305"/>
                    <a:pt x="161" y="312"/>
                  </a:cubicBezTo>
                  <a:cubicBezTo>
                    <a:pt x="146" y="358"/>
                    <a:pt x="120" y="384"/>
                    <a:pt x="96" y="384"/>
                  </a:cubicBezTo>
                  <a:cubicBezTo>
                    <a:pt x="84" y="384"/>
                    <a:pt x="82" y="374"/>
                    <a:pt x="82" y="362"/>
                  </a:cubicBezTo>
                  <a:cubicBezTo>
                    <a:pt x="82" y="348"/>
                    <a:pt x="86" y="338"/>
                    <a:pt x="91" y="324"/>
                  </a:cubicBezTo>
                  <a:cubicBezTo>
                    <a:pt x="98" y="307"/>
                    <a:pt x="103" y="293"/>
                    <a:pt x="110" y="276"/>
                  </a:cubicBezTo>
                  <a:cubicBezTo>
                    <a:pt x="115" y="262"/>
                    <a:pt x="137" y="209"/>
                    <a:pt x="139" y="202"/>
                  </a:cubicBezTo>
                  <a:cubicBezTo>
                    <a:pt x="142" y="194"/>
                    <a:pt x="144" y="187"/>
                    <a:pt x="144" y="182"/>
                  </a:cubicBezTo>
                  <a:cubicBezTo>
                    <a:pt x="144" y="154"/>
                    <a:pt x="120" y="132"/>
                    <a:pt x="86" y="132"/>
                  </a:cubicBezTo>
                  <a:cubicBezTo>
                    <a:pt x="26" y="132"/>
                    <a:pt x="0" y="214"/>
                    <a:pt x="0" y="223"/>
                  </a:cubicBezTo>
                  <a:cubicBezTo>
                    <a:pt x="0" y="230"/>
                    <a:pt x="7" y="230"/>
                    <a:pt x="10" y="230"/>
                  </a:cubicBezTo>
                  <a:cubicBezTo>
                    <a:pt x="19" y="230"/>
                    <a:pt x="19" y="228"/>
                    <a:pt x="22" y="221"/>
                  </a:cubicBezTo>
                  <a:cubicBezTo>
                    <a:pt x="36" y="170"/>
                    <a:pt x="62" y="149"/>
                    <a:pt x="84" y="149"/>
                  </a:cubicBezTo>
                  <a:cubicBezTo>
                    <a:pt x="94" y="149"/>
                    <a:pt x="101" y="154"/>
                    <a:pt x="101" y="170"/>
                  </a:cubicBezTo>
                  <a:cubicBezTo>
                    <a:pt x="101" y="182"/>
                    <a:pt x="96" y="192"/>
                    <a:pt x="82" y="228"/>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46" name="Freeform: Shape 45">
              <a:extLst>
                <a:ext uri="{FF2B5EF4-FFF2-40B4-BE49-F238E27FC236}">
                  <a16:creationId xmlns:a16="http://schemas.microsoft.com/office/drawing/2014/main" id="{5081186A-E42E-44FD-8FD3-B4EB1546F594}"/>
                </a:ext>
              </a:extLst>
            </p:cNvPr>
            <p:cNvSpPr/>
            <p:nvPr/>
          </p:nvSpPr>
          <p:spPr>
            <a:xfrm>
              <a:off x="6305760" y="3505319"/>
              <a:ext cx="195840" cy="96480"/>
            </a:xfrm>
            <a:custGeom>
              <a:avLst/>
              <a:gdLst/>
              <a:ahLst/>
              <a:cxnLst>
                <a:cxn ang="3cd4">
                  <a:pos x="hc" y="t"/>
                </a:cxn>
                <a:cxn ang="cd2">
                  <a:pos x="l" y="vc"/>
                </a:cxn>
                <a:cxn ang="cd4">
                  <a:pos x="hc" y="b"/>
                </a:cxn>
                <a:cxn ang="0">
                  <a:pos x="r" y="vc"/>
                </a:cxn>
              </a:cxnLst>
              <a:rect l="l" t="t" r="r" b="b"/>
              <a:pathLst>
                <a:path w="545" h="269">
                  <a:moveTo>
                    <a:pt x="230" y="214"/>
                  </a:moveTo>
                  <a:cubicBezTo>
                    <a:pt x="226" y="226"/>
                    <a:pt x="221" y="247"/>
                    <a:pt x="221" y="250"/>
                  </a:cubicBezTo>
                  <a:cubicBezTo>
                    <a:pt x="221" y="262"/>
                    <a:pt x="233" y="269"/>
                    <a:pt x="242" y="269"/>
                  </a:cubicBezTo>
                  <a:cubicBezTo>
                    <a:pt x="252" y="269"/>
                    <a:pt x="262" y="262"/>
                    <a:pt x="264" y="254"/>
                  </a:cubicBezTo>
                  <a:cubicBezTo>
                    <a:pt x="266" y="250"/>
                    <a:pt x="271" y="230"/>
                    <a:pt x="276" y="218"/>
                  </a:cubicBezTo>
                  <a:cubicBezTo>
                    <a:pt x="278" y="206"/>
                    <a:pt x="286" y="180"/>
                    <a:pt x="288" y="166"/>
                  </a:cubicBezTo>
                  <a:cubicBezTo>
                    <a:pt x="293" y="151"/>
                    <a:pt x="295" y="139"/>
                    <a:pt x="298" y="125"/>
                  </a:cubicBezTo>
                  <a:cubicBezTo>
                    <a:pt x="305" y="98"/>
                    <a:pt x="305" y="98"/>
                    <a:pt x="317" y="79"/>
                  </a:cubicBezTo>
                  <a:cubicBezTo>
                    <a:pt x="336" y="50"/>
                    <a:pt x="365" y="17"/>
                    <a:pt x="410" y="17"/>
                  </a:cubicBezTo>
                  <a:cubicBezTo>
                    <a:pt x="444" y="17"/>
                    <a:pt x="446" y="43"/>
                    <a:pt x="446" y="58"/>
                  </a:cubicBezTo>
                  <a:cubicBezTo>
                    <a:pt x="446" y="94"/>
                    <a:pt x="420" y="161"/>
                    <a:pt x="410" y="185"/>
                  </a:cubicBezTo>
                  <a:cubicBezTo>
                    <a:pt x="406" y="202"/>
                    <a:pt x="403" y="206"/>
                    <a:pt x="403" y="218"/>
                  </a:cubicBezTo>
                  <a:cubicBezTo>
                    <a:pt x="403" y="250"/>
                    <a:pt x="430" y="269"/>
                    <a:pt x="458" y="269"/>
                  </a:cubicBezTo>
                  <a:cubicBezTo>
                    <a:pt x="518" y="269"/>
                    <a:pt x="545" y="187"/>
                    <a:pt x="545" y="178"/>
                  </a:cubicBezTo>
                  <a:cubicBezTo>
                    <a:pt x="545" y="170"/>
                    <a:pt x="538" y="170"/>
                    <a:pt x="535" y="170"/>
                  </a:cubicBezTo>
                  <a:cubicBezTo>
                    <a:pt x="526" y="170"/>
                    <a:pt x="526" y="173"/>
                    <a:pt x="523" y="180"/>
                  </a:cubicBezTo>
                  <a:cubicBezTo>
                    <a:pt x="509" y="228"/>
                    <a:pt x="485" y="252"/>
                    <a:pt x="461" y="252"/>
                  </a:cubicBezTo>
                  <a:cubicBezTo>
                    <a:pt x="449" y="252"/>
                    <a:pt x="446" y="245"/>
                    <a:pt x="446" y="230"/>
                  </a:cubicBezTo>
                  <a:cubicBezTo>
                    <a:pt x="446" y="218"/>
                    <a:pt x="449" y="209"/>
                    <a:pt x="461" y="182"/>
                  </a:cubicBezTo>
                  <a:cubicBezTo>
                    <a:pt x="466" y="166"/>
                    <a:pt x="492" y="101"/>
                    <a:pt x="492" y="67"/>
                  </a:cubicBezTo>
                  <a:cubicBezTo>
                    <a:pt x="492" y="58"/>
                    <a:pt x="492" y="34"/>
                    <a:pt x="468" y="17"/>
                  </a:cubicBezTo>
                  <a:cubicBezTo>
                    <a:pt x="458" y="7"/>
                    <a:pt x="442" y="0"/>
                    <a:pt x="413" y="0"/>
                  </a:cubicBezTo>
                  <a:cubicBezTo>
                    <a:pt x="360" y="0"/>
                    <a:pt x="329" y="36"/>
                    <a:pt x="310" y="60"/>
                  </a:cubicBezTo>
                  <a:cubicBezTo>
                    <a:pt x="305" y="10"/>
                    <a:pt x="262" y="0"/>
                    <a:pt x="233" y="0"/>
                  </a:cubicBezTo>
                  <a:cubicBezTo>
                    <a:pt x="182" y="0"/>
                    <a:pt x="149" y="31"/>
                    <a:pt x="132" y="55"/>
                  </a:cubicBezTo>
                  <a:cubicBezTo>
                    <a:pt x="127" y="12"/>
                    <a:pt x="94" y="0"/>
                    <a:pt x="67" y="0"/>
                  </a:cubicBezTo>
                  <a:cubicBezTo>
                    <a:pt x="43" y="0"/>
                    <a:pt x="29" y="19"/>
                    <a:pt x="22" y="31"/>
                  </a:cubicBezTo>
                  <a:cubicBezTo>
                    <a:pt x="7" y="55"/>
                    <a:pt x="0" y="89"/>
                    <a:pt x="0" y="91"/>
                  </a:cubicBezTo>
                  <a:cubicBezTo>
                    <a:pt x="0" y="98"/>
                    <a:pt x="7" y="98"/>
                    <a:pt x="10" y="98"/>
                  </a:cubicBezTo>
                  <a:cubicBezTo>
                    <a:pt x="19" y="98"/>
                    <a:pt x="19" y="96"/>
                    <a:pt x="24" y="82"/>
                  </a:cubicBezTo>
                  <a:cubicBezTo>
                    <a:pt x="31" y="46"/>
                    <a:pt x="43" y="17"/>
                    <a:pt x="67" y="17"/>
                  </a:cubicBezTo>
                  <a:cubicBezTo>
                    <a:pt x="82" y="17"/>
                    <a:pt x="86" y="29"/>
                    <a:pt x="86" y="46"/>
                  </a:cubicBezTo>
                  <a:cubicBezTo>
                    <a:pt x="86" y="58"/>
                    <a:pt x="82" y="79"/>
                    <a:pt x="77" y="96"/>
                  </a:cubicBezTo>
                  <a:cubicBezTo>
                    <a:pt x="72" y="110"/>
                    <a:pt x="67" y="137"/>
                    <a:pt x="62" y="149"/>
                  </a:cubicBezTo>
                  <a:lnTo>
                    <a:pt x="46" y="226"/>
                  </a:lnTo>
                  <a:cubicBezTo>
                    <a:pt x="43" y="233"/>
                    <a:pt x="38" y="247"/>
                    <a:pt x="38" y="250"/>
                  </a:cubicBezTo>
                  <a:cubicBezTo>
                    <a:pt x="38" y="262"/>
                    <a:pt x="50" y="269"/>
                    <a:pt x="58" y="269"/>
                  </a:cubicBezTo>
                  <a:cubicBezTo>
                    <a:pt x="70" y="269"/>
                    <a:pt x="79" y="262"/>
                    <a:pt x="82" y="254"/>
                  </a:cubicBezTo>
                  <a:cubicBezTo>
                    <a:pt x="84" y="250"/>
                    <a:pt x="89" y="230"/>
                    <a:pt x="94" y="218"/>
                  </a:cubicBezTo>
                  <a:cubicBezTo>
                    <a:pt x="96" y="206"/>
                    <a:pt x="101" y="180"/>
                    <a:pt x="106" y="166"/>
                  </a:cubicBezTo>
                  <a:cubicBezTo>
                    <a:pt x="108" y="151"/>
                    <a:pt x="113" y="139"/>
                    <a:pt x="115" y="125"/>
                  </a:cubicBezTo>
                  <a:cubicBezTo>
                    <a:pt x="122" y="101"/>
                    <a:pt x="122" y="96"/>
                    <a:pt x="142" y="72"/>
                  </a:cubicBezTo>
                  <a:cubicBezTo>
                    <a:pt x="156" y="48"/>
                    <a:pt x="185" y="17"/>
                    <a:pt x="230" y="17"/>
                  </a:cubicBezTo>
                  <a:cubicBezTo>
                    <a:pt x="264" y="17"/>
                    <a:pt x="264" y="48"/>
                    <a:pt x="264" y="58"/>
                  </a:cubicBezTo>
                  <a:cubicBezTo>
                    <a:pt x="264" y="74"/>
                    <a:pt x="262" y="82"/>
                    <a:pt x="254" y="115"/>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47" name="Freeform: Shape 46">
              <a:extLst>
                <a:ext uri="{FF2B5EF4-FFF2-40B4-BE49-F238E27FC236}">
                  <a16:creationId xmlns:a16="http://schemas.microsoft.com/office/drawing/2014/main" id="{87D222E7-EC32-4DDF-BF9A-47F9A27D9567}"/>
                </a:ext>
              </a:extLst>
            </p:cNvPr>
            <p:cNvSpPr/>
            <p:nvPr/>
          </p:nvSpPr>
          <p:spPr>
            <a:xfrm>
              <a:off x="6525360" y="3505319"/>
              <a:ext cx="133560" cy="140400"/>
            </a:xfrm>
            <a:custGeom>
              <a:avLst/>
              <a:gdLst/>
              <a:ahLst/>
              <a:cxnLst>
                <a:cxn ang="3cd4">
                  <a:pos x="hc" y="t"/>
                </a:cxn>
                <a:cxn ang="cd2">
                  <a:pos x="l" y="vc"/>
                </a:cxn>
                <a:cxn ang="cd4">
                  <a:pos x="hc" y="b"/>
                </a:cxn>
                <a:cxn ang="0">
                  <a:pos x="r" y="vc"/>
                </a:cxn>
              </a:cxnLst>
              <a:rect l="l" t="t" r="r" b="b"/>
              <a:pathLst>
                <a:path w="372" h="391">
                  <a:moveTo>
                    <a:pt x="146" y="266"/>
                  </a:moveTo>
                  <a:cubicBezTo>
                    <a:pt x="154" y="269"/>
                    <a:pt x="161" y="269"/>
                    <a:pt x="168" y="269"/>
                  </a:cubicBezTo>
                  <a:cubicBezTo>
                    <a:pt x="274" y="269"/>
                    <a:pt x="372" y="180"/>
                    <a:pt x="372" y="86"/>
                  </a:cubicBezTo>
                  <a:cubicBezTo>
                    <a:pt x="372" y="34"/>
                    <a:pt x="341" y="0"/>
                    <a:pt x="295" y="0"/>
                  </a:cubicBezTo>
                  <a:cubicBezTo>
                    <a:pt x="211" y="0"/>
                    <a:pt x="168" y="106"/>
                    <a:pt x="151" y="149"/>
                  </a:cubicBezTo>
                  <a:cubicBezTo>
                    <a:pt x="144" y="170"/>
                    <a:pt x="132" y="214"/>
                    <a:pt x="127" y="223"/>
                  </a:cubicBezTo>
                  <a:cubicBezTo>
                    <a:pt x="62" y="216"/>
                    <a:pt x="22" y="185"/>
                    <a:pt x="22" y="142"/>
                  </a:cubicBezTo>
                  <a:cubicBezTo>
                    <a:pt x="22" y="142"/>
                    <a:pt x="24" y="74"/>
                    <a:pt x="72" y="22"/>
                  </a:cubicBezTo>
                  <a:cubicBezTo>
                    <a:pt x="77" y="17"/>
                    <a:pt x="77" y="14"/>
                    <a:pt x="77" y="12"/>
                  </a:cubicBezTo>
                  <a:cubicBezTo>
                    <a:pt x="77" y="5"/>
                    <a:pt x="70" y="5"/>
                    <a:pt x="67" y="5"/>
                  </a:cubicBezTo>
                  <a:cubicBezTo>
                    <a:pt x="62" y="5"/>
                    <a:pt x="60" y="5"/>
                    <a:pt x="48" y="19"/>
                  </a:cubicBezTo>
                  <a:cubicBezTo>
                    <a:pt x="14" y="60"/>
                    <a:pt x="0" y="122"/>
                    <a:pt x="0" y="146"/>
                  </a:cubicBezTo>
                  <a:cubicBezTo>
                    <a:pt x="0" y="199"/>
                    <a:pt x="38" y="245"/>
                    <a:pt x="115" y="262"/>
                  </a:cubicBezTo>
                  <a:cubicBezTo>
                    <a:pt x="86" y="355"/>
                    <a:pt x="82" y="365"/>
                    <a:pt x="82" y="372"/>
                  </a:cubicBezTo>
                  <a:cubicBezTo>
                    <a:pt x="82" y="386"/>
                    <a:pt x="96" y="391"/>
                    <a:pt x="103" y="391"/>
                  </a:cubicBezTo>
                  <a:cubicBezTo>
                    <a:pt x="108" y="391"/>
                    <a:pt x="120" y="386"/>
                    <a:pt x="125" y="377"/>
                  </a:cubicBezTo>
                  <a:cubicBezTo>
                    <a:pt x="130" y="367"/>
                    <a:pt x="134" y="338"/>
                    <a:pt x="146" y="266"/>
                  </a:cubicBezTo>
                  <a:close/>
                  <a:moveTo>
                    <a:pt x="154" y="228"/>
                  </a:moveTo>
                  <a:cubicBezTo>
                    <a:pt x="166" y="158"/>
                    <a:pt x="170" y="132"/>
                    <a:pt x="199" y="94"/>
                  </a:cubicBezTo>
                  <a:cubicBezTo>
                    <a:pt x="226" y="58"/>
                    <a:pt x="257" y="41"/>
                    <a:pt x="288" y="41"/>
                  </a:cubicBezTo>
                  <a:cubicBezTo>
                    <a:pt x="329" y="41"/>
                    <a:pt x="350" y="67"/>
                    <a:pt x="350" y="98"/>
                  </a:cubicBezTo>
                  <a:cubicBezTo>
                    <a:pt x="350" y="158"/>
                    <a:pt x="276" y="228"/>
                    <a:pt x="173" y="228"/>
                  </a:cubicBezTo>
                  <a:cubicBezTo>
                    <a:pt x="168" y="228"/>
                    <a:pt x="161" y="228"/>
                    <a:pt x="154" y="228"/>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48" name="Freeform: Shape 47">
              <a:extLst>
                <a:ext uri="{FF2B5EF4-FFF2-40B4-BE49-F238E27FC236}">
                  <a16:creationId xmlns:a16="http://schemas.microsoft.com/office/drawing/2014/main" id="{BCAE33B7-87D9-4A82-8C12-ABE944A49BE4}"/>
                </a:ext>
              </a:extLst>
            </p:cNvPr>
            <p:cNvSpPr/>
            <p:nvPr/>
          </p:nvSpPr>
          <p:spPr>
            <a:xfrm>
              <a:off x="6717240" y="3691800"/>
              <a:ext cx="36000" cy="91080"/>
            </a:xfrm>
            <a:custGeom>
              <a:avLst/>
              <a:gdLst/>
              <a:ahLst/>
              <a:cxnLst>
                <a:cxn ang="3cd4">
                  <a:pos x="hc" y="t"/>
                </a:cxn>
                <a:cxn ang="cd2">
                  <a:pos x="l" y="vc"/>
                </a:cxn>
                <a:cxn ang="cd4">
                  <a:pos x="hc" y="b"/>
                </a:cxn>
                <a:cxn ang="0">
                  <a:pos x="r" y="vc"/>
                </a:cxn>
              </a:cxnLst>
              <a:rect l="l" t="t" r="r" b="b"/>
              <a:pathLst>
                <a:path w="101" h="254">
                  <a:moveTo>
                    <a:pt x="101" y="89"/>
                  </a:moveTo>
                  <a:cubicBezTo>
                    <a:pt x="101" y="34"/>
                    <a:pt x="79" y="0"/>
                    <a:pt x="46" y="0"/>
                  </a:cubicBezTo>
                  <a:cubicBezTo>
                    <a:pt x="17" y="0"/>
                    <a:pt x="0" y="22"/>
                    <a:pt x="0" y="46"/>
                  </a:cubicBezTo>
                  <a:cubicBezTo>
                    <a:pt x="0" y="67"/>
                    <a:pt x="17" y="91"/>
                    <a:pt x="46" y="91"/>
                  </a:cubicBezTo>
                  <a:cubicBezTo>
                    <a:pt x="55" y="91"/>
                    <a:pt x="67" y="86"/>
                    <a:pt x="77" y="79"/>
                  </a:cubicBezTo>
                  <a:cubicBezTo>
                    <a:pt x="79" y="77"/>
                    <a:pt x="79" y="77"/>
                    <a:pt x="82" y="77"/>
                  </a:cubicBezTo>
                  <a:lnTo>
                    <a:pt x="82" y="89"/>
                  </a:lnTo>
                  <a:cubicBezTo>
                    <a:pt x="82" y="154"/>
                    <a:pt x="53" y="204"/>
                    <a:pt x="24" y="233"/>
                  </a:cubicBezTo>
                  <a:cubicBezTo>
                    <a:pt x="14" y="240"/>
                    <a:pt x="14" y="242"/>
                    <a:pt x="14" y="245"/>
                  </a:cubicBezTo>
                  <a:cubicBezTo>
                    <a:pt x="14" y="252"/>
                    <a:pt x="19" y="254"/>
                    <a:pt x="22" y="254"/>
                  </a:cubicBezTo>
                  <a:cubicBezTo>
                    <a:pt x="31" y="254"/>
                    <a:pt x="101" y="190"/>
                    <a:pt x="101" y="89"/>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grpSp>
      <p:grpSp>
        <p:nvGrpSpPr>
          <p:cNvPr id="49" name="Group 48" descr="24§inline§$\left(f_l^m\right)^* = f_l^{-m}$§svg§600§FALSE§" title="TexMaths">
            <a:extLst>
              <a:ext uri="{FF2B5EF4-FFF2-40B4-BE49-F238E27FC236}">
                <a16:creationId xmlns:a16="http://schemas.microsoft.com/office/drawing/2014/main" id="{34ACC0E1-F4EC-459F-9D0C-9DE85D760BC3}"/>
              </a:ext>
            </a:extLst>
          </p:cNvPr>
          <p:cNvGrpSpPr/>
          <p:nvPr/>
        </p:nvGrpSpPr>
        <p:grpSpPr>
          <a:xfrm>
            <a:off x="6277975" y="2259815"/>
            <a:ext cx="1332720" cy="265949"/>
            <a:chOff x="7072200" y="3467520"/>
            <a:chExt cx="1776960" cy="354599"/>
          </a:xfrm>
        </p:grpSpPr>
        <p:sp>
          <p:nvSpPr>
            <p:cNvPr id="50" name="Freeform: Shape 49">
              <a:extLst>
                <a:ext uri="{FF2B5EF4-FFF2-40B4-BE49-F238E27FC236}">
                  <a16:creationId xmlns:a16="http://schemas.microsoft.com/office/drawing/2014/main" id="{5F071FA2-274B-4E2D-95B2-003D0FD6248D}"/>
                </a:ext>
              </a:extLst>
            </p:cNvPr>
            <p:cNvSpPr/>
            <p:nvPr/>
          </p:nvSpPr>
          <p:spPr>
            <a:xfrm>
              <a:off x="7072200" y="3467520"/>
              <a:ext cx="1776960" cy="352800"/>
            </a:xfrm>
            <a:custGeom>
              <a:avLst/>
              <a:gdLst/>
              <a:ahLst/>
              <a:cxnLst>
                <a:cxn ang="3cd4">
                  <a:pos x="hc" y="t"/>
                </a:cxn>
                <a:cxn ang="cd2">
                  <a:pos x="l" y="vc"/>
                </a:cxn>
                <a:cxn ang="cd4">
                  <a:pos x="hc" y="b"/>
                </a:cxn>
                <a:cxn ang="0">
                  <a:pos x="r" y="vc"/>
                </a:cxn>
              </a:cxnLst>
              <a:rect l="l" t="t" r="r" b="b"/>
              <a:pathLst>
                <a:path w="4937" h="981">
                  <a:moveTo>
                    <a:pt x="2467" y="981"/>
                  </a:moveTo>
                  <a:lnTo>
                    <a:pt x="0" y="981"/>
                  </a:lnTo>
                  <a:lnTo>
                    <a:pt x="0" y="0"/>
                  </a:lnTo>
                  <a:lnTo>
                    <a:pt x="4937" y="0"/>
                  </a:lnTo>
                  <a:lnTo>
                    <a:pt x="4937" y="981"/>
                  </a:lnTo>
                  <a:close/>
                </a:path>
              </a:pathLst>
            </a:custGeom>
            <a:solidFill>
              <a:srgbClr val="FFFFFF"/>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51" name="Freeform: Shape 50">
              <a:extLst>
                <a:ext uri="{FF2B5EF4-FFF2-40B4-BE49-F238E27FC236}">
                  <a16:creationId xmlns:a16="http://schemas.microsoft.com/office/drawing/2014/main" id="{5C68AF5B-EEDD-43CA-9761-2F8EBD213617}"/>
                </a:ext>
              </a:extLst>
            </p:cNvPr>
            <p:cNvSpPr/>
            <p:nvPr/>
          </p:nvSpPr>
          <p:spPr>
            <a:xfrm>
              <a:off x="7102440" y="3500279"/>
              <a:ext cx="71280" cy="303480"/>
            </a:xfrm>
            <a:custGeom>
              <a:avLst/>
              <a:gdLst/>
              <a:ahLst/>
              <a:cxnLst>
                <a:cxn ang="3cd4">
                  <a:pos x="hc" y="t"/>
                </a:cxn>
                <a:cxn ang="cd2">
                  <a:pos x="l" y="vc"/>
                </a:cxn>
                <a:cxn ang="cd4">
                  <a:pos x="hc" y="b"/>
                </a:cxn>
                <a:cxn ang="0">
                  <a:pos x="r" y="vc"/>
                </a:cxn>
              </a:cxnLst>
              <a:rect l="l" t="t" r="r" b="b"/>
              <a:pathLst>
                <a:path w="199" h="844">
                  <a:moveTo>
                    <a:pt x="199" y="837"/>
                  </a:moveTo>
                  <a:cubicBezTo>
                    <a:pt x="199" y="835"/>
                    <a:pt x="199" y="832"/>
                    <a:pt x="182" y="818"/>
                  </a:cubicBezTo>
                  <a:cubicBezTo>
                    <a:pt x="77" y="713"/>
                    <a:pt x="50" y="552"/>
                    <a:pt x="50" y="422"/>
                  </a:cubicBezTo>
                  <a:cubicBezTo>
                    <a:pt x="50" y="276"/>
                    <a:pt x="82" y="130"/>
                    <a:pt x="187" y="24"/>
                  </a:cubicBezTo>
                  <a:cubicBezTo>
                    <a:pt x="199" y="12"/>
                    <a:pt x="199" y="12"/>
                    <a:pt x="199" y="10"/>
                  </a:cubicBezTo>
                  <a:cubicBezTo>
                    <a:pt x="199" y="2"/>
                    <a:pt x="194" y="0"/>
                    <a:pt x="190" y="0"/>
                  </a:cubicBezTo>
                  <a:cubicBezTo>
                    <a:pt x="180" y="0"/>
                    <a:pt x="103" y="58"/>
                    <a:pt x="53" y="166"/>
                  </a:cubicBezTo>
                  <a:cubicBezTo>
                    <a:pt x="10" y="259"/>
                    <a:pt x="0" y="353"/>
                    <a:pt x="0" y="422"/>
                  </a:cubicBezTo>
                  <a:cubicBezTo>
                    <a:pt x="0" y="489"/>
                    <a:pt x="10" y="590"/>
                    <a:pt x="55" y="686"/>
                  </a:cubicBezTo>
                  <a:cubicBezTo>
                    <a:pt x="108" y="792"/>
                    <a:pt x="180" y="844"/>
                    <a:pt x="190" y="844"/>
                  </a:cubicBezTo>
                  <a:cubicBezTo>
                    <a:pt x="194" y="844"/>
                    <a:pt x="199" y="842"/>
                    <a:pt x="199" y="837"/>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52" name="Freeform: Shape 51">
              <a:extLst>
                <a:ext uri="{FF2B5EF4-FFF2-40B4-BE49-F238E27FC236}">
                  <a16:creationId xmlns:a16="http://schemas.microsoft.com/office/drawing/2014/main" id="{C782D9FC-9345-4E86-B0DA-35568BC38150}"/>
                </a:ext>
              </a:extLst>
            </p:cNvPr>
            <p:cNvSpPr/>
            <p:nvPr/>
          </p:nvSpPr>
          <p:spPr>
            <a:xfrm>
              <a:off x="7206120" y="3514320"/>
              <a:ext cx="151560" cy="276840"/>
            </a:xfrm>
            <a:custGeom>
              <a:avLst/>
              <a:gdLst/>
              <a:ahLst/>
              <a:cxnLst>
                <a:cxn ang="3cd4">
                  <a:pos x="hc" y="t"/>
                </a:cxn>
                <a:cxn ang="cd2">
                  <a:pos x="l" y="vc"/>
                </a:cxn>
                <a:cxn ang="cd4">
                  <a:pos x="hc" y="b"/>
                </a:cxn>
                <a:cxn ang="0">
                  <a:pos x="r" y="vc"/>
                </a:cxn>
              </a:cxnLst>
              <a:rect l="l" t="t" r="r" b="b"/>
              <a:pathLst>
                <a:path w="422" h="770">
                  <a:moveTo>
                    <a:pt x="266" y="259"/>
                  </a:moveTo>
                  <a:lnTo>
                    <a:pt x="338" y="259"/>
                  </a:lnTo>
                  <a:cubicBezTo>
                    <a:pt x="355" y="259"/>
                    <a:pt x="365" y="259"/>
                    <a:pt x="365" y="240"/>
                  </a:cubicBezTo>
                  <a:cubicBezTo>
                    <a:pt x="365" y="233"/>
                    <a:pt x="355" y="233"/>
                    <a:pt x="341" y="233"/>
                  </a:cubicBezTo>
                  <a:lnTo>
                    <a:pt x="271" y="233"/>
                  </a:lnTo>
                  <a:lnTo>
                    <a:pt x="290" y="134"/>
                  </a:lnTo>
                  <a:cubicBezTo>
                    <a:pt x="293" y="118"/>
                    <a:pt x="305" y="58"/>
                    <a:pt x="310" y="48"/>
                  </a:cubicBezTo>
                  <a:cubicBezTo>
                    <a:pt x="317" y="31"/>
                    <a:pt x="331" y="19"/>
                    <a:pt x="350" y="19"/>
                  </a:cubicBezTo>
                  <a:cubicBezTo>
                    <a:pt x="353" y="19"/>
                    <a:pt x="374" y="19"/>
                    <a:pt x="391" y="34"/>
                  </a:cubicBezTo>
                  <a:cubicBezTo>
                    <a:pt x="353" y="38"/>
                    <a:pt x="346" y="67"/>
                    <a:pt x="346" y="79"/>
                  </a:cubicBezTo>
                  <a:cubicBezTo>
                    <a:pt x="346" y="98"/>
                    <a:pt x="360" y="108"/>
                    <a:pt x="377" y="108"/>
                  </a:cubicBezTo>
                  <a:cubicBezTo>
                    <a:pt x="398" y="108"/>
                    <a:pt x="422" y="91"/>
                    <a:pt x="422" y="58"/>
                  </a:cubicBezTo>
                  <a:cubicBezTo>
                    <a:pt x="422" y="19"/>
                    <a:pt x="384" y="0"/>
                    <a:pt x="350" y="0"/>
                  </a:cubicBezTo>
                  <a:cubicBezTo>
                    <a:pt x="322" y="0"/>
                    <a:pt x="266" y="14"/>
                    <a:pt x="242" y="98"/>
                  </a:cubicBezTo>
                  <a:cubicBezTo>
                    <a:pt x="238" y="118"/>
                    <a:pt x="235" y="125"/>
                    <a:pt x="214" y="233"/>
                  </a:cubicBezTo>
                  <a:lnTo>
                    <a:pt x="156" y="233"/>
                  </a:lnTo>
                  <a:cubicBezTo>
                    <a:pt x="139" y="233"/>
                    <a:pt x="130" y="233"/>
                    <a:pt x="130" y="247"/>
                  </a:cubicBezTo>
                  <a:cubicBezTo>
                    <a:pt x="130" y="259"/>
                    <a:pt x="137" y="259"/>
                    <a:pt x="154" y="259"/>
                  </a:cubicBezTo>
                  <a:lnTo>
                    <a:pt x="209" y="259"/>
                  </a:lnTo>
                  <a:lnTo>
                    <a:pt x="146" y="593"/>
                  </a:lnTo>
                  <a:cubicBezTo>
                    <a:pt x="130" y="674"/>
                    <a:pt x="115" y="751"/>
                    <a:pt x="72" y="751"/>
                  </a:cubicBezTo>
                  <a:cubicBezTo>
                    <a:pt x="70" y="751"/>
                    <a:pt x="48" y="751"/>
                    <a:pt x="31" y="737"/>
                  </a:cubicBezTo>
                  <a:cubicBezTo>
                    <a:pt x="70" y="734"/>
                    <a:pt x="79" y="703"/>
                    <a:pt x="79" y="691"/>
                  </a:cubicBezTo>
                  <a:cubicBezTo>
                    <a:pt x="79" y="672"/>
                    <a:pt x="62" y="660"/>
                    <a:pt x="46" y="660"/>
                  </a:cubicBezTo>
                  <a:cubicBezTo>
                    <a:pt x="24" y="660"/>
                    <a:pt x="0" y="679"/>
                    <a:pt x="0" y="713"/>
                  </a:cubicBezTo>
                  <a:cubicBezTo>
                    <a:pt x="0" y="748"/>
                    <a:pt x="38" y="770"/>
                    <a:pt x="72" y="770"/>
                  </a:cubicBezTo>
                  <a:cubicBezTo>
                    <a:pt x="118" y="770"/>
                    <a:pt x="154" y="720"/>
                    <a:pt x="168" y="689"/>
                  </a:cubicBezTo>
                  <a:cubicBezTo>
                    <a:pt x="194" y="633"/>
                    <a:pt x="214" y="533"/>
                    <a:pt x="216" y="525"/>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53" name="Freeform: Shape 52">
              <a:extLst>
                <a:ext uri="{FF2B5EF4-FFF2-40B4-BE49-F238E27FC236}">
                  <a16:creationId xmlns:a16="http://schemas.microsoft.com/office/drawing/2014/main" id="{CC0843EC-5314-4B0B-B021-F4076257D4D2}"/>
                </a:ext>
              </a:extLst>
            </p:cNvPr>
            <p:cNvSpPr/>
            <p:nvPr/>
          </p:nvSpPr>
          <p:spPr>
            <a:xfrm>
              <a:off x="7381440" y="3524399"/>
              <a:ext cx="195840" cy="96480"/>
            </a:xfrm>
            <a:custGeom>
              <a:avLst/>
              <a:gdLst/>
              <a:ahLst/>
              <a:cxnLst>
                <a:cxn ang="3cd4">
                  <a:pos x="hc" y="t"/>
                </a:cxn>
                <a:cxn ang="cd2">
                  <a:pos x="l" y="vc"/>
                </a:cxn>
                <a:cxn ang="cd4">
                  <a:pos x="hc" y="b"/>
                </a:cxn>
                <a:cxn ang="0">
                  <a:pos x="r" y="vc"/>
                </a:cxn>
              </a:cxnLst>
              <a:rect l="l" t="t" r="r" b="b"/>
              <a:pathLst>
                <a:path w="545" h="269">
                  <a:moveTo>
                    <a:pt x="230" y="214"/>
                  </a:moveTo>
                  <a:cubicBezTo>
                    <a:pt x="226" y="226"/>
                    <a:pt x="221" y="247"/>
                    <a:pt x="221" y="249"/>
                  </a:cubicBezTo>
                  <a:cubicBezTo>
                    <a:pt x="221" y="261"/>
                    <a:pt x="233" y="269"/>
                    <a:pt x="242" y="269"/>
                  </a:cubicBezTo>
                  <a:cubicBezTo>
                    <a:pt x="252" y="269"/>
                    <a:pt x="262" y="261"/>
                    <a:pt x="264" y="254"/>
                  </a:cubicBezTo>
                  <a:cubicBezTo>
                    <a:pt x="266" y="249"/>
                    <a:pt x="271" y="230"/>
                    <a:pt x="276" y="218"/>
                  </a:cubicBezTo>
                  <a:cubicBezTo>
                    <a:pt x="278" y="206"/>
                    <a:pt x="286" y="180"/>
                    <a:pt x="288" y="166"/>
                  </a:cubicBezTo>
                  <a:cubicBezTo>
                    <a:pt x="293" y="151"/>
                    <a:pt x="295" y="139"/>
                    <a:pt x="298" y="125"/>
                  </a:cubicBezTo>
                  <a:cubicBezTo>
                    <a:pt x="305" y="98"/>
                    <a:pt x="305" y="98"/>
                    <a:pt x="317" y="79"/>
                  </a:cubicBezTo>
                  <a:cubicBezTo>
                    <a:pt x="336" y="50"/>
                    <a:pt x="365" y="17"/>
                    <a:pt x="410" y="17"/>
                  </a:cubicBezTo>
                  <a:cubicBezTo>
                    <a:pt x="444" y="17"/>
                    <a:pt x="446" y="43"/>
                    <a:pt x="446" y="58"/>
                  </a:cubicBezTo>
                  <a:cubicBezTo>
                    <a:pt x="446" y="94"/>
                    <a:pt x="420" y="161"/>
                    <a:pt x="410" y="185"/>
                  </a:cubicBezTo>
                  <a:cubicBezTo>
                    <a:pt x="406" y="202"/>
                    <a:pt x="403" y="206"/>
                    <a:pt x="403" y="218"/>
                  </a:cubicBezTo>
                  <a:cubicBezTo>
                    <a:pt x="403" y="249"/>
                    <a:pt x="430" y="269"/>
                    <a:pt x="458" y="269"/>
                  </a:cubicBezTo>
                  <a:cubicBezTo>
                    <a:pt x="518" y="269"/>
                    <a:pt x="545" y="187"/>
                    <a:pt x="545" y="178"/>
                  </a:cubicBezTo>
                  <a:cubicBezTo>
                    <a:pt x="545" y="170"/>
                    <a:pt x="538" y="170"/>
                    <a:pt x="535" y="170"/>
                  </a:cubicBezTo>
                  <a:cubicBezTo>
                    <a:pt x="526" y="170"/>
                    <a:pt x="526" y="173"/>
                    <a:pt x="523" y="180"/>
                  </a:cubicBezTo>
                  <a:cubicBezTo>
                    <a:pt x="511" y="228"/>
                    <a:pt x="485" y="252"/>
                    <a:pt x="461" y="252"/>
                  </a:cubicBezTo>
                  <a:cubicBezTo>
                    <a:pt x="449" y="252"/>
                    <a:pt x="446" y="245"/>
                    <a:pt x="446" y="230"/>
                  </a:cubicBezTo>
                  <a:cubicBezTo>
                    <a:pt x="446" y="218"/>
                    <a:pt x="449" y="209"/>
                    <a:pt x="461" y="182"/>
                  </a:cubicBezTo>
                  <a:cubicBezTo>
                    <a:pt x="466" y="166"/>
                    <a:pt x="492" y="101"/>
                    <a:pt x="492" y="67"/>
                  </a:cubicBezTo>
                  <a:cubicBezTo>
                    <a:pt x="492" y="58"/>
                    <a:pt x="492" y="34"/>
                    <a:pt x="468" y="17"/>
                  </a:cubicBezTo>
                  <a:cubicBezTo>
                    <a:pt x="458" y="7"/>
                    <a:pt x="442" y="0"/>
                    <a:pt x="413" y="0"/>
                  </a:cubicBezTo>
                  <a:cubicBezTo>
                    <a:pt x="360" y="0"/>
                    <a:pt x="329" y="36"/>
                    <a:pt x="310" y="60"/>
                  </a:cubicBezTo>
                  <a:cubicBezTo>
                    <a:pt x="305" y="10"/>
                    <a:pt x="262" y="0"/>
                    <a:pt x="233" y="0"/>
                  </a:cubicBezTo>
                  <a:cubicBezTo>
                    <a:pt x="182" y="0"/>
                    <a:pt x="149" y="31"/>
                    <a:pt x="132" y="55"/>
                  </a:cubicBezTo>
                  <a:cubicBezTo>
                    <a:pt x="127" y="12"/>
                    <a:pt x="94" y="0"/>
                    <a:pt x="67" y="0"/>
                  </a:cubicBezTo>
                  <a:cubicBezTo>
                    <a:pt x="43" y="0"/>
                    <a:pt x="29" y="19"/>
                    <a:pt x="22" y="31"/>
                  </a:cubicBezTo>
                  <a:cubicBezTo>
                    <a:pt x="7" y="55"/>
                    <a:pt x="0" y="89"/>
                    <a:pt x="0" y="91"/>
                  </a:cubicBezTo>
                  <a:cubicBezTo>
                    <a:pt x="0" y="98"/>
                    <a:pt x="7" y="98"/>
                    <a:pt x="10" y="98"/>
                  </a:cubicBezTo>
                  <a:cubicBezTo>
                    <a:pt x="19" y="98"/>
                    <a:pt x="19" y="96"/>
                    <a:pt x="24" y="82"/>
                  </a:cubicBezTo>
                  <a:cubicBezTo>
                    <a:pt x="31" y="46"/>
                    <a:pt x="43" y="17"/>
                    <a:pt x="67" y="17"/>
                  </a:cubicBezTo>
                  <a:cubicBezTo>
                    <a:pt x="82" y="17"/>
                    <a:pt x="86" y="29"/>
                    <a:pt x="86" y="46"/>
                  </a:cubicBezTo>
                  <a:cubicBezTo>
                    <a:pt x="86" y="58"/>
                    <a:pt x="82" y="79"/>
                    <a:pt x="77" y="96"/>
                  </a:cubicBezTo>
                  <a:cubicBezTo>
                    <a:pt x="72" y="110"/>
                    <a:pt x="67" y="137"/>
                    <a:pt x="62" y="149"/>
                  </a:cubicBezTo>
                  <a:lnTo>
                    <a:pt x="46" y="226"/>
                  </a:lnTo>
                  <a:cubicBezTo>
                    <a:pt x="43" y="233"/>
                    <a:pt x="38" y="247"/>
                    <a:pt x="38" y="249"/>
                  </a:cubicBezTo>
                  <a:cubicBezTo>
                    <a:pt x="38" y="261"/>
                    <a:pt x="50" y="269"/>
                    <a:pt x="58" y="269"/>
                  </a:cubicBezTo>
                  <a:cubicBezTo>
                    <a:pt x="70" y="269"/>
                    <a:pt x="79" y="261"/>
                    <a:pt x="82" y="254"/>
                  </a:cubicBezTo>
                  <a:cubicBezTo>
                    <a:pt x="84" y="249"/>
                    <a:pt x="89" y="230"/>
                    <a:pt x="94" y="218"/>
                  </a:cubicBezTo>
                  <a:cubicBezTo>
                    <a:pt x="96" y="206"/>
                    <a:pt x="103" y="180"/>
                    <a:pt x="106" y="166"/>
                  </a:cubicBezTo>
                  <a:cubicBezTo>
                    <a:pt x="108" y="151"/>
                    <a:pt x="113" y="139"/>
                    <a:pt x="115" y="125"/>
                  </a:cubicBezTo>
                  <a:cubicBezTo>
                    <a:pt x="122" y="101"/>
                    <a:pt x="122" y="96"/>
                    <a:pt x="142" y="72"/>
                  </a:cubicBezTo>
                  <a:cubicBezTo>
                    <a:pt x="156" y="48"/>
                    <a:pt x="185" y="17"/>
                    <a:pt x="230" y="17"/>
                  </a:cubicBezTo>
                  <a:cubicBezTo>
                    <a:pt x="264" y="17"/>
                    <a:pt x="264" y="48"/>
                    <a:pt x="264" y="58"/>
                  </a:cubicBezTo>
                  <a:cubicBezTo>
                    <a:pt x="264" y="74"/>
                    <a:pt x="262" y="82"/>
                    <a:pt x="254" y="115"/>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54" name="Freeform: Shape 53">
              <a:extLst>
                <a:ext uri="{FF2B5EF4-FFF2-40B4-BE49-F238E27FC236}">
                  <a16:creationId xmlns:a16="http://schemas.microsoft.com/office/drawing/2014/main" id="{F833094A-188E-4F84-9C75-6BD19B833510}"/>
                </a:ext>
              </a:extLst>
            </p:cNvPr>
            <p:cNvSpPr/>
            <p:nvPr/>
          </p:nvSpPr>
          <p:spPr>
            <a:xfrm>
              <a:off x="7351199" y="3666960"/>
              <a:ext cx="47880" cy="149760"/>
            </a:xfrm>
            <a:custGeom>
              <a:avLst/>
              <a:gdLst/>
              <a:ahLst/>
              <a:cxnLst>
                <a:cxn ang="3cd4">
                  <a:pos x="hc" y="t"/>
                </a:cxn>
                <a:cxn ang="cd2">
                  <a:pos x="l" y="vc"/>
                </a:cxn>
                <a:cxn ang="cd4">
                  <a:pos x="hc" y="b"/>
                </a:cxn>
                <a:cxn ang="0">
                  <a:pos x="r" y="vc"/>
                </a:cxn>
              </a:cxnLst>
              <a:rect l="l" t="t" r="r" b="b"/>
              <a:pathLst>
                <a:path w="134" h="417">
                  <a:moveTo>
                    <a:pt x="132" y="17"/>
                  </a:moveTo>
                  <a:cubicBezTo>
                    <a:pt x="132" y="17"/>
                    <a:pt x="134" y="10"/>
                    <a:pt x="134" y="7"/>
                  </a:cubicBezTo>
                  <a:cubicBezTo>
                    <a:pt x="134" y="5"/>
                    <a:pt x="132" y="0"/>
                    <a:pt x="125" y="0"/>
                  </a:cubicBezTo>
                  <a:cubicBezTo>
                    <a:pt x="113" y="0"/>
                    <a:pt x="62" y="5"/>
                    <a:pt x="48" y="5"/>
                  </a:cubicBezTo>
                  <a:cubicBezTo>
                    <a:pt x="43" y="7"/>
                    <a:pt x="36" y="7"/>
                    <a:pt x="36" y="19"/>
                  </a:cubicBezTo>
                  <a:cubicBezTo>
                    <a:pt x="36" y="29"/>
                    <a:pt x="43" y="29"/>
                    <a:pt x="50" y="29"/>
                  </a:cubicBezTo>
                  <a:cubicBezTo>
                    <a:pt x="79" y="29"/>
                    <a:pt x="79" y="31"/>
                    <a:pt x="79" y="36"/>
                  </a:cubicBezTo>
                  <a:cubicBezTo>
                    <a:pt x="79" y="41"/>
                    <a:pt x="79" y="46"/>
                    <a:pt x="77" y="50"/>
                  </a:cubicBezTo>
                  <a:lnTo>
                    <a:pt x="2" y="343"/>
                  </a:lnTo>
                  <a:cubicBezTo>
                    <a:pt x="0" y="348"/>
                    <a:pt x="0" y="355"/>
                    <a:pt x="0" y="362"/>
                  </a:cubicBezTo>
                  <a:cubicBezTo>
                    <a:pt x="0" y="401"/>
                    <a:pt x="34" y="417"/>
                    <a:pt x="62" y="417"/>
                  </a:cubicBezTo>
                  <a:cubicBezTo>
                    <a:pt x="77" y="417"/>
                    <a:pt x="96" y="413"/>
                    <a:pt x="110" y="386"/>
                  </a:cubicBezTo>
                  <a:cubicBezTo>
                    <a:pt x="125" y="365"/>
                    <a:pt x="132" y="329"/>
                    <a:pt x="132" y="326"/>
                  </a:cubicBezTo>
                  <a:cubicBezTo>
                    <a:pt x="132" y="319"/>
                    <a:pt x="125" y="319"/>
                    <a:pt x="122" y="319"/>
                  </a:cubicBezTo>
                  <a:cubicBezTo>
                    <a:pt x="115" y="319"/>
                    <a:pt x="113" y="324"/>
                    <a:pt x="110" y="333"/>
                  </a:cubicBezTo>
                  <a:cubicBezTo>
                    <a:pt x="103" y="362"/>
                    <a:pt x="91" y="401"/>
                    <a:pt x="65" y="401"/>
                  </a:cubicBezTo>
                  <a:cubicBezTo>
                    <a:pt x="50" y="401"/>
                    <a:pt x="46" y="386"/>
                    <a:pt x="46" y="372"/>
                  </a:cubicBezTo>
                  <a:cubicBezTo>
                    <a:pt x="46" y="365"/>
                    <a:pt x="48" y="355"/>
                    <a:pt x="48" y="348"/>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55" name="Freeform: Shape 54">
              <a:extLst>
                <a:ext uri="{FF2B5EF4-FFF2-40B4-BE49-F238E27FC236}">
                  <a16:creationId xmlns:a16="http://schemas.microsoft.com/office/drawing/2014/main" id="{3E0512B8-253B-48FB-A146-BA4F4F587815}"/>
                </a:ext>
              </a:extLst>
            </p:cNvPr>
            <p:cNvSpPr/>
            <p:nvPr/>
          </p:nvSpPr>
          <p:spPr>
            <a:xfrm>
              <a:off x="7619040" y="3500279"/>
              <a:ext cx="71280" cy="303480"/>
            </a:xfrm>
            <a:custGeom>
              <a:avLst/>
              <a:gdLst/>
              <a:ahLst/>
              <a:cxnLst>
                <a:cxn ang="3cd4">
                  <a:pos x="hc" y="t"/>
                </a:cxn>
                <a:cxn ang="cd2">
                  <a:pos x="l" y="vc"/>
                </a:cxn>
                <a:cxn ang="cd4">
                  <a:pos x="hc" y="b"/>
                </a:cxn>
                <a:cxn ang="0">
                  <a:pos x="r" y="vc"/>
                </a:cxn>
              </a:cxnLst>
              <a:rect l="l" t="t" r="r" b="b"/>
              <a:pathLst>
                <a:path w="199" h="844">
                  <a:moveTo>
                    <a:pt x="199" y="422"/>
                  </a:moveTo>
                  <a:cubicBezTo>
                    <a:pt x="199" y="357"/>
                    <a:pt x="190" y="254"/>
                    <a:pt x="142" y="158"/>
                  </a:cubicBezTo>
                  <a:cubicBezTo>
                    <a:pt x="91" y="55"/>
                    <a:pt x="17" y="0"/>
                    <a:pt x="10" y="0"/>
                  </a:cubicBezTo>
                  <a:cubicBezTo>
                    <a:pt x="2" y="0"/>
                    <a:pt x="0" y="2"/>
                    <a:pt x="0" y="10"/>
                  </a:cubicBezTo>
                  <a:cubicBezTo>
                    <a:pt x="0" y="12"/>
                    <a:pt x="0" y="12"/>
                    <a:pt x="17" y="29"/>
                  </a:cubicBezTo>
                  <a:cubicBezTo>
                    <a:pt x="101" y="113"/>
                    <a:pt x="149" y="247"/>
                    <a:pt x="149" y="422"/>
                  </a:cubicBezTo>
                  <a:cubicBezTo>
                    <a:pt x="149" y="569"/>
                    <a:pt x="118" y="717"/>
                    <a:pt x="12" y="823"/>
                  </a:cubicBezTo>
                  <a:cubicBezTo>
                    <a:pt x="0" y="832"/>
                    <a:pt x="0" y="835"/>
                    <a:pt x="0" y="837"/>
                  </a:cubicBezTo>
                  <a:cubicBezTo>
                    <a:pt x="0" y="842"/>
                    <a:pt x="2" y="844"/>
                    <a:pt x="10" y="844"/>
                  </a:cubicBezTo>
                  <a:cubicBezTo>
                    <a:pt x="17" y="844"/>
                    <a:pt x="94" y="787"/>
                    <a:pt x="144" y="681"/>
                  </a:cubicBezTo>
                  <a:cubicBezTo>
                    <a:pt x="187" y="588"/>
                    <a:pt x="199" y="494"/>
                    <a:pt x="199" y="422"/>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56" name="Freeform: Shape 55">
              <a:extLst>
                <a:ext uri="{FF2B5EF4-FFF2-40B4-BE49-F238E27FC236}">
                  <a16:creationId xmlns:a16="http://schemas.microsoft.com/office/drawing/2014/main" id="{DE737F9D-82F3-485D-9FA7-0360256976D6}"/>
                </a:ext>
              </a:extLst>
            </p:cNvPr>
            <p:cNvSpPr/>
            <p:nvPr/>
          </p:nvSpPr>
          <p:spPr>
            <a:xfrm>
              <a:off x="7739279" y="3476880"/>
              <a:ext cx="86760" cy="92160"/>
            </a:xfrm>
            <a:custGeom>
              <a:avLst/>
              <a:gdLst/>
              <a:ahLst/>
              <a:cxnLst>
                <a:cxn ang="3cd4">
                  <a:pos x="hc" y="t"/>
                </a:cxn>
                <a:cxn ang="cd2">
                  <a:pos x="l" y="vc"/>
                </a:cxn>
                <a:cxn ang="cd4">
                  <a:pos x="hc" y="b"/>
                </a:cxn>
                <a:cxn ang="0">
                  <a:pos x="r" y="vc"/>
                </a:cxn>
              </a:cxnLst>
              <a:rect l="l" t="t" r="r" b="b"/>
              <a:pathLst>
                <a:path w="242" h="257">
                  <a:moveTo>
                    <a:pt x="139" y="130"/>
                  </a:moveTo>
                  <a:cubicBezTo>
                    <a:pt x="190" y="108"/>
                    <a:pt x="211" y="98"/>
                    <a:pt x="226" y="91"/>
                  </a:cubicBezTo>
                  <a:cubicBezTo>
                    <a:pt x="238" y="86"/>
                    <a:pt x="242" y="84"/>
                    <a:pt x="242" y="74"/>
                  </a:cubicBezTo>
                  <a:cubicBezTo>
                    <a:pt x="242" y="62"/>
                    <a:pt x="235" y="55"/>
                    <a:pt x="223" y="55"/>
                  </a:cubicBezTo>
                  <a:cubicBezTo>
                    <a:pt x="218" y="55"/>
                    <a:pt x="218" y="55"/>
                    <a:pt x="211" y="60"/>
                  </a:cubicBezTo>
                  <a:lnTo>
                    <a:pt x="130" y="113"/>
                  </a:lnTo>
                  <a:lnTo>
                    <a:pt x="139" y="26"/>
                  </a:lnTo>
                  <a:cubicBezTo>
                    <a:pt x="139" y="14"/>
                    <a:pt x="139" y="0"/>
                    <a:pt x="120" y="0"/>
                  </a:cubicBezTo>
                  <a:cubicBezTo>
                    <a:pt x="113" y="0"/>
                    <a:pt x="103" y="5"/>
                    <a:pt x="103" y="17"/>
                  </a:cubicBezTo>
                  <a:cubicBezTo>
                    <a:pt x="103" y="24"/>
                    <a:pt x="106" y="41"/>
                    <a:pt x="106" y="48"/>
                  </a:cubicBezTo>
                  <a:cubicBezTo>
                    <a:pt x="106" y="58"/>
                    <a:pt x="110" y="101"/>
                    <a:pt x="113" y="113"/>
                  </a:cubicBezTo>
                  <a:lnTo>
                    <a:pt x="31" y="60"/>
                  </a:lnTo>
                  <a:cubicBezTo>
                    <a:pt x="26" y="55"/>
                    <a:pt x="24" y="55"/>
                    <a:pt x="19" y="55"/>
                  </a:cubicBezTo>
                  <a:cubicBezTo>
                    <a:pt x="7" y="55"/>
                    <a:pt x="0" y="62"/>
                    <a:pt x="0" y="74"/>
                  </a:cubicBezTo>
                  <a:cubicBezTo>
                    <a:pt x="0" y="86"/>
                    <a:pt x="7" y="89"/>
                    <a:pt x="12" y="91"/>
                  </a:cubicBezTo>
                  <a:lnTo>
                    <a:pt x="103" y="127"/>
                  </a:lnTo>
                  <a:cubicBezTo>
                    <a:pt x="53" y="149"/>
                    <a:pt x="31" y="158"/>
                    <a:pt x="17" y="166"/>
                  </a:cubicBezTo>
                  <a:cubicBezTo>
                    <a:pt x="5" y="170"/>
                    <a:pt x="0" y="173"/>
                    <a:pt x="0" y="182"/>
                  </a:cubicBezTo>
                  <a:cubicBezTo>
                    <a:pt x="0" y="194"/>
                    <a:pt x="7" y="202"/>
                    <a:pt x="19" y="202"/>
                  </a:cubicBezTo>
                  <a:cubicBezTo>
                    <a:pt x="22" y="202"/>
                    <a:pt x="24" y="202"/>
                    <a:pt x="31" y="197"/>
                  </a:cubicBezTo>
                  <a:lnTo>
                    <a:pt x="113" y="144"/>
                  </a:lnTo>
                  <a:lnTo>
                    <a:pt x="103" y="240"/>
                  </a:lnTo>
                  <a:cubicBezTo>
                    <a:pt x="103" y="252"/>
                    <a:pt x="113" y="257"/>
                    <a:pt x="120" y="257"/>
                  </a:cubicBezTo>
                  <a:cubicBezTo>
                    <a:pt x="127" y="257"/>
                    <a:pt x="139" y="252"/>
                    <a:pt x="139" y="240"/>
                  </a:cubicBezTo>
                  <a:cubicBezTo>
                    <a:pt x="139" y="233"/>
                    <a:pt x="137" y="216"/>
                    <a:pt x="137" y="209"/>
                  </a:cubicBezTo>
                  <a:cubicBezTo>
                    <a:pt x="134" y="199"/>
                    <a:pt x="132" y="156"/>
                    <a:pt x="130" y="144"/>
                  </a:cubicBezTo>
                  <a:lnTo>
                    <a:pt x="202" y="190"/>
                  </a:lnTo>
                  <a:cubicBezTo>
                    <a:pt x="216" y="202"/>
                    <a:pt x="218" y="202"/>
                    <a:pt x="223" y="202"/>
                  </a:cubicBezTo>
                  <a:cubicBezTo>
                    <a:pt x="235" y="202"/>
                    <a:pt x="242" y="194"/>
                    <a:pt x="242" y="182"/>
                  </a:cubicBezTo>
                  <a:cubicBezTo>
                    <a:pt x="242" y="173"/>
                    <a:pt x="235" y="168"/>
                    <a:pt x="230" y="166"/>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57" name="Freeform: Shape 56">
              <a:extLst>
                <a:ext uri="{FF2B5EF4-FFF2-40B4-BE49-F238E27FC236}">
                  <a16:creationId xmlns:a16="http://schemas.microsoft.com/office/drawing/2014/main" id="{DB377EF9-AE52-4E05-A733-CFCAEA743FE4}"/>
                </a:ext>
              </a:extLst>
            </p:cNvPr>
            <p:cNvSpPr/>
            <p:nvPr/>
          </p:nvSpPr>
          <p:spPr>
            <a:xfrm>
              <a:off x="7961400" y="3616919"/>
              <a:ext cx="202680" cy="71280"/>
            </a:xfrm>
            <a:custGeom>
              <a:avLst/>
              <a:gdLst/>
              <a:ahLst/>
              <a:cxnLst>
                <a:cxn ang="3cd4">
                  <a:pos x="hc" y="t"/>
                </a:cxn>
                <a:cxn ang="cd2">
                  <a:pos x="l" y="vc"/>
                </a:cxn>
                <a:cxn ang="cd4">
                  <a:pos x="hc" y="b"/>
                </a:cxn>
                <a:cxn ang="0">
                  <a:pos x="r" y="vc"/>
                </a:cxn>
              </a:cxnLst>
              <a:rect l="l" t="t" r="r" b="b"/>
              <a:pathLst>
                <a:path w="564" h="199">
                  <a:moveTo>
                    <a:pt x="535" y="34"/>
                  </a:moveTo>
                  <a:cubicBezTo>
                    <a:pt x="547" y="34"/>
                    <a:pt x="564" y="34"/>
                    <a:pt x="564" y="17"/>
                  </a:cubicBezTo>
                  <a:cubicBezTo>
                    <a:pt x="564" y="0"/>
                    <a:pt x="547" y="0"/>
                    <a:pt x="535" y="0"/>
                  </a:cubicBezTo>
                  <a:lnTo>
                    <a:pt x="29" y="0"/>
                  </a:lnTo>
                  <a:cubicBezTo>
                    <a:pt x="17" y="0"/>
                    <a:pt x="0" y="0"/>
                    <a:pt x="0" y="17"/>
                  </a:cubicBezTo>
                  <a:cubicBezTo>
                    <a:pt x="0" y="34"/>
                    <a:pt x="17" y="34"/>
                    <a:pt x="29" y="34"/>
                  </a:cubicBezTo>
                  <a:close/>
                  <a:moveTo>
                    <a:pt x="535" y="199"/>
                  </a:moveTo>
                  <a:cubicBezTo>
                    <a:pt x="547" y="199"/>
                    <a:pt x="564" y="199"/>
                    <a:pt x="564" y="182"/>
                  </a:cubicBezTo>
                  <a:cubicBezTo>
                    <a:pt x="564" y="166"/>
                    <a:pt x="547" y="166"/>
                    <a:pt x="535" y="166"/>
                  </a:cubicBezTo>
                  <a:lnTo>
                    <a:pt x="29" y="166"/>
                  </a:lnTo>
                  <a:cubicBezTo>
                    <a:pt x="17" y="166"/>
                    <a:pt x="0" y="166"/>
                    <a:pt x="0" y="182"/>
                  </a:cubicBezTo>
                  <a:cubicBezTo>
                    <a:pt x="0" y="199"/>
                    <a:pt x="17" y="199"/>
                    <a:pt x="29" y="199"/>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58" name="Freeform: Shape 57">
              <a:extLst>
                <a:ext uri="{FF2B5EF4-FFF2-40B4-BE49-F238E27FC236}">
                  <a16:creationId xmlns:a16="http://schemas.microsoft.com/office/drawing/2014/main" id="{1A0FAFCA-13EE-4173-9BCF-5A1BDB2AC8B2}"/>
                </a:ext>
              </a:extLst>
            </p:cNvPr>
            <p:cNvSpPr/>
            <p:nvPr/>
          </p:nvSpPr>
          <p:spPr>
            <a:xfrm>
              <a:off x="8280000" y="3514320"/>
              <a:ext cx="151560" cy="276840"/>
            </a:xfrm>
            <a:custGeom>
              <a:avLst/>
              <a:gdLst/>
              <a:ahLst/>
              <a:cxnLst>
                <a:cxn ang="3cd4">
                  <a:pos x="hc" y="t"/>
                </a:cxn>
                <a:cxn ang="cd2">
                  <a:pos x="l" y="vc"/>
                </a:cxn>
                <a:cxn ang="cd4">
                  <a:pos x="hc" y="b"/>
                </a:cxn>
                <a:cxn ang="0">
                  <a:pos x="r" y="vc"/>
                </a:cxn>
              </a:cxnLst>
              <a:rect l="l" t="t" r="r" b="b"/>
              <a:pathLst>
                <a:path w="422" h="770">
                  <a:moveTo>
                    <a:pt x="266" y="259"/>
                  </a:moveTo>
                  <a:lnTo>
                    <a:pt x="338" y="259"/>
                  </a:lnTo>
                  <a:cubicBezTo>
                    <a:pt x="355" y="259"/>
                    <a:pt x="365" y="259"/>
                    <a:pt x="365" y="240"/>
                  </a:cubicBezTo>
                  <a:cubicBezTo>
                    <a:pt x="365" y="233"/>
                    <a:pt x="355" y="233"/>
                    <a:pt x="341" y="233"/>
                  </a:cubicBezTo>
                  <a:lnTo>
                    <a:pt x="271" y="233"/>
                  </a:lnTo>
                  <a:lnTo>
                    <a:pt x="290" y="134"/>
                  </a:lnTo>
                  <a:cubicBezTo>
                    <a:pt x="293" y="118"/>
                    <a:pt x="305" y="58"/>
                    <a:pt x="310" y="48"/>
                  </a:cubicBezTo>
                  <a:cubicBezTo>
                    <a:pt x="317" y="31"/>
                    <a:pt x="331" y="19"/>
                    <a:pt x="350" y="19"/>
                  </a:cubicBezTo>
                  <a:cubicBezTo>
                    <a:pt x="353" y="19"/>
                    <a:pt x="374" y="19"/>
                    <a:pt x="391" y="34"/>
                  </a:cubicBezTo>
                  <a:cubicBezTo>
                    <a:pt x="353" y="38"/>
                    <a:pt x="346" y="67"/>
                    <a:pt x="346" y="79"/>
                  </a:cubicBezTo>
                  <a:cubicBezTo>
                    <a:pt x="346" y="98"/>
                    <a:pt x="360" y="108"/>
                    <a:pt x="377" y="108"/>
                  </a:cubicBezTo>
                  <a:cubicBezTo>
                    <a:pt x="398" y="108"/>
                    <a:pt x="422" y="91"/>
                    <a:pt x="422" y="58"/>
                  </a:cubicBezTo>
                  <a:cubicBezTo>
                    <a:pt x="422" y="19"/>
                    <a:pt x="384" y="0"/>
                    <a:pt x="350" y="0"/>
                  </a:cubicBezTo>
                  <a:cubicBezTo>
                    <a:pt x="322" y="0"/>
                    <a:pt x="266" y="14"/>
                    <a:pt x="242" y="98"/>
                  </a:cubicBezTo>
                  <a:cubicBezTo>
                    <a:pt x="238" y="118"/>
                    <a:pt x="235" y="125"/>
                    <a:pt x="214" y="233"/>
                  </a:cubicBezTo>
                  <a:lnTo>
                    <a:pt x="156" y="233"/>
                  </a:lnTo>
                  <a:cubicBezTo>
                    <a:pt x="139" y="233"/>
                    <a:pt x="130" y="233"/>
                    <a:pt x="130" y="247"/>
                  </a:cubicBezTo>
                  <a:cubicBezTo>
                    <a:pt x="130" y="259"/>
                    <a:pt x="137" y="259"/>
                    <a:pt x="154" y="259"/>
                  </a:cubicBezTo>
                  <a:lnTo>
                    <a:pt x="209" y="259"/>
                  </a:lnTo>
                  <a:lnTo>
                    <a:pt x="146" y="593"/>
                  </a:lnTo>
                  <a:cubicBezTo>
                    <a:pt x="130" y="674"/>
                    <a:pt x="115" y="751"/>
                    <a:pt x="72" y="751"/>
                  </a:cubicBezTo>
                  <a:cubicBezTo>
                    <a:pt x="70" y="751"/>
                    <a:pt x="48" y="751"/>
                    <a:pt x="31" y="737"/>
                  </a:cubicBezTo>
                  <a:cubicBezTo>
                    <a:pt x="70" y="734"/>
                    <a:pt x="79" y="703"/>
                    <a:pt x="79" y="691"/>
                  </a:cubicBezTo>
                  <a:cubicBezTo>
                    <a:pt x="79" y="672"/>
                    <a:pt x="62" y="660"/>
                    <a:pt x="46" y="660"/>
                  </a:cubicBezTo>
                  <a:cubicBezTo>
                    <a:pt x="24" y="660"/>
                    <a:pt x="0" y="679"/>
                    <a:pt x="0" y="713"/>
                  </a:cubicBezTo>
                  <a:cubicBezTo>
                    <a:pt x="0" y="748"/>
                    <a:pt x="38" y="770"/>
                    <a:pt x="72" y="770"/>
                  </a:cubicBezTo>
                  <a:cubicBezTo>
                    <a:pt x="118" y="770"/>
                    <a:pt x="154" y="720"/>
                    <a:pt x="168" y="689"/>
                  </a:cubicBezTo>
                  <a:cubicBezTo>
                    <a:pt x="194" y="633"/>
                    <a:pt x="214" y="533"/>
                    <a:pt x="216" y="525"/>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59" name="Freeform: Shape 58">
              <a:extLst>
                <a:ext uri="{FF2B5EF4-FFF2-40B4-BE49-F238E27FC236}">
                  <a16:creationId xmlns:a16="http://schemas.microsoft.com/office/drawing/2014/main" id="{EC187740-659C-4C00-AA15-F30AEA934797}"/>
                </a:ext>
              </a:extLst>
            </p:cNvPr>
            <p:cNvSpPr/>
            <p:nvPr/>
          </p:nvSpPr>
          <p:spPr>
            <a:xfrm>
              <a:off x="8467560" y="3540240"/>
              <a:ext cx="144000" cy="10800"/>
            </a:xfrm>
            <a:custGeom>
              <a:avLst/>
              <a:gdLst/>
              <a:ahLst/>
              <a:cxnLst>
                <a:cxn ang="3cd4">
                  <a:pos x="hc" y="t"/>
                </a:cxn>
                <a:cxn ang="cd2">
                  <a:pos x="l" y="vc"/>
                </a:cxn>
                <a:cxn ang="cd4">
                  <a:pos x="hc" y="b"/>
                </a:cxn>
                <a:cxn ang="0">
                  <a:pos x="r" y="vc"/>
                </a:cxn>
              </a:cxnLst>
              <a:rect l="l" t="t" r="r" b="b"/>
              <a:pathLst>
                <a:path w="401" h="31">
                  <a:moveTo>
                    <a:pt x="377" y="31"/>
                  </a:moveTo>
                  <a:cubicBezTo>
                    <a:pt x="386" y="31"/>
                    <a:pt x="401" y="31"/>
                    <a:pt x="401" y="17"/>
                  </a:cubicBezTo>
                  <a:cubicBezTo>
                    <a:pt x="401" y="0"/>
                    <a:pt x="389" y="0"/>
                    <a:pt x="377" y="0"/>
                  </a:cubicBezTo>
                  <a:lnTo>
                    <a:pt x="24" y="0"/>
                  </a:lnTo>
                  <a:cubicBezTo>
                    <a:pt x="14" y="0"/>
                    <a:pt x="0" y="0"/>
                    <a:pt x="0" y="14"/>
                  </a:cubicBezTo>
                  <a:cubicBezTo>
                    <a:pt x="0" y="31"/>
                    <a:pt x="14" y="31"/>
                    <a:pt x="24" y="31"/>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60" name="Freeform: Shape 59">
              <a:extLst>
                <a:ext uri="{FF2B5EF4-FFF2-40B4-BE49-F238E27FC236}">
                  <a16:creationId xmlns:a16="http://schemas.microsoft.com/office/drawing/2014/main" id="{CD6FDE4F-C904-4135-8F73-A5035162488F}"/>
                </a:ext>
              </a:extLst>
            </p:cNvPr>
            <p:cNvSpPr/>
            <p:nvPr/>
          </p:nvSpPr>
          <p:spPr>
            <a:xfrm>
              <a:off x="8643960" y="3504600"/>
              <a:ext cx="195840" cy="96480"/>
            </a:xfrm>
            <a:custGeom>
              <a:avLst/>
              <a:gdLst/>
              <a:ahLst/>
              <a:cxnLst>
                <a:cxn ang="3cd4">
                  <a:pos x="hc" y="t"/>
                </a:cxn>
                <a:cxn ang="cd2">
                  <a:pos x="l" y="vc"/>
                </a:cxn>
                <a:cxn ang="cd4">
                  <a:pos x="hc" y="b"/>
                </a:cxn>
                <a:cxn ang="0">
                  <a:pos x="r" y="vc"/>
                </a:cxn>
              </a:cxnLst>
              <a:rect l="l" t="t" r="r" b="b"/>
              <a:pathLst>
                <a:path w="545" h="269">
                  <a:moveTo>
                    <a:pt x="230" y="214"/>
                  </a:moveTo>
                  <a:cubicBezTo>
                    <a:pt x="226" y="226"/>
                    <a:pt x="221" y="247"/>
                    <a:pt x="221" y="249"/>
                  </a:cubicBezTo>
                  <a:cubicBezTo>
                    <a:pt x="221" y="261"/>
                    <a:pt x="233" y="269"/>
                    <a:pt x="242" y="269"/>
                  </a:cubicBezTo>
                  <a:cubicBezTo>
                    <a:pt x="252" y="269"/>
                    <a:pt x="262" y="261"/>
                    <a:pt x="264" y="254"/>
                  </a:cubicBezTo>
                  <a:cubicBezTo>
                    <a:pt x="266" y="249"/>
                    <a:pt x="271" y="230"/>
                    <a:pt x="276" y="218"/>
                  </a:cubicBezTo>
                  <a:cubicBezTo>
                    <a:pt x="278" y="206"/>
                    <a:pt x="286" y="180"/>
                    <a:pt x="288" y="166"/>
                  </a:cubicBezTo>
                  <a:cubicBezTo>
                    <a:pt x="293" y="151"/>
                    <a:pt x="295" y="139"/>
                    <a:pt x="298" y="125"/>
                  </a:cubicBezTo>
                  <a:cubicBezTo>
                    <a:pt x="305" y="98"/>
                    <a:pt x="305" y="98"/>
                    <a:pt x="317" y="79"/>
                  </a:cubicBezTo>
                  <a:cubicBezTo>
                    <a:pt x="336" y="50"/>
                    <a:pt x="365" y="17"/>
                    <a:pt x="410" y="17"/>
                  </a:cubicBezTo>
                  <a:cubicBezTo>
                    <a:pt x="444" y="17"/>
                    <a:pt x="446" y="43"/>
                    <a:pt x="446" y="58"/>
                  </a:cubicBezTo>
                  <a:cubicBezTo>
                    <a:pt x="446" y="94"/>
                    <a:pt x="420" y="161"/>
                    <a:pt x="410" y="185"/>
                  </a:cubicBezTo>
                  <a:cubicBezTo>
                    <a:pt x="406" y="202"/>
                    <a:pt x="403" y="206"/>
                    <a:pt x="403" y="218"/>
                  </a:cubicBezTo>
                  <a:cubicBezTo>
                    <a:pt x="403" y="249"/>
                    <a:pt x="430" y="269"/>
                    <a:pt x="458" y="269"/>
                  </a:cubicBezTo>
                  <a:cubicBezTo>
                    <a:pt x="518" y="269"/>
                    <a:pt x="545" y="187"/>
                    <a:pt x="545" y="178"/>
                  </a:cubicBezTo>
                  <a:cubicBezTo>
                    <a:pt x="545" y="170"/>
                    <a:pt x="538" y="170"/>
                    <a:pt x="535" y="170"/>
                  </a:cubicBezTo>
                  <a:cubicBezTo>
                    <a:pt x="526" y="170"/>
                    <a:pt x="526" y="173"/>
                    <a:pt x="523" y="180"/>
                  </a:cubicBezTo>
                  <a:cubicBezTo>
                    <a:pt x="511" y="228"/>
                    <a:pt x="485" y="252"/>
                    <a:pt x="461" y="252"/>
                  </a:cubicBezTo>
                  <a:cubicBezTo>
                    <a:pt x="449" y="252"/>
                    <a:pt x="446" y="245"/>
                    <a:pt x="446" y="230"/>
                  </a:cubicBezTo>
                  <a:cubicBezTo>
                    <a:pt x="446" y="218"/>
                    <a:pt x="449" y="209"/>
                    <a:pt x="461" y="182"/>
                  </a:cubicBezTo>
                  <a:cubicBezTo>
                    <a:pt x="466" y="166"/>
                    <a:pt x="492" y="101"/>
                    <a:pt x="492" y="67"/>
                  </a:cubicBezTo>
                  <a:cubicBezTo>
                    <a:pt x="492" y="58"/>
                    <a:pt x="492" y="34"/>
                    <a:pt x="468" y="17"/>
                  </a:cubicBezTo>
                  <a:cubicBezTo>
                    <a:pt x="458" y="7"/>
                    <a:pt x="442" y="0"/>
                    <a:pt x="413" y="0"/>
                  </a:cubicBezTo>
                  <a:cubicBezTo>
                    <a:pt x="360" y="0"/>
                    <a:pt x="329" y="36"/>
                    <a:pt x="310" y="60"/>
                  </a:cubicBezTo>
                  <a:cubicBezTo>
                    <a:pt x="305" y="10"/>
                    <a:pt x="262" y="0"/>
                    <a:pt x="233" y="0"/>
                  </a:cubicBezTo>
                  <a:cubicBezTo>
                    <a:pt x="182" y="0"/>
                    <a:pt x="149" y="31"/>
                    <a:pt x="132" y="55"/>
                  </a:cubicBezTo>
                  <a:cubicBezTo>
                    <a:pt x="127" y="12"/>
                    <a:pt x="94" y="0"/>
                    <a:pt x="67" y="0"/>
                  </a:cubicBezTo>
                  <a:cubicBezTo>
                    <a:pt x="43" y="0"/>
                    <a:pt x="29" y="19"/>
                    <a:pt x="22" y="31"/>
                  </a:cubicBezTo>
                  <a:cubicBezTo>
                    <a:pt x="7" y="55"/>
                    <a:pt x="0" y="89"/>
                    <a:pt x="0" y="91"/>
                  </a:cubicBezTo>
                  <a:cubicBezTo>
                    <a:pt x="0" y="98"/>
                    <a:pt x="7" y="98"/>
                    <a:pt x="10" y="98"/>
                  </a:cubicBezTo>
                  <a:cubicBezTo>
                    <a:pt x="19" y="98"/>
                    <a:pt x="19" y="96"/>
                    <a:pt x="24" y="82"/>
                  </a:cubicBezTo>
                  <a:cubicBezTo>
                    <a:pt x="31" y="46"/>
                    <a:pt x="43" y="17"/>
                    <a:pt x="67" y="17"/>
                  </a:cubicBezTo>
                  <a:cubicBezTo>
                    <a:pt x="82" y="17"/>
                    <a:pt x="86" y="29"/>
                    <a:pt x="86" y="46"/>
                  </a:cubicBezTo>
                  <a:cubicBezTo>
                    <a:pt x="86" y="58"/>
                    <a:pt x="82" y="79"/>
                    <a:pt x="77" y="96"/>
                  </a:cubicBezTo>
                  <a:cubicBezTo>
                    <a:pt x="72" y="110"/>
                    <a:pt x="67" y="137"/>
                    <a:pt x="62" y="149"/>
                  </a:cubicBezTo>
                  <a:lnTo>
                    <a:pt x="46" y="226"/>
                  </a:lnTo>
                  <a:cubicBezTo>
                    <a:pt x="43" y="233"/>
                    <a:pt x="38" y="247"/>
                    <a:pt x="38" y="249"/>
                  </a:cubicBezTo>
                  <a:cubicBezTo>
                    <a:pt x="38" y="261"/>
                    <a:pt x="50" y="269"/>
                    <a:pt x="58" y="269"/>
                  </a:cubicBezTo>
                  <a:cubicBezTo>
                    <a:pt x="70" y="269"/>
                    <a:pt x="79" y="261"/>
                    <a:pt x="82" y="254"/>
                  </a:cubicBezTo>
                  <a:cubicBezTo>
                    <a:pt x="84" y="249"/>
                    <a:pt x="89" y="230"/>
                    <a:pt x="94" y="218"/>
                  </a:cubicBezTo>
                  <a:cubicBezTo>
                    <a:pt x="96" y="206"/>
                    <a:pt x="103" y="180"/>
                    <a:pt x="106" y="166"/>
                  </a:cubicBezTo>
                  <a:cubicBezTo>
                    <a:pt x="108" y="151"/>
                    <a:pt x="113" y="139"/>
                    <a:pt x="115" y="125"/>
                  </a:cubicBezTo>
                  <a:cubicBezTo>
                    <a:pt x="122" y="101"/>
                    <a:pt x="122" y="96"/>
                    <a:pt x="142" y="72"/>
                  </a:cubicBezTo>
                  <a:cubicBezTo>
                    <a:pt x="156" y="48"/>
                    <a:pt x="185" y="17"/>
                    <a:pt x="230" y="17"/>
                  </a:cubicBezTo>
                  <a:cubicBezTo>
                    <a:pt x="264" y="17"/>
                    <a:pt x="264" y="48"/>
                    <a:pt x="264" y="58"/>
                  </a:cubicBezTo>
                  <a:cubicBezTo>
                    <a:pt x="264" y="74"/>
                    <a:pt x="262" y="82"/>
                    <a:pt x="254" y="115"/>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61" name="Freeform: Shape 60">
              <a:extLst>
                <a:ext uri="{FF2B5EF4-FFF2-40B4-BE49-F238E27FC236}">
                  <a16:creationId xmlns:a16="http://schemas.microsoft.com/office/drawing/2014/main" id="{42619171-5E16-4E9A-B5F1-3578D46CE8C6}"/>
                </a:ext>
              </a:extLst>
            </p:cNvPr>
            <p:cNvSpPr/>
            <p:nvPr/>
          </p:nvSpPr>
          <p:spPr>
            <a:xfrm>
              <a:off x="8425440" y="3672359"/>
              <a:ext cx="47880" cy="149760"/>
            </a:xfrm>
            <a:custGeom>
              <a:avLst/>
              <a:gdLst/>
              <a:ahLst/>
              <a:cxnLst>
                <a:cxn ang="3cd4">
                  <a:pos x="hc" y="t"/>
                </a:cxn>
                <a:cxn ang="cd2">
                  <a:pos x="l" y="vc"/>
                </a:cxn>
                <a:cxn ang="cd4">
                  <a:pos x="hc" y="b"/>
                </a:cxn>
                <a:cxn ang="0">
                  <a:pos x="r" y="vc"/>
                </a:cxn>
              </a:cxnLst>
              <a:rect l="l" t="t" r="r" b="b"/>
              <a:pathLst>
                <a:path w="134" h="417">
                  <a:moveTo>
                    <a:pt x="132" y="17"/>
                  </a:moveTo>
                  <a:cubicBezTo>
                    <a:pt x="132" y="17"/>
                    <a:pt x="134" y="10"/>
                    <a:pt x="134" y="7"/>
                  </a:cubicBezTo>
                  <a:cubicBezTo>
                    <a:pt x="134" y="5"/>
                    <a:pt x="132" y="0"/>
                    <a:pt x="125" y="0"/>
                  </a:cubicBezTo>
                  <a:cubicBezTo>
                    <a:pt x="113" y="0"/>
                    <a:pt x="62" y="5"/>
                    <a:pt x="48" y="5"/>
                  </a:cubicBezTo>
                  <a:cubicBezTo>
                    <a:pt x="43" y="7"/>
                    <a:pt x="36" y="7"/>
                    <a:pt x="36" y="19"/>
                  </a:cubicBezTo>
                  <a:cubicBezTo>
                    <a:pt x="36" y="29"/>
                    <a:pt x="43" y="29"/>
                    <a:pt x="50" y="29"/>
                  </a:cubicBezTo>
                  <a:cubicBezTo>
                    <a:pt x="79" y="29"/>
                    <a:pt x="79" y="31"/>
                    <a:pt x="79" y="36"/>
                  </a:cubicBezTo>
                  <a:cubicBezTo>
                    <a:pt x="79" y="41"/>
                    <a:pt x="79" y="46"/>
                    <a:pt x="77" y="50"/>
                  </a:cubicBezTo>
                  <a:lnTo>
                    <a:pt x="2" y="343"/>
                  </a:lnTo>
                  <a:cubicBezTo>
                    <a:pt x="0" y="348"/>
                    <a:pt x="0" y="355"/>
                    <a:pt x="0" y="362"/>
                  </a:cubicBezTo>
                  <a:cubicBezTo>
                    <a:pt x="0" y="401"/>
                    <a:pt x="34" y="417"/>
                    <a:pt x="62" y="417"/>
                  </a:cubicBezTo>
                  <a:cubicBezTo>
                    <a:pt x="77" y="417"/>
                    <a:pt x="96" y="413"/>
                    <a:pt x="110" y="386"/>
                  </a:cubicBezTo>
                  <a:cubicBezTo>
                    <a:pt x="125" y="365"/>
                    <a:pt x="132" y="329"/>
                    <a:pt x="132" y="326"/>
                  </a:cubicBezTo>
                  <a:cubicBezTo>
                    <a:pt x="132" y="319"/>
                    <a:pt x="125" y="319"/>
                    <a:pt x="122" y="319"/>
                  </a:cubicBezTo>
                  <a:cubicBezTo>
                    <a:pt x="115" y="319"/>
                    <a:pt x="113" y="324"/>
                    <a:pt x="110" y="333"/>
                  </a:cubicBezTo>
                  <a:cubicBezTo>
                    <a:pt x="103" y="362"/>
                    <a:pt x="91" y="401"/>
                    <a:pt x="65" y="401"/>
                  </a:cubicBezTo>
                  <a:cubicBezTo>
                    <a:pt x="50" y="401"/>
                    <a:pt x="46" y="386"/>
                    <a:pt x="46" y="372"/>
                  </a:cubicBezTo>
                  <a:cubicBezTo>
                    <a:pt x="46" y="365"/>
                    <a:pt x="48" y="355"/>
                    <a:pt x="48" y="348"/>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grpSp>
      <p:grpSp>
        <p:nvGrpSpPr>
          <p:cNvPr id="62" name="Group 61" descr="20§display§\begin{equation*}&#10;v = \sqrt{v_x^2 + v_y^2 + v_z^2}&#10;\end{equation}&#10;§svg§600§FALSE§" title="TexMaths">
            <a:extLst>
              <a:ext uri="{FF2B5EF4-FFF2-40B4-BE49-F238E27FC236}">
                <a16:creationId xmlns:a16="http://schemas.microsoft.com/office/drawing/2014/main" id="{8FA5EDC4-03CA-4BA2-A379-B5AA3239F6E3}"/>
              </a:ext>
            </a:extLst>
          </p:cNvPr>
          <p:cNvGrpSpPr/>
          <p:nvPr/>
        </p:nvGrpSpPr>
        <p:grpSpPr>
          <a:xfrm>
            <a:off x="9573745" y="1979944"/>
            <a:ext cx="1560330" cy="342089"/>
            <a:chOff x="1097280" y="5120639"/>
            <a:chExt cx="2080440" cy="456119"/>
          </a:xfrm>
        </p:grpSpPr>
        <p:sp>
          <p:nvSpPr>
            <p:cNvPr id="63" name="Freeform: Shape 62">
              <a:extLst>
                <a:ext uri="{FF2B5EF4-FFF2-40B4-BE49-F238E27FC236}">
                  <a16:creationId xmlns:a16="http://schemas.microsoft.com/office/drawing/2014/main" id="{A85049B2-DC7A-4140-AB11-6061C8D9B5ED}"/>
                </a:ext>
              </a:extLst>
            </p:cNvPr>
            <p:cNvSpPr/>
            <p:nvPr/>
          </p:nvSpPr>
          <p:spPr>
            <a:xfrm>
              <a:off x="1097280" y="5120639"/>
              <a:ext cx="2080440" cy="453959"/>
            </a:xfrm>
            <a:custGeom>
              <a:avLst/>
              <a:gdLst/>
              <a:ahLst/>
              <a:cxnLst>
                <a:cxn ang="3cd4">
                  <a:pos x="hc" y="t"/>
                </a:cxn>
                <a:cxn ang="cd2">
                  <a:pos x="l" y="vc"/>
                </a:cxn>
                <a:cxn ang="cd4">
                  <a:pos x="hc" y="b"/>
                </a:cxn>
                <a:cxn ang="0">
                  <a:pos x="r" y="vc"/>
                </a:cxn>
              </a:cxnLst>
              <a:rect l="l" t="t" r="r" b="b"/>
              <a:pathLst>
                <a:path w="5780" h="1262">
                  <a:moveTo>
                    <a:pt x="2890" y="1262"/>
                  </a:moveTo>
                  <a:lnTo>
                    <a:pt x="0" y="1262"/>
                  </a:lnTo>
                  <a:lnTo>
                    <a:pt x="0" y="0"/>
                  </a:lnTo>
                  <a:lnTo>
                    <a:pt x="5780" y="0"/>
                  </a:lnTo>
                  <a:lnTo>
                    <a:pt x="5780" y="1262"/>
                  </a:lnTo>
                  <a:close/>
                </a:path>
              </a:pathLst>
            </a:custGeom>
            <a:solidFill>
              <a:srgbClr val="FFFFFF"/>
            </a:solidFill>
            <a:ln>
              <a:noFill/>
              <a:prstDash val="solid"/>
            </a:ln>
          </p:spPr>
          <p:txBody>
            <a:bodyPr vert="horz" wrap="none" lIns="67500" tIns="33750" rIns="67500" bIns="33750" anchorCtr="0" compatLnSpc="0"/>
            <a:lstStyle/>
            <a:p>
              <a:pPr hangingPunct="0"/>
              <a:endParaRPr lang="en-US" sz="1350" dirty="0">
                <a:solidFill>
                  <a:srgbClr val="000000"/>
                </a:solidFill>
                <a:latin typeface="Liberation Sans" pitchFamily="18"/>
                <a:ea typeface="Noto Sans CJK SC Regular" pitchFamily="2"/>
                <a:cs typeface="FreeSans" pitchFamily="2"/>
              </a:endParaRPr>
            </a:p>
          </p:txBody>
        </p:sp>
        <p:sp>
          <p:nvSpPr>
            <p:cNvPr id="64" name="Freeform: Shape 63">
              <a:extLst>
                <a:ext uri="{FF2B5EF4-FFF2-40B4-BE49-F238E27FC236}">
                  <a16:creationId xmlns:a16="http://schemas.microsoft.com/office/drawing/2014/main" id="{91B356DC-4070-4B17-A1BC-EEC8AB2BB5B8}"/>
                </a:ext>
              </a:extLst>
            </p:cNvPr>
            <p:cNvSpPr/>
            <p:nvPr/>
          </p:nvSpPr>
          <p:spPr>
            <a:xfrm>
              <a:off x="1104480" y="5305679"/>
              <a:ext cx="111240" cy="114840"/>
            </a:xfrm>
            <a:custGeom>
              <a:avLst/>
              <a:gdLst/>
              <a:ahLst/>
              <a:cxnLst>
                <a:cxn ang="3cd4">
                  <a:pos x="hc" y="t"/>
                </a:cxn>
                <a:cxn ang="cd2">
                  <a:pos x="l" y="vc"/>
                </a:cxn>
                <a:cxn ang="cd4">
                  <a:pos x="hc" y="b"/>
                </a:cxn>
                <a:cxn ang="0">
                  <a:pos x="r" y="vc"/>
                </a:cxn>
              </a:cxnLst>
              <a:rect l="l" t="t" r="r" b="b"/>
              <a:pathLst>
                <a:path w="310" h="320">
                  <a:moveTo>
                    <a:pt x="310" y="50"/>
                  </a:moveTo>
                  <a:cubicBezTo>
                    <a:pt x="310" y="12"/>
                    <a:pt x="292" y="0"/>
                    <a:pt x="280" y="0"/>
                  </a:cubicBezTo>
                  <a:cubicBezTo>
                    <a:pt x="262" y="0"/>
                    <a:pt x="244" y="18"/>
                    <a:pt x="244" y="34"/>
                  </a:cubicBezTo>
                  <a:cubicBezTo>
                    <a:pt x="244" y="44"/>
                    <a:pt x="248" y="48"/>
                    <a:pt x="256" y="56"/>
                  </a:cubicBezTo>
                  <a:cubicBezTo>
                    <a:pt x="270" y="70"/>
                    <a:pt x="280" y="88"/>
                    <a:pt x="280" y="114"/>
                  </a:cubicBezTo>
                  <a:cubicBezTo>
                    <a:pt x="280" y="142"/>
                    <a:pt x="238" y="304"/>
                    <a:pt x="154" y="304"/>
                  </a:cubicBezTo>
                  <a:cubicBezTo>
                    <a:pt x="118" y="304"/>
                    <a:pt x="102" y="280"/>
                    <a:pt x="102" y="244"/>
                  </a:cubicBezTo>
                  <a:cubicBezTo>
                    <a:pt x="102" y="204"/>
                    <a:pt x="120" y="152"/>
                    <a:pt x="142" y="94"/>
                  </a:cubicBezTo>
                  <a:cubicBezTo>
                    <a:pt x="148" y="82"/>
                    <a:pt x="152" y="72"/>
                    <a:pt x="152" y="58"/>
                  </a:cubicBezTo>
                  <a:cubicBezTo>
                    <a:pt x="152" y="26"/>
                    <a:pt x="128" y="0"/>
                    <a:pt x="94" y="0"/>
                  </a:cubicBezTo>
                  <a:cubicBezTo>
                    <a:pt x="26" y="0"/>
                    <a:pt x="0" y="102"/>
                    <a:pt x="0" y="108"/>
                  </a:cubicBezTo>
                  <a:cubicBezTo>
                    <a:pt x="0" y="116"/>
                    <a:pt x="8" y="116"/>
                    <a:pt x="8" y="116"/>
                  </a:cubicBezTo>
                  <a:cubicBezTo>
                    <a:pt x="16" y="116"/>
                    <a:pt x="16" y="114"/>
                    <a:pt x="20" y="104"/>
                  </a:cubicBezTo>
                  <a:cubicBezTo>
                    <a:pt x="40" y="32"/>
                    <a:pt x="70" y="16"/>
                    <a:pt x="92" y="16"/>
                  </a:cubicBezTo>
                  <a:cubicBezTo>
                    <a:pt x="96" y="16"/>
                    <a:pt x="108" y="16"/>
                    <a:pt x="108" y="38"/>
                  </a:cubicBezTo>
                  <a:cubicBezTo>
                    <a:pt x="108" y="56"/>
                    <a:pt x="102" y="74"/>
                    <a:pt x="96" y="88"/>
                  </a:cubicBezTo>
                  <a:cubicBezTo>
                    <a:pt x="66" y="170"/>
                    <a:pt x="56" y="202"/>
                    <a:pt x="56" y="232"/>
                  </a:cubicBezTo>
                  <a:cubicBezTo>
                    <a:pt x="56" y="310"/>
                    <a:pt x="118" y="320"/>
                    <a:pt x="152" y="320"/>
                  </a:cubicBezTo>
                  <a:cubicBezTo>
                    <a:pt x="270" y="320"/>
                    <a:pt x="310" y="86"/>
                    <a:pt x="310" y="50"/>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65" name="Freeform: Shape 64">
              <a:extLst>
                <a:ext uri="{FF2B5EF4-FFF2-40B4-BE49-F238E27FC236}">
                  <a16:creationId xmlns:a16="http://schemas.microsoft.com/office/drawing/2014/main" id="{D1CD59EC-0708-43FE-A64B-1EC7E22A8158}"/>
                </a:ext>
              </a:extLst>
            </p:cNvPr>
            <p:cNvSpPr/>
            <p:nvPr/>
          </p:nvSpPr>
          <p:spPr>
            <a:xfrm>
              <a:off x="1313280" y="5324400"/>
              <a:ext cx="168840" cy="59400"/>
            </a:xfrm>
            <a:custGeom>
              <a:avLst/>
              <a:gdLst/>
              <a:ahLst/>
              <a:cxnLst>
                <a:cxn ang="3cd4">
                  <a:pos x="hc" y="t"/>
                </a:cxn>
                <a:cxn ang="cd2">
                  <a:pos x="l" y="vc"/>
                </a:cxn>
                <a:cxn ang="cd4">
                  <a:pos x="hc" y="b"/>
                </a:cxn>
                <a:cxn ang="0">
                  <a:pos x="r" y="vc"/>
                </a:cxn>
              </a:cxnLst>
              <a:rect l="l" t="t" r="r" b="b"/>
              <a:pathLst>
                <a:path w="470" h="166">
                  <a:moveTo>
                    <a:pt x="446" y="28"/>
                  </a:moveTo>
                  <a:cubicBezTo>
                    <a:pt x="456" y="28"/>
                    <a:pt x="470" y="28"/>
                    <a:pt x="470" y="14"/>
                  </a:cubicBezTo>
                  <a:cubicBezTo>
                    <a:pt x="470" y="0"/>
                    <a:pt x="456" y="0"/>
                    <a:pt x="446" y="0"/>
                  </a:cubicBezTo>
                  <a:lnTo>
                    <a:pt x="24" y="0"/>
                  </a:lnTo>
                  <a:cubicBezTo>
                    <a:pt x="14" y="0"/>
                    <a:pt x="0" y="0"/>
                    <a:pt x="0" y="14"/>
                  </a:cubicBezTo>
                  <a:cubicBezTo>
                    <a:pt x="0" y="28"/>
                    <a:pt x="14" y="28"/>
                    <a:pt x="24" y="28"/>
                  </a:cubicBezTo>
                  <a:close/>
                  <a:moveTo>
                    <a:pt x="446" y="166"/>
                  </a:moveTo>
                  <a:cubicBezTo>
                    <a:pt x="456" y="166"/>
                    <a:pt x="470" y="166"/>
                    <a:pt x="470" y="152"/>
                  </a:cubicBezTo>
                  <a:cubicBezTo>
                    <a:pt x="470" y="138"/>
                    <a:pt x="456" y="138"/>
                    <a:pt x="446" y="138"/>
                  </a:cubicBezTo>
                  <a:lnTo>
                    <a:pt x="24" y="138"/>
                  </a:lnTo>
                  <a:cubicBezTo>
                    <a:pt x="14" y="138"/>
                    <a:pt x="0" y="138"/>
                    <a:pt x="0" y="152"/>
                  </a:cubicBezTo>
                  <a:cubicBezTo>
                    <a:pt x="0" y="166"/>
                    <a:pt x="14" y="166"/>
                    <a:pt x="24" y="166"/>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66" name="Freeform: Shape 65">
              <a:extLst>
                <a:ext uri="{FF2B5EF4-FFF2-40B4-BE49-F238E27FC236}">
                  <a16:creationId xmlns:a16="http://schemas.microsoft.com/office/drawing/2014/main" id="{B9141E23-AAC1-4DBC-B55D-E6D27922F247}"/>
                </a:ext>
              </a:extLst>
            </p:cNvPr>
            <p:cNvSpPr/>
            <p:nvPr/>
          </p:nvSpPr>
          <p:spPr>
            <a:xfrm>
              <a:off x="1593360" y="5120639"/>
              <a:ext cx="230760" cy="456119"/>
            </a:xfrm>
            <a:custGeom>
              <a:avLst/>
              <a:gdLst/>
              <a:ahLst/>
              <a:cxnLst>
                <a:cxn ang="3cd4">
                  <a:pos x="hc" y="t"/>
                </a:cxn>
                <a:cxn ang="cd2">
                  <a:pos x="l" y="vc"/>
                </a:cxn>
                <a:cxn ang="cd4">
                  <a:pos x="hc" y="b"/>
                </a:cxn>
                <a:cxn ang="0">
                  <a:pos x="r" y="vc"/>
                </a:cxn>
              </a:cxnLst>
              <a:rect l="l" t="t" r="r" b="b"/>
              <a:pathLst>
                <a:path w="642" h="1268">
                  <a:moveTo>
                    <a:pt x="250" y="1162"/>
                  </a:moveTo>
                  <a:lnTo>
                    <a:pt x="98" y="634"/>
                  </a:lnTo>
                  <a:lnTo>
                    <a:pt x="0" y="748"/>
                  </a:lnTo>
                  <a:lnTo>
                    <a:pt x="12" y="758"/>
                  </a:lnTo>
                  <a:lnTo>
                    <a:pt x="60" y="702"/>
                  </a:lnTo>
                  <a:lnTo>
                    <a:pt x="222" y="1268"/>
                  </a:lnTo>
                  <a:cubicBezTo>
                    <a:pt x="244" y="1268"/>
                    <a:pt x="246" y="1268"/>
                    <a:pt x="252" y="1250"/>
                  </a:cubicBezTo>
                  <a:lnTo>
                    <a:pt x="638" y="28"/>
                  </a:lnTo>
                  <a:cubicBezTo>
                    <a:pt x="642" y="18"/>
                    <a:pt x="642" y="14"/>
                    <a:pt x="642" y="14"/>
                  </a:cubicBezTo>
                  <a:cubicBezTo>
                    <a:pt x="642" y="6"/>
                    <a:pt x="636" y="0"/>
                    <a:pt x="628" y="0"/>
                  </a:cubicBezTo>
                  <a:cubicBezTo>
                    <a:pt x="618" y="0"/>
                    <a:pt x="614" y="10"/>
                    <a:pt x="612" y="18"/>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67" name="Freeform: Shape 66">
              <a:extLst>
                <a:ext uri="{FF2B5EF4-FFF2-40B4-BE49-F238E27FC236}">
                  <a16:creationId xmlns:a16="http://schemas.microsoft.com/office/drawing/2014/main" id="{796E5026-EEC2-4275-904F-A03BF9BC9FAE}"/>
                </a:ext>
              </a:extLst>
            </p:cNvPr>
            <p:cNvSpPr/>
            <p:nvPr/>
          </p:nvSpPr>
          <p:spPr>
            <a:xfrm>
              <a:off x="1818000" y="5120639"/>
              <a:ext cx="1359720" cy="10440"/>
            </a:xfrm>
            <a:custGeom>
              <a:avLst/>
              <a:gdLst/>
              <a:ahLst/>
              <a:cxnLst>
                <a:cxn ang="3cd4">
                  <a:pos x="hc" y="t"/>
                </a:cxn>
                <a:cxn ang="cd2">
                  <a:pos x="l" y="vc"/>
                </a:cxn>
                <a:cxn ang="cd4">
                  <a:pos x="hc" y="b"/>
                </a:cxn>
                <a:cxn ang="0">
                  <a:pos x="r" y="vc"/>
                </a:cxn>
              </a:cxnLst>
              <a:rect l="l" t="t" r="r" b="b"/>
              <a:pathLst>
                <a:path w="3778" h="30">
                  <a:moveTo>
                    <a:pt x="1888" y="30"/>
                  </a:moveTo>
                  <a:lnTo>
                    <a:pt x="0" y="30"/>
                  </a:lnTo>
                  <a:lnTo>
                    <a:pt x="0" y="0"/>
                  </a:lnTo>
                  <a:lnTo>
                    <a:pt x="3778" y="0"/>
                  </a:lnTo>
                  <a:lnTo>
                    <a:pt x="3778" y="30"/>
                  </a:ln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68" name="Freeform: Shape 67">
              <a:extLst>
                <a:ext uri="{FF2B5EF4-FFF2-40B4-BE49-F238E27FC236}">
                  <a16:creationId xmlns:a16="http://schemas.microsoft.com/office/drawing/2014/main" id="{BAC05A4C-6A7F-44FC-9669-8609EC82955D}"/>
                </a:ext>
              </a:extLst>
            </p:cNvPr>
            <p:cNvSpPr/>
            <p:nvPr/>
          </p:nvSpPr>
          <p:spPr>
            <a:xfrm>
              <a:off x="1825920" y="5305679"/>
              <a:ext cx="111240" cy="114840"/>
            </a:xfrm>
            <a:custGeom>
              <a:avLst/>
              <a:gdLst/>
              <a:ahLst/>
              <a:cxnLst>
                <a:cxn ang="3cd4">
                  <a:pos x="hc" y="t"/>
                </a:cxn>
                <a:cxn ang="cd2">
                  <a:pos x="l" y="vc"/>
                </a:cxn>
                <a:cxn ang="cd4">
                  <a:pos x="hc" y="b"/>
                </a:cxn>
                <a:cxn ang="0">
                  <a:pos x="r" y="vc"/>
                </a:cxn>
              </a:cxnLst>
              <a:rect l="l" t="t" r="r" b="b"/>
              <a:pathLst>
                <a:path w="310" h="320">
                  <a:moveTo>
                    <a:pt x="310" y="50"/>
                  </a:moveTo>
                  <a:cubicBezTo>
                    <a:pt x="310" y="12"/>
                    <a:pt x="292" y="0"/>
                    <a:pt x="280" y="0"/>
                  </a:cubicBezTo>
                  <a:cubicBezTo>
                    <a:pt x="262" y="0"/>
                    <a:pt x="244" y="18"/>
                    <a:pt x="244" y="34"/>
                  </a:cubicBezTo>
                  <a:cubicBezTo>
                    <a:pt x="244" y="44"/>
                    <a:pt x="248" y="48"/>
                    <a:pt x="256" y="56"/>
                  </a:cubicBezTo>
                  <a:cubicBezTo>
                    <a:pt x="270" y="70"/>
                    <a:pt x="280" y="88"/>
                    <a:pt x="280" y="114"/>
                  </a:cubicBezTo>
                  <a:cubicBezTo>
                    <a:pt x="280" y="142"/>
                    <a:pt x="236" y="304"/>
                    <a:pt x="154" y="304"/>
                  </a:cubicBezTo>
                  <a:cubicBezTo>
                    <a:pt x="118" y="304"/>
                    <a:pt x="102" y="280"/>
                    <a:pt x="102" y="244"/>
                  </a:cubicBezTo>
                  <a:cubicBezTo>
                    <a:pt x="102" y="204"/>
                    <a:pt x="122" y="152"/>
                    <a:pt x="142" y="94"/>
                  </a:cubicBezTo>
                  <a:cubicBezTo>
                    <a:pt x="148" y="82"/>
                    <a:pt x="152" y="72"/>
                    <a:pt x="152" y="58"/>
                  </a:cubicBezTo>
                  <a:cubicBezTo>
                    <a:pt x="152" y="26"/>
                    <a:pt x="128" y="0"/>
                    <a:pt x="94" y="0"/>
                  </a:cubicBezTo>
                  <a:cubicBezTo>
                    <a:pt x="26" y="0"/>
                    <a:pt x="0" y="102"/>
                    <a:pt x="0" y="108"/>
                  </a:cubicBezTo>
                  <a:cubicBezTo>
                    <a:pt x="0" y="116"/>
                    <a:pt x="8" y="116"/>
                    <a:pt x="8" y="116"/>
                  </a:cubicBezTo>
                  <a:cubicBezTo>
                    <a:pt x="16" y="116"/>
                    <a:pt x="16" y="114"/>
                    <a:pt x="20" y="104"/>
                  </a:cubicBezTo>
                  <a:cubicBezTo>
                    <a:pt x="40" y="32"/>
                    <a:pt x="70" y="16"/>
                    <a:pt x="92" y="16"/>
                  </a:cubicBezTo>
                  <a:cubicBezTo>
                    <a:pt x="96" y="16"/>
                    <a:pt x="108" y="16"/>
                    <a:pt x="108" y="38"/>
                  </a:cubicBezTo>
                  <a:cubicBezTo>
                    <a:pt x="108" y="56"/>
                    <a:pt x="102" y="74"/>
                    <a:pt x="96" y="88"/>
                  </a:cubicBezTo>
                  <a:cubicBezTo>
                    <a:pt x="66" y="170"/>
                    <a:pt x="56" y="202"/>
                    <a:pt x="56" y="232"/>
                  </a:cubicBezTo>
                  <a:cubicBezTo>
                    <a:pt x="56" y="310"/>
                    <a:pt x="118" y="320"/>
                    <a:pt x="152" y="320"/>
                  </a:cubicBezTo>
                  <a:cubicBezTo>
                    <a:pt x="270" y="320"/>
                    <a:pt x="310" y="86"/>
                    <a:pt x="310" y="50"/>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69" name="Freeform: Shape 68">
              <a:extLst>
                <a:ext uri="{FF2B5EF4-FFF2-40B4-BE49-F238E27FC236}">
                  <a16:creationId xmlns:a16="http://schemas.microsoft.com/office/drawing/2014/main" id="{1D670E67-4826-4B19-A166-445C2B364D1E}"/>
                </a:ext>
              </a:extLst>
            </p:cNvPr>
            <p:cNvSpPr/>
            <p:nvPr/>
          </p:nvSpPr>
          <p:spPr>
            <a:xfrm>
              <a:off x="1960560" y="5226480"/>
              <a:ext cx="78840" cy="117720"/>
            </a:xfrm>
            <a:custGeom>
              <a:avLst/>
              <a:gdLst/>
              <a:ahLst/>
              <a:cxnLst>
                <a:cxn ang="3cd4">
                  <a:pos x="hc" y="t"/>
                </a:cxn>
                <a:cxn ang="cd2">
                  <a:pos x="l" y="vc"/>
                </a:cxn>
                <a:cxn ang="cd4">
                  <a:pos x="hc" y="b"/>
                </a:cxn>
                <a:cxn ang="0">
                  <a:pos x="r" y="vc"/>
                </a:cxn>
              </a:cxnLst>
              <a:rect l="l" t="t" r="r" b="b"/>
              <a:pathLst>
                <a:path w="220" h="328">
                  <a:moveTo>
                    <a:pt x="220" y="238"/>
                  </a:moveTo>
                  <a:lnTo>
                    <a:pt x="202" y="238"/>
                  </a:lnTo>
                  <a:cubicBezTo>
                    <a:pt x="202" y="250"/>
                    <a:pt x="196" y="278"/>
                    <a:pt x="190" y="284"/>
                  </a:cubicBezTo>
                  <a:cubicBezTo>
                    <a:pt x="186" y="286"/>
                    <a:pt x="148" y="286"/>
                    <a:pt x="140" y="286"/>
                  </a:cubicBezTo>
                  <a:lnTo>
                    <a:pt x="50" y="286"/>
                  </a:lnTo>
                  <a:cubicBezTo>
                    <a:pt x="102" y="240"/>
                    <a:pt x="118" y="226"/>
                    <a:pt x="148" y="204"/>
                  </a:cubicBezTo>
                  <a:cubicBezTo>
                    <a:pt x="186" y="174"/>
                    <a:pt x="220" y="144"/>
                    <a:pt x="220" y="96"/>
                  </a:cubicBezTo>
                  <a:cubicBezTo>
                    <a:pt x="220" y="36"/>
                    <a:pt x="166" y="0"/>
                    <a:pt x="104" y="0"/>
                  </a:cubicBezTo>
                  <a:cubicBezTo>
                    <a:pt x="42" y="0"/>
                    <a:pt x="0" y="44"/>
                    <a:pt x="0" y="88"/>
                  </a:cubicBezTo>
                  <a:cubicBezTo>
                    <a:pt x="0" y="114"/>
                    <a:pt x="22" y="116"/>
                    <a:pt x="26" y="116"/>
                  </a:cubicBezTo>
                  <a:cubicBezTo>
                    <a:pt x="38" y="116"/>
                    <a:pt x="52" y="108"/>
                    <a:pt x="52" y="90"/>
                  </a:cubicBezTo>
                  <a:cubicBezTo>
                    <a:pt x="52" y="82"/>
                    <a:pt x="50" y="64"/>
                    <a:pt x="24" y="64"/>
                  </a:cubicBezTo>
                  <a:cubicBezTo>
                    <a:pt x="38" y="28"/>
                    <a:pt x="72" y="18"/>
                    <a:pt x="96" y="18"/>
                  </a:cubicBezTo>
                  <a:cubicBezTo>
                    <a:pt x="146" y="18"/>
                    <a:pt x="172" y="56"/>
                    <a:pt x="172" y="96"/>
                  </a:cubicBezTo>
                  <a:cubicBezTo>
                    <a:pt x="172" y="140"/>
                    <a:pt x="140" y="174"/>
                    <a:pt x="124" y="192"/>
                  </a:cubicBezTo>
                  <a:lnTo>
                    <a:pt x="4" y="310"/>
                  </a:lnTo>
                  <a:cubicBezTo>
                    <a:pt x="0" y="314"/>
                    <a:pt x="0" y="314"/>
                    <a:pt x="0" y="328"/>
                  </a:cubicBezTo>
                  <a:lnTo>
                    <a:pt x="204" y="328"/>
                  </a:ln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70" name="Freeform: Shape 69">
              <a:extLst>
                <a:ext uri="{FF2B5EF4-FFF2-40B4-BE49-F238E27FC236}">
                  <a16:creationId xmlns:a16="http://schemas.microsoft.com/office/drawing/2014/main" id="{365339EE-BC94-44D6-9DE7-53F379FAA180}"/>
                </a:ext>
              </a:extLst>
            </p:cNvPr>
            <p:cNvSpPr/>
            <p:nvPr/>
          </p:nvSpPr>
          <p:spPr>
            <a:xfrm>
              <a:off x="1949040" y="5401440"/>
              <a:ext cx="95400" cy="80280"/>
            </a:xfrm>
            <a:custGeom>
              <a:avLst/>
              <a:gdLst/>
              <a:ahLst/>
              <a:cxnLst>
                <a:cxn ang="3cd4">
                  <a:pos x="hc" y="t"/>
                </a:cxn>
                <a:cxn ang="cd2">
                  <a:pos x="l" y="vc"/>
                </a:cxn>
                <a:cxn ang="cd4">
                  <a:pos x="hc" y="b"/>
                </a:cxn>
                <a:cxn ang="0">
                  <a:pos x="r" y="vc"/>
                </a:cxn>
              </a:cxnLst>
              <a:rect l="l" t="t" r="r" b="b"/>
              <a:pathLst>
                <a:path w="266" h="224">
                  <a:moveTo>
                    <a:pt x="100" y="166"/>
                  </a:moveTo>
                  <a:cubicBezTo>
                    <a:pt x="94" y="184"/>
                    <a:pt x="78" y="210"/>
                    <a:pt x="54" y="210"/>
                  </a:cubicBezTo>
                  <a:cubicBezTo>
                    <a:pt x="52" y="210"/>
                    <a:pt x="36" y="210"/>
                    <a:pt x="26" y="204"/>
                  </a:cubicBezTo>
                  <a:cubicBezTo>
                    <a:pt x="46" y="196"/>
                    <a:pt x="48" y="178"/>
                    <a:pt x="48" y="176"/>
                  </a:cubicBezTo>
                  <a:cubicBezTo>
                    <a:pt x="48" y="164"/>
                    <a:pt x="40" y="158"/>
                    <a:pt x="28" y="158"/>
                  </a:cubicBezTo>
                  <a:cubicBezTo>
                    <a:pt x="14" y="158"/>
                    <a:pt x="0" y="170"/>
                    <a:pt x="0" y="188"/>
                  </a:cubicBezTo>
                  <a:cubicBezTo>
                    <a:pt x="0" y="212"/>
                    <a:pt x="28" y="224"/>
                    <a:pt x="52" y="224"/>
                  </a:cubicBezTo>
                  <a:cubicBezTo>
                    <a:pt x="74" y="224"/>
                    <a:pt x="96" y="210"/>
                    <a:pt x="108" y="188"/>
                  </a:cubicBezTo>
                  <a:cubicBezTo>
                    <a:pt x="120" y="214"/>
                    <a:pt x="146" y="224"/>
                    <a:pt x="166" y="224"/>
                  </a:cubicBezTo>
                  <a:cubicBezTo>
                    <a:pt x="224" y="224"/>
                    <a:pt x="254" y="162"/>
                    <a:pt x="254" y="148"/>
                  </a:cubicBezTo>
                  <a:cubicBezTo>
                    <a:pt x="254" y="142"/>
                    <a:pt x="248" y="142"/>
                    <a:pt x="246" y="142"/>
                  </a:cubicBezTo>
                  <a:cubicBezTo>
                    <a:pt x="238" y="142"/>
                    <a:pt x="238" y="144"/>
                    <a:pt x="236" y="150"/>
                  </a:cubicBezTo>
                  <a:cubicBezTo>
                    <a:pt x="226" y="184"/>
                    <a:pt x="196" y="210"/>
                    <a:pt x="168" y="210"/>
                  </a:cubicBezTo>
                  <a:cubicBezTo>
                    <a:pt x="148" y="210"/>
                    <a:pt x="138" y="196"/>
                    <a:pt x="138" y="178"/>
                  </a:cubicBezTo>
                  <a:cubicBezTo>
                    <a:pt x="138" y="164"/>
                    <a:pt x="150" y="120"/>
                    <a:pt x="164" y="64"/>
                  </a:cubicBezTo>
                  <a:cubicBezTo>
                    <a:pt x="174" y="26"/>
                    <a:pt x="196" y="14"/>
                    <a:pt x="212" y="14"/>
                  </a:cubicBezTo>
                  <a:cubicBezTo>
                    <a:pt x="214" y="14"/>
                    <a:pt x="230" y="14"/>
                    <a:pt x="240" y="20"/>
                  </a:cubicBezTo>
                  <a:cubicBezTo>
                    <a:pt x="224" y="26"/>
                    <a:pt x="218" y="40"/>
                    <a:pt x="218" y="48"/>
                  </a:cubicBezTo>
                  <a:cubicBezTo>
                    <a:pt x="218" y="60"/>
                    <a:pt x="226" y="66"/>
                    <a:pt x="238" y="66"/>
                  </a:cubicBezTo>
                  <a:cubicBezTo>
                    <a:pt x="248" y="66"/>
                    <a:pt x="266" y="58"/>
                    <a:pt x="266" y="36"/>
                  </a:cubicBezTo>
                  <a:cubicBezTo>
                    <a:pt x="266" y="8"/>
                    <a:pt x="234" y="0"/>
                    <a:pt x="214" y="0"/>
                  </a:cubicBezTo>
                  <a:cubicBezTo>
                    <a:pt x="188" y="0"/>
                    <a:pt x="170" y="16"/>
                    <a:pt x="158" y="36"/>
                  </a:cubicBezTo>
                  <a:cubicBezTo>
                    <a:pt x="150" y="14"/>
                    <a:pt x="126" y="0"/>
                    <a:pt x="98" y="0"/>
                  </a:cubicBezTo>
                  <a:cubicBezTo>
                    <a:pt x="44" y="0"/>
                    <a:pt x="12" y="62"/>
                    <a:pt x="12" y="76"/>
                  </a:cubicBezTo>
                  <a:cubicBezTo>
                    <a:pt x="12" y="82"/>
                    <a:pt x="18" y="82"/>
                    <a:pt x="20" y="82"/>
                  </a:cubicBezTo>
                  <a:cubicBezTo>
                    <a:pt x="26" y="82"/>
                    <a:pt x="26" y="80"/>
                    <a:pt x="30" y="74"/>
                  </a:cubicBezTo>
                  <a:cubicBezTo>
                    <a:pt x="42" y="36"/>
                    <a:pt x="72" y="14"/>
                    <a:pt x="98" y="14"/>
                  </a:cubicBezTo>
                  <a:cubicBezTo>
                    <a:pt x="114" y="14"/>
                    <a:pt x="126" y="22"/>
                    <a:pt x="126" y="46"/>
                  </a:cubicBezTo>
                  <a:cubicBezTo>
                    <a:pt x="126" y="56"/>
                    <a:pt x="120" y="82"/>
                    <a:pt x="116" y="98"/>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71" name="Freeform: Shape 70">
              <a:extLst>
                <a:ext uri="{FF2B5EF4-FFF2-40B4-BE49-F238E27FC236}">
                  <a16:creationId xmlns:a16="http://schemas.microsoft.com/office/drawing/2014/main" id="{1D6F6FF7-67F0-4DF7-8578-BF0055A77484}"/>
                </a:ext>
              </a:extLst>
            </p:cNvPr>
            <p:cNvSpPr/>
            <p:nvPr/>
          </p:nvSpPr>
          <p:spPr>
            <a:xfrm>
              <a:off x="2138400" y="5269679"/>
              <a:ext cx="168840" cy="168840"/>
            </a:xfrm>
            <a:custGeom>
              <a:avLst/>
              <a:gdLst/>
              <a:ahLst/>
              <a:cxnLst>
                <a:cxn ang="3cd4">
                  <a:pos x="hc" y="t"/>
                </a:cxn>
                <a:cxn ang="cd2">
                  <a:pos x="l" y="vc"/>
                </a:cxn>
                <a:cxn ang="cd4">
                  <a:pos x="hc" y="b"/>
                </a:cxn>
                <a:cxn ang="0">
                  <a:pos x="r" y="vc"/>
                </a:cxn>
              </a:cxnLst>
              <a:rect l="l" t="t" r="r" b="b"/>
              <a:pathLst>
                <a:path w="470" h="470">
                  <a:moveTo>
                    <a:pt x="250" y="250"/>
                  </a:moveTo>
                  <a:lnTo>
                    <a:pt x="446" y="250"/>
                  </a:lnTo>
                  <a:cubicBezTo>
                    <a:pt x="456" y="250"/>
                    <a:pt x="470" y="250"/>
                    <a:pt x="470" y="236"/>
                  </a:cubicBezTo>
                  <a:cubicBezTo>
                    <a:pt x="470" y="220"/>
                    <a:pt x="456" y="220"/>
                    <a:pt x="446" y="220"/>
                  </a:cubicBezTo>
                  <a:lnTo>
                    <a:pt x="250" y="220"/>
                  </a:lnTo>
                  <a:lnTo>
                    <a:pt x="250" y="24"/>
                  </a:lnTo>
                  <a:cubicBezTo>
                    <a:pt x="250" y="14"/>
                    <a:pt x="250" y="0"/>
                    <a:pt x="236" y="0"/>
                  </a:cubicBezTo>
                  <a:cubicBezTo>
                    <a:pt x="220" y="0"/>
                    <a:pt x="220" y="14"/>
                    <a:pt x="220" y="24"/>
                  </a:cubicBezTo>
                  <a:lnTo>
                    <a:pt x="220" y="220"/>
                  </a:lnTo>
                  <a:lnTo>
                    <a:pt x="24" y="220"/>
                  </a:lnTo>
                  <a:cubicBezTo>
                    <a:pt x="14" y="220"/>
                    <a:pt x="0" y="220"/>
                    <a:pt x="0" y="236"/>
                  </a:cubicBezTo>
                  <a:cubicBezTo>
                    <a:pt x="0" y="250"/>
                    <a:pt x="14" y="250"/>
                    <a:pt x="24" y="250"/>
                  </a:cubicBezTo>
                  <a:lnTo>
                    <a:pt x="220" y="250"/>
                  </a:lnTo>
                  <a:lnTo>
                    <a:pt x="220" y="446"/>
                  </a:lnTo>
                  <a:cubicBezTo>
                    <a:pt x="220" y="456"/>
                    <a:pt x="220" y="470"/>
                    <a:pt x="236" y="470"/>
                  </a:cubicBezTo>
                  <a:cubicBezTo>
                    <a:pt x="250" y="470"/>
                    <a:pt x="250" y="456"/>
                    <a:pt x="250" y="446"/>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72" name="Freeform: Shape 71">
              <a:extLst>
                <a:ext uri="{FF2B5EF4-FFF2-40B4-BE49-F238E27FC236}">
                  <a16:creationId xmlns:a16="http://schemas.microsoft.com/office/drawing/2014/main" id="{E7BF9423-44CD-4785-AFB0-36B613FD5F4F}"/>
                </a:ext>
              </a:extLst>
            </p:cNvPr>
            <p:cNvSpPr/>
            <p:nvPr/>
          </p:nvSpPr>
          <p:spPr>
            <a:xfrm>
              <a:off x="2383919" y="5305679"/>
              <a:ext cx="111240" cy="114840"/>
            </a:xfrm>
            <a:custGeom>
              <a:avLst/>
              <a:gdLst/>
              <a:ahLst/>
              <a:cxnLst>
                <a:cxn ang="3cd4">
                  <a:pos x="hc" y="t"/>
                </a:cxn>
                <a:cxn ang="cd2">
                  <a:pos x="l" y="vc"/>
                </a:cxn>
                <a:cxn ang="cd4">
                  <a:pos x="hc" y="b"/>
                </a:cxn>
                <a:cxn ang="0">
                  <a:pos x="r" y="vc"/>
                </a:cxn>
              </a:cxnLst>
              <a:rect l="l" t="t" r="r" b="b"/>
              <a:pathLst>
                <a:path w="310" h="320">
                  <a:moveTo>
                    <a:pt x="310" y="50"/>
                  </a:moveTo>
                  <a:cubicBezTo>
                    <a:pt x="310" y="12"/>
                    <a:pt x="292" y="0"/>
                    <a:pt x="280" y="0"/>
                  </a:cubicBezTo>
                  <a:cubicBezTo>
                    <a:pt x="262" y="0"/>
                    <a:pt x="244" y="18"/>
                    <a:pt x="244" y="34"/>
                  </a:cubicBezTo>
                  <a:cubicBezTo>
                    <a:pt x="244" y="44"/>
                    <a:pt x="248" y="48"/>
                    <a:pt x="256" y="56"/>
                  </a:cubicBezTo>
                  <a:cubicBezTo>
                    <a:pt x="270" y="70"/>
                    <a:pt x="280" y="88"/>
                    <a:pt x="280" y="114"/>
                  </a:cubicBezTo>
                  <a:cubicBezTo>
                    <a:pt x="280" y="142"/>
                    <a:pt x="238" y="304"/>
                    <a:pt x="154" y="304"/>
                  </a:cubicBezTo>
                  <a:cubicBezTo>
                    <a:pt x="118" y="304"/>
                    <a:pt x="102" y="280"/>
                    <a:pt x="102" y="244"/>
                  </a:cubicBezTo>
                  <a:cubicBezTo>
                    <a:pt x="102" y="204"/>
                    <a:pt x="122" y="152"/>
                    <a:pt x="142" y="94"/>
                  </a:cubicBezTo>
                  <a:cubicBezTo>
                    <a:pt x="148" y="82"/>
                    <a:pt x="152" y="72"/>
                    <a:pt x="152" y="58"/>
                  </a:cubicBezTo>
                  <a:cubicBezTo>
                    <a:pt x="152" y="26"/>
                    <a:pt x="128" y="0"/>
                    <a:pt x="94" y="0"/>
                  </a:cubicBezTo>
                  <a:cubicBezTo>
                    <a:pt x="26" y="0"/>
                    <a:pt x="0" y="102"/>
                    <a:pt x="0" y="108"/>
                  </a:cubicBezTo>
                  <a:cubicBezTo>
                    <a:pt x="0" y="116"/>
                    <a:pt x="8" y="116"/>
                    <a:pt x="8" y="116"/>
                  </a:cubicBezTo>
                  <a:cubicBezTo>
                    <a:pt x="16" y="116"/>
                    <a:pt x="16" y="114"/>
                    <a:pt x="20" y="104"/>
                  </a:cubicBezTo>
                  <a:cubicBezTo>
                    <a:pt x="40" y="32"/>
                    <a:pt x="70" y="16"/>
                    <a:pt x="92" y="16"/>
                  </a:cubicBezTo>
                  <a:cubicBezTo>
                    <a:pt x="96" y="16"/>
                    <a:pt x="110" y="16"/>
                    <a:pt x="110" y="38"/>
                  </a:cubicBezTo>
                  <a:cubicBezTo>
                    <a:pt x="110" y="56"/>
                    <a:pt x="102" y="74"/>
                    <a:pt x="96" y="88"/>
                  </a:cubicBezTo>
                  <a:cubicBezTo>
                    <a:pt x="66" y="170"/>
                    <a:pt x="56" y="202"/>
                    <a:pt x="56" y="232"/>
                  </a:cubicBezTo>
                  <a:cubicBezTo>
                    <a:pt x="56" y="310"/>
                    <a:pt x="118" y="320"/>
                    <a:pt x="152" y="320"/>
                  </a:cubicBezTo>
                  <a:cubicBezTo>
                    <a:pt x="270" y="320"/>
                    <a:pt x="310" y="86"/>
                    <a:pt x="310" y="50"/>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73" name="Freeform: Shape 72">
              <a:extLst>
                <a:ext uri="{FF2B5EF4-FFF2-40B4-BE49-F238E27FC236}">
                  <a16:creationId xmlns:a16="http://schemas.microsoft.com/office/drawing/2014/main" id="{0A6FCE35-CEE8-442F-994C-BAE1823B3854}"/>
                </a:ext>
              </a:extLst>
            </p:cNvPr>
            <p:cNvSpPr/>
            <p:nvPr/>
          </p:nvSpPr>
          <p:spPr>
            <a:xfrm>
              <a:off x="2518560" y="5226480"/>
              <a:ext cx="78840" cy="117720"/>
            </a:xfrm>
            <a:custGeom>
              <a:avLst/>
              <a:gdLst/>
              <a:ahLst/>
              <a:cxnLst>
                <a:cxn ang="3cd4">
                  <a:pos x="hc" y="t"/>
                </a:cxn>
                <a:cxn ang="cd2">
                  <a:pos x="l" y="vc"/>
                </a:cxn>
                <a:cxn ang="cd4">
                  <a:pos x="hc" y="b"/>
                </a:cxn>
                <a:cxn ang="0">
                  <a:pos x="r" y="vc"/>
                </a:cxn>
              </a:cxnLst>
              <a:rect l="l" t="t" r="r" b="b"/>
              <a:pathLst>
                <a:path w="220" h="328">
                  <a:moveTo>
                    <a:pt x="220" y="238"/>
                  </a:moveTo>
                  <a:lnTo>
                    <a:pt x="202" y="238"/>
                  </a:lnTo>
                  <a:cubicBezTo>
                    <a:pt x="202" y="250"/>
                    <a:pt x="196" y="278"/>
                    <a:pt x="190" y="284"/>
                  </a:cubicBezTo>
                  <a:cubicBezTo>
                    <a:pt x="186" y="286"/>
                    <a:pt x="148" y="286"/>
                    <a:pt x="140" y="286"/>
                  </a:cubicBezTo>
                  <a:lnTo>
                    <a:pt x="50" y="286"/>
                  </a:lnTo>
                  <a:cubicBezTo>
                    <a:pt x="102" y="240"/>
                    <a:pt x="118" y="226"/>
                    <a:pt x="148" y="204"/>
                  </a:cubicBezTo>
                  <a:cubicBezTo>
                    <a:pt x="186" y="174"/>
                    <a:pt x="220" y="144"/>
                    <a:pt x="220" y="96"/>
                  </a:cubicBezTo>
                  <a:cubicBezTo>
                    <a:pt x="220" y="36"/>
                    <a:pt x="166" y="0"/>
                    <a:pt x="104" y="0"/>
                  </a:cubicBezTo>
                  <a:cubicBezTo>
                    <a:pt x="42" y="0"/>
                    <a:pt x="0" y="44"/>
                    <a:pt x="0" y="88"/>
                  </a:cubicBezTo>
                  <a:cubicBezTo>
                    <a:pt x="0" y="114"/>
                    <a:pt x="22" y="116"/>
                    <a:pt x="26" y="116"/>
                  </a:cubicBezTo>
                  <a:cubicBezTo>
                    <a:pt x="38" y="116"/>
                    <a:pt x="52" y="108"/>
                    <a:pt x="52" y="90"/>
                  </a:cubicBezTo>
                  <a:cubicBezTo>
                    <a:pt x="52" y="82"/>
                    <a:pt x="50" y="64"/>
                    <a:pt x="24" y="64"/>
                  </a:cubicBezTo>
                  <a:cubicBezTo>
                    <a:pt x="38" y="28"/>
                    <a:pt x="72" y="18"/>
                    <a:pt x="96" y="18"/>
                  </a:cubicBezTo>
                  <a:cubicBezTo>
                    <a:pt x="146" y="18"/>
                    <a:pt x="172" y="56"/>
                    <a:pt x="172" y="96"/>
                  </a:cubicBezTo>
                  <a:cubicBezTo>
                    <a:pt x="172" y="140"/>
                    <a:pt x="140" y="174"/>
                    <a:pt x="124" y="192"/>
                  </a:cubicBezTo>
                  <a:lnTo>
                    <a:pt x="4" y="310"/>
                  </a:lnTo>
                  <a:cubicBezTo>
                    <a:pt x="0" y="314"/>
                    <a:pt x="0" y="314"/>
                    <a:pt x="0" y="328"/>
                  </a:cubicBezTo>
                  <a:lnTo>
                    <a:pt x="204" y="328"/>
                  </a:ln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74" name="Freeform: Shape 73">
              <a:extLst>
                <a:ext uri="{FF2B5EF4-FFF2-40B4-BE49-F238E27FC236}">
                  <a16:creationId xmlns:a16="http://schemas.microsoft.com/office/drawing/2014/main" id="{AC63BE91-359E-44BE-A329-740F76F9522E}"/>
                </a:ext>
              </a:extLst>
            </p:cNvPr>
            <p:cNvSpPr/>
            <p:nvPr/>
          </p:nvSpPr>
          <p:spPr>
            <a:xfrm>
              <a:off x="2507040" y="5401440"/>
              <a:ext cx="91080" cy="114840"/>
            </a:xfrm>
            <a:custGeom>
              <a:avLst/>
              <a:gdLst/>
              <a:ahLst/>
              <a:cxnLst>
                <a:cxn ang="3cd4">
                  <a:pos x="hc" y="t"/>
                </a:cxn>
                <a:cxn ang="cd2">
                  <a:pos x="l" y="vc"/>
                </a:cxn>
                <a:cxn ang="cd4">
                  <a:pos x="hc" y="b"/>
                </a:cxn>
                <a:cxn ang="0">
                  <a:pos x="r" y="vc"/>
                </a:cxn>
              </a:cxnLst>
              <a:rect l="l" t="t" r="r" b="b"/>
              <a:pathLst>
                <a:path w="254" h="320">
                  <a:moveTo>
                    <a:pt x="252" y="32"/>
                  </a:moveTo>
                  <a:cubicBezTo>
                    <a:pt x="254" y="24"/>
                    <a:pt x="254" y="24"/>
                    <a:pt x="254" y="20"/>
                  </a:cubicBezTo>
                  <a:cubicBezTo>
                    <a:pt x="254" y="10"/>
                    <a:pt x="246" y="4"/>
                    <a:pt x="238" y="4"/>
                  </a:cubicBezTo>
                  <a:cubicBezTo>
                    <a:pt x="232" y="4"/>
                    <a:pt x="224" y="8"/>
                    <a:pt x="218" y="16"/>
                  </a:cubicBezTo>
                  <a:cubicBezTo>
                    <a:pt x="216" y="20"/>
                    <a:pt x="212" y="36"/>
                    <a:pt x="210" y="46"/>
                  </a:cubicBezTo>
                  <a:lnTo>
                    <a:pt x="200" y="86"/>
                  </a:lnTo>
                  <a:cubicBezTo>
                    <a:pt x="196" y="98"/>
                    <a:pt x="182" y="160"/>
                    <a:pt x="180" y="166"/>
                  </a:cubicBezTo>
                  <a:cubicBezTo>
                    <a:pt x="180" y="166"/>
                    <a:pt x="158" y="210"/>
                    <a:pt x="118" y="210"/>
                  </a:cubicBezTo>
                  <a:cubicBezTo>
                    <a:pt x="84" y="210"/>
                    <a:pt x="84" y="178"/>
                    <a:pt x="84" y="168"/>
                  </a:cubicBezTo>
                  <a:cubicBezTo>
                    <a:pt x="84" y="142"/>
                    <a:pt x="96" y="110"/>
                    <a:pt x="112" y="72"/>
                  </a:cubicBezTo>
                  <a:cubicBezTo>
                    <a:pt x="118" y="56"/>
                    <a:pt x="120" y="50"/>
                    <a:pt x="120" y="42"/>
                  </a:cubicBezTo>
                  <a:cubicBezTo>
                    <a:pt x="120" y="18"/>
                    <a:pt x="100" y="0"/>
                    <a:pt x="72" y="0"/>
                  </a:cubicBezTo>
                  <a:cubicBezTo>
                    <a:pt x="22" y="0"/>
                    <a:pt x="0" y="68"/>
                    <a:pt x="0" y="76"/>
                  </a:cubicBezTo>
                  <a:cubicBezTo>
                    <a:pt x="0" y="82"/>
                    <a:pt x="6" y="82"/>
                    <a:pt x="8" y="82"/>
                  </a:cubicBezTo>
                  <a:cubicBezTo>
                    <a:pt x="16" y="82"/>
                    <a:pt x="16" y="80"/>
                    <a:pt x="18" y="74"/>
                  </a:cubicBezTo>
                  <a:cubicBezTo>
                    <a:pt x="30" y="34"/>
                    <a:pt x="52" y="14"/>
                    <a:pt x="70" y="14"/>
                  </a:cubicBezTo>
                  <a:cubicBezTo>
                    <a:pt x="80" y="14"/>
                    <a:pt x="84" y="20"/>
                    <a:pt x="84" y="32"/>
                  </a:cubicBezTo>
                  <a:cubicBezTo>
                    <a:pt x="84" y="42"/>
                    <a:pt x="78" y="54"/>
                    <a:pt x="76" y="60"/>
                  </a:cubicBezTo>
                  <a:cubicBezTo>
                    <a:pt x="52" y="120"/>
                    <a:pt x="48" y="138"/>
                    <a:pt x="48" y="160"/>
                  </a:cubicBezTo>
                  <a:cubicBezTo>
                    <a:pt x="48" y="168"/>
                    <a:pt x="48" y="192"/>
                    <a:pt x="66" y="208"/>
                  </a:cubicBezTo>
                  <a:cubicBezTo>
                    <a:pt x="82" y="220"/>
                    <a:pt x="104" y="224"/>
                    <a:pt x="116" y="224"/>
                  </a:cubicBezTo>
                  <a:cubicBezTo>
                    <a:pt x="136" y="224"/>
                    <a:pt x="154" y="216"/>
                    <a:pt x="170" y="202"/>
                  </a:cubicBezTo>
                  <a:cubicBezTo>
                    <a:pt x="164" y="228"/>
                    <a:pt x="158" y="250"/>
                    <a:pt x="138" y="274"/>
                  </a:cubicBezTo>
                  <a:cubicBezTo>
                    <a:pt x="124" y="290"/>
                    <a:pt x="104" y="306"/>
                    <a:pt x="78" y="306"/>
                  </a:cubicBezTo>
                  <a:cubicBezTo>
                    <a:pt x="74" y="306"/>
                    <a:pt x="52" y="306"/>
                    <a:pt x="42" y="290"/>
                  </a:cubicBezTo>
                  <a:cubicBezTo>
                    <a:pt x="68" y="286"/>
                    <a:pt x="68" y="262"/>
                    <a:pt x="68" y="262"/>
                  </a:cubicBezTo>
                  <a:cubicBezTo>
                    <a:pt x="68" y="246"/>
                    <a:pt x="54" y="244"/>
                    <a:pt x="48" y="244"/>
                  </a:cubicBezTo>
                  <a:cubicBezTo>
                    <a:pt x="36" y="244"/>
                    <a:pt x="20" y="254"/>
                    <a:pt x="20" y="276"/>
                  </a:cubicBezTo>
                  <a:cubicBezTo>
                    <a:pt x="20" y="302"/>
                    <a:pt x="44" y="320"/>
                    <a:pt x="78" y="320"/>
                  </a:cubicBezTo>
                  <a:cubicBezTo>
                    <a:pt x="130" y="320"/>
                    <a:pt x="190" y="280"/>
                    <a:pt x="206" y="218"/>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75" name="Freeform: Shape 74">
              <a:extLst>
                <a:ext uri="{FF2B5EF4-FFF2-40B4-BE49-F238E27FC236}">
                  <a16:creationId xmlns:a16="http://schemas.microsoft.com/office/drawing/2014/main" id="{894E0D4A-76DC-4DB8-9DC9-5BD2F2C653B2}"/>
                </a:ext>
              </a:extLst>
            </p:cNvPr>
            <p:cNvSpPr/>
            <p:nvPr/>
          </p:nvSpPr>
          <p:spPr>
            <a:xfrm>
              <a:off x="2691360" y="5269679"/>
              <a:ext cx="168840" cy="168840"/>
            </a:xfrm>
            <a:custGeom>
              <a:avLst/>
              <a:gdLst/>
              <a:ahLst/>
              <a:cxnLst>
                <a:cxn ang="3cd4">
                  <a:pos x="hc" y="t"/>
                </a:cxn>
                <a:cxn ang="cd2">
                  <a:pos x="l" y="vc"/>
                </a:cxn>
                <a:cxn ang="cd4">
                  <a:pos x="hc" y="b"/>
                </a:cxn>
                <a:cxn ang="0">
                  <a:pos x="r" y="vc"/>
                </a:cxn>
              </a:cxnLst>
              <a:rect l="l" t="t" r="r" b="b"/>
              <a:pathLst>
                <a:path w="470" h="470">
                  <a:moveTo>
                    <a:pt x="250" y="250"/>
                  </a:moveTo>
                  <a:lnTo>
                    <a:pt x="446" y="250"/>
                  </a:lnTo>
                  <a:cubicBezTo>
                    <a:pt x="456" y="250"/>
                    <a:pt x="470" y="250"/>
                    <a:pt x="470" y="236"/>
                  </a:cubicBezTo>
                  <a:cubicBezTo>
                    <a:pt x="470" y="220"/>
                    <a:pt x="456" y="220"/>
                    <a:pt x="446" y="220"/>
                  </a:cubicBezTo>
                  <a:lnTo>
                    <a:pt x="250" y="220"/>
                  </a:lnTo>
                  <a:lnTo>
                    <a:pt x="250" y="24"/>
                  </a:lnTo>
                  <a:cubicBezTo>
                    <a:pt x="250" y="14"/>
                    <a:pt x="250" y="0"/>
                    <a:pt x="236" y="0"/>
                  </a:cubicBezTo>
                  <a:cubicBezTo>
                    <a:pt x="222" y="0"/>
                    <a:pt x="220" y="14"/>
                    <a:pt x="220" y="24"/>
                  </a:cubicBezTo>
                  <a:lnTo>
                    <a:pt x="220" y="220"/>
                  </a:lnTo>
                  <a:lnTo>
                    <a:pt x="24" y="220"/>
                  </a:lnTo>
                  <a:cubicBezTo>
                    <a:pt x="14" y="220"/>
                    <a:pt x="0" y="220"/>
                    <a:pt x="0" y="236"/>
                  </a:cubicBezTo>
                  <a:cubicBezTo>
                    <a:pt x="0" y="250"/>
                    <a:pt x="14" y="250"/>
                    <a:pt x="24" y="250"/>
                  </a:cubicBezTo>
                  <a:lnTo>
                    <a:pt x="220" y="250"/>
                  </a:lnTo>
                  <a:lnTo>
                    <a:pt x="220" y="446"/>
                  </a:lnTo>
                  <a:cubicBezTo>
                    <a:pt x="220" y="456"/>
                    <a:pt x="220" y="470"/>
                    <a:pt x="236" y="470"/>
                  </a:cubicBezTo>
                  <a:cubicBezTo>
                    <a:pt x="250" y="470"/>
                    <a:pt x="250" y="456"/>
                    <a:pt x="250" y="446"/>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76" name="Freeform: Shape 75">
              <a:extLst>
                <a:ext uri="{FF2B5EF4-FFF2-40B4-BE49-F238E27FC236}">
                  <a16:creationId xmlns:a16="http://schemas.microsoft.com/office/drawing/2014/main" id="{BA7E2965-5BD1-4CFE-95EC-7F8F608A153E}"/>
                </a:ext>
              </a:extLst>
            </p:cNvPr>
            <p:cNvSpPr/>
            <p:nvPr/>
          </p:nvSpPr>
          <p:spPr>
            <a:xfrm>
              <a:off x="2936880" y="5305679"/>
              <a:ext cx="111240" cy="114840"/>
            </a:xfrm>
            <a:custGeom>
              <a:avLst/>
              <a:gdLst/>
              <a:ahLst/>
              <a:cxnLst>
                <a:cxn ang="3cd4">
                  <a:pos x="hc" y="t"/>
                </a:cxn>
                <a:cxn ang="cd2">
                  <a:pos x="l" y="vc"/>
                </a:cxn>
                <a:cxn ang="cd4">
                  <a:pos x="hc" y="b"/>
                </a:cxn>
                <a:cxn ang="0">
                  <a:pos x="r" y="vc"/>
                </a:cxn>
              </a:cxnLst>
              <a:rect l="l" t="t" r="r" b="b"/>
              <a:pathLst>
                <a:path w="310" h="320">
                  <a:moveTo>
                    <a:pt x="310" y="50"/>
                  </a:moveTo>
                  <a:cubicBezTo>
                    <a:pt x="310" y="12"/>
                    <a:pt x="292" y="0"/>
                    <a:pt x="280" y="0"/>
                  </a:cubicBezTo>
                  <a:cubicBezTo>
                    <a:pt x="262" y="0"/>
                    <a:pt x="244" y="18"/>
                    <a:pt x="244" y="34"/>
                  </a:cubicBezTo>
                  <a:cubicBezTo>
                    <a:pt x="244" y="44"/>
                    <a:pt x="248" y="48"/>
                    <a:pt x="256" y="56"/>
                  </a:cubicBezTo>
                  <a:cubicBezTo>
                    <a:pt x="270" y="70"/>
                    <a:pt x="280" y="88"/>
                    <a:pt x="280" y="114"/>
                  </a:cubicBezTo>
                  <a:cubicBezTo>
                    <a:pt x="280" y="142"/>
                    <a:pt x="236" y="304"/>
                    <a:pt x="154" y="304"/>
                  </a:cubicBezTo>
                  <a:cubicBezTo>
                    <a:pt x="118" y="304"/>
                    <a:pt x="102" y="280"/>
                    <a:pt x="102" y="244"/>
                  </a:cubicBezTo>
                  <a:cubicBezTo>
                    <a:pt x="102" y="204"/>
                    <a:pt x="120" y="152"/>
                    <a:pt x="142" y="94"/>
                  </a:cubicBezTo>
                  <a:cubicBezTo>
                    <a:pt x="148" y="82"/>
                    <a:pt x="152" y="72"/>
                    <a:pt x="152" y="58"/>
                  </a:cubicBezTo>
                  <a:cubicBezTo>
                    <a:pt x="152" y="26"/>
                    <a:pt x="128" y="0"/>
                    <a:pt x="94" y="0"/>
                  </a:cubicBezTo>
                  <a:cubicBezTo>
                    <a:pt x="26" y="0"/>
                    <a:pt x="0" y="102"/>
                    <a:pt x="0" y="108"/>
                  </a:cubicBezTo>
                  <a:cubicBezTo>
                    <a:pt x="0" y="116"/>
                    <a:pt x="8" y="116"/>
                    <a:pt x="8" y="116"/>
                  </a:cubicBezTo>
                  <a:cubicBezTo>
                    <a:pt x="16" y="116"/>
                    <a:pt x="16" y="114"/>
                    <a:pt x="20" y="104"/>
                  </a:cubicBezTo>
                  <a:cubicBezTo>
                    <a:pt x="40" y="32"/>
                    <a:pt x="70" y="16"/>
                    <a:pt x="92" y="16"/>
                  </a:cubicBezTo>
                  <a:cubicBezTo>
                    <a:pt x="96" y="16"/>
                    <a:pt x="108" y="16"/>
                    <a:pt x="108" y="38"/>
                  </a:cubicBezTo>
                  <a:cubicBezTo>
                    <a:pt x="108" y="56"/>
                    <a:pt x="102" y="74"/>
                    <a:pt x="96" y="88"/>
                  </a:cubicBezTo>
                  <a:cubicBezTo>
                    <a:pt x="66" y="170"/>
                    <a:pt x="56" y="202"/>
                    <a:pt x="56" y="232"/>
                  </a:cubicBezTo>
                  <a:cubicBezTo>
                    <a:pt x="56" y="310"/>
                    <a:pt x="118" y="320"/>
                    <a:pt x="152" y="320"/>
                  </a:cubicBezTo>
                  <a:cubicBezTo>
                    <a:pt x="270" y="320"/>
                    <a:pt x="310" y="86"/>
                    <a:pt x="310" y="50"/>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77" name="Freeform: Shape 76">
              <a:extLst>
                <a:ext uri="{FF2B5EF4-FFF2-40B4-BE49-F238E27FC236}">
                  <a16:creationId xmlns:a16="http://schemas.microsoft.com/office/drawing/2014/main" id="{E3F652FA-E6E9-425A-ABE5-D87FFF82D26E}"/>
                </a:ext>
              </a:extLst>
            </p:cNvPr>
            <p:cNvSpPr/>
            <p:nvPr/>
          </p:nvSpPr>
          <p:spPr>
            <a:xfrm>
              <a:off x="3072239" y="5226480"/>
              <a:ext cx="78840" cy="117720"/>
            </a:xfrm>
            <a:custGeom>
              <a:avLst/>
              <a:gdLst/>
              <a:ahLst/>
              <a:cxnLst>
                <a:cxn ang="3cd4">
                  <a:pos x="hc" y="t"/>
                </a:cxn>
                <a:cxn ang="cd2">
                  <a:pos x="l" y="vc"/>
                </a:cxn>
                <a:cxn ang="cd4">
                  <a:pos x="hc" y="b"/>
                </a:cxn>
                <a:cxn ang="0">
                  <a:pos x="r" y="vc"/>
                </a:cxn>
              </a:cxnLst>
              <a:rect l="l" t="t" r="r" b="b"/>
              <a:pathLst>
                <a:path w="220" h="328">
                  <a:moveTo>
                    <a:pt x="220" y="238"/>
                  </a:moveTo>
                  <a:lnTo>
                    <a:pt x="202" y="238"/>
                  </a:lnTo>
                  <a:cubicBezTo>
                    <a:pt x="202" y="250"/>
                    <a:pt x="196" y="278"/>
                    <a:pt x="190" y="284"/>
                  </a:cubicBezTo>
                  <a:cubicBezTo>
                    <a:pt x="186" y="286"/>
                    <a:pt x="148" y="286"/>
                    <a:pt x="140" y="286"/>
                  </a:cubicBezTo>
                  <a:lnTo>
                    <a:pt x="50" y="286"/>
                  </a:lnTo>
                  <a:cubicBezTo>
                    <a:pt x="102" y="240"/>
                    <a:pt x="118" y="226"/>
                    <a:pt x="148" y="204"/>
                  </a:cubicBezTo>
                  <a:cubicBezTo>
                    <a:pt x="186" y="174"/>
                    <a:pt x="220" y="144"/>
                    <a:pt x="220" y="96"/>
                  </a:cubicBezTo>
                  <a:cubicBezTo>
                    <a:pt x="220" y="36"/>
                    <a:pt x="166" y="0"/>
                    <a:pt x="104" y="0"/>
                  </a:cubicBezTo>
                  <a:cubicBezTo>
                    <a:pt x="42" y="0"/>
                    <a:pt x="0" y="44"/>
                    <a:pt x="0" y="88"/>
                  </a:cubicBezTo>
                  <a:cubicBezTo>
                    <a:pt x="0" y="114"/>
                    <a:pt x="22" y="116"/>
                    <a:pt x="26" y="116"/>
                  </a:cubicBezTo>
                  <a:cubicBezTo>
                    <a:pt x="38" y="116"/>
                    <a:pt x="52" y="108"/>
                    <a:pt x="52" y="90"/>
                  </a:cubicBezTo>
                  <a:cubicBezTo>
                    <a:pt x="52" y="82"/>
                    <a:pt x="50" y="64"/>
                    <a:pt x="24" y="64"/>
                  </a:cubicBezTo>
                  <a:cubicBezTo>
                    <a:pt x="38" y="28"/>
                    <a:pt x="72" y="18"/>
                    <a:pt x="96" y="18"/>
                  </a:cubicBezTo>
                  <a:cubicBezTo>
                    <a:pt x="146" y="18"/>
                    <a:pt x="172" y="56"/>
                    <a:pt x="172" y="96"/>
                  </a:cubicBezTo>
                  <a:cubicBezTo>
                    <a:pt x="172" y="140"/>
                    <a:pt x="140" y="174"/>
                    <a:pt x="124" y="192"/>
                  </a:cubicBezTo>
                  <a:lnTo>
                    <a:pt x="4" y="310"/>
                  </a:lnTo>
                  <a:cubicBezTo>
                    <a:pt x="0" y="314"/>
                    <a:pt x="0" y="314"/>
                    <a:pt x="0" y="328"/>
                  </a:cubicBezTo>
                  <a:lnTo>
                    <a:pt x="204" y="328"/>
                  </a:ln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78" name="Freeform: Shape 77">
              <a:extLst>
                <a:ext uri="{FF2B5EF4-FFF2-40B4-BE49-F238E27FC236}">
                  <a16:creationId xmlns:a16="http://schemas.microsoft.com/office/drawing/2014/main" id="{B646EC33-98B5-4E40-8044-EC7A7EC0A836}"/>
                </a:ext>
              </a:extLst>
            </p:cNvPr>
            <p:cNvSpPr/>
            <p:nvPr/>
          </p:nvSpPr>
          <p:spPr>
            <a:xfrm>
              <a:off x="3062879" y="5401440"/>
              <a:ext cx="81720" cy="80280"/>
            </a:xfrm>
            <a:custGeom>
              <a:avLst/>
              <a:gdLst/>
              <a:ahLst/>
              <a:cxnLst>
                <a:cxn ang="3cd4">
                  <a:pos x="hc" y="t"/>
                </a:cxn>
                <a:cxn ang="cd2">
                  <a:pos x="l" y="vc"/>
                </a:cxn>
                <a:cxn ang="cd4">
                  <a:pos x="hc" y="b"/>
                </a:cxn>
                <a:cxn ang="0">
                  <a:pos x="r" y="vc"/>
                </a:cxn>
              </a:cxnLst>
              <a:rect l="l" t="t" r="r" b="b"/>
              <a:pathLst>
                <a:path w="228" h="224">
                  <a:moveTo>
                    <a:pt x="54" y="176"/>
                  </a:moveTo>
                  <a:cubicBezTo>
                    <a:pt x="66" y="162"/>
                    <a:pt x="74" y="152"/>
                    <a:pt x="118" y="120"/>
                  </a:cubicBezTo>
                  <a:cubicBezTo>
                    <a:pt x="128" y="110"/>
                    <a:pt x="164" y="80"/>
                    <a:pt x="180" y="68"/>
                  </a:cubicBezTo>
                  <a:cubicBezTo>
                    <a:pt x="210" y="38"/>
                    <a:pt x="228" y="12"/>
                    <a:pt x="228" y="6"/>
                  </a:cubicBezTo>
                  <a:cubicBezTo>
                    <a:pt x="228" y="0"/>
                    <a:pt x="222" y="0"/>
                    <a:pt x="220" y="0"/>
                  </a:cubicBezTo>
                  <a:cubicBezTo>
                    <a:pt x="216" y="0"/>
                    <a:pt x="214" y="0"/>
                    <a:pt x="212" y="4"/>
                  </a:cubicBezTo>
                  <a:cubicBezTo>
                    <a:pt x="196" y="28"/>
                    <a:pt x="186" y="36"/>
                    <a:pt x="174" y="36"/>
                  </a:cubicBezTo>
                  <a:cubicBezTo>
                    <a:pt x="168" y="36"/>
                    <a:pt x="160" y="34"/>
                    <a:pt x="146" y="20"/>
                  </a:cubicBezTo>
                  <a:cubicBezTo>
                    <a:pt x="128" y="4"/>
                    <a:pt x="118" y="0"/>
                    <a:pt x="106" y="0"/>
                  </a:cubicBezTo>
                  <a:cubicBezTo>
                    <a:pt x="66" y="0"/>
                    <a:pt x="40" y="44"/>
                    <a:pt x="40" y="58"/>
                  </a:cubicBezTo>
                  <a:cubicBezTo>
                    <a:pt x="40" y="62"/>
                    <a:pt x="44" y="64"/>
                    <a:pt x="48" y="64"/>
                  </a:cubicBezTo>
                  <a:cubicBezTo>
                    <a:pt x="54" y="64"/>
                    <a:pt x="56" y="62"/>
                    <a:pt x="58" y="58"/>
                  </a:cubicBezTo>
                  <a:cubicBezTo>
                    <a:pt x="64" y="40"/>
                    <a:pt x="92" y="38"/>
                    <a:pt x="100" y="38"/>
                  </a:cubicBezTo>
                  <a:cubicBezTo>
                    <a:pt x="112" y="38"/>
                    <a:pt x="124" y="42"/>
                    <a:pt x="132" y="44"/>
                  </a:cubicBezTo>
                  <a:cubicBezTo>
                    <a:pt x="158" y="50"/>
                    <a:pt x="162" y="50"/>
                    <a:pt x="174" y="50"/>
                  </a:cubicBezTo>
                  <a:cubicBezTo>
                    <a:pt x="162" y="62"/>
                    <a:pt x="152" y="72"/>
                    <a:pt x="106" y="110"/>
                  </a:cubicBezTo>
                  <a:cubicBezTo>
                    <a:pt x="68" y="140"/>
                    <a:pt x="54" y="152"/>
                    <a:pt x="44" y="162"/>
                  </a:cubicBezTo>
                  <a:cubicBezTo>
                    <a:pt x="14" y="192"/>
                    <a:pt x="0" y="214"/>
                    <a:pt x="0" y="218"/>
                  </a:cubicBezTo>
                  <a:cubicBezTo>
                    <a:pt x="0" y="224"/>
                    <a:pt x="6" y="224"/>
                    <a:pt x="8" y="224"/>
                  </a:cubicBezTo>
                  <a:cubicBezTo>
                    <a:pt x="14" y="224"/>
                    <a:pt x="14" y="222"/>
                    <a:pt x="16" y="218"/>
                  </a:cubicBezTo>
                  <a:cubicBezTo>
                    <a:pt x="30" y="200"/>
                    <a:pt x="46" y="188"/>
                    <a:pt x="62" y="188"/>
                  </a:cubicBezTo>
                  <a:cubicBezTo>
                    <a:pt x="68" y="188"/>
                    <a:pt x="76" y="190"/>
                    <a:pt x="90" y="202"/>
                  </a:cubicBezTo>
                  <a:cubicBezTo>
                    <a:pt x="104" y="216"/>
                    <a:pt x="114" y="224"/>
                    <a:pt x="130" y="224"/>
                  </a:cubicBezTo>
                  <a:cubicBezTo>
                    <a:pt x="184" y="224"/>
                    <a:pt x="216" y="164"/>
                    <a:pt x="216" y="146"/>
                  </a:cubicBezTo>
                  <a:cubicBezTo>
                    <a:pt x="216" y="140"/>
                    <a:pt x="212" y="140"/>
                    <a:pt x="208" y="140"/>
                  </a:cubicBezTo>
                  <a:cubicBezTo>
                    <a:pt x="202" y="140"/>
                    <a:pt x="202" y="142"/>
                    <a:pt x="200" y="148"/>
                  </a:cubicBezTo>
                  <a:cubicBezTo>
                    <a:pt x="190" y="174"/>
                    <a:pt x="160" y="186"/>
                    <a:pt x="136" y="186"/>
                  </a:cubicBezTo>
                  <a:cubicBezTo>
                    <a:pt x="126" y="186"/>
                    <a:pt x="112" y="182"/>
                    <a:pt x="100" y="180"/>
                  </a:cubicBezTo>
                  <a:cubicBezTo>
                    <a:pt x="78" y="174"/>
                    <a:pt x="74" y="174"/>
                    <a:pt x="64" y="174"/>
                  </a:cubicBezTo>
                  <a:cubicBezTo>
                    <a:pt x="64" y="174"/>
                    <a:pt x="56" y="174"/>
                    <a:pt x="54" y="176"/>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grpSp>
      <p:grpSp>
        <p:nvGrpSpPr>
          <p:cNvPr id="79" name="Group 78" descr="20§display§&#10;\begin{equation*}&#10;\theta = \arccos(v_x/v)&#10;\end{equation}&#10;§svg§600§FALSE§" title="TexMaths">
            <a:extLst>
              <a:ext uri="{FF2B5EF4-FFF2-40B4-BE49-F238E27FC236}">
                <a16:creationId xmlns:a16="http://schemas.microsoft.com/office/drawing/2014/main" id="{F5DC7C61-B2A3-47B6-A149-CC32E255DC79}"/>
              </a:ext>
            </a:extLst>
          </p:cNvPr>
          <p:cNvGrpSpPr/>
          <p:nvPr/>
        </p:nvGrpSpPr>
        <p:grpSpPr>
          <a:xfrm>
            <a:off x="9589544" y="2415253"/>
            <a:ext cx="1381589" cy="215595"/>
            <a:chOff x="1091480" y="5726340"/>
            <a:chExt cx="1842119" cy="287460"/>
          </a:xfrm>
        </p:grpSpPr>
        <p:sp>
          <p:nvSpPr>
            <p:cNvPr id="80" name="Freeform: Shape 79">
              <a:extLst>
                <a:ext uri="{FF2B5EF4-FFF2-40B4-BE49-F238E27FC236}">
                  <a16:creationId xmlns:a16="http://schemas.microsoft.com/office/drawing/2014/main" id="{E505BC8B-E58F-4067-9638-40B969EE1D06}"/>
                </a:ext>
              </a:extLst>
            </p:cNvPr>
            <p:cNvSpPr/>
            <p:nvPr/>
          </p:nvSpPr>
          <p:spPr>
            <a:xfrm>
              <a:off x="1091480" y="5726340"/>
              <a:ext cx="1842119" cy="252360"/>
            </a:xfrm>
            <a:custGeom>
              <a:avLst/>
              <a:gdLst/>
              <a:ahLst/>
              <a:cxnLst>
                <a:cxn ang="3cd4">
                  <a:pos x="hc" y="t"/>
                </a:cxn>
                <a:cxn ang="cd2">
                  <a:pos x="l" y="vc"/>
                </a:cxn>
                <a:cxn ang="cd4">
                  <a:pos x="hc" y="b"/>
                </a:cxn>
                <a:cxn ang="0">
                  <a:pos x="r" y="vc"/>
                </a:cxn>
              </a:cxnLst>
              <a:rect l="l" t="t" r="r" b="b"/>
              <a:pathLst>
                <a:path w="5118" h="702">
                  <a:moveTo>
                    <a:pt x="2560" y="702"/>
                  </a:moveTo>
                  <a:lnTo>
                    <a:pt x="0" y="702"/>
                  </a:lnTo>
                  <a:lnTo>
                    <a:pt x="0" y="0"/>
                  </a:lnTo>
                  <a:lnTo>
                    <a:pt x="5118" y="0"/>
                  </a:lnTo>
                  <a:lnTo>
                    <a:pt x="5118" y="702"/>
                  </a:lnTo>
                  <a:close/>
                </a:path>
              </a:pathLst>
            </a:custGeom>
            <a:solidFill>
              <a:srgbClr val="FFFFFF"/>
            </a:solidFill>
            <a:ln>
              <a:noFill/>
              <a:prstDash val="solid"/>
            </a:ln>
          </p:spPr>
          <p:txBody>
            <a:bodyPr vert="horz" wrap="none" lIns="67500" tIns="33750" rIns="67500" bIns="33750" anchorCtr="0" compatLnSpc="0"/>
            <a:lstStyle/>
            <a:p>
              <a:pPr hangingPunct="0"/>
              <a:endParaRPr lang="en-US" sz="1350" dirty="0">
                <a:solidFill>
                  <a:srgbClr val="000000"/>
                </a:solidFill>
                <a:latin typeface="Liberation Sans" pitchFamily="18"/>
                <a:ea typeface="Noto Sans CJK SC Regular" pitchFamily="2"/>
                <a:cs typeface="FreeSans" pitchFamily="2"/>
              </a:endParaRPr>
            </a:p>
          </p:txBody>
        </p:sp>
        <p:sp>
          <p:nvSpPr>
            <p:cNvPr id="81" name="Freeform: Shape 80">
              <a:extLst>
                <a:ext uri="{FF2B5EF4-FFF2-40B4-BE49-F238E27FC236}">
                  <a16:creationId xmlns:a16="http://schemas.microsoft.com/office/drawing/2014/main" id="{DD4CE026-FCC9-443D-A4EA-CAD02BF59DE6}"/>
                </a:ext>
              </a:extLst>
            </p:cNvPr>
            <p:cNvSpPr/>
            <p:nvPr/>
          </p:nvSpPr>
          <p:spPr>
            <a:xfrm>
              <a:off x="1094400" y="5772240"/>
              <a:ext cx="104760" cy="181800"/>
            </a:xfrm>
            <a:custGeom>
              <a:avLst/>
              <a:gdLst/>
              <a:ahLst/>
              <a:cxnLst>
                <a:cxn ang="3cd4">
                  <a:pos x="hc" y="t"/>
                </a:cxn>
                <a:cxn ang="cd2">
                  <a:pos x="l" y="vc"/>
                </a:cxn>
                <a:cxn ang="cd4">
                  <a:pos x="hc" y="b"/>
                </a:cxn>
                <a:cxn ang="0">
                  <a:pos x="r" y="vc"/>
                </a:cxn>
              </a:cxnLst>
              <a:rect l="l" t="t" r="r" b="b"/>
              <a:pathLst>
                <a:path w="292" h="506">
                  <a:moveTo>
                    <a:pt x="292" y="144"/>
                  </a:moveTo>
                  <a:cubicBezTo>
                    <a:pt x="292" y="98"/>
                    <a:pt x="280" y="0"/>
                    <a:pt x="208" y="0"/>
                  </a:cubicBezTo>
                  <a:cubicBezTo>
                    <a:pt x="108" y="0"/>
                    <a:pt x="0" y="200"/>
                    <a:pt x="0" y="360"/>
                  </a:cubicBezTo>
                  <a:cubicBezTo>
                    <a:pt x="0" y="426"/>
                    <a:pt x="20" y="506"/>
                    <a:pt x="84" y="506"/>
                  </a:cubicBezTo>
                  <a:cubicBezTo>
                    <a:pt x="184" y="506"/>
                    <a:pt x="292" y="302"/>
                    <a:pt x="292" y="144"/>
                  </a:cubicBezTo>
                  <a:close/>
                  <a:moveTo>
                    <a:pt x="76" y="242"/>
                  </a:moveTo>
                  <a:cubicBezTo>
                    <a:pt x="88" y="196"/>
                    <a:pt x="102" y="140"/>
                    <a:pt x="130" y="90"/>
                  </a:cubicBezTo>
                  <a:cubicBezTo>
                    <a:pt x="148" y="56"/>
                    <a:pt x="174" y="16"/>
                    <a:pt x="206" y="16"/>
                  </a:cubicBezTo>
                  <a:cubicBezTo>
                    <a:pt x="242" y="16"/>
                    <a:pt x="246" y="60"/>
                    <a:pt x="246" y="100"/>
                  </a:cubicBezTo>
                  <a:cubicBezTo>
                    <a:pt x="246" y="136"/>
                    <a:pt x="240" y="172"/>
                    <a:pt x="222" y="242"/>
                  </a:cubicBezTo>
                  <a:close/>
                  <a:moveTo>
                    <a:pt x="216" y="264"/>
                  </a:moveTo>
                  <a:cubicBezTo>
                    <a:pt x="208" y="296"/>
                    <a:pt x="194" y="356"/>
                    <a:pt x="168" y="408"/>
                  </a:cubicBezTo>
                  <a:cubicBezTo>
                    <a:pt x="142" y="456"/>
                    <a:pt x="116" y="490"/>
                    <a:pt x="84" y="490"/>
                  </a:cubicBezTo>
                  <a:cubicBezTo>
                    <a:pt x="62" y="490"/>
                    <a:pt x="46" y="470"/>
                    <a:pt x="46" y="404"/>
                  </a:cubicBezTo>
                  <a:cubicBezTo>
                    <a:pt x="46" y="374"/>
                    <a:pt x="50" y="334"/>
                    <a:pt x="70" y="264"/>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82" name="Freeform: Shape 81">
              <a:extLst>
                <a:ext uri="{FF2B5EF4-FFF2-40B4-BE49-F238E27FC236}">
                  <a16:creationId xmlns:a16="http://schemas.microsoft.com/office/drawing/2014/main" id="{3843799D-9DB7-4AA5-AE73-AAD97FD6AD87}"/>
                </a:ext>
              </a:extLst>
            </p:cNvPr>
            <p:cNvSpPr/>
            <p:nvPr/>
          </p:nvSpPr>
          <p:spPr>
            <a:xfrm>
              <a:off x="1293119" y="5857919"/>
              <a:ext cx="168840" cy="59400"/>
            </a:xfrm>
            <a:custGeom>
              <a:avLst/>
              <a:gdLst/>
              <a:ahLst/>
              <a:cxnLst>
                <a:cxn ang="3cd4">
                  <a:pos x="hc" y="t"/>
                </a:cxn>
                <a:cxn ang="cd2">
                  <a:pos x="l" y="vc"/>
                </a:cxn>
                <a:cxn ang="cd4">
                  <a:pos x="hc" y="b"/>
                </a:cxn>
                <a:cxn ang="0">
                  <a:pos x="r" y="vc"/>
                </a:cxn>
              </a:cxnLst>
              <a:rect l="l" t="t" r="r" b="b"/>
              <a:pathLst>
                <a:path w="470" h="166">
                  <a:moveTo>
                    <a:pt x="446" y="28"/>
                  </a:moveTo>
                  <a:cubicBezTo>
                    <a:pt x="456" y="28"/>
                    <a:pt x="470" y="28"/>
                    <a:pt x="470" y="14"/>
                  </a:cubicBezTo>
                  <a:cubicBezTo>
                    <a:pt x="470" y="0"/>
                    <a:pt x="456" y="0"/>
                    <a:pt x="446" y="0"/>
                  </a:cubicBezTo>
                  <a:lnTo>
                    <a:pt x="24" y="0"/>
                  </a:lnTo>
                  <a:cubicBezTo>
                    <a:pt x="14" y="0"/>
                    <a:pt x="0" y="0"/>
                    <a:pt x="0" y="14"/>
                  </a:cubicBezTo>
                  <a:cubicBezTo>
                    <a:pt x="0" y="28"/>
                    <a:pt x="14" y="28"/>
                    <a:pt x="24" y="28"/>
                  </a:cubicBezTo>
                  <a:close/>
                  <a:moveTo>
                    <a:pt x="446" y="166"/>
                  </a:moveTo>
                  <a:cubicBezTo>
                    <a:pt x="456" y="166"/>
                    <a:pt x="470" y="166"/>
                    <a:pt x="470" y="152"/>
                  </a:cubicBezTo>
                  <a:cubicBezTo>
                    <a:pt x="470" y="138"/>
                    <a:pt x="456" y="138"/>
                    <a:pt x="446" y="138"/>
                  </a:cubicBezTo>
                  <a:lnTo>
                    <a:pt x="24" y="138"/>
                  </a:lnTo>
                  <a:cubicBezTo>
                    <a:pt x="14" y="138"/>
                    <a:pt x="0" y="138"/>
                    <a:pt x="0" y="152"/>
                  </a:cubicBezTo>
                  <a:cubicBezTo>
                    <a:pt x="0" y="166"/>
                    <a:pt x="14" y="166"/>
                    <a:pt x="24" y="166"/>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83" name="Freeform: Shape 82">
              <a:extLst>
                <a:ext uri="{FF2B5EF4-FFF2-40B4-BE49-F238E27FC236}">
                  <a16:creationId xmlns:a16="http://schemas.microsoft.com/office/drawing/2014/main" id="{1C072BCE-AF71-4809-9875-DF91ACF87C17}"/>
                </a:ext>
              </a:extLst>
            </p:cNvPr>
            <p:cNvSpPr/>
            <p:nvPr/>
          </p:nvSpPr>
          <p:spPr>
            <a:xfrm>
              <a:off x="1555919" y="5837040"/>
              <a:ext cx="114840" cy="116280"/>
            </a:xfrm>
            <a:custGeom>
              <a:avLst/>
              <a:gdLst/>
              <a:ahLst/>
              <a:cxnLst>
                <a:cxn ang="3cd4">
                  <a:pos x="hc" y="t"/>
                </a:cxn>
                <a:cxn ang="cd2">
                  <a:pos x="l" y="vc"/>
                </a:cxn>
                <a:cxn ang="cd4">
                  <a:pos x="hc" y="b"/>
                </a:cxn>
                <a:cxn ang="0">
                  <a:pos x="r" y="vc"/>
                </a:cxn>
              </a:cxnLst>
              <a:rect l="l" t="t" r="r" b="b"/>
              <a:pathLst>
                <a:path w="320" h="324">
                  <a:moveTo>
                    <a:pt x="206" y="264"/>
                  </a:moveTo>
                  <a:cubicBezTo>
                    <a:pt x="208" y="292"/>
                    <a:pt x="228" y="322"/>
                    <a:pt x="262" y="322"/>
                  </a:cubicBezTo>
                  <a:cubicBezTo>
                    <a:pt x="276" y="322"/>
                    <a:pt x="320" y="312"/>
                    <a:pt x="320" y="254"/>
                  </a:cubicBezTo>
                  <a:lnTo>
                    <a:pt x="320" y="214"/>
                  </a:lnTo>
                  <a:lnTo>
                    <a:pt x="302" y="214"/>
                  </a:lnTo>
                  <a:lnTo>
                    <a:pt x="302" y="254"/>
                  </a:lnTo>
                  <a:cubicBezTo>
                    <a:pt x="302" y="294"/>
                    <a:pt x="284" y="300"/>
                    <a:pt x="276" y="300"/>
                  </a:cubicBezTo>
                  <a:cubicBezTo>
                    <a:pt x="252" y="300"/>
                    <a:pt x="250" y="268"/>
                    <a:pt x="250" y="264"/>
                  </a:cubicBezTo>
                  <a:lnTo>
                    <a:pt x="250" y="122"/>
                  </a:lnTo>
                  <a:cubicBezTo>
                    <a:pt x="250" y="92"/>
                    <a:pt x="250" y="66"/>
                    <a:pt x="224" y="38"/>
                  </a:cubicBezTo>
                  <a:cubicBezTo>
                    <a:pt x="196" y="12"/>
                    <a:pt x="162" y="0"/>
                    <a:pt x="128" y="0"/>
                  </a:cubicBezTo>
                  <a:cubicBezTo>
                    <a:pt x="70" y="0"/>
                    <a:pt x="20" y="34"/>
                    <a:pt x="20" y="80"/>
                  </a:cubicBezTo>
                  <a:cubicBezTo>
                    <a:pt x="20" y="102"/>
                    <a:pt x="34" y="114"/>
                    <a:pt x="54" y="114"/>
                  </a:cubicBezTo>
                  <a:cubicBezTo>
                    <a:pt x="72" y="114"/>
                    <a:pt x="86" y="100"/>
                    <a:pt x="86" y="80"/>
                  </a:cubicBezTo>
                  <a:cubicBezTo>
                    <a:pt x="86" y="72"/>
                    <a:pt x="82" y="48"/>
                    <a:pt x="50" y="48"/>
                  </a:cubicBezTo>
                  <a:cubicBezTo>
                    <a:pt x="68" y="24"/>
                    <a:pt x="104" y="16"/>
                    <a:pt x="126" y="16"/>
                  </a:cubicBezTo>
                  <a:cubicBezTo>
                    <a:pt x="160" y="16"/>
                    <a:pt x="200" y="44"/>
                    <a:pt x="200" y="106"/>
                  </a:cubicBezTo>
                  <a:lnTo>
                    <a:pt x="200" y="132"/>
                  </a:lnTo>
                  <a:cubicBezTo>
                    <a:pt x="164" y="134"/>
                    <a:pt x="116" y="136"/>
                    <a:pt x="70" y="158"/>
                  </a:cubicBezTo>
                  <a:cubicBezTo>
                    <a:pt x="18" y="182"/>
                    <a:pt x="0" y="218"/>
                    <a:pt x="0" y="250"/>
                  </a:cubicBezTo>
                  <a:cubicBezTo>
                    <a:pt x="0" y="306"/>
                    <a:pt x="68" y="324"/>
                    <a:pt x="114" y="324"/>
                  </a:cubicBezTo>
                  <a:cubicBezTo>
                    <a:pt x="160" y="324"/>
                    <a:pt x="192" y="296"/>
                    <a:pt x="206" y="264"/>
                  </a:cubicBezTo>
                  <a:close/>
                  <a:moveTo>
                    <a:pt x="200" y="148"/>
                  </a:moveTo>
                  <a:lnTo>
                    <a:pt x="200" y="218"/>
                  </a:lnTo>
                  <a:cubicBezTo>
                    <a:pt x="200" y="286"/>
                    <a:pt x="150" y="310"/>
                    <a:pt x="118" y="310"/>
                  </a:cubicBezTo>
                  <a:cubicBezTo>
                    <a:pt x="84" y="310"/>
                    <a:pt x="54" y="284"/>
                    <a:pt x="54" y="248"/>
                  </a:cubicBezTo>
                  <a:cubicBezTo>
                    <a:pt x="54" y="210"/>
                    <a:pt x="84" y="152"/>
                    <a:pt x="200" y="148"/>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84" name="Freeform: Shape 83">
              <a:extLst>
                <a:ext uri="{FF2B5EF4-FFF2-40B4-BE49-F238E27FC236}">
                  <a16:creationId xmlns:a16="http://schemas.microsoft.com/office/drawing/2014/main" id="{0D990A67-047E-42CB-816E-E26F42B366F3}"/>
                </a:ext>
              </a:extLst>
            </p:cNvPr>
            <p:cNvSpPr/>
            <p:nvPr/>
          </p:nvSpPr>
          <p:spPr>
            <a:xfrm>
              <a:off x="1679039" y="5838480"/>
              <a:ext cx="85320" cy="111960"/>
            </a:xfrm>
            <a:custGeom>
              <a:avLst/>
              <a:gdLst/>
              <a:ahLst/>
              <a:cxnLst>
                <a:cxn ang="3cd4">
                  <a:pos x="hc" y="t"/>
                </a:cxn>
                <a:cxn ang="cd2">
                  <a:pos x="l" y="vc"/>
                </a:cxn>
                <a:cxn ang="cd4">
                  <a:pos x="hc" y="b"/>
                </a:cxn>
                <a:cxn ang="0">
                  <a:pos x="r" y="vc"/>
                </a:cxn>
              </a:cxnLst>
              <a:rect l="l" t="t" r="r" b="b"/>
              <a:pathLst>
                <a:path w="238" h="312">
                  <a:moveTo>
                    <a:pt x="98" y="78"/>
                  </a:moveTo>
                  <a:lnTo>
                    <a:pt x="98" y="0"/>
                  </a:lnTo>
                  <a:lnTo>
                    <a:pt x="0" y="8"/>
                  </a:lnTo>
                  <a:lnTo>
                    <a:pt x="0" y="30"/>
                  </a:lnTo>
                  <a:cubicBezTo>
                    <a:pt x="50" y="30"/>
                    <a:pt x="56" y="34"/>
                    <a:pt x="56" y="70"/>
                  </a:cubicBezTo>
                  <a:lnTo>
                    <a:pt x="56" y="258"/>
                  </a:lnTo>
                  <a:cubicBezTo>
                    <a:pt x="56" y="290"/>
                    <a:pt x="48" y="290"/>
                    <a:pt x="0" y="290"/>
                  </a:cubicBezTo>
                  <a:lnTo>
                    <a:pt x="0" y="312"/>
                  </a:lnTo>
                  <a:cubicBezTo>
                    <a:pt x="28" y="312"/>
                    <a:pt x="60" y="310"/>
                    <a:pt x="80" y="310"/>
                  </a:cubicBezTo>
                  <a:cubicBezTo>
                    <a:pt x="110" y="310"/>
                    <a:pt x="142" y="310"/>
                    <a:pt x="170" y="312"/>
                  </a:cubicBezTo>
                  <a:lnTo>
                    <a:pt x="170" y="290"/>
                  </a:lnTo>
                  <a:lnTo>
                    <a:pt x="156" y="290"/>
                  </a:lnTo>
                  <a:cubicBezTo>
                    <a:pt x="104" y="290"/>
                    <a:pt x="102" y="282"/>
                    <a:pt x="102" y="258"/>
                  </a:cubicBezTo>
                  <a:lnTo>
                    <a:pt x="102" y="148"/>
                  </a:lnTo>
                  <a:cubicBezTo>
                    <a:pt x="102" y="78"/>
                    <a:pt x="132" y="16"/>
                    <a:pt x="186" y="16"/>
                  </a:cubicBezTo>
                  <a:cubicBezTo>
                    <a:pt x="190" y="16"/>
                    <a:pt x="192" y="16"/>
                    <a:pt x="194" y="16"/>
                  </a:cubicBezTo>
                  <a:cubicBezTo>
                    <a:pt x="192" y="16"/>
                    <a:pt x="178" y="26"/>
                    <a:pt x="178" y="44"/>
                  </a:cubicBezTo>
                  <a:cubicBezTo>
                    <a:pt x="178" y="64"/>
                    <a:pt x="192" y="74"/>
                    <a:pt x="208" y="74"/>
                  </a:cubicBezTo>
                  <a:cubicBezTo>
                    <a:pt x="220" y="74"/>
                    <a:pt x="238" y="66"/>
                    <a:pt x="238" y="44"/>
                  </a:cubicBezTo>
                  <a:cubicBezTo>
                    <a:pt x="238" y="20"/>
                    <a:pt x="216" y="0"/>
                    <a:pt x="186" y="0"/>
                  </a:cubicBezTo>
                  <a:cubicBezTo>
                    <a:pt x="134" y="0"/>
                    <a:pt x="108" y="48"/>
                    <a:pt x="98" y="78"/>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85" name="Freeform: Shape 84">
              <a:extLst>
                <a:ext uri="{FF2B5EF4-FFF2-40B4-BE49-F238E27FC236}">
                  <a16:creationId xmlns:a16="http://schemas.microsoft.com/office/drawing/2014/main" id="{516C8420-8647-4B6C-9187-5214E95DAC1F}"/>
                </a:ext>
              </a:extLst>
            </p:cNvPr>
            <p:cNvSpPr/>
            <p:nvPr/>
          </p:nvSpPr>
          <p:spPr>
            <a:xfrm>
              <a:off x="1779120" y="5837040"/>
              <a:ext cx="96840" cy="116280"/>
            </a:xfrm>
            <a:custGeom>
              <a:avLst/>
              <a:gdLst/>
              <a:ahLst/>
              <a:cxnLst>
                <a:cxn ang="3cd4">
                  <a:pos x="hc" y="t"/>
                </a:cxn>
                <a:cxn ang="cd2">
                  <a:pos x="l" y="vc"/>
                </a:cxn>
                <a:cxn ang="cd4">
                  <a:pos x="hc" y="b"/>
                </a:cxn>
                <a:cxn ang="0">
                  <a:pos x="r" y="vc"/>
                </a:cxn>
              </a:cxnLst>
              <a:rect l="l" t="t" r="r" b="b"/>
              <a:pathLst>
                <a:path w="270" h="324">
                  <a:moveTo>
                    <a:pt x="58" y="162"/>
                  </a:moveTo>
                  <a:cubicBezTo>
                    <a:pt x="58" y="48"/>
                    <a:pt x="116" y="18"/>
                    <a:pt x="154" y="18"/>
                  </a:cubicBezTo>
                  <a:cubicBezTo>
                    <a:pt x="160" y="18"/>
                    <a:pt x="206" y="18"/>
                    <a:pt x="230" y="44"/>
                  </a:cubicBezTo>
                  <a:cubicBezTo>
                    <a:pt x="202" y="46"/>
                    <a:pt x="196" y="68"/>
                    <a:pt x="196" y="76"/>
                  </a:cubicBezTo>
                  <a:cubicBezTo>
                    <a:pt x="196" y="94"/>
                    <a:pt x="210" y="108"/>
                    <a:pt x="230" y="108"/>
                  </a:cubicBezTo>
                  <a:cubicBezTo>
                    <a:pt x="248" y="108"/>
                    <a:pt x="262" y="96"/>
                    <a:pt x="262" y="76"/>
                  </a:cubicBezTo>
                  <a:cubicBezTo>
                    <a:pt x="262" y="28"/>
                    <a:pt x="208" y="0"/>
                    <a:pt x="154" y="0"/>
                  </a:cubicBezTo>
                  <a:cubicBezTo>
                    <a:pt x="66" y="0"/>
                    <a:pt x="0" y="76"/>
                    <a:pt x="0" y="164"/>
                  </a:cubicBezTo>
                  <a:cubicBezTo>
                    <a:pt x="0" y="254"/>
                    <a:pt x="70" y="324"/>
                    <a:pt x="152" y="324"/>
                  </a:cubicBezTo>
                  <a:cubicBezTo>
                    <a:pt x="248" y="324"/>
                    <a:pt x="270" y="240"/>
                    <a:pt x="270" y="232"/>
                  </a:cubicBezTo>
                  <a:cubicBezTo>
                    <a:pt x="270" y="226"/>
                    <a:pt x="262" y="226"/>
                    <a:pt x="260" y="226"/>
                  </a:cubicBezTo>
                  <a:cubicBezTo>
                    <a:pt x="254" y="226"/>
                    <a:pt x="252" y="228"/>
                    <a:pt x="252" y="232"/>
                  </a:cubicBezTo>
                  <a:cubicBezTo>
                    <a:pt x="230" y="298"/>
                    <a:pt x="184" y="306"/>
                    <a:pt x="158" y="306"/>
                  </a:cubicBezTo>
                  <a:cubicBezTo>
                    <a:pt x="122" y="306"/>
                    <a:pt x="58" y="276"/>
                    <a:pt x="58" y="162"/>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86" name="Freeform: Shape 85">
              <a:extLst>
                <a:ext uri="{FF2B5EF4-FFF2-40B4-BE49-F238E27FC236}">
                  <a16:creationId xmlns:a16="http://schemas.microsoft.com/office/drawing/2014/main" id="{84F42E82-6ACA-428B-858E-5324CD9E23E3}"/>
                </a:ext>
              </a:extLst>
            </p:cNvPr>
            <p:cNvSpPr/>
            <p:nvPr/>
          </p:nvSpPr>
          <p:spPr>
            <a:xfrm>
              <a:off x="1891439" y="5837040"/>
              <a:ext cx="96840" cy="116280"/>
            </a:xfrm>
            <a:custGeom>
              <a:avLst/>
              <a:gdLst/>
              <a:ahLst/>
              <a:cxnLst>
                <a:cxn ang="3cd4">
                  <a:pos x="hc" y="t"/>
                </a:cxn>
                <a:cxn ang="cd2">
                  <a:pos x="l" y="vc"/>
                </a:cxn>
                <a:cxn ang="cd4">
                  <a:pos x="hc" y="b"/>
                </a:cxn>
                <a:cxn ang="0">
                  <a:pos x="r" y="vc"/>
                </a:cxn>
              </a:cxnLst>
              <a:rect l="l" t="t" r="r" b="b"/>
              <a:pathLst>
                <a:path w="270" h="324">
                  <a:moveTo>
                    <a:pt x="58" y="162"/>
                  </a:moveTo>
                  <a:cubicBezTo>
                    <a:pt x="58" y="48"/>
                    <a:pt x="116" y="18"/>
                    <a:pt x="154" y="18"/>
                  </a:cubicBezTo>
                  <a:cubicBezTo>
                    <a:pt x="160" y="18"/>
                    <a:pt x="206" y="18"/>
                    <a:pt x="230" y="44"/>
                  </a:cubicBezTo>
                  <a:cubicBezTo>
                    <a:pt x="202" y="46"/>
                    <a:pt x="196" y="68"/>
                    <a:pt x="196" y="76"/>
                  </a:cubicBezTo>
                  <a:cubicBezTo>
                    <a:pt x="196" y="94"/>
                    <a:pt x="210" y="108"/>
                    <a:pt x="230" y="108"/>
                  </a:cubicBezTo>
                  <a:cubicBezTo>
                    <a:pt x="248" y="108"/>
                    <a:pt x="262" y="96"/>
                    <a:pt x="262" y="76"/>
                  </a:cubicBezTo>
                  <a:cubicBezTo>
                    <a:pt x="262" y="28"/>
                    <a:pt x="208" y="0"/>
                    <a:pt x="154" y="0"/>
                  </a:cubicBezTo>
                  <a:cubicBezTo>
                    <a:pt x="66" y="0"/>
                    <a:pt x="0" y="76"/>
                    <a:pt x="0" y="164"/>
                  </a:cubicBezTo>
                  <a:cubicBezTo>
                    <a:pt x="0" y="254"/>
                    <a:pt x="70" y="324"/>
                    <a:pt x="152" y="324"/>
                  </a:cubicBezTo>
                  <a:cubicBezTo>
                    <a:pt x="248" y="324"/>
                    <a:pt x="270" y="240"/>
                    <a:pt x="270" y="232"/>
                  </a:cubicBezTo>
                  <a:cubicBezTo>
                    <a:pt x="270" y="226"/>
                    <a:pt x="262" y="226"/>
                    <a:pt x="260" y="226"/>
                  </a:cubicBezTo>
                  <a:cubicBezTo>
                    <a:pt x="254" y="226"/>
                    <a:pt x="252" y="228"/>
                    <a:pt x="252" y="232"/>
                  </a:cubicBezTo>
                  <a:cubicBezTo>
                    <a:pt x="230" y="298"/>
                    <a:pt x="184" y="306"/>
                    <a:pt x="158" y="306"/>
                  </a:cubicBezTo>
                  <a:cubicBezTo>
                    <a:pt x="122" y="306"/>
                    <a:pt x="58" y="276"/>
                    <a:pt x="58" y="162"/>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87" name="Freeform: Shape 86">
              <a:extLst>
                <a:ext uri="{FF2B5EF4-FFF2-40B4-BE49-F238E27FC236}">
                  <a16:creationId xmlns:a16="http://schemas.microsoft.com/office/drawing/2014/main" id="{9A18A7D8-FE46-4D23-99C7-4BACBB3C1E96}"/>
                </a:ext>
              </a:extLst>
            </p:cNvPr>
            <p:cNvSpPr/>
            <p:nvPr/>
          </p:nvSpPr>
          <p:spPr>
            <a:xfrm>
              <a:off x="2001599" y="5837040"/>
              <a:ext cx="112680" cy="116280"/>
            </a:xfrm>
            <a:custGeom>
              <a:avLst/>
              <a:gdLst/>
              <a:ahLst/>
              <a:cxnLst>
                <a:cxn ang="3cd4">
                  <a:pos x="hc" y="t"/>
                </a:cxn>
                <a:cxn ang="cd2">
                  <a:pos x="l" y="vc"/>
                </a:cxn>
                <a:cxn ang="cd4">
                  <a:pos x="hc" y="b"/>
                </a:cxn>
                <a:cxn ang="0">
                  <a:pos x="r" y="vc"/>
                </a:cxn>
              </a:cxnLst>
              <a:rect l="l" t="t" r="r" b="b"/>
              <a:pathLst>
                <a:path w="314" h="324">
                  <a:moveTo>
                    <a:pt x="314" y="166"/>
                  </a:moveTo>
                  <a:cubicBezTo>
                    <a:pt x="314" y="74"/>
                    <a:pt x="242" y="0"/>
                    <a:pt x="156" y="0"/>
                  </a:cubicBezTo>
                  <a:cubicBezTo>
                    <a:pt x="68" y="0"/>
                    <a:pt x="0" y="78"/>
                    <a:pt x="0" y="166"/>
                  </a:cubicBezTo>
                  <a:cubicBezTo>
                    <a:pt x="0" y="256"/>
                    <a:pt x="74" y="324"/>
                    <a:pt x="156" y="324"/>
                  </a:cubicBezTo>
                  <a:cubicBezTo>
                    <a:pt x="242" y="324"/>
                    <a:pt x="314" y="256"/>
                    <a:pt x="314" y="166"/>
                  </a:cubicBezTo>
                  <a:close/>
                  <a:moveTo>
                    <a:pt x="156" y="306"/>
                  </a:moveTo>
                  <a:cubicBezTo>
                    <a:pt x="126" y="306"/>
                    <a:pt x="96" y="292"/>
                    <a:pt x="76" y="260"/>
                  </a:cubicBezTo>
                  <a:cubicBezTo>
                    <a:pt x="58" y="228"/>
                    <a:pt x="58" y="186"/>
                    <a:pt x="58" y="160"/>
                  </a:cubicBezTo>
                  <a:cubicBezTo>
                    <a:pt x="58" y="132"/>
                    <a:pt x="58" y="94"/>
                    <a:pt x="76" y="62"/>
                  </a:cubicBezTo>
                  <a:cubicBezTo>
                    <a:pt x="94" y="30"/>
                    <a:pt x="128" y="16"/>
                    <a:pt x="156" y="16"/>
                  </a:cubicBezTo>
                  <a:cubicBezTo>
                    <a:pt x="188" y="16"/>
                    <a:pt x="218" y="32"/>
                    <a:pt x="236" y="62"/>
                  </a:cubicBezTo>
                  <a:cubicBezTo>
                    <a:pt x="254" y="92"/>
                    <a:pt x="254" y="132"/>
                    <a:pt x="254" y="160"/>
                  </a:cubicBezTo>
                  <a:cubicBezTo>
                    <a:pt x="254" y="186"/>
                    <a:pt x="254" y="224"/>
                    <a:pt x="240" y="254"/>
                  </a:cubicBezTo>
                  <a:cubicBezTo>
                    <a:pt x="224" y="286"/>
                    <a:pt x="192" y="306"/>
                    <a:pt x="156" y="306"/>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88" name="Freeform: Shape 87">
              <a:extLst>
                <a:ext uri="{FF2B5EF4-FFF2-40B4-BE49-F238E27FC236}">
                  <a16:creationId xmlns:a16="http://schemas.microsoft.com/office/drawing/2014/main" id="{421281C9-B370-4665-BC3D-2E7C486790D3}"/>
                </a:ext>
              </a:extLst>
            </p:cNvPr>
            <p:cNvSpPr/>
            <p:nvPr/>
          </p:nvSpPr>
          <p:spPr>
            <a:xfrm>
              <a:off x="2129040" y="5837040"/>
              <a:ext cx="83160" cy="116280"/>
            </a:xfrm>
            <a:custGeom>
              <a:avLst/>
              <a:gdLst/>
              <a:ahLst/>
              <a:cxnLst>
                <a:cxn ang="3cd4">
                  <a:pos x="hc" y="t"/>
                </a:cxn>
                <a:cxn ang="cd2">
                  <a:pos x="l" y="vc"/>
                </a:cxn>
                <a:cxn ang="cd4">
                  <a:pos x="hc" y="b"/>
                </a:cxn>
                <a:cxn ang="0">
                  <a:pos x="r" y="vc"/>
                </a:cxn>
              </a:cxnLst>
              <a:rect l="l" t="t" r="r" b="b"/>
              <a:pathLst>
                <a:path w="232" h="324">
                  <a:moveTo>
                    <a:pt x="124" y="180"/>
                  </a:moveTo>
                  <a:cubicBezTo>
                    <a:pt x="140" y="182"/>
                    <a:pt x="198" y="194"/>
                    <a:pt x="198" y="244"/>
                  </a:cubicBezTo>
                  <a:cubicBezTo>
                    <a:pt x="198" y="280"/>
                    <a:pt x="174" y="310"/>
                    <a:pt x="118" y="310"/>
                  </a:cubicBezTo>
                  <a:cubicBezTo>
                    <a:pt x="58" y="310"/>
                    <a:pt x="32" y="268"/>
                    <a:pt x="20" y="208"/>
                  </a:cubicBezTo>
                  <a:cubicBezTo>
                    <a:pt x="18" y="200"/>
                    <a:pt x="16" y="196"/>
                    <a:pt x="10" y="196"/>
                  </a:cubicBezTo>
                  <a:cubicBezTo>
                    <a:pt x="0" y="196"/>
                    <a:pt x="0" y="202"/>
                    <a:pt x="0" y="214"/>
                  </a:cubicBezTo>
                  <a:lnTo>
                    <a:pt x="0" y="308"/>
                  </a:lnTo>
                  <a:cubicBezTo>
                    <a:pt x="0" y="320"/>
                    <a:pt x="0" y="324"/>
                    <a:pt x="8" y="324"/>
                  </a:cubicBezTo>
                  <a:cubicBezTo>
                    <a:pt x="12" y="324"/>
                    <a:pt x="12" y="324"/>
                    <a:pt x="26" y="310"/>
                  </a:cubicBezTo>
                  <a:cubicBezTo>
                    <a:pt x="26" y="310"/>
                    <a:pt x="26" y="308"/>
                    <a:pt x="40" y="294"/>
                  </a:cubicBezTo>
                  <a:cubicBezTo>
                    <a:pt x="70" y="324"/>
                    <a:pt x="102" y="324"/>
                    <a:pt x="118" y="324"/>
                  </a:cubicBezTo>
                  <a:cubicBezTo>
                    <a:pt x="200" y="324"/>
                    <a:pt x="232" y="278"/>
                    <a:pt x="232" y="226"/>
                  </a:cubicBezTo>
                  <a:cubicBezTo>
                    <a:pt x="232" y="188"/>
                    <a:pt x="210" y="168"/>
                    <a:pt x="202" y="160"/>
                  </a:cubicBezTo>
                  <a:cubicBezTo>
                    <a:pt x="178" y="136"/>
                    <a:pt x="152" y="130"/>
                    <a:pt x="122" y="126"/>
                  </a:cubicBezTo>
                  <a:cubicBezTo>
                    <a:pt x="82" y="118"/>
                    <a:pt x="34" y="108"/>
                    <a:pt x="34" y="68"/>
                  </a:cubicBezTo>
                  <a:cubicBezTo>
                    <a:pt x="34" y="42"/>
                    <a:pt x="52" y="14"/>
                    <a:pt x="114" y="14"/>
                  </a:cubicBezTo>
                  <a:cubicBezTo>
                    <a:pt x="192" y="14"/>
                    <a:pt x="196" y="78"/>
                    <a:pt x="196" y="100"/>
                  </a:cubicBezTo>
                  <a:cubicBezTo>
                    <a:pt x="198" y="106"/>
                    <a:pt x="204" y="106"/>
                    <a:pt x="204" y="106"/>
                  </a:cubicBezTo>
                  <a:cubicBezTo>
                    <a:pt x="214" y="106"/>
                    <a:pt x="214" y="102"/>
                    <a:pt x="214" y="88"/>
                  </a:cubicBezTo>
                  <a:lnTo>
                    <a:pt x="214" y="16"/>
                  </a:lnTo>
                  <a:cubicBezTo>
                    <a:pt x="214" y="4"/>
                    <a:pt x="214" y="0"/>
                    <a:pt x="206" y="0"/>
                  </a:cubicBezTo>
                  <a:cubicBezTo>
                    <a:pt x="202" y="0"/>
                    <a:pt x="202" y="0"/>
                    <a:pt x="192" y="8"/>
                  </a:cubicBezTo>
                  <a:cubicBezTo>
                    <a:pt x="190" y="12"/>
                    <a:pt x="182" y="18"/>
                    <a:pt x="180" y="20"/>
                  </a:cubicBezTo>
                  <a:cubicBezTo>
                    <a:pt x="154" y="0"/>
                    <a:pt x="124" y="0"/>
                    <a:pt x="114" y="0"/>
                  </a:cubicBezTo>
                  <a:cubicBezTo>
                    <a:pt x="26" y="0"/>
                    <a:pt x="0" y="48"/>
                    <a:pt x="0" y="86"/>
                  </a:cubicBezTo>
                  <a:cubicBezTo>
                    <a:pt x="0" y="112"/>
                    <a:pt x="12" y="132"/>
                    <a:pt x="30" y="148"/>
                  </a:cubicBezTo>
                  <a:cubicBezTo>
                    <a:pt x="54" y="166"/>
                    <a:pt x="74" y="170"/>
                    <a:pt x="124" y="180"/>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89" name="Freeform: Shape 88">
              <a:extLst>
                <a:ext uri="{FF2B5EF4-FFF2-40B4-BE49-F238E27FC236}">
                  <a16:creationId xmlns:a16="http://schemas.microsoft.com/office/drawing/2014/main" id="{003C3ACC-D720-4BC3-80C6-93D0B202BA81}"/>
                </a:ext>
              </a:extLst>
            </p:cNvPr>
            <p:cNvSpPr/>
            <p:nvPr/>
          </p:nvSpPr>
          <p:spPr>
            <a:xfrm>
              <a:off x="2247840" y="5760720"/>
              <a:ext cx="59400" cy="253080"/>
            </a:xfrm>
            <a:custGeom>
              <a:avLst/>
              <a:gdLst/>
              <a:ahLst/>
              <a:cxnLst>
                <a:cxn ang="3cd4">
                  <a:pos x="hc" y="t"/>
                </a:cxn>
                <a:cxn ang="cd2">
                  <a:pos x="l" y="vc"/>
                </a:cxn>
                <a:cxn ang="cd4">
                  <a:pos x="hc" y="b"/>
                </a:cxn>
                <a:cxn ang="0">
                  <a:pos x="r" y="vc"/>
                </a:cxn>
              </a:cxnLst>
              <a:rect l="l" t="t" r="r" b="b"/>
              <a:pathLst>
                <a:path w="166" h="704">
                  <a:moveTo>
                    <a:pt x="166" y="698"/>
                  </a:moveTo>
                  <a:cubicBezTo>
                    <a:pt x="166" y="696"/>
                    <a:pt x="166" y="694"/>
                    <a:pt x="152" y="682"/>
                  </a:cubicBezTo>
                  <a:cubicBezTo>
                    <a:pt x="64" y="594"/>
                    <a:pt x="42" y="460"/>
                    <a:pt x="42" y="352"/>
                  </a:cubicBezTo>
                  <a:cubicBezTo>
                    <a:pt x="42" y="230"/>
                    <a:pt x="68" y="108"/>
                    <a:pt x="156" y="20"/>
                  </a:cubicBezTo>
                  <a:cubicBezTo>
                    <a:pt x="166" y="10"/>
                    <a:pt x="166" y="10"/>
                    <a:pt x="166" y="8"/>
                  </a:cubicBezTo>
                  <a:cubicBezTo>
                    <a:pt x="166" y="2"/>
                    <a:pt x="162" y="0"/>
                    <a:pt x="158" y="0"/>
                  </a:cubicBezTo>
                  <a:cubicBezTo>
                    <a:pt x="150" y="0"/>
                    <a:pt x="86" y="48"/>
                    <a:pt x="44" y="138"/>
                  </a:cubicBezTo>
                  <a:cubicBezTo>
                    <a:pt x="8" y="216"/>
                    <a:pt x="0" y="294"/>
                    <a:pt x="0" y="352"/>
                  </a:cubicBezTo>
                  <a:cubicBezTo>
                    <a:pt x="0" y="408"/>
                    <a:pt x="8" y="492"/>
                    <a:pt x="46" y="572"/>
                  </a:cubicBezTo>
                  <a:cubicBezTo>
                    <a:pt x="90" y="660"/>
                    <a:pt x="150" y="704"/>
                    <a:pt x="158" y="704"/>
                  </a:cubicBezTo>
                  <a:cubicBezTo>
                    <a:pt x="162" y="704"/>
                    <a:pt x="166" y="702"/>
                    <a:pt x="166" y="698"/>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90" name="Freeform: Shape 89">
              <a:extLst>
                <a:ext uri="{FF2B5EF4-FFF2-40B4-BE49-F238E27FC236}">
                  <a16:creationId xmlns:a16="http://schemas.microsoft.com/office/drawing/2014/main" id="{30C42E8C-86AC-40E2-9A37-149E05DAB5A6}"/>
                </a:ext>
              </a:extLst>
            </p:cNvPr>
            <p:cNvSpPr/>
            <p:nvPr/>
          </p:nvSpPr>
          <p:spPr>
            <a:xfrm>
              <a:off x="2327760" y="5838480"/>
              <a:ext cx="111240" cy="114840"/>
            </a:xfrm>
            <a:custGeom>
              <a:avLst/>
              <a:gdLst/>
              <a:ahLst/>
              <a:cxnLst>
                <a:cxn ang="3cd4">
                  <a:pos x="hc" y="t"/>
                </a:cxn>
                <a:cxn ang="cd2">
                  <a:pos x="l" y="vc"/>
                </a:cxn>
                <a:cxn ang="cd4">
                  <a:pos x="hc" y="b"/>
                </a:cxn>
                <a:cxn ang="0">
                  <a:pos x="r" y="vc"/>
                </a:cxn>
              </a:cxnLst>
              <a:rect l="l" t="t" r="r" b="b"/>
              <a:pathLst>
                <a:path w="310" h="320">
                  <a:moveTo>
                    <a:pt x="310" y="50"/>
                  </a:moveTo>
                  <a:cubicBezTo>
                    <a:pt x="310" y="12"/>
                    <a:pt x="292" y="0"/>
                    <a:pt x="280" y="0"/>
                  </a:cubicBezTo>
                  <a:cubicBezTo>
                    <a:pt x="262" y="0"/>
                    <a:pt x="244" y="18"/>
                    <a:pt x="244" y="34"/>
                  </a:cubicBezTo>
                  <a:cubicBezTo>
                    <a:pt x="244" y="44"/>
                    <a:pt x="248" y="48"/>
                    <a:pt x="256" y="56"/>
                  </a:cubicBezTo>
                  <a:cubicBezTo>
                    <a:pt x="270" y="70"/>
                    <a:pt x="280" y="88"/>
                    <a:pt x="280" y="114"/>
                  </a:cubicBezTo>
                  <a:cubicBezTo>
                    <a:pt x="280" y="142"/>
                    <a:pt x="236" y="304"/>
                    <a:pt x="154" y="304"/>
                  </a:cubicBezTo>
                  <a:cubicBezTo>
                    <a:pt x="118" y="304"/>
                    <a:pt x="102" y="280"/>
                    <a:pt x="102" y="244"/>
                  </a:cubicBezTo>
                  <a:cubicBezTo>
                    <a:pt x="102" y="204"/>
                    <a:pt x="120" y="152"/>
                    <a:pt x="142" y="94"/>
                  </a:cubicBezTo>
                  <a:cubicBezTo>
                    <a:pt x="148" y="82"/>
                    <a:pt x="152" y="72"/>
                    <a:pt x="152" y="58"/>
                  </a:cubicBezTo>
                  <a:cubicBezTo>
                    <a:pt x="152" y="26"/>
                    <a:pt x="128" y="0"/>
                    <a:pt x="94" y="0"/>
                  </a:cubicBezTo>
                  <a:cubicBezTo>
                    <a:pt x="26" y="0"/>
                    <a:pt x="0" y="102"/>
                    <a:pt x="0" y="108"/>
                  </a:cubicBezTo>
                  <a:cubicBezTo>
                    <a:pt x="0" y="116"/>
                    <a:pt x="8" y="116"/>
                    <a:pt x="8" y="116"/>
                  </a:cubicBezTo>
                  <a:cubicBezTo>
                    <a:pt x="16" y="116"/>
                    <a:pt x="16" y="114"/>
                    <a:pt x="20" y="104"/>
                  </a:cubicBezTo>
                  <a:cubicBezTo>
                    <a:pt x="40" y="32"/>
                    <a:pt x="70" y="16"/>
                    <a:pt x="92" y="16"/>
                  </a:cubicBezTo>
                  <a:cubicBezTo>
                    <a:pt x="96" y="16"/>
                    <a:pt x="108" y="16"/>
                    <a:pt x="108" y="38"/>
                  </a:cubicBezTo>
                  <a:cubicBezTo>
                    <a:pt x="108" y="56"/>
                    <a:pt x="102" y="74"/>
                    <a:pt x="96" y="88"/>
                  </a:cubicBezTo>
                  <a:cubicBezTo>
                    <a:pt x="66" y="170"/>
                    <a:pt x="56" y="202"/>
                    <a:pt x="56" y="232"/>
                  </a:cubicBezTo>
                  <a:cubicBezTo>
                    <a:pt x="56" y="310"/>
                    <a:pt x="118" y="320"/>
                    <a:pt x="152" y="320"/>
                  </a:cubicBezTo>
                  <a:cubicBezTo>
                    <a:pt x="270" y="320"/>
                    <a:pt x="310" y="86"/>
                    <a:pt x="310" y="50"/>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91" name="Freeform: Shape 90">
              <a:extLst>
                <a:ext uri="{FF2B5EF4-FFF2-40B4-BE49-F238E27FC236}">
                  <a16:creationId xmlns:a16="http://schemas.microsoft.com/office/drawing/2014/main" id="{49A09A19-AC17-45BE-BF38-1B6D7EE2F56F}"/>
                </a:ext>
              </a:extLst>
            </p:cNvPr>
            <p:cNvSpPr/>
            <p:nvPr/>
          </p:nvSpPr>
          <p:spPr>
            <a:xfrm>
              <a:off x="2451600" y="5910480"/>
              <a:ext cx="95400" cy="80280"/>
            </a:xfrm>
            <a:custGeom>
              <a:avLst/>
              <a:gdLst/>
              <a:ahLst/>
              <a:cxnLst>
                <a:cxn ang="3cd4">
                  <a:pos x="hc" y="t"/>
                </a:cxn>
                <a:cxn ang="cd2">
                  <a:pos x="l" y="vc"/>
                </a:cxn>
                <a:cxn ang="cd4">
                  <a:pos x="hc" y="b"/>
                </a:cxn>
                <a:cxn ang="0">
                  <a:pos x="r" y="vc"/>
                </a:cxn>
              </a:cxnLst>
              <a:rect l="l" t="t" r="r" b="b"/>
              <a:pathLst>
                <a:path w="266" h="224">
                  <a:moveTo>
                    <a:pt x="100" y="166"/>
                  </a:moveTo>
                  <a:cubicBezTo>
                    <a:pt x="94" y="184"/>
                    <a:pt x="78" y="210"/>
                    <a:pt x="54" y="210"/>
                  </a:cubicBezTo>
                  <a:cubicBezTo>
                    <a:pt x="52" y="210"/>
                    <a:pt x="36" y="210"/>
                    <a:pt x="26" y="204"/>
                  </a:cubicBezTo>
                  <a:cubicBezTo>
                    <a:pt x="46" y="196"/>
                    <a:pt x="48" y="178"/>
                    <a:pt x="48" y="176"/>
                  </a:cubicBezTo>
                  <a:cubicBezTo>
                    <a:pt x="48" y="164"/>
                    <a:pt x="40" y="158"/>
                    <a:pt x="28" y="158"/>
                  </a:cubicBezTo>
                  <a:cubicBezTo>
                    <a:pt x="14" y="158"/>
                    <a:pt x="0" y="170"/>
                    <a:pt x="0" y="188"/>
                  </a:cubicBezTo>
                  <a:cubicBezTo>
                    <a:pt x="0" y="212"/>
                    <a:pt x="28" y="224"/>
                    <a:pt x="52" y="224"/>
                  </a:cubicBezTo>
                  <a:cubicBezTo>
                    <a:pt x="74" y="224"/>
                    <a:pt x="96" y="210"/>
                    <a:pt x="108" y="188"/>
                  </a:cubicBezTo>
                  <a:cubicBezTo>
                    <a:pt x="120" y="214"/>
                    <a:pt x="146" y="224"/>
                    <a:pt x="166" y="224"/>
                  </a:cubicBezTo>
                  <a:cubicBezTo>
                    <a:pt x="224" y="224"/>
                    <a:pt x="254" y="162"/>
                    <a:pt x="254" y="148"/>
                  </a:cubicBezTo>
                  <a:cubicBezTo>
                    <a:pt x="254" y="142"/>
                    <a:pt x="248" y="142"/>
                    <a:pt x="246" y="142"/>
                  </a:cubicBezTo>
                  <a:cubicBezTo>
                    <a:pt x="238" y="142"/>
                    <a:pt x="238" y="144"/>
                    <a:pt x="236" y="150"/>
                  </a:cubicBezTo>
                  <a:cubicBezTo>
                    <a:pt x="226" y="184"/>
                    <a:pt x="196" y="210"/>
                    <a:pt x="168" y="210"/>
                  </a:cubicBezTo>
                  <a:cubicBezTo>
                    <a:pt x="148" y="210"/>
                    <a:pt x="138" y="196"/>
                    <a:pt x="138" y="178"/>
                  </a:cubicBezTo>
                  <a:cubicBezTo>
                    <a:pt x="138" y="164"/>
                    <a:pt x="150" y="120"/>
                    <a:pt x="164" y="64"/>
                  </a:cubicBezTo>
                  <a:cubicBezTo>
                    <a:pt x="174" y="26"/>
                    <a:pt x="196" y="14"/>
                    <a:pt x="212" y="14"/>
                  </a:cubicBezTo>
                  <a:cubicBezTo>
                    <a:pt x="214" y="14"/>
                    <a:pt x="230" y="14"/>
                    <a:pt x="240" y="20"/>
                  </a:cubicBezTo>
                  <a:cubicBezTo>
                    <a:pt x="224" y="26"/>
                    <a:pt x="218" y="40"/>
                    <a:pt x="218" y="48"/>
                  </a:cubicBezTo>
                  <a:cubicBezTo>
                    <a:pt x="218" y="60"/>
                    <a:pt x="226" y="66"/>
                    <a:pt x="238" y="66"/>
                  </a:cubicBezTo>
                  <a:cubicBezTo>
                    <a:pt x="248" y="66"/>
                    <a:pt x="266" y="58"/>
                    <a:pt x="266" y="36"/>
                  </a:cubicBezTo>
                  <a:cubicBezTo>
                    <a:pt x="266" y="8"/>
                    <a:pt x="234" y="0"/>
                    <a:pt x="214" y="0"/>
                  </a:cubicBezTo>
                  <a:cubicBezTo>
                    <a:pt x="188" y="0"/>
                    <a:pt x="170" y="16"/>
                    <a:pt x="158" y="36"/>
                  </a:cubicBezTo>
                  <a:cubicBezTo>
                    <a:pt x="150" y="14"/>
                    <a:pt x="126" y="0"/>
                    <a:pt x="98" y="0"/>
                  </a:cubicBezTo>
                  <a:cubicBezTo>
                    <a:pt x="44" y="0"/>
                    <a:pt x="12" y="62"/>
                    <a:pt x="12" y="76"/>
                  </a:cubicBezTo>
                  <a:cubicBezTo>
                    <a:pt x="12" y="82"/>
                    <a:pt x="18" y="82"/>
                    <a:pt x="20" y="82"/>
                  </a:cubicBezTo>
                  <a:cubicBezTo>
                    <a:pt x="26" y="82"/>
                    <a:pt x="26" y="80"/>
                    <a:pt x="30" y="74"/>
                  </a:cubicBezTo>
                  <a:cubicBezTo>
                    <a:pt x="42" y="36"/>
                    <a:pt x="72" y="14"/>
                    <a:pt x="98" y="14"/>
                  </a:cubicBezTo>
                  <a:cubicBezTo>
                    <a:pt x="114" y="14"/>
                    <a:pt x="126" y="22"/>
                    <a:pt x="126" y="46"/>
                  </a:cubicBezTo>
                  <a:cubicBezTo>
                    <a:pt x="126" y="56"/>
                    <a:pt x="120" y="82"/>
                    <a:pt x="116" y="98"/>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92" name="Freeform: Shape 91">
              <a:extLst>
                <a:ext uri="{FF2B5EF4-FFF2-40B4-BE49-F238E27FC236}">
                  <a16:creationId xmlns:a16="http://schemas.microsoft.com/office/drawing/2014/main" id="{07DF6B40-DD70-4FF1-ABF4-B12382FF4319}"/>
                </a:ext>
              </a:extLst>
            </p:cNvPr>
            <p:cNvSpPr/>
            <p:nvPr/>
          </p:nvSpPr>
          <p:spPr>
            <a:xfrm>
              <a:off x="2584080" y="5760720"/>
              <a:ext cx="99000" cy="253080"/>
            </a:xfrm>
            <a:custGeom>
              <a:avLst/>
              <a:gdLst/>
              <a:ahLst/>
              <a:cxnLst>
                <a:cxn ang="3cd4">
                  <a:pos x="hc" y="t"/>
                </a:cxn>
                <a:cxn ang="cd2">
                  <a:pos x="l" y="vc"/>
                </a:cxn>
                <a:cxn ang="cd4">
                  <a:pos x="hc" y="b"/>
                </a:cxn>
                <a:cxn ang="0">
                  <a:pos x="r" y="vc"/>
                </a:cxn>
              </a:cxnLst>
              <a:rect l="l" t="t" r="r" b="b"/>
              <a:pathLst>
                <a:path w="276" h="704">
                  <a:moveTo>
                    <a:pt x="272" y="26"/>
                  </a:moveTo>
                  <a:cubicBezTo>
                    <a:pt x="276" y="18"/>
                    <a:pt x="276" y="14"/>
                    <a:pt x="276" y="14"/>
                  </a:cubicBezTo>
                  <a:cubicBezTo>
                    <a:pt x="276" y="6"/>
                    <a:pt x="270" y="0"/>
                    <a:pt x="262" y="0"/>
                  </a:cubicBezTo>
                  <a:cubicBezTo>
                    <a:pt x="256" y="0"/>
                    <a:pt x="252" y="2"/>
                    <a:pt x="250" y="6"/>
                  </a:cubicBezTo>
                  <a:lnTo>
                    <a:pt x="4" y="678"/>
                  </a:lnTo>
                  <a:cubicBezTo>
                    <a:pt x="0" y="688"/>
                    <a:pt x="0" y="690"/>
                    <a:pt x="0" y="690"/>
                  </a:cubicBezTo>
                  <a:cubicBezTo>
                    <a:pt x="0" y="698"/>
                    <a:pt x="6" y="704"/>
                    <a:pt x="14" y="704"/>
                  </a:cubicBezTo>
                  <a:cubicBezTo>
                    <a:pt x="24" y="704"/>
                    <a:pt x="26" y="700"/>
                    <a:pt x="30" y="688"/>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93" name="Freeform: Shape 92">
              <a:extLst>
                <a:ext uri="{FF2B5EF4-FFF2-40B4-BE49-F238E27FC236}">
                  <a16:creationId xmlns:a16="http://schemas.microsoft.com/office/drawing/2014/main" id="{A26879A3-C0B6-4569-85DF-258AEC8A0206}"/>
                </a:ext>
              </a:extLst>
            </p:cNvPr>
            <p:cNvSpPr/>
            <p:nvPr/>
          </p:nvSpPr>
          <p:spPr>
            <a:xfrm>
              <a:off x="2703600" y="5838480"/>
              <a:ext cx="111240" cy="114840"/>
            </a:xfrm>
            <a:custGeom>
              <a:avLst/>
              <a:gdLst/>
              <a:ahLst/>
              <a:cxnLst>
                <a:cxn ang="3cd4">
                  <a:pos x="hc" y="t"/>
                </a:cxn>
                <a:cxn ang="cd2">
                  <a:pos x="l" y="vc"/>
                </a:cxn>
                <a:cxn ang="cd4">
                  <a:pos x="hc" y="b"/>
                </a:cxn>
                <a:cxn ang="0">
                  <a:pos x="r" y="vc"/>
                </a:cxn>
              </a:cxnLst>
              <a:rect l="l" t="t" r="r" b="b"/>
              <a:pathLst>
                <a:path w="310" h="320">
                  <a:moveTo>
                    <a:pt x="310" y="50"/>
                  </a:moveTo>
                  <a:cubicBezTo>
                    <a:pt x="310" y="12"/>
                    <a:pt x="292" y="0"/>
                    <a:pt x="280" y="0"/>
                  </a:cubicBezTo>
                  <a:cubicBezTo>
                    <a:pt x="262" y="0"/>
                    <a:pt x="244" y="18"/>
                    <a:pt x="244" y="34"/>
                  </a:cubicBezTo>
                  <a:cubicBezTo>
                    <a:pt x="244" y="44"/>
                    <a:pt x="248" y="48"/>
                    <a:pt x="256" y="56"/>
                  </a:cubicBezTo>
                  <a:cubicBezTo>
                    <a:pt x="270" y="70"/>
                    <a:pt x="280" y="88"/>
                    <a:pt x="280" y="114"/>
                  </a:cubicBezTo>
                  <a:cubicBezTo>
                    <a:pt x="280" y="142"/>
                    <a:pt x="236" y="304"/>
                    <a:pt x="154" y="304"/>
                  </a:cubicBezTo>
                  <a:cubicBezTo>
                    <a:pt x="118" y="304"/>
                    <a:pt x="102" y="280"/>
                    <a:pt x="102" y="244"/>
                  </a:cubicBezTo>
                  <a:cubicBezTo>
                    <a:pt x="102" y="204"/>
                    <a:pt x="120" y="152"/>
                    <a:pt x="142" y="94"/>
                  </a:cubicBezTo>
                  <a:cubicBezTo>
                    <a:pt x="148" y="82"/>
                    <a:pt x="152" y="72"/>
                    <a:pt x="152" y="58"/>
                  </a:cubicBezTo>
                  <a:cubicBezTo>
                    <a:pt x="152" y="26"/>
                    <a:pt x="128" y="0"/>
                    <a:pt x="94" y="0"/>
                  </a:cubicBezTo>
                  <a:cubicBezTo>
                    <a:pt x="26" y="0"/>
                    <a:pt x="0" y="102"/>
                    <a:pt x="0" y="108"/>
                  </a:cubicBezTo>
                  <a:cubicBezTo>
                    <a:pt x="0" y="116"/>
                    <a:pt x="8" y="116"/>
                    <a:pt x="8" y="116"/>
                  </a:cubicBezTo>
                  <a:cubicBezTo>
                    <a:pt x="16" y="116"/>
                    <a:pt x="16" y="114"/>
                    <a:pt x="20" y="104"/>
                  </a:cubicBezTo>
                  <a:cubicBezTo>
                    <a:pt x="40" y="32"/>
                    <a:pt x="70" y="16"/>
                    <a:pt x="92" y="16"/>
                  </a:cubicBezTo>
                  <a:cubicBezTo>
                    <a:pt x="96" y="16"/>
                    <a:pt x="108" y="16"/>
                    <a:pt x="108" y="38"/>
                  </a:cubicBezTo>
                  <a:cubicBezTo>
                    <a:pt x="108" y="56"/>
                    <a:pt x="102" y="74"/>
                    <a:pt x="96" y="88"/>
                  </a:cubicBezTo>
                  <a:cubicBezTo>
                    <a:pt x="66" y="170"/>
                    <a:pt x="56" y="202"/>
                    <a:pt x="56" y="232"/>
                  </a:cubicBezTo>
                  <a:cubicBezTo>
                    <a:pt x="56" y="310"/>
                    <a:pt x="118" y="320"/>
                    <a:pt x="152" y="320"/>
                  </a:cubicBezTo>
                  <a:cubicBezTo>
                    <a:pt x="270" y="320"/>
                    <a:pt x="310" y="86"/>
                    <a:pt x="310" y="50"/>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94" name="Freeform: Shape 93">
              <a:extLst>
                <a:ext uri="{FF2B5EF4-FFF2-40B4-BE49-F238E27FC236}">
                  <a16:creationId xmlns:a16="http://schemas.microsoft.com/office/drawing/2014/main" id="{B3E82A5A-BC88-491F-945B-089B1367657F}"/>
                </a:ext>
              </a:extLst>
            </p:cNvPr>
            <p:cNvSpPr/>
            <p:nvPr/>
          </p:nvSpPr>
          <p:spPr>
            <a:xfrm>
              <a:off x="2841839" y="5760720"/>
              <a:ext cx="59400" cy="253080"/>
            </a:xfrm>
            <a:custGeom>
              <a:avLst/>
              <a:gdLst/>
              <a:ahLst/>
              <a:cxnLst>
                <a:cxn ang="3cd4">
                  <a:pos x="hc" y="t"/>
                </a:cxn>
                <a:cxn ang="cd2">
                  <a:pos x="l" y="vc"/>
                </a:cxn>
                <a:cxn ang="cd4">
                  <a:pos x="hc" y="b"/>
                </a:cxn>
                <a:cxn ang="0">
                  <a:pos x="r" y="vc"/>
                </a:cxn>
              </a:cxnLst>
              <a:rect l="l" t="t" r="r" b="b"/>
              <a:pathLst>
                <a:path w="166" h="704">
                  <a:moveTo>
                    <a:pt x="166" y="352"/>
                  </a:moveTo>
                  <a:cubicBezTo>
                    <a:pt x="166" y="298"/>
                    <a:pt x="158" y="212"/>
                    <a:pt x="118" y="132"/>
                  </a:cubicBezTo>
                  <a:cubicBezTo>
                    <a:pt x="76" y="46"/>
                    <a:pt x="14" y="0"/>
                    <a:pt x="8" y="0"/>
                  </a:cubicBezTo>
                  <a:cubicBezTo>
                    <a:pt x="2" y="0"/>
                    <a:pt x="0" y="2"/>
                    <a:pt x="0" y="8"/>
                  </a:cubicBezTo>
                  <a:cubicBezTo>
                    <a:pt x="0" y="10"/>
                    <a:pt x="0" y="10"/>
                    <a:pt x="14" y="24"/>
                  </a:cubicBezTo>
                  <a:cubicBezTo>
                    <a:pt x="84" y="94"/>
                    <a:pt x="124" y="206"/>
                    <a:pt x="124" y="352"/>
                  </a:cubicBezTo>
                  <a:cubicBezTo>
                    <a:pt x="124" y="474"/>
                    <a:pt x="98" y="598"/>
                    <a:pt x="10" y="686"/>
                  </a:cubicBezTo>
                  <a:cubicBezTo>
                    <a:pt x="0" y="694"/>
                    <a:pt x="0" y="696"/>
                    <a:pt x="0" y="698"/>
                  </a:cubicBezTo>
                  <a:cubicBezTo>
                    <a:pt x="0" y="702"/>
                    <a:pt x="2" y="704"/>
                    <a:pt x="8" y="704"/>
                  </a:cubicBezTo>
                  <a:cubicBezTo>
                    <a:pt x="14" y="704"/>
                    <a:pt x="78" y="656"/>
                    <a:pt x="120" y="568"/>
                  </a:cubicBezTo>
                  <a:cubicBezTo>
                    <a:pt x="156" y="490"/>
                    <a:pt x="166" y="412"/>
                    <a:pt x="166" y="352"/>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grpSp>
      <p:grpSp>
        <p:nvGrpSpPr>
          <p:cNvPr id="95" name="Group 94" descr="20§display§&#10;\begin{equation*}&#10;\varphi = \arctan(v_z/v_y) &#10;\end{equation}§svg§600§FALSE§" title="TexMaths">
            <a:extLst>
              <a:ext uri="{FF2B5EF4-FFF2-40B4-BE49-F238E27FC236}">
                <a16:creationId xmlns:a16="http://schemas.microsoft.com/office/drawing/2014/main" id="{79859BF7-D42C-435F-9AE1-D7CB7099F3AB}"/>
              </a:ext>
            </a:extLst>
          </p:cNvPr>
          <p:cNvGrpSpPr/>
          <p:nvPr/>
        </p:nvGrpSpPr>
        <p:grpSpPr>
          <a:xfrm>
            <a:off x="9577954" y="2733553"/>
            <a:ext cx="1507950" cy="198451"/>
            <a:chOff x="1097280" y="6227279"/>
            <a:chExt cx="2010600" cy="264601"/>
          </a:xfrm>
        </p:grpSpPr>
        <p:sp>
          <p:nvSpPr>
            <p:cNvPr id="96" name="Freeform: Shape 95">
              <a:extLst>
                <a:ext uri="{FF2B5EF4-FFF2-40B4-BE49-F238E27FC236}">
                  <a16:creationId xmlns:a16="http://schemas.microsoft.com/office/drawing/2014/main" id="{3D571184-CCAE-47DF-98D0-09CEE76652EB}"/>
                </a:ext>
              </a:extLst>
            </p:cNvPr>
            <p:cNvSpPr/>
            <p:nvPr/>
          </p:nvSpPr>
          <p:spPr>
            <a:xfrm>
              <a:off x="1097280" y="6228000"/>
              <a:ext cx="2010600" cy="261720"/>
            </a:xfrm>
            <a:custGeom>
              <a:avLst/>
              <a:gdLst/>
              <a:ahLst/>
              <a:cxnLst>
                <a:cxn ang="3cd4">
                  <a:pos x="hc" y="t"/>
                </a:cxn>
                <a:cxn ang="cd2">
                  <a:pos x="l" y="vc"/>
                </a:cxn>
                <a:cxn ang="cd4">
                  <a:pos x="hc" y="b"/>
                </a:cxn>
                <a:cxn ang="0">
                  <a:pos x="r" y="vc"/>
                </a:cxn>
              </a:cxnLst>
              <a:rect l="l" t="t" r="r" b="b"/>
              <a:pathLst>
                <a:path w="5586" h="728">
                  <a:moveTo>
                    <a:pt x="2792" y="728"/>
                  </a:moveTo>
                  <a:lnTo>
                    <a:pt x="0" y="728"/>
                  </a:lnTo>
                  <a:lnTo>
                    <a:pt x="0" y="0"/>
                  </a:lnTo>
                  <a:lnTo>
                    <a:pt x="5586" y="0"/>
                  </a:lnTo>
                  <a:lnTo>
                    <a:pt x="5586" y="728"/>
                  </a:lnTo>
                  <a:close/>
                </a:path>
              </a:pathLst>
            </a:custGeom>
            <a:solidFill>
              <a:srgbClr val="FFFFFF"/>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97" name="Freeform: Shape 96">
              <a:extLst>
                <a:ext uri="{FF2B5EF4-FFF2-40B4-BE49-F238E27FC236}">
                  <a16:creationId xmlns:a16="http://schemas.microsoft.com/office/drawing/2014/main" id="{5B6B2A76-065B-4064-8E3F-5BE675937FEB}"/>
                </a:ext>
              </a:extLst>
            </p:cNvPr>
            <p:cNvSpPr/>
            <p:nvPr/>
          </p:nvSpPr>
          <p:spPr>
            <a:xfrm>
              <a:off x="1110240" y="6305040"/>
              <a:ext cx="144360" cy="167400"/>
            </a:xfrm>
            <a:custGeom>
              <a:avLst/>
              <a:gdLst/>
              <a:ahLst/>
              <a:cxnLst>
                <a:cxn ang="3cd4">
                  <a:pos x="hc" y="t"/>
                </a:cxn>
                <a:cxn ang="cd2">
                  <a:pos x="l" y="vc"/>
                </a:cxn>
                <a:cxn ang="cd4">
                  <a:pos x="hc" y="b"/>
                </a:cxn>
                <a:cxn ang="0">
                  <a:pos x="r" y="vc"/>
                </a:cxn>
              </a:cxnLst>
              <a:rect l="l" t="t" r="r" b="b"/>
              <a:pathLst>
                <a:path w="402" h="466">
                  <a:moveTo>
                    <a:pt x="84" y="432"/>
                  </a:moveTo>
                  <a:cubicBezTo>
                    <a:pt x="82" y="442"/>
                    <a:pt x="82" y="442"/>
                    <a:pt x="82" y="446"/>
                  </a:cubicBezTo>
                  <a:cubicBezTo>
                    <a:pt x="82" y="462"/>
                    <a:pt x="94" y="466"/>
                    <a:pt x="102" y="466"/>
                  </a:cubicBezTo>
                  <a:cubicBezTo>
                    <a:pt x="106" y="466"/>
                    <a:pt x="120" y="464"/>
                    <a:pt x="128" y="448"/>
                  </a:cubicBezTo>
                  <a:cubicBezTo>
                    <a:pt x="130" y="442"/>
                    <a:pt x="134" y="418"/>
                    <a:pt x="152" y="318"/>
                  </a:cubicBezTo>
                  <a:cubicBezTo>
                    <a:pt x="158" y="320"/>
                    <a:pt x="164" y="320"/>
                    <a:pt x="176" y="320"/>
                  </a:cubicBezTo>
                  <a:cubicBezTo>
                    <a:pt x="294" y="320"/>
                    <a:pt x="402" y="208"/>
                    <a:pt x="402" y="98"/>
                  </a:cubicBezTo>
                  <a:cubicBezTo>
                    <a:pt x="402" y="42"/>
                    <a:pt x="374" y="0"/>
                    <a:pt x="322" y="0"/>
                  </a:cubicBezTo>
                  <a:cubicBezTo>
                    <a:pt x="218" y="0"/>
                    <a:pt x="176" y="136"/>
                    <a:pt x="134" y="274"/>
                  </a:cubicBezTo>
                  <a:cubicBezTo>
                    <a:pt x="58" y="260"/>
                    <a:pt x="18" y="220"/>
                    <a:pt x="18" y="170"/>
                  </a:cubicBezTo>
                  <a:cubicBezTo>
                    <a:pt x="18" y="150"/>
                    <a:pt x="34" y="72"/>
                    <a:pt x="76" y="24"/>
                  </a:cubicBezTo>
                  <a:cubicBezTo>
                    <a:pt x="82" y="18"/>
                    <a:pt x="82" y="16"/>
                    <a:pt x="82" y="14"/>
                  </a:cubicBezTo>
                  <a:cubicBezTo>
                    <a:pt x="82" y="12"/>
                    <a:pt x="82" y="8"/>
                    <a:pt x="74" y="8"/>
                  </a:cubicBezTo>
                  <a:cubicBezTo>
                    <a:pt x="54" y="8"/>
                    <a:pt x="0" y="110"/>
                    <a:pt x="0" y="178"/>
                  </a:cubicBezTo>
                  <a:cubicBezTo>
                    <a:pt x="0" y="244"/>
                    <a:pt x="46" y="296"/>
                    <a:pt x="122" y="314"/>
                  </a:cubicBezTo>
                  <a:close/>
                  <a:moveTo>
                    <a:pt x="182" y="278"/>
                  </a:moveTo>
                  <a:cubicBezTo>
                    <a:pt x="176" y="278"/>
                    <a:pt x="176" y="278"/>
                    <a:pt x="170" y="278"/>
                  </a:cubicBezTo>
                  <a:cubicBezTo>
                    <a:pt x="162" y="278"/>
                    <a:pt x="160" y="278"/>
                    <a:pt x="160" y="276"/>
                  </a:cubicBezTo>
                  <a:cubicBezTo>
                    <a:pt x="160" y="274"/>
                    <a:pt x="172" y="210"/>
                    <a:pt x="174" y="200"/>
                  </a:cubicBezTo>
                  <a:cubicBezTo>
                    <a:pt x="196" y="108"/>
                    <a:pt x="252" y="40"/>
                    <a:pt x="314" y="40"/>
                  </a:cubicBezTo>
                  <a:cubicBezTo>
                    <a:pt x="364" y="40"/>
                    <a:pt x="382" y="80"/>
                    <a:pt x="382" y="112"/>
                  </a:cubicBezTo>
                  <a:cubicBezTo>
                    <a:pt x="382" y="192"/>
                    <a:pt x="292" y="278"/>
                    <a:pt x="182" y="278"/>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98" name="Freeform: Shape 97">
              <a:extLst>
                <a:ext uri="{FF2B5EF4-FFF2-40B4-BE49-F238E27FC236}">
                  <a16:creationId xmlns:a16="http://schemas.microsoft.com/office/drawing/2014/main" id="{0D9D170A-493F-443F-89B2-9E6B115849A5}"/>
                </a:ext>
              </a:extLst>
            </p:cNvPr>
            <p:cNvSpPr/>
            <p:nvPr/>
          </p:nvSpPr>
          <p:spPr>
            <a:xfrm>
              <a:off x="1346400" y="6324479"/>
              <a:ext cx="168840" cy="59400"/>
            </a:xfrm>
            <a:custGeom>
              <a:avLst/>
              <a:gdLst/>
              <a:ahLst/>
              <a:cxnLst>
                <a:cxn ang="3cd4">
                  <a:pos x="hc" y="t"/>
                </a:cxn>
                <a:cxn ang="cd2">
                  <a:pos x="l" y="vc"/>
                </a:cxn>
                <a:cxn ang="cd4">
                  <a:pos x="hc" y="b"/>
                </a:cxn>
                <a:cxn ang="0">
                  <a:pos x="r" y="vc"/>
                </a:cxn>
              </a:cxnLst>
              <a:rect l="l" t="t" r="r" b="b"/>
              <a:pathLst>
                <a:path w="470" h="166">
                  <a:moveTo>
                    <a:pt x="446" y="28"/>
                  </a:moveTo>
                  <a:cubicBezTo>
                    <a:pt x="456" y="28"/>
                    <a:pt x="470" y="28"/>
                    <a:pt x="470" y="14"/>
                  </a:cubicBezTo>
                  <a:cubicBezTo>
                    <a:pt x="470" y="0"/>
                    <a:pt x="456" y="0"/>
                    <a:pt x="446" y="0"/>
                  </a:cubicBezTo>
                  <a:lnTo>
                    <a:pt x="24" y="0"/>
                  </a:lnTo>
                  <a:cubicBezTo>
                    <a:pt x="14" y="0"/>
                    <a:pt x="0" y="0"/>
                    <a:pt x="0" y="14"/>
                  </a:cubicBezTo>
                  <a:cubicBezTo>
                    <a:pt x="0" y="28"/>
                    <a:pt x="14" y="28"/>
                    <a:pt x="24" y="28"/>
                  </a:cubicBezTo>
                  <a:close/>
                  <a:moveTo>
                    <a:pt x="446" y="166"/>
                  </a:moveTo>
                  <a:cubicBezTo>
                    <a:pt x="456" y="166"/>
                    <a:pt x="470" y="166"/>
                    <a:pt x="470" y="152"/>
                  </a:cubicBezTo>
                  <a:cubicBezTo>
                    <a:pt x="470" y="138"/>
                    <a:pt x="456" y="138"/>
                    <a:pt x="446" y="138"/>
                  </a:cubicBezTo>
                  <a:lnTo>
                    <a:pt x="24" y="138"/>
                  </a:lnTo>
                  <a:cubicBezTo>
                    <a:pt x="14" y="138"/>
                    <a:pt x="0" y="138"/>
                    <a:pt x="0" y="152"/>
                  </a:cubicBezTo>
                  <a:cubicBezTo>
                    <a:pt x="0" y="166"/>
                    <a:pt x="14" y="166"/>
                    <a:pt x="24" y="166"/>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99" name="Freeform: Shape 98">
              <a:extLst>
                <a:ext uri="{FF2B5EF4-FFF2-40B4-BE49-F238E27FC236}">
                  <a16:creationId xmlns:a16="http://schemas.microsoft.com/office/drawing/2014/main" id="{14EE3748-3908-420E-BD07-EEDBED84CA80}"/>
                </a:ext>
              </a:extLst>
            </p:cNvPr>
            <p:cNvSpPr/>
            <p:nvPr/>
          </p:nvSpPr>
          <p:spPr>
            <a:xfrm>
              <a:off x="1609200" y="6303600"/>
              <a:ext cx="114840" cy="116280"/>
            </a:xfrm>
            <a:custGeom>
              <a:avLst/>
              <a:gdLst/>
              <a:ahLst/>
              <a:cxnLst>
                <a:cxn ang="3cd4">
                  <a:pos x="hc" y="t"/>
                </a:cxn>
                <a:cxn ang="cd2">
                  <a:pos x="l" y="vc"/>
                </a:cxn>
                <a:cxn ang="cd4">
                  <a:pos x="hc" y="b"/>
                </a:cxn>
                <a:cxn ang="0">
                  <a:pos x="r" y="vc"/>
                </a:cxn>
              </a:cxnLst>
              <a:rect l="l" t="t" r="r" b="b"/>
              <a:pathLst>
                <a:path w="320" h="324">
                  <a:moveTo>
                    <a:pt x="206" y="264"/>
                  </a:moveTo>
                  <a:cubicBezTo>
                    <a:pt x="208" y="292"/>
                    <a:pt x="228" y="322"/>
                    <a:pt x="260" y="322"/>
                  </a:cubicBezTo>
                  <a:cubicBezTo>
                    <a:pt x="276" y="322"/>
                    <a:pt x="320" y="312"/>
                    <a:pt x="320" y="254"/>
                  </a:cubicBezTo>
                  <a:lnTo>
                    <a:pt x="320" y="214"/>
                  </a:lnTo>
                  <a:lnTo>
                    <a:pt x="302" y="214"/>
                  </a:lnTo>
                  <a:lnTo>
                    <a:pt x="302" y="254"/>
                  </a:lnTo>
                  <a:cubicBezTo>
                    <a:pt x="302" y="294"/>
                    <a:pt x="284" y="300"/>
                    <a:pt x="276" y="300"/>
                  </a:cubicBezTo>
                  <a:cubicBezTo>
                    <a:pt x="252" y="300"/>
                    <a:pt x="250" y="268"/>
                    <a:pt x="250" y="264"/>
                  </a:cubicBezTo>
                  <a:lnTo>
                    <a:pt x="250" y="122"/>
                  </a:lnTo>
                  <a:cubicBezTo>
                    <a:pt x="250" y="92"/>
                    <a:pt x="250" y="66"/>
                    <a:pt x="224" y="38"/>
                  </a:cubicBezTo>
                  <a:cubicBezTo>
                    <a:pt x="196" y="12"/>
                    <a:pt x="162" y="0"/>
                    <a:pt x="128" y="0"/>
                  </a:cubicBezTo>
                  <a:cubicBezTo>
                    <a:pt x="70" y="0"/>
                    <a:pt x="20" y="34"/>
                    <a:pt x="20" y="80"/>
                  </a:cubicBezTo>
                  <a:cubicBezTo>
                    <a:pt x="20" y="102"/>
                    <a:pt x="34" y="114"/>
                    <a:pt x="54" y="114"/>
                  </a:cubicBezTo>
                  <a:cubicBezTo>
                    <a:pt x="72" y="114"/>
                    <a:pt x="86" y="100"/>
                    <a:pt x="86" y="80"/>
                  </a:cubicBezTo>
                  <a:cubicBezTo>
                    <a:pt x="86" y="72"/>
                    <a:pt x="82" y="48"/>
                    <a:pt x="50" y="48"/>
                  </a:cubicBezTo>
                  <a:cubicBezTo>
                    <a:pt x="68" y="24"/>
                    <a:pt x="104" y="16"/>
                    <a:pt x="126" y="16"/>
                  </a:cubicBezTo>
                  <a:cubicBezTo>
                    <a:pt x="160" y="16"/>
                    <a:pt x="200" y="44"/>
                    <a:pt x="200" y="106"/>
                  </a:cubicBezTo>
                  <a:lnTo>
                    <a:pt x="200" y="132"/>
                  </a:lnTo>
                  <a:cubicBezTo>
                    <a:pt x="164" y="134"/>
                    <a:pt x="116" y="136"/>
                    <a:pt x="70" y="158"/>
                  </a:cubicBezTo>
                  <a:cubicBezTo>
                    <a:pt x="18" y="182"/>
                    <a:pt x="0" y="218"/>
                    <a:pt x="0" y="250"/>
                  </a:cubicBezTo>
                  <a:cubicBezTo>
                    <a:pt x="0" y="306"/>
                    <a:pt x="68" y="324"/>
                    <a:pt x="114" y="324"/>
                  </a:cubicBezTo>
                  <a:cubicBezTo>
                    <a:pt x="160" y="324"/>
                    <a:pt x="192" y="296"/>
                    <a:pt x="206" y="264"/>
                  </a:cubicBezTo>
                  <a:close/>
                  <a:moveTo>
                    <a:pt x="200" y="148"/>
                  </a:moveTo>
                  <a:lnTo>
                    <a:pt x="200" y="218"/>
                  </a:lnTo>
                  <a:cubicBezTo>
                    <a:pt x="200" y="286"/>
                    <a:pt x="150" y="310"/>
                    <a:pt x="118" y="310"/>
                  </a:cubicBezTo>
                  <a:cubicBezTo>
                    <a:pt x="84" y="310"/>
                    <a:pt x="54" y="284"/>
                    <a:pt x="54" y="248"/>
                  </a:cubicBezTo>
                  <a:cubicBezTo>
                    <a:pt x="54" y="210"/>
                    <a:pt x="84" y="152"/>
                    <a:pt x="200" y="148"/>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100" name="Freeform: Shape 99">
              <a:extLst>
                <a:ext uri="{FF2B5EF4-FFF2-40B4-BE49-F238E27FC236}">
                  <a16:creationId xmlns:a16="http://schemas.microsoft.com/office/drawing/2014/main" id="{1F0C6636-4362-4F9B-996E-0B6628EDB416}"/>
                </a:ext>
              </a:extLst>
            </p:cNvPr>
            <p:cNvSpPr/>
            <p:nvPr/>
          </p:nvSpPr>
          <p:spPr>
            <a:xfrm>
              <a:off x="1732319" y="6305040"/>
              <a:ext cx="85320" cy="111960"/>
            </a:xfrm>
            <a:custGeom>
              <a:avLst/>
              <a:gdLst/>
              <a:ahLst/>
              <a:cxnLst>
                <a:cxn ang="3cd4">
                  <a:pos x="hc" y="t"/>
                </a:cxn>
                <a:cxn ang="cd2">
                  <a:pos x="l" y="vc"/>
                </a:cxn>
                <a:cxn ang="cd4">
                  <a:pos x="hc" y="b"/>
                </a:cxn>
                <a:cxn ang="0">
                  <a:pos x="r" y="vc"/>
                </a:cxn>
              </a:cxnLst>
              <a:rect l="l" t="t" r="r" b="b"/>
              <a:pathLst>
                <a:path w="238" h="312">
                  <a:moveTo>
                    <a:pt x="98" y="78"/>
                  </a:moveTo>
                  <a:lnTo>
                    <a:pt x="98" y="0"/>
                  </a:lnTo>
                  <a:lnTo>
                    <a:pt x="0" y="8"/>
                  </a:lnTo>
                  <a:lnTo>
                    <a:pt x="0" y="30"/>
                  </a:lnTo>
                  <a:cubicBezTo>
                    <a:pt x="50" y="30"/>
                    <a:pt x="56" y="34"/>
                    <a:pt x="56" y="70"/>
                  </a:cubicBezTo>
                  <a:lnTo>
                    <a:pt x="56" y="258"/>
                  </a:lnTo>
                  <a:cubicBezTo>
                    <a:pt x="56" y="290"/>
                    <a:pt x="48" y="290"/>
                    <a:pt x="0" y="290"/>
                  </a:cubicBezTo>
                  <a:lnTo>
                    <a:pt x="0" y="312"/>
                  </a:lnTo>
                  <a:cubicBezTo>
                    <a:pt x="28" y="312"/>
                    <a:pt x="60" y="310"/>
                    <a:pt x="80" y="310"/>
                  </a:cubicBezTo>
                  <a:cubicBezTo>
                    <a:pt x="110" y="310"/>
                    <a:pt x="142" y="310"/>
                    <a:pt x="170" y="312"/>
                  </a:cubicBezTo>
                  <a:lnTo>
                    <a:pt x="170" y="290"/>
                  </a:lnTo>
                  <a:lnTo>
                    <a:pt x="156" y="290"/>
                  </a:lnTo>
                  <a:cubicBezTo>
                    <a:pt x="104" y="290"/>
                    <a:pt x="102" y="282"/>
                    <a:pt x="102" y="258"/>
                  </a:cubicBezTo>
                  <a:lnTo>
                    <a:pt x="102" y="148"/>
                  </a:lnTo>
                  <a:cubicBezTo>
                    <a:pt x="102" y="78"/>
                    <a:pt x="132" y="16"/>
                    <a:pt x="186" y="16"/>
                  </a:cubicBezTo>
                  <a:cubicBezTo>
                    <a:pt x="190" y="16"/>
                    <a:pt x="192" y="16"/>
                    <a:pt x="194" y="16"/>
                  </a:cubicBezTo>
                  <a:cubicBezTo>
                    <a:pt x="192" y="16"/>
                    <a:pt x="178" y="26"/>
                    <a:pt x="178" y="44"/>
                  </a:cubicBezTo>
                  <a:cubicBezTo>
                    <a:pt x="178" y="64"/>
                    <a:pt x="192" y="74"/>
                    <a:pt x="208" y="74"/>
                  </a:cubicBezTo>
                  <a:cubicBezTo>
                    <a:pt x="220" y="74"/>
                    <a:pt x="238" y="66"/>
                    <a:pt x="238" y="44"/>
                  </a:cubicBezTo>
                  <a:cubicBezTo>
                    <a:pt x="238" y="20"/>
                    <a:pt x="216" y="0"/>
                    <a:pt x="186" y="0"/>
                  </a:cubicBezTo>
                  <a:cubicBezTo>
                    <a:pt x="134" y="0"/>
                    <a:pt x="108" y="48"/>
                    <a:pt x="98" y="78"/>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101" name="Freeform: Shape 100">
              <a:extLst>
                <a:ext uri="{FF2B5EF4-FFF2-40B4-BE49-F238E27FC236}">
                  <a16:creationId xmlns:a16="http://schemas.microsoft.com/office/drawing/2014/main" id="{1221EF7A-70F7-4546-8806-D3D938A8A746}"/>
                </a:ext>
              </a:extLst>
            </p:cNvPr>
            <p:cNvSpPr/>
            <p:nvPr/>
          </p:nvSpPr>
          <p:spPr>
            <a:xfrm>
              <a:off x="1832400" y="6303600"/>
              <a:ext cx="96840" cy="116280"/>
            </a:xfrm>
            <a:custGeom>
              <a:avLst/>
              <a:gdLst/>
              <a:ahLst/>
              <a:cxnLst>
                <a:cxn ang="3cd4">
                  <a:pos x="hc" y="t"/>
                </a:cxn>
                <a:cxn ang="cd2">
                  <a:pos x="l" y="vc"/>
                </a:cxn>
                <a:cxn ang="cd4">
                  <a:pos x="hc" y="b"/>
                </a:cxn>
                <a:cxn ang="0">
                  <a:pos x="r" y="vc"/>
                </a:cxn>
              </a:cxnLst>
              <a:rect l="l" t="t" r="r" b="b"/>
              <a:pathLst>
                <a:path w="270" h="324">
                  <a:moveTo>
                    <a:pt x="58" y="162"/>
                  </a:moveTo>
                  <a:cubicBezTo>
                    <a:pt x="58" y="48"/>
                    <a:pt x="116" y="18"/>
                    <a:pt x="154" y="18"/>
                  </a:cubicBezTo>
                  <a:cubicBezTo>
                    <a:pt x="160" y="18"/>
                    <a:pt x="206" y="18"/>
                    <a:pt x="230" y="44"/>
                  </a:cubicBezTo>
                  <a:cubicBezTo>
                    <a:pt x="202" y="46"/>
                    <a:pt x="196" y="68"/>
                    <a:pt x="196" y="76"/>
                  </a:cubicBezTo>
                  <a:cubicBezTo>
                    <a:pt x="196" y="94"/>
                    <a:pt x="210" y="108"/>
                    <a:pt x="230" y="108"/>
                  </a:cubicBezTo>
                  <a:cubicBezTo>
                    <a:pt x="248" y="108"/>
                    <a:pt x="262" y="96"/>
                    <a:pt x="262" y="76"/>
                  </a:cubicBezTo>
                  <a:cubicBezTo>
                    <a:pt x="262" y="28"/>
                    <a:pt x="208" y="0"/>
                    <a:pt x="154" y="0"/>
                  </a:cubicBezTo>
                  <a:cubicBezTo>
                    <a:pt x="66" y="0"/>
                    <a:pt x="0" y="76"/>
                    <a:pt x="0" y="164"/>
                  </a:cubicBezTo>
                  <a:cubicBezTo>
                    <a:pt x="0" y="254"/>
                    <a:pt x="70" y="324"/>
                    <a:pt x="152" y="324"/>
                  </a:cubicBezTo>
                  <a:cubicBezTo>
                    <a:pt x="248" y="324"/>
                    <a:pt x="270" y="240"/>
                    <a:pt x="270" y="232"/>
                  </a:cubicBezTo>
                  <a:cubicBezTo>
                    <a:pt x="270" y="226"/>
                    <a:pt x="262" y="226"/>
                    <a:pt x="260" y="226"/>
                  </a:cubicBezTo>
                  <a:cubicBezTo>
                    <a:pt x="254" y="226"/>
                    <a:pt x="252" y="228"/>
                    <a:pt x="252" y="232"/>
                  </a:cubicBezTo>
                  <a:cubicBezTo>
                    <a:pt x="230" y="298"/>
                    <a:pt x="184" y="306"/>
                    <a:pt x="158" y="306"/>
                  </a:cubicBezTo>
                  <a:cubicBezTo>
                    <a:pt x="122" y="306"/>
                    <a:pt x="58" y="276"/>
                    <a:pt x="58" y="162"/>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102" name="Freeform: Shape 101">
              <a:extLst>
                <a:ext uri="{FF2B5EF4-FFF2-40B4-BE49-F238E27FC236}">
                  <a16:creationId xmlns:a16="http://schemas.microsoft.com/office/drawing/2014/main" id="{65A9A1B2-5B29-4AD0-9289-AFEAA77D3B2A}"/>
                </a:ext>
              </a:extLst>
            </p:cNvPr>
            <p:cNvSpPr/>
            <p:nvPr/>
          </p:nvSpPr>
          <p:spPr>
            <a:xfrm>
              <a:off x="1940400" y="6261120"/>
              <a:ext cx="79560" cy="158760"/>
            </a:xfrm>
            <a:custGeom>
              <a:avLst/>
              <a:gdLst/>
              <a:ahLst/>
              <a:cxnLst>
                <a:cxn ang="3cd4">
                  <a:pos x="hc" y="t"/>
                </a:cxn>
                <a:cxn ang="cd2">
                  <a:pos x="l" y="vc"/>
                </a:cxn>
                <a:cxn ang="cd4">
                  <a:pos x="hc" y="b"/>
                </a:cxn>
                <a:cxn ang="0">
                  <a:pos x="r" y="vc"/>
                </a:cxn>
              </a:cxnLst>
              <a:rect l="l" t="t" r="r" b="b"/>
              <a:pathLst>
                <a:path w="222" h="442">
                  <a:moveTo>
                    <a:pt x="110" y="152"/>
                  </a:moveTo>
                  <a:lnTo>
                    <a:pt x="210" y="152"/>
                  </a:lnTo>
                  <a:lnTo>
                    <a:pt x="210" y="130"/>
                  </a:lnTo>
                  <a:lnTo>
                    <a:pt x="110" y="130"/>
                  </a:lnTo>
                  <a:lnTo>
                    <a:pt x="110" y="0"/>
                  </a:lnTo>
                  <a:lnTo>
                    <a:pt x="92" y="0"/>
                  </a:lnTo>
                  <a:cubicBezTo>
                    <a:pt x="90" y="58"/>
                    <a:pt x="70" y="134"/>
                    <a:pt x="0" y="136"/>
                  </a:cubicBezTo>
                  <a:lnTo>
                    <a:pt x="0" y="152"/>
                  </a:lnTo>
                  <a:lnTo>
                    <a:pt x="60" y="152"/>
                  </a:lnTo>
                  <a:lnTo>
                    <a:pt x="60" y="346"/>
                  </a:lnTo>
                  <a:cubicBezTo>
                    <a:pt x="60" y="434"/>
                    <a:pt x="126" y="442"/>
                    <a:pt x="152" y="442"/>
                  </a:cubicBezTo>
                  <a:cubicBezTo>
                    <a:pt x="202" y="442"/>
                    <a:pt x="222" y="392"/>
                    <a:pt x="222" y="346"/>
                  </a:cubicBezTo>
                  <a:lnTo>
                    <a:pt x="222" y="306"/>
                  </a:lnTo>
                  <a:lnTo>
                    <a:pt x="204" y="306"/>
                  </a:lnTo>
                  <a:lnTo>
                    <a:pt x="204" y="346"/>
                  </a:lnTo>
                  <a:cubicBezTo>
                    <a:pt x="204" y="398"/>
                    <a:pt x="184" y="424"/>
                    <a:pt x="156" y="424"/>
                  </a:cubicBezTo>
                  <a:cubicBezTo>
                    <a:pt x="110" y="424"/>
                    <a:pt x="110" y="360"/>
                    <a:pt x="110" y="348"/>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103" name="Freeform: Shape 102">
              <a:extLst>
                <a:ext uri="{FF2B5EF4-FFF2-40B4-BE49-F238E27FC236}">
                  <a16:creationId xmlns:a16="http://schemas.microsoft.com/office/drawing/2014/main" id="{CC8F7483-C301-44C0-BDEF-8AE1AD4EFAFE}"/>
                </a:ext>
              </a:extLst>
            </p:cNvPr>
            <p:cNvSpPr/>
            <p:nvPr/>
          </p:nvSpPr>
          <p:spPr>
            <a:xfrm>
              <a:off x="2044080" y="6303600"/>
              <a:ext cx="114120" cy="116280"/>
            </a:xfrm>
            <a:custGeom>
              <a:avLst/>
              <a:gdLst/>
              <a:ahLst/>
              <a:cxnLst>
                <a:cxn ang="3cd4">
                  <a:pos x="hc" y="t"/>
                </a:cxn>
                <a:cxn ang="cd2">
                  <a:pos x="l" y="vc"/>
                </a:cxn>
                <a:cxn ang="cd4">
                  <a:pos x="hc" y="b"/>
                </a:cxn>
                <a:cxn ang="0">
                  <a:pos x="r" y="vc"/>
                </a:cxn>
              </a:cxnLst>
              <a:rect l="l" t="t" r="r" b="b"/>
              <a:pathLst>
                <a:path w="318" h="324">
                  <a:moveTo>
                    <a:pt x="206" y="264"/>
                  </a:moveTo>
                  <a:cubicBezTo>
                    <a:pt x="208" y="292"/>
                    <a:pt x="228" y="322"/>
                    <a:pt x="260" y="322"/>
                  </a:cubicBezTo>
                  <a:cubicBezTo>
                    <a:pt x="276" y="322"/>
                    <a:pt x="318" y="312"/>
                    <a:pt x="318" y="254"/>
                  </a:cubicBezTo>
                  <a:lnTo>
                    <a:pt x="318" y="214"/>
                  </a:lnTo>
                  <a:lnTo>
                    <a:pt x="302" y="214"/>
                  </a:lnTo>
                  <a:lnTo>
                    <a:pt x="302" y="254"/>
                  </a:lnTo>
                  <a:cubicBezTo>
                    <a:pt x="302" y="294"/>
                    <a:pt x="284" y="300"/>
                    <a:pt x="276" y="300"/>
                  </a:cubicBezTo>
                  <a:cubicBezTo>
                    <a:pt x="252" y="300"/>
                    <a:pt x="250" y="268"/>
                    <a:pt x="250" y="264"/>
                  </a:cubicBezTo>
                  <a:lnTo>
                    <a:pt x="250" y="122"/>
                  </a:lnTo>
                  <a:cubicBezTo>
                    <a:pt x="250" y="92"/>
                    <a:pt x="250" y="66"/>
                    <a:pt x="224" y="38"/>
                  </a:cubicBezTo>
                  <a:cubicBezTo>
                    <a:pt x="196" y="12"/>
                    <a:pt x="162" y="0"/>
                    <a:pt x="128" y="0"/>
                  </a:cubicBezTo>
                  <a:cubicBezTo>
                    <a:pt x="70" y="0"/>
                    <a:pt x="20" y="34"/>
                    <a:pt x="20" y="80"/>
                  </a:cubicBezTo>
                  <a:cubicBezTo>
                    <a:pt x="20" y="102"/>
                    <a:pt x="34" y="114"/>
                    <a:pt x="54" y="114"/>
                  </a:cubicBezTo>
                  <a:cubicBezTo>
                    <a:pt x="72" y="114"/>
                    <a:pt x="86" y="100"/>
                    <a:pt x="86" y="80"/>
                  </a:cubicBezTo>
                  <a:cubicBezTo>
                    <a:pt x="86" y="72"/>
                    <a:pt x="82" y="48"/>
                    <a:pt x="50" y="48"/>
                  </a:cubicBezTo>
                  <a:cubicBezTo>
                    <a:pt x="68" y="24"/>
                    <a:pt x="104" y="16"/>
                    <a:pt x="126" y="16"/>
                  </a:cubicBezTo>
                  <a:cubicBezTo>
                    <a:pt x="160" y="16"/>
                    <a:pt x="200" y="44"/>
                    <a:pt x="200" y="106"/>
                  </a:cubicBezTo>
                  <a:lnTo>
                    <a:pt x="200" y="132"/>
                  </a:lnTo>
                  <a:cubicBezTo>
                    <a:pt x="164" y="134"/>
                    <a:pt x="116" y="136"/>
                    <a:pt x="70" y="158"/>
                  </a:cubicBezTo>
                  <a:cubicBezTo>
                    <a:pt x="18" y="182"/>
                    <a:pt x="0" y="218"/>
                    <a:pt x="0" y="250"/>
                  </a:cubicBezTo>
                  <a:cubicBezTo>
                    <a:pt x="0" y="306"/>
                    <a:pt x="68" y="324"/>
                    <a:pt x="114" y="324"/>
                  </a:cubicBezTo>
                  <a:cubicBezTo>
                    <a:pt x="160" y="324"/>
                    <a:pt x="192" y="296"/>
                    <a:pt x="206" y="264"/>
                  </a:cubicBezTo>
                  <a:close/>
                  <a:moveTo>
                    <a:pt x="200" y="148"/>
                  </a:moveTo>
                  <a:lnTo>
                    <a:pt x="200" y="218"/>
                  </a:lnTo>
                  <a:cubicBezTo>
                    <a:pt x="200" y="286"/>
                    <a:pt x="150" y="310"/>
                    <a:pt x="118" y="310"/>
                  </a:cubicBezTo>
                  <a:cubicBezTo>
                    <a:pt x="84" y="310"/>
                    <a:pt x="54" y="284"/>
                    <a:pt x="54" y="248"/>
                  </a:cubicBezTo>
                  <a:cubicBezTo>
                    <a:pt x="54" y="210"/>
                    <a:pt x="84" y="152"/>
                    <a:pt x="200" y="148"/>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104" name="Freeform: Shape 103">
              <a:extLst>
                <a:ext uri="{FF2B5EF4-FFF2-40B4-BE49-F238E27FC236}">
                  <a16:creationId xmlns:a16="http://schemas.microsoft.com/office/drawing/2014/main" id="{9BCE2ADE-18D4-421D-B2CD-E464BC67ED58}"/>
                </a:ext>
              </a:extLst>
            </p:cNvPr>
            <p:cNvSpPr/>
            <p:nvPr/>
          </p:nvSpPr>
          <p:spPr>
            <a:xfrm>
              <a:off x="2167920" y="6305040"/>
              <a:ext cx="127800" cy="111960"/>
            </a:xfrm>
            <a:custGeom>
              <a:avLst/>
              <a:gdLst/>
              <a:ahLst/>
              <a:cxnLst>
                <a:cxn ang="3cd4">
                  <a:pos x="hc" y="t"/>
                </a:cxn>
                <a:cxn ang="cd2">
                  <a:pos x="l" y="vc"/>
                </a:cxn>
                <a:cxn ang="cd4">
                  <a:pos x="hc" y="b"/>
                </a:cxn>
                <a:cxn ang="0">
                  <a:pos x="r" y="vc"/>
                </a:cxn>
              </a:cxnLst>
              <a:rect l="l" t="t" r="r" b="b"/>
              <a:pathLst>
                <a:path w="356" h="312">
                  <a:moveTo>
                    <a:pt x="56" y="70"/>
                  </a:moveTo>
                  <a:lnTo>
                    <a:pt x="56" y="258"/>
                  </a:lnTo>
                  <a:cubicBezTo>
                    <a:pt x="56" y="290"/>
                    <a:pt x="48" y="290"/>
                    <a:pt x="0" y="290"/>
                  </a:cubicBezTo>
                  <a:lnTo>
                    <a:pt x="0" y="312"/>
                  </a:lnTo>
                  <a:cubicBezTo>
                    <a:pt x="24" y="312"/>
                    <a:pt x="60" y="310"/>
                    <a:pt x="80" y="310"/>
                  </a:cubicBezTo>
                  <a:cubicBezTo>
                    <a:pt x="98" y="310"/>
                    <a:pt x="134" y="312"/>
                    <a:pt x="160" y="312"/>
                  </a:cubicBezTo>
                  <a:lnTo>
                    <a:pt x="160" y="290"/>
                  </a:lnTo>
                  <a:cubicBezTo>
                    <a:pt x="112" y="290"/>
                    <a:pt x="104" y="290"/>
                    <a:pt x="104" y="258"/>
                  </a:cubicBezTo>
                  <a:lnTo>
                    <a:pt x="104" y="128"/>
                  </a:lnTo>
                  <a:cubicBezTo>
                    <a:pt x="104" y="56"/>
                    <a:pt x="154" y="16"/>
                    <a:pt x="200" y="16"/>
                  </a:cubicBezTo>
                  <a:cubicBezTo>
                    <a:pt x="244" y="16"/>
                    <a:pt x="252" y="54"/>
                    <a:pt x="252" y="94"/>
                  </a:cubicBezTo>
                  <a:lnTo>
                    <a:pt x="252" y="258"/>
                  </a:lnTo>
                  <a:cubicBezTo>
                    <a:pt x="252" y="290"/>
                    <a:pt x="244" y="290"/>
                    <a:pt x="196" y="290"/>
                  </a:cubicBezTo>
                  <a:lnTo>
                    <a:pt x="196" y="312"/>
                  </a:lnTo>
                  <a:cubicBezTo>
                    <a:pt x="222" y="312"/>
                    <a:pt x="258" y="310"/>
                    <a:pt x="276" y="310"/>
                  </a:cubicBezTo>
                  <a:cubicBezTo>
                    <a:pt x="294" y="310"/>
                    <a:pt x="332" y="312"/>
                    <a:pt x="356" y="312"/>
                  </a:cubicBezTo>
                  <a:lnTo>
                    <a:pt x="356" y="290"/>
                  </a:lnTo>
                  <a:cubicBezTo>
                    <a:pt x="318" y="290"/>
                    <a:pt x="302" y="290"/>
                    <a:pt x="300" y="270"/>
                  </a:cubicBezTo>
                  <a:lnTo>
                    <a:pt x="300" y="134"/>
                  </a:lnTo>
                  <a:cubicBezTo>
                    <a:pt x="300" y="74"/>
                    <a:pt x="300" y="52"/>
                    <a:pt x="278" y="26"/>
                  </a:cubicBezTo>
                  <a:cubicBezTo>
                    <a:pt x="268" y="14"/>
                    <a:pt x="246" y="0"/>
                    <a:pt x="204" y="0"/>
                  </a:cubicBezTo>
                  <a:cubicBezTo>
                    <a:pt x="152" y="0"/>
                    <a:pt x="120" y="30"/>
                    <a:pt x="100" y="74"/>
                  </a:cubicBezTo>
                  <a:lnTo>
                    <a:pt x="100" y="0"/>
                  </a:lnTo>
                  <a:lnTo>
                    <a:pt x="0" y="8"/>
                  </a:lnTo>
                  <a:lnTo>
                    <a:pt x="0" y="30"/>
                  </a:lnTo>
                  <a:cubicBezTo>
                    <a:pt x="50" y="30"/>
                    <a:pt x="56" y="34"/>
                    <a:pt x="56" y="70"/>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105" name="Freeform: Shape 104">
              <a:extLst>
                <a:ext uri="{FF2B5EF4-FFF2-40B4-BE49-F238E27FC236}">
                  <a16:creationId xmlns:a16="http://schemas.microsoft.com/office/drawing/2014/main" id="{ED5183AC-1C70-4A68-A409-63A995CF0FDB}"/>
                </a:ext>
              </a:extLst>
            </p:cNvPr>
            <p:cNvSpPr/>
            <p:nvPr/>
          </p:nvSpPr>
          <p:spPr>
            <a:xfrm>
              <a:off x="2327760" y="6227279"/>
              <a:ext cx="59400" cy="253080"/>
            </a:xfrm>
            <a:custGeom>
              <a:avLst/>
              <a:gdLst/>
              <a:ahLst/>
              <a:cxnLst>
                <a:cxn ang="3cd4">
                  <a:pos x="hc" y="t"/>
                </a:cxn>
                <a:cxn ang="cd2">
                  <a:pos x="l" y="vc"/>
                </a:cxn>
                <a:cxn ang="cd4">
                  <a:pos x="hc" y="b"/>
                </a:cxn>
                <a:cxn ang="0">
                  <a:pos x="r" y="vc"/>
                </a:cxn>
              </a:cxnLst>
              <a:rect l="l" t="t" r="r" b="b"/>
              <a:pathLst>
                <a:path w="166" h="704">
                  <a:moveTo>
                    <a:pt x="166" y="698"/>
                  </a:moveTo>
                  <a:cubicBezTo>
                    <a:pt x="166" y="696"/>
                    <a:pt x="166" y="694"/>
                    <a:pt x="152" y="682"/>
                  </a:cubicBezTo>
                  <a:cubicBezTo>
                    <a:pt x="64" y="594"/>
                    <a:pt x="42" y="460"/>
                    <a:pt x="42" y="352"/>
                  </a:cubicBezTo>
                  <a:cubicBezTo>
                    <a:pt x="42" y="230"/>
                    <a:pt x="68" y="108"/>
                    <a:pt x="156" y="20"/>
                  </a:cubicBezTo>
                  <a:cubicBezTo>
                    <a:pt x="166" y="10"/>
                    <a:pt x="166" y="10"/>
                    <a:pt x="166" y="8"/>
                  </a:cubicBezTo>
                  <a:cubicBezTo>
                    <a:pt x="166" y="2"/>
                    <a:pt x="162" y="0"/>
                    <a:pt x="158" y="0"/>
                  </a:cubicBezTo>
                  <a:cubicBezTo>
                    <a:pt x="150" y="0"/>
                    <a:pt x="86" y="48"/>
                    <a:pt x="44" y="138"/>
                  </a:cubicBezTo>
                  <a:cubicBezTo>
                    <a:pt x="8" y="216"/>
                    <a:pt x="0" y="294"/>
                    <a:pt x="0" y="352"/>
                  </a:cubicBezTo>
                  <a:cubicBezTo>
                    <a:pt x="0" y="408"/>
                    <a:pt x="8" y="492"/>
                    <a:pt x="46" y="572"/>
                  </a:cubicBezTo>
                  <a:cubicBezTo>
                    <a:pt x="90" y="660"/>
                    <a:pt x="150" y="704"/>
                    <a:pt x="158" y="704"/>
                  </a:cubicBezTo>
                  <a:cubicBezTo>
                    <a:pt x="162" y="704"/>
                    <a:pt x="166" y="702"/>
                    <a:pt x="166" y="698"/>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106" name="Freeform: Shape 105">
              <a:extLst>
                <a:ext uri="{FF2B5EF4-FFF2-40B4-BE49-F238E27FC236}">
                  <a16:creationId xmlns:a16="http://schemas.microsoft.com/office/drawing/2014/main" id="{BFC59341-1C18-489B-84A5-EF57F99C28C6}"/>
                </a:ext>
              </a:extLst>
            </p:cNvPr>
            <p:cNvSpPr/>
            <p:nvPr/>
          </p:nvSpPr>
          <p:spPr>
            <a:xfrm>
              <a:off x="2407680" y="6305040"/>
              <a:ext cx="111240" cy="114840"/>
            </a:xfrm>
            <a:custGeom>
              <a:avLst/>
              <a:gdLst/>
              <a:ahLst/>
              <a:cxnLst>
                <a:cxn ang="3cd4">
                  <a:pos x="hc" y="t"/>
                </a:cxn>
                <a:cxn ang="cd2">
                  <a:pos x="l" y="vc"/>
                </a:cxn>
                <a:cxn ang="cd4">
                  <a:pos x="hc" y="b"/>
                </a:cxn>
                <a:cxn ang="0">
                  <a:pos x="r" y="vc"/>
                </a:cxn>
              </a:cxnLst>
              <a:rect l="l" t="t" r="r" b="b"/>
              <a:pathLst>
                <a:path w="310" h="320">
                  <a:moveTo>
                    <a:pt x="310" y="50"/>
                  </a:moveTo>
                  <a:cubicBezTo>
                    <a:pt x="310" y="12"/>
                    <a:pt x="292" y="0"/>
                    <a:pt x="280" y="0"/>
                  </a:cubicBezTo>
                  <a:cubicBezTo>
                    <a:pt x="262" y="0"/>
                    <a:pt x="244" y="18"/>
                    <a:pt x="244" y="34"/>
                  </a:cubicBezTo>
                  <a:cubicBezTo>
                    <a:pt x="244" y="44"/>
                    <a:pt x="248" y="48"/>
                    <a:pt x="256" y="56"/>
                  </a:cubicBezTo>
                  <a:cubicBezTo>
                    <a:pt x="270" y="70"/>
                    <a:pt x="280" y="88"/>
                    <a:pt x="280" y="114"/>
                  </a:cubicBezTo>
                  <a:cubicBezTo>
                    <a:pt x="280" y="142"/>
                    <a:pt x="238" y="304"/>
                    <a:pt x="154" y="304"/>
                  </a:cubicBezTo>
                  <a:cubicBezTo>
                    <a:pt x="118" y="304"/>
                    <a:pt x="102" y="280"/>
                    <a:pt x="102" y="244"/>
                  </a:cubicBezTo>
                  <a:cubicBezTo>
                    <a:pt x="102" y="204"/>
                    <a:pt x="122" y="152"/>
                    <a:pt x="142" y="94"/>
                  </a:cubicBezTo>
                  <a:cubicBezTo>
                    <a:pt x="148" y="82"/>
                    <a:pt x="152" y="72"/>
                    <a:pt x="152" y="58"/>
                  </a:cubicBezTo>
                  <a:cubicBezTo>
                    <a:pt x="152" y="26"/>
                    <a:pt x="128" y="0"/>
                    <a:pt x="94" y="0"/>
                  </a:cubicBezTo>
                  <a:cubicBezTo>
                    <a:pt x="26" y="0"/>
                    <a:pt x="0" y="102"/>
                    <a:pt x="0" y="108"/>
                  </a:cubicBezTo>
                  <a:cubicBezTo>
                    <a:pt x="0" y="116"/>
                    <a:pt x="8" y="116"/>
                    <a:pt x="8" y="116"/>
                  </a:cubicBezTo>
                  <a:cubicBezTo>
                    <a:pt x="16" y="116"/>
                    <a:pt x="16" y="114"/>
                    <a:pt x="20" y="104"/>
                  </a:cubicBezTo>
                  <a:cubicBezTo>
                    <a:pt x="40" y="32"/>
                    <a:pt x="70" y="16"/>
                    <a:pt x="92" y="16"/>
                  </a:cubicBezTo>
                  <a:cubicBezTo>
                    <a:pt x="96" y="16"/>
                    <a:pt x="108" y="16"/>
                    <a:pt x="108" y="38"/>
                  </a:cubicBezTo>
                  <a:cubicBezTo>
                    <a:pt x="108" y="56"/>
                    <a:pt x="102" y="74"/>
                    <a:pt x="96" y="88"/>
                  </a:cubicBezTo>
                  <a:cubicBezTo>
                    <a:pt x="66" y="170"/>
                    <a:pt x="56" y="202"/>
                    <a:pt x="56" y="232"/>
                  </a:cubicBezTo>
                  <a:cubicBezTo>
                    <a:pt x="56" y="310"/>
                    <a:pt x="118" y="320"/>
                    <a:pt x="152" y="320"/>
                  </a:cubicBezTo>
                  <a:cubicBezTo>
                    <a:pt x="270" y="320"/>
                    <a:pt x="310" y="86"/>
                    <a:pt x="310" y="50"/>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107" name="Freeform: Shape 106">
              <a:extLst>
                <a:ext uri="{FF2B5EF4-FFF2-40B4-BE49-F238E27FC236}">
                  <a16:creationId xmlns:a16="http://schemas.microsoft.com/office/drawing/2014/main" id="{AC07EE80-972C-4C46-94B3-D55AE285362A}"/>
                </a:ext>
              </a:extLst>
            </p:cNvPr>
            <p:cNvSpPr/>
            <p:nvPr/>
          </p:nvSpPr>
          <p:spPr>
            <a:xfrm>
              <a:off x="2533680" y="6377040"/>
              <a:ext cx="81720" cy="80280"/>
            </a:xfrm>
            <a:custGeom>
              <a:avLst/>
              <a:gdLst/>
              <a:ahLst/>
              <a:cxnLst>
                <a:cxn ang="3cd4">
                  <a:pos x="hc" y="t"/>
                </a:cxn>
                <a:cxn ang="cd2">
                  <a:pos x="l" y="vc"/>
                </a:cxn>
                <a:cxn ang="cd4">
                  <a:pos x="hc" y="b"/>
                </a:cxn>
                <a:cxn ang="0">
                  <a:pos x="r" y="vc"/>
                </a:cxn>
              </a:cxnLst>
              <a:rect l="l" t="t" r="r" b="b"/>
              <a:pathLst>
                <a:path w="228" h="224">
                  <a:moveTo>
                    <a:pt x="54" y="176"/>
                  </a:moveTo>
                  <a:cubicBezTo>
                    <a:pt x="66" y="162"/>
                    <a:pt x="74" y="152"/>
                    <a:pt x="118" y="120"/>
                  </a:cubicBezTo>
                  <a:cubicBezTo>
                    <a:pt x="128" y="110"/>
                    <a:pt x="164" y="80"/>
                    <a:pt x="180" y="68"/>
                  </a:cubicBezTo>
                  <a:cubicBezTo>
                    <a:pt x="210" y="38"/>
                    <a:pt x="228" y="12"/>
                    <a:pt x="228" y="6"/>
                  </a:cubicBezTo>
                  <a:cubicBezTo>
                    <a:pt x="228" y="0"/>
                    <a:pt x="222" y="0"/>
                    <a:pt x="220" y="0"/>
                  </a:cubicBezTo>
                  <a:cubicBezTo>
                    <a:pt x="216" y="0"/>
                    <a:pt x="214" y="0"/>
                    <a:pt x="212" y="4"/>
                  </a:cubicBezTo>
                  <a:cubicBezTo>
                    <a:pt x="196" y="28"/>
                    <a:pt x="186" y="36"/>
                    <a:pt x="174" y="36"/>
                  </a:cubicBezTo>
                  <a:cubicBezTo>
                    <a:pt x="168" y="36"/>
                    <a:pt x="160" y="34"/>
                    <a:pt x="146" y="20"/>
                  </a:cubicBezTo>
                  <a:cubicBezTo>
                    <a:pt x="128" y="4"/>
                    <a:pt x="118" y="0"/>
                    <a:pt x="106" y="0"/>
                  </a:cubicBezTo>
                  <a:cubicBezTo>
                    <a:pt x="66" y="0"/>
                    <a:pt x="40" y="44"/>
                    <a:pt x="40" y="58"/>
                  </a:cubicBezTo>
                  <a:cubicBezTo>
                    <a:pt x="40" y="62"/>
                    <a:pt x="44" y="64"/>
                    <a:pt x="48" y="64"/>
                  </a:cubicBezTo>
                  <a:cubicBezTo>
                    <a:pt x="54" y="64"/>
                    <a:pt x="56" y="62"/>
                    <a:pt x="58" y="58"/>
                  </a:cubicBezTo>
                  <a:cubicBezTo>
                    <a:pt x="64" y="40"/>
                    <a:pt x="92" y="38"/>
                    <a:pt x="100" y="38"/>
                  </a:cubicBezTo>
                  <a:cubicBezTo>
                    <a:pt x="112" y="38"/>
                    <a:pt x="124" y="42"/>
                    <a:pt x="132" y="44"/>
                  </a:cubicBezTo>
                  <a:cubicBezTo>
                    <a:pt x="158" y="50"/>
                    <a:pt x="162" y="50"/>
                    <a:pt x="174" y="50"/>
                  </a:cubicBezTo>
                  <a:cubicBezTo>
                    <a:pt x="162" y="62"/>
                    <a:pt x="152" y="72"/>
                    <a:pt x="106" y="110"/>
                  </a:cubicBezTo>
                  <a:cubicBezTo>
                    <a:pt x="66" y="140"/>
                    <a:pt x="54" y="152"/>
                    <a:pt x="44" y="162"/>
                  </a:cubicBezTo>
                  <a:cubicBezTo>
                    <a:pt x="14" y="192"/>
                    <a:pt x="0" y="214"/>
                    <a:pt x="0" y="218"/>
                  </a:cubicBezTo>
                  <a:cubicBezTo>
                    <a:pt x="0" y="224"/>
                    <a:pt x="6" y="224"/>
                    <a:pt x="8" y="224"/>
                  </a:cubicBezTo>
                  <a:cubicBezTo>
                    <a:pt x="14" y="224"/>
                    <a:pt x="14" y="222"/>
                    <a:pt x="16" y="218"/>
                  </a:cubicBezTo>
                  <a:cubicBezTo>
                    <a:pt x="30" y="200"/>
                    <a:pt x="46" y="188"/>
                    <a:pt x="62" y="188"/>
                  </a:cubicBezTo>
                  <a:cubicBezTo>
                    <a:pt x="68" y="188"/>
                    <a:pt x="76" y="190"/>
                    <a:pt x="90" y="202"/>
                  </a:cubicBezTo>
                  <a:cubicBezTo>
                    <a:pt x="104" y="216"/>
                    <a:pt x="114" y="224"/>
                    <a:pt x="130" y="224"/>
                  </a:cubicBezTo>
                  <a:cubicBezTo>
                    <a:pt x="184" y="224"/>
                    <a:pt x="216" y="164"/>
                    <a:pt x="216" y="146"/>
                  </a:cubicBezTo>
                  <a:cubicBezTo>
                    <a:pt x="216" y="142"/>
                    <a:pt x="212" y="140"/>
                    <a:pt x="208" y="140"/>
                  </a:cubicBezTo>
                  <a:cubicBezTo>
                    <a:pt x="202" y="140"/>
                    <a:pt x="202" y="142"/>
                    <a:pt x="200" y="148"/>
                  </a:cubicBezTo>
                  <a:cubicBezTo>
                    <a:pt x="190" y="174"/>
                    <a:pt x="160" y="186"/>
                    <a:pt x="136" y="186"/>
                  </a:cubicBezTo>
                  <a:cubicBezTo>
                    <a:pt x="126" y="186"/>
                    <a:pt x="112" y="182"/>
                    <a:pt x="100" y="180"/>
                  </a:cubicBezTo>
                  <a:cubicBezTo>
                    <a:pt x="78" y="174"/>
                    <a:pt x="74" y="174"/>
                    <a:pt x="64" y="174"/>
                  </a:cubicBezTo>
                  <a:cubicBezTo>
                    <a:pt x="64" y="174"/>
                    <a:pt x="56" y="174"/>
                    <a:pt x="54" y="176"/>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108" name="Freeform: Shape 107">
              <a:extLst>
                <a:ext uri="{FF2B5EF4-FFF2-40B4-BE49-F238E27FC236}">
                  <a16:creationId xmlns:a16="http://schemas.microsoft.com/office/drawing/2014/main" id="{F77FC8E2-DEBA-4259-9CAE-2B5FFB63319A}"/>
                </a:ext>
              </a:extLst>
            </p:cNvPr>
            <p:cNvSpPr/>
            <p:nvPr/>
          </p:nvSpPr>
          <p:spPr>
            <a:xfrm>
              <a:off x="2653200" y="6227279"/>
              <a:ext cx="99000" cy="253080"/>
            </a:xfrm>
            <a:custGeom>
              <a:avLst/>
              <a:gdLst/>
              <a:ahLst/>
              <a:cxnLst>
                <a:cxn ang="3cd4">
                  <a:pos x="hc" y="t"/>
                </a:cxn>
                <a:cxn ang="cd2">
                  <a:pos x="l" y="vc"/>
                </a:cxn>
                <a:cxn ang="cd4">
                  <a:pos x="hc" y="b"/>
                </a:cxn>
                <a:cxn ang="0">
                  <a:pos x="r" y="vc"/>
                </a:cxn>
              </a:cxnLst>
              <a:rect l="l" t="t" r="r" b="b"/>
              <a:pathLst>
                <a:path w="276" h="704">
                  <a:moveTo>
                    <a:pt x="272" y="26"/>
                  </a:moveTo>
                  <a:cubicBezTo>
                    <a:pt x="276" y="18"/>
                    <a:pt x="276" y="14"/>
                    <a:pt x="276" y="14"/>
                  </a:cubicBezTo>
                  <a:cubicBezTo>
                    <a:pt x="276" y="6"/>
                    <a:pt x="270" y="0"/>
                    <a:pt x="262" y="0"/>
                  </a:cubicBezTo>
                  <a:cubicBezTo>
                    <a:pt x="256" y="0"/>
                    <a:pt x="252" y="2"/>
                    <a:pt x="250" y="6"/>
                  </a:cubicBezTo>
                  <a:lnTo>
                    <a:pt x="4" y="678"/>
                  </a:lnTo>
                  <a:cubicBezTo>
                    <a:pt x="0" y="688"/>
                    <a:pt x="0" y="690"/>
                    <a:pt x="0" y="690"/>
                  </a:cubicBezTo>
                  <a:cubicBezTo>
                    <a:pt x="0" y="698"/>
                    <a:pt x="6" y="704"/>
                    <a:pt x="14" y="704"/>
                  </a:cubicBezTo>
                  <a:cubicBezTo>
                    <a:pt x="24" y="704"/>
                    <a:pt x="26" y="700"/>
                    <a:pt x="30" y="688"/>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109" name="Freeform: Shape 108">
              <a:extLst>
                <a:ext uri="{FF2B5EF4-FFF2-40B4-BE49-F238E27FC236}">
                  <a16:creationId xmlns:a16="http://schemas.microsoft.com/office/drawing/2014/main" id="{A8C0C85F-E7AF-45CD-A341-E736E9AF584B}"/>
                </a:ext>
              </a:extLst>
            </p:cNvPr>
            <p:cNvSpPr/>
            <p:nvPr/>
          </p:nvSpPr>
          <p:spPr>
            <a:xfrm>
              <a:off x="2772720" y="6305040"/>
              <a:ext cx="111240" cy="114840"/>
            </a:xfrm>
            <a:custGeom>
              <a:avLst/>
              <a:gdLst/>
              <a:ahLst/>
              <a:cxnLst>
                <a:cxn ang="3cd4">
                  <a:pos x="hc" y="t"/>
                </a:cxn>
                <a:cxn ang="cd2">
                  <a:pos x="l" y="vc"/>
                </a:cxn>
                <a:cxn ang="cd4">
                  <a:pos x="hc" y="b"/>
                </a:cxn>
                <a:cxn ang="0">
                  <a:pos x="r" y="vc"/>
                </a:cxn>
              </a:cxnLst>
              <a:rect l="l" t="t" r="r" b="b"/>
              <a:pathLst>
                <a:path w="310" h="320">
                  <a:moveTo>
                    <a:pt x="310" y="50"/>
                  </a:moveTo>
                  <a:cubicBezTo>
                    <a:pt x="310" y="12"/>
                    <a:pt x="292" y="0"/>
                    <a:pt x="280" y="0"/>
                  </a:cubicBezTo>
                  <a:cubicBezTo>
                    <a:pt x="262" y="0"/>
                    <a:pt x="244" y="18"/>
                    <a:pt x="244" y="34"/>
                  </a:cubicBezTo>
                  <a:cubicBezTo>
                    <a:pt x="244" y="44"/>
                    <a:pt x="248" y="48"/>
                    <a:pt x="256" y="56"/>
                  </a:cubicBezTo>
                  <a:cubicBezTo>
                    <a:pt x="270" y="70"/>
                    <a:pt x="280" y="88"/>
                    <a:pt x="280" y="114"/>
                  </a:cubicBezTo>
                  <a:cubicBezTo>
                    <a:pt x="280" y="142"/>
                    <a:pt x="236" y="304"/>
                    <a:pt x="154" y="304"/>
                  </a:cubicBezTo>
                  <a:cubicBezTo>
                    <a:pt x="118" y="304"/>
                    <a:pt x="102" y="280"/>
                    <a:pt x="102" y="244"/>
                  </a:cubicBezTo>
                  <a:cubicBezTo>
                    <a:pt x="102" y="204"/>
                    <a:pt x="120" y="152"/>
                    <a:pt x="142" y="94"/>
                  </a:cubicBezTo>
                  <a:cubicBezTo>
                    <a:pt x="148" y="82"/>
                    <a:pt x="152" y="72"/>
                    <a:pt x="152" y="58"/>
                  </a:cubicBezTo>
                  <a:cubicBezTo>
                    <a:pt x="152" y="26"/>
                    <a:pt x="128" y="0"/>
                    <a:pt x="94" y="0"/>
                  </a:cubicBezTo>
                  <a:cubicBezTo>
                    <a:pt x="26" y="0"/>
                    <a:pt x="0" y="102"/>
                    <a:pt x="0" y="108"/>
                  </a:cubicBezTo>
                  <a:cubicBezTo>
                    <a:pt x="0" y="116"/>
                    <a:pt x="8" y="116"/>
                    <a:pt x="8" y="116"/>
                  </a:cubicBezTo>
                  <a:cubicBezTo>
                    <a:pt x="16" y="116"/>
                    <a:pt x="16" y="114"/>
                    <a:pt x="20" y="104"/>
                  </a:cubicBezTo>
                  <a:cubicBezTo>
                    <a:pt x="40" y="32"/>
                    <a:pt x="70" y="16"/>
                    <a:pt x="92" y="16"/>
                  </a:cubicBezTo>
                  <a:cubicBezTo>
                    <a:pt x="96" y="16"/>
                    <a:pt x="108" y="16"/>
                    <a:pt x="108" y="38"/>
                  </a:cubicBezTo>
                  <a:cubicBezTo>
                    <a:pt x="108" y="56"/>
                    <a:pt x="102" y="74"/>
                    <a:pt x="96" y="88"/>
                  </a:cubicBezTo>
                  <a:cubicBezTo>
                    <a:pt x="66" y="170"/>
                    <a:pt x="56" y="202"/>
                    <a:pt x="56" y="232"/>
                  </a:cubicBezTo>
                  <a:cubicBezTo>
                    <a:pt x="56" y="310"/>
                    <a:pt x="118" y="320"/>
                    <a:pt x="152" y="320"/>
                  </a:cubicBezTo>
                  <a:cubicBezTo>
                    <a:pt x="270" y="320"/>
                    <a:pt x="310" y="86"/>
                    <a:pt x="310" y="50"/>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110" name="Freeform: Shape 109">
              <a:extLst>
                <a:ext uri="{FF2B5EF4-FFF2-40B4-BE49-F238E27FC236}">
                  <a16:creationId xmlns:a16="http://schemas.microsoft.com/office/drawing/2014/main" id="{39789E62-57CE-4733-9066-D84A568B3F7A}"/>
                </a:ext>
              </a:extLst>
            </p:cNvPr>
            <p:cNvSpPr/>
            <p:nvPr/>
          </p:nvSpPr>
          <p:spPr>
            <a:xfrm>
              <a:off x="2895839" y="6377040"/>
              <a:ext cx="91080" cy="114840"/>
            </a:xfrm>
            <a:custGeom>
              <a:avLst/>
              <a:gdLst/>
              <a:ahLst/>
              <a:cxnLst>
                <a:cxn ang="3cd4">
                  <a:pos x="hc" y="t"/>
                </a:cxn>
                <a:cxn ang="cd2">
                  <a:pos x="l" y="vc"/>
                </a:cxn>
                <a:cxn ang="cd4">
                  <a:pos x="hc" y="b"/>
                </a:cxn>
                <a:cxn ang="0">
                  <a:pos x="r" y="vc"/>
                </a:cxn>
              </a:cxnLst>
              <a:rect l="l" t="t" r="r" b="b"/>
              <a:pathLst>
                <a:path w="254" h="320">
                  <a:moveTo>
                    <a:pt x="252" y="32"/>
                  </a:moveTo>
                  <a:cubicBezTo>
                    <a:pt x="254" y="24"/>
                    <a:pt x="254" y="24"/>
                    <a:pt x="254" y="20"/>
                  </a:cubicBezTo>
                  <a:cubicBezTo>
                    <a:pt x="254" y="10"/>
                    <a:pt x="246" y="4"/>
                    <a:pt x="238" y="4"/>
                  </a:cubicBezTo>
                  <a:cubicBezTo>
                    <a:pt x="232" y="4"/>
                    <a:pt x="224" y="8"/>
                    <a:pt x="218" y="16"/>
                  </a:cubicBezTo>
                  <a:cubicBezTo>
                    <a:pt x="216" y="20"/>
                    <a:pt x="212" y="36"/>
                    <a:pt x="210" y="46"/>
                  </a:cubicBezTo>
                  <a:lnTo>
                    <a:pt x="200" y="86"/>
                  </a:lnTo>
                  <a:cubicBezTo>
                    <a:pt x="196" y="98"/>
                    <a:pt x="182" y="160"/>
                    <a:pt x="180" y="166"/>
                  </a:cubicBezTo>
                  <a:cubicBezTo>
                    <a:pt x="180" y="166"/>
                    <a:pt x="158" y="210"/>
                    <a:pt x="118" y="210"/>
                  </a:cubicBezTo>
                  <a:cubicBezTo>
                    <a:pt x="84" y="210"/>
                    <a:pt x="84" y="178"/>
                    <a:pt x="84" y="168"/>
                  </a:cubicBezTo>
                  <a:cubicBezTo>
                    <a:pt x="84" y="142"/>
                    <a:pt x="96" y="110"/>
                    <a:pt x="112" y="72"/>
                  </a:cubicBezTo>
                  <a:cubicBezTo>
                    <a:pt x="118" y="56"/>
                    <a:pt x="120" y="50"/>
                    <a:pt x="120" y="42"/>
                  </a:cubicBezTo>
                  <a:cubicBezTo>
                    <a:pt x="120" y="18"/>
                    <a:pt x="100" y="0"/>
                    <a:pt x="72" y="0"/>
                  </a:cubicBezTo>
                  <a:cubicBezTo>
                    <a:pt x="22" y="0"/>
                    <a:pt x="0" y="68"/>
                    <a:pt x="0" y="76"/>
                  </a:cubicBezTo>
                  <a:cubicBezTo>
                    <a:pt x="0" y="82"/>
                    <a:pt x="6" y="82"/>
                    <a:pt x="8" y="82"/>
                  </a:cubicBezTo>
                  <a:cubicBezTo>
                    <a:pt x="16" y="82"/>
                    <a:pt x="16" y="80"/>
                    <a:pt x="18" y="74"/>
                  </a:cubicBezTo>
                  <a:cubicBezTo>
                    <a:pt x="30" y="34"/>
                    <a:pt x="52" y="14"/>
                    <a:pt x="70" y="14"/>
                  </a:cubicBezTo>
                  <a:cubicBezTo>
                    <a:pt x="80" y="14"/>
                    <a:pt x="84" y="20"/>
                    <a:pt x="84" y="32"/>
                  </a:cubicBezTo>
                  <a:cubicBezTo>
                    <a:pt x="84" y="42"/>
                    <a:pt x="78" y="54"/>
                    <a:pt x="76" y="60"/>
                  </a:cubicBezTo>
                  <a:cubicBezTo>
                    <a:pt x="52" y="120"/>
                    <a:pt x="48" y="138"/>
                    <a:pt x="48" y="160"/>
                  </a:cubicBezTo>
                  <a:cubicBezTo>
                    <a:pt x="48" y="168"/>
                    <a:pt x="48" y="192"/>
                    <a:pt x="66" y="208"/>
                  </a:cubicBezTo>
                  <a:cubicBezTo>
                    <a:pt x="82" y="220"/>
                    <a:pt x="104" y="224"/>
                    <a:pt x="116" y="224"/>
                  </a:cubicBezTo>
                  <a:cubicBezTo>
                    <a:pt x="136" y="224"/>
                    <a:pt x="154" y="216"/>
                    <a:pt x="170" y="202"/>
                  </a:cubicBezTo>
                  <a:cubicBezTo>
                    <a:pt x="164" y="228"/>
                    <a:pt x="158" y="250"/>
                    <a:pt x="138" y="274"/>
                  </a:cubicBezTo>
                  <a:cubicBezTo>
                    <a:pt x="124" y="290"/>
                    <a:pt x="104" y="306"/>
                    <a:pt x="78" y="306"/>
                  </a:cubicBezTo>
                  <a:cubicBezTo>
                    <a:pt x="74" y="306"/>
                    <a:pt x="52" y="306"/>
                    <a:pt x="42" y="290"/>
                  </a:cubicBezTo>
                  <a:cubicBezTo>
                    <a:pt x="68" y="286"/>
                    <a:pt x="68" y="262"/>
                    <a:pt x="68" y="262"/>
                  </a:cubicBezTo>
                  <a:cubicBezTo>
                    <a:pt x="68" y="246"/>
                    <a:pt x="54" y="244"/>
                    <a:pt x="48" y="244"/>
                  </a:cubicBezTo>
                  <a:cubicBezTo>
                    <a:pt x="36" y="244"/>
                    <a:pt x="20" y="254"/>
                    <a:pt x="20" y="276"/>
                  </a:cubicBezTo>
                  <a:cubicBezTo>
                    <a:pt x="20" y="302"/>
                    <a:pt x="44" y="320"/>
                    <a:pt x="78" y="320"/>
                  </a:cubicBezTo>
                  <a:cubicBezTo>
                    <a:pt x="130" y="320"/>
                    <a:pt x="190" y="280"/>
                    <a:pt x="206" y="218"/>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sp>
          <p:nvSpPr>
            <p:cNvPr id="111" name="Freeform: Shape 110">
              <a:extLst>
                <a:ext uri="{FF2B5EF4-FFF2-40B4-BE49-F238E27FC236}">
                  <a16:creationId xmlns:a16="http://schemas.microsoft.com/office/drawing/2014/main" id="{3520C146-D0FD-4142-A4B4-C185522A1C5F}"/>
                </a:ext>
              </a:extLst>
            </p:cNvPr>
            <p:cNvSpPr/>
            <p:nvPr/>
          </p:nvSpPr>
          <p:spPr>
            <a:xfrm>
              <a:off x="3023280" y="6227279"/>
              <a:ext cx="59400" cy="253080"/>
            </a:xfrm>
            <a:custGeom>
              <a:avLst/>
              <a:gdLst/>
              <a:ahLst/>
              <a:cxnLst>
                <a:cxn ang="3cd4">
                  <a:pos x="hc" y="t"/>
                </a:cxn>
                <a:cxn ang="cd2">
                  <a:pos x="l" y="vc"/>
                </a:cxn>
                <a:cxn ang="cd4">
                  <a:pos x="hc" y="b"/>
                </a:cxn>
                <a:cxn ang="0">
                  <a:pos x="r" y="vc"/>
                </a:cxn>
              </a:cxnLst>
              <a:rect l="l" t="t" r="r" b="b"/>
              <a:pathLst>
                <a:path w="166" h="704">
                  <a:moveTo>
                    <a:pt x="166" y="352"/>
                  </a:moveTo>
                  <a:cubicBezTo>
                    <a:pt x="166" y="298"/>
                    <a:pt x="158" y="212"/>
                    <a:pt x="118" y="132"/>
                  </a:cubicBezTo>
                  <a:cubicBezTo>
                    <a:pt x="76" y="46"/>
                    <a:pt x="14" y="0"/>
                    <a:pt x="8" y="0"/>
                  </a:cubicBezTo>
                  <a:cubicBezTo>
                    <a:pt x="2" y="0"/>
                    <a:pt x="0" y="2"/>
                    <a:pt x="0" y="8"/>
                  </a:cubicBezTo>
                  <a:cubicBezTo>
                    <a:pt x="0" y="10"/>
                    <a:pt x="0" y="10"/>
                    <a:pt x="14" y="24"/>
                  </a:cubicBezTo>
                  <a:cubicBezTo>
                    <a:pt x="84" y="94"/>
                    <a:pt x="124" y="206"/>
                    <a:pt x="124" y="352"/>
                  </a:cubicBezTo>
                  <a:cubicBezTo>
                    <a:pt x="124" y="474"/>
                    <a:pt x="98" y="598"/>
                    <a:pt x="10" y="686"/>
                  </a:cubicBezTo>
                  <a:cubicBezTo>
                    <a:pt x="0" y="694"/>
                    <a:pt x="0" y="696"/>
                    <a:pt x="0" y="698"/>
                  </a:cubicBezTo>
                  <a:cubicBezTo>
                    <a:pt x="0" y="702"/>
                    <a:pt x="2" y="704"/>
                    <a:pt x="8" y="704"/>
                  </a:cubicBezTo>
                  <a:cubicBezTo>
                    <a:pt x="14" y="704"/>
                    <a:pt x="78" y="656"/>
                    <a:pt x="120" y="568"/>
                  </a:cubicBezTo>
                  <a:cubicBezTo>
                    <a:pt x="156" y="490"/>
                    <a:pt x="166" y="412"/>
                    <a:pt x="166" y="352"/>
                  </a:cubicBezTo>
                  <a:close/>
                </a:path>
              </a:pathLst>
            </a:custGeom>
            <a:solidFill>
              <a:srgbClr val="000000"/>
            </a:solidFill>
            <a:ln>
              <a:noFill/>
              <a:prstDash val="solid"/>
            </a:ln>
          </p:spPr>
          <p:txBody>
            <a:bodyPr vert="horz" wrap="none" lIns="67500" tIns="33750" rIns="67500" bIns="33750" anchorCtr="0" compatLnSpc="0"/>
            <a:lstStyle/>
            <a:p>
              <a:pPr hangingPunct="0"/>
              <a:endParaRPr lang="en-US" sz="1350">
                <a:solidFill>
                  <a:srgbClr val="000000"/>
                </a:solidFill>
                <a:latin typeface="Liberation Sans" pitchFamily="18"/>
                <a:ea typeface="Noto Sans CJK SC Regular" pitchFamily="2"/>
                <a:cs typeface="FreeSans" pitchFamily="2"/>
              </a:endParaRPr>
            </a:p>
          </p:txBody>
        </p:sp>
      </p:grpSp>
      <p:pic>
        <p:nvPicPr>
          <p:cNvPr id="113" name="Picture 112">
            <a:extLst>
              <a:ext uri="{FF2B5EF4-FFF2-40B4-BE49-F238E27FC236}">
                <a16:creationId xmlns:a16="http://schemas.microsoft.com/office/drawing/2014/main" id="{75E796D0-626A-4EDC-9D3C-8D5FFABB01FD}"/>
              </a:ext>
            </a:extLst>
          </p:cNvPr>
          <p:cNvPicPr>
            <a:picLocks noChangeAspect="1"/>
          </p:cNvPicPr>
          <p:nvPr/>
        </p:nvPicPr>
        <p:blipFill>
          <a:blip r:embed="rId3">
            <a:lum/>
            <a:alphaModFix/>
          </a:blip>
          <a:srcRect/>
          <a:stretch>
            <a:fillRect/>
          </a:stretch>
        </p:blipFill>
        <p:spPr>
          <a:xfrm>
            <a:off x="8715396" y="86447"/>
            <a:ext cx="2743200" cy="1718874"/>
          </a:xfrm>
          <a:prstGeom prst="rect">
            <a:avLst/>
          </a:prstGeom>
          <a:noFill/>
          <a:ln>
            <a:noFill/>
          </a:ln>
        </p:spPr>
      </p:pic>
      <mc:AlternateContent xmlns:mc="http://schemas.openxmlformats.org/markup-compatibility/2006" xmlns:a14="http://schemas.microsoft.com/office/drawing/2010/main">
        <mc:Choice Requires="a14">
          <p:sp>
            <p:nvSpPr>
              <p:cNvPr id="114" name="Rectangle 113">
                <a:extLst>
                  <a:ext uri="{FF2B5EF4-FFF2-40B4-BE49-F238E27FC236}">
                    <a16:creationId xmlns:a16="http://schemas.microsoft.com/office/drawing/2014/main" id="{7A06A2A4-ECCC-4394-9A96-09BE024C87E8}"/>
                  </a:ext>
                </a:extLst>
              </p:cNvPr>
              <p:cNvSpPr/>
              <p:nvPr/>
            </p:nvSpPr>
            <p:spPr>
              <a:xfrm>
                <a:off x="876255" y="2881842"/>
                <a:ext cx="5561224" cy="44717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sz="1600" i="1" smtClean="0">
                              <a:solidFill>
                                <a:srgbClr val="000000"/>
                              </a:solidFill>
                              <a:latin typeface="Cambria Math" panose="02040503050406030204" pitchFamily="18" charset="0"/>
                            </a:rPr>
                          </m:ctrlPr>
                        </m:sSubSupPr>
                        <m:e>
                          <m:r>
                            <a:rPr lang="en-GB" sz="1600" i="1">
                              <a:solidFill>
                                <a:srgbClr val="000000"/>
                              </a:solidFill>
                              <a:latin typeface="Cambria Math" panose="02040503050406030204" pitchFamily="18" charset="0"/>
                            </a:rPr>
                            <m:t>𝑓</m:t>
                          </m:r>
                        </m:e>
                        <m:sub>
                          <m:r>
                            <a:rPr lang="en-GB" sz="1600" i="1">
                              <a:solidFill>
                                <a:srgbClr val="000000"/>
                              </a:solidFill>
                              <a:latin typeface="Cambria Math" panose="02040503050406030204" pitchFamily="18" charset="0"/>
                            </a:rPr>
                            <m:t>0</m:t>
                          </m:r>
                        </m:sub>
                        <m:sup>
                          <m:r>
                            <a:rPr lang="en-GB" sz="1600" i="1">
                              <a:solidFill>
                                <a:srgbClr val="000000"/>
                              </a:solidFill>
                              <a:latin typeface="Cambria Math" panose="02040503050406030204" pitchFamily="18" charset="0"/>
                            </a:rPr>
                            <m:t>𝑚</m:t>
                          </m:r>
                        </m:sup>
                      </m:sSubSup>
                      <m:groupChr>
                        <m:groupChrPr>
                          <m:chr m:val="→"/>
                          <m:vertJc m:val="bot"/>
                          <m:ctrlPr>
                            <a:rPr lang="en-GB" sz="1600" i="1">
                              <a:solidFill>
                                <a:srgbClr val="000000"/>
                              </a:solidFill>
                              <a:latin typeface="Cambria Math" panose="02040503050406030204" pitchFamily="18" charset="0"/>
                            </a:rPr>
                          </m:ctrlPr>
                        </m:groupChrPr>
                        <m:e/>
                      </m:groupChr>
                      <m:r>
                        <a:rPr lang="en-GB" sz="1600">
                          <a:solidFill>
                            <a:srgbClr val="000000"/>
                          </a:solidFill>
                          <a:latin typeface="Cambria Math" panose="02040503050406030204" pitchFamily="18" charset="0"/>
                        </a:rPr>
                        <m:t>𝑛</m:t>
                      </m:r>
                      <m:r>
                        <a:rPr lang="en-GB" sz="1600">
                          <a:solidFill>
                            <a:srgbClr val="000000"/>
                          </a:solidFill>
                          <a:latin typeface="Cambria Math" panose="02040503050406030204" pitchFamily="18" charset="0"/>
                        </a:rPr>
                        <m:t>,</m:t>
                      </m:r>
                      <m:r>
                        <a:rPr lang="en-GB" sz="1600">
                          <a:solidFill>
                            <a:srgbClr val="000000"/>
                          </a:solidFill>
                          <a:latin typeface="Cambria Math" panose="02040503050406030204" pitchFamily="18" charset="0"/>
                        </a:rPr>
                        <m:t>𝑇</m:t>
                      </m:r>
                      <m:r>
                        <a:rPr lang="en-GB" sz="1600" i="1">
                          <a:solidFill>
                            <a:srgbClr val="000000"/>
                          </a:solidFill>
                          <a:latin typeface="Cambria Math" panose="02040503050406030204" pitchFamily="18" charset="0"/>
                        </a:rPr>
                        <m:t>;</m:t>
                      </m:r>
                      <m:sSubSup>
                        <m:sSubSupPr>
                          <m:ctrlPr>
                            <a:rPr lang="en-GB" sz="1600" i="1">
                              <a:solidFill>
                                <a:srgbClr val="000000"/>
                              </a:solidFill>
                              <a:latin typeface="Cambria Math" panose="02040503050406030204" pitchFamily="18" charset="0"/>
                            </a:rPr>
                          </m:ctrlPr>
                        </m:sSubSupPr>
                        <m:e>
                          <m:r>
                            <a:rPr lang="en-GB" sz="1600" b="0" i="1" smtClean="0">
                              <a:solidFill>
                                <a:srgbClr val="000000"/>
                              </a:solidFill>
                              <a:latin typeface="Cambria Math" panose="02040503050406030204" pitchFamily="18" charset="0"/>
                            </a:rPr>
                            <m:t>   </m:t>
                          </m:r>
                          <m:r>
                            <a:rPr lang="en-GB" sz="1600" i="1">
                              <a:solidFill>
                                <a:srgbClr val="000000"/>
                              </a:solidFill>
                              <a:latin typeface="Cambria Math" panose="02040503050406030204" pitchFamily="18" charset="0"/>
                            </a:rPr>
                            <m:t>𝑓</m:t>
                          </m:r>
                        </m:e>
                        <m:sub>
                          <m:r>
                            <a:rPr lang="en-GB" sz="1600" i="1">
                              <a:solidFill>
                                <a:srgbClr val="000000"/>
                              </a:solidFill>
                              <a:latin typeface="Cambria Math" panose="02040503050406030204" pitchFamily="18" charset="0"/>
                            </a:rPr>
                            <m:t>1</m:t>
                          </m:r>
                        </m:sub>
                        <m:sup>
                          <m:r>
                            <a:rPr lang="en-GB" sz="1600" i="1">
                              <a:solidFill>
                                <a:srgbClr val="000000"/>
                              </a:solidFill>
                              <a:latin typeface="Cambria Math" panose="02040503050406030204" pitchFamily="18" charset="0"/>
                            </a:rPr>
                            <m:t>𝑚</m:t>
                          </m:r>
                        </m:sup>
                      </m:sSubSup>
                      <m:groupChr>
                        <m:groupChrPr>
                          <m:chr m:val="→"/>
                          <m:vertJc m:val="bot"/>
                          <m:ctrlPr>
                            <a:rPr lang="en-GB" sz="1600" i="1">
                              <a:solidFill>
                                <a:srgbClr val="000000"/>
                              </a:solidFill>
                              <a:latin typeface="Cambria Math" panose="02040503050406030204" pitchFamily="18" charset="0"/>
                            </a:rPr>
                          </m:ctrlPr>
                        </m:groupChrPr>
                        <m:e/>
                      </m:groupChr>
                      <m:r>
                        <m:rPr>
                          <m:nor/>
                        </m:rPr>
                        <a:rPr lang="en-GB" sz="1600">
                          <a:solidFill>
                            <a:srgbClr val="000000"/>
                          </a:solidFill>
                          <a:latin typeface="Cambria Math" panose="02040503050406030204" pitchFamily="18" charset="0"/>
                        </a:rPr>
                        <m:t>fluxes</m:t>
                      </m:r>
                      <m:r>
                        <m:rPr>
                          <m:nor/>
                        </m:rPr>
                        <a:rPr lang="en-GB" sz="1600">
                          <a:solidFill>
                            <a:srgbClr val="000000"/>
                          </a:solidFill>
                          <a:latin typeface="Cambria Math" panose="02040503050406030204" pitchFamily="18" charset="0"/>
                        </a:rPr>
                        <m:t>; </m:t>
                      </m:r>
                      <m:r>
                        <a:rPr lang="en-GB" sz="1600" b="0" i="1" smtClean="0">
                          <a:solidFill>
                            <a:srgbClr val="000000"/>
                          </a:solidFill>
                          <a:latin typeface="Cambria Math" panose="02040503050406030204" pitchFamily="18" charset="0"/>
                        </a:rPr>
                        <m:t>  </m:t>
                      </m:r>
                      <m:sSubSup>
                        <m:sSubSupPr>
                          <m:ctrlPr>
                            <a:rPr lang="en-GB" sz="1600" i="1">
                              <a:solidFill>
                                <a:srgbClr val="000000"/>
                              </a:solidFill>
                              <a:latin typeface="Cambria Math" panose="02040503050406030204" pitchFamily="18" charset="0"/>
                            </a:rPr>
                          </m:ctrlPr>
                        </m:sSubSupPr>
                        <m:e>
                          <m:r>
                            <a:rPr lang="en-GB" sz="1600" i="1">
                              <a:solidFill>
                                <a:srgbClr val="000000"/>
                              </a:solidFill>
                              <a:latin typeface="Cambria Math" panose="02040503050406030204" pitchFamily="18" charset="0"/>
                            </a:rPr>
                            <m:t>𝑓</m:t>
                          </m:r>
                        </m:e>
                        <m:sub>
                          <m:r>
                            <a:rPr lang="en-GB" sz="1600" i="1">
                              <a:solidFill>
                                <a:srgbClr val="000000"/>
                              </a:solidFill>
                              <a:latin typeface="Cambria Math" panose="02040503050406030204" pitchFamily="18" charset="0"/>
                            </a:rPr>
                            <m:t>2</m:t>
                          </m:r>
                        </m:sub>
                        <m:sup>
                          <m:r>
                            <a:rPr lang="en-GB" sz="1600" i="1">
                              <a:solidFill>
                                <a:srgbClr val="000000"/>
                              </a:solidFill>
                              <a:latin typeface="Cambria Math" panose="02040503050406030204" pitchFamily="18" charset="0"/>
                            </a:rPr>
                            <m:t>𝑚</m:t>
                          </m:r>
                        </m:sup>
                      </m:sSubSup>
                      <m:groupChr>
                        <m:groupChrPr>
                          <m:chr m:val="→"/>
                          <m:vertJc m:val="bot"/>
                          <m:ctrlPr>
                            <a:rPr lang="en-GB" sz="1600" i="1">
                              <a:solidFill>
                                <a:srgbClr val="000000"/>
                              </a:solidFill>
                              <a:latin typeface="Cambria Math" panose="02040503050406030204" pitchFamily="18" charset="0"/>
                            </a:rPr>
                          </m:ctrlPr>
                        </m:groupChrPr>
                        <m:e/>
                      </m:groupChr>
                      <m:r>
                        <m:rPr>
                          <m:nor/>
                        </m:rPr>
                        <a:rPr lang="en-GB" sz="1600">
                          <a:solidFill>
                            <a:srgbClr val="000000"/>
                          </a:solidFill>
                          <a:latin typeface="Cambria Math" panose="02040503050406030204" pitchFamily="18" charset="0"/>
                        </a:rPr>
                        <m:t>stresses</m:t>
                      </m:r>
                      <m:r>
                        <m:rPr>
                          <m:nor/>
                        </m:rPr>
                        <a:rPr lang="en-GB" sz="1600">
                          <a:solidFill>
                            <a:srgbClr val="000000"/>
                          </a:solidFill>
                          <a:latin typeface="Cambria Math" panose="02040503050406030204" pitchFamily="18" charset="0"/>
                        </a:rPr>
                        <m:t> (</m:t>
                      </m:r>
                      <m:r>
                        <m:rPr>
                          <m:nor/>
                        </m:rPr>
                        <a:rPr lang="en-GB" sz="1600">
                          <a:solidFill>
                            <a:srgbClr val="000000"/>
                          </a:solidFill>
                          <a:latin typeface="Cambria Math" panose="02040503050406030204" pitchFamily="18" charset="0"/>
                        </a:rPr>
                        <m:t>e</m:t>
                      </m:r>
                      <m:r>
                        <m:rPr>
                          <m:nor/>
                        </m:rPr>
                        <a:rPr lang="en-GB" sz="1600">
                          <a:solidFill>
                            <a:srgbClr val="000000"/>
                          </a:solidFill>
                          <a:latin typeface="Cambria Math" panose="02040503050406030204" pitchFamily="18" charset="0"/>
                        </a:rPr>
                        <m:t>.</m:t>
                      </m:r>
                      <m:r>
                        <m:rPr>
                          <m:nor/>
                        </m:rPr>
                        <a:rPr lang="en-GB" sz="1600">
                          <a:solidFill>
                            <a:srgbClr val="000000"/>
                          </a:solidFill>
                          <a:latin typeface="Cambria Math" panose="02040503050406030204" pitchFamily="18" charset="0"/>
                        </a:rPr>
                        <m:t>g</m:t>
                      </m:r>
                      <m:r>
                        <m:rPr>
                          <m:nor/>
                        </m:rPr>
                        <a:rPr lang="en-GB" sz="1600">
                          <a:solidFill>
                            <a:srgbClr val="000000"/>
                          </a:solidFill>
                          <a:latin typeface="Cambria Math" panose="02040503050406030204" pitchFamily="18" charset="0"/>
                        </a:rPr>
                        <m:t>. </m:t>
                      </m:r>
                      <m:r>
                        <m:rPr>
                          <m:nor/>
                        </m:rPr>
                        <a:rPr lang="en-GB" sz="1600">
                          <a:solidFill>
                            <a:srgbClr val="000000"/>
                          </a:solidFill>
                          <a:latin typeface="Cambria Math" panose="02040503050406030204" pitchFamily="18" charset="0"/>
                        </a:rPr>
                        <m:t>pressure</m:t>
                      </m:r>
                      <m:r>
                        <m:rPr>
                          <m:nor/>
                        </m:rPr>
                        <a:rPr lang="en-GB" sz="1600">
                          <a:solidFill>
                            <a:srgbClr val="000000"/>
                          </a:solidFill>
                          <a:latin typeface="Cambria Math" panose="02040503050406030204" pitchFamily="18" charset="0"/>
                        </a:rPr>
                        <m:t> </m:t>
                      </m:r>
                      <m:r>
                        <m:rPr>
                          <m:nor/>
                        </m:rPr>
                        <a:rPr lang="en-GB" sz="1600">
                          <a:solidFill>
                            <a:srgbClr val="000000"/>
                          </a:solidFill>
                          <a:latin typeface="Cambria Math" panose="02040503050406030204" pitchFamily="18" charset="0"/>
                        </a:rPr>
                        <m:t>tensor</m:t>
                      </m:r>
                      <m:r>
                        <m:rPr>
                          <m:nor/>
                        </m:rPr>
                        <a:rPr lang="en-GB" sz="1600">
                          <a:solidFill>
                            <a:srgbClr val="000000"/>
                          </a:solidFill>
                          <a:latin typeface="Cambria Math" panose="02040503050406030204" pitchFamily="18" charset="0"/>
                        </a:rPr>
                        <m:t>)</m:t>
                      </m:r>
                    </m:oMath>
                  </m:oMathPara>
                </a14:m>
                <a:endParaRPr lang="en-US" sz="1600" dirty="0">
                  <a:solidFill>
                    <a:srgbClr val="000000"/>
                  </a:solidFill>
                  <a:latin typeface="Calibri" panose="020F0502020204030204"/>
                </a:endParaRPr>
              </a:p>
            </p:txBody>
          </p:sp>
        </mc:Choice>
        <mc:Fallback xmlns="">
          <p:sp>
            <p:nvSpPr>
              <p:cNvPr id="114" name="Rectangle 113">
                <a:extLst>
                  <a:ext uri="{FF2B5EF4-FFF2-40B4-BE49-F238E27FC236}">
                    <a16:creationId xmlns:a16="http://schemas.microsoft.com/office/drawing/2014/main" id="{7A06A2A4-ECCC-4394-9A96-09BE024C87E8}"/>
                  </a:ext>
                </a:extLst>
              </p:cNvPr>
              <p:cNvSpPr>
                <a:spLocks noRot="1" noChangeAspect="1" noMove="1" noResize="1" noEditPoints="1" noAdjustHandles="1" noChangeArrowheads="1" noChangeShapeType="1" noTextEdit="1"/>
              </p:cNvSpPr>
              <p:nvPr/>
            </p:nvSpPr>
            <p:spPr>
              <a:xfrm>
                <a:off x="876255" y="2881842"/>
                <a:ext cx="5561224" cy="447174"/>
              </a:xfrm>
              <a:prstGeom prst="rect">
                <a:avLst/>
              </a:prstGeom>
              <a:blipFill>
                <a:blip r:embed="rId4"/>
                <a:stretch>
                  <a:fillRect b="-30556"/>
                </a:stretch>
              </a:blipFill>
            </p:spPr>
            <p:txBody>
              <a:bodyPr/>
              <a:lstStyle/>
              <a:p>
                <a:r>
                  <a:rPr lang="en-US">
                    <a:noFill/>
                  </a:rPr>
                  <a:t> </a:t>
                </a:r>
              </a:p>
            </p:txBody>
          </p:sp>
        </mc:Fallback>
      </mc:AlternateContent>
      <p:sp>
        <p:nvSpPr>
          <p:cNvPr id="115" name="Rectangle 114">
            <a:extLst>
              <a:ext uri="{FF2B5EF4-FFF2-40B4-BE49-F238E27FC236}">
                <a16:creationId xmlns:a16="http://schemas.microsoft.com/office/drawing/2014/main" id="{0A88D105-6976-413E-A427-9D58A8D79BF2}"/>
              </a:ext>
            </a:extLst>
          </p:cNvPr>
          <p:cNvSpPr/>
          <p:nvPr/>
        </p:nvSpPr>
        <p:spPr>
          <a:xfrm>
            <a:off x="8400256" y="3950000"/>
            <a:ext cx="1726131" cy="48711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116" name="Rectangle 115">
                <a:extLst>
                  <a:ext uri="{FF2B5EF4-FFF2-40B4-BE49-F238E27FC236}">
                    <a16:creationId xmlns:a16="http://schemas.microsoft.com/office/drawing/2014/main" id="{CD173B26-8E4C-4CC4-AF82-7AFFE1028442}"/>
                  </a:ext>
                </a:extLst>
              </p:cNvPr>
              <p:cNvSpPr/>
              <p:nvPr/>
            </p:nvSpPr>
            <p:spPr>
              <a:xfrm>
                <a:off x="8400259" y="3963437"/>
                <a:ext cx="1726129" cy="454355"/>
              </a:xfrm>
              <a:prstGeom prst="rect">
                <a:avLst/>
              </a:prstGeom>
            </p:spPr>
            <p:txBody>
              <a:bodyPr wrap="square">
                <a:spAutoFit/>
              </a:bodyPr>
              <a:lstStyle/>
              <a:p>
                <a:r>
                  <a:rPr lang="en-GB" sz="1600" dirty="0">
                    <a:solidFill>
                      <a:srgbClr val="000000"/>
                    </a:solidFill>
                    <a:latin typeface="Calibri" panose="020F0502020204030204"/>
                  </a:rPr>
                  <a:t> </a:t>
                </a:r>
                <a14:m>
                  <m:oMath xmlns:m="http://schemas.openxmlformats.org/officeDocument/2006/math">
                    <m:f>
                      <m:fPr>
                        <m:ctrlPr>
                          <a:rPr lang="en-GB" sz="1600" i="1">
                            <a:solidFill>
                              <a:srgbClr val="000000"/>
                            </a:solidFill>
                            <a:latin typeface="Cambria Math" panose="02040503050406030204" pitchFamily="18" charset="0"/>
                          </a:rPr>
                        </m:ctrlPr>
                      </m:fPr>
                      <m:num>
                        <m:r>
                          <a:rPr lang="en-GB" sz="1600" i="1">
                            <a:solidFill>
                              <a:srgbClr val="000000"/>
                            </a:solidFill>
                            <a:latin typeface="Cambria Math" panose="02040503050406030204" pitchFamily="18" charset="0"/>
                          </a:rPr>
                          <m:t>𝜕</m:t>
                        </m:r>
                        <m:sSub>
                          <m:sSubPr>
                            <m:ctrlPr>
                              <a:rPr lang="en-GB" sz="1600" i="1">
                                <a:solidFill>
                                  <a:srgbClr val="000000"/>
                                </a:solidFill>
                                <a:latin typeface="Cambria Math" panose="02040503050406030204" pitchFamily="18" charset="0"/>
                              </a:rPr>
                            </m:ctrlPr>
                          </m:sSubPr>
                          <m:e>
                            <m:r>
                              <a:rPr lang="en-GB" sz="1600" i="1">
                                <a:solidFill>
                                  <a:srgbClr val="000000"/>
                                </a:solidFill>
                                <a:latin typeface="Cambria Math" panose="02040503050406030204" pitchFamily="18" charset="0"/>
                              </a:rPr>
                              <m:t>𝑓</m:t>
                            </m:r>
                          </m:e>
                          <m:sub>
                            <m:r>
                              <a:rPr lang="en-GB" sz="1600" i="1">
                                <a:solidFill>
                                  <a:srgbClr val="000000"/>
                                </a:solidFill>
                                <a:latin typeface="Cambria Math" panose="02040503050406030204" pitchFamily="18" charset="0"/>
                              </a:rPr>
                              <m:t>𝑙</m:t>
                            </m:r>
                          </m:sub>
                        </m:sSub>
                      </m:num>
                      <m:den>
                        <m:r>
                          <a:rPr lang="en-GB" sz="1600" i="1">
                            <a:solidFill>
                              <a:srgbClr val="000000"/>
                            </a:solidFill>
                            <a:latin typeface="Cambria Math" panose="02040503050406030204" pitchFamily="18" charset="0"/>
                          </a:rPr>
                          <m:t>𝜕</m:t>
                        </m:r>
                        <m:r>
                          <a:rPr lang="en-GB" sz="1600" i="1">
                            <a:solidFill>
                              <a:srgbClr val="000000"/>
                            </a:solidFill>
                            <a:latin typeface="Cambria Math" panose="02040503050406030204" pitchFamily="18" charset="0"/>
                          </a:rPr>
                          <m:t>𝑡</m:t>
                        </m:r>
                      </m:den>
                    </m:f>
                  </m:oMath>
                </a14:m>
                <a:r>
                  <a:rPr lang="en-GB" sz="1600" dirty="0">
                    <a:solidFill>
                      <a:srgbClr val="000000"/>
                    </a:solidFill>
                    <a:latin typeface="Calibri" panose="020F0502020204030204"/>
                  </a:rPr>
                  <a:t> = </a:t>
                </a:r>
                <a14:m>
                  <m:oMath xmlns:m="http://schemas.openxmlformats.org/officeDocument/2006/math">
                    <m:sSub>
                      <m:sSubPr>
                        <m:ctrlPr>
                          <a:rPr lang="en-GB" sz="1600" i="1">
                            <a:solidFill>
                              <a:schemeClr val="accent4"/>
                            </a:solidFill>
                            <a:latin typeface="Cambria Math" panose="02040503050406030204" pitchFamily="18" charset="0"/>
                          </a:rPr>
                        </m:ctrlPr>
                      </m:sSubPr>
                      <m:e>
                        <m:r>
                          <a:rPr lang="en-GB" sz="1600" i="1">
                            <a:solidFill>
                              <a:schemeClr val="accent4"/>
                            </a:solidFill>
                            <a:latin typeface="Cambria Math" panose="02040503050406030204" pitchFamily="18" charset="0"/>
                          </a:rPr>
                          <m:t>𝐴</m:t>
                        </m:r>
                      </m:e>
                      <m:sub>
                        <m:r>
                          <a:rPr lang="en-GB" sz="1600" i="1">
                            <a:solidFill>
                              <a:schemeClr val="accent4"/>
                            </a:solidFill>
                            <a:latin typeface="Cambria Math" panose="02040503050406030204" pitchFamily="18" charset="0"/>
                          </a:rPr>
                          <m:t>𝑙</m:t>
                        </m:r>
                      </m:sub>
                    </m:sSub>
                    <m:r>
                      <a:rPr lang="en-GB" sz="1600" i="1">
                        <a:solidFill>
                          <a:srgbClr val="000000"/>
                        </a:solidFill>
                        <a:latin typeface="Cambria Math" panose="02040503050406030204" pitchFamily="18" charset="0"/>
                      </a:rPr>
                      <m:t>+</m:t>
                    </m:r>
                    <m:sSub>
                      <m:sSubPr>
                        <m:ctrlPr>
                          <a:rPr lang="en-GB" sz="1600" i="1">
                            <a:solidFill>
                              <a:schemeClr val="accent3"/>
                            </a:solidFill>
                            <a:latin typeface="Cambria Math" panose="02040503050406030204" pitchFamily="18" charset="0"/>
                          </a:rPr>
                        </m:ctrlPr>
                      </m:sSubPr>
                      <m:e>
                        <m:r>
                          <a:rPr lang="en-GB" sz="1600" i="1">
                            <a:solidFill>
                              <a:schemeClr val="accent3"/>
                            </a:solidFill>
                            <a:latin typeface="Cambria Math" panose="02040503050406030204" pitchFamily="18" charset="0"/>
                          </a:rPr>
                          <m:t>𝐸</m:t>
                        </m:r>
                      </m:e>
                      <m:sub>
                        <m:r>
                          <a:rPr lang="en-GB" sz="1600" i="1">
                            <a:solidFill>
                              <a:schemeClr val="accent3"/>
                            </a:solidFill>
                            <a:latin typeface="Cambria Math" panose="02040503050406030204" pitchFamily="18" charset="0"/>
                          </a:rPr>
                          <m:t>𝑙</m:t>
                        </m:r>
                      </m:sub>
                    </m:sSub>
                    <m:r>
                      <a:rPr lang="en-GB" sz="1600" i="1">
                        <a:solidFill>
                          <a:srgbClr val="000000"/>
                        </a:solidFill>
                        <a:latin typeface="Cambria Math" panose="02040503050406030204" pitchFamily="18" charset="0"/>
                      </a:rPr>
                      <m:t>+</m:t>
                    </m:r>
                    <m:sSub>
                      <m:sSubPr>
                        <m:ctrlPr>
                          <a:rPr lang="en-GB" sz="1600" i="1">
                            <a:solidFill>
                              <a:schemeClr val="accent5"/>
                            </a:solidFill>
                            <a:latin typeface="Cambria Math" panose="02040503050406030204" pitchFamily="18" charset="0"/>
                          </a:rPr>
                        </m:ctrlPr>
                      </m:sSubPr>
                      <m:e>
                        <m:r>
                          <a:rPr lang="en-GB" sz="1600" i="1">
                            <a:solidFill>
                              <a:schemeClr val="accent5"/>
                            </a:solidFill>
                            <a:latin typeface="Cambria Math" panose="02040503050406030204" pitchFamily="18" charset="0"/>
                          </a:rPr>
                          <m:t>𝐶</m:t>
                        </m:r>
                      </m:e>
                      <m:sub>
                        <m:r>
                          <a:rPr lang="en-GB" sz="1600" i="1">
                            <a:solidFill>
                              <a:schemeClr val="accent5"/>
                            </a:solidFill>
                            <a:latin typeface="Cambria Math" panose="02040503050406030204" pitchFamily="18" charset="0"/>
                          </a:rPr>
                          <m:t>𝑙</m:t>
                        </m:r>
                      </m:sub>
                    </m:sSub>
                  </m:oMath>
                </a14:m>
                <a:endParaRPr lang="en-GB" sz="1600" dirty="0">
                  <a:solidFill>
                    <a:srgbClr val="000000"/>
                  </a:solidFill>
                  <a:latin typeface="Calibri" panose="020F0502020204030204"/>
                </a:endParaRPr>
              </a:p>
            </p:txBody>
          </p:sp>
        </mc:Choice>
        <mc:Fallback xmlns="">
          <p:sp>
            <p:nvSpPr>
              <p:cNvPr id="116" name="Rectangle 115">
                <a:extLst>
                  <a:ext uri="{FF2B5EF4-FFF2-40B4-BE49-F238E27FC236}">
                    <a16:creationId xmlns:a16="http://schemas.microsoft.com/office/drawing/2014/main" id="{CD173B26-8E4C-4CC4-AF82-7AFFE1028442}"/>
                  </a:ext>
                </a:extLst>
              </p:cNvPr>
              <p:cNvSpPr>
                <a:spLocks noRot="1" noChangeAspect="1" noMove="1" noResize="1" noEditPoints="1" noAdjustHandles="1" noChangeArrowheads="1" noChangeShapeType="1" noTextEdit="1"/>
              </p:cNvSpPr>
              <p:nvPr/>
            </p:nvSpPr>
            <p:spPr>
              <a:xfrm>
                <a:off x="8400259" y="3963437"/>
                <a:ext cx="1726129" cy="454355"/>
              </a:xfrm>
              <a:prstGeom prst="rect">
                <a:avLst/>
              </a:prstGeom>
              <a:blipFill>
                <a:blip r:embed="rId5"/>
                <a:stretch>
                  <a:fillRect b="-5556"/>
                </a:stretch>
              </a:blipFill>
            </p:spPr>
            <p:txBody>
              <a:bodyPr/>
              <a:lstStyle/>
              <a:p>
                <a:r>
                  <a:rPr lang="en-US">
                    <a:noFill/>
                  </a:rPr>
                  <a:t> </a:t>
                </a:r>
              </a:p>
            </p:txBody>
          </p:sp>
        </mc:Fallback>
      </mc:AlternateContent>
      <p:sp>
        <p:nvSpPr>
          <p:cNvPr id="117" name="Rectangle 116">
            <a:extLst>
              <a:ext uri="{FF2B5EF4-FFF2-40B4-BE49-F238E27FC236}">
                <a16:creationId xmlns:a16="http://schemas.microsoft.com/office/drawing/2014/main" id="{5FF1AC88-5618-445F-A51C-5FA8AEE090CA}"/>
              </a:ext>
            </a:extLst>
          </p:cNvPr>
          <p:cNvSpPr/>
          <p:nvPr/>
        </p:nvSpPr>
        <p:spPr>
          <a:xfrm>
            <a:off x="8040214" y="3602587"/>
            <a:ext cx="2214068" cy="300082"/>
          </a:xfrm>
          <a:prstGeom prst="rect">
            <a:avLst/>
          </a:prstGeom>
        </p:spPr>
        <p:txBody>
          <a:bodyPr wrap="none">
            <a:spAutoFit/>
          </a:bodyPr>
          <a:lstStyle/>
          <a:p>
            <a:r>
              <a:rPr lang="en-GB" sz="1350" dirty="0">
                <a:solidFill>
                  <a:schemeClr val="tx1">
                    <a:lumMod val="75000"/>
                    <a:lumOff val="25000"/>
                  </a:schemeClr>
                </a:solidFill>
                <a:latin typeface="Arial" panose="020B0604020202020204" pitchFamily="34" charset="0"/>
                <a:cs typeface="Arial" panose="020B0604020202020204" pitchFamily="34" charset="0"/>
              </a:rPr>
              <a:t>Kinetic equations become:</a:t>
            </a:r>
          </a:p>
        </p:txBody>
      </p:sp>
      <p:sp>
        <p:nvSpPr>
          <p:cNvPr id="118" name="Rectangle: Rounded Corners 117">
            <a:extLst>
              <a:ext uri="{FF2B5EF4-FFF2-40B4-BE49-F238E27FC236}">
                <a16:creationId xmlns:a16="http://schemas.microsoft.com/office/drawing/2014/main" id="{10DDADBC-1150-4FB6-AA28-0D58959E77E2}"/>
              </a:ext>
            </a:extLst>
          </p:cNvPr>
          <p:cNvSpPr/>
          <p:nvPr/>
        </p:nvSpPr>
        <p:spPr>
          <a:xfrm>
            <a:off x="8370095" y="4581128"/>
            <a:ext cx="3126505" cy="865034"/>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solidFill>
                <a:prstClr val="white"/>
              </a:solidFill>
              <a:latin typeface="Calibri" panose="020F0502020204030204"/>
            </a:endParaRPr>
          </a:p>
        </p:txBody>
      </p:sp>
      <p:sp>
        <p:nvSpPr>
          <p:cNvPr id="119" name="Rectangle 118">
            <a:extLst>
              <a:ext uri="{FF2B5EF4-FFF2-40B4-BE49-F238E27FC236}">
                <a16:creationId xmlns:a16="http://schemas.microsoft.com/office/drawing/2014/main" id="{D2975A4F-158B-4FC0-B191-85A6D418C3F9}"/>
              </a:ext>
            </a:extLst>
          </p:cNvPr>
          <p:cNvSpPr/>
          <p:nvPr/>
        </p:nvSpPr>
        <p:spPr>
          <a:xfrm>
            <a:off x="8431363" y="4645731"/>
            <a:ext cx="1542730" cy="276999"/>
          </a:xfrm>
          <a:prstGeom prst="rect">
            <a:avLst/>
          </a:prstGeom>
          <a:solidFill>
            <a:schemeClr val="accent2">
              <a:lumMod val="40000"/>
              <a:lumOff val="60000"/>
            </a:schemeClr>
          </a:solidFill>
        </p:spPr>
        <p:txBody>
          <a:bodyPr wrap="none">
            <a:spAutoFit/>
          </a:bodyPr>
          <a:lstStyle/>
          <a:p>
            <a:pPr marL="214313" indent="-214313">
              <a:buFont typeface="Arial" panose="020B0604020202020204" pitchFamily="34" charset="0"/>
              <a:buChar char="•"/>
            </a:pPr>
            <a:r>
              <a:rPr lang="en-GB" sz="1200" dirty="0">
                <a:solidFill>
                  <a:schemeClr val="accent4"/>
                </a:solidFill>
                <a:latin typeface="Arial" panose="020B0604020202020204" pitchFamily="34" charset="0"/>
                <a:cs typeface="Arial" panose="020B0604020202020204" pitchFamily="34" charset="0"/>
              </a:rPr>
              <a:t>spatial advection</a:t>
            </a:r>
          </a:p>
        </p:txBody>
      </p:sp>
      <p:sp>
        <p:nvSpPr>
          <p:cNvPr id="120" name="Rectangle 119">
            <a:extLst>
              <a:ext uri="{FF2B5EF4-FFF2-40B4-BE49-F238E27FC236}">
                <a16:creationId xmlns:a16="http://schemas.microsoft.com/office/drawing/2014/main" id="{27C0695C-6176-48FE-8BF8-0C4701495DB0}"/>
              </a:ext>
            </a:extLst>
          </p:cNvPr>
          <p:cNvSpPr/>
          <p:nvPr/>
        </p:nvSpPr>
        <p:spPr>
          <a:xfrm>
            <a:off x="8431363" y="4870816"/>
            <a:ext cx="3011081" cy="276999"/>
          </a:xfrm>
          <a:prstGeom prst="rect">
            <a:avLst/>
          </a:prstGeom>
          <a:solidFill>
            <a:schemeClr val="accent2">
              <a:lumMod val="40000"/>
              <a:lumOff val="60000"/>
            </a:schemeClr>
          </a:solidFill>
        </p:spPr>
        <p:txBody>
          <a:bodyPr wrap="none">
            <a:spAutoFit/>
          </a:bodyPr>
          <a:lstStyle/>
          <a:p>
            <a:pPr marL="214313" indent="-214313">
              <a:buFont typeface="Arial" panose="020B0604020202020204" pitchFamily="34" charset="0"/>
              <a:buChar char="•"/>
            </a:pPr>
            <a:r>
              <a:rPr lang="en-GB" sz="1200" dirty="0">
                <a:solidFill>
                  <a:schemeClr val="accent3"/>
                </a:solidFill>
                <a:latin typeface="Arial" panose="020B0604020202020204" pitchFamily="34" charset="0"/>
                <a:cs typeface="Arial" panose="020B0604020202020204" pitchFamily="34" charset="0"/>
              </a:rPr>
              <a:t>velocity space advection due to E-field</a:t>
            </a:r>
          </a:p>
        </p:txBody>
      </p:sp>
      <p:sp>
        <p:nvSpPr>
          <p:cNvPr id="121" name="Rectangle 120">
            <a:extLst>
              <a:ext uri="{FF2B5EF4-FFF2-40B4-BE49-F238E27FC236}">
                <a16:creationId xmlns:a16="http://schemas.microsoft.com/office/drawing/2014/main" id="{C130CD15-6E9D-4D38-90A2-946A9C5ACA80}"/>
              </a:ext>
            </a:extLst>
          </p:cNvPr>
          <p:cNvSpPr/>
          <p:nvPr/>
        </p:nvSpPr>
        <p:spPr>
          <a:xfrm>
            <a:off x="8431363" y="5116702"/>
            <a:ext cx="2693686" cy="276999"/>
          </a:xfrm>
          <a:prstGeom prst="rect">
            <a:avLst/>
          </a:prstGeom>
          <a:solidFill>
            <a:schemeClr val="accent2">
              <a:lumMod val="40000"/>
              <a:lumOff val="60000"/>
            </a:schemeClr>
          </a:solidFill>
        </p:spPr>
        <p:txBody>
          <a:bodyPr wrap="none">
            <a:spAutoFit/>
          </a:bodyPr>
          <a:lstStyle/>
          <a:p>
            <a:pPr marL="214313" indent="-214313">
              <a:buFont typeface="Arial" panose="020B0604020202020204" pitchFamily="34" charset="0"/>
              <a:buChar char="•"/>
            </a:pPr>
            <a:r>
              <a:rPr lang="en-GB" sz="1200" dirty="0">
                <a:solidFill>
                  <a:schemeClr val="accent5"/>
                </a:solidFill>
                <a:latin typeface="Arial" panose="020B0604020202020204" pitchFamily="34" charset="0"/>
                <a:cs typeface="Arial" panose="020B0604020202020204" pitchFamily="34" charset="0"/>
              </a:rPr>
              <a:t>other operators (mainly collisions)</a:t>
            </a:r>
          </a:p>
        </p:txBody>
      </p:sp>
      <p:sp>
        <p:nvSpPr>
          <p:cNvPr id="122" name="Rectangle 121">
            <a:extLst>
              <a:ext uri="{FF2B5EF4-FFF2-40B4-BE49-F238E27FC236}">
                <a16:creationId xmlns:a16="http://schemas.microsoft.com/office/drawing/2014/main" id="{E82DE90F-4F5F-4C98-AE17-2C23D2B299F1}"/>
              </a:ext>
            </a:extLst>
          </p:cNvPr>
          <p:cNvSpPr/>
          <p:nvPr/>
        </p:nvSpPr>
        <p:spPr>
          <a:xfrm>
            <a:off x="935946" y="4326169"/>
            <a:ext cx="2508700" cy="61567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white"/>
              </a:solidFill>
              <a:latin typeface="Calibri" panose="020F0502020204030204"/>
            </a:endParaRPr>
          </a:p>
        </p:txBody>
      </p:sp>
      <p:sp>
        <p:nvSpPr>
          <p:cNvPr id="123" name="Oval 122">
            <a:extLst>
              <a:ext uri="{FF2B5EF4-FFF2-40B4-BE49-F238E27FC236}">
                <a16:creationId xmlns:a16="http://schemas.microsoft.com/office/drawing/2014/main" id="{C221028F-8ADD-47FE-8542-8A265EA538ED}"/>
              </a:ext>
            </a:extLst>
          </p:cNvPr>
          <p:cNvSpPr/>
          <p:nvPr/>
        </p:nvSpPr>
        <p:spPr>
          <a:xfrm>
            <a:off x="2207568" y="4433247"/>
            <a:ext cx="1024627" cy="435913"/>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124" name="Rectangle 123">
                <a:extLst>
                  <a:ext uri="{FF2B5EF4-FFF2-40B4-BE49-F238E27FC236}">
                    <a16:creationId xmlns:a16="http://schemas.microsoft.com/office/drawing/2014/main" id="{609F2A0B-A98B-496F-8883-50D2E5FFD90A}"/>
                  </a:ext>
                </a:extLst>
              </p:cNvPr>
              <p:cNvSpPr/>
              <p:nvPr/>
            </p:nvSpPr>
            <p:spPr>
              <a:xfrm>
                <a:off x="1107194" y="4326169"/>
                <a:ext cx="2294570" cy="60234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GB" sz="1600" i="1">
                              <a:solidFill>
                                <a:srgbClr val="000000"/>
                              </a:solidFill>
                              <a:latin typeface="Cambria Math" panose="02040503050406030204" pitchFamily="18" charset="0"/>
                            </a:rPr>
                          </m:ctrlPr>
                        </m:fPr>
                        <m:num>
                          <m:r>
                            <a:rPr lang="en-GB" sz="1600" i="1">
                              <a:solidFill>
                                <a:srgbClr val="000000"/>
                              </a:solidFill>
                              <a:latin typeface="Cambria Math" panose="02040503050406030204" pitchFamily="18" charset="0"/>
                            </a:rPr>
                            <m:t>𝜕</m:t>
                          </m:r>
                          <m:r>
                            <a:rPr lang="en-GB" sz="1600" i="1">
                              <a:solidFill>
                                <a:srgbClr val="000000"/>
                              </a:solidFill>
                              <a:latin typeface="Cambria Math" panose="02040503050406030204" pitchFamily="18" charset="0"/>
                            </a:rPr>
                            <m:t>𝐸</m:t>
                          </m:r>
                        </m:num>
                        <m:den>
                          <m:r>
                            <a:rPr lang="en-GB" sz="1600" i="1">
                              <a:solidFill>
                                <a:srgbClr val="000000"/>
                              </a:solidFill>
                              <a:latin typeface="Cambria Math" panose="02040503050406030204" pitchFamily="18" charset="0"/>
                            </a:rPr>
                            <m:t>𝜕</m:t>
                          </m:r>
                          <m:r>
                            <a:rPr lang="en-GB" sz="1600" i="1">
                              <a:solidFill>
                                <a:srgbClr val="000000"/>
                              </a:solidFill>
                              <a:latin typeface="Cambria Math" panose="02040503050406030204" pitchFamily="18" charset="0"/>
                            </a:rPr>
                            <m:t>𝑡</m:t>
                          </m:r>
                        </m:den>
                      </m:f>
                      <m:r>
                        <a:rPr lang="en-GB" sz="1600" i="1">
                          <a:solidFill>
                            <a:srgbClr val="000000"/>
                          </a:solidFill>
                          <a:latin typeface="Cambria Math" panose="02040503050406030204" pitchFamily="18" charset="0"/>
                        </a:rPr>
                        <m:t>=−</m:t>
                      </m:r>
                      <m:f>
                        <m:fPr>
                          <m:ctrlPr>
                            <a:rPr lang="en-GB" sz="1600" i="1">
                              <a:solidFill>
                                <a:srgbClr val="000000"/>
                              </a:solidFill>
                              <a:latin typeface="Cambria Math" panose="02040503050406030204" pitchFamily="18" charset="0"/>
                            </a:rPr>
                          </m:ctrlPr>
                        </m:fPr>
                        <m:num>
                          <m:r>
                            <a:rPr lang="en-GB" sz="1600" i="1">
                              <a:solidFill>
                                <a:srgbClr val="000000"/>
                              </a:solidFill>
                              <a:latin typeface="Cambria Math" panose="02040503050406030204" pitchFamily="18" charset="0"/>
                            </a:rPr>
                            <m:t>1</m:t>
                          </m:r>
                        </m:num>
                        <m:den>
                          <m:sSub>
                            <m:sSubPr>
                              <m:ctrlPr>
                                <a:rPr lang="en-GB" sz="1600" i="1">
                                  <a:solidFill>
                                    <a:srgbClr val="000000"/>
                                  </a:solidFill>
                                  <a:latin typeface="Cambria Math" panose="02040503050406030204" pitchFamily="18" charset="0"/>
                                </a:rPr>
                              </m:ctrlPr>
                            </m:sSubPr>
                            <m:e>
                              <m:r>
                                <a:rPr lang="en-GB" sz="1600" i="1">
                                  <a:solidFill>
                                    <a:srgbClr val="000000"/>
                                  </a:solidFill>
                                  <a:latin typeface="Cambria Math" panose="02040503050406030204" pitchFamily="18" charset="0"/>
                                </a:rPr>
                                <m:t>𝜖</m:t>
                              </m:r>
                            </m:e>
                            <m:sub>
                              <m:r>
                                <a:rPr lang="en-GB" sz="1600" i="1">
                                  <a:solidFill>
                                    <a:srgbClr val="000000"/>
                                  </a:solidFill>
                                  <a:latin typeface="Cambria Math" panose="02040503050406030204" pitchFamily="18" charset="0"/>
                                </a:rPr>
                                <m:t>0</m:t>
                              </m:r>
                            </m:sub>
                          </m:sSub>
                        </m:den>
                      </m:f>
                      <m:d>
                        <m:dPr>
                          <m:ctrlPr>
                            <a:rPr lang="en-GB" sz="1600" i="1">
                              <a:solidFill>
                                <a:srgbClr val="000000"/>
                              </a:solidFill>
                              <a:latin typeface="Cambria Math" panose="02040503050406030204" pitchFamily="18" charset="0"/>
                            </a:rPr>
                          </m:ctrlPr>
                        </m:dPr>
                        <m:e>
                          <m:sSub>
                            <m:sSubPr>
                              <m:ctrlPr>
                                <a:rPr lang="en-GB" sz="1600" i="1">
                                  <a:solidFill>
                                    <a:srgbClr val="000000"/>
                                  </a:solidFill>
                                  <a:latin typeface="Cambria Math" panose="02040503050406030204" pitchFamily="18" charset="0"/>
                                </a:rPr>
                              </m:ctrlPr>
                            </m:sSubPr>
                            <m:e>
                              <m:r>
                                <a:rPr lang="en-GB" sz="1600" i="1">
                                  <a:solidFill>
                                    <a:srgbClr val="000000"/>
                                  </a:solidFill>
                                  <a:latin typeface="Cambria Math" panose="02040503050406030204" pitchFamily="18" charset="0"/>
                                </a:rPr>
                                <m:t>𝑗</m:t>
                              </m:r>
                            </m:e>
                            <m:sub>
                              <m:r>
                                <a:rPr lang="en-GB" sz="1600" i="1">
                                  <a:solidFill>
                                    <a:srgbClr val="000000"/>
                                  </a:solidFill>
                                  <a:latin typeface="Cambria Math" panose="02040503050406030204" pitchFamily="18" charset="0"/>
                                </a:rPr>
                                <m:t>𝑒</m:t>
                              </m:r>
                            </m:sub>
                          </m:sSub>
                          <m:r>
                            <a:rPr lang="en-GB" sz="1600" i="1">
                              <a:solidFill>
                                <a:srgbClr val="000000"/>
                              </a:solidFill>
                              <a:latin typeface="Cambria Math" panose="02040503050406030204" pitchFamily="18" charset="0"/>
                            </a:rPr>
                            <m:t>+</m:t>
                          </m:r>
                          <m:r>
                            <a:rPr lang="en-GB" sz="1600" i="1">
                              <a:solidFill>
                                <a:srgbClr val="000000"/>
                              </a:solidFill>
                              <a:latin typeface="Cambria Math" panose="02040503050406030204" pitchFamily="18" charset="0"/>
                            </a:rPr>
                            <m:t>𝑞</m:t>
                          </m:r>
                          <m:sSub>
                            <m:sSubPr>
                              <m:ctrlPr>
                                <a:rPr lang="en-GB" sz="1600" i="1">
                                  <a:solidFill>
                                    <a:srgbClr val="000000"/>
                                  </a:solidFill>
                                  <a:latin typeface="Cambria Math" panose="02040503050406030204" pitchFamily="18" charset="0"/>
                                </a:rPr>
                              </m:ctrlPr>
                            </m:sSubPr>
                            <m:e>
                              <m:r>
                                <a:rPr lang="en-GB" sz="1600" i="1">
                                  <a:solidFill>
                                    <a:srgbClr val="000000"/>
                                  </a:solidFill>
                                  <a:latin typeface="Cambria Math" panose="02040503050406030204" pitchFamily="18" charset="0"/>
                                </a:rPr>
                                <m:t>𝑛</m:t>
                              </m:r>
                            </m:e>
                            <m:sub>
                              <m:r>
                                <a:rPr lang="en-GB" sz="1600" i="1">
                                  <a:solidFill>
                                    <a:srgbClr val="000000"/>
                                  </a:solidFill>
                                  <a:latin typeface="Cambria Math" panose="02040503050406030204" pitchFamily="18" charset="0"/>
                                </a:rPr>
                                <m:t>𝑖</m:t>
                              </m:r>
                            </m:sub>
                          </m:sSub>
                          <m:sSub>
                            <m:sSubPr>
                              <m:ctrlPr>
                                <a:rPr lang="en-GB" sz="1600" i="1">
                                  <a:solidFill>
                                    <a:srgbClr val="000000"/>
                                  </a:solidFill>
                                  <a:latin typeface="Cambria Math" panose="02040503050406030204" pitchFamily="18" charset="0"/>
                                </a:rPr>
                              </m:ctrlPr>
                            </m:sSubPr>
                            <m:e>
                              <m:r>
                                <a:rPr lang="en-GB" sz="1600" i="1">
                                  <a:solidFill>
                                    <a:srgbClr val="000000"/>
                                  </a:solidFill>
                                  <a:latin typeface="Cambria Math" panose="02040503050406030204" pitchFamily="18" charset="0"/>
                                </a:rPr>
                                <m:t>𝑢</m:t>
                              </m:r>
                            </m:e>
                            <m:sub>
                              <m:r>
                                <a:rPr lang="en-GB" sz="1600" i="1">
                                  <a:solidFill>
                                    <a:srgbClr val="000000"/>
                                  </a:solidFill>
                                  <a:latin typeface="Cambria Math" panose="02040503050406030204" pitchFamily="18" charset="0"/>
                                </a:rPr>
                                <m:t>𝑖</m:t>
                              </m:r>
                            </m:sub>
                          </m:sSub>
                        </m:e>
                      </m:d>
                    </m:oMath>
                  </m:oMathPara>
                </a14:m>
                <a:endParaRPr lang="en-GB" sz="1600" dirty="0">
                  <a:solidFill>
                    <a:srgbClr val="000000"/>
                  </a:solidFill>
                  <a:latin typeface="Calibri" panose="020F0502020204030204"/>
                </a:endParaRPr>
              </a:p>
            </p:txBody>
          </p:sp>
        </mc:Choice>
        <mc:Fallback xmlns="">
          <p:sp>
            <p:nvSpPr>
              <p:cNvPr id="124" name="Rectangle 123">
                <a:extLst>
                  <a:ext uri="{FF2B5EF4-FFF2-40B4-BE49-F238E27FC236}">
                    <a16:creationId xmlns:a16="http://schemas.microsoft.com/office/drawing/2014/main" id="{609F2A0B-A98B-496F-8883-50D2E5FFD90A}"/>
                  </a:ext>
                </a:extLst>
              </p:cNvPr>
              <p:cNvSpPr>
                <a:spLocks noRot="1" noChangeAspect="1" noMove="1" noResize="1" noEditPoints="1" noAdjustHandles="1" noChangeArrowheads="1" noChangeShapeType="1" noTextEdit="1"/>
              </p:cNvSpPr>
              <p:nvPr/>
            </p:nvSpPr>
            <p:spPr>
              <a:xfrm>
                <a:off x="1107194" y="4326169"/>
                <a:ext cx="2294570" cy="602344"/>
              </a:xfrm>
              <a:prstGeom prst="rect">
                <a:avLst/>
              </a:prstGeom>
              <a:blipFill>
                <a:blip r:embed="rId6"/>
                <a:stretch>
                  <a:fillRect/>
                </a:stretch>
              </a:blipFill>
            </p:spPr>
            <p:txBody>
              <a:bodyPr/>
              <a:lstStyle/>
              <a:p>
                <a:r>
                  <a:rPr lang="en-US">
                    <a:noFill/>
                  </a:rPr>
                  <a:t> </a:t>
                </a:r>
              </a:p>
            </p:txBody>
          </p:sp>
        </mc:Fallback>
      </mc:AlternateContent>
      <p:sp>
        <p:nvSpPr>
          <p:cNvPr id="125" name="Rectangle 124">
            <a:extLst>
              <a:ext uri="{FF2B5EF4-FFF2-40B4-BE49-F238E27FC236}">
                <a16:creationId xmlns:a16="http://schemas.microsoft.com/office/drawing/2014/main" id="{246804DB-EA40-48C2-86D7-96AA52BE06A5}"/>
              </a:ext>
            </a:extLst>
          </p:cNvPr>
          <p:cNvSpPr/>
          <p:nvPr/>
        </p:nvSpPr>
        <p:spPr>
          <a:xfrm>
            <a:off x="839416" y="4005064"/>
            <a:ext cx="2968761" cy="307777"/>
          </a:xfrm>
          <a:prstGeom prst="rect">
            <a:avLst/>
          </a:prstGeom>
        </p:spPr>
        <p:txBody>
          <a:bodyPr wrap="none">
            <a:spAutoFit/>
          </a:bodyPr>
          <a:lstStyle/>
          <a:p>
            <a:r>
              <a:rPr lang="en-GB" sz="1400" dirty="0">
                <a:solidFill>
                  <a:schemeClr val="tx1">
                    <a:lumMod val="75000"/>
                    <a:lumOff val="25000"/>
                  </a:schemeClr>
                </a:solidFill>
                <a:latin typeface="Arial" panose="020B0604020202020204" pitchFamily="34" charset="0"/>
                <a:cs typeface="Arial" panose="020B0604020202020204" pitchFamily="34" charset="0"/>
              </a:rPr>
              <a:t>E-field from Ampère-Maxwell’s law:</a:t>
            </a:r>
          </a:p>
        </p:txBody>
      </p:sp>
      <p:sp>
        <p:nvSpPr>
          <p:cNvPr id="126" name="Rectangle 125">
            <a:extLst>
              <a:ext uri="{FF2B5EF4-FFF2-40B4-BE49-F238E27FC236}">
                <a16:creationId xmlns:a16="http://schemas.microsoft.com/office/drawing/2014/main" id="{6F622F39-3110-4989-AB7C-FE7F5E177C5B}"/>
              </a:ext>
            </a:extLst>
          </p:cNvPr>
          <p:cNvSpPr/>
          <p:nvPr/>
        </p:nvSpPr>
        <p:spPr>
          <a:xfrm>
            <a:off x="3910803" y="4316568"/>
            <a:ext cx="2930610" cy="307777"/>
          </a:xfrm>
          <a:prstGeom prst="rect">
            <a:avLst/>
          </a:prstGeom>
        </p:spPr>
        <p:txBody>
          <a:bodyPr wrap="none">
            <a:spAutoFit/>
          </a:bodyPr>
          <a:lstStyle/>
          <a:p>
            <a:r>
              <a:rPr lang="en-GB" sz="1400" dirty="0">
                <a:latin typeface="Arial" panose="020B0604020202020204" pitchFamily="34" charset="0"/>
                <a:cs typeface="Arial" panose="020B0604020202020204" pitchFamily="34" charset="0"/>
              </a:rPr>
              <a:t>only left with displacement current </a:t>
            </a:r>
          </a:p>
        </p:txBody>
      </p:sp>
      <p:sp>
        <p:nvSpPr>
          <p:cNvPr id="127" name="Rectangle: Rounded Corners 126">
            <a:extLst>
              <a:ext uri="{FF2B5EF4-FFF2-40B4-BE49-F238E27FC236}">
                <a16:creationId xmlns:a16="http://schemas.microsoft.com/office/drawing/2014/main" id="{539CDF03-AFDF-4BD5-9AD3-F806D82AB661}"/>
              </a:ext>
            </a:extLst>
          </p:cNvPr>
          <p:cNvSpPr/>
          <p:nvPr/>
        </p:nvSpPr>
        <p:spPr>
          <a:xfrm>
            <a:off x="3910803" y="4338083"/>
            <a:ext cx="2904053" cy="300206"/>
          </a:xfrm>
          <a:prstGeom prst="round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white"/>
              </a:solidFill>
              <a:latin typeface="Calibri" panose="020F0502020204030204"/>
            </a:endParaRPr>
          </a:p>
        </p:txBody>
      </p:sp>
      <p:cxnSp>
        <p:nvCxnSpPr>
          <p:cNvPr id="128" name="Straight Arrow Connector 127">
            <a:extLst>
              <a:ext uri="{FF2B5EF4-FFF2-40B4-BE49-F238E27FC236}">
                <a16:creationId xmlns:a16="http://schemas.microsoft.com/office/drawing/2014/main" id="{7354F95E-7CC4-4196-8A24-837A96C7747E}"/>
              </a:ext>
            </a:extLst>
          </p:cNvPr>
          <p:cNvCxnSpPr>
            <a:cxnSpLocks/>
          </p:cNvCxnSpPr>
          <p:nvPr/>
        </p:nvCxnSpPr>
        <p:spPr>
          <a:xfrm>
            <a:off x="3811295" y="3979236"/>
            <a:ext cx="612355" cy="292950"/>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EA09A10A-F306-47C0-A6B3-A346AB52AA43}"/>
              </a:ext>
            </a:extLst>
          </p:cNvPr>
          <p:cNvCxnSpPr>
            <a:cxnSpLocks/>
            <a:stCxn id="126" idx="1"/>
          </p:cNvCxnSpPr>
          <p:nvPr/>
        </p:nvCxnSpPr>
        <p:spPr>
          <a:xfrm flipH="1">
            <a:off x="3232195" y="4470457"/>
            <a:ext cx="678608" cy="151519"/>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33" name="Rectangle 132">
            <a:extLst>
              <a:ext uri="{FF2B5EF4-FFF2-40B4-BE49-F238E27FC236}">
                <a16:creationId xmlns:a16="http://schemas.microsoft.com/office/drawing/2014/main" id="{8A50BE73-B969-41C0-A06D-2C6807A02952}"/>
              </a:ext>
            </a:extLst>
          </p:cNvPr>
          <p:cNvSpPr/>
          <p:nvPr/>
        </p:nvSpPr>
        <p:spPr>
          <a:xfrm>
            <a:off x="923240" y="5373216"/>
            <a:ext cx="5604808" cy="1235686"/>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white"/>
              </a:solidFill>
              <a:latin typeface="Calibri" panose="020F0502020204030204"/>
            </a:endParaRPr>
          </a:p>
        </p:txBody>
      </p:sp>
      <p:sp>
        <p:nvSpPr>
          <p:cNvPr id="134" name="Rectangle: Rounded Corners 133">
            <a:extLst>
              <a:ext uri="{FF2B5EF4-FFF2-40B4-BE49-F238E27FC236}">
                <a16:creationId xmlns:a16="http://schemas.microsoft.com/office/drawing/2014/main" id="{65FF5348-2ED0-442F-A049-964A75D450DA}"/>
              </a:ext>
            </a:extLst>
          </p:cNvPr>
          <p:cNvSpPr/>
          <p:nvPr/>
        </p:nvSpPr>
        <p:spPr>
          <a:xfrm>
            <a:off x="7406161" y="5552687"/>
            <a:ext cx="3428168" cy="605501"/>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135" name="Rectangle 134">
                <a:extLst>
                  <a:ext uri="{FF2B5EF4-FFF2-40B4-BE49-F238E27FC236}">
                    <a16:creationId xmlns:a16="http://schemas.microsoft.com/office/drawing/2014/main" id="{23957C3F-B9B1-4D96-8EED-1883B4FF352D}"/>
                  </a:ext>
                </a:extLst>
              </p:cNvPr>
              <p:cNvSpPr/>
              <p:nvPr/>
            </p:nvSpPr>
            <p:spPr>
              <a:xfrm>
                <a:off x="2391242" y="5461104"/>
                <a:ext cx="1900713" cy="56137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GB" sz="1600" i="1">
                              <a:solidFill>
                                <a:srgbClr val="000000"/>
                              </a:solidFill>
                              <a:latin typeface="Cambria Math" panose="02040503050406030204" pitchFamily="18" charset="0"/>
                            </a:rPr>
                          </m:ctrlPr>
                        </m:fPr>
                        <m:num>
                          <m:r>
                            <a:rPr lang="en-GB" sz="1600" i="1">
                              <a:solidFill>
                                <a:srgbClr val="000000"/>
                              </a:solidFill>
                              <a:latin typeface="Cambria Math" panose="02040503050406030204" pitchFamily="18" charset="0"/>
                            </a:rPr>
                            <m:t>𝜕</m:t>
                          </m:r>
                          <m:sSub>
                            <m:sSubPr>
                              <m:ctrlPr>
                                <a:rPr lang="en-GB" sz="1600" i="1">
                                  <a:solidFill>
                                    <a:srgbClr val="000000"/>
                                  </a:solidFill>
                                  <a:latin typeface="Cambria Math" panose="02040503050406030204" pitchFamily="18" charset="0"/>
                                </a:rPr>
                              </m:ctrlPr>
                            </m:sSubPr>
                            <m:e>
                              <m:r>
                                <a:rPr lang="en-GB" sz="1600" i="1">
                                  <a:solidFill>
                                    <a:srgbClr val="000000"/>
                                  </a:solidFill>
                                  <a:latin typeface="Cambria Math" panose="02040503050406030204" pitchFamily="18" charset="0"/>
                                </a:rPr>
                                <m:t>𝑛</m:t>
                              </m:r>
                            </m:e>
                            <m:sub>
                              <m:r>
                                <a:rPr lang="en-GB" sz="1600" i="1">
                                  <a:solidFill>
                                    <a:srgbClr val="000000"/>
                                  </a:solidFill>
                                  <a:latin typeface="Cambria Math" panose="02040503050406030204" pitchFamily="18" charset="0"/>
                                </a:rPr>
                                <m:t>𝑖</m:t>
                              </m:r>
                            </m:sub>
                          </m:sSub>
                        </m:num>
                        <m:den>
                          <m:r>
                            <a:rPr lang="en-GB" sz="1600" i="1">
                              <a:solidFill>
                                <a:srgbClr val="000000"/>
                              </a:solidFill>
                              <a:latin typeface="Cambria Math" panose="02040503050406030204" pitchFamily="18" charset="0"/>
                            </a:rPr>
                            <m:t>𝜕</m:t>
                          </m:r>
                          <m:r>
                            <a:rPr lang="en-GB" sz="1600" i="1">
                              <a:solidFill>
                                <a:srgbClr val="000000"/>
                              </a:solidFill>
                              <a:latin typeface="Cambria Math" panose="02040503050406030204" pitchFamily="18" charset="0"/>
                            </a:rPr>
                            <m:t>𝑡</m:t>
                          </m:r>
                        </m:den>
                      </m:f>
                      <m:r>
                        <a:rPr lang="en-GB" sz="1600" i="1">
                          <a:solidFill>
                            <a:srgbClr val="000000"/>
                          </a:solidFill>
                          <a:latin typeface="Cambria Math" panose="02040503050406030204" pitchFamily="18" charset="0"/>
                        </a:rPr>
                        <m:t>+</m:t>
                      </m:r>
                      <m:f>
                        <m:fPr>
                          <m:ctrlPr>
                            <a:rPr lang="en-GB" sz="1600" i="1">
                              <a:solidFill>
                                <a:srgbClr val="000000"/>
                              </a:solidFill>
                              <a:latin typeface="Cambria Math" panose="02040503050406030204" pitchFamily="18" charset="0"/>
                            </a:rPr>
                          </m:ctrlPr>
                        </m:fPr>
                        <m:num>
                          <m:sSub>
                            <m:sSubPr>
                              <m:ctrlPr>
                                <a:rPr lang="en-GB" sz="1600" i="1">
                                  <a:solidFill>
                                    <a:srgbClr val="000000"/>
                                  </a:solidFill>
                                  <a:latin typeface="Cambria Math" panose="02040503050406030204" pitchFamily="18" charset="0"/>
                                </a:rPr>
                              </m:ctrlPr>
                            </m:sSubPr>
                            <m:e>
                              <m:r>
                                <a:rPr lang="en-GB" sz="1600" i="1">
                                  <a:solidFill>
                                    <a:srgbClr val="000000"/>
                                  </a:solidFill>
                                  <a:latin typeface="Cambria Math" panose="02040503050406030204" pitchFamily="18" charset="0"/>
                                </a:rPr>
                                <m:t>𝜕</m:t>
                              </m:r>
                              <m:r>
                                <a:rPr lang="en-GB" sz="1600" i="1">
                                  <a:solidFill>
                                    <a:srgbClr val="000000"/>
                                  </a:solidFill>
                                  <a:latin typeface="Cambria Math" panose="02040503050406030204" pitchFamily="18" charset="0"/>
                                </a:rPr>
                                <m:t>(</m:t>
                              </m:r>
                              <m:r>
                                <a:rPr lang="en-GB" sz="1600" i="1">
                                  <a:solidFill>
                                    <a:srgbClr val="000000"/>
                                  </a:solidFill>
                                  <a:latin typeface="Cambria Math" panose="02040503050406030204" pitchFamily="18" charset="0"/>
                                </a:rPr>
                                <m:t>𝑛</m:t>
                              </m:r>
                            </m:e>
                            <m:sub>
                              <m:r>
                                <a:rPr lang="en-GB" sz="1600" i="1">
                                  <a:solidFill>
                                    <a:srgbClr val="000000"/>
                                  </a:solidFill>
                                  <a:latin typeface="Cambria Math" panose="02040503050406030204" pitchFamily="18" charset="0"/>
                                </a:rPr>
                                <m:t>𝑖</m:t>
                              </m:r>
                            </m:sub>
                          </m:sSub>
                          <m:sSub>
                            <m:sSubPr>
                              <m:ctrlPr>
                                <a:rPr lang="en-GB" sz="1600" i="1">
                                  <a:solidFill>
                                    <a:srgbClr val="000000"/>
                                  </a:solidFill>
                                  <a:latin typeface="Cambria Math" panose="02040503050406030204" pitchFamily="18" charset="0"/>
                                </a:rPr>
                              </m:ctrlPr>
                            </m:sSubPr>
                            <m:e>
                              <m:r>
                                <a:rPr lang="en-GB" sz="1600" i="1">
                                  <a:solidFill>
                                    <a:srgbClr val="000000"/>
                                  </a:solidFill>
                                  <a:latin typeface="Cambria Math" panose="02040503050406030204" pitchFamily="18" charset="0"/>
                                </a:rPr>
                                <m:t>𝑢</m:t>
                              </m:r>
                            </m:e>
                            <m:sub>
                              <m:r>
                                <a:rPr lang="en-GB" sz="1600" i="1">
                                  <a:solidFill>
                                    <a:srgbClr val="000000"/>
                                  </a:solidFill>
                                  <a:latin typeface="Cambria Math" panose="02040503050406030204" pitchFamily="18" charset="0"/>
                                </a:rPr>
                                <m:t>𝑖</m:t>
                              </m:r>
                            </m:sub>
                          </m:sSub>
                          <m:r>
                            <a:rPr lang="en-GB" sz="1600" i="1">
                              <a:solidFill>
                                <a:srgbClr val="000000"/>
                              </a:solidFill>
                              <a:latin typeface="Cambria Math" panose="02040503050406030204" pitchFamily="18" charset="0"/>
                            </a:rPr>
                            <m:t>)</m:t>
                          </m:r>
                        </m:num>
                        <m:den>
                          <m:r>
                            <a:rPr lang="en-GB" sz="1600" i="1">
                              <a:solidFill>
                                <a:srgbClr val="000000"/>
                              </a:solidFill>
                              <a:latin typeface="Cambria Math" panose="02040503050406030204" pitchFamily="18" charset="0"/>
                            </a:rPr>
                            <m:t>𝜕</m:t>
                          </m:r>
                          <m:r>
                            <a:rPr lang="en-GB" sz="1600" i="1">
                              <a:solidFill>
                                <a:srgbClr val="000000"/>
                              </a:solidFill>
                              <a:latin typeface="Cambria Math" panose="02040503050406030204" pitchFamily="18" charset="0"/>
                            </a:rPr>
                            <m:t>𝑥</m:t>
                          </m:r>
                        </m:den>
                      </m:f>
                      <m:r>
                        <a:rPr lang="en-GB" sz="1600" i="1">
                          <a:solidFill>
                            <a:srgbClr val="000000"/>
                          </a:solidFill>
                          <a:latin typeface="Cambria Math" panose="02040503050406030204" pitchFamily="18" charset="0"/>
                        </a:rPr>
                        <m:t>=</m:t>
                      </m:r>
                      <m:sSub>
                        <m:sSubPr>
                          <m:ctrlPr>
                            <a:rPr lang="en-GB" sz="1600" i="1">
                              <a:solidFill>
                                <a:schemeClr val="accent3"/>
                              </a:solidFill>
                              <a:latin typeface="Cambria Math" panose="02040503050406030204" pitchFamily="18" charset="0"/>
                            </a:rPr>
                          </m:ctrlPr>
                        </m:sSubPr>
                        <m:e>
                          <m:r>
                            <a:rPr lang="en-GB" sz="1600" i="1">
                              <a:solidFill>
                                <a:schemeClr val="accent3"/>
                              </a:solidFill>
                              <a:latin typeface="Cambria Math" panose="02040503050406030204" pitchFamily="18" charset="0"/>
                            </a:rPr>
                            <m:t>𝑆</m:t>
                          </m:r>
                        </m:e>
                        <m:sub>
                          <m:r>
                            <a:rPr lang="en-GB" sz="1600" i="1">
                              <a:solidFill>
                                <a:schemeClr val="accent3"/>
                              </a:solidFill>
                              <a:latin typeface="Cambria Math" panose="02040503050406030204" pitchFamily="18" charset="0"/>
                            </a:rPr>
                            <m:t>𝑖</m:t>
                          </m:r>
                        </m:sub>
                      </m:sSub>
                    </m:oMath>
                  </m:oMathPara>
                </a14:m>
                <a:endParaRPr lang="en-GB" sz="1600" dirty="0">
                  <a:solidFill>
                    <a:srgbClr val="000000"/>
                  </a:solidFill>
                  <a:latin typeface="Calibri" panose="020F0502020204030204"/>
                </a:endParaRPr>
              </a:p>
            </p:txBody>
          </p:sp>
        </mc:Choice>
        <mc:Fallback xmlns="">
          <p:sp>
            <p:nvSpPr>
              <p:cNvPr id="135" name="Rectangle 134">
                <a:extLst>
                  <a:ext uri="{FF2B5EF4-FFF2-40B4-BE49-F238E27FC236}">
                    <a16:creationId xmlns:a16="http://schemas.microsoft.com/office/drawing/2014/main" id="{23957C3F-B9B1-4D96-8EED-1883B4FF352D}"/>
                  </a:ext>
                </a:extLst>
              </p:cNvPr>
              <p:cNvSpPr>
                <a:spLocks noRot="1" noChangeAspect="1" noMove="1" noResize="1" noEditPoints="1" noAdjustHandles="1" noChangeArrowheads="1" noChangeShapeType="1" noTextEdit="1"/>
              </p:cNvSpPr>
              <p:nvPr/>
            </p:nvSpPr>
            <p:spPr>
              <a:xfrm>
                <a:off x="2391242" y="5461104"/>
                <a:ext cx="1900713" cy="561372"/>
              </a:xfrm>
              <a:prstGeom prst="rect">
                <a:avLst/>
              </a:prstGeom>
              <a:blipFill>
                <a:blip r:embed="rId7"/>
                <a:stretch>
                  <a:fillRect b="-4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6" name="Rectangle 135">
                <a:extLst>
                  <a:ext uri="{FF2B5EF4-FFF2-40B4-BE49-F238E27FC236}">
                    <a16:creationId xmlns:a16="http://schemas.microsoft.com/office/drawing/2014/main" id="{D62F1D1A-1359-4894-BCF6-3057C500127F}"/>
                  </a:ext>
                </a:extLst>
              </p:cNvPr>
              <p:cNvSpPr/>
              <p:nvPr/>
            </p:nvSpPr>
            <p:spPr>
              <a:xfrm>
                <a:off x="901860" y="5991059"/>
                <a:ext cx="5553381" cy="60292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GB" sz="1600" i="1">
                              <a:solidFill>
                                <a:srgbClr val="000000"/>
                              </a:solidFill>
                              <a:latin typeface="Cambria Math" panose="02040503050406030204" pitchFamily="18" charset="0"/>
                            </a:rPr>
                          </m:ctrlPr>
                        </m:fPr>
                        <m:num>
                          <m:r>
                            <a:rPr lang="en-GB" sz="1600" i="1">
                              <a:solidFill>
                                <a:srgbClr val="000000"/>
                              </a:solidFill>
                              <a:latin typeface="Cambria Math" panose="02040503050406030204" pitchFamily="18" charset="0"/>
                            </a:rPr>
                            <m:t>𝜕</m:t>
                          </m:r>
                          <m:sSub>
                            <m:sSubPr>
                              <m:ctrlPr>
                                <a:rPr lang="en-GB" sz="1600" i="1">
                                  <a:solidFill>
                                    <a:srgbClr val="000000"/>
                                  </a:solidFill>
                                  <a:latin typeface="Cambria Math" panose="02040503050406030204" pitchFamily="18" charset="0"/>
                                </a:rPr>
                              </m:ctrlPr>
                            </m:sSubPr>
                            <m:e>
                              <m:r>
                                <a:rPr lang="en-GB" sz="1600" i="1">
                                  <a:solidFill>
                                    <a:srgbClr val="000000"/>
                                  </a:solidFill>
                                  <a:latin typeface="Cambria Math" panose="02040503050406030204" pitchFamily="18" charset="0"/>
                                </a:rPr>
                                <m:t>𝑢</m:t>
                              </m:r>
                            </m:e>
                            <m:sub>
                              <m:r>
                                <a:rPr lang="en-GB" sz="1600" i="1">
                                  <a:solidFill>
                                    <a:srgbClr val="000000"/>
                                  </a:solidFill>
                                  <a:latin typeface="Cambria Math" panose="02040503050406030204" pitchFamily="18" charset="0"/>
                                </a:rPr>
                                <m:t>𝑖</m:t>
                              </m:r>
                            </m:sub>
                          </m:sSub>
                        </m:num>
                        <m:den>
                          <m:r>
                            <a:rPr lang="en-GB" sz="1600" i="1">
                              <a:solidFill>
                                <a:srgbClr val="000000"/>
                              </a:solidFill>
                              <a:latin typeface="Cambria Math" panose="02040503050406030204" pitchFamily="18" charset="0"/>
                            </a:rPr>
                            <m:t>𝜕</m:t>
                          </m:r>
                          <m:r>
                            <a:rPr lang="en-GB" sz="1600" i="1">
                              <a:solidFill>
                                <a:srgbClr val="000000"/>
                              </a:solidFill>
                              <a:latin typeface="Cambria Math" panose="02040503050406030204" pitchFamily="18" charset="0"/>
                            </a:rPr>
                            <m:t>𝑡</m:t>
                          </m:r>
                        </m:den>
                      </m:f>
                      <m:r>
                        <a:rPr lang="en-GB" sz="1600" i="1">
                          <a:solidFill>
                            <a:srgbClr val="000000"/>
                          </a:solidFill>
                          <a:latin typeface="Cambria Math" panose="02040503050406030204" pitchFamily="18" charset="0"/>
                        </a:rPr>
                        <m:t>=−</m:t>
                      </m:r>
                      <m:sSub>
                        <m:sSubPr>
                          <m:ctrlPr>
                            <a:rPr lang="en-GB" sz="1600" i="1">
                              <a:solidFill>
                                <a:srgbClr val="000000"/>
                              </a:solidFill>
                              <a:latin typeface="Cambria Math" panose="02040503050406030204" pitchFamily="18" charset="0"/>
                            </a:rPr>
                          </m:ctrlPr>
                        </m:sSubPr>
                        <m:e>
                          <m:r>
                            <a:rPr lang="en-GB" sz="1600" i="1">
                              <a:solidFill>
                                <a:srgbClr val="000000"/>
                              </a:solidFill>
                              <a:latin typeface="Cambria Math" panose="02040503050406030204" pitchFamily="18" charset="0"/>
                            </a:rPr>
                            <m:t>𝑢</m:t>
                          </m:r>
                        </m:e>
                        <m:sub>
                          <m:r>
                            <a:rPr lang="en-GB" sz="1600" i="1">
                              <a:solidFill>
                                <a:srgbClr val="000000"/>
                              </a:solidFill>
                              <a:latin typeface="Cambria Math" panose="02040503050406030204" pitchFamily="18" charset="0"/>
                            </a:rPr>
                            <m:t>𝑖</m:t>
                          </m:r>
                        </m:sub>
                      </m:sSub>
                      <m:f>
                        <m:fPr>
                          <m:ctrlPr>
                            <a:rPr lang="en-GB" sz="1600" i="1">
                              <a:solidFill>
                                <a:srgbClr val="000000"/>
                              </a:solidFill>
                              <a:latin typeface="Cambria Math" panose="02040503050406030204" pitchFamily="18" charset="0"/>
                            </a:rPr>
                          </m:ctrlPr>
                        </m:fPr>
                        <m:num>
                          <m:r>
                            <a:rPr lang="en-GB" sz="1600" i="1">
                              <a:solidFill>
                                <a:srgbClr val="000000"/>
                              </a:solidFill>
                              <a:latin typeface="Cambria Math" panose="02040503050406030204" pitchFamily="18" charset="0"/>
                            </a:rPr>
                            <m:t>𝜕</m:t>
                          </m:r>
                          <m:sSub>
                            <m:sSubPr>
                              <m:ctrlPr>
                                <a:rPr lang="en-GB" sz="1600" i="1">
                                  <a:solidFill>
                                    <a:srgbClr val="000000"/>
                                  </a:solidFill>
                                  <a:latin typeface="Cambria Math" panose="02040503050406030204" pitchFamily="18" charset="0"/>
                                </a:rPr>
                              </m:ctrlPr>
                            </m:sSubPr>
                            <m:e>
                              <m:r>
                                <a:rPr lang="en-GB" sz="1600" i="1">
                                  <a:solidFill>
                                    <a:srgbClr val="000000"/>
                                  </a:solidFill>
                                  <a:latin typeface="Cambria Math" panose="02040503050406030204" pitchFamily="18" charset="0"/>
                                </a:rPr>
                                <m:t>𝑢</m:t>
                              </m:r>
                            </m:e>
                            <m:sub>
                              <m:r>
                                <a:rPr lang="en-GB" sz="1600" i="1">
                                  <a:solidFill>
                                    <a:srgbClr val="000000"/>
                                  </a:solidFill>
                                  <a:latin typeface="Cambria Math" panose="02040503050406030204" pitchFamily="18" charset="0"/>
                                </a:rPr>
                                <m:t>𝑖</m:t>
                              </m:r>
                            </m:sub>
                          </m:sSub>
                        </m:num>
                        <m:den>
                          <m:r>
                            <a:rPr lang="en-GB" sz="1600" i="1">
                              <a:solidFill>
                                <a:srgbClr val="000000"/>
                              </a:solidFill>
                              <a:latin typeface="Cambria Math" panose="02040503050406030204" pitchFamily="18" charset="0"/>
                            </a:rPr>
                            <m:t>𝜕</m:t>
                          </m:r>
                          <m:r>
                            <a:rPr lang="en-GB" sz="1600" i="1">
                              <a:solidFill>
                                <a:srgbClr val="000000"/>
                              </a:solidFill>
                              <a:latin typeface="Cambria Math" panose="02040503050406030204" pitchFamily="18" charset="0"/>
                            </a:rPr>
                            <m:t>𝑥</m:t>
                          </m:r>
                        </m:den>
                      </m:f>
                      <m:r>
                        <a:rPr lang="en-GB" sz="1600" i="1">
                          <a:solidFill>
                            <a:srgbClr val="000000"/>
                          </a:solidFill>
                          <a:latin typeface="Cambria Math" panose="02040503050406030204" pitchFamily="18" charset="0"/>
                        </a:rPr>
                        <m:t>+</m:t>
                      </m:r>
                      <m:f>
                        <m:fPr>
                          <m:ctrlPr>
                            <a:rPr lang="en-GB" sz="1600" i="1">
                              <a:solidFill>
                                <a:srgbClr val="000000"/>
                              </a:solidFill>
                              <a:latin typeface="Cambria Math" panose="02040503050406030204" pitchFamily="18" charset="0"/>
                            </a:rPr>
                          </m:ctrlPr>
                        </m:fPr>
                        <m:num>
                          <m:r>
                            <a:rPr lang="en-GB" sz="1600" i="1">
                              <a:solidFill>
                                <a:srgbClr val="000000"/>
                              </a:solidFill>
                              <a:latin typeface="Cambria Math" panose="02040503050406030204" pitchFamily="18" charset="0"/>
                            </a:rPr>
                            <m:t>𝑞</m:t>
                          </m:r>
                        </m:num>
                        <m:den>
                          <m:sSub>
                            <m:sSubPr>
                              <m:ctrlPr>
                                <a:rPr lang="en-GB" sz="1600" i="1">
                                  <a:solidFill>
                                    <a:srgbClr val="000000"/>
                                  </a:solidFill>
                                  <a:latin typeface="Cambria Math" panose="02040503050406030204" pitchFamily="18" charset="0"/>
                                </a:rPr>
                              </m:ctrlPr>
                            </m:sSubPr>
                            <m:e>
                              <m:r>
                                <a:rPr lang="en-GB" sz="1600" i="1">
                                  <a:solidFill>
                                    <a:srgbClr val="000000"/>
                                  </a:solidFill>
                                  <a:latin typeface="Cambria Math" panose="02040503050406030204" pitchFamily="18" charset="0"/>
                                </a:rPr>
                                <m:t>𝑚</m:t>
                              </m:r>
                            </m:e>
                            <m:sub>
                              <m:r>
                                <a:rPr lang="en-GB" sz="1600" i="1">
                                  <a:solidFill>
                                    <a:srgbClr val="000000"/>
                                  </a:solidFill>
                                  <a:latin typeface="Cambria Math" panose="02040503050406030204" pitchFamily="18" charset="0"/>
                                </a:rPr>
                                <m:t>𝑖</m:t>
                              </m:r>
                            </m:sub>
                          </m:sSub>
                        </m:den>
                      </m:f>
                      <m:r>
                        <a:rPr lang="en-GB" sz="1600" i="1">
                          <a:solidFill>
                            <a:srgbClr val="000000"/>
                          </a:solidFill>
                          <a:latin typeface="Cambria Math" panose="02040503050406030204" pitchFamily="18" charset="0"/>
                        </a:rPr>
                        <m:t>𝐸</m:t>
                      </m:r>
                      <m:r>
                        <a:rPr lang="en-GB" sz="1600" i="1">
                          <a:solidFill>
                            <a:srgbClr val="000000"/>
                          </a:solidFill>
                          <a:latin typeface="Cambria Math" panose="02040503050406030204" pitchFamily="18" charset="0"/>
                        </a:rPr>
                        <m:t>+</m:t>
                      </m:r>
                      <m:sSub>
                        <m:sSubPr>
                          <m:ctrlPr>
                            <a:rPr lang="en-GB" sz="1600" i="1">
                              <a:solidFill>
                                <a:schemeClr val="accent4"/>
                              </a:solidFill>
                              <a:latin typeface="Cambria Math" panose="02040503050406030204" pitchFamily="18" charset="0"/>
                            </a:rPr>
                          </m:ctrlPr>
                        </m:sSubPr>
                        <m:e>
                          <m:r>
                            <a:rPr lang="en-GB" sz="1600" i="1">
                              <a:solidFill>
                                <a:schemeClr val="accent4"/>
                              </a:solidFill>
                              <a:latin typeface="Cambria Math" panose="02040503050406030204" pitchFamily="18" charset="0"/>
                            </a:rPr>
                            <m:t>𝑅</m:t>
                          </m:r>
                        </m:e>
                        <m:sub>
                          <m:r>
                            <a:rPr lang="en-GB" sz="1600" i="1">
                              <a:solidFill>
                                <a:schemeClr val="accent4"/>
                              </a:solidFill>
                              <a:latin typeface="Cambria Math" panose="02040503050406030204" pitchFamily="18" charset="0"/>
                            </a:rPr>
                            <m:t>𝑖𝑒</m:t>
                          </m:r>
                        </m:sub>
                      </m:sSub>
                      <m:r>
                        <a:rPr lang="en-GB" sz="1600" i="1">
                          <a:solidFill>
                            <a:schemeClr val="accent4"/>
                          </a:solidFill>
                          <a:latin typeface="Cambria Math" panose="02040503050406030204" pitchFamily="18" charset="0"/>
                        </a:rPr>
                        <m:t>+</m:t>
                      </m:r>
                      <m:sSub>
                        <m:sSubPr>
                          <m:ctrlPr>
                            <a:rPr lang="en-GB" sz="1600" i="1">
                              <a:solidFill>
                                <a:schemeClr val="accent4"/>
                              </a:solidFill>
                              <a:latin typeface="Cambria Math" panose="02040503050406030204" pitchFamily="18" charset="0"/>
                            </a:rPr>
                          </m:ctrlPr>
                        </m:sSubPr>
                        <m:e>
                          <m:r>
                            <a:rPr lang="en-GB" sz="1600" i="1">
                              <a:solidFill>
                                <a:schemeClr val="accent4"/>
                              </a:solidFill>
                              <a:latin typeface="Cambria Math" panose="02040503050406030204" pitchFamily="18" charset="0"/>
                            </a:rPr>
                            <m:t>𝑅</m:t>
                          </m:r>
                        </m:e>
                        <m:sub>
                          <m:r>
                            <a:rPr lang="en-GB" sz="1600" i="1">
                              <a:solidFill>
                                <a:schemeClr val="accent4"/>
                              </a:solidFill>
                              <a:latin typeface="Cambria Math" panose="02040503050406030204" pitchFamily="18" charset="0"/>
                            </a:rPr>
                            <m:t>𝑐𝑥</m:t>
                          </m:r>
                        </m:sub>
                      </m:sSub>
                      <m:r>
                        <a:rPr lang="en-GB" sz="1600" i="1">
                          <a:solidFill>
                            <a:srgbClr val="000000"/>
                          </a:solidFill>
                          <a:latin typeface="Cambria Math" panose="02040503050406030204" pitchFamily="18" charset="0"/>
                        </a:rPr>
                        <m:t>−</m:t>
                      </m:r>
                      <m:f>
                        <m:fPr>
                          <m:ctrlPr>
                            <a:rPr lang="en-GB" sz="1600" i="1">
                              <a:solidFill>
                                <a:srgbClr val="000000"/>
                              </a:solidFill>
                              <a:latin typeface="Cambria Math" panose="02040503050406030204" pitchFamily="18" charset="0"/>
                            </a:rPr>
                          </m:ctrlPr>
                        </m:fPr>
                        <m:num>
                          <m:sSub>
                            <m:sSubPr>
                              <m:ctrlPr>
                                <a:rPr lang="en-GB" sz="1600" i="1" smtClean="0">
                                  <a:solidFill>
                                    <a:srgbClr val="69CC00"/>
                                  </a:solidFill>
                                  <a:latin typeface="Cambria Math" panose="02040503050406030204" pitchFamily="18" charset="0"/>
                                </a:rPr>
                              </m:ctrlPr>
                            </m:sSubPr>
                            <m:e>
                              <m:r>
                                <a:rPr lang="en-GB" sz="1600" i="1">
                                  <a:solidFill>
                                    <a:srgbClr val="69CC00"/>
                                  </a:solidFill>
                                  <a:latin typeface="Cambria Math" panose="02040503050406030204" pitchFamily="18" charset="0"/>
                                </a:rPr>
                                <m:t>𝑆</m:t>
                              </m:r>
                            </m:e>
                            <m:sub>
                              <m:r>
                                <a:rPr lang="en-GB" sz="1600" i="1">
                                  <a:solidFill>
                                    <a:srgbClr val="69CC00"/>
                                  </a:solidFill>
                                  <a:latin typeface="Cambria Math" panose="02040503050406030204" pitchFamily="18" charset="0"/>
                                </a:rPr>
                                <m:t>𝑖</m:t>
                              </m:r>
                            </m:sub>
                          </m:sSub>
                        </m:num>
                        <m:den>
                          <m:sSub>
                            <m:sSubPr>
                              <m:ctrlPr>
                                <a:rPr lang="en-GB" sz="1600" i="1">
                                  <a:solidFill>
                                    <a:srgbClr val="000000"/>
                                  </a:solidFill>
                                  <a:latin typeface="Cambria Math" panose="02040503050406030204" pitchFamily="18" charset="0"/>
                                </a:rPr>
                              </m:ctrlPr>
                            </m:sSubPr>
                            <m:e>
                              <m:r>
                                <a:rPr lang="en-GB" sz="1600" i="1">
                                  <a:solidFill>
                                    <a:srgbClr val="000000"/>
                                  </a:solidFill>
                                  <a:latin typeface="Cambria Math" panose="02040503050406030204" pitchFamily="18" charset="0"/>
                                </a:rPr>
                                <m:t>𝑛</m:t>
                              </m:r>
                            </m:e>
                            <m:sub>
                              <m:r>
                                <a:rPr lang="en-GB" sz="1600" i="1">
                                  <a:solidFill>
                                    <a:srgbClr val="000000"/>
                                  </a:solidFill>
                                  <a:latin typeface="Cambria Math" panose="02040503050406030204" pitchFamily="18" charset="0"/>
                                </a:rPr>
                                <m:t>𝑖</m:t>
                              </m:r>
                            </m:sub>
                          </m:sSub>
                        </m:den>
                      </m:f>
                      <m:sSub>
                        <m:sSubPr>
                          <m:ctrlPr>
                            <a:rPr lang="en-GB" sz="1600" i="1">
                              <a:solidFill>
                                <a:srgbClr val="000000"/>
                              </a:solidFill>
                              <a:latin typeface="Cambria Math" panose="02040503050406030204" pitchFamily="18" charset="0"/>
                            </a:rPr>
                          </m:ctrlPr>
                        </m:sSubPr>
                        <m:e>
                          <m:r>
                            <a:rPr lang="en-GB" sz="1600" i="1">
                              <a:solidFill>
                                <a:srgbClr val="000000"/>
                              </a:solidFill>
                              <a:latin typeface="Cambria Math" panose="02040503050406030204" pitchFamily="18" charset="0"/>
                            </a:rPr>
                            <m:t>𝑢</m:t>
                          </m:r>
                        </m:e>
                        <m:sub>
                          <m:r>
                            <a:rPr lang="en-GB" sz="1600" i="1">
                              <a:solidFill>
                                <a:srgbClr val="000000"/>
                              </a:solidFill>
                              <a:latin typeface="Cambria Math" panose="02040503050406030204" pitchFamily="18" charset="0"/>
                            </a:rPr>
                            <m:t>𝑖</m:t>
                          </m:r>
                        </m:sub>
                      </m:sSub>
                      <m:r>
                        <a:rPr lang="en-GB" sz="1600" i="1">
                          <a:solidFill>
                            <a:srgbClr val="000000"/>
                          </a:solidFill>
                          <a:latin typeface="Cambria Math" panose="02040503050406030204" pitchFamily="18" charset="0"/>
                        </a:rPr>
                        <m:t>−</m:t>
                      </m:r>
                      <m:f>
                        <m:fPr>
                          <m:ctrlPr>
                            <a:rPr lang="en-GB" sz="1600" i="1">
                              <a:solidFill>
                                <a:srgbClr val="000000"/>
                              </a:solidFill>
                              <a:latin typeface="Cambria Math" panose="02040503050406030204" pitchFamily="18" charset="0"/>
                            </a:rPr>
                          </m:ctrlPr>
                        </m:fPr>
                        <m:num>
                          <m:r>
                            <a:rPr lang="en-GB" sz="1600" i="1">
                              <a:solidFill>
                                <a:srgbClr val="000000"/>
                              </a:solidFill>
                              <a:latin typeface="Cambria Math" panose="02040503050406030204" pitchFamily="18" charset="0"/>
                            </a:rPr>
                            <m:t>1</m:t>
                          </m:r>
                        </m:num>
                        <m:den>
                          <m:sSub>
                            <m:sSubPr>
                              <m:ctrlPr>
                                <a:rPr lang="en-GB" sz="1600" i="1">
                                  <a:solidFill>
                                    <a:srgbClr val="000000"/>
                                  </a:solidFill>
                                  <a:latin typeface="Cambria Math" panose="02040503050406030204" pitchFamily="18" charset="0"/>
                                </a:rPr>
                              </m:ctrlPr>
                            </m:sSubPr>
                            <m:e>
                              <m:r>
                                <a:rPr lang="en-GB" sz="1600" i="1">
                                  <a:solidFill>
                                    <a:srgbClr val="000000"/>
                                  </a:solidFill>
                                  <a:latin typeface="Cambria Math" panose="02040503050406030204" pitchFamily="18" charset="0"/>
                                </a:rPr>
                                <m:t>𝑚</m:t>
                              </m:r>
                            </m:e>
                            <m:sub>
                              <m:r>
                                <a:rPr lang="en-GB" sz="1600" i="1">
                                  <a:solidFill>
                                    <a:srgbClr val="000000"/>
                                  </a:solidFill>
                                  <a:latin typeface="Cambria Math" panose="02040503050406030204" pitchFamily="18" charset="0"/>
                                </a:rPr>
                                <m:t>𝑖</m:t>
                              </m:r>
                            </m:sub>
                          </m:sSub>
                          <m:sSub>
                            <m:sSubPr>
                              <m:ctrlPr>
                                <a:rPr lang="en-GB" sz="1600" i="1">
                                  <a:solidFill>
                                    <a:srgbClr val="000000"/>
                                  </a:solidFill>
                                  <a:latin typeface="Cambria Math" panose="02040503050406030204" pitchFamily="18" charset="0"/>
                                </a:rPr>
                              </m:ctrlPr>
                            </m:sSubPr>
                            <m:e>
                              <m:r>
                                <a:rPr lang="en-GB" sz="1600" i="1">
                                  <a:solidFill>
                                    <a:srgbClr val="000000"/>
                                  </a:solidFill>
                                  <a:latin typeface="Cambria Math" panose="02040503050406030204" pitchFamily="18" charset="0"/>
                                </a:rPr>
                                <m:t>𝑛</m:t>
                              </m:r>
                            </m:e>
                            <m:sub>
                              <m:r>
                                <a:rPr lang="en-GB" sz="1600" i="1">
                                  <a:solidFill>
                                    <a:srgbClr val="000000"/>
                                  </a:solidFill>
                                  <a:latin typeface="Cambria Math" panose="02040503050406030204" pitchFamily="18" charset="0"/>
                                </a:rPr>
                                <m:t>𝑖</m:t>
                              </m:r>
                            </m:sub>
                          </m:sSub>
                        </m:den>
                      </m:f>
                      <m:f>
                        <m:fPr>
                          <m:ctrlPr>
                            <a:rPr lang="en-GB" sz="1600" i="1">
                              <a:solidFill>
                                <a:srgbClr val="000000"/>
                              </a:solidFill>
                              <a:latin typeface="Cambria Math" panose="02040503050406030204" pitchFamily="18" charset="0"/>
                            </a:rPr>
                          </m:ctrlPr>
                        </m:fPr>
                        <m:num>
                          <m:r>
                            <a:rPr lang="en-GB" sz="1600" i="1">
                              <a:solidFill>
                                <a:srgbClr val="000000"/>
                              </a:solidFill>
                              <a:latin typeface="Cambria Math" panose="02040503050406030204" pitchFamily="18" charset="0"/>
                            </a:rPr>
                            <m:t>𝜕</m:t>
                          </m:r>
                          <m:r>
                            <a:rPr lang="en-GB" sz="1600" i="1">
                              <a:solidFill>
                                <a:srgbClr val="000000"/>
                              </a:solidFill>
                              <a:latin typeface="Cambria Math" panose="02040503050406030204" pitchFamily="18" charset="0"/>
                            </a:rPr>
                            <m:t>(</m:t>
                          </m:r>
                          <m:sSub>
                            <m:sSubPr>
                              <m:ctrlPr>
                                <a:rPr lang="en-GB" sz="1600" i="1">
                                  <a:solidFill>
                                    <a:srgbClr val="000000"/>
                                  </a:solidFill>
                                  <a:latin typeface="Cambria Math" panose="02040503050406030204" pitchFamily="18" charset="0"/>
                                </a:rPr>
                              </m:ctrlPr>
                            </m:sSubPr>
                            <m:e>
                              <m:r>
                                <a:rPr lang="en-GB" sz="1600" i="1">
                                  <a:solidFill>
                                    <a:srgbClr val="000000"/>
                                  </a:solidFill>
                                  <a:latin typeface="Cambria Math" panose="02040503050406030204" pitchFamily="18" charset="0"/>
                                </a:rPr>
                                <m:t>𝑛</m:t>
                              </m:r>
                            </m:e>
                            <m:sub>
                              <m:r>
                                <a:rPr lang="en-GB" sz="1600" i="1">
                                  <a:solidFill>
                                    <a:srgbClr val="000000"/>
                                  </a:solidFill>
                                  <a:latin typeface="Cambria Math" panose="02040503050406030204" pitchFamily="18" charset="0"/>
                                </a:rPr>
                                <m:t>𝑖</m:t>
                              </m:r>
                            </m:sub>
                          </m:sSub>
                          <m:r>
                            <a:rPr lang="en-GB" sz="1600" i="1">
                              <a:solidFill>
                                <a:srgbClr val="000000"/>
                              </a:solidFill>
                              <a:latin typeface="Cambria Math" panose="02040503050406030204" pitchFamily="18" charset="0"/>
                            </a:rPr>
                            <m:t>𝑘</m:t>
                          </m:r>
                          <m:sSub>
                            <m:sSubPr>
                              <m:ctrlPr>
                                <a:rPr lang="en-GB" sz="1600" i="1">
                                  <a:solidFill>
                                    <a:srgbClr val="000000"/>
                                  </a:solidFill>
                                  <a:latin typeface="Cambria Math" panose="02040503050406030204" pitchFamily="18" charset="0"/>
                                </a:rPr>
                              </m:ctrlPr>
                            </m:sSubPr>
                            <m:e>
                              <m:r>
                                <a:rPr lang="en-GB" sz="1600" i="1">
                                  <a:solidFill>
                                    <a:srgbClr val="000000"/>
                                  </a:solidFill>
                                  <a:latin typeface="Cambria Math" panose="02040503050406030204" pitchFamily="18" charset="0"/>
                                </a:rPr>
                                <m:t>𝑇</m:t>
                              </m:r>
                            </m:e>
                            <m:sub>
                              <m:r>
                                <a:rPr lang="en-GB" sz="1600" i="1">
                                  <a:solidFill>
                                    <a:srgbClr val="000000"/>
                                  </a:solidFill>
                                  <a:latin typeface="Cambria Math" panose="02040503050406030204" pitchFamily="18" charset="0"/>
                                </a:rPr>
                                <m:t>𝑖</m:t>
                              </m:r>
                            </m:sub>
                          </m:sSub>
                          <m:r>
                            <a:rPr lang="en-GB" sz="1600" i="1">
                              <a:solidFill>
                                <a:srgbClr val="000000"/>
                              </a:solidFill>
                              <a:latin typeface="Cambria Math" panose="02040503050406030204" pitchFamily="18" charset="0"/>
                            </a:rPr>
                            <m:t>)</m:t>
                          </m:r>
                        </m:num>
                        <m:den>
                          <m:r>
                            <a:rPr lang="en-GB" sz="1600" i="1">
                              <a:solidFill>
                                <a:srgbClr val="000000"/>
                              </a:solidFill>
                              <a:latin typeface="Cambria Math" panose="02040503050406030204" pitchFamily="18" charset="0"/>
                            </a:rPr>
                            <m:t>𝜕</m:t>
                          </m:r>
                          <m:r>
                            <a:rPr lang="en-GB" sz="1600" i="1">
                              <a:solidFill>
                                <a:srgbClr val="000000"/>
                              </a:solidFill>
                              <a:latin typeface="Cambria Math" panose="02040503050406030204" pitchFamily="18" charset="0"/>
                            </a:rPr>
                            <m:t>𝑥</m:t>
                          </m:r>
                        </m:den>
                      </m:f>
                    </m:oMath>
                  </m:oMathPara>
                </a14:m>
                <a:endParaRPr lang="en-GB" sz="1600" dirty="0">
                  <a:solidFill>
                    <a:srgbClr val="000000"/>
                  </a:solidFill>
                  <a:latin typeface="Calibri" panose="020F0502020204030204"/>
                </a:endParaRPr>
              </a:p>
            </p:txBody>
          </p:sp>
        </mc:Choice>
        <mc:Fallback xmlns="">
          <p:sp>
            <p:nvSpPr>
              <p:cNvPr id="136" name="Rectangle 135">
                <a:extLst>
                  <a:ext uri="{FF2B5EF4-FFF2-40B4-BE49-F238E27FC236}">
                    <a16:creationId xmlns:a16="http://schemas.microsoft.com/office/drawing/2014/main" id="{D62F1D1A-1359-4894-BCF6-3057C500127F}"/>
                  </a:ext>
                </a:extLst>
              </p:cNvPr>
              <p:cNvSpPr>
                <a:spLocks noRot="1" noChangeAspect="1" noMove="1" noResize="1" noEditPoints="1" noAdjustHandles="1" noChangeArrowheads="1" noChangeShapeType="1" noTextEdit="1"/>
              </p:cNvSpPr>
              <p:nvPr/>
            </p:nvSpPr>
            <p:spPr>
              <a:xfrm>
                <a:off x="901860" y="5991059"/>
                <a:ext cx="5553381" cy="602922"/>
              </a:xfrm>
              <a:prstGeom prst="rect">
                <a:avLst/>
              </a:prstGeom>
              <a:blipFill>
                <a:blip r:embed="rId8"/>
                <a:stretch>
                  <a:fillRect/>
                </a:stretch>
              </a:blipFill>
            </p:spPr>
            <p:txBody>
              <a:bodyPr/>
              <a:lstStyle/>
              <a:p>
                <a:r>
                  <a:rPr lang="en-US">
                    <a:noFill/>
                  </a:rPr>
                  <a:t> </a:t>
                </a:r>
              </a:p>
            </p:txBody>
          </p:sp>
        </mc:Fallback>
      </mc:AlternateContent>
      <p:sp>
        <p:nvSpPr>
          <p:cNvPr id="137" name="TextBox 136">
            <a:extLst>
              <a:ext uri="{FF2B5EF4-FFF2-40B4-BE49-F238E27FC236}">
                <a16:creationId xmlns:a16="http://schemas.microsoft.com/office/drawing/2014/main" id="{70C6B14F-37F2-4019-8A11-3E7D5BE6534C}"/>
              </a:ext>
            </a:extLst>
          </p:cNvPr>
          <p:cNvSpPr txBox="1"/>
          <p:nvPr/>
        </p:nvSpPr>
        <p:spPr>
          <a:xfrm>
            <a:off x="839416" y="5085184"/>
            <a:ext cx="2858475" cy="300082"/>
          </a:xfrm>
          <a:prstGeom prst="rect">
            <a:avLst/>
          </a:prstGeom>
          <a:noFill/>
        </p:spPr>
        <p:txBody>
          <a:bodyPr wrap="none" rtlCol="0">
            <a:spAutoFit/>
          </a:bodyPr>
          <a:lstStyle/>
          <a:p>
            <a:r>
              <a:rPr lang="en-GB" sz="1350" dirty="0">
                <a:solidFill>
                  <a:schemeClr val="tx1">
                    <a:lumMod val="75000"/>
                    <a:lumOff val="25000"/>
                  </a:schemeClr>
                </a:solidFill>
                <a:latin typeface="Arial" panose="020B0604020202020204" pitchFamily="34" charset="0"/>
                <a:cs typeface="Arial" panose="020B0604020202020204" pitchFamily="34" charset="0"/>
              </a:rPr>
              <a:t>Ion model to allow for steady state:</a:t>
            </a:r>
          </a:p>
        </p:txBody>
      </p:sp>
      <p:sp>
        <p:nvSpPr>
          <p:cNvPr id="138" name="TextBox 137">
            <a:extLst>
              <a:ext uri="{FF2B5EF4-FFF2-40B4-BE49-F238E27FC236}">
                <a16:creationId xmlns:a16="http://schemas.microsoft.com/office/drawing/2014/main" id="{821255CC-4F0C-48B4-AB3E-79D4903FC337}"/>
              </a:ext>
            </a:extLst>
          </p:cNvPr>
          <p:cNvSpPr txBox="1"/>
          <p:nvPr/>
        </p:nvSpPr>
        <p:spPr>
          <a:xfrm>
            <a:off x="7478968" y="5595205"/>
            <a:ext cx="2757806" cy="276999"/>
          </a:xfrm>
          <a:prstGeom prst="rect">
            <a:avLst/>
          </a:prstGeom>
          <a:noFill/>
        </p:spPr>
        <p:txBody>
          <a:bodyPr wrap="none" rtlCol="0">
            <a:spAutoFit/>
          </a:bodyPr>
          <a:lstStyle/>
          <a:p>
            <a:pPr marL="214313" indent="-214313">
              <a:buFont typeface="Arial" panose="020B0604020202020204" pitchFamily="34" charset="0"/>
              <a:buChar char="•"/>
            </a:pPr>
            <a:r>
              <a:rPr lang="en-GB" sz="1200" dirty="0">
                <a:solidFill>
                  <a:srgbClr val="00CD00"/>
                </a:solidFill>
                <a:latin typeface="Arial" panose="020B0604020202020204" pitchFamily="34" charset="0"/>
                <a:cs typeface="Arial" panose="020B0604020202020204" pitchFamily="34" charset="0"/>
              </a:rPr>
              <a:t>source/sink terms (atomic physics)</a:t>
            </a:r>
          </a:p>
        </p:txBody>
      </p:sp>
      <p:sp>
        <p:nvSpPr>
          <p:cNvPr id="139" name="TextBox 138">
            <a:extLst>
              <a:ext uri="{FF2B5EF4-FFF2-40B4-BE49-F238E27FC236}">
                <a16:creationId xmlns:a16="http://schemas.microsoft.com/office/drawing/2014/main" id="{17014EF0-5A1C-4F36-885F-FC77F232AEA4}"/>
              </a:ext>
            </a:extLst>
          </p:cNvPr>
          <p:cNvSpPr txBox="1"/>
          <p:nvPr/>
        </p:nvSpPr>
        <p:spPr>
          <a:xfrm>
            <a:off x="7478969" y="5881189"/>
            <a:ext cx="3350917" cy="276999"/>
          </a:xfrm>
          <a:prstGeom prst="rect">
            <a:avLst/>
          </a:prstGeom>
          <a:noFill/>
        </p:spPr>
        <p:txBody>
          <a:bodyPr wrap="none" rtlCol="0">
            <a:spAutoFit/>
          </a:bodyPr>
          <a:lstStyle/>
          <a:p>
            <a:pPr marL="214313" indent="-214313">
              <a:buFont typeface="Arial" panose="020B0604020202020204" pitchFamily="34" charset="0"/>
              <a:buChar char="•"/>
            </a:pPr>
            <a:r>
              <a:rPr lang="en-GB" sz="1200" dirty="0">
                <a:solidFill>
                  <a:schemeClr val="accent4"/>
                </a:solidFill>
                <a:latin typeface="Arial" panose="020B0604020202020204" pitchFamily="34" charset="0"/>
                <a:cs typeface="Arial" panose="020B0604020202020204" pitchFamily="34" charset="0"/>
              </a:rPr>
              <a:t>friction with electrons and charge exchange</a:t>
            </a:r>
          </a:p>
        </p:txBody>
      </p:sp>
      <mc:AlternateContent xmlns:mc="http://schemas.openxmlformats.org/markup-compatibility/2006" xmlns:a14="http://schemas.microsoft.com/office/drawing/2010/main">
        <mc:Choice Requires="a14">
          <p:sp>
            <p:nvSpPr>
              <p:cNvPr id="140" name="Rectangle 139">
                <a:extLst>
                  <a:ext uri="{FF2B5EF4-FFF2-40B4-BE49-F238E27FC236}">
                    <a16:creationId xmlns:a16="http://schemas.microsoft.com/office/drawing/2014/main" id="{EF7B05F6-A5A1-4575-AEE5-91E835F5E1FB}"/>
                  </a:ext>
                </a:extLst>
              </p:cNvPr>
              <p:cNvSpPr/>
              <p:nvPr/>
            </p:nvSpPr>
            <p:spPr>
              <a:xfrm>
                <a:off x="7183825" y="6283291"/>
                <a:ext cx="4281951" cy="325611"/>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
                      <m:sSubPr>
                        <m:ctrlPr>
                          <a:rPr lang="en-GB" sz="1600" b="1" i="1" dirty="0" smtClean="0">
                            <a:solidFill>
                              <a:schemeClr val="tx2"/>
                            </a:solidFill>
                            <a:latin typeface="Cambria Math" panose="02040503050406030204" pitchFamily="18" charset="0"/>
                          </a:rPr>
                        </m:ctrlPr>
                      </m:sSubPr>
                      <m:e>
                        <m:r>
                          <a:rPr lang="en-GB" sz="1600" b="1" i="1" dirty="0" smtClean="0">
                            <a:solidFill>
                              <a:schemeClr val="tx2"/>
                            </a:solidFill>
                            <a:latin typeface="Cambria Math" panose="02040503050406030204" pitchFamily="18" charset="0"/>
                          </a:rPr>
                          <m:t>𝑻</m:t>
                        </m:r>
                      </m:e>
                      <m:sub>
                        <m:r>
                          <a:rPr lang="en-GB" sz="1600" b="1" i="1" dirty="0" smtClean="0">
                            <a:solidFill>
                              <a:schemeClr val="tx2"/>
                            </a:solidFill>
                            <a:latin typeface="Cambria Math" panose="02040503050406030204" pitchFamily="18" charset="0"/>
                          </a:rPr>
                          <m:t>𝒊</m:t>
                        </m:r>
                      </m:sub>
                    </m:sSub>
                  </m:oMath>
                </a14:m>
                <a:r>
                  <a:rPr lang="en-GB" sz="1600" b="1" dirty="0">
                    <a:solidFill>
                      <a:schemeClr val="tx2"/>
                    </a:solidFill>
                    <a:latin typeface="Calibri" panose="020F0502020204030204"/>
                  </a:rPr>
                  <a:t> equation </a:t>
                </a:r>
                <a:r>
                  <a:rPr lang="en-GB" sz="1600" dirty="0">
                    <a:solidFill>
                      <a:schemeClr val="tx2"/>
                    </a:solidFill>
                    <a:latin typeface="Calibri" panose="020F0502020204030204"/>
                  </a:rPr>
                  <a:t>with </a:t>
                </a:r>
                <a:r>
                  <a:rPr lang="en-GB" sz="1600" dirty="0" err="1">
                    <a:solidFill>
                      <a:schemeClr val="tx2"/>
                    </a:solidFill>
                    <a:latin typeface="Calibri" panose="020F0502020204030204"/>
                  </a:rPr>
                  <a:t>i</a:t>
                </a:r>
                <a:r>
                  <a:rPr lang="en-GB" sz="1600" dirty="0">
                    <a:solidFill>
                      <a:schemeClr val="tx2"/>
                    </a:solidFill>
                    <a:latin typeface="Calibri" panose="020F0502020204030204"/>
                  </a:rPr>
                  <a:t>-e and </a:t>
                </a:r>
                <a:r>
                  <a:rPr lang="en-GB" sz="1600" dirty="0" err="1">
                    <a:solidFill>
                      <a:schemeClr val="tx2"/>
                    </a:solidFill>
                    <a:latin typeface="Calibri" panose="020F0502020204030204"/>
                  </a:rPr>
                  <a:t>i</a:t>
                </a:r>
                <a:r>
                  <a:rPr lang="en-GB" sz="1600" dirty="0">
                    <a:solidFill>
                      <a:schemeClr val="tx2"/>
                    </a:solidFill>
                    <a:latin typeface="Calibri" panose="020F0502020204030204"/>
                  </a:rPr>
                  <a:t>-n energy exchange</a:t>
                </a:r>
              </a:p>
            </p:txBody>
          </p:sp>
        </mc:Choice>
        <mc:Fallback xmlns="">
          <p:sp>
            <p:nvSpPr>
              <p:cNvPr id="140" name="Rectangle 139">
                <a:extLst>
                  <a:ext uri="{FF2B5EF4-FFF2-40B4-BE49-F238E27FC236}">
                    <a16:creationId xmlns:a16="http://schemas.microsoft.com/office/drawing/2014/main" id="{EF7B05F6-A5A1-4575-AEE5-91E835F5E1FB}"/>
                  </a:ext>
                </a:extLst>
              </p:cNvPr>
              <p:cNvSpPr>
                <a:spLocks noRot="1" noChangeAspect="1" noMove="1" noResize="1" noEditPoints="1" noAdjustHandles="1" noChangeArrowheads="1" noChangeShapeType="1" noTextEdit="1"/>
              </p:cNvSpPr>
              <p:nvPr/>
            </p:nvSpPr>
            <p:spPr>
              <a:xfrm>
                <a:off x="7183825" y="6283291"/>
                <a:ext cx="4281951" cy="325611"/>
              </a:xfrm>
              <a:prstGeom prst="rect">
                <a:avLst/>
              </a:prstGeom>
              <a:blipFill>
                <a:blip r:embed="rId9"/>
                <a:stretch>
                  <a:fillRect t="-7407" b="-22222"/>
                </a:stretch>
              </a:blipFill>
            </p:spPr>
            <p:txBody>
              <a:bodyPr/>
              <a:lstStyle/>
              <a:p>
                <a:r>
                  <a:rPr lang="en-US">
                    <a:noFill/>
                  </a:rPr>
                  <a:t> </a:t>
                </a:r>
              </a:p>
            </p:txBody>
          </p:sp>
        </mc:Fallback>
      </mc:AlternateContent>
      <p:sp>
        <p:nvSpPr>
          <p:cNvPr id="112" name="TextBox 111">
            <a:extLst>
              <a:ext uri="{FF2B5EF4-FFF2-40B4-BE49-F238E27FC236}">
                <a16:creationId xmlns:a16="http://schemas.microsoft.com/office/drawing/2014/main" id="{AE9DB389-2F86-1A49-02D4-3F05616A0147}"/>
              </a:ext>
            </a:extLst>
          </p:cNvPr>
          <p:cNvSpPr txBox="1"/>
          <p:nvPr/>
        </p:nvSpPr>
        <p:spPr>
          <a:xfrm>
            <a:off x="6700792" y="6233342"/>
            <a:ext cx="317196" cy="461665"/>
          </a:xfrm>
          <a:prstGeom prst="rect">
            <a:avLst/>
          </a:prstGeom>
          <a:noFill/>
        </p:spPr>
        <p:txBody>
          <a:bodyPr wrap="square" rtlCol="0">
            <a:spAutoFit/>
          </a:bodyPr>
          <a:lstStyle/>
          <a:p>
            <a:r>
              <a:rPr lang="en-US" sz="2400" b="1" dirty="0"/>
              <a:t>+</a:t>
            </a:r>
            <a:endParaRPr lang="en-US" b="1" dirty="0"/>
          </a:p>
        </p:txBody>
      </p:sp>
    </p:spTree>
    <p:extLst>
      <p:ext uri="{BB962C8B-B14F-4D97-AF65-F5344CB8AC3E}">
        <p14:creationId xmlns:p14="http://schemas.microsoft.com/office/powerpoint/2010/main" val="781591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3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3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3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3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4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6" grpId="0"/>
      <p:bldP spid="117" grpId="0"/>
      <p:bldP spid="118" grpId="0" animBg="1"/>
      <p:bldP spid="119" grpId="0" animBg="1"/>
      <p:bldP spid="120" grpId="0" animBg="1"/>
      <p:bldP spid="121" grpId="0" animBg="1"/>
      <p:bldP spid="122" grpId="0" animBg="1"/>
      <p:bldP spid="123" grpId="0" animBg="1"/>
      <p:bldP spid="124" grpId="0"/>
      <p:bldP spid="125" grpId="0"/>
      <p:bldP spid="126" grpId="0"/>
      <p:bldP spid="127" grpId="0" animBg="1"/>
      <p:bldP spid="133" grpId="0" animBg="1"/>
      <p:bldP spid="134" grpId="0" animBg="1"/>
      <p:bldP spid="135" grpId="0"/>
      <p:bldP spid="136" grpId="0"/>
      <p:bldP spid="137" grpId="0"/>
      <p:bldP spid="138" grpId="0"/>
      <p:bldP spid="139" grpId="0"/>
      <p:bldP spid="140" grpId="0" animBg="1"/>
      <p:bldP spid="1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E34EA8-5047-42C8-AE39-E90C212FA4A8}"/>
              </a:ext>
            </a:extLst>
          </p:cNvPr>
          <p:cNvSpPr>
            <a:spLocks noGrp="1"/>
          </p:cNvSpPr>
          <p:nvPr>
            <p:ph type="title"/>
          </p:nvPr>
        </p:nvSpPr>
        <p:spPr/>
        <p:txBody>
          <a:bodyPr/>
          <a:lstStyle/>
          <a:p>
            <a:r>
              <a:rPr lang="en-GB" dirty="0"/>
              <a:t>SOL-</a:t>
            </a:r>
            <a:r>
              <a:rPr lang="en-GB" dirty="0" err="1"/>
              <a:t>KiT</a:t>
            </a:r>
            <a:r>
              <a:rPr lang="en-GB" dirty="0"/>
              <a:t>  –  Neutral fluid + CRM</a:t>
            </a:r>
            <a:br>
              <a:rPr lang="en-GB" dirty="0"/>
            </a:br>
            <a:endParaRPr lang="en-GB" dirty="0"/>
          </a:p>
        </p:txBody>
      </p:sp>
      <p:sp>
        <p:nvSpPr>
          <p:cNvPr id="2" name="Content Placeholder 1">
            <a:extLst>
              <a:ext uri="{FF2B5EF4-FFF2-40B4-BE49-F238E27FC236}">
                <a16:creationId xmlns:a16="http://schemas.microsoft.com/office/drawing/2014/main" id="{FA3C69E5-1D36-4390-AC03-4E066A7D1A0F}"/>
              </a:ext>
            </a:extLst>
          </p:cNvPr>
          <p:cNvSpPr>
            <a:spLocks noGrp="1"/>
          </p:cNvSpPr>
          <p:nvPr>
            <p:ph idx="1"/>
          </p:nvPr>
        </p:nvSpPr>
        <p:spPr>
          <a:xfrm>
            <a:off x="497711" y="4087552"/>
            <a:ext cx="11372127" cy="2653816"/>
          </a:xfrm>
        </p:spPr>
        <p:txBody>
          <a:bodyPr/>
          <a:lstStyle/>
          <a:p>
            <a:pPr marL="285750" indent="-285750"/>
            <a:r>
              <a:rPr lang="en-GB" dirty="0"/>
              <a:t>Detailed collision operator suite:</a:t>
            </a:r>
          </a:p>
          <a:p>
            <a:pPr marL="628544" lvl="1" indent="-285750"/>
            <a:r>
              <a:rPr lang="en-GB" dirty="0"/>
              <a:t>Coulomb collisions – electron-electron and </a:t>
            </a:r>
            <a:r>
              <a:rPr lang="en-GB" u="sng" dirty="0"/>
              <a:t>electron-ion</a:t>
            </a:r>
            <a:r>
              <a:rPr lang="en-GB" dirty="0"/>
              <a:t> </a:t>
            </a:r>
          </a:p>
          <a:p>
            <a:pPr marL="628544" lvl="1" indent="-285750"/>
            <a:r>
              <a:rPr lang="en-GB" dirty="0"/>
              <a:t>Inelastic electron-atom collisions – energy and particle conserving scheme</a:t>
            </a:r>
          </a:p>
          <a:p>
            <a:pPr marL="285750" indent="-285750"/>
            <a:endParaRPr lang="en-GB" dirty="0"/>
          </a:p>
          <a:p>
            <a:pPr marL="285750" indent="-285750"/>
            <a:r>
              <a:rPr lang="en-GB" dirty="0"/>
              <a:t>Newly developed Legendre harmonic logical boundary condition at the sheath edge.</a:t>
            </a:r>
          </a:p>
          <a:p>
            <a:pPr marL="285750" indent="-285750"/>
            <a:r>
              <a:rPr lang="en-GB" dirty="0">
                <a:solidFill>
                  <a:srgbClr val="7030A0"/>
                </a:solidFill>
              </a:rPr>
              <a:t>Bundling of atomic states to ease computational complexity.</a:t>
            </a:r>
          </a:p>
          <a:p>
            <a:pPr marL="285750" indent="-285750"/>
            <a:r>
              <a:rPr lang="en-GB" dirty="0">
                <a:solidFill>
                  <a:srgbClr val="7030A0"/>
                </a:solidFill>
              </a:rPr>
              <a:t>Oblique B-field adaptation:  geometrically boosted diffusive neutral flow in B-field </a:t>
            </a:r>
            <a:r>
              <a:rPr lang="en-GB" dirty="0" err="1">
                <a:solidFill>
                  <a:srgbClr val="7030A0"/>
                </a:solidFill>
              </a:rPr>
              <a:t>dir</a:t>
            </a:r>
            <a:r>
              <a:rPr lang="en-GB" baseline="30000" dirty="0" err="1">
                <a:solidFill>
                  <a:srgbClr val="7030A0"/>
                </a:solidFill>
              </a:rPr>
              <a:t>n</a:t>
            </a:r>
            <a:r>
              <a:rPr lang="en-GB" dirty="0">
                <a:solidFill>
                  <a:srgbClr val="7030A0"/>
                </a:solidFill>
              </a:rPr>
              <a:t>.</a:t>
            </a:r>
          </a:p>
        </p:txBody>
      </p:sp>
      <p:sp>
        <p:nvSpPr>
          <p:cNvPr id="4" name="Slide Number Placeholder 3">
            <a:extLst>
              <a:ext uri="{FF2B5EF4-FFF2-40B4-BE49-F238E27FC236}">
                <a16:creationId xmlns:a16="http://schemas.microsoft.com/office/drawing/2014/main" id="{5545261E-C11D-4D09-BAF9-103EB34B00FC}"/>
              </a:ext>
            </a:extLst>
          </p:cNvPr>
          <p:cNvSpPr>
            <a:spLocks noGrp="1"/>
          </p:cNvSpPr>
          <p:nvPr>
            <p:ph type="sldNum" sz="quarter" idx="12"/>
          </p:nvPr>
        </p:nvSpPr>
        <p:spPr/>
        <p:txBody>
          <a:bodyPr/>
          <a:lstStyle/>
          <a:p>
            <a:fld id="{35482B25-261F-464E-BDD8-63296DE4D8A4}" type="slidenum">
              <a:rPr lang="en-US" smtClean="0"/>
              <a:pPr/>
              <a:t>17</a:t>
            </a:fld>
            <a:endParaRPr lang="en-US" dirty="0"/>
          </a:p>
        </p:txBody>
      </p:sp>
      <p:sp>
        <p:nvSpPr>
          <p:cNvPr id="5" name="Rectangle: Rounded Corners 4">
            <a:extLst>
              <a:ext uri="{FF2B5EF4-FFF2-40B4-BE49-F238E27FC236}">
                <a16:creationId xmlns:a16="http://schemas.microsoft.com/office/drawing/2014/main" id="{0F661349-B1A8-42BD-A4D2-FD7EBF1E0277}"/>
              </a:ext>
            </a:extLst>
          </p:cNvPr>
          <p:cNvSpPr/>
          <p:nvPr/>
        </p:nvSpPr>
        <p:spPr>
          <a:xfrm>
            <a:off x="623392" y="2780928"/>
            <a:ext cx="2909159" cy="911885"/>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white"/>
              </a:solidFill>
              <a:latin typeface="Calibri" panose="020F0502020204030204"/>
            </a:endParaRPr>
          </a:p>
        </p:txBody>
      </p:sp>
      <p:sp>
        <p:nvSpPr>
          <p:cNvPr id="6" name="Rectangle 5">
            <a:extLst>
              <a:ext uri="{FF2B5EF4-FFF2-40B4-BE49-F238E27FC236}">
                <a16:creationId xmlns:a16="http://schemas.microsoft.com/office/drawing/2014/main" id="{D44C8A72-5555-42A6-9A1A-EC177F9FDFEF}"/>
              </a:ext>
            </a:extLst>
          </p:cNvPr>
          <p:cNvSpPr/>
          <p:nvPr/>
        </p:nvSpPr>
        <p:spPr>
          <a:xfrm>
            <a:off x="594028" y="1310368"/>
            <a:ext cx="6798115" cy="134473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white"/>
              </a:solidFill>
              <a:latin typeface="Calibri" panose="020F0502020204030204"/>
            </a:endParaRPr>
          </a:p>
        </p:txBody>
      </p:sp>
      <p:sp>
        <p:nvSpPr>
          <p:cNvPr id="7" name="TextBox 6">
            <a:extLst>
              <a:ext uri="{FF2B5EF4-FFF2-40B4-BE49-F238E27FC236}">
                <a16:creationId xmlns:a16="http://schemas.microsoft.com/office/drawing/2014/main" id="{E29ABA07-0F62-4D3A-A49C-D7F824792A20}"/>
              </a:ext>
            </a:extLst>
          </p:cNvPr>
          <p:cNvSpPr txBox="1"/>
          <p:nvPr/>
        </p:nvSpPr>
        <p:spPr>
          <a:xfrm>
            <a:off x="579296" y="980728"/>
            <a:ext cx="7244896"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Neutral state evolution – </a:t>
            </a:r>
            <a:r>
              <a:rPr lang="en-GB" sz="1600" b="1" dirty="0">
                <a:latin typeface="Arial" panose="020B0604020202020204" pitchFamily="34" charset="0"/>
                <a:cs typeface="Arial" panose="020B0604020202020204" pitchFamily="34" charset="0"/>
              </a:rPr>
              <a:t>diffusive-reactive collisional-radiative model</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F4A35FD-3481-4695-A371-7944F1E4626A}"/>
                  </a:ext>
                </a:extLst>
              </p:cNvPr>
              <p:cNvSpPr txBox="1"/>
              <p:nvPr/>
            </p:nvSpPr>
            <p:spPr>
              <a:xfrm>
                <a:off x="728896" y="1400580"/>
                <a:ext cx="6393673" cy="12134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sz="1600" i="1">
                              <a:solidFill>
                                <a:srgbClr val="000000"/>
                              </a:solidFill>
                              <a:latin typeface="Cambria Math" panose="02040503050406030204" pitchFamily="18" charset="0"/>
                            </a:rPr>
                          </m:ctrlPr>
                        </m:fPr>
                        <m:num>
                          <m:r>
                            <a:rPr lang="en-GB" sz="1600" i="1">
                              <a:solidFill>
                                <a:srgbClr val="000000"/>
                              </a:solidFill>
                              <a:latin typeface="Cambria Math" panose="02040503050406030204" pitchFamily="18" charset="0"/>
                            </a:rPr>
                            <m:t>𝑑</m:t>
                          </m:r>
                          <m:sSub>
                            <m:sSubPr>
                              <m:ctrlPr>
                                <a:rPr lang="en-GB" sz="1600" i="1">
                                  <a:solidFill>
                                    <a:srgbClr val="000000"/>
                                  </a:solidFill>
                                  <a:latin typeface="Cambria Math" panose="02040503050406030204" pitchFamily="18" charset="0"/>
                                </a:rPr>
                              </m:ctrlPr>
                            </m:sSubPr>
                            <m:e>
                              <m:r>
                                <a:rPr lang="en-GB" sz="1600" i="1">
                                  <a:solidFill>
                                    <a:srgbClr val="000000"/>
                                  </a:solidFill>
                                  <a:latin typeface="Cambria Math" panose="02040503050406030204" pitchFamily="18" charset="0"/>
                                </a:rPr>
                                <m:t>𝑛</m:t>
                              </m:r>
                            </m:e>
                            <m:sub>
                              <m:r>
                                <a:rPr lang="en-GB" sz="1600" i="1">
                                  <a:solidFill>
                                    <a:srgbClr val="000000"/>
                                  </a:solidFill>
                                  <a:latin typeface="Cambria Math" panose="02040503050406030204" pitchFamily="18" charset="0"/>
                                </a:rPr>
                                <m:t>𝑏</m:t>
                              </m:r>
                            </m:sub>
                          </m:sSub>
                        </m:num>
                        <m:den>
                          <m:r>
                            <a:rPr lang="en-GB" sz="1600" i="1">
                              <a:solidFill>
                                <a:srgbClr val="000000"/>
                              </a:solidFill>
                              <a:latin typeface="Cambria Math" panose="02040503050406030204" pitchFamily="18" charset="0"/>
                            </a:rPr>
                            <m:t>𝑑𝑡</m:t>
                          </m:r>
                        </m:den>
                      </m:f>
                      <m:r>
                        <a:rPr lang="en-GB" sz="1600" i="1">
                          <a:solidFill>
                            <a:srgbClr val="000000"/>
                          </a:solidFill>
                          <a:latin typeface="Cambria Math" panose="02040503050406030204" pitchFamily="18" charset="0"/>
                        </a:rPr>
                        <m:t>=</m:t>
                      </m:r>
                      <m:f>
                        <m:fPr>
                          <m:ctrlPr>
                            <a:rPr lang="en-GB" sz="1600" i="1">
                              <a:solidFill>
                                <a:srgbClr val="000000"/>
                              </a:solidFill>
                              <a:latin typeface="Cambria Math" panose="02040503050406030204" pitchFamily="18" charset="0"/>
                            </a:rPr>
                          </m:ctrlPr>
                        </m:fPr>
                        <m:num>
                          <m:r>
                            <a:rPr lang="en-GB" sz="1600" i="1">
                              <a:solidFill>
                                <a:srgbClr val="000000"/>
                              </a:solidFill>
                              <a:latin typeface="Cambria Math" panose="02040503050406030204" pitchFamily="18" charset="0"/>
                            </a:rPr>
                            <m:t>𝜕</m:t>
                          </m:r>
                        </m:num>
                        <m:den>
                          <m:r>
                            <a:rPr lang="en-GB" sz="1600" i="1">
                              <a:solidFill>
                                <a:srgbClr val="000000"/>
                              </a:solidFill>
                              <a:latin typeface="Cambria Math" panose="02040503050406030204" pitchFamily="18" charset="0"/>
                            </a:rPr>
                            <m:t>𝜕</m:t>
                          </m:r>
                          <m:r>
                            <a:rPr lang="en-GB" sz="1600" i="1">
                              <a:solidFill>
                                <a:srgbClr val="000000"/>
                              </a:solidFill>
                              <a:latin typeface="Cambria Math" panose="02040503050406030204" pitchFamily="18" charset="0"/>
                            </a:rPr>
                            <m:t>𝑥</m:t>
                          </m:r>
                        </m:den>
                      </m:f>
                      <m:d>
                        <m:dPr>
                          <m:ctrlPr>
                            <a:rPr lang="en-GB" sz="1600" i="1">
                              <a:solidFill>
                                <a:srgbClr val="000000"/>
                              </a:solidFill>
                              <a:latin typeface="Cambria Math" panose="02040503050406030204" pitchFamily="18" charset="0"/>
                            </a:rPr>
                          </m:ctrlPr>
                        </m:dPr>
                        <m:e>
                          <m:sSub>
                            <m:sSubPr>
                              <m:ctrlPr>
                                <a:rPr lang="en-GB" sz="1600" i="1">
                                  <a:solidFill>
                                    <a:srgbClr val="000000"/>
                                  </a:solidFill>
                                  <a:latin typeface="Cambria Math" panose="02040503050406030204" pitchFamily="18" charset="0"/>
                                </a:rPr>
                              </m:ctrlPr>
                            </m:sSubPr>
                            <m:e>
                              <m:r>
                                <a:rPr lang="en-GB" sz="1600" i="1">
                                  <a:solidFill>
                                    <a:srgbClr val="000000"/>
                                  </a:solidFill>
                                  <a:latin typeface="Cambria Math" panose="02040503050406030204" pitchFamily="18" charset="0"/>
                                </a:rPr>
                                <m:t>𝐷</m:t>
                              </m:r>
                            </m:e>
                            <m:sub>
                              <m:r>
                                <a:rPr lang="en-GB" sz="1600" i="1">
                                  <a:solidFill>
                                    <a:srgbClr val="000000"/>
                                  </a:solidFill>
                                  <a:latin typeface="Cambria Math" panose="02040503050406030204" pitchFamily="18" charset="0"/>
                                </a:rPr>
                                <m:t>𝑏</m:t>
                              </m:r>
                            </m:sub>
                          </m:sSub>
                          <m:f>
                            <m:fPr>
                              <m:ctrlPr>
                                <a:rPr lang="en-GB" sz="1600" i="1">
                                  <a:solidFill>
                                    <a:srgbClr val="000000"/>
                                  </a:solidFill>
                                  <a:latin typeface="Cambria Math" panose="02040503050406030204" pitchFamily="18" charset="0"/>
                                </a:rPr>
                              </m:ctrlPr>
                            </m:fPr>
                            <m:num>
                              <m:r>
                                <a:rPr lang="en-GB" sz="1600" i="1">
                                  <a:solidFill>
                                    <a:srgbClr val="000000"/>
                                  </a:solidFill>
                                  <a:latin typeface="Cambria Math" panose="02040503050406030204" pitchFamily="18" charset="0"/>
                                </a:rPr>
                                <m:t>𝜕</m:t>
                              </m:r>
                              <m:sSub>
                                <m:sSubPr>
                                  <m:ctrlPr>
                                    <a:rPr lang="en-GB" sz="1600" i="1">
                                      <a:solidFill>
                                        <a:srgbClr val="000000"/>
                                      </a:solidFill>
                                      <a:latin typeface="Cambria Math" panose="02040503050406030204" pitchFamily="18" charset="0"/>
                                    </a:rPr>
                                  </m:ctrlPr>
                                </m:sSubPr>
                                <m:e>
                                  <m:r>
                                    <a:rPr lang="en-GB" sz="1600" i="1">
                                      <a:solidFill>
                                        <a:srgbClr val="000000"/>
                                      </a:solidFill>
                                      <a:latin typeface="Cambria Math" panose="02040503050406030204" pitchFamily="18" charset="0"/>
                                    </a:rPr>
                                    <m:t>𝑛</m:t>
                                  </m:r>
                                </m:e>
                                <m:sub>
                                  <m:r>
                                    <a:rPr lang="en-GB" sz="1600" i="1">
                                      <a:solidFill>
                                        <a:srgbClr val="000000"/>
                                      </a:solidFill>
                                      <a:latin typeface="Cambria Math" panose="02040503050406030204" pitchFamily="18" charset="0"/>
                                    </a:rPr>
                                    <m:t>𝑏</m:t>
                                  </m:r>
                                </m:sub>
                              </m:sSub>
                            </m:num>
                            <m:den>
                              <m:r>
                                <a:rPr lang="en-GB" sz="1600" i="1">
                                  <a:solidFill>
                                    <a:srgbClr val="000000"/>
                                  </a:solidFill>
                                  <a:latin typeface="Cambria Math" panose="02040503050406030204" pitchFamily="18" charset="0"/>
                                </a:rPr>
                                <m:t>𝜕</m:t>
                              </m:r>
                              <m:r>
                                <a:rPr lang="en-GB" sz="1600" i="1">
                                  <a:solidFill>
                                    <a:srgbClr val="000000"/>
                                  </a:solidFill>
                                  <a:latin typeface="Cambria Math" panose="02040503050406030204" pitchFamily="18" charset="0"/>
                                </a:rPr>
                                <m:t>𝑥</m:t>
                              </m:r>
                            </m:den>
                          </m:f>
                        </m:e>
                      </m:d>
                      <m:r>
                        <a:rPr lang="en-GB" sz="1600" i="1">
                          <a:solidFill>
                            <a:srgbClr val="000000"/>
                          </a:solidFill>
                          <a:latin typeface="Cambria Math" panose="02040503050406030204" pitchFamily="18" charset="0"/>
                        </a:rPr>
                        <m:t>+</m:t>
                      </m:r>
                      <m:nary>
                        <m:naryPr>
                          <m:chr m:val="∑"/>
                          <m:supHide m:val="on"/>
                          <m:ctrlPr>
                            <a:rPr lang="en-GB" sz="1600" i="1">
                              <a:solidFill>
                                <a:srgbClr val="000000"/>
                              </a:solidFill>
                              <a:latin typeface="Cambria Math" panose="02040503050406030204" pitchFamily="18" charset="0"/>
                            </a:rPr>
                          </m:ctrlPr>
                        </m:naryPr>
                        <m:sub>
                          <m:sSup>
                            <m:sSupPr>
                              <m:ctrlPr>
                                <a:rPr lang="en-GB" sz="1600" i="1">
                                  <a:solidFill>
                                    <a:srgbClr val="000000"/>
                                  </a:solidFill>
                                  <a:latin typeface="Cambria Math" panose="02040503050406030204" pitchFamily="18" charset="0"/>
                                </a:rPr>
                              </m:ctrlPr>
                            </m:sSupPr>
                            <m:e>
                              <m:r>
                                <a:rPr lang="en-GB" sz="1600" i="1">
                                  <a:solidFill>
                                    <a:srgbClr val="000000"/>
                                  </a:solidFill>
                                  <a:latin typeface="Cambria Math" panose="02040503050406030204" pitchFamily="18" charset="0"/>
                                </a:rPr>
                                <m:t>𝑏</m:t>
                              </m:r>
                            </m:e>
                            <m:sup>
                              <m:r>
                                <a:rPr lang="en-GB" sz="1600" i="1">
                                  <a:solidFill>
                                    <a:srgbClr val="000000"/>
                                  </a:solidFill>
                                  <a:latin typeface="Cambria Math" panose="02040503050406030204" pitchFamily="18" charset="0"/>
                                </a:rPr>
                                <m:t>′</m:t>
                              </m:r>
                            </m:sup>
                          </m:sSup>
                          <m:r>
                            <a:rPr lang="en-GB" sz="1600" i="1">
                              <a:solidFill>
                                <a:srgbClr val="000000"/>
                              </a:solidFill>
                              <a:latin typeface="Cambria Math" panose="02040503050406030204" pitchFamily="18" charset="0"/>
                            </a:rPr>
                            <m:t>&lt;</m:t>
                          </m:r>
                          <m:r>
                            <a:rPr lang="en-GB" sz="1600" i="1">
                              <a:solidFill>
                                <a:srgbClr val="000000"/>
                              </a:solidFill>
                              <a:latin typeface="Cambria Math" panose="02040503050406030204" pitchFamily="18" charset="0"/>
                            </a:rPr>
                            <m:t>𝑏</m:t>
                          </m:r>
                        </m:sub>
                        <m:sup/>
                        <m:e>
                          <m:r>
                            <a:rPr lang="en-GB" sz="1600" i="1">
                              <a:solidFill>
                                <a:srgbClr val="000000"/>
                              </a:solidFill>
                              <a:latin typeface="Cambria Math" panose="02040503050406030204" pitchFamily="18" charset="0"/>
                            </a:rPr>
                            <m:t>(</m:t>
                          </m:r>
                          <m:sSubSup>
                            <m:sSubSupPr>
                              <m:ctrlPr>
                                <a:rPr lang="en-GB" sz="1600" i="1">
                                  <a:solidFill>
                                    <a:schemeClr val="accent4"/>
                                  </a:solidFill>
                                  <a:latin typeface="Cambria Math" panose="02040503050406030204" pitchFamily="18" charset="0"/>
                                </a:rPr>
                              </m:ctrlPr>
                            </m:sSubSupPr>
                            <m:e>
                              <m:r>
                                <a:rPr lang="en-GB" sz="1600" i="1">
                                  <a:solidFill>
                                    <a:schemeClr val="accent4"/>
                                  </a:solidFill>
                                  <a:latin typeface="Cambria Math" panose="02040503050406030204" pitchFamily="18" charset="0"/>
                                </a:rPr>
                                <m:t>𝐾</m:t>
                              </m:r>
                            </m:e>
                            <m:sub>
                              <m:r>
                                <a:rPr lang="en-GB" sz="1600" i="1">
                                  <a:solidFill>
                                    <a:schemeClr val="accent4"/>
                                  </a:solidFill>
                                  <a:latin typeface="Cambria Math" panose="02040503050406030204" pitchFamily="18" charset="0"/>
                                </a:rPr>
                                <m:t>𝑏</m:t>
                              </m:r>
                              <m:r>
                                <a:rPr lang="en-GB" sz="1600" i="1">
                                  <a:solidFill>
                                    <a:schemeClr val="accent4"/>
                                  </a:solidFill>
                                  <a:latin typeface="Cambria Math" panose="02040503050406030204" pitchFamily="18" charset="0"/>
                                </a:rPr>
                                <m:t>′→</m:t>
                              </m:r>
                              <m:r>
                                <a:rPr lang="en-GB" sz="1600" i="1">
                                  <a:solidFill>
                                    <a:schemeClr val="accent4"/>
                                  </a:solidFill>
                                  <a:latin typeface="Cambria Math" panose="02040503050406030204" pitchFamily="18" charset="0"/>
                                </a:rPr>
                                <m:t>𝑏</m:t>
                              </m:r>
                            </m:sub>
                            <m:sup>
                              <m:r>
                                <a:rPr lang="en-GB" sz="1600" i="1">
                                  <a:solidFill>
                                    <a:schemeClr val="accent4"/>
                                  </a:solidFill>
                                  <a:latin typeface="Cambria Math" panose="02040503050406030204" pitchFamily="18" charset="0"/>
                                </a:rPr>
                                <m:t>𝐸𝑋</m:t>
                              </m:r>
                            </m:sup>
                          </m:sSubSup>
                        </m:e>
                      </m:nary>
                      <m:sSub>
                        <m:sSubPr>
                          <m:ctrlPr>
                            <a:rPr lang="en-GB" sz="1600" i="1">
                              <a:solidFill>
                                <a:schemeClr val="accent4"/>
                              </a:solidFill>
                              <a:latin typeface="Cambria Math" panose="02040503050406030204" pitchFamily="18" charset="0"/>
                            </a:rPr>
                          </m:ctrlPr>
                        </m:sSubPr>
                        <m:e>
                          <m:r>
                            <a:rPr lang="en-GB" sz="1600" i="1">
                              <a:solidFill>
                                <a:schemeClr val="accent4"/>
                              </a:solidFill>
                              <a:latin typeface="Cambria Math" panose="02040503050406030204" pitchFamily="18" charset="0"/>
                            </a:rPr>
                            <m:t>𝑛</m:t>
                          </m:r>
                        </m:e>
                        <m:sub>
                          <m:r>
                            <a:rPr lang="en-GB" sz="1600" i="1">
                              <a:solidFill>
                                <a:schemeClr val="accent4"/>
                              </a:solidFill>
                              <a:latin typeface="Cambria Math" panose="02040503050406030204" pitchFamily="18" charset="0"/>
                            </a:rPr>
                            <m:t>𝑏</m:t>
                          </m:r>
                          <m:r>
                            <a:rPr lang="en-GB" sz="1600" i="1">
                              <a:solidFill>
                                <a:schemeClr val="accent4"/>
                              </a:solidFill>
                              <a:latin typeface="Cambria Math" panose="02040503050406030204" pitchFamily="18" charset="0"/>
                            </a:rPr>
                            <m:t>′</m:t>
                          </m:r>
                        </m:sub>
                      </m:sSub>
                      <m:r>
                        <a:rPr lang="en-GB" sz="1600" i="1">
                          <a:solidFill>
                            <a:schemeClr val="accent4"/>
                          </a:solidFill>
                          <a:latin typeface="Cambria Math" panose="02040503050406030204" pitchFamily="18" charset="0"/>
                        </a:rPr>
                        <m:t>−</m:t>
                      </m:r>
                      <m:sSubSup>
                        <m:sSubSupPr>
                          <m:ctrlPr>
                            <a:rPr lang="en-GB" sz="1600" i="1">
                              <a:solidFill>
                                <a:schemeClr val="accent4"/>
                              </a:solidFill>
                              <a:latin typeface="Cambria Math" panose="02040503050406030204" pitchFamily="18" charset="0"/>
                            </a:rPr>
                          </m:ctrlPr>
                        </m:sSubSupPr>
                        <m:e>
                          <m:r>
                            <a:rPr lang="en-GB" sz="1600" i="1">
                              <a:solidFill>
                                <a:schemeClr val="accent4"/>
                              </a:solidFill>
                              <a:latin typeface="Cambria Math" panose="02040503050406030204" pitchFamily="18" charset="0"/>
                            </a:rPr>
                            <m:t>𝐾</m:t>
                          </m:r>
                        </m:e>
                        <m:sub>
                          <m:r>
                            <a:rPr lang="en-GB" sz="1600" i="1">
                              <a:solidFill>
                                <a:schemeClr val="accent4"/>
                              </a:solidFill>
                              <a:latin typeface="Cambria Math" panose="02040503050406030204" pitchFamily="18" charset="0"/>
                            </a:rPr>
                            <m:t>𝑏</m:t>
                          </m:r>
                          <m:r>
                            <a:rPr lang="en-GB" sz="1600" i="1">
                              <a:solidFill>
                                <a:schemeClr val="accent4"/>
                              </a:solidFill>
                              <a:latin typeface="Cambria Math" panose="02040503050406030204" pitchFamily="18" charset="0"/>
                            </a:rPr>
                            <m:t>→</m:t>
                          </m:r>
                          <m:sSup>
                            <m:sSupPr>
                              <m:ctrlPr>
                                <a:rPr lang="en-GB" sz="1600" i="1">
                                  <a:solidFill>
                                    <a:schemeClr val="accent4"/>
                                  </a:solidFill>
                                  <a:latin typeface="Cambria Math" panose="02040503050406030204" pitchFamily="18" charset="0"/>
                                </a:rPr>
                              </m:ctrlPr>
                            </m:sSupPr>
                            <m:e>
                              <m:r>
                                <a:rPr lang="en-GB" sz="1600" i="1">
                                  <a:solidFill>
                                    <a:schemeClr val="accent4"/>
                                  </a:solidFill>
                                  <a:latin typeface="Cambria Math" panose="02040503050406030204" pitchFamily="18" charset="0"/>
                                </a:rPr>
                                <m:t>𝑏</m:t>
                              </m:r>
                            </m:e>
                            <m:sup>
                              <m:r>
                                <a:rPr lang="en-GB" sz="1600" i="1">
                                  <a:solidFill>
                                    <a:schemeClr val="accent4"/>
                                  </a:solidFill>
                                  <a:latin typeface="Cambria Math" panose="02040503050406030204" pitchFamily="18" charset="0"/>
                                </a:rPr>
                                <m:t>′</m:t>
                              </m:r>
                            </m:sup>
                          </m:sSup>
                        </m:sub>
                        <m:sup>
                          <m:r>
                            <a:rPr lang="en-GB" sz="1600" i="1">
                              <a:solidFill>
                                <a:schemeClr val="accent4"/>
                              </a:solidFill>
                              <a:latin typeface="Cambria Math" panose="02040503050406030204" pitchFamily="18" charset="0"/>
                            </a:rPr>
                            <m:t>𝐷𝐸𝐸𝑋</m:t>
                          </m:r>
                        </m:sup>
                      </m:sSubSup>
                      <m:sSub>
                        <m:sSubPr>
                          <m:ctrlPr>
                            <a:rPr lang="en-GB" sz="1600" i="1">
                              <a:solidFill>
                                <a:schemeClr val="accent4"/>
                              </a:solidFill>
                              <a:latin typeface="Cambria Math" panose="02040503050406030204" pitchFamily="18" charset="0"/>
                            </a:rPr>
                          </m:ctrlPr>
                        </m:sSubPr>
                        <m:e>
                          <m:r>
                            <a:rPr lang="en-GB" sz="1600" i="1">
                              <a:solidFill>
                                <a:schemeClr val="accent4"/>
                              </a:solidFill>
                              <a:latin typeface="Cambria Math" panose="02040503050406030204" pitchFamily="18" charset="0"/>
                            </a:rPr>
                            <m:t>𝑛</m:t>
                          </m:r>
                        </m:e>
                        <m:sub>
                          <m:r>
                            <a:rPr lang="en-GB" sz="1600" i="1">
                              <a:solidFill>
                                <a:schemeClr val="accent4"/>
                              </a:solidFill>
                              <a:latin typeface="Cambria Math" panose="02040503050406030204" pitchFamily="18" charset="0"/>
                            </a:rPr>
                            <m:t>𝑏</m:t>
                          </m:r>
                        </m:sub>
                      </m:sSub>
                      <m:r>
                        <a:rPr lang="en-GB" sz="1600" i="1">
                          <a:solidFill>
                            <a:srgbClr val="00B0F0"/>
                          </a:solidFill>
                          <a:latin typeface="Cambria Math" panose="02040503050406030204" pitchFamily="18" charset="0"/>
                        </a:rPr>
                        <m:t> </m:t>
                      </m:r>
                      <m:r>
                        <a:rPr lang="en-GB" sz="1600" i="1">
                          <a:solidFill>
                            <a:schemeClr val="accent5"/>
                          </a:solidFill>
                          <a:latin typeface="Cambria Math" panose="02040503050406030204" pitchFamily="18" charset="0"/>
                        </a:rPr>
                        <m:t>−</m:t>
                      </m:r>
                      <m:sSub>
                        <m:sSubPr>
                          <m:ctrlPr>
                            <a:rPr lang="en-GB" sz="1600" i="1">
                              <a:solidFill>
                                <a:schemeClr val="accent5"/>
                              </a:solidFill>
                              <a:latin typeface="Cambria Math" panose="02040503050406030204" pitchFamily="18" charset="0"/>
                            </a:rPr>
                          </m:ctrlPr>
                        </m:sSubPr>
                        <m:e>
                          <m:r>
                            <a:rPr lang="en-GB" sz="1600" i="1">
                              <a:solidFill>
                                <a:schemeClr val="accent5"/>
                              </a:solidFill>
                              <a:latin typeface="Cambria Math" panose="02040503050406030204" pitchFamily="18" charset="0"/>
                            </a:rPr>
                            <m:t>𝐴</m:t>
                          </m:r>
                        </m:e>
                        <m:sub>
                          <m:r>
                            <a:rPr lang="en-GB" sz="1600" i="1">
                              <a:solidFill>
                                <a:schemeClr val="accent5"/>
                              </a:solidFill>
                              <a:latin typeface="Cambria Math" panose="02040503050406030204" pitchFamily="18" charset="0"/>
                            </a:rPr>
                            <m:t>𝑏</m:t>
                          </m:r>
                          <m:r>
                            <a:rPr lang="en-GB" sz="1600" i="1">
                              <a:solidFill>
                                <a:schemeClr val="accent5"/>
                              </a:solidFill>
                              <a:latin typeface="Cambria Math" panose="02040503050406030204" pitchFamily="18" charset="0"/>
                            </a:rPr>
                            <m:t>→</m:t>
                          </m:r>
                          <m:sSup>
                            <m:sSupPr>
                              <m:ctrlPr>
                                <a:rPr lang="en-GB" sz="1600" i="1">
                                  <a:solidFill>
                                    <a:schemeClr val="accent5"/>
                                  </a:solidFill>
                                  <a:latin typeface="Cambria Math" panose="02040503050406030204" pitchFamily="18" charset="0"/>
                                </a:rPr>
                              </m:ctrlPr>
                            </m:sSupPr>
                            <m:e>
                              <m:r>
                                <a:rPr lang="en-GB" sz="1600" i="1">
                                  <a:solidFill>
                                    <a:schemeClr val="accent5"/>
                                  </a:solidFill>
                                  <a:latin typeface="Cambria Math" panose="02040503050406030204" pitchFamily="18" charset="0"/>
                                </a:rPr>
                                <m:t>𝑏</m:t>
                              </m:r>
                            </m:e>
                            <m:sup>
                              <m:r>
                                <a:rPr lang="en-GB" sz="1600" i="1">
                                  <a:solidFill>
                                    <a:schemeClr val="accent5"/>
                                  </a:solidFill>
                                  <a:latin typeface="Cambria Math" panose="02040503050406030204" pitchFamily="18" charset="0"/>
                                </a:rPr>
                                <m:t>′</m:t>
                              </m:r>
                            </m:sup>
                          </m:sSup>
                        </m:sub>
                      </m:sSub>
                      <m:sSub>
                        <m:sSubPr>
                          <m:ctrlPr>
                            <a:rPr lang="en-GB" sz="1600" i="1">
                              <a:solidFill>
                                <a:schemeClr val="accent5"/>
                              </a:solidFill>
                              <a:latin typeface="Cambria Math" panose="02040503050406030204" pitchFamily="18" charset="0"/>
                            </a:rPr>
                          </m:ctrlPr>
                        </m:sSubPr>
                        <m:e>
                          <m:r>
                            <a:rPr lang="en-GB" sz="1600" i="1">
                              <a:solidFill>
                                <a:schemeClr val="accent5"/>
                              </a:solidFill>
                              <a:latin typeface="Cambria Math" panose="02040503050406030204" pitchFamily="18" charset="0"/>
                            </a:rPr>
                            <m:t>𝑛</m:t>
                          </m:r>
                        </m:e>
                        <m:sub>
                          <m:r>
                            <a:rPr lang="en-GB" sz="1600" i="1">
                              <a:solidFill>
                                <a:schemeClr val="accent5"/>
                              </a:solidFill>
                              <a:latin typeface="Cambria Math" panose="02040503050406030204" pitchFamily="18" charset="0"/>
                            </a:rPr>
                            <m:t>𝑏</m:t>
                          </m:r>
                        </m:sub>
                      </m:sSub>
                      <m:r>
                        <a:rPr lang="en-GB" sz="1600" i="1">
                          <a:solidFill>
                            <a:srgbClr val="000000"/>
                          </a:solidFill>
                          <a:latin typeface="Cambria Math" panose="02040503050406030204" pitchFamily="18" charset="0"/>
                        </a:rPr>
                        <m:t>)</m:t>
                      </m:r>
                    </m:oMath>
                  </m:oMathPara>
                </a14:m>
                <a:endParaRPr lang="en-GB" sz="1600" i="1" dirty="0">
                  <a:solidFill>
                    <a:srgbClr val="000000"/>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GB" sz="1600" i="1">
                          <a:solidFill>
                            <a:srgbClr val="000000"/>
                          </a:solidFill>
                          <a:latin typeface="Cambria Math" panose="02040503050406030204" pitchFamily="18" charset="0"/>
                        </a:rPr>
                        <m:t>+</m:t>
                      </m:r>
                      <m:nary>
                        <m:naryPr>
                          <m:chr m:val="∑"/>
                          <m:supHide m:val="on"/>
                          <m:ctrlPr>
                            <a:rPr lang="en-GB" sz="1600" i="1">
                              <a:solidFill>
                                <a:srgbClr val="000000"/>
                              </a:solidFill>
                              <a:latin typeface="Cambria Math" panose="02040503050406030204" pitchFamily="18" charset="0"/>
                            </a:rPr>
                          </m:ctrlPr>
                        </m:naryPr>
                        <m:sub>
                          <m:sSup>
                            <m:sSupPr>
                              <m:ctrlPr>
                                <a:rPr lang="en-GB" sz="1600" i="1">
                                  <a:solidFill>
                                    <a:srgbClr val="000000"/>
                                  </a:solidFill>
                                  <a:latin typeface="Cambria Math" panose="02040503050406030204" pitchFamily="18" charset="0"/>
                                </a:rPr>
                              </m:ctrlPr>
                            </m:sSupPr>
                            <m:e>
                              <m:r>
                                <a:rPr lang="en-GB" sz="1600" i="1">
                                  <a:solidFill>
                                    <a:srgbClr val="000000"/>
                                  </a:solidFill>
                                  <a:latin typeface="Cambria Math" panose="02040503050406030204" pitchFamily="18" charset="0"/>
                                </a:rPr>
                                <m:t>𝑏</m:t>
                              </m:r>
                            </m:e>
                            <m:sup>
                              <m:r>
                                <a:rPr lang="en-GB" sz="1600" i="1">
                                  <a:solidFill>
                                    <a:srgbClr val="000000"/>
                                  </a:solidFill>
                                  <a:latin typeface="Cambria Math" panose="02040503050406030204" pitchFamily="18" charset="0"/>
                                </a:rPr>
                                <m:t>′</m:t>
                              </m:r>
                            </m:sup>
                          </m:sSup>
                          <m:r>
                            <a:rPr lang="en-GB" sz="1600" i="1">
                              <a:solidFill>
                                <a:srgbClr val="000000"/>
                              </a:solidFill>
                              <a:latin typeface="Cambria Math" panose="02040503050406030204" pitchFamily="18" charset="0"/>
                            </a:rPr>
                            <m:t>&gt;</m:t>
                          </m:r>
                          <m:r>
                            <a:rPr lang="en-GB" sz="1600" i="1">
                              <a:solidFill>
                                <a:srgbClr val="000000"/>
                              </a:solidFill>
                              <a:latin typeface="Cambria Math" panose="02040503050406030204" pitchFamily="18" charset="0"/>
                            </a:rPr>
                            <m:t>𝑏</m:t>
                          </m:r>
                        </m:sub>
                        <m:sup/>
                        <m:e>
                          <m:d>
                            <m:dPr>
                              <m:ctrlPr>
                                <a:rPr lang="en-GB" sz="1600" i="1">
                                  <a:solidFill>
                                    <a:srgbClr val="000000"/>
                                  </a:solidFill>
                                  <a:latin typeface="Cambria Math" panose="02040503050406030204" pitchFamily="18" charset="0"/>
                                </a:rPr>
                              </m:ctrlPr>
                            </m:dPr>
                            <m:e>
                              <m:sSubSup>
                                <m:sSubSupPr>
                                  <m:ctrlPr>
                                    <a:rPr lang="en-GB" sz="1600" i="1">
                                      <a:solidFill>
                                        <a:schemeClr val="accent4"/>
                                      </a:solidFill>
                                      <a:latin typeface="Cambria Math" panose="02040503050406030204" pitchFamily="18" charset="0"/>
                                    </a:rPr>
                                  </m:ctrlPr>
                                </m:sSubSupPr>
                                <m:e>
                                  <m:r>
                                    <a:rPr lang="en-GB" sz="1600" i="1">
                                      <a:solidFill>
                                        <a:schemeClr val="accent4"/>
                                      </a:solidFill>
                                      <a:latin typeface="Cambria Math" panose="02040503050406030204" pitchFamily="18" charset="0"/>
                                    </a:rPr>
                                    <m:t>𝐾</m:t>
                                  </m:r>
                                </m:e>
                                <m:sub>
                                  <m:sSup>
                                    <m:sSupPr>
                                      <m:ctrlPr>
                                        <a:rPr lang="en-GB" sz="1600" i="1">
                                          <a:solidFill>
                                            <a:schemeClr val="accent4"/>
                                          </a:solidFill>
                                          <a:latin typeface="Cambria Math" panose="02040503050406030204" pitchFamily="18" charset="0"/>
                                        </a:rPr>
                                      </m:ctrlPr>
                                    </m:sSupPr>
                                    <m:e>
                                      <m:r>
                                        <a:rPr lang="en-GB" sz="1600" i="1">
                                          <a:solidFill>
                                            <a:schemeClr val="accent4"/>
                                          </a:solidFill>
                                          <a:latin typeface="Cambria Math" panose="02040503050406030204" pitchFamily="18" charset="0"/>
                                        </a:rPr>
                                        <m:t>𝑏</m:t>
                                      </m:r>
                                    </m:e>
                                    <m:sup>
                                      <m:r>
                                        <a:rPr lang="en-GB" sz="1600" i="1">
                                          <a:solidFill>
                                            <a:schemeClr val="accent4"/>
                                          </a:solidFill>
                                          <a:latin typeface="Cambria Math" panose="02040503050406030204" pitchFamily="18" charset="0"/>
                                        </a:rPr>
                                        <m:t>′</m:t>
                                      </m:r>
                                    </m:sup>
                                  </m:sSup>
                                  <m:r>
                                    <a:rPr lang="en-GB" sz="1600" i="1">
                                      <a:solidFill>
                                        <a:schemeClr val="accent4"/>
                                      </a:solidFill>
                                      <a:latin typeface="Cambria Math" panose="02040503050406030204" pitchFamily="18" charset="0"/>
                                    </a:rPr>
                                    <m:t>→</m:t>
                                  </m:r>
                                  <m:r>
                                    <a:rPr lang="en-GB" sz="1600" i="1">
                                      <a:solidFill>
                                        <a:schemeClr val="accent4"/>
                                      </a:solidFill>
                                      <a:latin typeface="Cambria Math" panose="02040503050406030204" pitchFamily="18" charset="0"/>
                                    </a:rPr>
                                    <m:t>𝑏</m:t>
                                  </m:r>
                                </m:sub>
                                <m:sup>
                                  <m:r>
                                    <a:rPr lang="en-GB" sz="1600" i="1">
                                      <a:solidFill>
                                        <a:schemeClr val="accent4"/>
                                      </a:solidFill>
                                      <a:latin typeface="Cambria Math" panose="02040503050406030204" pitchFamily="18" charset="0"/>
                                    </a:rPr>
                                    <m:t>𝐷𝐸𝐸𝑋</m:t>
                                  </m:r>
                                </m:sup>
                              </m:sSubSup>
                              <m:sSub>
                                <m:sSubPr>
                                  <m:ctrlPr>
                                    <a:rPr lang="en-GB" sz="1600" i="1">
                                      <a:solidFill>
                                        <a:schemeClr val="accent4"/>
                                      </a:solidFill>
                                      <a:latin typeface="Cambria Math" panose="02040503050406030204" pitchFamily="18" charset="0"/>
                                    </a:rPr>
                                  </m:ctrlPr>
                                </m:sSubPr>
                                <m:e>
                                  <m:r>
                                    <a:rPr lang="en-GB" sz="1600" i="1">
                                      <a:solidFill>
                                        <a:schemeClr val="accent4"/>
                                      </a:solidFill>
                                      <a:latin typeface="Cambria Math" panose="02040503050406030204" pitchFamily="18" charset="0"/>
                                    </a:rPr>
                                    <m:t>𝑛</m:t>
                                  </m:r>
                                </m:e>
                                <m:sub>
                                  <m:sSup>
                                    <m:sSupPr>
                                      <m:ctrlPr>
                                        <a:rPr lang="en-GB" sz="1600" i="1">
                                          <a:solidFill>
                                            <a:schemeClr val="accent4"/>
                                          </a:solidFill>
                                          <a:latin typeface="Cambria Math" panose="02040503050406030204" pitchFamily="18" charset="0"/>
                                        </a:rPr>
                                      </m:ctrlPr>
                                    </m:sSupPr>
                                    <m:e>
                                      <m:r>
                                        <a:rPr lang="en-GB" sz="1600" i="1">
                                          <a:solidFill>
                                            <a:schemeClr val="accent4"/>
                                          </a:solidFill>
                                          <a:latin typeface="Cambria Math" panose="02040503050406030204" pitchFamily="18" charset="0"/>
                                        </a:rPr>
                                        <m:t>𝑏</m:t>
                                      </m:r>
                                    </m:e>
                                    <m:sup>
                                      <m:r>
                                        <a:rPr lang="en-GB" sz="1600" i="1">
                                          <a:solidFill>
                                            <a:schemeClr val="accent4"/>
                                          </a:solidFill>
                                          <a:latin typeface="Cambria Math" panose="02040503050406030204" pitchFamily="18" charset="0"/>
                                        </a:rPr>
                                        <m:t>′</m:t>
                                      </m:r>
                                    </m:sup>
                                  </m:sSup>
                                </m:sub>
                              </m:sSub>
                              <m:r>
                                <a:rPr lang="en-GB" sz="1600" i="1">
                                  <a:solidFill>
                                    <a:schemeClr val="accent5"/>
                                  </a:solidFill>
                                  <a:latin typeface="Cambria Math" panose="02040503050406030204" pitchFamily="18" charset="0"/>
                                </a:rPr>
                                <m:t>+</m:t>
                              </m:r>
                              <m:sSub>
                                <m:sSubPr>
                                  <m:ctrlPr>
                                    <a:rPr lang="en-GB" sz="1600" i="1">
                                      <a:solidFill>
                                        <a:schemeClr val="accent5"/>
                                      </a:solidFill>
                                      <a:latin typeface="Cambria Math" panose="02040503050406030204" pitchFamily="18" charset="0"/>
                                    </a:rPr>
                                  </m:ctrlPr>
                                </m:sSubPr>
                                <m:e>
                                  <m:r>
                                    <a:rPr lang="en-GB" sz="1600" i="1">
                                      <a:solidFill>
                                        <a:schemeClr val="accent5"/>
                                      </a:solidFill>
                                      <a:latin typeface="Cambria Math" panose="02040503050406030204" pitchFamily="18" charset="0"/>
                                    </a:rPr>
                                    <m:t>𝐴</m:t>
                                  </m:r>
                                </m:e>
                                <m:sub>
                                  <m:sSup>
                                    <m:sSupPr>
                                      <m:ctrlPr>
                                        <a:rPr lang="en-GB" sz="1600" i="1">
                                          <a:solidFill>
                                            <a:schemeClr val="accent5"/>
                                          </a:solidFill>
                                          <a:latin typeface="Cambria Math" panose="02040503050406030204" pitchFamily="18" charset="0"/>
                                        </a:rPr>
                                      </m:ctrlPr>
                                    </m:sSupPr>
                                    <m:e>
                                      <m:r>
                                        <a:rPr lang="en-GB" sz="1600" i="1">
                                          <a:solidFill>
                                            <a:schemeClr val="accent5"/>
                                          </a:solidFill>
                                          <a:latin typeface="Cambria Math" panose="02040503050406030204" pitchFamily="18" charset="0"/>
                                        </a:rPr>
                                        <m:t>𝑏</m:t>
                                      </m:r>
                                    </m:e>
                                    <m:sup>
                                      <m:r>
                                        <a:rPr lang="en-GB" sz="1600" i="1">
                                          <a:solidFill>
                                            <a:schemeClr val="accent5"/>
                                          </a:solidFill>
                                          <a:latin typeface="Cambria Math" panose="02040503050406030204" pitchFamily="18" charset="0"/>
                                        </a:rPr>
                                        <m:t>′</m:t>
                                      </m:r>
                                    </m:sup>
                                  </m:sSup>
                                  <m:r>
                                    <a:rPr lang="en-GB" sz="1600" i="1">
                                      <a:solidFill>
                                        <a:schemeClr val="accent5"/>
                                      </a:solidFill>
                                      <a:latin typeface="Cambria Math" panose="02040503050406030204" pitchFamily="18" charset="0"/>
                                    </a:rPr>
                                    <m:t>→</m:t>
                                  </m:r>
                                  <m:r>
                                    <a:rPr lang="en-GB" sz="1600" i="1">
                                      <a:solidFill>
                                        <a:schemeClr val="accent5"/>
                                      </a:solidFill>
                                      <a:latin typeface="Cambria Math" panose="02040503050406030204" pitchFamily="18" charset="0"/>
                                    </a:rPr>
                                    <m:t>𝑏</m:t>
                                  </m:r>
                                </m:sub>
                              </m:sSub>
                              <m:sSub>
                                <m:sSubPr>
                                  <m:ctrlPr>
                                    <a:rPr lang="en-GB" sz="1600" i="1">
                                      <a:solidFill>
                                        <a:schemeClr val="accent5"/>
                                      </a:solidFill>
                                      <a:latin typeface="Cambria Math" panose="02040503050406030204" pitchFamily="18" charset="0"/>
                                    </a:rPr>
                                  </m:ctrlPr>
                                </m:sSubPr>
                                <m:e>
                                  <m:r>
                                    <a:rPr lang="en-GB" sz="1600" i="1">
                                      <a:solidFill>
                                        <a:schemeClr val="accent5"/>
                                      </a:solidFill>
                                      <a:latin typeface="Cambria Math" panose="02040503050406030204" pitchFamily="18" charset="0"/>
                                    </a:rPr>
                                    <m:t>𝑛</m:t>
                                  </m:r>
                                </m:e>
                                <m:sub>
                                  <m:sSup>
                                    <m:sSupPr>
                                      <m:ctrlPr>
                                        <a:rPr lang="en-GB" sz="1600" i="1">
                                          <a:solidFill>
                                            <a:schemeClr val="accent5"/>
                                          </a:solidFill>
                                          <a:latin typeface="Cambria Math" panose="02040503050406030204" pitchFamily="18" charset="0"/>
                                        </a:rPr>
                                      </m:ctrlPr>
                                    </m:sSupPr>
                                    <m:e>
                                      <m:r>
                                        <a:rPr lang="en-GB" sz="1600" i="1">
                                          <a:solidFill>
                                            <a:schemeClr val="accent5"/>
                                          </a:solidFill>
                                          <a:latin typeface="Cambria Math" panose="02040503050406030204" pitchFamily="18" charset="0"/>
                                        </a:rPr>
                                        <m:t>𝑏</m:t>
                                      </m:r>
                                    </m:e>
                                    <m:sup>
                                      <m:r>
                                        <a:rPr lang="en-GB" sz="1600" i="1">
                                          <a:solidFill>
                                            <a:schemeClr val="accent5"/>
                                          </a:solidFill>
                                          <a:latin typeface="Cambria Math" panose="02040503050406030204" pitchFamily="18" charset="0"/>
                                        </a:rPr>
                                        <m:t>′</m:t>
                                      </m:r>
                                    </m:sup>
                                  </m:sSup>
                                </m:sub>
                              </m:sSub>
                              <m:r>
                                <a:rPr lang="en-GB" sz="1600" i="1">
                                  <a:solidFill>
                                    <a:schemeClr val="accent4"/>
                                  </a:solidFill>
                                  <a:latin typeface="Cambria Math" panose="02040503050406030204" pitchFamily="18" charset="0"/>
                                </a:rPr>
                                <m:t>−</m:t>
                              </m:r>
                              <m:sSubSup>
                                <m:sSubSupPr>
                                  <m:ctrlPr>
                                    <a:rPr lang="en-GB" sz="1600" i="1">
                                      <a:solidFill>
                                        <a:schemeClr val="accent4"/>
                                      </a:solidFill>
                                      <a:latin typeface="Cambria Math" panose="02040503050406030204" pitchFamily="18" charset="0"/>
                                    </a:rPr>
                                  </m:ctrlPr>
                                </m:sSubSupPr>
                                <m:e>
                                  <m:r>
                                    <a:rPr lang="en-GB" sz="1600" i="1">
                                      <a:solidFill>
                                        <a:schemeClr val="accent4"/>
                                      </a:solidFill>
                                      <a:latin typeface="Cambria Math" panose="02040503050406030204" pitchFamily="18" charset="0"/>
                                    </a:rPr>
                                    <m:t>𝐾</m:t>
                                  </m:r>
                                </m:e>
                                <m:sub>
                                  <m:r>
                                    <a:rPr lang="en-GB" sz="1600" i="1">
                                      <a:solidFill>
                                        <a:schemeClr val="accent4"/>
                                      </a:solidFill>
                                      <a:latin typeface="Cambria Math" panose="02040503050406030204" pitchFamily="18" charset="0"/>
                                    </a:rPr>
                                    <m:t>𝑏</m:t>
                                  </m:r>
                                  <m:r>
                                    <a:rPr lang="en-GB" sz="1600" i="1">
                                      <a:solidFill>
                                        <a:schemeClr val="accent4"/>
                                      </a:solidFill>
                                      <a:latin typeface="Cambria Math" panose="02040503050406030204" pitchFamily="18" charset="0"/>
                                    </a:rPr>
                                    <m:t>→</m:t>
                                  </m:r>
                                  <m:sSup>
                                    <m:sSupPr>
                                      <m:ctrlPr>
                                        <a:rPr lang="en-GB" sz="1600" i="1">
                                          <a:solidFill>
                                            <a:schemeClr val="accent4"/>
                                          </a:solidFill>
                                          <a:latin typeface="Cambria Math" panose="02040503050406030204" pitchFamily="18" charset="0"/>
                                        </a:rPr>
                                      </m:ctrlPr>
                                    </m:sSupPr>
                                    <m:e>
                                      <m:r>
                                        <a:rPr lang="en-GB" sz="1600" i="1">
                                          <a:solidFill>
                                            <a:schemeClr val="accent4"/>
                                          </a:solidFill>
                                          <a:latin typeface="Cambria Math" panose="02040503050406030204" pitchFamily="18" charset="0"/>
                                        </a:rPr>
                                        <m:t>𝑏</m:t>
                                      </m:r>
                                    </m:e>
                                    <m:sup>
                                      <m:r>
                                        <a:rPr lang="en-GB" sz="1600" i="1">
                                          <a:solidFill>
                                            <a:schemeClr val="accent4"/>
                                          </a:solidFill>
                                          <a:latin typeface="Cambria Math" panose="02040503050406030204" pitchFamily="18" charset="0"/>
                                        </a:rPr>
                                        <m:t>′</m:t>
                                      </m:r>
                                    </m:sup>
                                  </m:sSup>
                                </m:sub>
                                <m:sup>
                                  <m:r>
                                    <a:rPr lang="en-GB" sz="1600" i="1">
                                      <a:solidFill>
                                        <a:schemeClr val="accent4"/>
                                      </a:solidFill>
                                      <a:latin typeface="Cambria Math" panose="02040503050406030204" pitchFamily="18" charset="0"/>
                                    </a:rPr>
                                    <m:t>𝐸𝑋</m:t>
                                  </m:r>
                                </m:sup>
                              </m:sSubSup>
                              <m:sSub>
                                <m:sSubPr>
                                  <m:ctrlPr>
                                    <a:rPr lang="en-GB" sz="1600" i="1">
                                      <a:solidFill>
                                        <a:schemeClr val="accent4"/>
                                      </a:solidFill>
                                      <a:latin typeface="Cambria Math" panose="02040503050406030204" pitchFamily="18" charset="0"/>
                                    </a:rPr>
                                  </m:ctrlPr>
                                </m:sSubPr>
                                <m:e>
                                  <m:r>
                                    <a:rPr lang="en-GB" sz="1600" i="1">
                                      <a:solidFill>
                                        <a:schemeClr val="accent4"/>
                                      </a:solidFill>
                                      <a:latin typeface="Cambria Math" panose="02040503050406030204" pitchFamily="18" charset="0"/>
                                    </a:rPr>
                                    <m:t>𝑛</m:t>
                                  </m:r>
                                </m:e>
                                <m:sub>
                                  <m:r>
                                    <a:rPr lang="en-GB" sz="1600" i="1">
                                      <a:solidFill>
                                        <a:schemeClr val="accent4"/>
                                      </a:solidFill>
                                      <a:latin typeface="Cambria Math" panose="02040503050406030204" pitchFamily="18" charset="0"/>
                                    </a:rPr>
                                    <m:t>𝑏</m:t>
                                  </m:r>
                                </m:sub>
                              </m:sSub>
                            </m:e>
                          </m:d>
                          <m:r>
                            <a:rPr lang="en-GB" sz="1600" i="1">
                              <a:solidFill>
                                <a:srgbClr val="000000"/>
                              </a:solidFill>
                              <a:latin typeface="Cambria Math" panose="02040503050406030204" pitchFamily="18" charset="0"/>
                            </a:rPr>
                            <m:t> </m:t>
                          </m:r>
                          <m:r>
                            <a:rPr lang="en-GB" sz="1600" i="1">
                              <a:solidFill>
                                <a:schemeClr val="accent3"/>
                              </a:solidFill>
                              <a:latin typeface="Cambria Math" panose="02040503050406030204" pitchFamily="18" charset="0"/>
                            </a:rPr>
                            <m:t>−</m:t>
                          </m:r>
                          <m:sSubSup>
                            <m:sSubSupPr>
                              <m:ctrlPr>
                                <a:rPr lang="en-GB" sz="1600" i="1">
                                  <a:solidFill>
                                    <a:schemeClr val="accent3"/>
                                  </a:solidFill>
                                  <a:latin typeface="Cambria Math" panose="02040503050406030204" pitchFamily="18" charset="0"/>
                                </a:rPr>
                              </m:ctrlPr>
                            </m:sSubSupPr>
                            <m:e>
                              <m:r>
                                <a:rPr lang="en-GB" sz="1600" i="1">
                                  <a:solidFill>
                                    <a:schemeClr val="accent3"/>
                                  </a:solidFill>
                                  <a:latin typeface="Cambria Math" panose="02040503050406030204" pitchFamily="18" charset="0"/>
                                </a:rPr>
                                <m:t>𝐾</m:t>
                              </m:r>
                            </m:e>
                            <m:sub>
                              <m:r>
                                <a:rPr lang="en-GB" sz="1600" i="1">
                                  <a:solidFill>
                                    <a:schemeClr val="accent3"/>
                                  </a:solidFill>
                                  <a:latin typeface="Cambria Math" panose="02040503050406030204" pitchFamily="18" charset="0"/>
                                </a:rPr>
                                <m:t>𝑏</m:t>
                              </m:r>
                            </m:sub>
                            <m:sup>
                              <m:r>
                                <a:rPr lang="en-GB" sz="1600" i="1">
                                  <a:solidFill>
                                    <a:schemeClr val="accent3"/>
                                  </a:solidFill>
                                  <a:latin typeface="Cambria Math" panose="02040503050406030204" pitchFamily="18" charset="0"/>
                                </a:rPr>
                                <m:t>𝐼𝑂𝑁</m:t>
                              </m:r>
                            </m:sup>
                          </m:sSubSup>
                          <m:sSub>
                            <m:sSubPr>
                              <m:ctrlPr>
                                <a:rPr lang="en-GB" sz="1600" i="1">
                                  <a:solidFill>
                                    <a:schemeClr val="accent3"/>
                                  </a:solidFill>
                                  <a:latin typeface="Cambria Math" panose="02040503050406030204" pitchFamily="18" charset="0"/>
                                </a:rPr>
                              </m:ctrlPr>
                            </m:sSubPr>
                            <m:e>
                              <m:r>
                                <a:rPr lang="en-GB" sz="1600" i="1">
                                  <a:solidFill>
                                    <a:schemeClr val="accent3"/>
                                  </a:solidFill>
                                  <a:latin typeface="Cambria Math" panose="02040503050406030204" pitchFamily="18" charset="0"/>
                                </a:rPr>
                                <m:t>𝑛</m:t>
                              </m:r>
                            </m:e>
                            <m:sub>
                              <m:r>
                                <a:rPr lang="en-GB" sz="1600" i="1">
                                  <a:solidFill>
                                    <a:schemeClr val="accent3"/>
                                  </a:solidFill>
                                  <a:latin typeface="Cambria Math" panose="02040503050406030204" pitchFamily="18" charset="0"/>
                                </a:rPr>
                                <m:t>𝑏</m:t>
                              </m:r>
                            </m:sub>
                          </m:sSub>
                          <m:r>
                            <a:rPr lang="en-GB" sz="1600" i="1">
                              <a:solidFill>
                                <a:schemeClr val="accent3"/>
                              </a:solidFill>
                              <a:latin typeface="Cambria Math" panose="02040503050406030204" pitchFamily="18" charset="0"/>
                            </a:rPr>
                            <m:t>+</m:t>
                          </m:r>
                          <m:sSub>
                            <m:sSubPr>
                              <m:ctrlPr>
                                <a:rPr lang="en-GB" sz="1600" i="1">
                                  <a:solidFill>
                                    <a:schemeClr val="accent3"/>
                                  </a:solidFill>
                                  <a:latin typeface="Cambria Math" panose="02040503050406030204" pitchFamily="18" charset="0"/>
                                </a:rPr>
                              </m:ctrlPr>
                            </m:sSubPr>
                            <m:e>
                              <m:r>
                                <a:rPr lang="en-GB" sz="1600" i="1">
                                  <a:solidFill>
                                    <a:schemeClr val="accent3"/>
                                  </a:solidFill>
                                  <a:latin typeface="Cambria Math" panose="02040503050406030204" pitchFamily="18" charset="0"/>
                                </a:rPr>
                                <m:t>𝛼</m:t>
                              </m:r>
                            </m:e>
                            <m:sub>
                              <m:r>
                                <a:rPr lang="en-GB" sz="1600" i="1">
                                  <a:solidFill>
                                    <a:schemeClr val="accent3"/>
                                  </a:solidFill>
                                  <a:latin typeface="Cambria Math" panose="02040503050406030204" pitchFamily="18" charset="0"/>
                                </a:rPr>
                                <m:t>𝑏</m:t>
                              </m:r>
                            </m:sub>
                          </m:sSub>
                          <m:sSubSup>
                            <m:sSubSupPr>
                              <m:ctrlPr>
                                <a:rPr lang="en-GB" sz="1600" i="1">
                                  <a:solidFill>
                                    <a:schemeClr val="accent3"/>
                                  </a:solidFill>
                                  <a:latin typeface="Cambria Math" panose="02040503050406030204" pitchFamily="18" charset="0"/>
                                </a:rPr>
                              </m:ctrlPr>
                            </m:sSubSupPr>
                            <m:e>
                              <m:r>
                                <a:rPr lang="en-GB" sz="1600" i="1">
                                  <a:solidFill>
                                    <a:schemeClr val="accent3"/>
                                  </a:solidFill>
                                  <a:latin typeface="Cambria Math" panose="02040503050406030204" pitchFamily="18" charset="0"/>
                                </a:rPr>
                                <m:t>𝑛</m:t>
                              </m:r>
                            </m:e>
                            <m:sub>
                              <m:r>
                                <a:rPr lang="en-GB" sz="1600" i="1">
                                  <a:solidFill>
                                    <a:schemeClr val="accent3"/>
                                  </a:solidFill>
                                  <a:latin typeface="Cambria Math" panose="02040503050406030204" pitchFamily="18" charset="0"/>
                                </a:rPr>
                                <m:t>𝑒</m:t>
                              </m:r>
                            </m:sub>
                            <m:sup>
                              <m:r>
                                <a:rPr lang="en-GB" sz="1600" i="1">
                                  <a:solidFill>
                                    <a:schemeClr val="accent3"/>
                                  </a:solidFill>
                                  <a:latin typeface="Cambria Math" panose="02040503050406030204" pitchFamily="18" charset="0"/>
                                </a:rPr>
                                <m:t>2</m:t>
                              </m:r>
                            </m:sup>
                          </m:sSubSup>
                          <m:sSub>
                            <m:sSubPr>
                              <m:ctrlPr>
                                <a:rPr lang="en-GB" sz="1600" i="1">
                                  <a:solidFill>
                                    <a:schemeClr val="accent3"/>
                                  </a:solidFill>
                                  <a:latin typeface="Cambria Math" panose="02040503050406030204" pitchFamily="18" charset="0"/>
                                </a:rPr>
                              </m:ctrlPr>
                            </m:sSubPr>
                            <m:e>
                              <m:r>
                                <a:rPr lang="en-GB" sz="1600" i="1">
                                  <a:solidFill>
                                    <a:schemeClr val="accent3"/>
                                  </a:solidFill>
                                  <a:latin typeface="Cambria Math" panose="02040503050406030204" pitchFamily="18" charset="0"/>
                                </a:rPr>
                                <m:t>𝑛</m:t>
                              </m:r>
                            </m:e>
                            <m:sub>
                              <m:r>
                                <a:rPr lang="en-GB" sz="1600" i="1">
                                  <a:solidFill>
                                    <a:schemeClr val="accent3"/>
                                  </a:solidFill>
                                  <a:latin typeface="Cambria Math" panose="02040503050406030204" pitchFamily="18" charset="0"/>
                                </a:rPr>
                                <m:t>𝑖</m:t>
                              </m:r>
                            </m:sub>
                          </m:sSub>
                          <m:r>
                            <a:rPr lang="en-GB" sz="1600" i="1">
                              <a:solidFill>
                                <a:schemeClr val="accent3"/>
                              </a:solidFill>
                              <a:latin typeface="Cambria Math" panose="02040503050406030204" pitchFamily="18" charset="0"/>
                            </a:rPr>
                            <m:t>+</m:t>
                          </m:r>
                          <m:sSub>
                            <m:sSubPr>
                              <m:ctrlPr>
                                <a:rPr lang="en-GB" sz="1600" i="1">
                                  <a:solidFill>
                                    <a:schemeClr val="accent3"/>
                                  </a:solidFill>
                                  <a:latin typeface="Cambria Math" panose="02040503050406030204" pitchFamily="18" charset="0"/>
                                </a:rPr>
                              </m:ctrlPr>
                            </m:sSubPr>
                            <m:e>
                              <m:r>
                                <a:rPr lang="en-GB" sz="1600" i="1">
                                  <a:solidFill>
                                    <a:schemeClr val="accent3"/>
                                  </a:solidFill>
                                  <a:latin typeface="Cambria Math" panose="02040503050406030204" pitchFamily="18" charset="0"/>
                                </a:rPr>
                                <m:t>𝛽</m:t>
                              </m:r>
                            </m:e>
                            <m:sub>
                              <m:r>
                                <a:rPr lang="en-GB" sz="1600" i="1">
                                  <a:solidFill>
                                    <a:schemeClr val="accent3"/>
                                  </a:solidFill>
                                  <a:latin typeface="Cambria Math" panose="02040503050406030204" pitchFamily="18" charset="0"/>
                                </a:rPr>
                                <m:t>𝑏</m:t>
                              </m:r>
                            </m:sub>
                          </m:sSub>
                          <m:sSub>
                            <m:sSubPr>
                              <m:ctrlPr>
                                <a:rPr lang="en-GB" sz="1600" i="1">
                                  <a:solidFill>
                                    <a:schemeClr val="accent3"/>
                                  </a:solidFill>
                                  <a:latin typeface="Cambria Math" panose="02040503050406030204" pitchFamily="18" charset="0"/>
                                </a:rPr>
                              </m:ctrlPr>
                            </m:sSubPr>
                            <m:e>
                              <m:r>
                                <a:rPr lang="en-GB" sz="1600" i="1">
                                  <a:solidFill>
                                    <a:schemeClr val="accent3"/>
                                  </a:solidFill>
                                  <a:latin typeface="Cambria Math" panose="02040503050406030204" pitchFamily="18" charset="0"/>
                                </a:rPr>
                                <m:t>𝑛</m:t>
                              </m:r>
                            </m:e>
                            <m:sub>
                              <m:r>
                                <a:rPr lang="en-GB" sz="1600" i="1">
                                  <a:solidFill>
                                    <a:schemeClr val="accent3"/>
                                  </a:solidFill>
                                  <a:latin typeface="Cambria Math" panose="02040503050406030204" pitchFamily="18" charset="0"/>
                                </a:rPr>
                                <m:t>𝑒</m:t>
                              </m:r>
                            </m:sub>
                          </m:sSub>
                          <m:sSub>
                            <m:sSubPr>
                              <m:ctrlPr>
                                <a:rPr lang="en-GB" sz="1600" i="1">
                                  <a:solidFill>
                                    <a:schemeClr val="accent3"/>
                                  </a:solidFill>
                                  <a:latin typeface="Cambria Math" panose="02040503050406030204" pitchFamily="18" charset="0"/>
                                </a:rPr>
                              </m:ctrlPr>
                            </m:sSubPr>
                            <m:e>
                              <m:r>
                                <a:rPr lang="en-GB" sz="1600" i="1">
                                  <a:solidFill>
                                    <a:schemeClr val="accent3"/>
                                  </a:solidFill>
                                  <a:latin typeface="Cambria Math" panose="02040503050406030204" pitchFamily="18" charset="0"/>
                                </a:rPr>
                                <m:t>𝑛</m:t>
                              </m:r>
                            </m:e>
                            <m:sub>
                              <m:r>
                                <a:rPr lang="en-GB" sz="1600" i="1">
                                  <a:solidFill>
                                    <a:schemeClr val="accent3"/>
                                  </a:solidFill>
                                  <a:latin typeface="Cambria Math" panose="02040503050406030204" pitchFamily="18" charset="0"/>
                                </a:rPr>
                                <m:t>𝑖</m:t>
                              </m:r>
                            </m:sub>
                          </m:sSub>
                        </m:e>
                      </m:nary>
                      <m:r>
                        <a:rPr lang="en-GB" sz="1600" i="1">
                          <a:solidFill>
                            <a:srgbClr val="000000"/>
                          </a:solidFill>
                          <a:latin typeface="Cambria Math" panose="02040503050406030204" pitchFamily="18" charset="0"/>
                        </a:rPr>
                        <m:t>  </m:t>
                      </m:r>
                    </m:oMath>
                  </m:oMathPara>
                </a14:m>
                <a:endParaRPr lang="en-GB" sz="1600" dirty="0">
                  <a:solidFill>
                    <a:srgbClr val="000000"/>
                  </a:solidFill>
                  <a:latin typeface="Calibri" panose="020F0502020204030204"/>
                </a:endParaRPr>
              </a:p>
            </p:txBody>
          </p:sp>
        </mc:Choice>
        <mc:Fallback xmlns="">
          <p:sp>
            <p:nvSpPr>
              <p:cNvPr id="8" name="TextBox 7">
                <a:extLst>
                  <a:ext uri="{FF2B5EF4-FFF2-40B4-BE49-F238E27FC236}">
                    <a16:creationId xmlns:a16="http://schemas.microsoft.com/office/drawing/2014/main" id="{1F4A35FD-3481-4695-A371-7944F1E4626A}"/>
                  </a:ext>
                </a:extLst>
              </p:cNvPr>
              <p:cNvSpPr txBox="1">
                <a:spLocks noRot="1" noChangeAspect="1" noMove="1" noResize="1" noEditPoints="1" noAdjustHandles="1" noChangeArrowheads="1" noChangeShapeType="1" noTextEdit="1"/>
              </p:cNvSpPr>
              <p:nvPr/>
            </p:nvSpPr>
            <p:spPr>
              <a:xfrm>
                <a:off x="728896" y="1400580"/>
                <a:ext cx="6393673" cy="1213409"/>
              </a:xfrm>
              <a:prstGeom prst="rect">
                <a:avLst/>
              </a:prstGeom>
              <a:blipFill>
                <a:blip r:embed="rId3"/>
                <a:stretch>
                  <a:fillRect l="-7937" t="-75000" r="-794" b="-102083"/>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371B4872-B6E4-4A75-ACD3-3179B09DDD31}"/>
              </a:ext>
            </a:extLst>
          </p:cNvPr>
          <p:cNvSpPr txBox="1"/>
          <p:nvPr/>
        </p:nvSpPr>
        <p:spPr>
          <a:xfrm>
            <a:off x="762975" y="2850714"/>
            <a:ext cx="2769577" cy="738664"/>
          </a:xfrm>
          <a:prstGeom prst="rect">
            <a:avLst/>
          </a:prstGeom>
          <a:noFill/>
        </p:spPr>
        <p:txBody>
          <a:bodyPr wrap="square" rtlCol="0">
            <a:spAutoFit/>
          </a:bodyPr>
          <a:lstStyle/>
          <a:p>
            <a:pPr marL="214313" indent="-214313">
              <a:buFont typeface="Arial" panose="020B0604020202020204" pitchFamily="34" charset="0"/>
              <a:buChar char="•"/>
            </a:pPr>
            <a:r>
              <a:rPr lang="en-GB" sz="1400" dirty="0">
                <a:solidFill>
                  <a:schemeClr val="accent4"/>
                </a:solidFill>
                <a:latin typeface="Arial" panose="020B0604020202020204" pitchFamily="34" charset="0"/>
                <a:cs typeface="Arial" panose="020B0604020202020204" pitchFamily="34" charset="0"/>
              </a:rPr>
              <a:t>excitation and deexcitation</a:t>
            </a:r>
          </a:p>
          <a:p>
            <a:pPr marL="214313" indent="-214313">
              <a:buFont typeface="Arial" panose="020B0604020202020204" pitchFamily="34" charset="0"/>
              <a:buChar char="•"/>
            </a:pPr>
            <a:r>
              <a:rPr lang="en-GB" sz="1400" dirty="0">
                <a:solidFill>
                  <a:schemeClr val="accent3"/>
                </a:solidFill>
                <a:latin typeface="Arial" panose="020B0604020202020204" pitchFamily="34" charset="0"/>
                <a:cs typeface="Arial" panose="020B0604020202020204" pitchFamily="34" charset="0"/>
              </a:rPr>
              <a:t>ionization and recombination</a:t>
            </a:r>
          </a:p>
          <a:p>
            <a:pPr marL="214313" indent="-214313">
              <a:buFont typeface="Arial" panose="020B0604020202020204" pitchFamily="34" charset="0"/>
              <a:buChar char="•"/>
            </a:pPr>
            <a:r>
              <a:rPr lang="en-GB" sz="1400" dirty="0">
                <a:solidFill>
                  <a:schemeClr val="accent5"/>
                </a:solidFill>
                <a:latin typeface="Arial" panose="020B0604020202020204" pitchFamily="34" charset="0"/>
                <a:cs typeface="Arial" panose="020B0604020202020204" pitchFamily="34" charset="0"/>
              </a:rPr>
              <a:t>spontaneous emission</a:t>
            </a:r>
          </a:p>
        </p:txBody>
      </p:sp>
      <p:cxnSp>
        <p:nvCxnSpPr>
          <p:cNvPr id="11" name="Straight Arrow Connector 10">
            <a:extLst>
              <a:ext uri="{FF2B5EF4-FFF2-40B4-BE49-F238E27FC236}">
                <a16:creationId xmlns:a16="http://schemas.microsoft.com/office/drawing/2014/main" id="{308AEA5F-48D6-4E6F-8B86-E6FA0B93C4EF}"/>
              </a:ext>
            </a:extLst>
          </p:cNvPr>
          <p:cNvCxnSpPr>
            <a:cxnSpLocks/>
          </p:cNvCxnSpPr>
          <p:nvPr/>
        </p:nvCxnSpPr>
        <p:spPr>
          <a:xfrm flipV="1">
            <a:off x="5386166" y="2568455"/>
            <a:ext cx="386156" cy="571001"/>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29FD877-004C-4138-B5BC-D1A2B42FC200}"/>
              </a:ext>
            </a:extLst>
          </p:cNvPr>
          <p:cNvSpPr txBox="1"/>
          <p:nvPr/>
        </p:nvSpPr>
        <p:spPr>
          <a:xfrm>
            <a:off x="4511824" y="3087847"/>
            <a:ext cx="1904689" cy="307777"/>
          </a:xfrm>
          <a:prstGeom prst="rect">
            <a:avLst/>
          </a:prstGeom>
          <a:noFill/>
        </p:spPr>
        <p:txBody>
          <a:bodyPr wrap="none" rtlCol="0">
            <a:spAutoFit/>
          </a:bodyPr>
          <a:lstStyle/>
          <a:p>
            <a:r>
              <a:rPr lang="en-GB" sz="1400" dirty="0">
                <a:solidFill>
                  <a:schemeClr val="accent3"/>
                </a:solidFill>
                <a:latin typeface="Arial" panose="020B0604020202020204" pitchFamily="34" charset="0"/>
                <a:cs typeface="Arial" panose="020B0604020202020204" pitchFamily="34" charset="0"/>
              </a:rPr>
              <a:t>3-body recombination</a:t>
            </a:r>
          </a:p>
        </p:txBody>
      </p:sp>
      <p:cxnSp>
        <p:nvCxnSpPr>
          <p:cNvPr id="13" name="Straight Arrow Connector 12">
            <a:extLst>
              <a:ext uri="{FF2B5EF4-FFF2-40B4-BE49-F238E27FC236}">
                <a16:creationId xmlns:a16="http://schemas.microsoft.com/office/drawing/2014/main" id="{AD4C9BF6-811D-4239-AF6E-9FFED2870553}"/>
              </a:ext>
            </a:extLst>
          </p:cNvPr>
          <p:cNvCxnSpPr>
            <a:cxnSpLocks/>
          </p:cNvCxnSpPr>
          <p:nvPr/>
        </p:nvCxnSpPr>
        <p:spPr>
          <a:xfrm flipH="1" flipV="1">
            <a:off x="6621192" y="2568455"/>
            <a:ext cx="671658" cy="571001"/>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077EB72-081D-495A-BFF1-C5EB29BBA211}"/>
              </a:ext>
            </a:extLst>
          </p:cNvPr>
          <p:cNvSpPr txBox="1"/>
          <p:nvPr/>
        </p:nvSpPr>
        <p:spPr>
          <a:xfrm>
            <a:off x="6696927" y="3110511"/>
            <a:ext cx="2034531" cy="307777"/>
          </a:xfrm>
          <a:prstGeom prst="rect">
            <a:avLst/>
          </a:prstGeom>
          <a:noFill/>
        </p:spPr>
        <p:txBody>
          <a:bodyPr wrap="none" rtlCol="0">
            <a:spAutoFit/>
          </a:bodyPr>
          <a:lstStyle/>
          <a:p>
            <a:r>
              <a:rPr lang="en-GB" sz="1400" dirty="0">
                <a:solidFill>
                  <a:schemeClr val="accent3"/>
                </a:solidFill>
                <a:latin typeface="Arial" panose="020B0604020202020204" pitchFamily="34" charset="0"/>
                <a:cs typeface="Arial" panose="020B0604020202020204" pitchFamily="34" charset="0"/>
              </a:rPr>
              <a:t>radiative recombination</a:t>
            </a:r>
          </a:p>
        </p:txBody>
      </p:sp>
      <p:sp>
        <p:nvSpPr>
          <p:cNvPr id="17" name="Rectangle 16">
            <a:extLst>
              <a:ext uri="{FF2B5EF4-FFF2-40B4-BE49-F238E27FC236}">
                <a16:creationId xmlns:a16="http://schemas.microsoft.com/office/drawing/2014/main" id="{C9DB27DB-8577-4A6B-9839-9A5E1BC01265}"/>
              </a:ext>
            </a:extLst>
          </p:cNvPr>
          <p:cNvSpPr/>
          <p:nvPr/>
        </p:nvSpPr>
        <p:spPr>
          <a:xfrm>
            <a:off x="8729225" y="1913774"/>
            <a:ext cx="2800767" cy="230832"/>
          </a:xfrm>
          <a:prstGeom prst="rect">
            <a:avLst/>
          </a:prstGeom>
        </p:spPr>
        <p:txBody>
          <a:bodyPr wrap="none">
            <a:spAutoFit/>
          </a:bodyPr>
          <a:lstStyle/>
          <a:p>
            <a:pPr hangingPunct="0"/>
            <a:r>
              <a:rPr lang="en-US" sz="900" dirty="0" err="1">
                <a:solidFill>
                  <a:srgbClr val="000000"/>
                </a:solidFill>
                <a:latin typeface="Arial" panose="020B0604020202020204" pitchFamily="34" charset="0"/>
                <a:ea typeface="Noto Sans CJK SC Regular" pitchFamily="2"/>
                <a:cs typeface="Arial" panose="020B0604020202020204" pitchFamily="34" charset="0"/>
              </a:rPr>
              <a:t>Janev</a:t>
            </a:r>
            <a:r>
              <a:rPr lang="en-US" sz="900" dirty="0">
                <a:solidFill>
                  <a:srgbClr val="000000"/>
                </a:solidFill>
                <a:latin typeface="Arial" panose="020B0604020202020204" pitchFamily="34" charset="0"/>
                <a:ea typeface="Noto Sans CJK SC Regular" pitchFamily="2"/>
                <a:cs typeface="Arial" panose="020B0604020202020204" pitchFamily="34" charset="0"/>
              </a:rPr>
              <a:t> R. K. et al. </a:t>
            </a:r>
            <a:r>
              <a:rPr lang="en-US" sz="900" b="1" i="1" dirty="0">
                <a:solidFill>
                  <a:srgbClr val="000000"/>
                </a:solidFill>
                <a:latin typeface="Arial" panose="020B0604020202020204" pitchFamily="34" charset="0"/>
                <a:ea typeface="Noto Sans CJK SC Regular" pitchFamily="2"/>
                <a:cs typeface="Arial" panose="020B0604020202020204" pitchFamily="34" charset="0"/>
                <a:hlinkClick r:id="rId4"/>
              </a:rPr>
              <a:t>www.eirene.de/report_4105.pdf</a:t>
            </a:r>
          </a:p>
        </p:txBody>
      </p:sp>
      <p:sp>
        <p:nvSpPr>
          <p:cNvPr id="18" name="Rectangle 17">
            <a:extLst>
              <a:ext uri="{FF2B5EF4-FFF2-40B4-BE49-F238E27FC236}">
                <a16:creationId xmlns:a16="http://schemas.microsoft.com/office/drawing/2014/main" id="{44D630D3-2296-4DB1-936C-1CFC7763AF27}"/>
              </a:ext>
            </a:extLst>
          </p:cNvPr>
          <p:cNvSpPr/>
          <p:nvPr/>
        </p:nvSpPr>
        <p:spPr>
          <a:xfrm>
            <a:off x="8729226" y="1757274"/>
            <a:ext cx="3379451" cy="230832"/>
          </a:xfrm>
          <a:prstGeom prst="rect">
            <a:avLst/>
          </a:prstGeom>
        </p:spPr>
        <p:txBody>
          <a:bodyPr wrap="none">
            <a:spAutoFit/>
          </a:bodyPr>
          <a:lstStyle/>
          <a:p>
            <a:pPr hangingPunct="0"/>
            <a:r>
              <a:rPr lang="en-US" sz="900" dirty="0">
                <a:solidFill>
                  <a:srgbClr val="000000"/>
                </a:solidFill>
                <a:latin typeface="Arial" panose="020B0604020202020204" pitchFamily="34" charset="0"/>
                <a:ea typeface="Noto Sans CJK SC Regular" pitchFamily="2"/>
                <a:cs typeface="Arial" panose="020B0604020202020204" pitchFamily="34" charset="0"/>
              </a:rPr>
              <a:t>NIST database </a:t>
            </a:r>
            <a:r>
              <a:rPr lang="en-US" sz="900" baseline="30000" dirty="0">
                <a:solidFill>
                  <a:srgbClr val="000000"/>
                </a:solidFill>
                <a:latin typeface="Arial" panose="020B0604020202020204" pitchFamily="34" charset="0"/>
                <a:ea typeface="Noto Sans CJK SC Regular" pitchFamily="2"/>
                <a:cs typeface="Arial" panose="020B0604020202020204" pitchFamily="34" charset="0"/>
              </a:rPr>
              <a:t> </a:t>
            </a:r>
            <a:r>
              <a:rPr lang="en-US" sz="900" b="1" i="1" dirty="0">
                <a:solidFill>
                  <a:srgbClr val="000000"/>
                </a:solidFill>
                <a:latin typeface="Arial" panose="020B0604020202020204" pitchFamily="34" charset="0"/>
                <a:ea typeface="Noto Sans CJK SC Regular" pitchFamily="2"/>
                <a:cs typeface="Arial" panose="020B0604020202020204" pitchFamily="34" charset="0"/>
                <a:hlinkClick r:id="rId4"/>
              </a:rPr>
              <a:t>www.nist.gov/pml/atomic-spectra-database</a:t>
            </a:r>
          </a:p>
        </p:txBody>
      </p:sp>
      <p:cxnSp>
        <p:nvCxnSpPr>
          <p:cNvPr id="23" name="Straight Arrow Connector 22">
            <a:extLst>
              <a:ext uri="{FF2B5EF4-FFF2-40B4-BE49-F238E27FC236}">
                <a16:creationId xmlns:a16="http://schemas.microsoft.com/office/drawing/2014/main" id="{DD0B35CF-04BE-45CB-8786-71F8F45E422F}"/>
              </a:ext>
            </a:extLst>
          </p:cNvPr>
          <p:cNvCxnSpPr>
            <a:cxnSpLocks/>
          </p:cNvCxnSpPr>
          <p:nvPr/>
        </p:nvCxnSpPr>
        <p:spPr>
          <a:xfrm flipV="1">
            <a:off x="6888088" y="3873701"/>
            <a:ext cx="2232248" cy="560826"/>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3401848D-1DB1-4C61-A3C4-D4B5351CCE0B}"/>
              </a:ext>
            </a:extLst>
          </p:cNvPr>
          <p:cNvSpPr txBox="1"/>
          <p:nvPr/>
        </p:nvSpPr>
        <p:spPr>
          <a:xfrm>
            <a:off x="9220874" y="3645024"/>
            <a:ext cx="2646878" cy="338554"/>
          </a:xfrm>
          <a:prstGeom prst="rect">
            <a:avLst/>
          </a:prstGeom>
          <a:noFill/>
        </p:spPr>
        <p:txBody>
          <a:bodyPr wrap="none" rtlCol="0">
            <a:spAutoFit/>
          </a:bodyPr>
          <a:lstStyle/>
          <a:p>
            <a:r>
              <a:rPr lang="en-GB" sz="1600" dirty="0">
                <a:solidFill>
                  <a:schemeClr val="tx1">
                    <a:lumMod val="75000"/>
                    <a:lumOff val="25000"/>
                  </a:schemeClr>
                </a:solidFill>
                <a:latin typeface="Arial" panose="020B0604020202020204" pitchFamily="34" charset="0"/>
                <a:cs typeface="Arial" panose="020B0604020202020204" pitchFamily="34" charset="0"/>
              </a:rPr>
              <a:t>Dampen higher harmonics!</a:t>
            </a:r>
          </a:p>
        </p:txBody>
      </p:sp>
      <p:grpSp>
        <p:nvGrpSpPr>
          <p:cNvPr id="15" name="Group 14">
            <a:extLst>
              <a:ext uri="{FF2B5EF4-FFF2-40B4-BE49-F238E27FC236}">
                <a16:creationId xmlns:a16="http://schemas.microsoft.com/office/drawing/2014/main" id="{7983A513-ADAD-7F2F-A98B-ABD288BE3ABF}"/>
              </a:ext>
            </a:extLst>
          </p:cNvPr>
          <p:cNvGrpSpPr/>
          <p:nvPr/>
        </p:nvGrpSpPr>
        <p:grpSpPr>
          <a:xfrm>
            <a:off x="10544313" y="5814698"/>
            <a:ext cx="1435267" cy="808466"/>
            <a:chOff x="10544313" y="5814698"/>
            <a:chExt cx="1435267" cy="808466"/>
          </a:xfrm>
        </p:grpSpPr>
        <p:sp>
          <p:nvSpPr>
            <p:cNvPr id="10" name="Right Brace 9">
              <a:extLst>
                <a:ext uri="{FF2B5EF4-FFF2-40B4-BE49-F238E27FC236}">
                  <a16:creationId xmlns:a16="http://schemas.microsoft.com/office/drawing/2014/main" id="{E77DCDF2-E9FE-1BC5-5881-3C0EBD10E63F}"/>
                </a:ext>
              </a:extLst>
            </p:cNvPr>
            <p:cNvSpPr/>
            <p:nvPr/>
          </p:nvSpPr>
          <p:spPr>
            <a:xfrm>
              <a:off x="10544313" y="5968335"/>
              <a:ext cx="200578" cy="654829"/>
            </a:xfrm>
            <a:prstGeom prst="rightBrace">
              <a:avLst>
                <a:gd name="adj1" fmla="val 8333"/>
                <a:gd name="adj2" fmla="val 30180"/>
              </a:avLst>
            </a:prstGeom>
            <a:ln w="19050"/>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b="1" dirty="0"/>
            </a:p>
          </p:txBody>
        </p:sp>
        <p:sp>
          <p:nvSpPr>
            <p:cNvPr id="16" name="TextBox 15">
              <a:extLst>
                <a:ext uri="{FF2B5EF4-FFF2-40B4-BE49-F238E27FC236}">
                  <a16:creationId xmlns:a16="http://schemas.microsoft.com/office/drawing/2014/main" id="{27176271-7CCE-C4DF-33E4-0D01B2317DEE}"/>
                </a:ext>
              </a:extLst>
            </p:cNvPr>
            <p:cNvSpPr txBox="1"/>
            <p:nvPr/>
          </p:nvSpPr>
          <p:spPr>
            <a:xfrm>
              <a:off x="10744891" y="5814698"/>
              <a:ext cx="1234689" cy="738664"/>
            </a:xfrm>
            <a:prstGeom prst="rect">
              <a:avLst/>
            </a:prstGeom>
            <a:noFill/>
          </p:spPr>
          <p:txBody>
            <a:bodyPr wrap="square">
              <a:spAutoFit/>
            </a:bodyPr>
            <a:lstStyle/>
            <a:p>
              <a:r>
                <a:rPr lang="en-GB" sz="1400" dirty="0">
                  <a:solidFill>
                    <a:srgbClr val="CC86FF"/>
                  </a:solidFill>
                  <a:latin typeface="Arial" panose="020B0604020202020204" pitchFamily="34" charset="0"/>
                  <a:cs typeface="Arial" panose="020B0604020202020204" pitchFamily="34" charset="0"/>
                </a:rPr>
                <a:t>Dominic</a:t>
              </a:r>
            </a:p>
            <a:p>
              <a:r>
                <a:rPr lang="en-GB" sz="1400" dirty="0">
                  <a:solidFill>
                    <a:srgbClr val="CC86FF"/>
                  </a:solidFill>
                  <a:latin typeface="Arial" panose="020B0604020202020204" pitchFamily="34" charset="0"/>
                  <a:cs typeface="Arial" panose="020B0604020202020204" pitchFamily="34" charset="0"/>
                </a:rPr>
                <a:t>Power, </a:t>
              </a:r>
            </a:p>
            <a:p>
              <a:r>
                <a:rPr lang="en-GB" sz="1400" dirty="0">
                  <a:solidFill>
                    <a:srgbClr val="CC86FF"/>
                  </a:solidFill>
                  <a:latin typeface="Arial" panose="020B0604020202020204" pitchFamily="34" charset="0"/>
                  <a:cs typeface="Arial" panose="020B0604020202020204" pitchFamily="34" charset="0"/>
                </a:rPr>
                <a:t>PhD Thesis</a:t>
              </a:r>
              <a:endParaRPr lang="en-US" sz="1400" dirty="0">
                <a:solidFill>
                  <a:srgbClr val="CC86FF"/>
                </a:solidFill>
              </a:endParaRPr>
            </a:p>
          </p:txBody>
        </p:sp>
      </p:grpSp>
    </p:spTree>
    <p:extLst>
      <p:ext uri="{BB962C8B-B14F-4D97-AF65-F5344CB8AC3E}">
        <p14:creationId xmlns:p14="http://schemas.microsoft.com/office/powerpoint/2010/main" val="364994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060D0B-B407-4DA5-A8BB-0F048A05BF46}"/>
              </a:ext>
            </a:extLst>
          </p:cNvPr>
          <p:cNvSpPr>
            <a:spLocks noGrp="1"/>
          </p:cNvSpPr>
          <p:nvPr>
            <p:ph type="title"/>
          </p:nvPr>
        </p:nvSpPr>
        <p:spPr/>
        <p:txBody>
          <a:bodyPr/>
          <a:lstStyle/>
          <a:p>
            <a:r>
              <a:rPr lang="en-GB" dirty="0"/>
              <a:t>SOL-</a:t>
            </a:r>
            <a:r>
              <a:rPr lang="en-GB" dirty="0" err="1"/>
              <a:t>KiT</a:t>
            </a:r>
            <a:r>
              <a:rPr lang="en-GB" dirty="0"/>
              <a:t>  –  Fluid electron mode</a:t>
            </a:r>
            <a:br>
              <a:rPr lang="en-GB" dirty="0"/>
            </a:br>
            <a:endParaRPr lang="en-GB" dirty="0"/>
          </a:p>
        </p:txBody>
      </p:sp>
      <p:sp>
        <p:nvSpPr>
          <p:cNvPr id="2" name="Content Placeholder 1">
            <a:extLst>
              <a:ext uri="{FF2B5EF4-FFF2-40B4-BE49-F238E27FC236}">
                <a16:creationId xmlns:a16="http://schemas.microsoft.com/office/drawing/2014/main" id="{9BA1868D-00F3-4963-A190-CCEF13614D86}"/>
              </a:ext>
            </a:extLst>
          </p:cNvPr>
          <p:cNvSpPr>
            <a:spLocks noGrp="1"/>
          </p:cNvSpPr>
          <p:nvPr>
            <p:ph idx="1"/>
          </p:nvPr>
        </p:nvSpPr>
        <p:spPr>
          <a:xfrm>
            <a:off x="497711" y="1244236"/>
            <a:ext cx="11372127" cy="4993076"/>
          </a:xfrm>
        </p:spPr>
        <p:txBody>
          <a:bodyPr/>
          <a:lstStyle/>
          <a:p>
            <a:pPr marL="285750" indent="-285750"/>
            <a:r>
              <a:rPr lang="en-GB" dirty="0"/>
              <a:t>Allows us to compare kinetic results to consistent fluid model</a:t>
            </a:r>
          </a:p>
          <a:p>
            <a:pPr marL="285750" indent="-285750"/>
            <a:endParaRPr lang="en-GB" dirty="0"/>
          </a:p>
          <a:p>
            <a:pPr marL="285750" indent="-285750"/>
            <a:endParaRPr lang="en-GB" dirty="0"/>
          </a:p>
          <a:p>
            <a:pPr marL="285750" indent="-285750"/>
            <a:endParaRPr lang="en-GB" dirty="0"/>
          </a:p>
          <a:p>
            <a:pPr marL="285750" indent="-285750"/>
            <a:endParaRPr lang="en-GB" dirty="0"/>
          </a:p>
          <a:p>
            <a:pPr marL="285750" indent="-285750"/>
            <a:endParaRPr lang="en-GB" dirty="0"/>
          </a:p>
          <a:p>
            <a:pPr marL="285750" indent="-285750"/>
            <a:endParaRPr lang="en-GB" dirty="0"/>
          </a:p>
          <a:p>
            <a:pPr marL="285750" indent="-285750"/>
            <a:endParaRPr lang="en-GB" dirty="0"/>
          </a:p>
          <a:p>
            <a:pPr marL="285750" indent="-285750"/>
            <a:r>
              <a:rPr lang="en-GB" dirty="0"/>
              <a:t>Consistency between fluid and kinetic models:</a:t>
            </a:r>
          </a:p>
          <a:p>
            <a:pPr marL="628544" lvl="1" indent="-285750"/>
            <a:r>
              <a:rPr lang="en-GB" dirty="0"/>
              <a:t>Same physical processes </a:t>
            </a:r>
          </a:p>
          <a:p>
            <a:pPr marL="628544" lvl="1" indent="-285750"/>
            <a:r>
              <a:rPr lang="en-GB" dirty="0"/>
              <a:t>Same atomic data </a:t>
            </a:r>
          </a:p>
          <a:p>
            <a:pPr marL="628544" lvl="1" indent="-285750"/>
            <a:r>
              <a:rPr lang="en-GB" dirty="0"/>
              <a:t>Only difference – local closures for friction and heat flux and Maxwellian rates for neutral processes</a:t>
            </a:r>
          </a:p>
        </p:txBody>
      </p:sp>
      <p:sp>
        <p:nvSpPr>
          <p:cNvPr id="4" name="Slide Number Placeholder 3">
            <a:extLst>
              <a:ext uri="{FF2B5EF4-FFF2-40B4-BE49-F238E27FC236}">
                <a16:creationId xmlns:a16="http://schemas.microsoft.com/office/drawing/2014/main" id="{0BCDCD13-88CB-4AB8-912F-116591FDF6DF}"/>
              </a:ext>
            </a:extLst>
          </p:cNvPr>
          <p:cNvSpPr>
            <a:spLocks noGrp="1"/>
          </p:cNvSpPr>
          <p:nvPr>
            <p:ph type="sldNum" sz="quarter" idx="12"/>
          </p:nvPr>
        </p:nvSpPr>
        <p:spPr/>
        <p:txBody>
          <a:bodyPr/>
          <a:lstStyle/>
          <a:p>
            <a:fld id="{35482B25-261F-464E-BDD8-63296DE4D8A4}" type="slidenum">
              <a:rPr lang="en-US" smtClean="0"/>
              <a:pPr/>
              <a:t>18</a:t>
            </a:fld>
            <a:endParaRPr lang="en-US" dirty="0"/>
          </a:p>
        </p:txBody>
      </p:sp>
      <p:sp>
        <p:nvSpPr>
          <p:cNvPr id="5" name="Rectangle 4">
            <a:extLst>
              <a:ext uri="{FF2B5EF4-FFF2-40B4-BE49-F238E27FC236}">
                <a16:creationId xmlns:a16="http://schemas.microsoft.com/office/drawing/2014/main" id="{78CD51FD-7A71-4CDA-962F-16E4B13728FD}"/>
              </a:ext>
            </a:extLst>
          </p:cNvPr>
          <p:cNvSpPr/>
          <p:nvPr/>
        </p:nvSpPr>
        <p:spPr>
          <a:xfrm>
            <a:off x="905829" y="2545474"/>
            <a:ext cx="5735786" cy="66750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EA0C8E92-2279-483D-82C1-E876863CE89C}"/>
              </a:ext>
            </a:extLst>
          </p:cNvPr>
          <p:cNvSpPr/>
          <p:nvPr/>
        </p:nvSpPr>
        <p:spPr>
          <a:xfrm>
            <a:off x="913227" y="1750987"/>
            <a:ext cx="2230445" cy="597893"/>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DBA970D4-CB10-4755-8760-73C4886F0EA5}"/>
                  </a:ext>
                </a:extLst>
              </p:cNvPr>
              <p:cNvSpPr/>
              <p:nvPr/>
            </p:nvSpPr>
            <p:spPr>
              <a:xfrm>
                <a:off x="1012917" y="1772816"/>
                <a:ext cx="2127473" cy="561372"/>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f>
                        <m:fPr>
                          <m:ctrlPr>
                            <a:rPr lang="en-GB" sz="1600" i="1">
                              <a:solidFill>
                                <a:schemeClr val="tx2"/>
                              </a:solidFill>
                              <a:latin typeface="Cambria Math" panose="02040503050406030204" pitchFamily="18" charset="0"/>
                            </a:rPr>
                          </m:ctrlPr>
                        </m:fPr>
                        <m:num>
                          <m:r>
                            <a:rPr lang="en-GB" sz="1600" i="1">
                              <a:solidFill>
                                <a:schemeClr val="tx2"/>
                              </a:solidFill>
                              <a:latin typeface="Cambria Math" panose="02040503050406030204" pitchFamily="18" charset="0"/>
                            </a:rPr>
                            <m:t>𝜕</m:t>
                          </m:r>
                          <m:sSub>
                            <m:sSubPr>
                              <m:ctrlPr>
                                <a:rPr lang="en-GB" sz="1600" i="1">
                                  <a:solidFill>
                                    <a:schemeClr val="tx2"/>
                                  </a:solidFill>
                                  <a:latin typeface="Cambria Math" panose="02040503050406030204" pitchFamily="18" charset="0"/>
                                </a:rPr>
                              </m:ctrlPr>
                            </m:sSubPr>
                            <m:e>
                              <m:r>
                                <a:rPr lang="en-GB" sz="1600" i="1">
                                  <a:solidFill>
                                    <a:schemeClr val="tx2"/>
                                  </a:solidFill>
                                  <a:latin typeface="Cambria Math" panose="02040503050406030204" pitchFamily="18" charset="0"/>
                                </a:rPr>
                                <m:t>𝑛</m:t>
                              </m:r>
                            </m:e>
                            <m:sub>
                              <m:r>
                                <a:rPr lang="en-GB" sz="1600" i="1">
                                  <a:solidFill>
                                    <a:schemeClr val="tx2"/>
                                  </a:solidFill>
                                  <a:latin typeface="Cambria Math" panose="02040503050406030204" pitchFamily="18" charset="0"/>
                                </a:rPr>
                                <m:t>𝑒</m:t>
                              </m:r>
                            </m:sub>
                          </m:sSub>
                        </m:num>
                        <m:den>
                          <m:r>
                            <a:rPr lang="en-GB" sz="1600" i="1">
                              <a:solidFill>
                                <a:schemeClr val="tx2"/>
                              </a:solidFill>
                              <a:latin typeface="Cambria Math" panose="02040503050406030204" pitchFamily="18" charset="0"/>
                            </a:rPr>
                            <m:t>𝜕</m:t>
                          </m:r>
                          <m:r>
                            <a:rPr lang="en-GB" sz="1600" i="1">
                              <a:solidFill>
                                <a:schemeClr val="tx2"/>
                              </a:solidFill>
                              <a:latin typeface="Cambria Math" panose="02040503050406030204" pitchFamily="18" charset="0"/>
                            </a:rPr>
                            <m:t>𝑡</m:t>
                          </m:r>
                        </m:den>
                      </m:f>
                      <m:r>
                        <a:rPr lang="en-GB" sz="1600" i="1">
                          <a:solidFill>
                            <a:schemeClr val="tx2"/>
                          </a:solidFill>
                          <a:latin typeface="Cambria Math" panose="02040503050406030204" pitchFamily="18" charset="0"/>
                        </a:rPr>
                        <m:t>+</m:t>
                      </m:r>
                      <m:f>
                        <m:fPr>
                          <m:ctrlPr>
                            <a:rPr lang="en-GB" sz="1600" i="1">
                              <a:solidFill>
                                <a:schemeClr val="tx2"/>
                              </a:solidFill>
                              <a:latin typeface="Cambria Math" panose="02040503050406030204" pitchFamily="18" charset="0"/>
                            </a:rPr>
                          </m:ctrlPr>
                        </m:fPr>
                        <m:num>
                          <m:sSub>
                            <m:sSubPr>
                              <m:ctrlPr>
                                <a:rPr lang="en-GB" sz="1600" i="1">
                                  <a:solidFill>
                                    <a:schemeClr val="tx2"/>
                                  </a:solidFill>
                                  <a:latin typeface="Cambria Math" panose="02040503050406030204" pitchFamily="18" charset="0"/>
                                </a:rPr>
                              </m:ctrlPr>
                            </m:sSubPr>
                            <m:e>
                              <m:r>
                                <a:rPr lang="en-GB" sz="1600" i="1">
                                  <a:solidFill>
                                    <a:schemeClr val="tx2"/>
                                  </a:solidFill>
                                  <a:latin typeface="Cambria Math" panose="02040503050406030204" pitchFamily="18" charset="0"/>
                                </a:rPr>
                                <m:t>𝜕</m:t>
                              </m:r>
                              <m:r>
                                <a:rPr lang="en-GB" sz="1600" i="1">
                                  <a:solidFill>
                                    <a:schemeClr val="tx2"/>
                                  </a:solidFill>
                                  <a:latin typeface="Cambria Math" panose="02040503050406030204" pitchFamily="18" charset="0"/>
                                </a:rPr>
                                <m:t>(</m:t>
                              </m:r>
                              <m:r>
                                <a:rPr lang="en-GB" sz="1600" i="1">
                                  <a:solidFill>
                                    <a:schemeClr val="tx2"/>
                                  </a:solidFill>
                                  <a:latin typeface="Cambria Math" panose="02040503050406030204" pitchFamily="18" charset="0"/>
                                </a:rPr>
                                <m:t>𝑛</m:t>
                              </m:r>
                            </m:e>
                            <m:sub>
                              <m:r>
                                <a:rPr lang="en-GB" sz="1600" i="1">
                                  <a:solidFill>
                                    <a:schemeClr val="tx2"/>
                                  </a:solidFill>
                                  <a:latin typeface="Cambria Math" panose="02040503050406030204" pitchFamily="18" charset="0"/>
                                </a:rPr>
                                <m:t>𝑒</m:t>
                              </m:r>
                            </m:sub>
                          </m:sSub>
                          <m:sSub>
                            <m:sSubPr>
                              <m:ctrlPr>
                                <a:rPr lang="en-GB" sz="1600" i="1">
                                  <a:solidFill>
                                    <a:schemeClr val="tx2"/>
                                  </a:solidFill>
                                  <a:latin typeface="Cambria Math" panose="02040503050406030204" pitchFamily="18" charset="0"/>
                                </a:rPr>
                              </m:ctrlPr>
                            </m:sSubPr>
                            <m:e>
                              <m:r>
                                <a:rPr lang="en-GB" sz="1600" i="1">
                                  <a:solidFill>
                                    <a:schemeClr val="tx2"/>
                                  </a:solidFill>
                                  <a:latin typeface="Cambria Math" panose="02040503050406030204" pitchFamily="18" charset="0"/>
                                </a:rPr>
                                <m:t>𝑢</m:t>
                              </m:r>
                            </m:e>
                            <m:sub>
                              <m:r>
                                <a:rPr lang="en-GB" sz="1600" i="1">
                                  <a:solidFill>
                                    <a:schemeClr val="tx2"/>
                                  </a:solidFill>
                                  <a:latin typeface="Cambria Math" panose="02040503050406030204" pitchFamily="18" charset="0"/>
                                </a:rPr>
                                <m:t>𝑒</m:t>
                              </m:r>
                            </m:sub>
                          </m:sSub>
                          <m:r>
                            <a:rPr lang="en-GB" sz="1600" i="1">
                              <a:solidFill>
                                <a:schemeClr val="tx2"/>
                              </a:solidFill>
                              <a:latin typeface="Cambria Math" panose="02040503050406030204" pitchFamily="18" charset="0"/>
                            </a:rPr>
                            <m:t>)</m:t>
                          </m:r>
                        </m:num>
                        <m:den>
                          <m:r>
                            <a:rPr lang="en-GB" sz="1600" i="1">
                              <a:solidFill>
                                <a:schemeClr val="tx2"/>
                              </a:solidFill>
                              <a:latin typeface="Cambria Math" panose="02040503050406030204" pitchFamily="18" charset="0"/>
                            </a:rPr>
                            <m:t>𝜕</m:t>
                          </m:r>
                          <m:r>
                            <a:rPr lang="en-GB" sz="1600" i="1">
                              <a:solidFill>
                                <a:schemeClr val="tx2"/>
                              </a:solidFill>
                              <a:latin typeface="Cambria Math" panose="02040503050406030204" pitchFamily="18" charset="0"/>
                            </a:rPr>
                            <m:t>𝑥</m:t>
                          </m:r>
                        </m:den>
                      </m:f>
                      <m:r>
                        <a:rPr lang="en-GB" sz="1600" i="1">
                          <a:latin typeface="Cambria Math" panose="02040503050406030204" pitchFamily="18" charset="0"/>
                        </a:rPr>
                        <m:t>=</m:t>
                      </m:r>
                      <m:sSub>
                        <m:sSubPr>
                          <m:ctrlPr>
                            <a:rPr lang="en-GB" sz="1600" i="1" smtClean="0">
                              <a:solidFill>
                                <a:srgbClr val="92D050"/>
                              </a:solidFill>
                              <a:latin typeface="Cambria Math" panose="02040503050406030204" pitchFamily="18" charset="0"/>
                            </a:rPr>
                          </m:ctrlPr>
                        </m:sSubPr>
                        <m:e>
                          <m:r>
                            <a:rPr lang="en-GB" sz="1600" i="1">
                              <a:solidFill>
                                <a:srgbClr val="92D050"/>
                              </a:solidFill>
                              <a:latin typeface="Cambria Math" panose="02040503050406030204" pitchFamily="18" charset="0"/>
                            </a:rPr>
                            <m:t>𝑆</m:t>
                          </m:r>
                        </m:e>
                        <m:sub>
                          <m:r>
                            <a:rPr lang="en-GB" sz="1600" i="1">
                              <a:solidFill>
                                <a:srgbClr val="92D050"/>
                              </a:solidFill>
                              <a:latin typeface="Cambria Math" panose="02040503050406030204" pitchFamily="18" charset="0"/>
                            </a:rPr>
                            <m:t>𝑒</m:t>
                          </m:r>
                        </m:sub>
                      </m:sSub>
                    </m:oMath>
                  </m:oMathPara>
                </a14:m>
                <a:endParaRPr lang="en-GB" sz="1600" dirty="0">
                  <a:latin typeface="Calibri" panose="020F0502020204030204"/>
                </a:endParaRPr>
              </a:p>
            </p:txBody>
          </p:sp>
        </mc:Choice>
        <mc:Fallback xmlns="">
          <p:sp>
            <p:nvSpPr>
              <p:cNvPr id="7" name="Rectangle 6">
                <a:extLst>
                  <a:ext uri="{FF2B5EF4-FFF2-40B4-BE49-F238E27FC236}">
                    <a16:creationId xmlns:a16="http://schemas.microsoft.com/office/drawing/2014/main" id="{DBA970D4-CB10-4755-8760-73C4886F0EA5}"/>
                  </a:ext>
                </a:extLst>
              </p:cNvPr>
              <p:cNvSpPr>
                <a:spLocks noRot="1" noChangeAspect="1" noMove="1" noResize="1" noEditPoints="1" noAdjustHandles="1" noChangeArrowheads="1" noChangeShapeType="1" noTextEdit="1"/>
              </p:cNvSpPr>
              <p:nvPr/>
            </p:nvSpPr>
            <p:spPr>
              <a:xfrm>
                <a:off x="1012917" y="1772816"/>
                <a:ext cx="2127473" cy="561372"/>
              </a:xfrm>
              <a:prstGeom prst="rect">
                <a:avLst/>
              </a:prstGeom>
              <a:blipFill>
                <a:blip r:embed="rId3"/>
                <a:stretch>
                  <a:fillRect b="-4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E16A3DAE-2460-4BCB-8A41-5BA58111141D}"/>
                  </a:ext>
                </a:extLst>
              </p:cNvPr>
              <p:cNvSpPr/>
              <p:nvPr/>
            </p:nvSpPr>
            <p:spPr>
              <a:xfrm>
                <a:off x="1012917" y="2568802"/>
                <a:ext cx="5735786" cy="602922"/>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f>
                        <m:fPr>
                          <m:ctrlPr>
                            <a:rPr lang="en-GB" sz="1600" i="1">
                              <a:solidFill>
                                <a:srgbClr val="000000"/>
                              </a:solidFill>
                              <a:latin typeface="Cambria Math" panose="02040503050406030204" pitchFamily="18" charset="0"/>
                            </a:rPr>
                          </m:ctrlPr>
                        </m:fPr>
                        <m:num>
                          <m:r>
                            <a:rPr lang="en-GB" sz="1600" i="1">
                              <a:solidFill>
                                <a:srgbClr val="000000"/>
                              </a:solidFill>
                              <a:latin typeface="Cambria Math" panose="02040503050406030204" pitchFamily="18" charset="0"/>
                            </a:rPr>
                            <m:t>𝜕</m:t>
                          </m:r>
                          <m:sSub>
                            <m:sSubPr>
                              <m:ctrlPr>
                                <a:rPr lang="en-GB" sz="1600" i="1">
                                  <a:solidFill>
                                    <a:srgbClr val="000000"/>
                                  </a:solidFill>
                                  <a:latin typeface="Cambria Math" panose="02040503050406030204" pitchFamily="18" charset="0"/>
                                </a:rPr>
                              </m:ctrlPr>
                            </m:sSubPr>
                            <m:e>
                              <m:r>
                                <a:rPr lang="en-GB" sz="1600" i="1">
                                  <a:solidFill>
                                    <a:srgbClr val="000000"/>
                                  </a:solidFill>
                                  <a:latin typeface="Cambria Math" panose="02040503050406030204" pitchFamily="18" charset="0"/>
                                </a:rPr>
                                <m:t>𝑢</m:t>
                              </m:r>
                            </m:e>
                            <m:sub>
                              <m:r>
                                <a:rPr lang="en-GB" sz="1600" i="1">
                                  <a:solidFill>
                                    <a:srgbClr val="000000"/>
                                  </a:solidFill>
                                  <a:latin typeface="Cambria Math" panose="02040503050406030204" pitchFamily="18" charset="0"/>
                                </a:rPr>
                                <m:t>𝑒</m:t>
                              </m:r>
                            </m:sub>
                          </m:sSub>
                        </m:num>
                        <m:den>
                          <m:r>
                            <a:rPr lang="en-GB" sz="1600" i="1">
                              <a:solidFill>
                                <a:srgbClr val="000000"/>
                              </a:solidFill>
                              <a:latin typeface="Cambria Math" panose="02040503050406030204" pitchFamily="18" charset="0"/>
                            </a:rPr>
                            <m:t>𝜕</m:t>
                          </m:r>
                          <m:r>
                            <a:rPr lang="en-GB" sz="1600" i="1">
                              <a:solidFill>
                                <a:srgbClr val="000000"/>
                              </a:solidFill>
                              <a:latin typeface="Cambria Math" panose="02040503050406030204" pitchFamily="18" charset="0"/>
                            </a:rPr>
                            <m:t>𝑡</m:t>
                          </m:r>
                        </m:den>
                      </m:f>
                      <m:r>
                        <a:rPr lang="en-GB" sz="1600" i="1">
                          <a:solidFill>
                            <a:srgbClr val="000000"/>
                          </a:solidFill>
                          <a:latin typeface="Cambria Math" panose="02040503050406030204" pitchFamily="18" charset="0"/>
                        </a:rPr>
                        <m:t>=−</m:t>
                      </m:r>
                      <m:sSub>
                        <m:sSubPr>
                          <m:ctrlPr>
                            <a:rPr lang="en-GB" sz="1600" i="1">
                              <a:solidFill>
                                <a:srgbClr val="000000"/>
                              </a:solidFill>
                              <a:latin typeface="Cambria Math" panose="02040503050406030204" pitchFamily="18" charset="0"/>
                            </a:rPr>
                          </m:ctrlPr>
                        </m:sSubPr>
                        <m:e>
                          <m:r>
                            <a:rPr lang="en-GB" sz="1600" i="1">
                              <a:solidFill>
                                <a:srgbClr val="000000"/>
                              </a:solidFill>
                              <a:latin typeface="Cambria Math" panose="02040503050406030204" pitchFamily="18" charset="0"/>
                            </a:rPr>
                            <m:t>𝑢</m:t>
                          </m:r>
                        </m:e>
                        <m:sub>
                          <m:r>
                            <a:rPr lang="en-GB" sz="1600" i="1">
                              <a:solidFill>
                                <a:srgbClr val="000000"/>
                              </a:solidFill>
                              <a:latin typeface="Cambria Math" panose="02040503050406030204" pitchFamily="18" charset="0"/>
                            </a:rPr>
                            <m:t>𝑒</m:t>
                          </m:r>
                        </m:sub>
                      </m:sSub>
                      <m:f>
                        <m:fPr>
                          <m:ctrlPr>
                            <a:rPr lang="en-GB" sz="1600" i="1">
                              <a:solidFill>
                                <a:srgbClr val="000000"/>
                              </a:solidFill>
                              <a:latin typeface="Cambria Math" panose="02040503050406030204" pitchFamily="18" charset="0"/>
                            </a:rPr>
                          </m:ctrlPr>
                        </m:fPr>
                        <m:num>
                          <m:r>
                            <a:rPr lang="en-GB" sz="1600" i="1">
                              <a:solidFill>
                                <a:srgbClr val="000000"/>
                              </a:solidFill>
                              <a:latin typeface="Cambria Math" panose="02040503050406030204" pitchFamily="18" charset="0"/>
                            </a:rPr>
                            <m:t>𝜕</m:t>
                          </m:r>
                          <m:sSub>
                            <m:sSubPr>
                              <m:ctrlPr>
                                <a:rPr lang="en-GB" sz="1600" i="1">
                                  <a:solidFill>
                                    <a:srgbClr val="000000"/>
                                  </a:solidFill>
                                  <a:latin typeface="Cambria Math" panose="02040503050406030204" pitchFamily="18" charset="0"/>
                                </a:rPr>
                              </m:ctrlPr>
                            </m:sSubPr>
                            <m:e>
                              <m:r>
                                <a:rPr lang="en-GB" sz="1600" i="1">
                                  <a:solidFill>
                                    <a:srgbClr val="000000"/>
                                  </a:solidFill>
                                  <a:latin typeface="Cambria Math" panose="02040503050406030204" pitchFamily="18" charset="0"/>
                                </a:rPr>
                                <m:t>𝑢</m:t>
                              </m:r>
                            </m:e>
                            <m:sub>
                              <m:r>
                                <a:rPr lang="en-GB" sz="1600" i="1">
                                  <a:solidFill>
                                    <a:srgbClr val="000000"/>
                                  </a:solidFill>
                                  <a:latin typeface="Cambria Math" panose="02040503050406030204" pitchFamily="18" charset="0"/>
                                </a:rPr>
                                <m:t>𝑒</m:t>
                              </m:r>
                            </m:sub>
                          </m:sSub>
                        </m:num>
                        <m:den>
                          <m:r>
                            <a:rPr lang="en-GB" sz="1600" i="1">
                              <a:solidFill>
                                <a:srgbClr val="000000"/>
                              </a:solidFill>
                              <a:latin typeface="Cambria Math" panose="02040503050406030204" pitchFamily="18" charset="0"/>
                            </a:rPr>
                            <m:t>𝜕</m:t>
                          </m:r>
                          <m:r>
                            <a:rPr lang="en-GB" sz="1600" i="1">
                              <a:solidFill>
                                <a:srgbClr val="000000"/>
                              </a:solidFill>
                              <a:latin typeface="Cambria Math" panose="02040503050406030204" pitchFamily="18" charset="0"/>
                            </a:rPr>
                            <m:t>𝑥</m:t>
                          </m:r>
                        </m:den>
                      </m:f>
                      <m:r>
                        <a:rPr lang="en-GB" sz="1600" i="1">
                          <a:solidFill>
                            <a:srgbClr val="000000"/>
                          </a:solidFill>
                          <a:latin typeface="Cambria Math" panose="02040503050406030204" pitchFamily="18" charset="0"/>
                        </a:rPr>
                        <m:t>−</m:t>
                      </m:r>
                      <m:f>
                        <m:fPr>
                          <m:ctrlPr>
                            <a:rPr lang="en-GB" sz="1600" i="1">
                              <a:solidFill>
                                <a:srgbClr val="000000"/>
                              </a:solidFill>
                              <a:latin typeface="Cambria Math" panose="02040503050406030204" pitchFamily="18" charset="0"/>
                            </a:rPr>
                          </m:ctrlPr>
                        </m:fPr>
                        <m:num>
                          <m:r>
                            <a:rPr lang="en-GB" sz="1600" i="1">
                              <a:solidFill>
                                <a:srgbClr val="000000"/>
                              </a:solidFill>
                              <a:latin typeface="Cambria Math" panose="02040503050406030204" pitchFamily="18" charset="0"/>
                            </a:rPr>
                            <m:t>𝑒</m:t>
                          </m:r>
                        </m:num>
                        <m:den>
                          <m:sSub>
                            <m:sSubPr>
                              <m:ctrlPr>
                                <a:rPr lang="en-GB" sz="1600" i="1">
                                  <a:solidFill>
                                    <a:srgbClr val="000000"/>
                                  </a:solidFill>
                                  <a:latin typeface="Cambria Math" panose="02040503050406030204" pitchFamily="18" charset="0"/>
                                </a:rPr>
                              </m:ctrlPr>
                            </m:sSubPr>
                            <m:e>
                              <m:r>
                                <a:rPr lang="en-GB" sz="1600" i="1">
                                  <a:solidFill>
                                    <a:srgbClr val="000000"/>
                                  </a:solidFill>
                                  <a:latin typeface="Cambria Math" panose="02040503050406030204" pitchFamily="18" charset="0"/>
                                </a:rPr>
                                <m:t>𝑚</m:t>
                              </m:r>
                            </m:e>
                            <m:sub>
                              <m:r>
                                <a:rPr lang="en-GB" sz="1600" i="1">
                                  <a:solidFill>
                                    <a:srgbClr val="000000"/>
                                  </a:solidFill>
                                  <a:latin typeface="Cambria Math" panose="02040503050406030204" pitchFamily="18" charset="0"/>
                                </a:rPr>
                                <m:t>𝑒</m:t>
                              </m:r>
                            </m:sub>
                          </m:sSub>
                        </m:den>
                      </m:f>
                      <m:r>
                        <a:rPr lang="en-GB" sz="1600" i="1">
                          <a:solidFill>
                            <a:srgbClr val="000000"/>
                          </a:solidFill>
                          <a:latin typeface="Cambria Math" panose="02040503050406030204" pitchFamily="18" charset="0"/>
                        </a:rPr>
                        <m:t>𝐸</m:t>
                      </m:r>
                      <m:r>
                        <a:rPr lang="en-GB" sz="1600" i="1">
                          <a:solidFill>
                            <a:srgbClr val="000000"/>
                          </a:solidFill>
                          <a:latin typeface="Cambria Math" panose="02040503050406030204" pitchFamily="18" charset="0"/>
                        </a:rPr>
                        <m:t>+</m:t>
                      </m:r>
                      <m:f>
                        <m:fPr>
                          <m:ctrlPr>
                            <a:rPr lang="en-GB" sz="1600" i="1">
                              <a:solidFill>
                                <a:srgbClr val="000000"/>
                              </a:solidFill>
                              <a:latin typeface="Cambria Math" panose="02040503050406030204" pitchFamily="18" charset="0"/>
                            </a:rPr>
                          </m:ctrlPr>
                        </m:fPr>
                        <m:num>
                          <m:sSub>
                            <m:sSubPr>
                              <m:ctrlPr>
                                <a:rPr lang="en-GB" sz="1600" i="1">
                                  <a:solidFill>
                                    <a:schemeClr val="accent4">
                                      <a:lumMod val="75000"/>
                                    </a:schemeClr>
                                  </a:solidFill>
                                  <a:latin typeface="Cambria Math" panose="02040503050406030204" pitchFamily="18" charset="0"/>
                                </a:rPr>
                              </m:ctrlPr>
                            </m:sSubPr>
                            <m:e>
                              <m:r>
                                <a:rPr lang="en-GB" sz="1600" i="1">
                                  <a:solidFill>
                                    <a:schemeClr val="accent4">
                                      <a:lumMod val="75000"/>
                                    </a:schemeClr>
                                  </a:solidFill>
                                  <a:latin typeface="Cambria Math" panose="02040503050406030204" pitchFamily="18" charset="0"/>
                                </a:rPr>
                                <m:t>𝑅</m:t>
                              </m:r>
                            </m:e>
                            <m:sub>
                              <m:r>
                                <a:rPr lang="en-GB" sz="1600" i="1">
                                  <a:solidFill>
                                    <a:schemeClr val="accent4">
                                      <a:lumMod val="75000"/>
                                    </a:schemeClr>
                                  </a:solidFill>
                                  <a:latin typeface="Cambria Math" panose="02040503050406030204" pitchFamily="18" charset="0"/>
                                </a:rPr>
                                <m:t>𝑒𝑖</m:t>
                              </m:r>
                            </m:sub>
                          </m:sSub>
                          <m:r>
                            <a:rPr lang="en-GB" sz="1600" i="1">
                              <a:solidFill>
                                <a:schemeClr val="accent4">
                                  <a:lumMod val="75000"/>
                                </a:schemeClr>
                              </a:solidFill>
                              <a:latin typeface="Cambria Math" panose="02040503050406030204" pitchFamily="18" charset="0"/>
                            </a:rPr>
                            <m:t>+</m:t>
                          </m:r>
                          <m:sSub>
                            <m:sSubPr>
                              <m:ctrlPr>
                                <a:rPr lang="en-GB" sz="1600" i="1">
                                  <a:solidFill>
                                    <a:schemeClr val="accent4">
                                      <a:lumMod val="75000"/>
                                    </a:schemeClr>
                                  </a:solidFill>
                                  <a:latin typeface="Cambria Math" panose="02040503050406030204" pitchFamily="18" charset="0"/>
                                </a:rPr>
                              </m:ctrlPr>
                            </m:sSubPr>
                            <m:e>
                              <m:r>
                                <a:rPr lang="en-GB" sz="1600" i="1">
                                  <a:solidFill>
                                    <a:schemeClr val="accent4">
                                      <a:lumMod val="75000"/>
                                    </a:schemeClr>
                                  </a:solidFill>
                                  <a:latin typeface="Cambria Math" panose="02040503050406030204" pitchFamily="18" charset="0"/>
                                </a:rPr>
                                <m:t>𝑅</m:t>
                              </m:r>
                            </m:e>
                            <m:sub>
                              <m:r>
                                <a:rPr lang="en-GB" sz="1600" i="1">
                                  <a:solidFill>
                                    <a:schemeClr val="accent4">
                                      <a:lumMod val="75000"/>
                                    </a:schemeClr>
                                  </a:solidFill>
                                  <a:latin typeface="Cambria Math" panose="02040503050406030204" pitchFamily="18" charset="0"/>
                                </a:rPr>
                                <m:t>𝑒𝑛</m:t>
                              </m:r>
                            </m:sub>
                          </m:sSub>
                        </m:num>
                        <m:den>
                          <m:sSub>
                            <m:sSubPr>
                              <m:ctrlPr>
                                <a:rPr lang="en-GB" sz="1600" i="1">
                                  <a:solidFill>
                                    <a:srgbClr val="000000"/>
                                  </a:solidFill>
                                  <a:latin typeface="Cambria Math" panose="02040503050406030204" pitchFamily="18" charset="0"/>
                                </a:rPr>
                              </m:ctrlPr>
                            </m:sSubPr>
                            <m:e>
                              <m:r>
                                <a:rPr lang="en-GB" sz="1600" i="1">
                                  <a:solidFill>
                                    <a:srgbClr val="000000"/>
                                  </a:solidFill>
                                  <a:latin typeface="Cambria Math" panose="02040503050406030204" pitchFamily="18" charset="0"/>
                                </a:rPr>
                                <m:t>𝑚</m:t>
                              </m:r>
                            </m:e>
                            <m:sub>
                              <m:r>
                                <a:rPr lang="en-GB" sz="1600" i="1">
                                  <a:solidFill>
                                    <a:srgbClr val="000000"/>
                                  </a:solidFill>
                                  <a:latin typeface="Cambria Math" panose="02040503050406030204" pitchFamily="18" charset="0"/>
                                </a:rPr>
                                <m:t>𝑒</m:t>
                              </m:r>
                            </m:sub>
                          </m:sSub>
                          <m:sSub>
                            <m:sSubPr>
                              <m:ctrlPr>
                                <a:rPr lang="en-GB" sz="1600" i="1">
                                  <a:solidFill>
                                    <a:srgbClr val="000000"/>
                                  </a:solidFill>
                                  <a:latin typeface="Cambria Math" panose="02040503050406030204" pitchFamily="18" charset="0"/>
                                </a:rPr>
                              </m:ctrlPr>
                            </m:sSubPr>
                            <m:e>
                              <m:r>
                                <a:rPr lang="en-GB" sz="1600" i="1">
                                  <a:solidFill>
                                    <a:srgbClr val="000000"/>
                                  </a:solidFill>
                                  <a:latin typeface="Cambria Math" panose="02040503050406030204" pitchFamily="18" charset="0"/>
                                </a:rPr>
                                <m:t>𝑛</m:t>
                              </m:r>
                            </m:e>
                            <m:sub>
                              <m:r>
                                <a:rPr lang="en-GB" sz="1600" i="1">
                                  <a:solidFill>
                                    <a:srgbClr val="000000"/>
                                  </a:solidFill>
                                  <a:latin typeface="Cambria Math" panose="02040503050406030204" pitchFamily="18" charset="0"/>
                                </a:rPr>
                                <m:t>𝑒</m:t>
                              </m:r>
                            </m:sub>
                          </m:sSub>
                        </m:den>
                      </m:f>
                      <m:r>
                        <a:rPr lang="en-GB" sz="1600" i="1">
                          <a:solidFill>
                            <a:srgbClr val="000000"/>
                          </a:solidFill>
                          <a:latin typeface="Cambria Math" panose="02040503050406030204" pitchFamily="18" charset="0"/>
                        </a:rPr>
                        <m:t>−</m:t>
                      </m:r>
                      <m:f>
                        <m:fPr>
                          <m:ctrlPr>
                            <a:rPr lang="en-GB" sz="1600" i="1">
                              <a:solidFill>
                                <a:srgbClr val="000000"/>
                              </a:solidFill>
                              <a:latin typeface="Cambria Math" panose="02040503050406030204" pitchFamily="18" charset="0"/>
                            </a:rPr>
                          </m:ctrlPr>
                        </m:fPr>
                        <m:num>
                          <m:sSub>
                            <m:sSubPr>
                              <m:ctrlPr>
                                <a:rPr lang="en-GB" sz="1600" i="1">
                                  <a:solidFill>
                                    <a:schemeClr val="accent3"/>
                                  </a:solidFill>
                                  <a:latin typeface="Cambria Math" panose="02040503050406030204" pitchFamily="18" charset="0"/>
                                </a:rPr>
                              </m:ctrlPr>
                            </m:sSubPr>
                            <m:e>
                              <m:r>
                                <a:rPr lang="en-GB" sz="1600" i="1">
                                  <a:solidFill>
                                    <a:schemeClr val="accent3"/>
                                  </a:solidFill>
                                  <a:latin typeface="Cambria Math" panose="02040503050406030204" pitchFamily="18" charset="0"/>
                                </a:rPr>
                                <m:t>𝑆</m:t>
                              </m:r>
                            </m:e>
                            <m:sub>
                              <m:r>
                                <a:rPr lang="en-GB" sz="1600" i="1">
                                  <a:solidFill>
                                    <a:schemeClr val="accent3"/>
                                  </a:solidFill>
                                  <a:latin typeface="Cambria Math" panose="02040503050406030204" pitchFamily="18" charset="0"/>
                                </a:rPr>
                                <m:t>𝑒</m:t>
                              </m:r>
                            </m:sub>
                          </m:sSub>
                        </m:num>
                        <m:den>
                          <m:sSub>
                            <m:sSubPr>
                              <m:ctrlPr>
                                <a:rPr lang="en-GB" sz="1600" i="1">
                                  <a:solidFill>
                                    <a:srgbClr val="000000"/>
                                  </a:solidFill>
                                  <a:latin typeface="Cambria Math" panose="02040503050406030204" pitchFamily="18" charset="0"/>
                                </a:rPr>
                              </m:ctrlPr>
                            </m:sSubPr>
                            <m:e>
                              <m:r>
                                <a:rPr lang="en-GB" sz="1600" i="1">
                                  <a:solidFill>
                                    <a:srgbClr val="000000"/>
                                  </a:solidFill>
                                  <a:latin typeface="Cambria Math" panose="02040503050406030204" pitchFamily="18" charset="0"/>
                                </a:rPr>
                                <m:t>𝑛</m:t>
                              </m:r>
                            </m:e>
                            <m:sub>
                              <m:r>
                                <a:rPr lang="en-GB" sz="1600" i="1">
                                  <a:solidFill>
                                    <a:srgbClr val="000000"/>
                                  </a:solidFill>
                                  <a:latin typeface="Cambria Math" panose="02040503050406030204" pitchFamily="18" charset="0"/>
                                </a:rPr>
                                <m:t>𝑒</m:t>
                              </m:r>
                            </m:sub>
                          </m:sSub>
                        </m:den>
                      </m:f>
                      <m:sSub>
                        <m:sSubPr>
                          <m:ctrlPr>
                            <a:rPr lang="en-GB" sz="1600" i="1">
                              <a:solidFill>
                                <a:srgbClr val="000000"/>
                              </a:solidFill>
                              <a:latin typeface="Cambria Math" panose="02040503050406030204" pitchFamily="18" charset="0"/>
                            </a:rPr>
                          </m:ctrlPr>
                        </m:sSubPr>
                        <m:e>
                          <m:r>
                            <a:rPr lang="en-GB" sz="1600" i="1">
                              <a:solidFill>
                                <a:srgbClr val="000000"/>
                              </a:solidFill>
                              <a:latin typeface="Cambria Math" panose="02040503050406030204" pitchFamily="18" charset="0"/>
                            </a:rPr>
                            <m:t>𝑢</m:t>
                          </m:r>
                        </m:e>
                        <m:sub>
                          <m:r>
                            <a:rPr lang="en-GB" sz="1600" i="1">
                              <a:solidFill>
                                <a:srgbClr val="000000"/>
                              </a:solidFill>
                              <a:latin typeface="Cambria Math" panose="02040503050406030204" pitchFamily="18" charset="0"/>
                            </a:rPr>
                            <m:t>𝑒</m:t>
                          </m:r>
                        </m:sub>
                      </m:sSub>
                      <m:r>
                        <a:rPr lang="en-GB" sz="1600" i="1">
                          <a:solidFill>
                            <a:srgbClr val="000000"/>
                          </a:solidFill>
                          <a:latin typeface="Cambria Math" panose="02040503050406030204" pitchFamily="18" charset="0"/>
                        </a:rPr>
                        <m:t>−</m:t>
                      </m:r>
                      <m:f>
                        <m:fPr>
                          <m:ctrlPr>
                            <a:rPr lang="en-GB" sz="1600" i="1">
                              <a:solidFill>
                                <a:srgbClr val="000000"/>
                              </a:solidFill>
                              <a:latin typeface="Cambria Math" panose="02040503050406030204" pitchFamily="18" charset="0"/>
                            </a:rPr>
                          </m:ctrlPr>
                        </m:fPr>
                        <m:num>
                          <m:r>
                            <a:rPr lang="en-GB" sz="1600" i="1">
                              <a:solidFill>
                                <a:srgbClr val="000000"/>
                              </a:solidFill>
                              <a:latin typeface="Cambria Math" panose="02040503050406030204" pitchFamily="18" charset="0"/>
                            </a:rPr>
                            <m:t>1</m:t>
                          </m:r>
                        </m:num>
                        <m:den>
                          <m:sSub>
                            <m:sSubPr>
                              <m:ctrlPr>
                                <a:rPr lang="en-GB" sz="1600" i="1">
                                  <a:solidFill>
                                    <a:srgbClr val="000000"/>
                                  </a:solidFill>
                                  <a:latin typeface="Cambria Math" panose="02040503050406030204" pitchFamily="18" charset="0"/>
                                </a:rPr>
                              </m:ctrlPr>
                            </m:sSubPr>
                            <m:e>
                              <m:r>
                                <a:rPr lang="en-GB" sz="1600" i="1">
                                  <a:solidFill>
                                    <a:srgbClr val="000000"/>
                                  </a:solidFill>
                                  <a:latin typeface="Cambria Math" panose="02040503050406030204" pitchFamily="18" charset="0"/>
                                </a:rPr>
                                <m:t>𝑚</m:t>
                              </m:r>
                            </m:e>
                            <m:sub>
                              <m:r>
                                <a:rPr lang="en-GB" sz="1600" i="1">
                                  <a:solidFill>
                                    <a:srgbClr val="000000"/>
                                  </a:solidFill>
                                  <a:latin typeface="Cambria Math" panose="02040503050406030204" pitchFamily="18" charset="0"/>
                                </a:rPr>
                                <m:t>𝑒</m:t>
                              </m:r>
                            </m:sub>
                          </m:sSub>
                          <m:sSub>
                            <m:sSubPr>
                              <m:ctrlPr>
                                <a:rPr lang="en-GB" sz="1600" i="1">
                                  <a:solidFill>
                                    <a:srgbClr val="000000"/>
                                  </a:solidFill>
                                  <a:latin typeface="Cambria Math" panose="02040503050406030204" pitchFamily="18" charset="0"/>
                                </a:rPr>
                              </m:ctrlPr>
                            </m:sSubPr>
                            <m:e>
                              <m:r>
                                <a:rPr lang="en-GB" sz="1600" i="1">
                                  <a:solidFill>
                                    <a:srgbClr val="000000"/>
                                  </a:solidFill>
                                  <a:latin typeface="Cambria Math" panose="02040503050406030204" pitchFamily="18" charset="0"/>
                                </a:rPr>
                                <m:t>𝑛</m:t>
                              </m:r>
                            </m:e>
                            <m:sub>
                              <m:r>
                                <a:rPr lang="en-GB" sz="1600" i="1">
                                  <a:solidFill>
                                    <a:srgbClr val="000000"/>
                                  </a:solidFill>
                                  <a:latin typeface="Cambria Math" panose="02040503050406030204" pitchFamily="18" charset="0"/>
                                </a:rPr>
                                <m:t>𝑒</m:t>
                              </m:r>
                            </m:sub>
                          </m:sSub>
                        </m:den>
                      </m:f>
                      <m:f>
                        <m:fPr>
                          <m:ctrlPr>
                            <a:rPr lang="en-GB" sz="1600" i="1">
                              <a:solidFill>
                                <a:srgbClr val="000000"/>
                              </a:solidFill>
                              <a:latin typeface="Cambria Math" panose="02040503050406030204" pitchFamily="18" charset="0"/>
                            </a:rPr>
                          </m:ctrlPr>
                        </m:fPr>
                        <m:num>
                          <m:r>
                            <a:rPr lang="en-GB" sz="1600" i="1">
                              <a:solidFill>
                                <a:srgbClr val="000000"/>
                              </a:solidFill>
                              <a:latin typeface="Cambria Math" panose="02040503050406030204" pitchFamily="18" charset="0"/>
                            </a:rPr>
                            <m:t>𝜕</m:t>
                          </m:r>
                          <m:r>
                            <a:rPr lang="en-GB" sz="1600" i="1">
                              <a:solidFill>
                                <a:srgbClr val="000000"/>
                              </a:solidFill>
                              <a:latin typeface="Cambria Math" panose="02040503050406030204" pitchFamily="18" charset="0"/>
                            </a:rPr>
                            <m:t>(</m:t>
                          </m:r>
                          <m:sSub>
                            <m:sSubPr>
                              <m:ctrlPr>
                                <a:rPr lang="en-GB" sz="1600" i="1">
                                  <a:solidFill>
                                    <a:srgbClr val="000000"/>
                                  </a:solidFill>
                                  <a:latin typeface="Cambria Math" panose="02040503050406030204" pitchFamily="18" charset="0"/>
                                </a:rPr>
                              </m:ctrlPr>
                            </m:sSubPr>
                            <m:e>
                              <m:r>
                                <a:rPr lang="en-GB" sz="1600" i="1">
                                  <a:solidFill>
                                    <a:srgbClr val="000000"/>
                                  </a:solidFill>
                                  <a:latin typeface="Cambria Math" panose="02040503050406030204" pitchFamily="18" charset="0"/>
                                </a:rPr>
                                <m:t>𝑛</m:t>
                              </m:r>
                            </m:e>
                            <m:sub>
                              <m:r>
                                <a:rPr lang="en-GB" sz="1600" i="1">
                                  <a:solidFill>
                                    <a:srgbClr val="000000"/>
                                  </a:solidFill>
                                  <a:latin typeface="Cambria Math" panose="02040503050406030204" pitchFamily="18" charset="0"/>
                                </a:rPr>
                                <m:t>𝑒</m:t>
                              </m:r>
                            </m:sub>
                          </m:sSub>
                          <m:r>
                            <a:rPr lang="en-GB" sz="1600" i="1">
                              <a:solidFill>
                                <a:srgbClr val="000000"/>
                              </a:solidFill>
                              <a:latin typeface="Cambria Math" panose="02040503050406030204" pitchFamily="18" charset="0"/>
                            </a:rPr>
                            <m:t>𝑘</m:t>
                          </m:r>
                          <m:sSub>
                            <m:sSubPr>
                              <m:ctrlPr>
                                <a:rPr lang="en-GB" sz="1600" i="1">
                                  <a:solidFill>
                                    <a:srgbClr val="000000"/>
                                  </a:solidFill>
                                  <a:latin typeface="Cambria Math" panose="02040503050406030204" pitchFamily="18" charset="0"/>
                                </a:rPr>
                              </m:ctrlPr>
                            </m:sSubPr>
                            <m:e>
                              <m:r>
                                <a:rPr lang="en-GB" sz="1600" i="1">
                                  <a:solidFill>
                                    <a:srgbClr val="000000"/>
                                  </a:solidFill>
                                  <a:latin typeface="Cambria Math" panose="02040503050406030204" pitchFamily="18" charset="0"/>
                                </a:rPr>
                                <m:t>𝑇</m:t>
                              </m:r>
                            </m:e>
                            <m:sub>
                              <m:r>
                                <a:rPr lang="en-GB" sz="1600" i="1">
                                  <a:solidFill>
                                    <a:srgbClr val="000000"/>
                                  </a:solidFill>
                                  <a:latin typeface="Cambria Math" panose="02040503050406030204" pitchFamily="18" charset="0"/>
                                </a:rPr>
                                <m:t>𝑒</m:t>
                              </m:r>
                            </m:sub>
                          </m:sSub>
                          <m:r>
                            <a:rPr lang="en-GB" sz="1600" i="1">
                              <a:solidFill>
                                <a:srgbClr val="000000"/>
                              </a:solidFill>
                              <a:latin typeface="Cambria Math" panose="02040503050406030204" pitchFamily="18" charset="0"/>
                            </a:rPr>
                            <m:t>)</m:t>
                          </m:r>
                        </m:num>
                        <m:den>
                          <m:r>
                            <a:rPr lang="en-GB" sz="1600" i="1">
                              <a:solidFill>
                                <a:srgbClr val="000000"/>
                              </a:solidFill>
                              <a:latin typeface="Cambria Math" panose="02040503050406030204" pitchFamily="18" charset="0"/>
                            </a:rPr>
                            <m:t>𝜕</m:t>
                          </m:r>
                          <m:r>
                            <a:rPr lang="en-GB" sz="1600" i="1">
                              <a:solidFill>
                                <a:srgbClr val="000000"/>
                              </a:solidFill>
                              <a:latin typeface="Cambria Math" panose="02040503050406030204" pitchFamily="18" charset="0"/>
                            </a:rPr>
                            <m:t>𝑥</m:t>
                          </m:r>
                        </m:den>
                      </m:f>
                    </m:oMath>
                  </m:oMathPara>
                </a14:m>
                <a:endParaRPr lang="en-GB" sz="1600" dirty="0">
                  <a:solidFill>
                    <a:srgbClr val="000000"/>
                  </a:solidFill>
                  <a:latin typeface="Calibri" panose="020F0502020204030204"/>
                </a:endParaRPr>
              </a:p>
            </p:txBody>
          </p:sp>
        </mc:Choice>
        <mc:Fallback xmlns="">
          <p:sp>
            <p:nvSpPr>
              <p:cNvPr id="11" name="Rectangle 10">
                <a:extLst>
                  <a:ext uri="{FF2B5EF4-FFF2-40B4-BE49-F238E27FC236}">
                    <a16:creationId xmlns:a16="http://schemas.microsoft.com/office/drawing/2014/main" id="{E16A3DAE-2460-4BCB-8A41-5BA58111141D}"/>
                  </a:ext>
                </a:extLst>
              </p:cNvPr>
              <p:cNvSpPr>
                <a:spLocks noRot="1" noChangeAspect="1" noMove="1" noResize="1" noEditPoints="1" noAdjustHandles="1" noChangeArrowheads="1" noChangeShapeType="1" noTextEdit="1"/>
              </p:cNvSpPr>
              <p:nvPr/>
            </p:nvSpPr>
            <p:spPr>
              <a:xfrm>
                <a:off x="1012917" y="2568802"/>
                <a:ext cx="5735786" cy="602922"/>
              </a:xfrm>
              <a:prstGeom prst="rect">
                <a:avLst/>
              </a:prstGeom>
              <a:blipFill>
                <a:blip r:embed="rId4"/>
                <a:stretch>
                  <a:fillRect/>
                </a:stretch>
              </a:blipFill>
            </p:spPr>
            <p:txBody>
              <a:bodyPr/>
              <a:lstStyle/>
              <a:p>
                <a:r>
                  <a:rPr lang="en-US">
                    <a:noFill/>
                  </a:rPr>
                  <a:t> </a:t>
                </a:r>
              </a:p>
            </p:txBody>
          </p:sp>
        </mc:Fallback>
      </mc:AlternateContent>
      <p:sp>
        <p:nvSpPr>
          <p:cNvPr id="14" name="Rectangle 13">
            <a:extLst>
              <a:ext uri="{FF2B5EF4-FFF2-40B4-BE49-F238E27FC236}">
                <a16:creationId xmlns:a16="http://schemas.microsoft.com/office/drawing/2014/main" id="{7B75A2A0-2DF6-4230-8228-AE46B10640BD}"/>
              </a:ext>
            </a:extLst>
          </p:cNvPr>
          <p:cNvSpPr/>
          <p:nvPr/>
        </p:nvSpPr>
        <p:spPr>
          <a:xfrm>
            <a:off x="920682" y="3321686"/>
            <a:ext cx="7839614" cy="89940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AF5A789-D619-44F6-A652-0FB6DEC40F12}"/>
                  </a:ext>
                </a:extLst>
              </p:cNvPr>
              <p:cNvSpPr txBox="1"/>
              <p:nvPr/>
            </p:nvSpPr>
            <p:spPr>
              <a:xfrm>
                <a:off x="1084925" y="3501008"/>
                <a:ext cx="7963403" cy="558230"/>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f>
                        <m:fPr>
                          <m:ctrlPr>
                            <a:rPr lang="en-GB" sz="1600" i="1">
                              <a:solidFill>
                                <a:schemeClr val="tx2"/>
                              </a:solidFill>
                              <a:latin typeface="Cambria Math" panose="02040503050406030204" pitchFamily="18" charset="0"/>
                            </a:rPr>
                          </m:ctrlPr>
                        </m:fPr>
                        <m:num>
                          <m:r>
                            <a:rPr lang="en-GB" sz="1600" i="1">
                              <a:solidFill>
                                <a:schemeClr val="tx2"/>
                              </a:solidFill>
                              <a:latin typeface="Cambria Math" panose="02040503050406030204" pitchFamily="18" charset="0"/>
                            </a:rPr>
                            <m:t>𝜕</m:t>
                          </m:r>
                          <m:r>
                            <a:rPr lang="en-GB" sz="1600" i="1">
                              <a:solidFill>
                                <a:schemeClr val="tx2"/>
                              </a:solidFill>
                              <a:latin typeface="Cambria Math" panose="02040503050406030204" pitchFamily="18" charset="0"/>
                            </a:rPr>
                            <m:t>𝑘</m:t>
                          </m:r>
                          <m:sSub>
                            <m:sSubPr>
                              <m:ctrlPr>
                                <a:rPr lang="en-GB" sz="1600" i="1">
                                  <a:solidFill>
                                    <a:schemeClr val="tx2"/>
                                  </a:solidFill>
                                  <a:latin typeface="Cambria Math" panose="02040503050406030204" pitchFamily="18" charset="0"/>
                                </a:rPr>
                              </m:ctrlPr>
                            </m:sSubPr>
                            <m:e>
                              <m:r>
                                <a:rPr lang="en-GB" sz="1600" i="1">
                                  <a:solidFill>
                                    <a:schemeClr val="tx2"/>
                                  </a:solidFill>
                                  <a:latin typeface="Cambria Math" panose="02040503050406030204" pitchFamily="18" charset="0"/>
                                </a:rPr>
                                <m:t>𝑇</m:t>
                              </m:r>
                            </m:e>
                            <m:sub>
                              <m:r>
                                <a:rPr lang="en-GB" sz="1600" i="1">
                                  <a:solidFill>
                                    <a:schemeClr val="tx2"/>
                                  </a:solidFill>
                                  <a:latin typeface="Cambria Math" panose="02040503050406030204" pitchFamily="18" charset="0"/>
                                </a:rPr>
                                <m:t>𝑒</m:t>
                              </m:r>
                            </m:sub>
                          </m:sSub>
                        </m:num>
                        <m:den>
                          <m:r>
                            <a:rPr lang="en-GB" sz="1600" i="1">
                              <a:solidFill>
                                <a:schemeClr val="tx2"/>
                              </a:solidFill>
                              <a:latin typeface="Cambria Math" panose="02040503050406030204" pitchFamily="18" charset="0"/>
                            </a:rPr>
                            <m:t>𝜕</m:t>
                          </m:r>
                          <m:r>
                            <a:rPr lang="en-GB" sz="1600" i="1">
                              <a:solidFill>
                                <a:schemeClr val="tx2"/>
                              </a:solidFill>
                              <a:latin typeface="Cambria Math" panose="02040503050406030204" pitchFamily="18" charset="0"/>
                            </a:rPr>
                            <m:t>𝑡</m:t>
                          </m:r>
                        </m:den>
                      </m:f>
                      <m:r>
                        <a:rPr lang="en-GB" sz="1600" i="1">
                          <a:solidFill>
                            <a:schemeClr val="tx2"/>
                          </a:solidFill>
                          <a:latin typeface="Cambria Math" panose="02040503050406030204" pitchFamily="18" charset="0"/>
                        </a:rPr>
                        <m:t> = − </m:t>
                      </m:r>
                      <m:sSub>
                        <m:sSubPr>
                          <m:ctrlPr>
                            <a:rPr lang="en-GB" sz="1600" i="1">
                              <a:solidFill>
                                <a:schemeClr val="tx2"/>
                              </a:solidFill>
                              <a:latin typeface="Cambria Math" panose="02040503050406030204" pitchFamily="18" charset="0"/>
                            </a:rPr>
                          </m:ctrlPr>
                        </m:sSubPr>
                        <m:e>
                          <m:r>
                            <a:rPr lang="en-GB" sz="1600" i="1">
                              <a:solidFill>
                                <a:schemeClr val="tx2"/>
                              </a:solidFill>
                              <a:latin typeface="Cambria Math" panose="02040503050406030204" pitchFamily="18" charset="0"/>
                            </a:rPr>
                            <m:t>𝑢</m:t>
                          </m:r>
                        </m:e>
                        <m:sub>
                          <m:r>
                            <a:rPr lang="en-GB" sz="1600" i="1">
                              <a:solidFill>
                                <a:schemeClr val="tx2"/>
                              </a:solidFill>
                              <a:latin typeface="Cambria Math" panose="02040503050406030204" pitchFamily="18" charset="0"/>
                            </a:rPr>
                            <m:t>𝑒</m:t>
                          </m:r>
                        </m:sub>
                      </m:sSub>
                      <m:f>
                        <m:fPr>
                          <m:ctrlPr>
                            <a:rPr lang="en-GB" sz="1600" i="1">
                              <a:solidFill>
                                <a:schemeClr val="tx2"/>
                              </a:solidFill>
                              <a:latin typeface="Cambria Math" panose="02040503050406030204" pitchFamily="18" charset="0"/>
                            </a:rPr>
                          </m:ctrlPr>
                        </m:fPr>
                        <m:num>
                          <m:r>
                            <a:rPr lang="en-GB" sz="1600" i="1">
                              <a:solidFill>
                                <a:schemeClr val="tx2"/>
                              </a:solidFill>
                              <a:latin typeface="Cambria Math" panose="02040503050406030204" pitchFamily="18" charset="0"/>
                            </a:rPr>
                            <m:t>𝜕</m:t>
                          </m:r>
                          <m:r>
                            <a:rPr lang="en-GB" sz="1600" i="1">
                              <a:solidFill>
                                <a:schemeClr val="tx2"/>
                              </a:solidFill>
                              <a:latin typeface="Cambria Math" panose="02040503050406030204" pitchFamily="18" charset="0"/>
                            </a:rPr>
                            <m:t>𝑘</m:t>
                          </m:r>
                          <m:sSub>
                            <m:sSubPr>
                              <m:ctrlPr>
                                <a:rPr lang="en-GB" sz="1600" i="1">
                                  <a:solidFill>
                                    <a:schemeClr val="tx2"/>
                                  </a:solidFill>
                                  <a:latin typeface="Cambria Math" panose="02040503050406030204" pitchFamily="18" charset="0"/>
                                </a:rPr>
                              </m:ctrlPr>
                            </m:sSubPr>
                            <m:e>
                              <m:r>
                                <a:rPr lang="en-GB" sz="1600" i="1">
                                  <a:solidFill>
                                    <a:schemeClr val="tx2"/>
                                  </a:solidFill>
                                  <a:latin typeface="Cambria Math" panose="02040503050406030204" pitchFamily="18" charset="0"/>
                                </a:rPr>
                                <m:t>𝑇</m:t>
                              </m:r>
                            </m:e>
                            <m:sub>
                              <m:r>
                                <a:rPr lang="en-GB" sz="1600" i="1">
                                  <a:solidFill>
                                    <a:schemeClr val="tx2"/>
                                  </a:solidFill>
                                  <a:latin typeface="Cambria Math" panose="02040503050406030204" pitchFamily="18" charset="0"/>
                                </a:rPr>
                                <m:t>𝑒</m:t>
                              </m:r>
                            </m:sub>
                          </m:sSub>
                        </m:num>
                        <m:den>
                          <m:r>
                            <a:rPr lang="en-GB" sz="1600" i="1">
                              <a:solidFill>
                                <a:schemeClr val="tx2"/>
                              </a:solidFill>
                              <a:latin typeface="Cambria Math" panose="02040503050406030204" pitchFamily="18" charset="0"/>
                            </a:rPr>
                            <m:t>𝜕</m:t>
                          </m:r>
                          <m:r>
                            <a:rPr lang="en-GB" sz="1600" i="1">
                              <a:solidFill>
                                <a:schemeClr val="tx2"/>
                              </a:solidFill>
                              <a:latin typeface="Cambria Math" panose="02040503050406030204" pitchFamily="18" charset="0"/>
                            </a:rPr>
                            <m:t>𝑥</m:t>
                          </m:r>
                        </m:den>
                      </m:f>
                      <m:r>
                        <a:rPr lang="en-GB" sz="1600" i="1">
                          <a:solidFill>
                            <a:schemeClr val="tx2"/>
                          </a:solidFill>
                          <a:latin typeface="Cambria Math" panose="02040503050406030204" pitchFamily="18" charset="0"/>
                        </a:rPr>
                        <m:t>+ </m:t>
                      </m:r>
                      <m:f>
                        <m:fPr>
                          <m:ctrlPr>
                            <a:rPr lang="en-GB" sz="1600" i="1">
                              <a:solidFill>
                                <a:schemeClr val="tx2"/>
                              </a:solidFill>
                              <a:latin typeface="Cambria Math" panose="02040503050406030204" pitchFamily="18" charset="0"/>
                            </a:rPr>
                          </m:ctrlPr>
                        </m:fPr>
                        <m:num>
                          <m:r>
                            <a:rPr lang="en-GB" sz="1600" i="1">
                              <a:solidFill>
                                <a:schemeClr val="tx2"/>
                              </a:solidFill>
                              <a:latin typeface="Cambria Math" panose="02040503050406030204" pitchFamily="18" charset="0"/>
                            </a:rPr>
                            <m:t>2</m:t>
                          </m:r>
                        </m:num>
                        <m:den>
                          <m:r>
                            <a:rPr lang="en-GB" sz="1600" i="1">
                              <a:solidFill>
                                <a:schemeClr val="tx2"/>
                              </a:solidFill>
                              <a:latin typeface="Cambria Math" panose="02040503050406030204" pitchFamily="18" charset="0"/>
                            </a:rPr>
                            <m:t>3</m:t>
                          </m:r>
                        </m:den>
                      </m:f>
                      <m:d>
                        <m:dPr>
                          <m:begChr m:val="["/>
                          <m:endChr m:val="]"/>
                          <m:ctrlPr>
                            <a:rPr lang="en-GB" sz="1600" i="1">
                              <a:solidFill>
                                <a:schemeClr val="tx2"/>
                              </a:solidFill>
                              <a:latin typeface="Cambria Math" panose="02040503050406030204" pitchFamily="18" charset="0"/>
                            </a:rPr>
                          </m:ctrlPr>
                        </m:dPr>
                        <m:e>
                          <m:f>
                            <m:fPr>
                              <m:ctrlPr>
                                <a:rPr lang="en-GB" sz="1600" i="1">
                                  <a:solidFill>
                                    <a:schemeClr val="tx2"/>
                                  </a:solidFill>
                                  <a:latin typeface="Cambria Math" panose="02040503050406030204" pitchFamily="18" charset="0"/>
                                </a:rPr>
                              </m:ctrlPr>
                            </m:fPr>
                            <m:num>
                              <m:r>
                                <a:rPr lang="en-GB" sz="1600" i="1">
                                  <a:solidFill>
                                    <a:schemeClr val="accent5"/>
                                  </a:solidFill>
                                  <a:latin typeface="Cambria Math" panose="02040503050406030204" pitchFamily="18" charset="0"/>
                                </a:rPr>
                                <m:t>𝑄</m:t>
                              </m:r>
                            </m:num>
                            <m:den>
                              <m:sSub>
                                <m:sSubPr>
                                  <m:ctrlPr>
                                    <a:rPr lang="en-GB" sz="1600" i="1">
                                      <a:solidFill>
                                        <a:schemeClr val="tx2"/>
                                      </a:solidFill>
                                      <a:latin typeface="Cambria Math" panose="02040503050406030204" pitchFamily="18" charset="0"/>
                                    </a:rPr>
                                  </m:ctrlPr>
                                </m:sSubPr>
                                <m:e>
                                  <m:r>
                                    <a:rPr lang="en-GB" sz="1600" i="1">
                                      <a:solidFill>
                                        <a:schemeClr val="tx2"/>
                                      </a:solidFill>
                                      <a:latin typeface="Cambria Math" panose="02040503050406030204" pitchFamily="18" charset="0"/>
                                    </a:rPr>
                                    <m:t>𝑛</m:t>
                                  </m:r>
                                </m:e>
                                <m:sub>
                                  <m:r>
                                    <a:rPr lang="en-GB" sz="1600" i="1">
                                      <a:solidFill>
                                        <a:schemeClr val="tx2"/>
                                      </a:solidFill>
                                      <a:latin typeface="Cambria Math" panose="02040503050406030204" pitchFamily="18" charset="0"/>
                                    </a:rPr>
                                    <m:t>𝑒</m:t>
                                  </m:r>
                                </m:sub>
                              </m:sSub>
                            </m:den>
                          </m:f>
                          <m:r>
                            <a:rPr lang="en-GB" sz="1600" i="1">
                              <a:solidFill>
                                <a:schemeClr val="tx2"/>
                              </a:solidFill>
                              <a:latin typeface="Cambria Math" panose="02040503050406030204" pitchFamily="18" charset="0"/>
                            </a:rPr>
                            <m:t>−</m:t>
                          </m:r>
                          <m:sSub>
                            <m:sSubPr>
                              <m:ctrlPr>
                                <a:rPr lang="en-GB" sz="1600" i="1">
                                  <a:solidFill>
                                    <a:schemeClr val="tx2"/>
                                  </a:solidFill>
                                  <a:latin typeface="Cambria Math" panose="02040503050406030204" pitchFamily="18" charset="0"/>
                                </a:rPr>
                              </m:ctrlPr>
                            </m:sSubPr>
                            <m:e>
                              <m:r>
                                <a:rPr lang="en-GB" sz="1600" i="1">
                                  <a:solidFill>
                                    <a:schemeClr val="tx2"/>
                                  </a:solidFill>
                                  <a:latin typeface="Cambria Math" panose="02040503050406030204" pitchFamily="18" charset="0"/>
                                </a:rPr>
                                <m:t>𝑘𝑇</m:t>
                              </m:r>
                            </m:e>
                            <m:sub>
                              <m:r>
                                <a:rPr lang="en-GB" sz="1600" i="1">
                                  <a:solidFill>
                                    <a:schemeClr val="tx2"/>
                                  </a:solidFill>
                                  <a:latin typeface="Cambria Math" panose="02040503050406030204" pitchFamily="18" charset="0"/>
                                </a:rPr>
                                <m:t>𝑒</m:t>
                              </m:r>
                            </m:sub>
                          </m:sSub>
                          <m:f>
                            <m:fPr>
                              <m:ctrlPr>
                                <a:rPr lang="en-GB" sz="1600" i="1">
                                  <a:solidFill>
                                    <a:schemeClr val="tx2"/>
                                  </a:solidFill>
                                  <a:latin typeface="Cambria Math" panose="02040503050406030204" pitchFamily="18" charset="0"/>
                                </a:rPr>
                              </m:ctrlPr>
                            </m:fPr>
                            <m:num>
                              <m:r>
                                <a:rPr lang="en-GB" sz="1600" i="1">
                                  <a:solidFill>
                                    <a:schemeClr val="tx2"/>
                                  </a:solidFill>
                                  <a:latin typeface="Cambria Math" panose="02040503050406030204" pitchFamily="18" charset="0"/>
                                </a:rPr>
                                <m:t>𝜕</m:t>
                              </m:r>
                              <m:sSub>
                                <m:sSubPr>
                                  <m:ctrlPr>
                                    <a:rPr lang="en-GB" sz="1600" i="1">
                                      <a:solidFill>
                                        <a:schemeClr val="tx2"/>
                                      </a:solidFill>
                                      <a:latin typeface="Cambria Math" panose="02040503050406030204" pitchFamily="18" charset="0"/>
                                    </a:rPr>
                                  </m:ctrlPr>
                                </m:sSubPr>
                                <m:e>
                                  <m:r>
                                    <a:rPr lang="en-GB" sz="1600" i="1">
                                      <a:solidFill>
                                        <a:schemeClr val="tx2"/>
                                      </a:solidFill>
                                      <a:latin typeface="Cambria Math" panose="02040503050406030204" pitchFamily="18" charset="0"/>
                                    </a:rPr>
                                    <m:t>𝑢</m:t>
                                  </m:r>
                                </m:e>
                                <m:sub>
                                  <m:r>
                                    <a:rPr lang="en-GB" sz="1600" i="1">
                                      <a:solidFill>
                                        <a:schemeClr val="tx2"/>
                                      </a:solidFill>
                                      <a:latin typeface="Cambria Math" panose="02040503050406030204" pitchFamily="18" charset="0"/>
                                    </a:rPr>
                                    <m:t>𝑒</m:t>
                                  </m:r>
                                </m:sub>
                              </m:sSub>
                            </m:num>
                            <m:den>
                              <m:r>
                                <a:rPr lang="en-GB" sz="1600" i="1">
                                  <a:solidFill>
                                    <a:schemeClr val="tx2"/>
                                  </a:solidFill>
                                  <a:latin typeface="Cambria Math" panose="02040503050406030204" pitchFamily="18" charset="0"/>
                                </a:rPr>
                                <m:t>𝜕</m:t>
                              </m:r>
                              <m:r>
                                <a:rPr lang="en-GB" sz="1600" i="1">
                                  <a:solidFill>
                                    <a:schemeClr val="tx2"/>
                                  </a:solidFill>
                                  <a:latin typeface="Cambria Math" panose="02040503050406030204" pitchFamily="18" charset="0"/>
                                </a:rPr>
                                <m:t>𝑥</m:t>
                              </m:r>
                            </m:den>
                          </m:f>
                          <m:r>
                            <a:rPr lang="en-GB" sz="1600" i="1">
                              <a:solidFill>
                                <a:schemeClr val="tx2"/>
                              </a:solidFill>
                              <a:latin typeface="Cambria Math" panose="02040503050406030204" pitchFamily="18" charset="0"/>
                            </a:rPr>
                            <m:t>−</m:t>
                          </m:r>
                          <m:f>
                            <m:fPr>
                              <m:ctrlPr>
                                <a:rPr lang="en-GB" sz="1600" i="1">
                                  <a:solidFill>
                                    <a:schemeClr val="tx2"/>
                                  </a:solidFill>
                                  <a:latin typeface="Cambria Math" panose="02040503050406030204" pitchFamily="18" charset="0"/>
                                </a:rPr>
                              </m:ctrlPr>
                            </m:fPr>
                            <m:num>
                              <m:r>
                                <a:rPr lang="en-GB" sz="1600" i="1">
                                  <a:solidFill>
                                    <a:schemeClr val="tx2"/>
                                  </a:solidFill>
                                  <a:latin typeface="Cambria Math" panose="02040503050406030204" pitchFamily="18" charset="0"/>
                                </a:rPr>
                                <m:t>1</m:t>
                              </m:r>
                            </m:num>
                            <m:den>
                              <m:sSub>
                                <m:sSubPr>
                                  <m:ctrlPr>
                                    <a:rPr lang="en-GB" sz="1600" i="1">
                                      <a:solidFill>
                                        <a:schemeClr val="tx2"/>
                                      </a:solidFill>
                                      <a:latin typeface="Cambria Math" panose="02040503050406030204" pitchFamily="18" charset="0"/>
                                    </a:rPr>
                                  </m:ctrlPr>
                                </m:sSubPr>
                                <m:e>
                                  <m:r>
                                    <a:rPr lang="en-GB" sz="1600" i="1">
                                      <a:solidFill>
                                        <a:schemeClr val="tx2"/>
                                      </a:solidFill>
                                      <a:latin typeface="Cambria Math" panose="02040503050406030204" pitchFamily="18" charset="0"/>
                                    </a:rPr>
                                    <m:t>𝑛</m:t>
                                  </m:r>
                                </m:e>
                                <m:sub>
                                  <m:r>
                                    <a:rPr lang="en-GB" sz="1600" i="1">
                                      <a:solidFill>
                                        <a:schemeClr val="tx2"/>
                                      </a:solidFill>
                                      <a:latin typeface="Cambria Math" panose="02040503050406030204" pitchFamily="18" charset="0"/>
                                    </a:rPr>
                                    <m:t>𝑒</m:t>
                                  </m:r>
                                </m:sub>
                              </m:sSub>
                            </m:den>
                          </m:f>
                          <m:f>
                            <m:fPr>
                              <m:ctrlPr>
                                <a:rPr lang="en-GB" sz="1600" i="1">
                                  <a:solidFill>
                                    <a:schemeClr val="tx2"/>
                                  </a:solidFill>
                                  <a:latin typeface="Cambria Math" panose="02040503050406030204" pitchFamily="18" charset="0"/>
                                </a:rPr>
                              </m:ctrlPr>
                            </m:fPr>
                            <m:num>
                              <m:r>
                                <a:rPr lang="en-GB" sz="1600" i="1">
                                  <a:solidFill>
                                    <a:schemeClr val="tx2"/>
                                  </a:solidFill>
                                  <a:latin typeface="Cambria Math" panose="02040503050406030204" pitchFamily="18" charset="0"/>
                                </a:rPr>
                                <m:t>𝜕</m:t>
                              </m:r>
                              <m:sSub>
                                <m:sSubPr>
                                  <m:ctrlPr>
                                    <a:rPr lang="en-GB" sz="1600" i="1" smtClean="0">
                                      <a:solidFill>
                                        <a:schemeClr val="accent4">
                                          <a:lumMod val="60000"/>
                                          <a:lumOff val="40000"/>
                                        </a:schemeClr>
                                      </a:solidFill>
                                      <a:latin typeface="Cambria Math" panose="02040503050406030204" pitchFamily="18" charset="0"/>
                                    </a:rPr>
                                  </m:ctrlPr>
                                </m:sSubPr>
                                <m:e>
                                  <m:r>
                                    <a:rPr lang="en-GB" sz="1600" i="1">
                                      <a:solidFill>
                                        <a:schemeClr val="accent4">
                                          <a:lumMod val="60000"/>
                                          <a:lumOff val="40000"/>
                                        </a:schemeClr>
                                      </a:solidFill>
                                      <a:latin typeface="Cambria Math" panose="02040503050406030204" pitchFamily="18" charset="0"/>
                                    </a:rPr>
                                    <m:t>𝑞</m:t>
                                  </m:r>
                                </m:e>
                                <m:sub>
                                  <m:r>
                                    <a:rPr lang="en-GB" sz="1600" i="1">
                                      <a:solidFill>
                                        <a:schemeClr val="accent4">
                                          <a:lumMod val="60000"/>
                                          <a:lumOff val="40000"/>
                                        </a:schemeClr>
                                      </a:solidFill>
                                      <a:latin typeface="Cambria Math" panose="02040503050406030204" pitchFamily="18" charset="0"/>
                                    </a:rPr>
                                    <m:t>𝑒</m:t>
                                  </m:r>
                                </m:sub>
                              </m:sSub>
                            </m:num>
                            <m:den>
                              <m:r>
                                <a:rPr lang="en-GB" sz="1600" i="1">
                                  <a:solidFill>
                                    <a:schemeClr val="tx2"/>
                                  </a:solidFill>
                                  <a:latin typeface="Cambria Math" panose="02040503050406030204" pitchFamily="18" charset="0"/>
                                </a:rPr>
                                <m:t>𝜕</m:t>
                              </m:r>
                              <m:r>
                                <a:rPr lang="en-GB" sz="1600" i="1">
                                  <a:solidFill>
                                    <a:schemeClr val="tx2"/>
                                  </a:solidFill>
                                  <a:latin typeface="Cambria Math" panose="02040503050406030204" pitchFamily="18" charset="0"/>
                                </a:rPr>
                                <m:t>𝑥</m:t>
                              </m:r>
                            </m:den>
                          </m:f>
                          <m:r>
                            <a:rPr lang="en-GB" sz="1600" i="1">
                              <a:solidFill>
                                <a:schemeClr val="tx2"/>
                              </a:solidFill>
                              <a:latin typeface="Cambria Math" panose="02040503050406030204" pitchFamily="18" charset="0"/>
                            </a:rPr>
                            <m:t>−</m:t>
                          </m:r>
                          <m:f>
                            <m:fPr>
                              <m:ctrlPr>
                                <a:rPr lang="en-GB" sz="1600" i="1">
                                  <a:solidFill>
                                    <a:schemeClr val="tx2"/>
                                  </a:solidFill>
                                  <a:latin typeface="Cambria Math" panose="02040503050406030204" pitchFamily="18" charset="0"/>
                                </a:rPr>
                              </m:ctrlPr>
                            </m:fPr>
                            <m:num>
                              <m:sSub>
                                <m:sSubPr>
                                  <m:ctrlPr>
                                    <a:rPr lang="en-GB" sz="1600" i="1" smtClean="0">
                                      <a:solidFill>
                                        <a:srgbClr val="92D050"/>
                                      </a:solidFill>
                                      <a:latin typeface="Cambria Math" panose="02040503050406030204" pitchFamily="18" charset="0"/>
                                    </a:rPr>
                                  </m:ctrlPr>
                                </m:sSubPr>
                                <m:e>
                                  <m:r>
                                    <a:rPr lang="en-GB" sz="1600" i="1">
                                      <a:solidFill>
                                        <a:srgbClr val="92D050"/>
                                      </a:solidFill>
                                      <a:latin typeface="Cambria Math" panose="02040503050406030204" pitchFamily="18" charset="0"/>
                                    </a:rPr>
                                    <m:t>𝑆</m:t>
                                  </m:r>
                                </m:e>
                                <m:sub>
                                  <m:r>
                                    <a:rPr lang="en-GB" sz="1600" i="1">
                                      <a:solidFill>
                                        <a:srgbClr val="92D050"/>
                                      </a:solidFill>
                                      <a:latin typeface="Cambria Math" panose="02040503050406030204" pitchFamily="18" charset="0"/>
                                    </a:rPr>
                                    <m:t>𝑒</m:t>
                                  </m:r>
                                </m:sub>
                              </m:sSub>
                            </m:num>
                            <m:den>
                              <m:sSub>
                                <m:sSubPr>
                                  <m:ctrlPr>
                                    <a:rPr lang="en-GB" sz="1600" i="1">
                                      <a:solidFill>
                                        <a:schemeClr val="tx2"/>
                                      </a:solidFill>
                                      <a:latin typeface="Cambria Math" panose="02040503050406030204" pitchFamily="18" charset="0"/>
                                    </a:rPr>
                                  </m:ctrlPr>
                                </m:sSubPr>
                                <m:e>
                                  <m:r>
                                    <a:rPr lang="en-GB" sz="1600" i="1">
                                      <a:solidFill>
                                        <a:schemeClr val="tx2"/>
                                      </a:solidFill>
                                      <a:latin typeface="Cambria Math" panose="02040503050406030204" pitchFamily="18" charset="0"/>
                                    </a:rPr>
                                    <m:t>𝑛</m:t>
                                  </m:r>
                                </m:e>
                                <m:sub>
                                  <m:r>
                                    <a:rPr lang="en-GB" sz="1600" i="1">
                                      <a:solidFill>
                                        <a:schemeClr val="tx2"/>
                                      </a:solidFill>
                                      <a:latin typeface="Cambria Math" panose="02040503050406030204" pitchFamily="18" charset="0"/>
                                    </a:rPr>
                                    <m:t>𝑒</m:t>
                                  </m:r>
                                </m:sub>
                              </m:sSub>
                            </m:den>
                          </m:f>
                          <m:d>
                            <m:dPr>
                              <m:ctrlPr>
                                <a:rPr lang="en-GB" sz="1600" i="1">
                                  <a:solidFill>
                                    <a:schemeClr val="tx2"/>
                                  </a:solidFill>
                                  <a:latin typeface="Cambria Math" panose="02040503050406030204" pitchFamily="18" charset="0"/>
                                </a:rPr>
                              </m:ctrlPr>
                            </m:dPr>
                            <m:e>
                              <m:f>
                                <m:fPr>
                                  <m:ctrlPr>
                                    <a:rPr lang="en-GB" sz="1600" i="1">
                                      <a:solidFill>
                                        <a:schemeClr val="tx2"/>
                                      </a:solidFill>
                                      <a:latin typeface="Cambria Math" panose="02040503050406030204" pitchFamily="18" charset="0"/>
                                    </a:rPr>
                                  </m:ctrlPr>
                                </m:fPr>
                                <m:num>
                                  <m:r>
                                    <a:rPr lang="en-GB" sz="1600" i="1">
                                      <a:solidFill>
                                        <a:schemeClr val="tx2"/>
                                      </a:solidFill>
                                      <a:latin typeface="Cambria Math" panose="02040503050406030204" pitchFamily="18" charset="0"/>
                                    </a:rPr>
                                    <m:t>3</m:t>
                                  </m:r>
                                </m:num>
                                <m:den>
                                  <m:r>
                                    <a:rPr lang="en-GB" sz="1600" i="1">
                                      <a:solidFill>
                                        <a:schemeClr val="tx2"/>
                                      </a:solidFill>
                                      <a:latin typeface="Cambria Math" panose="02040503050406030204" pitchFamily="18" charset="0"/>
                                    </a:rPr>
                                    <m:t>2</m:t>
                                  </m:r>
                                </m:den>
                              </m:f>
                              <m:r>
                                <a:rPr lang="en-GB" sz="1600" i="1">
                                  <a:solidFill>
                                    <a:schemeClr val="tx2"/>
                                  </a:solidFill>
                                  <a:latin typeface="Cambria Math" panose="02040503050406030204" pitchFamily="18" charset="0"/>
                                </a:rPr>
                                <m:t>𝑘</m:t>
                              </m:r>
                              <m:sSub>
                                <m:sSubPr>
                                  <m:ctrlPr>
                                    <a:rPr lang="en-GB" sz="1600" i="1">
                                      <a:solidFill>
                                        <a:schemeClr val="tx2"/>
                                      </a:solidFill>
                                      <a:latin typeface="Cambria Math" panose="02040503050406030204" pitchFamily="18" charset="0"/>
                                    </a:rPr>
                                  </m:ctrlPr>
                                </m:sSubPr>
                                <m:e>
                                  <m:r>
                                    <a:rPr lang="en-GB" sz="1600" i="1">
                                      <a:solidFill>
                                        <a:schemeClr val="tx2"/>
                                      </a:solidFill>
                                      <a:latin typeface="Cambria Math" panose="02040503050406030204" pitchFamily="18" charset="0"/>
                                    </a:rPr>
                                    <m:t>𝑇</m:t>
                                  </m:r>
                                </m:e>
                                <m:sub>
                                  <m:r>
                                    <a:rPr lang="en-GB" sz="1600" i="1">
                                      <a:solidFill>
                                        <a:schemeClr val="tx2"/>
                                      </a:solidFill>
                                      <a:latin typeface="Cambria Math" panose="02040503050406030204" pitchFamily="18" charset="0"/>
                                    </a:rPr>
                                    <m:t>𝑒</m:t>
                                  </m:r>
                                </m:sub>
                              </m:sSub>
                              <m:r>
                                <a:rPr lang="en-GB" sz="1600" i="1">
                                  <a:solidFill>
                                    <a:schemeClr val="tx2"/>
                                  </a:solidFill>
                                  <a:latin typeface="Cambria Math" panose="02040503050406030204" pitchFamily="18" charset="0"/>
                                </a:rPr>
                                <m:t>−</m:t>
                              </m:r>
                              <m:f>
                                <m:fPr>
                                  <m:ctrlPr>
                                    <a:rPr lang="en-GB" sz="1600" i="1">
                                      <a:solidFill>
                                        <a:schemeClr val="tx2"/>
                                      </a:solidFill>
                                      <a:latin typeface="Cambria Math" panose="02040503050406030204" pitchFamily="18" charset="0"/>
                                    </a:rPr>
                                  </m:ctrlPr>
                                </m:fPr>
                                <m:num>
                                  <m:sSub>
                                    <m:sSubPr>
                                      <m:ctrlPr>
                                        <a:rPr lang="en-GB" sz="1600" i="1">
                                          <a:solidFill>
                                            <a:schemeClr val="tx2"/>
                                          </a:solidFill>
                                          <a:latin typeface="Cambria Math" panose="02040503050406030204" pitchFamily="18" charset="0"/>
                                        </a:rPr>
                                      </m:ctrlPr>
                                    </m:sSubPr>
                                    <m:e>
                                      <m:r>
                                        <a:rPr lang="en-GB" sz="1600" i="1">
                                          <a:solidFill>
                                            <a:schemeClr val="tx2"/>
                                          </a:solidFill>
                                          <a:latin typeface="Cambria Math" panose="02040503050406030204" pitchFamily="18" charset="0"/>
                                        </a:rPr>
                                        <m:t>𝑚</m:t>
                                      </m:r>
                                    </m:e>
                                    <m:sub>
                                      <m:r>
                                        <a:rPr lang="en-GB" sz="1600" i="1">
                                          <a:solidFill>
                                            <a:schemeClr val="tx2"/>
                                          </a:solidFill>
                                          <a:latin typeface="Cambria Math" panose="02040503050406030204" pitchFamily="18" charset="0"/>
                                        </a:rPr>
                                        <m:t>𝑒</m:t>
                                      </m:r>
                                    </m:sub>
                                  </m:sSub>
                                  <m:sSubSup>
                                    <m:sSubSupPr>
                                      <m:ctrlPr>
                                        <a:rPr lang="en-GB" sz="1600" i="1">
                                          <a:solidFill>
                                            <a:schemeClr val="tx2"/>
                                          </a:solidFill>
                                          <a:latin typeface="Cambria Math" panose="02040503050406030204" pitchFamily="18" charset="0"/>
                                        </a:rPr>
                                      </m:ctrlPr>
                                    </m:sSubSupPr>
                                    <m:e>
                                      <m:r>
                                        <a:rPr lang="en-GB" sz="1600" i="1">
                                          <a:solidFill>
                                            <a:schemeClr val="tx2"/>
                                          </a:solidFill>
                                          <a:latin typeface="Cambria Math" panose="02040503050406030204" pitchFamily="18" charset="0"/>
                                        </a:rPr>
                                        <m:t>𝑢</m:t>
                                      </m:r>
                                    </m:e>
                                    <m:sub>
                                      <m:r>
                                        <a:rPr lang="en-GB" sz="1600" i="1">
                                          <a:solidFill>
                                            <a:schemeClr val="tx2"/>
                                          </a:solidFill>
                                          <a:latin typeface="Cambria Math" panose="02040503050406030204" pitchFamily="18" charset="0"/>
                                        </a:rPr>
                                        <m:t>𝑒</m:t>
                                      </m:r>
                                    </m:sub>
                                    <m:sup>
                                      <m:r>
                                        <a:rPr lang="en-GB" sz="1600" i="1">
                                          <a:solidFill>
                                            <a:schemeClr val="tx2"/>
                                          </a:solidFill>
                                          <a:latin typeface="Cambria Math" panose="02040503050406030204" pitchFamily="18" charset="0"/>
                                        </a:rPr>
                                        <m:t>2</m:t>
                                      </m:r>
                                    </m:sup>
                                  </m:sSubSup>
                                </m:num>
                                <m:den>
                                  <m:r>
                                    <a:rPr lang="en-GB" sz="1600" i="1">
                                      <a:solidFill>
                                        <a:schemeClr val="tx2"/>
                                      </a:solidFill>
                                      <a:latin typeface="Cambria Math" panose="02040503050406030204" pitchFamily="18" charset="0"/>
                                    </a:rPr>
                                    <m:t>2</m:t>
                                  </m:r>
                                </m:den>
                              </m:f>
                            </m:e>
                          </m:d>
                          <m:r>
                            <a:rPr lang="en-GB" sz="1600" i="1">
                              <a:solidFill>
                                <a:schemeClr val="tx2"/>
                              </a:solidFill>
                              <a:latin typeface="Cambria Math" panose="02040503050406030204" pitchFamily="18" charset="0"/>
                            </a:rPr>
                            <m:t>−</m:t>
                          </m:r>
                          <m:f>
                            <m:fPr>
                              <m:ctrlPr>
                                <a:rPr lang="en-GB" sz="1600" i="1">
                                  <a:solidFill>
                                    <a:schemeClr val="tx2"/>
                                  </a:solidFill>
                                  <a:latin typeface="Cambria Math" panose="02040503050406030204" pitchFamily="18" charset="0"/>
                                </a:rPr>
                              </m:ctrlPr>
                            </m:fPr>
                            <m:num>
                              <m:sSub>
                                <m:sSubPr>
                                  <m:ctrlPr>
                                    <a:rPr lang="en-GB" sz="1600" i="1">
                                      <a:solidFill>
                                        <a:schemeClr val="tx2"/>
                                      </a:solidFill>
                                      <a:latin typeface="Cambria Math" panose="02040503050406030204" pitchFamily="18" charset="0"/>
                                    </a:rPr>
                                  </m:ctrlPr>
                                </m:sSubPr>
                                <m:e>
                                  <m:r>
                                    <a:rPr lang="en-GB" sz="1600" i="1">
                                      <a:solidFill>
                                        <a:schemeClr val="tx2"/>
                                      </a:solidFill>
                                      <a:latin typeface="Cambria Math" panose="02040503050406030204" pitchFamily="18" charset="0"/>
                                    </a:rPr>
                                    <m:t>𝑢</m:t>
                                  </m:r>
                                </m:e>
                                <m:sub>
                                  <m:r>
                                    <a:rPr lang="en-GB" sz="1600" i="1">
                                      <a:solidFill>
                                        <a:schemeClr val="tx2"/>
                                      </a:solidFill>
                                      <a:latin typeface="Cambria Math" panose="02040503050406030204" pitchFamily="18" charset="0"/>
                                    </a:rPr>
                                    <m:t>𝑒</m:t>
                                  </m:r>
                                </m:sub>
                              </m:sSub>
                              <m:r>
                                <a:rPr lang="en-GB" sz="1600" i="1">
                                  <a:solidFill>
                                    <a:schemeClr val="tx2"/>
                                  </a:solidFill>
                                  <a:latin typeface="Cambria Math" panose="02040503050406030204" pitchFamily="18" charset="0"/>
                                </a:rPr>
                                <m:t>(</m:t>
                              </m:r>
                              <m:sSub>
                                <m:sSubPr>
                                  <m:ctrlPr>
                                    <a:rPr lang="en-GB" sz="1600" i="1">
                                      <a:solidFill>
                                        <a:schemeClr val="accent4">
                                          <a:lumMod val="75000"/>
                                        </a:schemeClr>
                                      </a:solidFill>
                                      <a:latin typeface="Cambria Math" panose="02040503050406030204" pitchFamily="18" charset="0"/>
                                    </a:rPr>
                                  </m:ctrlPr>
                                </m:sSubPr>
                                <m:e>
                                  <m:r>
                                    <a:rPr lang="en-GB" sz="1600" i="1">
                                      <a:solidFill>
                                        <a:schemeClr val="accent4">
                                          <a:lumMod val="75000"/>
                                        </a:schemeClr>
                                      </a:solidFill>
                                      <a:latin typeface="Cambria Math" panose="02040503050406030204" pitchFamily="18" charset="0"/>
                                    </a:rPr>
                                    <m:t>𝑅</m:t>
                                  </m:r>
                                </m:e>
                                <m:sub>
                                  <m:r>
                                    <a:rPr lang="en-GB" sz="1600" i="1">
                                      <a:solidFill>
                                        <a:schemeClr val="accent4">
                                          <a:lumMod val="75000"/>
                                        </a:schemeClr>
                                      </a:solidFill>
                                      <a:latin typeface="Cambria Math" panose="02040503050406030204" pitchFamily="18" charset="0"/>
                                    </a:rPr>
                                    <m:t>𝑒𝑖</m:t>
                                  </m:r>
                                </m:sub>
                              </m:sSub>
                              <m:r>
                                <a:rPr lang="en-GB" sz="1600" i="1">
                                  <a:solidFill>
                                    <a:schemeClr val="accent4">
                                      <a:lumMod val="75000"/>
                                    </a:schemeClr>
                                  </a:solidFill>
                                  <a:latin typeface="Cambria Math" panose="02040503050406030204" pitchFamily="18" charset="0"/>
                                </a:rPr>
                                <m:t>+</m:t>
                              </m:r>
                              <m:sSub>
                                <m:sSubPr>
                                  <m:ctrlPr>
                                    <a:rPr lang="en-GB" sz="1600" i="1">
                                      <a:solidFill>
                                        <a:schemeClr val="accent4">
                                          <a:lumMod val="75000"/>
                                        </a:schemeClr>
                                      </a:solidFill>
                                      <a:latin typeface="Cambria Math" panose="02040503050406030204" pitchFamily="18" charset="0"/>
                                    </a:rPr>
                                  </m:ctrlPr>
                                </m:sSubPr>
                                <m:e>
                                  <m:r>
                                    <a:rPr lang="en-GB" sz="1600" i="1">
                                      <a:solidFill>
                                        <a:schemeClr val="accent4">
                                          <a:lumMod val="75000"/>
                                        </a:schemeClr>
                                      </a:solidFill>
                                      <a:latin typeface="Cambria Math" panose="02040503050406030204" pitchFamily="18" charset="0"/>
                                    </a:rPr>
                                    <m:t>𝑅</m:t>
                                  </m:r>
                                </m:e>
                                <m:sub>
                                  <m:r>
                                    <a:rPr lang="en-GB" sz="1600" i="1">
                                      <a:solidFill>
                                        <a:schemeClr val="accent4">
                                          <a:lumMod val="75000"/>
                                        </a:schemeClr>
                                      </a:solidFill>
                                      <a:latin typeface="Cambria Math" panose="02040503050406030204" pitchFamily="18" charset="0"/>
                                    </a:rPr>
                                    <m:t>𝑒𝑛</m:t>
                                  </m:r>
                                </m:sub>
                              </m:sSub>
                              <m:r>
                                <a:rPr lang="en-GB" sz="1600" i="1">
                                  <a:solidFill>
                                    <a:schemeClr val="tx2"/>
                                  </a:solidFill>
                                  <a:latin typeface="Cambria Math" panose="02040503050406030204" pitchFamily="18" charset="0"/>
                                </a:rPr>
                                <m:t>)</m:t>
                              </m:r>
                            </m:num>
                            <m:den>
                              <m:sSub>
                                <m:sSubPr>
                                  <m:ctrlPr>
                                    <a:rPr lang="en-GB" sz="1600" i="1">
                                      <a:solidFill>
                                        <a:schemeClr val="tx2"/>
                                      </a:solidFill>
                                      <a:latin typeface="Cambria Math" panose="02040503050406030204" pitchFamily="18" charset="0"/>
                                    </a:rPr>
                                  </m:ctrlPr>
                                </m:sSubPr>
                                <m:e>
                                  <m:r>
                                    <a:rPr lang="en-GB" sz="1600" i="1">
                                      <a:solidFill>
                                        <a:schemeClr val="tx2"/>
                                      </a:solidFill>
                                      <a:latin typeface="Cambria Math" panose="02040503050406030204" pitchFamily="18" charset="0"/>
                                    </a:rPr>
                                    <m:t>𝑛</m:t>
                                  </m:r>
                                </m:e>
                                <m:sub>
                                  <m:r>
                                    <a:rPr lang="en-GB" sz="1600" i="1">
                                      <a:solidFill>
                                        <a:schemeClr val="tx2"/>
                                      </a:solidFill>
                                      <a:latin typeface="Cambria Math" panose="02040503050406030204" pitchFamily="18" charset="0"/>
                                    </a:rPr>
                                    <m:t>𝑒</m:t>
                                  </m:r>
                                </m:sub>
                              </m:sSub>
                            </m:den>
                          </m:f>
                        </m:e>
                      </m:d>
                    </m:oMath>
                  </m:oMathPara>
                </a14:m>
                <a:endParaRPr lang="en-GB" sz="1600" dirty="0"/>
              </a:p>
            </p:txBody>
          </p:sp>
        </mc:Choice>
        <mc:Fallback xmlns="">
          <p:sp>
            <p:nvSpPr>
              <p:cNvPr id="16" name="TextBox 15">
                <a:extLst>
                  <a:ext uri="{FF2B5EF4-FFF2-40B4-BE49-F238E27FC236}">
                    <a16:creationId xmlns:a16="http://schemas.microsoft.com/office/drawing/2014/main" id="{3AF5A789-D619-44F6-A652-0FB6DEC40F12}"/>
                  </a:ext>
                </a:extLst>
              </p:cNvPr>
              <p:cNvSpPr txBox="1">
                <a:spLocks noRot="1" noChangeAspect="1" noMove="1" noResize="1" noEditPoints="1" noAdjustHandles="1" noChangeArrowheads="1" noChangeShapeType="1" noTextEdit="1"/>
              </p:cNvSpPr>
              <p:nvPr/>
            </p:nvSpPr>
            <p:spPr>
              <a:xfrm>
                <a:off x="1084925" y="3501008"/>
                <a:ext cx="7963403" cy="558230"/>
              </a:xfrm>
              <a:prstGeom prst="rect">
                <a:avLst/>
              </a:prstGeom>
              <a:blipFill>
                <a:blip r:embed="rId5"/>
                <a:stretch>
                  <a:fillRect l="-955" b="-2222"/>
                </a:stretch>
              </a:blipFill>
            </p:spPr>
            <p:txBody>
              <a:bodyPr/>
              <a:lstStyle/>
              <a:p>
                <a:r>
                  <a:rPr lang="en-US">
                    <a:noFill/>
                  </a:rPr>
                  <a:t> </a:t>
                </a:r>
              </a:p>
            </p:txBody>
          </p:sp>
        </mc:Fallback>
      </mc:AlternateContent>
      <p:sp>
        <p:nvSpPr>
          <p:cNvPr id="17" name="Rectangle: Rounded Corners 16">
            <a:extLst>
              <a:ext uri="{FF2B5EF4-FFF2-40B4-BE49-F238E27FC236}">
                <a16:creationId xmlns:a16="http://schemas.microsoft.com/office/drawing/2014/main" id="{2141043C-9EBB-4BC6-8CE4-A0D3F8D11EDB}"/>
              </a:ext>
            </a:extLst>
          </p:cNvPr>
          <p:cNvSpPr/>
          <p:nvPr/>
        </p:nvSpPr>
        <p:spPr>
          <a:xfrm>
            <a:off x="8040216" y="1772815"/>
            <a:ext cx="3456384" cy="1179765"/>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solidFill>
                <a:prstClr val="white"/>
              </a:solidFill>
              <a:latin typeface="Calibri" panose="020F0502020204030204"/>
            </a:endParaRPr>
          </a:p>
        </p:txBody>
      </p:sp>
      <p:sp>
        <p:nvSpPr>
          <p:cNvPr id="18" name="TextBox 17">
            <a:extLst>
              <a:ext uri="{FF2B5EF4-FFF2-40B4-BE49-F238E27FC236}">
                <a16:creationId xmlns:a16="http://schemas.microsoft.com/office/drawing/2014/main" id="{3DE420EA-CD33-4114-AAAC-1E85A3CAB60D}"/>
              </a:ext>
            </a:extLst>
          </p:cNvPr>
          <p:cNvSpPr txBox="1"/>
          <p:nvPr/>
        </p:nvSpPr>
        <p:spPr>
          <a:xfrm>
            <a:off x="8153921" y="1781073"/>
            <a:ext cx="3147336" cy="307777"/>
          </a:xfrm>
          <a:prstGeom prst="rect">
            <a:avLst/>
          </a:prstGeom>
          <a:noFill/>
        </p:spPr>
        <p:txBody>
          <a:bodyPr wrap="none" rtlCol="0">
            <a:spAutoFit/>
          </a:bodyPr>
          <a:lstStyle/>
          <a:p>
            <a:pPr marL="214313" indent="-214313">
              <a:buFont typeface="Arial" panose="020B0604020202020204" pitchFamily="34" charset="0"/>
              <a:buChar char="•"/>
            </a:pPr>
            <a:r>
              <a:rPr lang="en-GB" sz="1400" dirty="0">
                <a:solidFill>
                  <a:srgbClr val="92D050"/>
                </a:solidFill>
                <a:latin typeface="Arial" panose="020B0604020202020204" pitchFamily="34" charset="0"/>
                <a:cs typeface="Arial" panose="020B0604020202020204" pitchFamily="34" charset="0"/>
              </a:rPr>
              <a:t>source/sink terms (atomic physics)</a:t>
            </a:r>
          </a:p>
        </p:txBody>
      </p:sp>
      <p:sp>
        <p:nvSpPr>
          <p:cNvPr id="19" name="TextBox 18">
            <a:extLst>
              <a:ext uri="{FF2B5EF4-FFF2-40B4-BE49-F238E27FC236}">
                <a16:creationId xmlns:a16="http://schemas.microsoft.com/office/drawing/2014/main" id="{2468E010-A3E1-4444-B6B9-4FB25A02A99E}"/>
              </a:ext>
            </a:extLst>
          </p:cNvPr>
          <p:cNvSpPr txBox="1"/>
          <p:nvPr/>
        </p:nvSpPr>
        <p:spPr>
          <a:xfrm>
            <a:off x="8153923" y="2067057"/>
            <a:ext cx="2709716" cy="307777"/>
          </a:xfrm>
          <a:prstGeom prst="rect">
            <a:avLst/>
          </a:prstGeom>
          <a:noFill/>
        </p:spPr>
        <p:txBody>
          <a:bodyPr wrap="none" rtlCol="0">
            <a:spAutoFit/>
          </a:bodyPr>
          <a:lstStyle/>
          <a:p>
            <a:pPr marL="214313" indent="-214313">
              <a:buFont typeface="Arial" panose="020B0604020202020204" pitchFamily="34" charset="0"/>
              <a:buChar char="•"/>
            </a:pPr>
            <a:r>
              <a:rPr lang="en-GB" sz="1400" dirty="0">
                <a:solidFill>
                  <a:schemeClr val="accent4">
                    <a:lumMod val="75000"/>
                  </a:schemeClr>
                </a:solidFill>
                <a:latin typeface="Arial" panose="020B0604020202020204" pitchFamily="34" charset="0"/>
                <a:cs typeface="Arial" panose="020B0604020202020204" pitchFamily="34" charset="0"/>
              </a:rPr>
              <a:t>friction with ions and neutrals</a:t>
            </a:r>
          </a:p>
        </p:txBody>
      </p:sp>
      <p:sp>
        <p:nvSpPr>
          <p:cNvPr id="20" name="TextBox 19">
            <a:extLst>
              <a:ext uri="{FF2B5EF4-FFF2-40B4-BE49-F238E27FC236}">
                <a16:creationId xmlns:a16="http://schemas.microsoft.com/office/drawing/2014/main" id="{7F18E7CD-A893-4529-8B84-75582ADB7F87}"/>
              </a:ext>
            </a:extLst>
          </p:cNvPr>
          <p:cNvSpPr txBox="1"/>
          <p:nvPr/>
        </p:nvSpPr>
        <p:spPr>
          <a:xfrm>
            <a:off x="8153922" y="2358820"/>
            <a:ext cx="1983556" cy="307777"/>
          </a:xfrm>
          <a:prstGeom prst="rect">
            <a:avLst/>
          </a:prstGeom>
          <a:noFill/>
        </p:spPr>
        <p:txBody>
          <a:bodyPr wrap="none" rtlCol="0">
            <a:spAutoFit/>
          </a:bodyPr>
          <a:lstStyle/>
          <a:p>
            <a:pPr marL="214313" indent="-214313">
              <a:buFont typeface="Arial" panose="020B0604020202020204" pitchFamily="34" charset="0"/>
              <a:buChar char="•"/>
            </a:pPr>
            <a:r>
              <a:rPr lang="en-GB" sz="1400" dirty="0">
                <a:solidFill>
                  <a:schemeClr val="accent4">
                    <a:lumMod val="60000"/>
                    <a:lumOff val="40000"/>
                  </a:schemeClr>
                </a:solidFill>
                <a:latin typeface="Arial" panose="020B0604020202020204" pitchFamily="34" charset="0"/>
                <a:cs typeface="Arial" panose="020B0604020202020204" pitchFamily="34" charset="0"/>
              </a:rPr>
              <a:t>conductive heat flux</a:t>
            </a:r>
          </a:p>
        </p:txBody>
      </p:sp>
      <p:sp>
        <p:nvSpPr>
          <p:cNvPr id="21" name="TextBox 20">
            <a:extLst>
              <a:ext uri="{FF2B5EF4-FFF2-40B4-BE49-F238E27FC236}">
                <a16:creationId xmlns:a16="http://schemas.microsoft.com/office/drawing/2014/main" id="{2CC7C712-9E27-4C33-8699-FB73FA2159BA}"/>
              </a:ext>
            </a:extLst>
          </p:cNvPr>
          <p:cNvSpPr txBox="1"/>
          <p:nvPr/>
        </p:nvSpPr>
        <p:spPr>
          <a:xfrm>
            <a:off x="8153923" y="2644804"/>
            <a:ext cx="2966197" cy="307777"/>
          </a:xfrm>
          <a:prstGeom prst="rect">
            <a:avLst/>
          </a:prstGeom>
          <a:noFill/>
        </p:spPr>
        <p:txBody>
          <a:bodyPr wrap="none" rtlCol="0">
            <a:spAutoFit/>
          </a:bodyPr>
          <a:lstStyle/>
          <a:p>
            <a:pPr marL="214313" indent="-214313">
              <a:buFont typeface="Arial" panose="020B0604020202020204" pitchFamily="34" charset="0"/>
              <a:buChar char="•"/>
            </a:pPr>
            <a:r>
              <a:rPr lang="en-GB" sz="1400" dirty="0">
                <a:solidFill>
                  <a:schemeClr val="accent5"/>
                </a:solidFill>
                <a:latin typeface="Arial" panose="020B0604020202020204" pitchFamily="34" charset="0"/>
                <a:cs typeface="Arial" panose="020B0604020202020204" pitchFamily="34" charset="0"/>
              </a:rPr>
              <a:t>external energy source - heating</a:t>
            </a:r>
          </a:p>
        </p:txBody>
      </p:sp>
    </p:spTree>
    <p:extLst>
      <p:ext uri="{BB962C8B-B14F-4D97-AF65-F5344CB8AC3E}">
        <p14:creationId xmlns:p14="http://schemas.microsoft.com/office/powerpoint/2010/main" val="883982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11" grpId="0"/>
      <p:bldP spid="14" grpId="0" animBg="1"/>
      <p:bldP spid="16" grpId="0"/>
      <p:bldP spid="17" grpId="0" animBg="1"/>
      <p:bldP spid="18" grpId="0"/>
      <p:bldP spid="19" grpId="0"/>
      <p:bldP spid="20"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E2E220-084F-DC40-A073-A787FBA1A7E2}"/>
              </a:ext>
            </a:extLst>
          </p:cNvPr>
          <p:cNvSpPr>
            <a:spLocks noGrp="1"/>
          </p:cNvSpPr>
          <p:nvPr>
            <p:ph type="title"/>
          </p:nvPr>
        </p:nvSpPr>
        <p:spPr/>
        <p:txBody>
          <a:bodyPr/>
          <a:lstStyle/>
          <a:p>
            <a:r>
              <a:rPr lang="en-US" dirty="0"/>
              <a:t>Impact of kinetic effects on Impurities</a:t>
            </a:r>
          </a:p>
        </p:txBody>
      </p:sp>
      <p:sp>
        <p:nvSpPr>
          <p:cNvPr id="6" name="Text Placeholder 5">
            <a:extLst>
              <a:ext uri="{FF2B5EF4-FFF2-40B4-BE49-F238E27FC236}">
                <a16:creationId xmlns:a16="http://schemas.microsoft.com/office/drawing/2014/main" id="{F167AE3C-C066-7B49-B409-225C6C71EBF9}"/>
              </a:ext>
            </a:extLst>
          </p:cNvPr>
          <p:cNvSpPr>
            <a:spLocks noGrp="1"/>
          </p:cNvSpPr>
          <p:nvPr>
            <p:ph type="body" idx="1"/>
          </p:nvPr>
        </p:nvSpPr>
        <p:spPr/>
        <p:txBody>
          <a:bodyPr/>
          <a:lstStyle/>
          <a:p>
            <a:endParaRPr lang="en-US" dirty="0"/>
          </a:p>
          <a:p>
            <a:r>
              <a:rPr lang="en-US" dirty="0"/>
              <a:t>Acknowledgement:	Dominic Power</a:t>
            </a:r>
          </a:p>
        </p:txBody>
      </p:sp>
    </p:spTree>
    <p:extLst>
      <p:ext uri="{BB962C8B-B14F-4D97-AF65-F5344CB8AC3E}">
        <p14:creationId xmlns:p14="http://schemas.microsoft.com/office/powerpoint/2010/main" val="40569376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8DDAB-FA1E-5EA4-AD12-8B22618B426F}"/>
              </a:ext>
            </a:extLst>
          </p:cNvPr>
          <p:cNvSpPr>
            <a:spLocks noGrp="1"/>
          </p:cNvSpPr>
          <p:nvPr>
            <p:ph type="title"/>
          </p:nvPr>
        </p:nvSpPr>
        <p:spPr/>
        <p:txBody>
          <a:bodyPr/>
          <a:lstStyle/>
          <a:p>
            <a:r>
              <a:rPr lang="en-US" dirty="0"/>
              <a:t>MCF Team at Imperial  &amp;  Main Collaborators</a:t>
            </a:r>
            <a:br>
              <a:rPr lang="en-US" dirty="0"/>
            </a:br>
            <a:endParaRPr lang="en-US" dirty="0"/>
          </a:p>
        </p:txBody>
      </p:sp>
      <p:sp>
        <p:nvSpPr>
          <p:cNvPr id="3" name="Date Placeholder 2">
            <a:extLst>
              <a:ext uri="{FF2B5EF4-FFF2-40B4-BE49-F238E27FC236}">
                <a16:creationId xmlns:a16="http://schemas.microsoft.com/office/drawing/2014/main" id="{3C47BBB0-A78B-BB73-F9CF-D8549293EB7B}"/>
              </a:ext>
            </a:extLst>
          </p:cNvPr>
          <p:cNvSpPr>
            <a:spLocks noGrp="1"/>
          </p:cNvSpPr>
          <p:nvPr>
            <p:ph type="dt" sz="half" idx="10"/>
          </p:nvPr>
        </p:nvSpPr>
        <p:spPr/>
        <p:txBody>
          <a:bodyPr/>
          <a:lstStyle/>
          <a:p>
            <a:fld id="{E345D4D6-A20F-A546-976D-136EEDF8C3DE}" type="datetime1">
              <a:rPr lang="en-GB" smtClean="0"/>
              <a:t>08/11/2023</a:t>
            </a:fld>
            <a:endParaRPr lang="en-US"/>
          </a:p>
        </p:txBody>
      </p:sp>
      <p:sp>
        <p:nvSpPr>
          <p:cNvPr id="4" name="Slide Number Placeholder 3">
            <a:extLst>
              <a:ext uri="{FF2B5EF4-FFF2-40B4-BE49-F238E27FC236}">
                <a16:creationId xmlns:a16="http://schemas.microsoft.com/office/drawing/2014/main" id="{42C80B06-8131-D2A6-7BB9-2106F1BE29DD}"/>
              </a:ext>
            </a:extLst>
          </p:cNvPr>
          <p:cNvSpPr>
            <a:spLocks noGrp="1"/>
          </p:cNvSpPr>
          <p:nvPr>
            <p:ph type="sldNum" sz="quarter" idx="12"/>
          </p:nvPr>
        </p:nvSpPr>
        <p:spPr/>
        <p:txBody>
          <a:bodyPr/>
          <a:lstStyle/>
          <a:p>
            <a:r>
              <a:rPr lang="en-US"/>
              <a:t>Slide </a:t>
            </a:r>
            <a:fld id="{9F85A420-8BDD-054E-A85F-492ADA0C3797}" type="slidenum">
              <a:rPr lang="en-US" smtClean="0"/>
              <a:t>2</a:t>
            </a:fld>
            <a:r>
              <a:rPr lang="en-US"/>
              <a:t> of 22</a:t>
            </a:r>
            <a:endParaRPr lang="en-US" dirty="0"/>
          </a:p>
        </p:txBody>
      </p:sp>
      <p:sp>
        <p:nvSpPr>
          <p:cNvPr id="7" name="TextBox 6">
            <a:extLst>
              <a:ext uri="{FF2B5EF4-FFF2-40B4-BE49-F238E27FC236}">
                <a16:creationId xmlns:a16="http://schemas.microsoft.com/office/drawing/2014/main" id="{60BEAF15-6711-2DC0-481A-937C17F4D7AB}"/>
              </a:ext>
            </a:extLst>
          </p:cNvPr>
          <p:cNvSpPr txBox="1"/>
          <p:nvPr/>
        </p:nvSpPr>
        <p:spPr>
          <a:xfrm>
            <a:off x="497711" y="1052737"/>
            <a:ext cx="4788108" cy="830997"/>
          </a:xfrm>
          <a:prstGeom prst="rect">
            <a:avLst/>
          </a:prstGeom>
          <a:noFill/>
        </p:spPr>
        <p:txBody>
          <a:bodyPr wrap="square">
            <a:spAutoFit/>
          </a:bodyPr>
          <a:lstStyle/>
          <a:p>
            <a:r>
              <a:rPr lang="en-GB" sz="2400" b="1" dirty="0"/>
              <a:t>Exhaust Physics</a:t>
            </a:r>
          </a:p>
          <a:p>
            <a:r>
              <a:rPr lang="en-GB" sz="2400" b="1" dirty="0"/>
              <a:t>–  Kinetic Elec. Transport</a:t>
            </a:r>
            <a:endParaRPr lang="en-US" sz="2400" b="1" dirty="0"/>
          </a:p>
        </p:txBody>
      </p:sp>
      <p:sp>
        <p:nvSpPr>
          <p:cNvPr id="8" name="TextBox 7">
            <a:extLst>
              <a:ext uri="{FF2B5EF4-FFF2-40B4-BE49-F238E27FC236}">
                <a16:creationId xmlns:a16="http://schemas.microsoft.com/office/drawing/2014/main" id="{E69DFA17-04E6-44AA-6C15-B2F0B2F746B8}"/>
              </a:ext>
            </a:extLst>
          </p:cNvPr>
          <p:cNvSpPr txBox="1"/>
          <p:nvPr/>
        </p:nvSpPr>
        <p:spPr>
          <a:xfrm>
            <a:off x="497708" y="2852936"/>
            <a:ext cx="4788111" cy="461665"/>
          </a:xfrm>
          <a:prstGeom prst="rect">
            <a:avLst/>
          </a:prstGeom>
          <a:noFill/>
        </p:spPr>
        <p:txBody>
          <a:bodyPr wrap="square">
            <a:spAutoFit/>
          </a:bodyPr>
          <a:lstStyle/>
          <a:p>
            <a:r>
              <a:rPr lang="en-GB" sz="2400" b="1" dirty="0"/>
              <a:t>L-H Transition Studies</a:t>
            </a:r>
            <a:endParaRPr lang="en-US" sz="2400" b="1" dirty="0"/>
          </a:p>
        </p:txBody>
      </p:sp>
      <p:sp>
        <p:nvSpPr>
          <p:cNvPr id="9" name="TextBox 8">
            <a:extLst>
              <a:ext uri="{FF2B5EF4-FFF2-40B4-BE49-F238E27FC236}">
                <a16:creationId xmlns:a16="http://schemas.microsoft.com/office/drawing/2014/main" id="{B75ADDB8-10CD-55E0-0110-B8312B94889B}"/>
              </a:ext>
            </a:extLst>
          </p:cNvPr>
          <p:cNvSpPr txBox="1"/>
          <p:nvPr/>
        </p:nvSpPr>
        <p:spPr>
          <a:xfrm>
            <a:off x="497709" y="5185355"/>
            <a:ext cx="4788111" cy="830997"/>
          </a:xfrm>
          <a:prstGeom prst="rect">
            <a:avLst/>
          </a:prstGeom>
          <a:noFill/>
        </p:spPr>
        <p:txBody>
          <a:bodyPr wrap="square">
            <a:spAutoFit/>
          </a:bodyPr>
          <a:lstStyle/>
          <a:p>
            <a:r>
              <a:rPr lang="en-GB" sz="2400" b="1" dirty="0"/>
              <a:t>Magnetized Sheath </a:t>
            </a:r>
          </a:p>
          <a:p>
            <a:r>
              <a:rPr lang="en-GB" sz="2400" b="1" dirty="0"/>
              <a:t>Physics</a:t>
            </a:r>
            <a:endParaRPr lang="en-US" sz="2400" b="1" dirty="0"/>
          </a:p>
        </p:txBody>
      </p:sp>
      <p:sp>
        <p:nvSpPr>
          <p:cNvPr id="10" name="TextBox 9">
            <a:extLst>
              <a:ext uri="{FF2B5EF4-FFF2-40B4-BE49-F238E27FC236}">
                <a16:creationId xmlns:a16="http://schemas.microsoft.com/office/drawing/2014/main" id="{9E2778B5-B201-2F65-B806-9378A3EABD5B}"/>
              </a:ext>
            </a:extLst>
          </p:cNvPr>
          <p:cNvSpPr txBox="1"/>
          <p:nvPr/>
        </p:nvSpPr>
        <p:spPr>
          <a:xfrm>
            <a:off x="5375920" y="1052736"/>
            <a:ext cx="6420210" cy="1354217"/>
          </a:xfrm>
          <a:prstGeom prst="rect">
            <a:avLst/>
          </a:prstGeom>
          <a:noFill/>
        </p:spPr>
        <p:txBody>
          <a:bodyPr wrap="square">
            <a:spAutoFit/>
          </a:bodyPr>
          <a:lstStyle/>
          <a:p>
            <a:pPr>
              <a:spcAft>
                <a:spcPts val="600"/>
              </a:spcAft>
            </a:pPr>
            <a:r>
              <a:rPr lang="en-GB" sz="2400" dirty="0">
                <a:solidFill>
                  <a:schemeClr val="accent4"/>
                </a:solidFill>
              </a:rPr>
              <a:t>Dominic Power		(PhD)</a:t>
            </a:r>
          </a:p>
          <a:p>
            <a:pPr>
              <a:spcAft>
                <a:spcPts val="600"/>
              </a:spcAft>
            </a:pPr>
            <a:r>
              <a:rPr lang="en-GB" sz="2400" dirty="0">
                <a:solidFill>
                  <a:schemeClr val="accent4"/>
                </a:solidFill>
              </a:rPr>
              <a:t>Stefan </a:t>
            </a:r>
            <a:r>
              <a:rPr lang="en-GB" sz="2400" dirty="0" err="1">
                <a:solidFill>
                  <a:schemeClr val="accent4"/>
                </a:solidFill>
              </a:rPr>
              <a:t>Mijin</a:t>
            </a:r>
            <a:r>
              <a:rPr lang="en-GB" sz="2400" dirty="0">
                <a:solidFill>
                  <a:schemeClr val="accent4"/>
                </a:solidFill>
              </a:rPr>
              <a:t>			(PhD) </a:t>
            </a:r>
            <a:r>
              <a:rPr lang="en-GB" sz="2400" dirty="0">
                <a:solidFill>
                  <a:schemeClr val="accent6"/>
                </a:solidFill>
              </a:rPr>
              <a:t>		[</a:t>
            </a:r>
            <a:r>
              <a:rPr lang="en-GB" sz="2400" i="1" dirty="0">
                <a:solidFill>
                  <a:schemeClr val="accent6"/>
                </a:solidFill>
              </a:rPr>
              <a:t>now UKAEA</a:t>
            </a:r>
            <a:r>
              <a:rPr lang="en-GB" sz="2400" dirty="0">
                <a:solidFill>
                  <a:schemeClr val="accent6"/>
                </a:solidFill>
              </a:rPr>
              <a:t>]</a:t>
            </a:r>
          </a:p>
          <a:p>
            <a:pPr>
              <a:spcAft>
                <a:spcPts val="600"/>
              </a:spcAft>
            </a:pPr>
            <a:r>
              <a:rPr lang="en-US" sz="2400" dirty="0" err="1">
                <a:solidFill>
                  <a:schemeClr val="accent6"/>
                </a:solidFill>
              </a:rPr>
              <a:t>Fulvio</a:t>
            </a:r>
            <a:r>
              <a:rPr lang="en-US" sz="2400" dirty="0">
                <a:solidFill>
                  <a:schemeClr val="accent6"/>
                </a:solidFill>
              </a:rPr>
              <a:t> </a:t>
            </a:r>
            <a:r>
              <a:rPr lang="en-US" sz="2400" dirty="0" err="1">
                <a:solidFill>
                  <a:schemeClr val="accent6"/>
                </a:solidFill>
              </a:rPr>
              <a:t>Militello</a:t>
            </a:r>
            <a:r>
              <a:rPr lang="en-US" sz="2400" dirty="0">
                <a:solidFill>
                  <a:schemeClr val="accent6"/>
                </a:solidFill>
              </a:rPr>
              <a:t>						[</a:t>
            </a:r>
            <a:r>
              <a:rPr lang="en-US" sz="2400" i="1" dirty="0">
                <a:solidFill>
                  <a:schemeClr val="accent6"/>
                </a:solidFill>
              </a:rPr>
              <a:t>UKAEA</a:t>
            </a:r>
            <a:r>
              <a:rPr lang="en-US" sz="2400" dirty="0">
                <a:solidFill>
                  <a:schemeClr val="accent6"/>
                </a:solidFill>
              </a:rPr>
              <a:t>]</a:t>
            </a:r>
            <a:endParaRPr lang="en-GB" sz="2400" dirty="0">
              <a:solidFill>
                <a:schemeClr val="accent6"/>
              </a:solidFill>
            </a:endParaRPr>
          </a:p>
        </p:txBody>
      </p:sp>
      <p:sp>
        <p:nvSpPr>
          <p:cNvPr id="11" name="TextBox 10">
            <a:extLst>
              <a:ext uri="{FF2B5EF4-FFF2-40B4-BE49-F238E27FC236}">
                <a16:creationId xmlns:a16="http://schemas.microsoft.com/office/drawing/2014/main" id="{2F4FCFC2-7042-86DE-E84B-31D1C4BED3B6}"/>
              </a:ext>
            </a:extLst>
          </p:cNvPr>
          <p:cNvSpPr txBox="1"/>
          <p:nvPr/>
        </p:nvSpPr>
        <p:spPr>
          <a:xfrm>
            <a:off x="5375920" y="2852936"/>
            <a:ext cx="6624735" cy="1800493"/>
          </a:xfrm>
          <a:prstGeom prst="rect">
            <a:avLst/>
          </a:prstGeom>
          <a:noFill/>
        </p:spPr>
        <p:txBody>
          <a:bodyPr wrap="square">
            <a:spAutoFit/>
          </a:bodyPr>
          <a:lstStyle/>
          <a:p>
            <a:pPr>
              <a:spcAft>
                <a:spcPts val="600"/>
              </a:spcAft>
            </a:pPr>
            <a:r>
              <a:rPr lang="en-GB" sz="2400" b="1" dirty="0">
                <a:solidFill>
                  <a:schemeClr val="accent4"/>
                </a:solidFill>
              </a:rPr>
              <a:t>Yasmin Andrew</a:t>
            </a:r>
          </a:p>
          <a:p>
            <a:pPr>
              <a:spcAft>
                <a:spcPts val="600"/>
              </a:spcAft>
            </a:pPr>
            <a:r>
              <a:rPr lang="en-GB" sz="2400" dirty="0">
                <a:solidFill>
                  <a:schemeClr val="accent4"/>
                </a:solidFill>
              </a:rPr>
              <a:t>Thomas Ashton-Key	(PhD)</a:t>
            </a:r>
          </a:p>
          <a:p>
            <a:pPr>
              <a:spcAft>
                <a:spcPts val="600"/>
              </a:spcAft>
            </a:pPr>
            <a:r>
              <a:rPr lang="en-GB" sz="2400" dirty="0" err="1">
                <a:solidFill>
                  <a:schemeClr val="accent6"/>
                </a:solidFill>
              </a:rPr>
              <a:t>Eun-jin</a:t>
            </a:r>
            <a:r>
              <a:rPr lang="en-GB" sz="2400" dirty="0">
                <a:solidFill>
                  <a:schemeClr val="accent6"/>
                </a:solidFill>
              </a:rPr>
              <a:t> Kim						[</a:t>
            </a:r>
            <a:r>
              <a:rPr lang="en-GB" sz="2400" i="1" dirty="0">
                <a:solidFill>
                  <a:schemeClr val="accent6"/>
                </a:solidFill>
              </a:rPr>
              <a:t>Coventry</a:t>
            </a:r>
            <a:r>
              <a:rPr lang="en-GB" sz="2400" dirty="0">
                <a:solidFill>
                  <a:schemeClr val="accent6"/>
                </a:solidFill>
              </a:rPr>
              <a:t>]</a:t>
            </a:r>
          </a:p>
          <a:p>
            <a:pPr>
              <a:spcAft>
                <a:spcPts val="600"/>
              </a:spcAft>
            </a:pPr>
            <a:r>
              <a:rPr lang="en-GB" sz="2400" dirty="0">
                <a:solidFill>
                  <a:schemeClr val="accent6"/>
                </a:solidFill>
              </a:rPr>
              <a:t>Michele Romanelli				[Tok. Energy Ltd]</a:t>
            </a:r>
          </a:p>
        </p:txBody>
      </p:sp>
      <p:sp>
        <p:nvSpPr>
          <p:cNvPr id="12" name="TextBox 11">
            <a:extLst>
              <a:ext uri="{FF2B5EF4-FFF2-40B4-BE49-F238E27FC236}">
                <a16:creationId xmlns:a16="http://schemas.microsoft.com/office/drawing/2014/main" id="{9004A358-34FC-7C97-50A0-CFF8B7795C28}"/>
              </a:ext>
            </a:extLst>
          </p:cNvPr>
          <p:cNvSpPr txBox="1"/>
          <p:nvPr/>
        </p:nvSpPr>
        <p:spPr>
          <a:xfrm>
            <a:off x="5375920" y="5185355"/>
            <a:ext cx="6192688" cy="907941"/>
          </a:xfrm>
          <a:prstGeom prst="rect">
            <a:avLst/>
          </a:prstGeom>
          <a:noFill/>
        </p:spPr>
        <p:txBody>
          <a:bodyPr wrap="square">
            <a:spAutoFit/>
          </a:bodyPr>
          <a:lstStyle/>
          <a:p>
            <a:pPr>
              <a:spcAft>
                <a:spcPts val="600"/>
              </a:spcAft>
            </a:pPr>
            <a:r>
              <a:rPr lang="en-GB" sz="2400" dirty="0">
                <a:solidFill>
                  <a:schemeClr val="accent4"/>
                </a:solidFill>
              </a:rPr>
              <a:t>Alfie </a:t>
            </a:r>
            <a:r>
              <a:rPr lang="en-GB" sz="2400" dirty="0" err="1">
                <a:solidFill>
                  <a:schemeClr val="accent4"/>
                </a:solidFill>
              </a:rPr>
              <a:t>Adhemar</a:t>
            </a:r>
            <a:r>
              <a:rPr lang="en-GB" sz="2400" dirty="0">
                <a:solidFill>
                  <a:schemeClr val="accent4"/>
                </a:solidFill>
              </a:rPr>
              <a:t>			(PhD)</a:t>
            </a:r>
          </a:p>
          <a:p>
            <a:pPr>
              <a:spcAft>
                <a:spcPts val="600"/>
              </a:spcAft>
            </a:pPr>
            <a:r>
              <a:rPr lang="en-GB" sz="2400" dirty="0">
                <a:solidFill>
                  <a:schemeClr val="accent6"/>
                </a:solidFill>
              </a:rPr>
              <a:t>Stefan </a:t>
            </a:r>
            <a:r>
              <a:rPr lang="en-GB" sz="2400" dirty="0" err="1">
                <a:solidFill>
                  <a:schemeClr val="accent6"/>
                </a:solidFill>
              </a:rPr>
              <a:t>Mijin</a:t>
            </a:r>
            <a:r>
              <a:rPr lang="en-GB" sz="2400" dirty="0">
                <a:solidFill>
                  <a:schemeClr val="accent6"/>
                </a:solidFill>
              </a:rPr>
              <a:t>						</a:t>
            </a:r>
            <a:r>
              <a:rPr lang="en-US" sz="2400" dirty="0">
                <a:solidFill>
                  <a:schemeClr val="accent6"/>
                </a:solidFill>
              </a:rPr>
              <a:t> [</a:t>
            </a:r>
            <a:r>
              <a:rPr lang="en-US" sz="2400" i="1" dirty="0">
                <a:solidFill>
                  <a:schemeClr val="accent6"/>
                </a:solidFill>
              </a:rPr>
              <a:t>UKAEA</a:t>
            </a:r>
            <a:r>
              <a:rPr lang="en-US" sz="2400" dirty="0">
                <a:solidFill>
                  <a:schemeClr val="accent6"/>
                </a:solidFill>
              </a:rPr>
              <a:t>]</a:t>
            </a:r>
            <a:endParaRPr lang="en-GB" sz="2400" dirty="0">
              <a:solidFill>
                <a:schemeClr val="accent6"/>
              </a:solidFill>
            </a:endParaRPr>
          </a:p>
        </p:txBody>
      </p:sp>
    </p:spTree>
    <p:extLst>
      <p:ext uri="{BB962C8B-B14F-4D97-AF65-F5344CB8AC3E}">
        <p14:creationId xmlns:p14="http://schemas.microsoft.com/office/powerpoint/2010/main" val="37416350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94CEA-89D1-51A1-0473-1F202C145ADA}"/>
              </a:ext>
            </a:extLst>
          </p:cNvPr>
          <p:cNvSpPr>
            <a:spLocks noGrp="1"/>
          </p:cNvSpPr>
          <p:nvPr>
            <p:ph type="title"/>
          </p:nvPr>
        </p:nvSpPr>
        <p:spPr/>
        <p:txBody>
          <a:bodyPr/>
          <a:lstStyle/>
          <a:p>
            <a:r>
              <a:rPr lang="en-GB" dirty="0"/>
              <a:t>SOL plasma regimes</a:t>
            </a:r>
            <a:br>
              <a:rPr lang="en-GB" dirty="0"/>
            </a:br>
            <a:endParaRPr lang="en-GB" dirty="0"/>
          </a:p>
        </p:txBody>
      </p:sp>
      <p:sp>
        <p:nvSpPr>
          <p:cNvPr id="3" name="Content Placeholder 2">
            <a:extLst>
              <a:ext uri="{FF2B5EF4-FFF2-40B4-BE49-F238E27FC236}">
                <a16:creationId xmlns:a16="http://schemas.microsoft.com/office/drawing/2014/main" id="{5CE77581-F8F7-31C6-6E71-D7370139164E}"/>
              </a:ext>
            </a:extLst>
          </p:cNvPr>
          <p:cNvSpPr>
            <a:spLocks noGrp="1"/>
          </p:cNvSpPr>
          <p:nvPr>
            <p:ph idx="1"/>
          </p:nvPr>
        </p:nvSpPr>
        <p:spPr>
          <a:xfrm>
            <a:off x="838200" y="1825624"/>
            <a:ext cx="5841380" cy="4920863"/>
          </a:xfrm>
        </p:spPr>
        <p:txBody>
          <a:bodyPr>
            <a:normAutofit/>
          </a:bodyPr>
          <a:lstStyle/>
          <a:p>
            <a:r>
              <a:rPr lang="en-GB" dirty="0"/>
              <a:t>Upstream collisionality parameter:</a:t>
            </a:r>
          </a:p>
          <a:p>
            <a:endParaRPr lang="en-GB" dirty="0"/>
          </a:p>
          <a:p>
            <a:pPr marL="0" indent="0">
              <a:buNone/>
            </a:pPr>
            <a:endParaRPr lang="en-GB" dirty="0"/>
          </a:p>
          <a:p>
            <a:endParaRPr lang="en-GB" dirty="0"/>
          </a:p>
          <a:p>
            <a:r>
              <a:rPr lang="en-GB" dirty="0"/>
              <a:t>Broad range of plasma regimes accessed in current and future experiments</a:t>
            </a:r>
          </a:p>
          <a:p>
            <a:r>
              <a:rPr lang="en-GB" dirty="0"/>
              <a:t>Kinetic effects discussed require low collisionality </a:t>
            </a:r>
            <a:r>
              <a:rPr lang="en-GB" b="1" dirty="0"/>
              <a:t>and</a:t>
            </a:r>
            <a:r>
              <a:rPr lang="en-GB" dirty="0"/>
              <a:t> large parallel temperature gradients</a:t>
            </a:r>
          </a:p>
          <a:p>
            <a:pPr lvl="1">
              <a:buFont typeface="System Font Regular"/>
              <a:buChar char="→"/>
            </a:pPr>
            <a:r>
              <a:rPr lang="en-GB" dirty="0"/>
              <a:t>  How does this map to SOL operating space?</a:t>
            </a:r>
          </a:p>
        </p:txBody>
      </p:sp>
      <p:sp>
        <p:nvSpPr>
          <p:cNvPr id="11" name="TextBox 10">
            <a:extLst>
              <a:ext uri="{FF2B5EF4-FFF2-40B4-BE49-F238E27FC236}">
                <a16:creationId xmlns:a16="http://schemas.microsoft.com/office/drawing/2014/main" id="{AE8C8862-4420-557B-3AE7-8BE9421D9885}"/>
              </a:ext>
            </a:extLst>
          </p:cNvPr>
          <p:cNvSpPr txBox="1"/>
          <p:nvPr/>
        </p:nvSpPr>
        <p:spPr>
          <a:xfrm>
            <a:off x="7592427" y="5060483"/>
            <a:ext cx="4307782" cy="646331"/>
          </a:xfrm>
          <a:prstGeom prst="rect">
            <a:avLst/>
          </a:prstGeom>
          <a:noFill/>
        </p:spPr>
        <p:txBody>
          <a:bodyPr wrap="none" rtlCol="0">
            <a:spAutoFit/>
          </a:bodyPr>
          <a:lstStyle/>
          <a:p>
            <a:r>
              <a:rPr lang="en-GB" dirty="0"/>
              <a:t>Current experiments: DIII-D and JET</a:t>
            </a:r>
          </a:p>
          <a:p>
            <a:r>
              <a:rPr lang="en-GB" dirty="0"/>
              <a:t>Future experiments: SPARC, ITER and DEMO</a:t>
            </a:r>
          </a:p>
        </p:txBody>
      </p:sp>
      <p:sp>
        <p:nvSpPr>
          <p:cNvPr id="14" name="Slide Number Placeholder 13">
            <a:extLst>
              <a:ext uri="{FF2B5EF4-FFF2-40B4-BE49-F238E27FC236}">
                <a16:creationId xmlns:a16="http://schemas.microsoft.com/office/drawing/2014/main" id="{2E1FC006-26F7-5B96-752A-7C3B6477662D}"/>
              </a:ext>
            </a:extLst>
          </p:cNvPr>
          <p:cNvSpPr>
            <a:spLocks noGrp="1"/>
          </p:cNvSpPr>
          <p:nvPr>
            <p:ph type="sldNum" sz="quarter" idx="12"/>
          </p:nvPr>
        </p:nvSpPr>
        <p:spPr/>
        <p:txBody>
          <a:bodyPr/>
          <a:lstStyle/>
          <a:p>
            <a:fld id="{3B77E2EF-A968-F04C-B030-CA6D994F261B}" type="slidenum">
              <a:rPr lang="en-GB" smtClean="0"/>
              <a:t>20</a:t>
            </a:fld>
            <a:endParaRPr lang="en-GB"/>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AE44104-95F4-B875-AB8C-98A142897C93}"/>
                  </a:ext>
                </a:extLst>
              </p:cNvPr>
              <p:cNvSpPr txBox="1"/>
              <p:nvPr/>
            </p:nvSpPr>
            <p:spPr>
              <a:xfrm>
                <a:off x="2234242" y="2417973"/>
                <a:ext cx="3219407" cy="76713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2400" b="0" i="1" smtClean="0">
                              <a:latin typeface="Cambria Math" panose="02040503050406030204" pitchFamily="18" charset="0"/>
                            </a:rPr>
                          </m:ctrlPr>
                        </m:sSubSupPr>
                        <m:e>
                          <m:r>
                            <a:rPr lang="en-GB" sz="2400" b="0" i="1" smtClean="0">
                              <a:latin typeface="Cambria Math" panose="02040503050406030204" pitchFamily="18" charset="0"/>
                            </a:rPr>
                            <m:t>𝜈</m:t>
                          </m:r>
                        </m:e>
                        <m:sub>
                          <m:r>
                            <a:rPr lang="en-GB" sz="2400" b="0" i="1" smtClean="0">
                              <a:latin typeface="Cambria Math" panose="02040503050406030204" pitchFamily="18" charset="0"/>
                            </a:rPr>
                            <m:t>𝑢</m:t>
                          </m:r>
                        </m:sub>
                        <m:sup>
                          <m:r>
                            <a:rPr lang="en-GB" sz="2400" b="0" i="1" smtClean="0">
                              <a:latin typeface="Cambria Math" panose="02040503050406030204" pitchFamily="18" charset="0"/>
                            </a:rPr>
                            <m:t>∗</m:t>
                          </m:r>
                        </m:sup>
                      </m:sSubSup>
                      <m:r>
                        <a:rPr lang="en-GB" sz="2400" b="0" i="1" smtClean="0">
                          <a:latin typeface="Cambria Math" panose="02040503050406030204" pitchFamily="18" charset="0"/>
                        </a:rPr>
                        <m:t>=</m:t>
                      </m:r>
                      <m:f>
                        <m:fPr>
                          <m:ctrlPr>
                            <a:rPr lang="en-GB" sz="2400" b="0" i="1" smtClean="0">
                              <a:latin typeface="Cambria Math" panose="02040503050406030204" pitchFamily="18" charset="0"/>
                            </a:rPr>
                          </m:ctrlPr>
                        </m:fPr>
                        <m:num>
                          <m:r>
                            <a:rPr lang="en-GB" sz="2400" b="0" i="1" smtClean="0">
                              <a:latin typeface="Cambria Math" panose="02040503050406030204" pitchFamily="18" charset="0"/>
                            </a:rPr>
                            <m:t>𝐿</m:t>
                          </m:r>
                        </m:num>
                        <m:den>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𝜆</m:t>
                              </m:r>
                            </m:e>
                            <m:sub>
                              <m:r>
                                <a:rPr lang="en-GB" sz="2400" b="0" i="1" smtClean="0">
                                  <a:latin typeface="Cambria Math" panose="02040503050406030204" pitchFamily="18" charset="0"/>
                                </a:rPr>
                                <m:t>𝑢</m:t>
                              </m:r>
                            </m:sub>
                          </m:sSub>
                        </m:den>
                      </m:f>
                      <m:r>
                        <a:rPr lang="en-GB" sz="2400" b="0" i="1" smtClean="0">
                          <a:latin typeface="Cambria Math" panose="02040503050406030204" pitchFamily="18" charset="0"/>
                          <a:ea typeface="Cambria Math" panose="02040503050406030204" pitchFamily="18" charset="0"/>
                        </a:rPr>
                        <m:t>≈5×</m:t>
                      </m:r>
                      <m:sSup>
                        <m:sSupPr>
                          <m:ctrlPr>
                            <a:rPr lang="en-GB" sz="2400" b="0" i="1" smtClean="0">
                              <a:latin typeface="Cambria Math" panose="02040503050406030204" pitchFamily="18" charset="0"/>
                              <a:ea typeface="Cambria Math" panose="02040503050406030204" pitchFamily="18" charset="0"/>
                            </a:rPr>
                          </m:ctrlPr>
                        </m:sSupPr>
                        <m:e>
                          <m:r>
                            <a:rPr lang="en-GB" sz="2400" b="0" i="1" smtClean="0">
                              <a:latin typeface="Cambria Math" panose="02040503050406030204" pitchFamily="18" charset="0"/>
                              <a:ea typeface="Cambria Math" panose="02040503050406030204" pitchFamily="18" charset="0"/>
                            </a:rPr>
                            <m:t>10</m:t>
                          </m:r>
                        </m:e>
                        <m:sup>
                          <m:r>
                            <a:rPr lang="en-GB" sz="2400" b="0" i="1" smtClean="0">
                              <a:latin typeface="Cambria Math" panose="02040503050406030204" pitchFamily="18" charset="0"/>
                              <a:ea typeface="Cambria Math" panose="02040503050406030204" pitchFamily="18" charset="0"/>
                            </a:rPr>
                            <m:t>−16</m:t>
                          </m:r>
                        </m:sup>
                      </m:sSup>
                      <m:f>
                        <m:fPr>
                          <m:ctrlPr>
                            <a:rPr lang="en-GB" sz="2400" b="0" i="1" smtClean="0">
                              <a:latin typeface="Cambria Math" panose="02040503050406030204" pitchFamily="18" charset="0"/>
                              <a:ea typeface="Cambria Math" panose="02040503050406030204" pitchFamily="18" charset="0"/>
                            </a:rPr>
                          </m:ctrlPr>
                        </m:fPr>
                        <m:num>
                          <m:r>
                            <a:rPr lang="en-GB" sz="2400" b="0" i="1" smtClean="0">
                              <a:latin typeface="Cambria Math" panose="02040503050406030204" pitchFamily="18" charset="0"/>
                              <a:ea typeface="Cambria Math" panose="02040503050406030204" pitchFamily="18" charset="0"/>
                            </a:rPr>
                            <m:t>𝐿</m:t>
                          </m:r>
                          <m:sSub>
                            <m:sSubPr>
                              <m:ctrlPr>
                                <a:rPr lang="en-GB" sz="2400" b="0" i="1" smtClean="0">
                                  <a:latin typeface="Cambria Math" panose="02040503050406030204" pitchFamily="18" charset="0"/>
                                  <a:ea typeface="Cambria Math" panose="02040503050406030204" pitchFamily="18" charset="0"/>
                                </a:rPr>
                              </m:ctrlPr>
                            </m:sSubPr>
                            <m:e>
                              <m:r>
                                <a:rPr lang="en-GB" sz="2400" b="0" i="1" smtClean="0">
                                  <a:latin typeface="Cambria Math" panose="02040503050406030204" pitchFamily="18" charset="0"/>
                                  <a:ea typeface="Cambria Math" panose="02040503050406030204" pitchFamily="18" charset="0"/>
                                </a:rPr>
                                <m:t>𝑛</m:t>
                              </m:r>
                            </m:e>
                            <m:sub>
                              <m:r>
                                <a:rPr lang="en-GB" sz="2400" b="0" i="1" smtClean="0">
                                  <a:latin typeface="Cambria Math" panose="02040503050406030204" pitchFamily="18" charset="0"/>
                                  <a:ea typeface="Cambria Math" panose="02040503050406030204" pitchFamily="18" charset="0"/>
                                </a:rPr>
                                <m:t>𝑢</m:t>
                              </m:r>
                            </m:sub>
                          </m:sSub>
                        </m:num>
                        <m:den>
                          <m:sSubSup>
                            <m:sSubSupPr>
                              <m:ctrlPr>
                                <a:rPr lang="en-GB" sz="2400" b="0" i="1" smtClean="0">
                                  <a:latin typeface="Cambria Math" panose="02040503050406030204" pitchFamily="18" charset="0"/>
                                  <a:ea typeface="Cambria Math" panose="02040503050406030204" pitchFamily="18" charset="0"/>
                                </a:rPr>
                              </m:ctrlPr>
                            </m:sSubSupPr>
                            <m:e>
                              <m:r>
                                <a:rPr lang="en-GB" sz="2400" b="0" i="1" smtClean="0">
                                  <a:latin typeface="Cambria Math" panose="02040503050406030204" pitchFamily="18" charset="0"/>
                                  <a:ea typeface="Cambria Math" panose="02040503050406030204" pitchFamily="18" charset="0"/>
                                </a:rPr>
                                <m:t>𝑇</m:t>
                              </m:r>
                            </m:e>
                            <m:sub>
                              <m:r>
                                <a:rPr lang="en-GB" sz="2400" b="0" i="1" smtClean="0">
                                  <a:latin typeface="Cambria Math" panose="02040503050406030204" pitchFamily="18" charset="0"/>
                                  <a:ea typeface="Cambria Math" panose="02040503050406030204" pitchFamily="18" charset="0"/>
                                </a:rPr>
                                <m:t>𝑢</m:t>
                              </m:r>
                            </m:sub>
                            <m:sup>
                              <m:r>
                                <a:rPr lang="en-GB" sz="2400" b="0" i="1" smtClean="0">
                                  <a:latin typeface="Cambria Math" panose="02040503050406030204" pitchFamily="18" charset="0"/>
                                  <a:ea typeface="Cambria Math" panose="02040503050406030204" pitchFamily="18" charset="0"/>
                                </a:rPr>
                                <m:t>2</m:t>
                              </m:r>
                            </m:sup>
                          </m:sSubSup>
                        </m:den>
                      </m:f>
                    </m:oMath>
                  </m:oMathPara>
                </a14:m>
                <a:endParaRPr lang="en-GB" sz="2400" dirty="0"/>
              </a:p>
            </p:txBody>
          </p:sp>
        </mc:Choice>
        <mc:Fallback xmlns="">
          <p:sp>
            <p:nvSpPr>
              <p:cNvPr id="15" name="TextBox 14">
                <a:extLst>
                  <a:ext uri="{FF2B5EF4-FFF2-40B4-BE49-F238E27FC236}">
                    <a16:creationId xmlns:a16="http://schemas.microsoft.com/office/drawing/2014/main" id="{EAE44104-95F4-B875-AB8C-98A142897C93}"/>
                  </a:ext>
                </a:extLst>
              </p:cNvPr>
              <p:cNvSpPr txBox="1">
                <a:spLocks noRot="1" noChangeAspect="1" noMove="1" noResize="1" noEditPoints="1" noAdjustHandles="1" noChangeArrowheads="1" noChangeShapeType="1" noTextEdit="1"/>
              </p:cNvSpPr>
              <p:nvPr/>
            </p:nvSpPr>
            <p:spPr>
              <a:xfrm>
                <a:off x="2234242" y="2417973"/>
                <a:ext cx="3219407" cy="767133"/>
              </a:xfrm>
              <a:prstGeom prst="rect">
                <a:avLst/>
              </a:prstGeom>
              <a:blipFill>
                <a:blip r:embed="rId3"/>
                <a:stretch>
                  <a:fillRect l="-787" b="-8197"/>
                </a:stretch>
              </a:blipFill>
            </p:spPr>
            <p:txBody>
              <a:bodyPr/>
              <a:lstStyle/>
              <a:p>
                <a:r>
                  <a:rPr lang="en-GB">
                    <a:noFill/>
                  </a:rPr>
                  <a:t> </a:t>
                </a:r>
              </a:p>
            </p:txBody>
          </p:sp>
        </mc:Fallback>
      </mc:AlternateContent>
      <p:pic>
        <p:nvPicPr>
          <p:cNvPr id="6" name="Picture 5">
            <a:extLst>
              <a:ext uri="{FF2B5EF4-FFF2-40B4-BE49-F238E27FC236}">
                <a16:creationId xmlns:a16="http://schemas.microsoft.com/office/drawing/2014/main" id="{8F066425-1268-7C7A-0363-5ECB01963A14}"/>
              </a:ext>
            </a:extLst>
          </p:cNvPr>
          <p:cNvPicPr>
            <a:picLocks noChangeAspect="1"/>
          </p:cNvPicPr>
          <p:nvPr/>
        </p:nvPicPr>
        <p:blipFill>
          <a:blip r:embed="rId4"/>
          <a:stretch>
            <a:fillRect/>
          </a:stretch>
        </p:blipFill>
        <p:spPr>
          <a:xfrm>
            <a:off x="6733188" y="1690688"/>
            <a:ext cx="5077036" cy="2899646"/>
          </a:xfrm>
          <a:prstGeom prst="rect">
            <a:avLst/>
          </a:prstGeom>
        </p:spPr>
      </p:pic>
    </p:spTree>
    <p:extLst>
      <p:ext uri="{BB962C8B-B14F-4D97-AF65-F5344CB8AC3E}">
        <p14:creationId xmlns:p14="http://schemas.microsoft.com/office/powerpoint/2010/main" val="419390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94CEA-89D1-51A1-0473-1F202C145ADA}"/>
              </a:ext>
            </a:extLst>
          </p:cNvPr>
          <p:cNvSpPr>
            <a:spLocks noGrp="1"/>
          </p:cNvSpPr>
          <p:nvPr>
            <p:ph type="title"/>
          </p:nvPr>
        </p:nvSpPr>
        <p:spPr/>
        <p:txBody>
          <a:bodyPr/>
          <a:lstStyle/>
          <a:p>
            <a:r>
              <a:rPr lang="en-GB" dirty="0"/>
              <a:t>Simulations</a:t>
            </a:r>
            <a:br>
              <a:rPr lang="en-GB" dirty="0"/>
            </a:br>
            <a:endParaRPr lang="en-GB"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CE77581-F8F7-31C6-6E71-D7370139164E}"/>
                  </a:ext>
                </a:extLst>
              </p:cNvPr>
              <p:cNvSpPr>
                <a:spLocks noGrp="1"/>
              </p:cNvSpPr>
              <p:nvPr>
                <p:ph idx="1"/>
              </p:nvPr>
            </p:nvSpPr>
            <p:spPr>
              <a:xfrm>
                <a:off x="838200" y="1825625"/>
                <a:ext cx="5841380" cy="3554588"/>
              </a:xfrm>
            </p:spPr>
            <p:txBody>
              <a:bodyPr>
                <a:normAutofit/>
              </a:bodyPr>
              <a:lstStyle/>
              <a:p>
                <a:r>
                  <a:rPr lang="en-GB" dirty="0"/>
                  <a:t>Pairs of {fluid, kinetic} electron SOL-</a:t>
                </a:r>
                <a:r>
                  <a:rPr lang="en-GB" dirty="0" err="1"/>
                  <a:t>KiT</a:t>
                </a:r>
                <a:r>
                  <a:rPr lang="en-GB" dirty="0"/>
                  <a:t> sims with same control parameters:</a:t>
                </a:r>
              </a:p>
              <a:p>
                <a:pPr marL="457200" lvl="1" indent="0">
                  <a:buNone/>
                </a:pPr>
                <a:r>
                  <a:rPr lang="en-GB" sz="2000" b="0" dirty="0">
                    <a:solidFill>
                      <a:schemeClr val="tx2"/>
                    </a:solidFill>
                  </a:rPr>
                  <a:t>	</a:t>
                </a:r>
                <a14:m>
                  <m:oMath xmlns:m="http://schemas.openxmlformats.org/officeDocument/2006/math">
                    <m:r>
                      <a:rPr lang="en-GB" sz="2000" b="0" i="1" smtClean="0">
                        <a:solidFill>
                          <a:schemeClr val="tx2"/>
                        </a:solidFill>
                        <a:latin typeface="Cambria Math" panose="02040503050406030204" pitchFamily="18" charset="0"/>
                      </a:rPr>
                      <m:t>𝐿</m:t>
                    </m:r>
                  </m:oMath>
                </a14:m>
                <a:r>
                  <a:rPr lang="en-GB" sz="2000" dirty="0">
                    <a:solidFill>
                      <a:schemeClr val="tx2"/>
                    </a:solidFill>
                  </a:rPr>
                  <a:t> ,  </a:t>
                </a:r>
                <a14:m>
                  <m:oMath xmlns:m="http://schemas.openxmlformats.org/officeDocument/2006/math">
                    <m:sSub>
                      <m:sSubPr>
                        <m:ctrlPr>
                          <a:rPr lang="en-GB" sz="2000" b="0" i="1" smtClean="0">
                            <a:solidFill>
                              <a:schemeClr val="tx2"/>
                            </a:solidFill>
                            <a:latin typeface="Cambria Math" panose="02040503050406030204" pitchFamily="18" charset="0"/>
                          </a:rPr>
                        </m:ctrlPr>
                      </m:sSubPr>
                      <m:e>
                        <m:r>
                          <a:rPr lang="en-GB" sz="2000" b="0" i="1" smtClean="0">
                            <a:solidFill>
                              <a:schemeClr val="tx2"/>
                            </a:solidFill>
                            <a:latin typeface="Cambria Math" panose="02040503050406030204" pitchFamily="18" charset="0"/>
                          </a:rPr>
                          <m:t>𝑞</m:t>
                        </m:r>
                      </m:e>
                      <m:sub>
                        <m:r>
                          <a:rPr lang="en-GB" sz="2000" b="0" i="1" smtClean="0">
                            <a:solidFill>
                              <a:schemeClr val="tx2"/>
                            </a:solidFill>
                            <a:latin typeface="Cambria Math" panose="02040503050406030204" pitchFamily="18" charset="0"/>
                          </a:rPr>
                          <m:t>𝑖𝑛</m:t>
                        </m:r>
                      </m:sub>
                    </m:sSub>
                  </m:oMath>
                </a14:m>
                <a:r>
                  <a:rPr lang="en-GB" sz="2000" dirty="0">
                    <a:solidFill>
                      <a:schemeClr val="tx2"/>
                    </a:solidFill>
                  </a:rPr>
                  <a:t> , total density</a:t>
                </a:r>
              </a:p>
              <a:p>
                <a:pPr marL="0" indent="0">
                  <a:buNone/>
                </a:pPr>
                <a:endParaRPr lang="en-GB" dirty="0"/>
              </a:p>
              <a:p>
                <a:r>
                  <a:rPr lang="en-GB" dirty="0" err="1"/>
                  <a:t>Collisionality</a:t>
                </a:r>
                <a:r>
                  <a:rPr lang="en-GB" dirty="0"/>
                  <a:t> range:	 </a:t>
                </a:r>
                <a14:m>
                  <m:oMath xmlns:m="http://schemas.openxmlformats.org/officeDocument/2006/math">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𝜈</m:t>
                        </m:r>
                      </m:e>
                      <m:sub>
                        <m:r>
                          <a:rPr lang="en-GB" b="0" i="1" smtClean="0">
                            <a:latin typeface="Cambria Math" panose="02040503050406030204" pitchFamily="18" charset="0"/>
                          </a:rPr>
                          <m:t>𝑢</m:t>
                        </m:r>
                      </m:sub>
                      <m:sup>
                        <m:r>
                          <a:rPr lang="en-GB" b="0" i="1" smtClean="0">
                            <a:latin typeface="Cambria Math" panose="02040503050406030204" pitchFamily="18" charset="0"/>
                          </a:rPr>
                          <m:t>∗</m:t>
                        </m:r>
                      </m:sup>
                    </m:sSubSup>
                    <m:r>
                      <a:rPr lang="en-GB" b="0" i="1" smtClean="0">
                        <a:latin typeface="Cambria Math" panose="02040503050406030204" pitchFamily="18" charset="0"/>
                      </a:rPr>
                      <m:t> =14</m:t>
                    </m:r>
                  </m:oMath>
                </a14:m>
                <a:r>
                  <a:rPr lang="en-GB" dirty="0"/>
                  <a:t> –– 960</a:t>
                </a:r>
              </a:p>
              <a:p>
                <a:r>
                  <a:rPr lang="en-GB" dirty="0"/>
                  <a:t>Connection length:	 </a:t>
                </a:r>
                <a14:m>
                  <m:oMath xmlns:m="http://schemas.openxmlformats.org/officeDocument/2006/math">
                    <m:r>
                      <a:rPr lang="en-GB" b="0" i="1" smtClean="0">
                        <a:latin typeface="Cambria Math" panose="02040503050406030204" pitchFamily="18" charset="0"/>
                      </a:rPr>
                      <m:t>𝐿</m:t>
                    </m:r>
                    <m:r>
                      <a:rPr lang="en-GB" b="0" i="1" smtClean="0">
                        <a:latin typeface="Cambria Math" panose="02040503050406030204" pitchFamily="18" charset="0"/>
                      </a:rPr>
                      <m:t>   =11.9</m:t>
                    </m:r>
                  </m:oMath>
                </a14:m>
                <a:r>
                  <a:rPr lang="en-GB" dirty="0"/>
                  <a:t> –– </a:t>
                </a:r>
                <a14:m>
                  <m:oMath xmlns:m="http://schemas.openxmlformats.org/officeDocument/2006/math">
                    <m:r>
                      <a:rPr lang="en-GB" b="0" i="1" smtClean="0">
                        <a:latin typeface="Cambria Math" panose="02040503050406030204" pitchFamily="18" charset="0"/>
                      </a:rPr>
                      <m:t>31</m:t>
                    </m:r>
                    <m:r>
                      <a:rPr lang="en-GB" b="0" i="0" smtClean="0">
                        <a:latin typeface="Cambria Math" panose="02040503050406030204" pitchFamily="18" charset="0"/>
                      </a:rPr>
                      <m:t> </m:t>
                    </m:r>
                    <m:r>
                      <m:rPr>
                        <m:sty m:val="p"/>
                      </m:rPr>
                      <a:rPr lang="en-GB" b="0" i="0" smtClean="0">
                        <a:latin typeface="Cambria Math" panose="02040503050406030204" pitchFamily="18" charset="0"/>
                      </a:rPr>
                      <m:t>m</m:t>
                    </m:r>
                  </m:oMath>
                </a14:m>
                <a:endParaRPr lang="en-GB" dirty="0"/>
              </a:p>
              <a:p>
                <a:r>
                  <a:rPr lang="en-GB" dirty="0"/>
                  <a:t>Input power: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𝑞</m:t>
                        </m:r>
                      </m:e>
                      <m:sub>
                        <m:r>
                          <a:rPr lang="en-GB" b="0" i="1" smtClean="0">
                            <a:latin typeface="Cambria Math" panose="02040503050406030204" pitchFamily="18" charset="0"/>
                          </a:rPr>
                          <m:t>𝑖𝑛</m:t>
                        </m:r>
                      </m:sub>
                    </m:sSub>
                    <m:r>
                      <a:rPr lang="en-GB" b="0" i="1" smtClean="0">
                        <a:latin typeface="Cambria Math" panose="02040503050406030204" pitchFamily="18" charset="0"/>
                      </a:rPr>
                      <m:t>=4</m:t>
                    </m:r>
                  </m:oMath>
                </a14:m>
                <a:r>
                  <a:rPr lang="en-GB" dirty="0"/>
                  <a:t> –– </a:t>
                </a:r>
                <a14:m>
                  <m:oMath xmlns:m="http://schemas.openxmlformats.org/officeDocument/2006/math">
                    <m:r>
                      <a:rPr lang="en-GB" b="0" i="1" smtClean="0">
                        <a:latin typeface="Cambria Math" panose="02040503050406030204" pitchFamily="18" charset="0"/>
                      </a:rPr>
                      <m:t>128  </m:t>
                    </m:r>
                    <m:r>
                      <m:rPr>
                        <m:sty m:val="p"/>
                      </m:rPr>
                      <a:rPr lang="en-GB" b="0" i="0" smtClean="0">
                        <a:latin typeface="Cambria Math" panose="02040503050406030204" pitchFamily="18" charset="0"/>
                      </a:rPr>
                      <m:t>MW</m:t>
                    </m:r>
                    <m:sSup>
                      <m:sSupPr>
                        <m:ctrlPr>
                          <a:rPr lang="en-GB" b="0" i="1" smtClean="0">
                            <a:latin typeface="Cambria Math" panose="02040503050406030204" pitchFamily="18" charset="0"/>
                          </a:rPr>
                        </m:ctrlPr>
                      </m:sSupPr>
                      <m:e>
                        <m:r>
                          <m:rPr>
                            <m:sty m:val="p"/>
                          </m:rPr>
                          <a:rPr lang="en-GB" b="0" i="0" smtClean="0">
                            <a:latin typeface="Cambria Math" panose="02040503050406030204" pitchFamily="18" charset="0"/>
                          </a:rPr>
                          <m:t>m</m:t>
                        </m:r>
                      </m:e>
                      <m:sup>
                        <m:r>
                          <a:rPr lang="en-GB" b="0" i="0" smtClean="0">
                            <a:latin typeface="Cambria Math" panose="02040503050406030204" pitchFamily="18" charset="0"/>
                          </a:rPr>
                          <m:t>−2</m:t>
                        </m:r>
                      </m:sup>
                    </m:sSup>
                  </m:oMath>
                </a14:m>
                <a:endParaRPr lang="en-GB" dirty="0"/>
              </a:p>
              <a:p>
                <a:endParaRPr lang="en-GB" dirty="0"/>
              </a:p>
              <a:p>
                <a:r>
                  <a:rPr lang="en-GB" dirty="0"/>
                  <a:t>Attached and detached conditions reached</a:t>
                </a:r>
              </a:p>
              <a:p>
                <a:pPr marL="0" indent="0">
                  <a:buNone/>
                </a:pPr>
                <a:endParaRPr lang="en-GB" dirty="0"/>
              </a:p>
            </p:txBody>
          </p:sp>
        </mc:Choice>
        <mc:Fallback xmlns="">
          <p:sp>
            <p:nvSpPr>
              <p:cNvPr id="3" name="Content Placeholder 2">
                <a:extLst>
                  <a:ext uri="{FF2B5EF4-FFF2-40B4-BE49-F238E27FC236}">
                    <a16:creationId xmlns:a16="http://schemas.microsoft.com/office/drawing/2014/main" id="{5CE77581-F8F7-31C6-6E71-D7370139164E}"/>
                  </a:ext>
                </a:extLst>
              </p:cNvPr>
              <p:cNvSpPr>
                <a:spLocks noGrp="1" noRot="1" noChangeAspect="1" noMove="1" noResize="1" noEditPoints="1" noAdjustHandles="1" noChangeArrowheads="1" noChangeShapeType="1" noTextEdit="1"/>
              </p:cNvSpPr>
              <p:nvPr>
                <p:ph idx="1"/>
              </p:nvPr>
            </p:nvSpPr>
            <p:spPr>
              <a:xfrm>
                <a:off x="838200" y="1825625"/>
                <a:ext cx="5841380" cy="3554588"/>
              </a:xfrm>
              <a:blipFill>
                <a:blip r:embed="rId3"/>
                <a:stretch>
                  <a:fillRect l="-1085" t="-1423"/>
                </a:stretch>
              </a:blipFill>
            </p:spPr>
            <p:txBody>
              <a:bodyPr/>
              <a:lstStyle/>
              <a:p>
                <a:r>
                  <a:rPr lang="en-US">
                    <a:noFill/>
                  </a:rPr>
                  <a:t> </a:t>
                </a:r>
              </a:p>
            </p:txBody>
          </p:sp>
        </mc:Fallback>
      </mc:AlternateContent>
      <p:sp>
        <p:nvSpPr>
          <p:cNvPr id="7" name="Slide Number Placeholder 6">
            <a:extLst>
              <a:ext uri="{FF2B5EF4-FFF2-40B4-BE49-F238E27FC236}">
                <a16:creationId xmlns:a16="http://schemas.microsoft.com/office/drawing/2014/main" id="{47305009-E151-3862-C5BD-7D85250B28E0}"/>
              </a:ext>
            </a:extLst>
          </p:cNvPr>
          <p:cNvSpPr>
            <a:spLocks noGrp="1"/>
          </p:cNvSpPr>
          <p:nvPr>
            <p:ph type="sldNum" sz="quarter" idx="12"/>
          </p:nvPr>
        </p:nvSpPr>
        <p:spPr/>
        <p:txBody>
          <a:bodyPr/>
          <a:lstStyle/>
          <a:p>
            <a:fld id="{3B77E2EF-A968-F04C-B030-CA6D994F261B}" type="slidenum">
              <a:rPr lang="en-GB" smtClean="0"/>
              <a:t>21</a:t>
            </a:fld>
            <a:endParaRPr lang="en-GB"/>
          </a:p>
        </p:txBody>
      </p:sp>
      <p:pic>
        <p:nvPicPr>
          <p:cNvPr id="8" name="Picture 7">
            <a:extLst>
              <a:ext uri="{FF2B5EF4-FFF2-40B4-BE49-F238E27FC236}">
                <a16:creationId xmlns:a16="http://schemas.microsoft.com/office/drawing/2014/main" id="{DB0CE3BD-4EDA-359C-B520-177CE41221F4}"/>
              </a:ext>
            </a:extLst>
          </p:cNvPr>
          <p:cNvPicPr>
            <a:picLocks noChangeAspect="1"/>
          </p:cNvPicPr>
          <p:nvPr/>
        </p:nvPicPr>
        <p:blipFill>
          <a:blip r:embed="rId4"/>
          <a:stretch>
            <a:fillRect/>
          </a:stretch>
        </p:blipFill>
        <p:spPr>
          <a:xfrm>
            <a:off x="6750424" y="1704135"/>
            <a:ext cx="5056841" cy="2888112"/>
          </a:xfrm>
          <a:prstGeom prst="rect">
            <a:avLst/>
          </a:prstGeom>
        </p:spPr>
      </p:pic>
      <p:sp>
        <p:nvSpPr>
          <p:cNvPr id="11" name="TextBox 10">
            <a:extLst>
              <a:ext uri="{FF2B5EF4-FFF2-40B4-BE49-F238E27FC236}">
                <a16:creationId xmlns:a16="http://schemas.microsoft.com/office/drawing/2014/main" id="{0E6797ED-BFFC-FBF3-7011-134A3E55F944}"/>
              </a:ext>
            </a:extLst>
          </p:cNvPr>
          <p:cNvSpPr txBox="1"/>
          <p:nvPr/>
        </p:nvSpPr>
        <p:spPr>
          <a:xfrm>
            <a:off x="7592427" y="5060483"/>
            <a:ext cx="4307782" cy="646331"/>
          </a:xfrm>
          <a:prstGeom prst="rect">
            <a:avLst/>
          </a:prstGeom>
          <a:noFill/>
        </p:spPr>
        <p:txBody>
          <a:bodyPr wrap="none" rtlCol="0">
            <a:spAutoFit/>
          </a:bodyPr>
          <a:lstStyle/>
          <a:p>
            <a:r>
              <a:rPr lang="en-GB" dirty="0"/>
              <a:t>Current experiments: DIII-D and JET</a:t>
            </a:r>
          </a:p>
          <a:p>
            <a:r>
              <a:rPr lang="en-GB" dirty="0"/>
              <a:t>Future experiments: SPARC, ITER and DEMO</a:t>
            </a:r>
          </a:p>
        </p:txBody>
      </p:sp>
      <p:sp>
        <p:nvSpPr>
          <p:cNvPr id="4" name="Rectangle 3">
            <a:extLst>
              <a:ext uri="{FF2B5EF4-FFF2-40B4-BE49-F238E27FC236}">
                <a16:creationId xmlns:a16="http://schemas.microsoft.com/office/drawing/2014/main" id="{0FF5DA4E-7D9B-EA0D-BD66-77E2FB846BBD}"/>
              </a:ext>
            </a:extLst>
          </p:cNvPr>
          <p:cNvSpPr/>
          <p:nvPr/>
        </p:nvSpPr>
        <p:spPr>
          <a:xfrm>
            <a:off x="118489" y="6377217"/>
            <a:ext cx="3369833" cy="276999"/>
          </a:xfrm>
          <a:prstGeom prst="rect">
            <a:avLst/>
          </a:prstGeom>
        </p:spPr>
        <p:txBody>
          <a:bodyPr wrap="none">
            <a:spAutoFit/>
          </a:bodyPr>
          <a:lstStyle/>
          <a:p>
            <a:pPr algn="just" hangingPunct="0"/>
            <a:r>
              <a:rPr lang="en-US" sz="1200" dirty="0">
                <a:solidFill>
                  <a:schemeClr val="tx1">
                    <a:lumMod val="75000"/>
                    <a:lumOff val="25000"/>
                  </a:schemeClr>
                </a:solidFill>
                <a:latin typeface="Arial" panose="020B0604020202020204" pitchFamily="34" charset="0"/>
                <a:ea typeface="Liberation Mono" pitchFamily="49"/>
                <a:cs typeface="Arial" panose="020B0604020202020204" pitchFamily="34" charset="0"/>
              </a:rPr>
              <a:t>[ Power </a:t>
            </a:r>
            <a:r>
              <a:rPr lang="en-US" sz="1200" i="1" dirty="0">
                <a:solidFill>
                  <a:schemeClr val="tx1">
                    <a:lumMod val="75000"/>
                    <a:lumOff val="25000"/>
                  </a:schemeClr>
                </a:solidFill>
                <a:latin typeface="Arial" panose="020B0604020202020204" pitchFamily="34" charset="0"/>
                <a:ea typeface="Liberation Mono" pitchFamily="49"/>
                <a:cs typeface="Arial" panose="020B0604020202020204" pitchFamily="34" charset="0"/>
              </a:rPr>
              <a:t>et al., </a:t>
            </a:r>
            <a:r>
              <a:rPr lang="en-US" sz="1200" dirty="0" err="1">
                <a:solidFill>
                  <a:schemeClr val="tx1">
                    <a:lumMod val="75000"/>
                    <a:lumOff val="25000"/>
                  </a:schemeClr>
                </a:solidFill>
                <a:latin typeface="Arial" panose="020B0604020202020204" pitchFamily="34" charset="0"/>
                <a:ea typeface="Liberation Mono" pitchFamily="49"/>
                <a:cs typeface="Arial" panose="020B0604020202020204" pitchFamily="34" charset="0"/>
              </a:rPr>
              <a:t>Nuc</a:t>
            </a:r>
            <a:r>
              <a:rPr lang="en-US" sz="1200" dirty="0">
                <a:solidFill>
                  <a:schemeClr val="tx1">
                    <a:lumMod val="75000"/>
                    <a:lumOff val="25000"/>
                  </a:schemeClr>
                </a:solidFill>
                <a:latin typeface="Arial" panose="020B0604020202020204" pitchFamily="34" charset="0"/>
                <a:ea typeface="Liberation Mono" pitchFamily="49"/>
                <a:cs typeface="Arial" panose="020B0604020202020204" pitchFamily="34" charset="0"/>
              </a:rPr>
              <a:t>. Fusion </a:t>
            </a:r>
            <a:r>
              <a:rPr lang="en-US" sz="1200" b="1" dirty="0">
                <a:solidFill>
                  <a:schemeClr val="tx1">
                    <a:lumMod val="75000"/>
                    <a:lumOff val="25000"/>
                  </a:schemeClr>
                </a:solidFill>
                <a:latin typeface="Arial" panose="020B0604020202020204" pitchFamily="34" charset="0"/>
                <a:ea typeface="Liberation Mono" pitchFamily="49"/>
                <a:cs typeface="Arial" panose="020B0604020202020204" pitchFamily="34" charset="0"/>
              </a:rPr>
              <a:t>63</a:t>
            </a:r>
            <a:r>
              <a:rPr lang="en-US" sz="1200" dirty="0">
                <a:solidFill>
                  <a:schemeClr val="tx1">
                    <a:lumMod val="75000"/>
                    <a:lumOff val="25000"/>
                  </a:schemeClr>
                </a:solidFill>
                <a:latin typeface="Arial" panose="020B0604020202020204" pitchFamily="34" charset="0"/>
                <a:ea typeface="Liberation Mono" pitchFamily="49"/>
                <a:cs typeface="Arial" panose="020B0604020202020204" pitchFamily="34" charset="0"/>
              </a:rPr>
              <a:t>, 086013 (2023) ]</a:t>
            </a:r>
            <a:endParaRPr lang="en-US" sz="1200" baseline="30000" dirty="0">
              <a:solidFill>
                <a:schemeClr val="tx1">
                  <a:lumMod val="75000"/>
                  <a:lumOff val="25000"/>
                </a:schemeClr>
              </a:solidFill>
              <a:latin typeface="Arial" panose="020B0604020202020204" pitchFamily="34" charset="0"/>
              <a:ea typeface="Liberation Mono" pitchFamily="49"/>
              <a:cs typeface="Arial" panose="020B0604020202020204" pitchFamily="34" charset="0"/>
            </a:endParaRPr>
          </a:p>
        </p:txBody>
      </p:sp>
    </p:spTree>
    <p:extLst>
      <p:ext uri="{BB962C8B-B14F-4D97-AF65-F5344CB8AC3E}">
        <p14:creationId xmlns:p14="http://schemas.microsoft.com/office/powerpoint/2010/main" val="23484601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E2C73795-68CB-CD68-2190-2944AA323DEF}"/>
                  </a:ext>
                </a:extLst>
              </p:cNvPr>
              <p:cNvSpPr>
                <a:spLocks noGrp="1"/>
              </p:cNvSpPr>
              <p:nvPr>
                <p:ph type="title"/>
              </p:nvPr>
            </p:nvSpPr>
            <p:spPr/>
            <p:txBody>
              <a:bodyPr/>
              <a:lstStyle/>
              <a:p>
                <a:r>
                  <a:rPr lang="en-GB" dirty="0"/>
                  <a:t>Heat flux suppression leading to steeper </a:t>
                </a:r>
                <a14:m>
                  <m:oMath xmlns:m="http://schemas.openxmlformats.org/officeDocument/2006/math">
                    <m:r>
                      <m:rPr>
                        <m:sty m:val="p"/>
                      </m:rPr>
                      <a:rPr lang="en-GB" i="1" smtClean="0">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𝑇</m:t>
                        </m:r>
                      </m:e>
                      <m:sub>
                        <m:r>
                          <a:rPr lang="en-GB" b="0" i="1" smtClean="0">
                            <a:latin typeface="Cambria Math" panose="02040503050406030204" pitchFamily="18" charset="0"/>
                            <a:ea typeface="Cambria Math" panose="02040503050406030204" pitchFamily="18" charset="0"/>
                          </a:rPr>
                          <m:t>𝑒</m:t>
                        </m:r>
                      </m:sub>
                    </m:sSub>
                  </m:oMath>
                </a14:m>
                <a:br>
                  <a:rPr lang="en-GB" b="0" dirty="0">
                    <a:ea typeface="Cambria Math" panose="02040503050406030204" pitchFamily="18" charset="0"/>
                  </a:rPr>
                </a:br>
                <a:endParaRPr lang="en-GB" dirty="0"/>
              </a:p>
            </p:txBody>
          </p:sp>
        </mc:Choice>
        <mc:Fallback xmlns="">
          <p:sp>
            <p:nvSpPr>
              <p:cNvPr id="2" name="Title 1">
                <a:extLst>
                  <a:ext uri="{FF2B5EF4-FFF2-40B4-BE49-F238E27FC236}">
                    <a16:creationId xmlns:a16="http://schemas.microsoft.com/office/drawing/2014/main" id="{E2C73795-68CB-CD68-2190-2944AA323DEF}"/>
                  </a:ext>
                </a:extLst>
              </p:cNvPr>
              <p:cNvSpPr>
                <a:spLocks noGrp="1" noRot="1" noChangeAspect="1" noMove="1" noResize="1" noEditPoints="1" noAdjustHandles="1" noChangeArrowheads="1" noChangeShapeType="1" noTextEdit="1"/>
              </p:cNvSpPr>
              <p:nvPr>
                <p:ph type="title"/>
              </p:nvPr>
            </p:nvSpPr>
            <p:spPr>
              <a:blipFill>
                <a:blip r:embed="rId2"/>
                <a:stretch>
                  <a:fillRect l="-1674" t="-943"/>
                </a:stretch>
              </a:blipFill>
            </p:spPr>
            <p:txBody>
              <a:bodyPr/>
              <a:lstStyle/>
              <a:p>
                <a:r>
                  <a:rPr lang="en-US">
                    <a:noFill/>
                  </a:rPr>
                  <a:t> </a:t>
                </a:r>
              </a:p>
            </p:txBody>
          </p:sp>
        </mc:Fallback>
      </mc:AlternateContent>
      <p:sp>
        <p:nvSpPr>
          <p:cNvPr id="3" name="Content Placeholder 2">
            <a:extLst>
              <a:ext uri="{FF2B5EF4-FFF2-40B4-BE49-F238E27FC236}">
                <a16:creationId xmlns:a16="http://schemas.microsoft.com/office/drawing/2014/main" id="{D23AA64F-098A-D3D1-5333-D49428B2561C}"/>
              </a:ext>
            </a:extLst>
          </p:cNvPr>
          <p:cNvSpPr>
            <a:spLocks noGrp="1"/>
          </p:cNvSpPr>
          <p:nvPr>
            <p:ph idx="1"/>
          </p:nvPr>
        </p:nvSpPr>
        <p:spPr>
          <a:xfrm>
            <a:off x="678919" y="1144087"/>
            <a:ext cx="5852532" cy="4351338"/>
          </a:xfrm>
        </p:spPr>
        <p:txBody>
          <a:bodyPr>
            <a:normAutofit/>
          </a:bodyPr>
          <a:lstStyle/>
          <a:p>
            <a:pPr>
              <a:spcAft>
                <a:spcPts val="600"/>
              </a:spcAft>
            </a:pPr>
            <a:r>
              <a:rPr lang="en-GB" dirty="0"/>
              <a:t>Kinetic simulations show:</a:t>
            </a:r>
          </a:p>
          <a:p>
            <a:pPr lvl="1">
              <a:spcAft>
                <a:spcPts val="600"/>
              </a:spcAft>
            </a:pPr>
            <a:r>
              <a:rPr lang="en-GB" sz="2000" dirty="0"/>
              <a:t>Increased temperature gradients</a:t>
            </a:r>
            <a:br>
              <a:rPr lang="en-GB" sz="2000" dirty="0"/>
            </a:br>
            <a:r>
              <a:rPr lang="en-GB" sz="2000" dirty="0"/>
              <a:t>due to thermal conductivity suppression </a:t>
            </a:r>
          </a:p>
          <a:p>
            <a:pPr lvl="1">
              <a:spcAft>
                <a:spcPts val="600"/>
              </a:spcAft>
            </a:pPr>
            <a:r>
              <a:rPr lang="en-GB" sz="2000" b="1" dirty="0"/>
              <a:t>Reduced target temperatures</a:t>
            </a:r>
          </a:p>
          <a:p>
            <a:pPr lvl="1">
              <a:spcAft>
                <a:spcPts val="600"/>
              </a:spcAft>
            </a:pPr>
            <a:r>
              <a:rPr lang="en-GB" sz="2000" dirty="0"/>
              <a:t>See e.g. [4], [5], [6]</a:t>
            </a:r>
          </a:p>
        </p:txBody>
      </p:sp>
      <p:pic>
        <p:nvPicPr>
          <p:cNvPr id="6" name="Picture 5">
            <a:extLst>
              <a:ext uri="{FF2B5EF4-FFF2-40B4-BE49-F238E27FC236}">
                <a16:creationId xmlns:a16="http://schemas.microsoft.com/office/drawing/2014/main" id="{9DBDE401-4F9E-7F59-B2A6-BFDCCD97567F}"/>
              </a:ext>
            </a:extLst>
          </p:cNvPr>
          <p:cNvPicPr>
            <a:picLocks noChangeAspect="1"/>
          </p:cNvPicPr>
          <p:nvPr/>
        </p:nvPicPr>
        <p:blipFill>
          <a:blip r:embed="rId3"/>
          <a:stretch>
            <a:fillRect/>
          </a:stretch>
        </p:blipFill>
        <p:spPr>
          <a:xfrm>
            <a:off x="6302227" y="2425693"/>
            <a:ext cx="5539697" cy="3808149"/>
          </a:xfrm>
          <a:prstGeom prst="rect">
            <a:avLst/>
          </a:prstGeom>
        </p:spPr>
      </p:pic>
      <p:pic>
        <p:nvPicPr>
          <p:cNvPr id="7" name="Picture 6">
            <a:extLst>
              <a:ext uri="{FF2B5EF4-FFF2-40B4-BE49-F238E27FC236}">
                <a16:creationId xmlns:a16="http://schemas.microsoft.com/office/drawing/2014/main" id="{D9878F3A-9DF5-3578-6E69-DAB92AF18A2C}"/>
              </a:ext>
            </a:extLst>
          </p:cNvPr>
          <p:cNvPicPr>
            <a:picLocks noChangeAspect="1"/>
          </p:cNvPicPr>
          <p:nvPr/>
        </p:nvPicPr>
        <p:blipFill>
          <a:blip r:embed="rId4"/>
          <a:stretch>
            <a:fillRect/>
          </a:stretch>
        </p:blipFill>
        <p:spPr>
          <a:xfrm>
            <a:off x="1844149" y="3254864"/>
            <a:ext cx="3292848" cy="2883211"/>
          </a:xfrm>
          <a:prstGeom prst="rect">
            <a:avLst/>
          </a:prstGeom>
        </p:spPr>
      </p:pic>
      <p:pic>
        <p:nvPicPr>
          <p:cNvPr id="8" name="Picture 7">
            <a:extLst>
              <a:ext uri="{FF2B5EF4-FFF2-40B4-BE49-F238E27FC236}">
                <a16:creationId xmlns:a16="http://schemas.microsoft.com/office/drawing/2014/main" id="{95F2B730-555F-DA40-B193-F5A85F70D933}"/>
              </a:ext>
            </a:extLst>
          </p:cNvPr>
          <p:cNvPicPr>
            <a:picLocks noChangeAspect="1"/>
          </p:cNvPicPr>
          <p:nvPr/>
        </p:nvPicPr>
        <p:blipFill>
          <a:blip r:embed="rId5"/>
          <a:stretch>
            <a:fillRect/>
          </a:stretch>
        </p:blipFill>
        <p:spPr>
          <a:xfrm>
            <a:off x="7177823" y="1848113"/>
            <a:ext cx="3746500" cy="520700"/>
          </a:xfrm>
          <a:prstGeom prst="rect">
            <a:avLst/>
          </a:prstGeom>
        </p:spPr>
      </p:pic>
      <p:sp>
        <p:nvSpPr>
          <p:cNvPr id="10" name="Slide Number Placeholder 9">
            <a:extLst>
              <a:ext uri="{FF2B5EF4-FFF2-40B4-BE49-F238E27FC236}">
                <a16:creationId xmlns:a16="http://schemas.microsoft.com/office/drawing/2014/main" id="{C4283B1A-AE7F-AE5F-FF7C-AE8DD951D340}"/>
              </a:ext>
            </a:extLst>
          </p:cNvPr>
          <p:cNvSpPr>
            <a:spLocks noGrp="1"/>
          </p:cNvSpPr>
          <p:nvPr>
            <p:ph type="sldNum" sz="quarter" idx="12"/>
          </p:nvPr>
        </p:nvSpPr>
        <p:spPr/>
        <p:txBody>
          <a:bodyPr/>
          <a:lstStyle/>
          <a:p>
            <a:fld id="{3B77E2EF-A968-F04C-B030-CA6D994F261B}" type="slidenum">
              <a:rPr lang="en-GB" smtClean="0"/>
              <a:t>22</a:t>
            </a:fld>
            <a:endParaRPr lang="en-GB"/>
          </a:p>
        </p:txBody>
      </p:sp>
      <p:sp>
        <p:nvSpPr>
          <p:cNvPr id="12" name="TextBox 11">
            <a:extLst>
              <a:ext uri="{FF2B5EF4-FFF2-40B4-BE49-F238E27FC236}">
                <a16:creationId xmlns:a16="http://schemas.microsoft.com/office/drawing/2014/main" id="{81C30616-720D-C780-8ACC-397440C62FB7}"/>
              </a:ext>
            </a:extLst>
          </p:cNvPr>
          <p:cNvSpPr txBox="1"/>
          <p:nvPr/>
        </p:nvSpPr>
        <p:spPr>
          <a:xfrm>
            <a:off x="0" y="6267462"/>
            <a:ext cx="3749744" cy="600164"/>
          </a:xfrm>
          <a:prstGeom prst="rect">
            <a:avLst/>
          </a:prstGeom>
          <a:solidFill>
            <a:schemeClr val="bg1"/>
          </a:solidFill>
        </p:spPr>
        <p:txBody>
          <a:bodyPr wrap="none" rtlCol="0">
            <a:spAutoFit/>
          </a:bodyPr>
          <a:lstStyle/>
          <a:p>
            <a:r>
              <a:rPr lang="en-GB" sz="1100" dirty="0"/>
              <a:t>[4] </a:t>
            </a:r>
            <a:r>
              <a:rPr lang="en-GB" sz="1100" dirty="0" err="1">
                <a:effectLst/>
              </a:rPr>
              <a:t>Batishchev</a:t>
            </a:r>
            <a:r>
              <a:rPr lang="en-GB" sz="1100" dirty="0">
                <a:effectLst/>
              </a:rPr>
              <a:t>, O., et al. </a:t>
            </a:r>
            <a:r>
              <a:rPr lang="en-GB" sz="1100" i="1" dirty="0">
                <a:effectLst/>
              </a:rPr>
              <a:t>Journal of Plasma Physics </a:t>
            </a:r>
            <a:r>
              <a:rPr lang="en-GB" sz="1100" dirty="0">
                <a:effectLst/>
              </a:rPr>
              <a:t>(1999)</a:t>
            </a:r>
            <a:endParaRPr lang="en-GB" sz="1100" dirty="0"/>
          </a:p>
          <a:p>
            <a:r>
              <a:rPr lang="en-GB" sz="1100" dirty="0"/>
              <a:t>[5] </a:t>
            </a:r>
            <a:r>
              <a:rPr lang="en-GB" sz="1100" dirty="0" err="1"/>
              <a:t>Tskhakaya</a:t>
            </a:r>
            <a:r>
              <a:rPr lang="en-GB" sz="1100" dirty="0"/>
              <a:t>, D., et al. </a:t>
            </a:r>
            <a:r>
              <a:rPr lang="en-GB" sz="1100" i="1" dirty="0"/>
              <a:t>Contributions to Plasma Physics </a:t>
            </a:r>
            <a:r>
              <a:rPr lang="en-GB" sz="1100" dirty="0"/>
              <a:t>(2008)</a:t>
            </a:r>
          </a:p>
          <a:p>
            <a:r>
              <a:rPr lang="en-GB" sz="1100" dirty="0"/>
              <a:t>[6] Mijin, S., et al. </a:t>
            </a:r>
            <a:r>
              <a:rPr lang="en-GB" sz="1100" i="1" dirty="0"/>
              <a:t>PPCF</a:t>
            </a:r>
            <a:r>
              <a:rPr lang="en-GB" sz="1100" dirty="0"/>
              <a:t> (2020)</a:t>
            </a:r>
          </a:p>
        </p:txBody>
      </p:sp>
      <p:sp>
        <p:nvSpPr>
          <p:cNvPr id="5" name="Rectangle 4">
            <a:extLst>
              <a:ext uri="{FF2B5EF4-FFF2-40B4-BE49-F238E27FC236}">
                <a16:creationId xmlns:a16="http://schemas.microsoft.com/office/drawing/2014/main" id="{71D8B372-F939-8A12-C3D9-3C95F81770DE}"/>
              </a:ext>
            </a:extLst>
          </p:cNvPr>
          <p:cNvSpPr/>
          <p:nvPr/>
        </p:nvSpPr>
        <p:spPr>
          <a:xfrm>
            <a:off x="8147511" y="6399724"/>
            <a:ext cx="3369833" cy="276999"/>
          </a:xfrm>
          <a:prstGeom prst="rect">
            <a:avLst/>
          </a:prstGeom>
        </p:spPr>
        <p:txBody>
          <a:bodyPr wrap="none">
            <a:spAutoFit/>
          </a:bodyPr>
          <a:lstStyle/>
          <a:p>
            <a:pPr algn="just" hangingPunct="0"/>
            <a:r>
              <a:rPr lang="en-US" sz="1200" dirty="0">
                <a:solidFill>
                  <a:schemeClr val="tx1">
                    <a:lumMod val="75000"/>
                    <a:lumOff val="25000"/>
                  </a:schemeClr>
                </a:solidFill>
                <a:latin typeface="Arial" panose="020B0604020202020204" pitchFamily="34" charset="0"/>
                <a:ea typeface="Liberation Mono" pitchFamily="49"/>
                <a:cs typeface="Arial" panose="020B0604020202020204" pitchFamily="34" charset="0"/>
              </a:rPr>
              <a:t>[ Power </a:t>
            </a:r>
            <a:r>
              <a:rPr lang="en-US" sz="1200" i="1" dirty="0">
                <a:solidFill>
                  <a:schemeClr val="tx1">
                    <a:lumMod val="75000"/>
                    <a:lumOff val="25000"/>
                  </a:schemeClr>
                </a:solidFill>
                <a:latin typeface="Arial" panose="020B0604020202020204" pitchFamily="34" charset="0"/>
                <a:ea typeface="Liberation Mono" pitchFamily="49"/>
                <a:cs typeface="Arial" panose="020B0604020202020204" pitchFamily="34" charset="0"/>
              </a:rPr>
              <a:t>et al., </a:t>
            </a:r>
            <a:r>
              <a:rPr lang="en-US" sz="1200" dirty="0" err="1">
                <a:solidFill>
                  <a:schemeClr val="tx1">
                    <a:lumMod val="75000"/>
                    <a:lumOff val="25000"/>
                  </a:schemeClr>
                </a:solidFill>
                <a:latin typeface="Arial" panose="020B0604020202020204" pitchFamily="34" charset="0"/>
                <a:ea typeface="Liberation Mono" pitchFamily="49"/>
                <a:cs typeface="Arial" panose="020B0604020202020204" pitchFamily="34" charset="0"/>
              </a:rPr>
              <a:t>Nuc</a:t>
            </a:r>
            <a:r>
              <a:rPr lang="en-US" sz="1200" dirty="0">
                <a:solidFill>
                  <a:schemeClr val="tx1">
                    <a:lumMod val="75000"/>
                    <a:lumOff val="25000"/>
                  </a:schemeClr>
                </a:solidFill>
                <a:latin typeface="Arial" panose="020B0604020202020204" pitchFamily="34" charset="0"/>
                <a:ea typeface="Liberation Mono" pitchFamily="49"/>
                <a:cs typeface="Arial" panose="020B0604020202020204" pitchFamily="34" charset="0"/>
              </a:rPr>
              <a:t>. Fusion </a:t>
            </a:r>
            <a:r>
              <a:rPr lang="en-US" sz="1200" b="1" dirty="0">
                <a:solidFill>
                  <a:schemeClr val="tx1">
                    <a:lumMod val="75000"/>
                    <a:lumOff val="25000"/>
                  </a:schemeClr>
                </a:solidFill>
                <a:latin typeface="Arial" panose="020B0604020202020204" pitchFamily="34" charset="0"/>
                <a:ea typeface="Liberation Mono" pitchFamily="49"/>
                <a:cs typeface="Arial" panose="020B0604020202020204" pitchFamily="34" charset="0"/>
              </a:rPr>
              <a:t>63</a:t>
            </a:r>
            <a:r>
              <a:rPr lang="en-US" sz="1200" dirty="0">
                <a:solidFill>
                  <a:schemeClr val="tx1">
                    <a:lumMod val="75000"/>
                    <a:lumOff val="25000"/>
                  </a:schemeClr>
                </a:solidFill>
                <a:latin typeface="Arial" panose="020B0604020202020204" pitchFamily="34" charset="0"/>
                <a:ea typeface="Liberation Mono" pitchFamily="49"/>
                <a:cs typeface="Arial" panose="020B0604020202020204" pitchFamily="34" charset="0"/>
              </a:rPr>
              <a:t>, 086013 (2023) ]</a:t>
            </a:r>
            <a:endParaRPr lang="en-US" sz="1200" baseline="30000" dirty="0">
              <a:solidFill>
                <a:schemeClr val="tx1">
                  <a:lumMod val="75000"/>
                  <a:lumOff val="25000"/>
                </a:schemeClr>
              </a:solidFill>
              <a:latin typeface="Arial" panose="020B0604020202020204" pitchFamily="34" charset="0"/>
              <a:ea typeface="Liberation Mono" pitchFamily="49"/>
              <a:cs typeface="Arial" panose="020B0604020202020204" pitchFamily="34" charset="0"/>
            </a:endParaRPr>
          </a:p>
        </p:txBody>
      </p:sp>
    </p:spTree>
    <p:extLst>
      <p:ext uri="{BB962C8B-B14F-4D97-AF65-F5344CB8AC3E}">
        <p14:creationId xmlns:p14="http://schemas.microsoft.com/office/powerpoint/2010/main" val="53898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73795-68CB-CD68-2190-2944AA323DEF}"/>
              </a:ext>
            </a:extLst>
          </p:cNvPr>
          <p:cNvSpPr>
            <a:spLocks noGrp="1"/>
          </p:cNvSpPr>
          <p:nvPr>
            <p:ph type="title"/>
          </p:nvPr>
        </p:nvSpPr>
        <p:spPr/>
        <p:txBody>
          <a:bodyPr/>
          <a:lstStyle/>
          <a:p>
            <a:r>
              <a:rPr lang="en-GB" dirty="0"/>
              <a:t>Modified behaviour at the sheath boundary</a:t>
            </a:r>
            <a:br>
              <a:rPr lang="en-GB" dirty="0"/>
            </a:br>
            <a:endParaRPr lang="en-GB"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23AA64F-098A-D3D1-5333-D49428B2561C}"/>
                  </a:ext>
                </a:extLst>
              </p:cNvPr>
              <p:cNvSpPr>
                <a:spLocks noGrp="1"/>
              </p:cNvSpPr>
              <p:nvPr>
                <p:ph idx="1"/>
              </p:nvPr>
            </p:nvSpPr>
            <p:spPr>
              <a:xfrm>
                <a:off x="608126" y="1253331"/>
                <a:ext cx="5852532" cy="2063691"/>
              </a:xfrm>
            </p:spPr>
            <p:txBody>
              <a:bodyPr>
                <a:normAutofit/>
              </a:bodyPr>
              <a:lstStyle/>
              <a:p>
                <a:pPr>
                  <a:spcAft>
                    <a:spcPts val="600"/>
                  </a:spcAft>
                </a:pPr>
                <a:r>
                  <a:rPr lang="en-GB" dirty="0"/>
                  <a:t>Kinetic simulations show:</a:t>
                </a:r>
              </a:p>
              <a:p>
                <a:pPr lvl="1">
                  <a:spcAft>
                    <a:spcPts val="600"/>
                  </a:spcAft>
                </a:pPr>
                <a:r>
                  <a:rPr lang="en-GB" sz="2000" dirty="0"/>
                  <a:t>Increased temperature gradients</a:t>
                </a:r>
              </a:p>
              <a:p>
                <a:pPr lvl="1">
                  <a:spcAft>
                    <a:spcPts val="600"/>
                  </a:spcAft>
                </a:pPr>
                <a:r>
                  <a:rPr lang="en-GB" sz="2000" dirty="0"/>
                  <a:t>Reduced target temperatures</a:t>
                </a:r>
              </a:p>
              <a:p>
                <a:pPr lvl="1">
                  <a:spcAft>
                    <a:spcPts val="600"/>
                  </a:spcAft>
                </a:pPr>
                <a:r>
                  <a:rPr lang="en-GB" sz="2000" b="1" dirty="0"/>
                  <a:t>Enhanced sheath heat transmission coefficient </a:t>
                </a:r>
                <a14:m>
                  <m:oMath xmlns:m="http://schemas.openxmlformats.org/officeDocument/2006/math">
                    <m:sSub>
                      <m:sSubPr>
                        <m:ctrlPr>
                          <a:rPr lang="en-GB" sz="2000" b="1" i="1" smtClean="0">
                            <a:latin typeface="Cambria Math" panose="02040503050406030204" pitchFamily="18" charset="0"/>
                          </a:rPr>
                        </m:ctrlPr>
                      </m:sSubPr>
                      <m:e>
                        <m:r>
                          <a:rPr lang="en-GB" sz="2000" b="1" i="1" smtClean="0">
                            <a:latin typeface="Cambria Math" panose="02040503050406030204" pitchFamily="18" charset="0"/>
                          </a:rPr>
                          <m:t>𝜸</m:t>
                        </m:r>
                      </m:e>
                      <m:sub>
                        <m:r>
                          <a:rPr lang="en-GB" sz="2000" b="1" i="1" smtClean="0">
                            <a:latin typeface="Cambria Math" panose="02040503050406030204" pitchFamily="18" charset="0"/>
                          </a:rPr>
                          <m:t>𝒆</m:t>
                        </m:r>
                      </m:sub>
                    </m:sSub>
                  </m:oMath>
                </a14:m>
                <a:endParaRPr lang="en-GB" sz="2000" b="1" dirty="0"/>
              </a:p>
            </p:txBody>
          </p:sp>
        </mc:Choice>
        <mc:Fallback xmlns="">
          <p:sp>
            <p:nvSpPr>
              <p:cNvPr id="3" name="Content Placeholder 2">
                <a:extLst>
                  <a:ext uri="{FF2B5EF4-FFF2-40B4-BE49-F238E27FC236}">
                    <a16:creationId xmlns:a16="http://schemas.microsoft.com/office/drawing/2014/main" id="{D23AA64F-098A-D3D1-5333-D49428B2561C}"/>
                  </a:ext>
                </a:extLst>
              </p:cNvPr>
              <p:cNvSpPr>
                <a:spLocks noGrp="1" noRot="1" noChangeAspect="1" noMove="1" noResize="1" noEditPoints="1" noAdjustHandles="1" noChangeArrowheads="1" noChangeShapeType="1" noTextEdit="1"/>
              </p:cNvSpPr>
              <p:nvPr>
                <p:ph idx="1"/>
              </p:nvPr>
            </p:nvSpPr>
            <p:spPr>
              <a:xfrm>
                <a:off x="608126" y="1253331"/>
                <a:ext cx="5852532" cy="2063691"/>
              </a:xfrm>
              <a:blipFill>
                <a:blip r:embed="rId3"/>
                <a:stretch>
                  <a:fillRect l="-1085" t="-2439"/>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39C45B9E-4BC5-5384-1607-25D218914F83}"/>
              </a:ext>
            </a:extLst>
          </p:cNvPr>
          <p:cNvPicPr>
            <a:picLocks noChangeAspect="1"/>
          </p:cNvPicPr>
          <p:nvPr/>
        </p:nvPicPr>
        <p:blipFill>
          <a:blip r:embed="rId4"/>
          <a:stretch>
            <a:fillRect/>
          </a:stretch>
        </p:blipFill>
        <p:spPr>
          <a:xfrm>
            <a:off x="6336768" y="2424569"/>
            <a:ext cx="5529986" cy="3808149"/>
          </a:xfrm>
          <a:prstGeom prst="rect">
            <a:avLst/>
          </a:prstGeom>
        </p:spPr>
      </p:pic>
      <p:pic>
        <p:nvPicPr>
          <p:cNvPr id="5" name="Picture 4">
            <a:extLst>
              <a:ext uri="{FF2B5EF4-FFF2-40B4-BE49-F238E27FC236}">
                <a16:creationId xmlns:a16="http://schemas.microsoft.com/office/drawing/2014/main" id="{C915D0CA-0F22-9C71-5BC3-A0764A40AEA1}"/>
              </a:ext>
            </a:extLst>
          </p:cNvPr>
          <p:cNvPicPr>
            <a:picLocks noChangeAspect="1"/>
          </p:cNvPicPr>
          <p:nvPr/>
        </p:nvPicPr>
        <p:blipFill>
          <a:blip r:embed="rId5"/>
          <a:stretch>
            <a:fillRect/>
          </a:stretch>
        </p:blipFill>
        <p:spPr>
          <a:xfrm>
            <a:off x="7158308" y="1869292"/>
            <a:ext cx="3517900" cy="520700"/>
          </a:xfrm>
          <a:prstGeom prst="rect">
            <a:avLst/>
          </a:prstGeom>
        </p:spPr>
      </p:pic>
      <p:pic>
        <p:nvPicPr>
          <p:cNvPr id="8" name="Picture 7">
            <a:extLst>
              <a:ext uri="{FF2B5EF4-FFF2-40B4-BE49-F238E27FC236}">
                <a16:creationId xmlns:a16="http://schemas.microsoft.com/office/drawing/2014/main" id="{5B5B9E06-E777-D538-2267-B11BBD2049BC}"/>
              </a:ext>
            </a:extLst>
          </p:cNvPr>
          <p:cNvPicPr>
            <a:picLocks noChangeAspect="1"/>
          </p:cNvPicPr>
          <p:nvPr/>
        </p:nvPicPr>
        <p:blipFill>
          <a:blip r:embed="rId6"/>
          <a:stretch>
            <a:fillRect/>
          </a:stretch>
        </p:blipFill>
        <p:spPr>
          <a:xfrm>
            <a:off x="658710" y="4310915"/>
            <a:ext cx="5123521" cy="402875"/>
          </a:xfrm>
          <a:prstGeom prst="rect">
            <a:avLst/>
          </a:prstGeom>
        </p:spPr>
      </p:pic>
      <p:sp>
        <p:nvSpPr>
          <p:cNvPr id="9" name="TextBox 8">
            <a:extLst>
              <a:ext uri="{FF2B5EF4-FFF2-40B4-BE49-F238E27FC236}">
                <a16:creationId xmlns:a16="http://schemas.microsoft.com/office/drawing/2014/main" id="{1E080E31-EF77-805C-04BD-C67B6CA2B127}"/>
              </a:ext>
            </a:extLst>
          </p:cNvPr>
          <p:cNvSpPr txBox="1"/>
          <p:nvPr/>
        </p:nvSpPr>
        <p:spPr>
          <a:xfrm>
            <a:off x="497711" y="3568725"/>
            <a:ext cx="1644489" cy="400110"/>
          </a:xfrm>
          <a:prstGeom prst="rect">
            <a:avLst/>
          </a:prstGeom>
          <a:noFill/>
        </p:spPr>
        <p:txBody>
          <a:bodyPr wrap="none" rtlCol="0">
            <a:spAutoFit/>
          </a:bodyPr>
          <a:lstStyle/>
          <a:p>
            <a:pPr marL="342900" indent="-342900">
              <a:buFont typeface="Arial" panose="020B0604020202020204" pitchFamily="34" charset="0"/>
              <a:buChar char="•"/>
            </a:pPr>
            <a:r>
              <a:rPr lang="en-GB" sz="2000" dirty="0"/>
              <a:t>Classically:</a:t>
            </a:r>
          </a:p>
        </p:txBody>
      </p:sp>
      <p:sp>
        <p:nvSpPr>
          <p:cNvPr id="10" name="TextBox 9">
            <a:extLst>
              <a:ext uri="{FF2B5EF4-FFF2-40B4-BE49-F238E27FC236}">
                <a16:creationId xmlns:a16="http://schemas.microsoft.com/office/drawing/2014/main" id="{4489B151-13B4-2C0A-3063-A1A4059B3A7A}"/>
              </a:ext>
            </a:extLst>
          </p:cNvPr>
          <p:cNvSpPr txBox="1"/>
          <p:nvPr/>
        </p:nvSpPr>
        <p:spPr>
          <a:xfrm>
            <a:off x="508645" y="5397191"/>
            <a:ext cx="5529986" cy="707886"/>
          </a:xfrm>
          <a:prstGeom prst="rect">
            <a:avLst/>
          </a:prstGeom>
          <a:noFill/>
        </p:spPr>
        <p:txBody>
          <a:bodyPr wrap="square" rtlCol="0">
            <a:spAutoFit/>
          </a:bodyPr>
          <a:lstStyle/>
          <a:p>
            <a:pPr marL="342900" indent="-342900">
              <a:buFont typeface="Arial" panose="020B0604020202020204" pitchFamily="34" charset="0"/>
              <a:buChar char="•"/>
            </a:pPr>
            <a:r>
              <a:rPr lang="en-GB" sz="2000" dirty="0"/>
              <a:t>Kinetically: calculate self-consistently from logical BC at sheath.</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BFE36CE-09F6-CD3A-789E-457C3260EB7A}"/>
                  </a:ext>
                </a:extLst>
              </p:cNvPr>
              <p:cNvSpPr txBox="1"/>
              <p:nvPr/>
            </p:nvSpPr>
            <p:spPr>
              <a:xfrm>
                <a:off x="1041668" y="4809649"/>
                <a:ext cx="56477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400" b="0" i="1" smtClean="0">
                          <a:latin typeface="Cambria Math" panose="02040503050406030204" pitchFamily="18" charset="0"/>
                          <a:ea typeface="Cambria Math" panose="02040503050406030204" pitchFamily="18" charset="0"/>
                        </a:rPr>
                        <m:t>≈5</m:t>
                      </m:r>
                    </m:oMath>
                  </m:oMathPara>
                </a14:m>
                <a:endParaRPr lang="en-GB" sz="2400" dirty="0"/>
              </a:p>
            </p:txBody>
          </p:sp>
        </mc:Choice>
        <mc:Fallback xmlns="">
          <p:sp>
            <p:nvSpPr>
              <p:cNvPr id="12" name="TextBox 11">
                <a:extLst>
                  <a:ext uri="{FF2B5EF4-FFF2-40B4-BE49-F238E27FC236}">
                    <a16:creationId xmlns:a16="http://schemas.microsoft.com/office/drawing/2014/main" id="{9BFE36CE-09F6-CD3A-789E-457C3260EB7A}"/>
                  </a:ext>
                </a:extLst>
              </p:cNvPr>
              <p:cNvSpPr txBox="1">
                <a:spLocks noRot="1" noChangeAspect="1" noMove="1" noResize="1" noEditPoints="1" noAdjustHandles="1" noChangeArrowheads="1" noChangeShapeType="1" noTextEdit="1"/>
              </p:cNvSpPr>
              <p:nvPr/>
            </p:nvSpPr>
            <p:spPr>
              <a:xfrm>
                <a:off x="1041668" y="4809649"/>
                <a:ext cx="564770" cy="369332"/>
              </a:xfrm>
              <a:prstGeom prst="rect">
                <a:avLst/>
              </a:prstGeom>
              <a:blipFill>
                <a:blip r:embed="rId7"/>
                <a:stretch>
                  <a:fillRect l="-6667" r="-11111" b="-6452"/>
                </a:stretch>
              </a:blipFill>
            </p:spPr>
            <p:txBody>
              <a:bodyPr/>
              <a:lstStyle/>
              <a:p>
                <a:r>
                  <a:rPr lang="en-US">
                    <a:noFill/>
                  </a:rPr>
                  <a:t> </a:t>
                </a:r>
              </a:p>
            </p:txBody>
          </p:sp>
        </mc:Fallback>
      </mc:AlternateContent>
      <p:sp>
        <p:nvSpPr>
          <p:cNvPr id="14" name="Slide Number Placeholder 13">
            <a:extLst>
              <a:ext uri="{FF2B5EF4-FFF2-40B4-BE49-F238E27FC236}">
                <a16:creationId xmlns:a16="http://schemas.microsoft.com/office/drawing/2014/main" id="{3B29E4CF-0744-9447-B4AA-781D57F9E338}"/>
              </a:ext>
            </a:extLst>
          </p:cNvPr>
          <p:cNvSpPr>
            <a:spLocks noGrp="1"/>
          </p:cNvSpPr>
          <p:nvPr>
            <p:ph type="sldNum" sz="quarter" idx="12"/>
          </p:nvPr>
        </p:nvSpPr>
        <p:spPr/>
        <p:txBody>
          <a:bodyPr/>
          <a:lstStyle/>
          <a:p>
            <a:fld id="{3B77E2EF-A968-F04C-B030-CA6D994F261B}" type="slidenum">
              <a:rPr lang="en-GB" smtClean="0"/>
              <a:t>23</a:t>
            </a:fld>
            <a:endParaRPr lang="en-GB"/>
          </a:p>
        </p:txBody>
      </p:sp>
      <p:sp>
        <p:nvSpPr>
          <p:cNvPr id="7" name="Rectangle 6">
            <a:extLst>
              <a:ext uri="{FF2B5EF4-FFF2-40B4-BE49-F238E27FC236}">
                <a16:creationId xmlns:a16="http://schemas.microsoft.com/office/drawing/2014/main" id="{DF212647-43C1-0803-2C6E-8A2E61BAB543}"/>
              </a:ext>
            </a:extLst>
          </p:cNvPr>
          <p:cNvSpPr/>
          <p:nvPr/>
        </p:nvSpPr>
        <p:spPr>
          <a:xfrm>
            <a:off x="118489" y="6377217"/>
            <a:ext cx="3369833" cy="276999"/>
          </a:xfrm>
          <a:prstGeom prst="rect">
            <a:avLst/>
          </a:prstGeom>
        </p:spPr>
        <p:txBody>
          <a:bodyPr wrap="none">
            <a:spAutoFit/>
          </a:bodyPr>
          <a:lstStyle/>
          <a:p>
            <a:pPr algn="just" hangingPunct="0"/>
            <a:r>
              <a:rPr lang="en-US" sz="1200" dirty="0">
                <a:solidFill>
                  <a:schemeClr val="tx1">
                    <a:lumMod val="75000"/>
                    <a:lumOff val="25000"/>
                  </a:schemeClr>
                </a:solidFill>
                <a:latin typeface="Arial" panose="020B0604020202020204" pitchFamily="34" charset="0"/>
                <a:ea typeface="Liberation Mono" pitchFamily="49"/>
                <a:cs typeface="Arial" panose="020B0604020202020204" pitchFamily="34" charset="0"/>
              </a:rPr>
              <a:t>[ Power </a:t>
            </a:r>
            <a:r>
              <a:rPr lang="en-US" sz="1200" i="1" dirty="0">
                <a:solidFill>
                  <a:schemeClr val="tx1">
                    <a:lumMod val="75000"/>
                    <a:lumOff val="25000"/>
                  </a:schemeClr>
                </a:solidFill>
                <a:latin typeface="Arial" panose="020B0604020202020204" pitchFamily="34" charset="0"/>
                <a:ea typeface="Liberation Mono" pitchFamily="49"/>
                <a:cs typeface="Arial" panose="020B0604020202020204" pitchFamily="34" charset="0"/>
              </a:rPr>
              <a:t>et al., </a:t>
            </a:r>
            <a:r>
              <a:rPr lang="en-US" sz="1200" dirty="0" err="1">
                <a:solidFill>
                  <a:schemeClr val="tx1">
                    <a:lumMod val="75000"/>
                    <a:lumOff val="25000"/>
                  </a:schemeClr>
                </a:solidFill>
                <a:latin typeface="Arial" panose="020B0604020202020204" pitchFamily="34" charset="0"/>
                <a:ea typeface="Liberation Mono" pitchFamily="49"/>
                <a:cs typeface="Arial" panose="020B0604020202020204" pitchFamily="34" charset="0"/>
              </a:rPr>
              <a:t>Nuc</a:t>
            </a:r>
            <a:r>
              <a:rPr lang="en-US" sz="1200" dirty="0">
                <a:solidFill>
                  <a:schemeClr val="tx1">
                    <a:lumMod val="75000"/>
                    <a:lumOff val="25000"/>
                  </a:schemeClr>
                </a:solidFill>
                <a:latin typeface="Arial" panose="020B0604020202020204" pitchFamily="34" charset="0"/>
                <a:ea typeface="Liberation Mono" pitchFamily="49"/>
                <a:cs typeface="Arial" panose="020B0604020202020204" pitchFamily="34" charset="0"/>
              </a:rPr>
              <a:t>. Fusion </a:t>
            </a:r>
            <a:r>
              <a:rPr lang="en-US" sz="1200" b="1" dirty="0">
                <a:solidFill>
                  <a:schemeClr val="tx1">
                    <a:lumMod val="75000"/>
                    <a:lumOff val="25000"/>
                  </a:schemeClr>
                </a:solidFill>
                <a:latin typeface="Arial" panose="020B0604020202020204" pitchFamily="34" charset="0"/>
                <a:ea typeface="Liberation Mono" pitchFamily="49"/>
                <a:cs typeface="Arial" panose="020B0604020202020204" pitchFamily="34" charset="0"/>
              </a:rPr>
              <a:t>63</a:t>
            </a:r>
            <a:r>
              <a:rPr lang="en-US" sz="1200" dirty="0">
                <a:solidFill>
                  <a:schemeClr val="tx1">
                    <a:lumMod val="75000"/>
                    <a:lumOff val="25000"/>
                  </a:schemeClr>
                </a:solidFill>
                <a:latin typeface="Arial" panose="020B0604020202020204" pitchFamily="34" charset="0"/>
                <a:ea typeface="Liberation Mono" pitchFamily="49"/>
                <a:cs typeface="Arial" panose="020B0604020202020204" pitchFamily="34" charset="0"/>
              </a:rPr>
              <a:t>, 086013 (2023) ]</a:t>
            </a:r>
            <a:endParaRPr lang="en-US" sz="1200" baseline="30000" dirty="0">
              <a:solidFill>
                <a:schemeClr val="tx1">
                  <a:lumMod val="75000"/>
                  <a:lumOff val="25000"/>
                </a:schemeClr>
              </a:solidFill>
              <a:latin typeface="Arial" panose="020B0604020202020204" pitchFamily="34" charset="0"/>
              <a:ea typeface="Liberation Mono" pitchFamily="49"/>
              <a:cs typeface="Arial" panose="020B0604020202020204" pitchFamily="34" charset="0"/>
            </a:endParaRPr>
          </a:p>
        </p:txBody>
      </p:sp>
    </p:spTree>
    <p:extLst>
      <p:ext uri="{BB962C8B-B14F-4D97-AF65-F5344CB8AC3E}">
        <p14:creationId xmlns:p14="http://schemas.microsoft.com/office/powerpoint/2010/main" val="73988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66AD7-3010-CA76-66F3-F035864F95A1}"/>
              </a:ext>
            </a:extLst>
          </p:cNvPr>
          <p:cNvSpPr>
            <a:spLocks noGrp="1"/>
          </p:cNvSpPr>
          <p:nvPr>
            <p:ph type="title"/>
          </p:nvPr>
        </p:nvSpPr>
        <p:spPr/>
        <p:txBody>
          <a:bodyPr/>
          <a:lstStyle/>
          <a:p>
            <a:r>
              <a:rPr lang="en-GB" dirty="0"/>
              <a:t>Minimal changes to target heat fluxes</a:t>
            </a:r>
            <a:br>
              <a:rPr lang="en-GB" dirty="0"/>
            </a:br>
            <a:endParaRPr lang="en-GB" dirty="0"/>
          </a:p>
        </p:txBody>
      </p:sp>
      <p:sp>
        <p:nvSpPr>
          <p:cNvPr id="3" name="Content Placeholder 2">
            <a:extLst>
              <a:ext uri="{FF2B5EF4-FFF2-40B4-BE49-F238E27FC236}">
                <a16:creationId xmlns:a16="http://schemas.microsoft.com/office/drawing/2014/main" id="{74DC7DAA-5BD9-DE8E-9E2E-CCA802FDF975}"/>
              </a:ext>
            </a:extLst>
          </p:cNvPr>
          <p:cNvSpPr>
            <a:spLocks noGrp="1"/>
          </p:cNvSpPr>
          <p:nvPr>
            <p:ph idx="1"/>
          </p:nvPr>
        </p:nvSpPr>
        <p:spPr>
          <a:xfrm>
            <a:off x="779828" y="1430647"/>
            <a:ext cx="4924848" cy="4351338"/>
          </a:xfrm>
        </p:spPr>
        <p:txBody>
          <a:bodyPr>
            <a:normAutofit/>
          </a:bodyPr>
          <a:lstStyle/>
          <a:p>
            <a:pPr>
              <a:spcAft>
                <a:spcPts val="1200"/>
              </a:spcAft>
            </a:pPr>
            <a:r>
              <a:rPr lang="en-GB" sz="2000" dirty="0"/>
              <a:t>Heat-flux in kinetic &amp; fluid modes surprisingly similar!</a:t>
            </a:r>
          </a:p>
          <a:p>
            <a:pPr>
              <a:spcAft>
                <a:spcPts val="1200"/>
              </a:spcAft>
            </a:pPr>
            <a:r>
              <a:rPr lang="en-GB" dirty="0"/>
              <a:t>… despite </a:t>
            </a:r>
            <a:r>
              <a:rPr lang="en-GB" b="1" i="1" dirty="0"/>
              <a:t>marked</a:t>
            </a:r>
            <a:r>
              <a:rPr lang="en-GB" dirty="0"/>
              <a:t> changes to </a:t>
            </a:r>
          </a:p>
          <a:p>
            <a:pPr lvl="1">
              <a:spcAft>
                <a:spcPts val="1200"/>
              </a:spcAft>
            </a:pPr>
            <a:r>
              <a:rPr lang="en-GB" dirty="0"/>
              <a:t>Target temperature</a:t>
            </a:r>
          </a:p>
          <a:p>
            <a:pPr lvl="1">
              <a:spcAft>
                <a:spcPts val="1200"/>
              </a:spcAft>
            </a:pPr>
            <a:r>
              <a:rPr lang="en-GB" dirty="0"/>
              <a:t>Sheath heat transmission coefficient</a:t>
            </a:r>
          </a:p>
          <a:p>
            <a:pPr>
              <a:spcAft>
                <a:spcPts val="1200"/>
              </a:spcAft>
            </a:pPr>
            <a:r>
              <a:rPr lang="en-GB" dirty="0"/>
              <a:t>Suggests some degree of cancellation </a:t>
            </a:r>
          </a:p>
          <a:p>
            <a:pPr>
              <a:spcAft>
                <a:spcPts val="1200"/>
              </a:spcAft>
            </a:pPr>
            <a:r>
              <a:rPr lang="en-GB" b="1" dirty="0"/>
              <a:t>Both effects needed – </a:t>
            </a:r>
            <a:r>
              <a:rPr lang="en-GB" dirty="0"/>
              <a:t>capturing only heat flux suppression may lead to </a:t>
            </a:r>
            <a:r>
              <a:rPr lang="en-GB" b="1" dirty="0"/>
              <a:t>worse</a:t>
            </a:r>
            <a:r>
              <a:rPr lang="en-GB" dirty="0"/>
              <a:t> predictions</a:t>
            </a:r>
            <a:endParaRPr lang="en-GB" b="1" dirty="0"/>
          </a:p>
          <a:p>
            <a:pPr lvl="1">
              <a:spcAft>
                <a:spcPts val="1200"/>
              </a:spcAft>
              <a:buFont typeface="System Font Regular"/>
              <a:buChar char="→"/>
            </a:pPr>
            <a:endParaRPr lang="en-GB" sz="2000" dirty="0"/>
          </a:p>
          <a:p>
            <a:pPr>
              <a:spcAft>
                <a:spcPts val="1200"/>
              </a:spcAft>
            </a:pPr>
            <a:endParaRPr lang="en-GB" dirty="0"/>
          </a:p>
          <a:p>
            <a:pPr>
              <a:spcAft>
                <a:spcPts val="1200"/>
              </a:spcAft>
            </a:pPr>
            <a:endParaRPr lang="en-GB" dirty="0"/>
          </a:p>
        </p:txBody>
      </p:sp>
      <p:pic>
        <p:nvPicPr>
          <p:cNvPr id="4" name="Picture 3">
            <a:extLst>
              <a:ext uri="{FF2B5EF4-FFF2-40B4-BE49-F238E27FC236}">
                <a16:creationId xmlns:a16="http://schemas.microsoft.com/office/drawing/2014/main" id="{CC0A036A-14BF-053D-D52E-001799A023A3}"/>
              </a:ext>
            </a:extLst>
          </p:cNvPr>
          <p:cNvPicPr>
            <a:picLocks noChangeAspect="1"/>
          </p:cNvPicPr>
          <p:nvPr/>
        </p:nvPicPr>
        <p:blipFill>
          <a:blip r:embed="rId3"/>
          <a:stretch>
            <a:fillRect/>
          </a:stretch>
        </p:blipFill>
        <p:spPr>
          <a:xfrm>
            <a:off x="6024341" y="1825625"/>
            <a:ext cx="6020834" cy="3381995"/>
          </a:xfrm>
          <a:prstGeom prst="rect">
            <a:avLst/>
          </a:prstGeom>
        </p:spPr>
      </p:pic>
      <p:sp>
        <p:nvSpPr>
          <p:cNvPr id="5" name="Rectangle 4">
            <a:extLst>
              <a:ext uri="{FF2B5EF4-FFF2-40B4-BE49-F238E27FC236}">
                <a16:creationId xmlns:a16="http://schemas.microsoft.com/office/drawing/2014/main" id="{65F91763-BBF9-4FC2-65BB-6ED839C5888E}"/>
              </a:ext>
            </a:extLst>
          </p:cNvPr>
          <p:cNvSpPr/>
          <p:nvPr/>
        </p:nvSpPr>
        <p:spPr>
          <a:xfrm>
            <a:off x="779828" y="4195002"/>
            <a:ext cx="4877653" cy="106127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lide Number Placeholder 7">
            <a:extLst>
              <a:ext uri="{FF2B5EF4-FFF2-40B4-BE49-F238E27FC236}">
                <a16:creationId xmlns:a16="http://schemas.microsoft.com/office/drawing/2014/main" id="{48BF747A-DBDA-0E10-488A-6481B290EBBD}"/>
              </a:ext>
            </a:extLst>
          </p:cNvPr>
          <p:cNvSpPr>
            <a:spLocks noGrp="1"/>
          </p:cNvSpPr>
          <p:nvPr>
            <p:ph type="sldNum" sz="quarter" idx="12"/>
          </p:nvPr>
        </p:nvSpPr>
        <p:spPr/>
        <p:txBody>
          <a:bodyPr/>
          <a:lstStyle/>
          <a:p>
            <a:fld id="{3B77E2EF-A968-F04C-B030-CA6D994F261B}" type="slidenum">
              <a:rPr lang="en-GB" smtClean="0"/>
              <a:t>24</a:t>
            </a:fld>
            <a:endParaRPr lang="en-GB"/>
          </a:p>
        </p:txBody>
      </p:sp>
      <p:sp>
        <p:nvSpPr>
          <p:cNvPr id="9" name="Rectangle 8">
            <a:extLst>
              <a:ext uri="{FF2B5EF4-FFF2-40B4-BE49-F238E27FC236}">
                <a16:creationId xmlns:a16="http://schemas.microsoft.com/office/drawing/2014/main" id="{8187A4E2-8DEE-6125-D5F0-EA0D8718A3FE}"/>
              </a:ext>
            </a:extLst>
          </p:cNvPr>
          <p:cNvSpPr/>
          <p:nvPr/>
        </p:nvSpPr>
        <p:spPr>
          <a:xfrm>
            <a:off x="118489" y="6377217"/>
            <a:ext cx="3369833" cy="276999"/>
          </a:xfrm>
          <a:prstGeom prst="rect">
            <a:avLst/>
          </a:prstGeom>
        </p:spPr>
        <p:txBody>
          <a:bodyPr wrap="none">
            <a:spAutoFit/>
          </a:bodyPr>
          <a:lstStyle/>
          <a:p>
            <a:pPr algn="just" hangingPunct="0"/>
            <a:r>
              <a:rPr lang="en-US" sz="1200" dirty="0">
                <a:solidFill>
                  <a:schemeClr val="tx1">
                    <a:lumMod val="75000"/>
                    <a:lumOff val="25000"/>
                  </a:schemeClr>
                </a:solidFill>
                <a:latin typeface="Arial" panose="020B0604020202020204" pitchFamily="34" charset="0"/>
                <a:ea typeface="Liberation Mono" pitchFamily="49"/>
                <a:cs typeface="Arial" panose="020B0604020202020204" pitchFamily="34" charset="0"/>
              </a:rPr>
              <a:t>[ Power </a:t>
            </a:r>
            <a:r>
              <a:rPr lang="en-US" sz="1200" i="1" dirty="0">
                <a:solidFill>
                  <a:schemeClr val="tx1">
                    <a:lumMod val="75000"/>
                    <a:lumOff val="25000"/>
                  </a:schemeClr>
                </a:solidFill>
                <a:latin typeface="Arial" panose="020B0604020202020204" pitchFamily="34" charset="0"/>
                <a:ea typeface="Liberation Mono" pitchFamily="49"/>
                <a:cs typeface="Arial" panose="020B0604020202020204" pitchFamily="34" charset="0"/>
              </a:rPr>
              <a:t>et al., </a:t>
            </a:r>
            <a:r>
              <a:rPr lang="en-US" sz="1200" dirty="0" err="1">
                <a:solidFill>
                  <a:schemeClr val="tx1">
                    <a:lumMod val="75000"/>
                    <a:lumOff val="25000"/>
                  </a:schemeClr>
                </a:solidFill>
                <a:latin typeface="Arial" panose="020B0604020202020204" pitchFamily="34" charset="0"/>
                <a:ea typeface="Liberation Mono" pitchFamily="49"/>
                <a:cs typeface="Arial" panose="020B0604020202020204" pitchFamily="34" charset="0"/>
              </a:rPr>
              <a:t>Nuc</a:t>
            </a:r>
            <a:r>
              <a:rPr lang="en-US" sz="1200" dirty="0">
                <a:solidFill>
                  <a:schemeClr val="tx1">
                    <a:lumMod val="75000"/>
                    <a:lumOff val="25000"/>
                  </a:schemeClr>
                </a:solidFill>
                <a:latin typeface="Arial" panose="020B0604020202020204" pitchFamily="34" charset="0"/>
                <a:ea typeface="Liberation Mono" pitchFamily="49"/>
                <a:cs typeface="Arial" panose="020B0604020202020204" pitchFamily="34" charset="0"/>
              </a:rPr>
              <a:t>. Fusion </a:t>
            </a:r>
            <a:r>
              <a:rPr lang="en-US" sz="1200" b="1" dirty="0">
                <a:solidFill>
                  <a:schemeClr val="tx1">
                    <a:lumMod val="75000"/>
                    <a:lumOff val="25000"/>
                  </a:schemeClr>
                </a:solidFill>
                <a:latin typeface="Arial" panose="020B0604020202020204" pitchFamily="34" charset="0"/>
                <a:ea typeface="Liberation Mono" pitchFamily="49"/>
                <a:cs typeface="Arial" panose="020B0604020202020204" pitchFamily="34" charset="0"/>
              </a:rPr>
              <a:t>63</a:t>
            </a:r>
            <a:r>
              <a:rPr lang="en-US" sz="1200" dirty="0">
                <a:solidFill>
                  <a:schemeClr val="tx1">
                    <a:lumMod val="75000"/>
                    <a:lumOff val="25000"/>
                  </a:schemeClr>
                </a:solidFill>
                <a:latin typeface="Arial" panose="020B0604020202020204" pitchFamily="34" charset="0"/>
                <a:ea typeface="Liberation Mono" pitchFamily="49"/>
                <a:cs typeface="Arial" panose="020B0604020202020204" pitchFamily="34" charset="0"/>
              </a:rPr>
              <a:t>, 086013 (2023) ]</a:t>
            </a:r>
            <a:endParaRPr lang="en-US" sz="1200" baseline="30000" dirty="0">
              <a:solidFill>
                <a:schemeClr val="tx1">
                  <a:lumMod val="75000"/>
                  <a:lumOff val="25000"/>
                </a:schemeClr>
              </a:solidFill>
              <a:latin typeface="Arial" panose="020B0604020202020204" pitchFamily="34" charset="0"/>
              <a:ea typeface="Liberation Mono" pitchFamily="49"/>
              <a:cs typeface="Arial" panose="020B0604020202020204" pitchFamily="34" charset="0"/>
            </a:endParaRPr>
          </a:p>
        </p:txBody>
      </p:sp>
    </p:spTree>
    <p:extLst>
      <p:ext uri="{BB962C8B-B14F-4D97-AF65-F5344CB8AC3E}">
        <p14:creationId xmlns:p14="http://schemas.microsoft.com/office/powerpoint/2010/main" val="664936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C309A-B467-4787-CA6E-289D9AD34786}"/>
              </a:ext>
            </a:extLst>
          </p:cNvPr>
          <p:cNvSpPr>
            <a:spLocks noGrp="1"/>
          </p:cNvSpPr>
          <p:nvPr>
            <p:ph type="title"/>
          </p:nvPr>
        </p:nvSpPr>
        <p:spPr/>
        <p:txBody>
          <a:bodyPr>
            <a:normAutofit/>
          </a:bodyPr>
          <a:lstStyle/>
          <a:p>
            <a:r>
              <a:rPr lang="en-GB" dirty="0"/>
              <a:t>Fitting kinetic modifications to control parameters</a:t>
            </a:r>
            <a:br>
              <a:rPr lang="en-GB" dirty="0"/>
            </a:br>
            <a:r>
              <a:rPr lang="en-GB" b="0" dirty="0"/>
              <a:t>1. </a:t>
            </a:r>
            <a:r>
              <a:rPr lang="en-GB" b="0" i="1" dirty="0"/>
              <a:t>Heat flux suppression</a:t>
            </a:r>
          </a:p>
        </p:txBody>
      </p:sp>
      <p:pic>
        <p:nvPicPr>
          <p:cNvPr id="4" name="Picture 3">
            <a:extLst>
              <a:ext uri="{FF2B5EF4-FFF2-40B4-BE49-F238E27FC236}">
                <a16:creationId xmlns:a16="http://schemas.microsoft.com/office/drawing/2014/main" id="{8A5E2A90-39E1-B1FE-6B97-ED3781BD0581}"/>
              </a:ext>
            </a:extLst>
          </p:cNvPr>
          <p:cNvPicPr>
            <a:picLocks noChangeAspect="1"/>
          </p:cNvPicPr>
          <p:nvPr/>
        </p:nvPicPr>
        <p:blipFill>
          <a:blip r:embed="rId3"/>
          <a:stretch>
            <a:fillRect/>
          </a:stretch>
        </p:blipFill>
        <p:spPr>
          <a:xfrm>
            <a:off x="7008540" y="1350382"/>
            <a:ext cx="4024971" cy="911734"/>
          </a:xfrm>
          <a:prstGeom prst="rect">
            <a:avLst/>
          </a:prstGeom>
        </p:spPr>
      </p:pic>
      <p:pic>
        <p:nvPicPr>
          <p:cNvPr id="6" name="Picture 5">
            <a:extLst>
              <a:ext uri="{FF2B5EF4-FFF2-40B4-BE49-F238E27FC236}">
                <a16:creationId xmlns:a16="http://schemas.microsoft.com/office/drawing/2014/main" id="{77DD6846-3090-C2E9-86BB-BC0B6B7D616D}"/>
              </a:ext>
            </a:extLst>
          </p:cNvPr>
          <p:cNvPicPr>
            <a:picLocks noChangeAspect="1"/>
          </p:cNvPicPr>
          <p:nvPr/>
        </p:nvPicPr>
        <p:blipFill>
          <a:blip r:embed="rId4"/>
          <a:stretch>
            <a:fillRect/>
          </a:stretch>
        </p:blipFill>
        <p:spPr>
          <a:xfrm>
            <a:off x="835302" y="2183210"/>
            <a:ext cx="5255039" cy="3960729"/>
          </a:xfrm>
          <a:prstGeom prst="rect">
            <a:avLst/>
          </a:prstGeom>
        </p:spPr>
      </p:pic>
      <p:sp>
        <p:nvSpPr>
          <p:cNvPr id="7" name="TextBox 6">
            <a:extLst>
              <a:ext uri="{FF2B5EF4-FFF2-40B4-BE49-F238E27FC236}">
                <a16:creationId xmlns:a16="http://schemas.microsoft.com/office/drawing/2014/main" id="{76D318C2-0799-98EB-0079-089E691B9355}"/>
              </a:ext>
            </a:extLst>
          </p:cNvPr>
          <p:cNvSpPr txBox="1"/>
          <p:nvPr/>
        </p:nvSpPr>
        <p:spPr>
          <a:xfrm>
            <a:off x="6696727" y="2662916"/>
            <a:ext cx="580608" cy="461665"/>
          </a:xfrm>
          <a:prstGeom prst="rect">
            <a:avLst/>
          </a:prstGeom>
          <a:noFill/>
        </p:spPr>
        <p:txBody>
          <a:bodyPr wrap="none" rtlCol="0">
            <a:spAutoFit/>
          </a:bodyPr>
          <a:lstStyle/>
          <a:p>
            <a:r>
              <a:rPr lang="en-GB" sz="2400" dirty="0"/>
              <a:t>Fit:</a:t>
            </a:r>
          </a:p>
        </p:txBody>
      </p:sp>
      <p:pic>
        <p:nvPicPr>
          <p:cNvPr id="9" name="Picture 8">
            <a:extLst>
              <a:ext uri="{FF2B5EF4-FFF2-40B4-BE49-F238E27FC236}">
                <a16:creationId xmlns:a16="http://schemas.microsoft.com/office/drawing/2014/main" id="{EF1CA63F-48EE-CAF0-F3DB-EFC6D423CB7A}"/>
              </a:ext>
            </a:extLst>
          </p:cNvPr>
          <p:cNvPicPr>
            <a:picLocks noChangeAspect="1"/>
          </p:cNvPicPr>
          <p:nvPr/>
        </p:nvPicPr>
        <p:blipFill>
          <a:blip r:embed="rId5"/>
          <a:stretch>
            <a:fillRect/>
          </a:stretch>
        </p:blipFill>
        <p:spPr>
          <a:xfrm>
            <a:off x="7083423" y="3375629"/>
            <a:ext cx="3875204" cy="488382"/>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CBD7E8D-0F8A-B381-2D91-677FF2D1097A}"/>
                  </a:ext>
                </a:extLst>
              </p:cNvPr>
              <p:cNvSpPr txBox="1"/>
              <p:nvPr/>
            </p:nvSpPr>
            <p:spPr>
              <a:xfrm>
                <a:off x="6696727" y="5643964"/>
                <a:ext cx="5288948" cy="477888"/>
              </a:xfrm>
              <a:prstGeom prst="rect">
                <a:avLst/>
              </a:prstGeom>
              <a:noFill/>
            </p:spPr>
            <p:txBody>
              <a:bodyPr wrap="none" rtlCol="0">
                <a:spAutoFit/>
              </a:bodyPr>
              <a:lstStyle/>
              <a:p>
                <a:r>
                  <a:rPr lang="en-GB" sz="2400" dirty="0"/>
                  <a:t>Fit is monotonic, a function of </a:t>
                </a:r>
                <a14:m>
                  <m:oMath xmlns:m="http://schemas.openxmlformats.org/officeDocument/2006/math">
                    <m:sSubSup>
                      <m:sSubSupPr>
                        <m:ctrlPr>
                          <a:rPr lang="en-GB" sz="2400" b="0" i="1" smtClean="0">
                            <a:latin typeface="Cambria Math" panose="02040503050406030204" pitchFamily="18" charset="0"/>
                          </a:rPr>
                        </m:ctrlPr>
                      </m:sSubSupPr>
                      <m:e>
                        <m:r>
                          <a:rPr lang="en-GB" sz="2400" b="0" i="1" smtClean="0">
                            <a:latin typeface="Cambria Math" panose="02040503050406030204" pitchFamily="18" charset="0"/>
                          </a:rPr>
                          <m:t>𝜈</m:t>
                        </m:r>
                      </m:e>
                      <m:sub>
                        <m:r>
                          <a:rPr lang="en-GB" sz="2400" b="0" i="1" smtClean="0">
                            <a:latin typeface="Cambria Math" panose="02040503050406030204" pitchFamily="18" charset="0"/>
                          </a:rPr>
                          <m:t>𝑒</m:t>
                        </m:r>
                        <m:r>
                          <a:rPr lang="en-GB" sz="2400" b="0" i="1" smtClean="0">
                            <a:latin typeface="Cambria Math" panose="02040503050406030204" pitchFamily="18" charset="0"/>
                          </a:rPr>
                          <m:t>,</m:t>
                        </m:r>
                        <m:r>
                          <a:rPr lang="en-GB" sz="2400" b="0" i="1" smtClean="0">
                            <a:latin typeface="Cambria Math" panose="02040503050406030204" pitchFamily="18" charset="0"/>
                          </a:rPr>
                          <m:t>𝑢</m:t>
                        </m:r>
                      </m:sub>
                      <m:sup>
                        <m:r>
                          <a:rPr lang="en-GB" sz="2400" b="0" i="1" smtClean="0">
                            <a:latin typeface="Cambria Math" panose="02040503050406030204" pitchFamily="18" charset="0"/>
                          </a:rPr>
                          <m:t>∗</m:t>
                        </m:r>
                      </m:sup>
                    </m:sSubSup>
                  </m:oMath>
                </a14:m>
                <a:r>
                  <a:rPr lang="en-GB" sz="2400" dirty="0"/>
                  <a:t> only.</a:t>
                </a:r>
              </a:p>
            </p:txBody>
          </p:sp>
        </mc:Choice>
        <mc:Fallback xmlns="">
          <p:sp>
            <p:nvSpPr>
              <p:cNvPr id="11" name="TextBox 10">
                <a:extLst>
                  <a:ext uri="{FF2B5EF4-FFF2-40B4-BE49-F238E27FC236}">
                    <a16:creationId xmlns:a16="http://schemas.microsoft.com/office/drawing/2014/main" id="{5CBD7E8D-0F8A-B381-2D91-677FF2D1097A}"/>
                  </a:ext>
                </a:extLst>
              </p:cNvPr>
              <p:cNvSpPr txBox="1">
                <a:spLocks noRot="1" noChangeAspect="1" noMove="1" noResize="1" noEditPoints="1" noAdjustHandles="1" noChangeArrowheads="1" noChangeShapeType="1" noTextEdit="1"/>
              </p:cNvSpPr>
              <p:nvPr/>
            </p:nvSpPr>
            <p:spPr>
              <a:xfrm>
                <a:off x="6696727" y="5643964"/>
                <a:ext cx="5288948" cy="477888"/>
              </a:xfrm>
              <a:prstGeom prst="rect">
                <a:avLst/>
              </a:prstGeom>
              <a:blipFill>
                <a:blip r:embed="rId6"/>
                <a:stretch>
                  <a:fillRect l="-1918" t="-7895" b="-26316"/>
                </a:stretch>
              </a:blipFill>
            </p:spPr>
            <p:txBody>
              <a:bodyPr/>
              <a:lstStyle/>
              <a:p>
                <a:r>
                  <a:rPr lang="en-US">
                    <a:noFill/>
                  </a:rPr>
                  <a:t> </a:t>
                </a:r>
              </a:p>
            </p:txBody>
          </p:sp>
        </mc:Fallback>
      </mc:AlternateContent>
      <p:sp>
        <p:nvSpPr>
          <p:cNvPr id="13" name="Slide Number Placeholder 12">
            <a:extLst>
              <a:ext uri="{FF2B5EF4-FFF2-40B4-BE49-F238E27FC236}">
                <a16:creationId xmlns:a16="http://schemas.microsoft.com/office/drawing/2014/main" id="{479D0357-F76E-D5C0-B1D2-F3CC8B67EBEA}"/>
              </a:ext>
            </a:extLst>
          </p:cNvPr>
          <p:cNvSpPr>
            <a:spLocks noGrp="1"/>
          </p:cNvSpPr>
          <p:nvPr>
            <p:ph type="sldNum" sz="quarter" idx="12"/>
          </p:nvPr>
        </p:nvSpPr>
        <p:spPr/>
        <p:txBody>
          <a:bodyPr/>
          <a:lstStyle/>
          <a:p>
            <a:fld id="{3B77E2EF-A968-F04C-B030-CA6D994F261B}" type="slidenum">
              <a:rPr lang="en-GB" smtClean="0"/>
              <a:t>25</a:t>
            </a:fld>
            <a:endParaRPr lang="en-GB"/>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F25978C-D10D-66A6-5E44-5C7D9B302FAD}"/>
                  </a:ext>
                </a:extLst>
              </p:cNvPr>
              <p:cNvSpPr txBox="1"/>
              <p:nvPr/>
            </p:nvSpPr>
            <p:spPr>
              <a:xfrm>
                <a:off x="7369254" y="4285064"/>
                <a:ext cx="3097579" cy="907941"/>
              </a:xfrm>
              <a:prstGeom prst="rect">
                <a:avLst/>
              </a:prstGeom>
              <a:noFill/>
            </p:spPr>
            <p:txBody>
              <a:bodyPr wrap="none" rtlCol="0">
                <a:spAutoFit/>
              </a:bodyPr>
              <a:lstStyle/>
              <a:p>
                <a:pPr>
                  <a:spcAft>
                    <a:spcPts val="600"/>
                  </a:spcAft>
                </a:pPr>
                <a14:m>
                  <m:oMath xmlns:m="http://schemas.openxmlformats.org/officeDocument/2006/math">
                    <m:r>
                      <a:rPr lang="en-GB" sz="2400" i="1" dirty="0" smtClean="0">
                        <a:latin typeface="Cambria Math" panose="02040503050406030204" pitchFamily="18" charset="0"/>
                      </a:rPr>
                      <m:t>𝑎</m:t>
                    </m:r>
                    <m:r>
                      <a:rPr lang="en-GB" sz="2400" i="1" dirty="0" smtClean="0">
                        <a:latin typeface="Cambria Math" panose="02040503050406030204" pitchFamily="18" charset="0"/>
                      </a:rPr>
                      <m:t>=0.70 ,   </m:t>
                    </m:r>
                    <m:r>
                      <a:rPr lang="en-GB" sz="2400" b="0" i="1" dirty="0" smtClean="0">
                        <a:latin typeface="Cambria Math" panose="02040503050406030204" pitchFamily="18" charset="0"/>
                      </a:rPr>
                      <m:t>𝑏</m:t>
                    </m:r>
                    <m:r>
                      <a:rPr lang="en-GB" sz="2400" b="0" i="1" dirty="0" smtClean="0">
                        <a:latin typeface="Cambria Math" panose="02040503050406030204" pitchFamily="18" charset="0"/>
                      </a:rPr>
                      <m:t>=−8.1 </m:t>
                    </m:r>
                  </m:oMath>
                </a14:m>
                <a:r>
                  <a:rPr lang="en-GB" sz="2400" dirty="0"/>
                  <a:t>  </a:t>
                </a:r>
              </a:p>
              <a:p>
                <a:pPr>
                  <a:spcAft>
                    <a:spcPts val="600"/>
                  </a:spcAft>
                </a:pPr>
                <a14:m>
                  <m:oMath xmlns:m="http://schemas.openxmlformats.org/officeDocument/2006/math">
                    <m:r>
                      <a:rPr lang="en-GB" sz="2400" b="0" i="1" dirty="0" smtClean="0">
                        <a:latin typeface="Cambria Math" panose="02040503050406030204" pitchFamily="18" charset="0"/>
                      </a:rPr>
                      <m:t>𝑐</m:t>
                    </m:r>
                    <m:r>
                      <a:rPr lang="en-GB" sz="2400" i="1" dirty="0">
                        <a:latin typeface="Cambria Math" panose="02040503050406030204" pitchFamily="18" charset="0"/>
                      </a:rPr>
                      <m:t>=</m:t>
                    </m:r>
                    <m:r>
                      <a:rPr lang="en-GB" sz="2400" b="0" i="1" dirty="0" smtClean="0">
                        <a:latin typeface="Cambria Math" panose="02040503050406030204" pitchFamily="18" charset="0"/>
                      </a:rPr>
                      <m:t>−1</m:t>
                    </m:r>
                    <m:r>
                      <a:rPr lang="en-GB" sz="2400" i="1" dirty="0">
                        <a:latin typeface="Cambria Math" panose="02040503050406030204" pitchFamily="18" charset="0"/>
                      </a:rPr>
                      <m:t>.</m:t>
                    </m:r>
                    <m:r>
                      <a:rPr lang="en-GB" sz="2400" b="0" i="1" dirty="0" smtClean="0">
                        <a:latin typeface="Cambria Math" panose="02040503050406030204" pitchFamily="18" charset="0"/>
                      </a:rPr>
                      <m:t>1</m:t>
                    </m:r>
                    <m:r>
                      <a:rPr lang="en-GB" sz="2400" i="1" dirty="0">
                        <a:latin typeface="Cambria Math" panose="02040503050406030204" pitchFamily="18" charset="0"/>
                      </a:rPr>
                      <m:t> ,  </m:t>
                    </m:r>
                    <m:r>
                      <a:rPr lang="en-GB" sz="2400" b="0" i="1" dirty="0" smtClean="0">
                        <a:latin typeface="Cambria Math" panose="02040503050406030204" pitchFamily="18" charset="0"/>
                      </a:rPr>
                      <m:t> </m:t>
                    </m:r>
                    <m:r>
                      <a:rPr lang="en-GB" sz="2400" b="0" i="1" dirty="0" smtClean="0">
                        <a:latin typeface="Cambria Math" panose="02040503050406030204" pitchFamily="18" charset="0"/>
                      </a:rPr>
                      <m:t>𝑑</m:t>
                    </m:r>
                    <m:r>
                      <a:rPr lang="en-GB" sz="2400" i="1" dirty="0">
                        <a:latin typeface="Cambria Math" panose="02040503050406030204" pitchFamily="18" charset="0"/>
                      </a:rPr>
                      <m:t>=</m:t>
                    </m:r>
                    <m:r>
                      <a:rPr lang="en-GB" sz="2400" b="0" i="1" dirty="0" smtClean="0">
                        <a:latin typeface="Cambria Math" panose="02040503050406030204" pitchFamily="18" charset="0"/>
                      </a:rPr>
                      <m:t>0.26</m:t>
                    </m:r>
                    <m:r>
                      <a:rPr lang="en-GB" sz="2400" i="1" dirty="0">
                        <a:latin typeface="Cambria Math" panose="02040503050406030204" pitchFamily="18" charset="0"/>
                      </a:rPr>
                      <m:t> </m:t>
                    </m:r>
                  </m:oMath>
                </a14:m>
                <a:r>
                  <a:rPr lang="en-GB" sz="2400" dirty="0"/>
                  <a:t>  </a:t>
                </a:r>
              </a:p>
            </p:txBody>
          </p:sp>
        </mc:Choice>
        <mc:Fallback xmlns="">
          <p:sp>
            <p:nvSpPr>
              <p:cNvPr id="5" name="TextBox 4">
                <a:extLst>
                  <a:ext uri="{FF2B5EF4-FFF2-40B4-BE49-F238E27FC236}">
                    <a16:creationId xmlns:a16="http://schemas.microsoft.com/office/drawing/2014/main" id="{2F25978C-D10D-66A6-5E44-5C7D9B302FAD}"/>
                  </a:ext>
                </a:extLst>
              </p:cNvPr>
              <p:cNvSpPr txBox="1">
                <a:spLocks noRot="1" noChangeAspect="1" noMove="1" noResize="1" noEditPoints="1" noAdjustHandles="1" noChangeArrowheads="1" noChangeShapeType="1" noTextEdit="1"/>
              </p:cNvSpPr>
              <p:nvPr/>
            </p:nvSpPr>
            <p:spPr>
              <a:xfrm>
                <a:off x="7369254" y="4285064"/>
                <a:ext cx="3097579" cy="907941"/>
              </a:xfrm>
              <a:prstGeom prst="rect">
                <a:avLst/>
              </a:prstGeom>
              <a:blipFill>
                <a:blip r:embed="rId7"/>
                <a:stretch>
                  <a:fillRect b="-9722"/>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380F5F2A-0F38-E008-A91F-3BD90479EF39}"/>
              </a:ext>
            </a:extLst>
          </p:cNvPr>
          <p:cNvSpPr txBox="1"/>
          <p:nvPr/>
        </p:nvSpPr>
        <p:spPr>
          <a:xfrm>
            <a:off x="10735351" y="4792858"/>
            <a:ext cx="768391" cy="369332"/>
          </a:xfrm>
          <a:prstGeom prst="rect">
            <a:avLst/>
          </a:prstGeom>
          <a:noFill/>
        </p:spPr>
        <p:txBody>
          <a:bodyPr wrap="square">
            <a:spAutoFit/>
          </a:bodyPr>
          <a:lstStyle/>
          <a:p>
            <a:r>
              <a:rPr lang="en-GB" sz="1800" dirty="0"/>
              <a:t>(</a:t>
            </a:r>
            <a:r>
              <a:rPr lang="en-GB" sz="1800" i="1" dirty="0"/>
              <a:t>2 </a:t>
            </a:r>
            <a:r>
              <a:rPr lang="en-GB" sz="1800" i="1" dirty="0" err="1"/>
              <a:t>s.f.</a:t>
            </a:r>
            <a:r>
              <a:rPr lang="en-GB" sz="1800" dirty="0"/>
              <a:t>)</a:t>
            </a:r>
            <a:endParaRPr lang="en-US" dirty="0"/>
          </a:p>
        </p:txBody>
      </p:sp>
      <p:sp>
        <p:nvSpPr>
          <p:cNvPr id="16" name="Rectangle 15">
            <a:extLst>
              <a:ext uri="{FF2B5EF4-FFF2-40B4-BE49-F238E27FC236}">
                <a16:creationId xmlns:a16="http://schemas.microsoft.com/office/drawing/2014/main" id="{0870785D-45A0-8728-E758-E832BC160A6C}"/>
              </a:ext>
            </a:extLst>
          </p:cNvPr>
          <p:cNvSpPr/>
          <p:nvPr/>
        </p:nvSpPr>
        <p:spPr>
          <a:xfrm>
            <a:off x="118489" y="6377217"/>
            <a:ext cx="3369833" cy="276999"/>
          </a:xfrm>
          <a:prstGeom prst="rect">
            <a:avLst/>
          </a:prstGeom>
        </p:spPr>
        <p:txBody>
          <a:bodyPr wrap="none">
            <a:spAutoFit/>
          </a:bodyPr>
          <a:lstStyle/>
          <a:p>
            <a:pPr algn="just" hangingPunct="0"/>
            <a:r>
              <a:rPr lang="en-US" sz="1200" dirty="0">
                <a:solidFill>
                  <a:schemeClr val="tx1">
                    <a:lumMod val="75000"/>
                    <a:lumOff val="25000"/>
                  </a:schemeClr>
                </a:solidFill>
                <a:latin typeface="Arial" panose="020B0604020202020204" pitchFamily="34" charset="0"/>
                <a:ea typeface="Liberation Mono" pitchFamily="49"/>
                <a:cs typeface="Arial" panose="020B0604020202020204" pitchFamily="34" charset="0"/>
              </a:rPr>
              <a:t>[ Power </a:t>
            </a:r>
            <a:r>
              <a:rPr lang="en-US" sz="1200" i="1" dirty="0">
                <a:solidFill>
                  <a:schemeClr val="tx1">
                    <a:lumMod val="75000"/>
                    <a:lumOff val="25000"/>
                  </a:schemeClr>
                </a:solidFill>
                <a:latin typeface="Arial" panose="020B0604020202020204" pitchFamily="34" charset="0"/>
                <a:ea typeface="Liberation Mono" pitchFamily="49"/>
                <a:cs typeface="Arial" panose="020B0604020202020204" pitchFamily="34" charset="0"/>
              </a:rPr>
              <a:t>et al., </a:t>
            </a:r>
            <a:r>
              <a:rPr lang="en-US" sz="1200" dirty="0" err="1">
                <a:solidFill>
                  <a:schemeClr val="tx1">
                    <a:lumMod val="75000"/>
                    <a:lumOff val="25000"/>
                  </a:schemeClr>
                </a:solidFill>
                <a:latin typeface="Arial" panose="020B0604020202020204" pitchFamily="34" charset="0"/>
                <a:ea typeface="Liberation Mono" pitchFamily="49"/>
                <a:cs typeface="Arial" panose="020B0604020202020204" pitchFamily="34" charset="0"/>
              </a:rPr>
              <a:t>Nuc</a:t>
            </a:r>
            <a:r>
              <a:rPr lang="en-US" sz="1200" dirty="0">
                <a:solidFill>
                  <a:schemeClr val="tx1">
                    <a:lumMod val="75000"/>
                    <a:lumOff val="25000"/>
                  </a:schemeClr>
                </a:solidFill>
                <a:latin typeface="Arial" panose="020B0604020202020204" pitchFamily="34" charset="0"/>
                <a:ea typeface="Liberation Mono" pitchFamily="49"/>
                <a:cs typeface="Arial" panose="020B0604020202020204" pitchFamily="34" charset="0"/>
              </a:rPr>
              <a:t>. Fusion </a:t>
            </a:r>
            <a:r>
              <a:rPr lang="en-US" sz="1200" b="1" dirty="0">
                <a:solidFill>
                  <a:schemeClr val="tx1">
                    <a:lumMod val="75000"/>
                    <a:lumOff val="25000"/>
                  </a:schemeClr>
                </a:solidFill>
                <a:latin typeface="Arial" panose="020B0604020202020204" pitchFamily="34" charset="0"/>
                <a:ea typeface="Liberation Mono" pitchFamily="49"/>
                <a:cs typeface="Arial" panose="020B0604020202020204" pitchFamily="34" charset="0"/>
              </a:rPr>
              <a:t>63</a:t>
            </a:r>
            <a:r>
              <a:rPr lang="en-US" sz="1200" dirty="0">
                <a:solidFill>
                  <a:schemeClr val="tx1">
                    <a:lumMod val="75000"/>
                    <a:lumOff val="25000"/>
                  </a:schemeClr>
                </a:solidFill>
                <a:latin typeface="Arial" panose="020B0604020202020204" pitchFamily="34" charset="0"/>
                <a:ea typeface="Liberation Mono" pitchFamily="49"/>
                <a:cs typeface="Arial" panose="020B0604020202020204" pitchFamily="34" charset="0"/>
              </a:rPr>
              <a:t>, 086013 (2023) ]</a:t>
            </a:r>
            <a:endParaRPr lang="en-US" sz="1200" baseline="30000" dirty="0">
              <a:solidFill>
                <a:schemeClr val="tx1">
                  <a:lumMod val="75000"/>
                  <a:lumOff val="25000"/>
                </a:schemeClr>
              </a:solidFill>
              <a:latin typeface="Arial" panose="020B0604020202020204" pitchFamily="34" charset="0"/>
              <a:ea typeface="Liberation Mono" pitchFamily="49"/>
              <a:cs typeface="Arial" panose="020B0604020202020204" pitchFamily="34" charset="0"/>
            </a:endParaRPr>
          </a:p>
        </p:txBody>
      </p:sp>
    </p:spTree>
    <p:extLst>
      <p:ext uri="{BB962C8B-B14F-4D97-AF65-F5344CB8AC3E}">
        <p14:creationId xmlns:p14="http://schemas.microsoft.com/office/powerpoint/2010/main" val="3977301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5"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C309A-B467-4787-CA6E-289D9AD34786}"/>
              </a:ext>
            </a:extLst>
          </p:cNvPr>
          <p:cNvSpPr>
            <a:spLocks noGrp="1"/>
          </p:cNvSpPr>
          <p:nvPr>
            <p:ph type="title"/>
          </p:nvPr>
        </p:nvSpPr>
        <p:spPr>
          <a:xfrm>
            <a:off x="480952" y="166290"/>
            <a:ext cx="11353800" cy="1325563"/>
          </a:xfrm>
        </p:spPr>
        <p:txBody>
          <a:bodyPr>
            <a:normAutofit/>
          </a:bodyPr>
          <a:lstStyle/>
          <a:p>
            <a:r>
              <a:rPr lang="en-GB" dirty="0"/>
              <a:t>Fitting kinetic modifications to control parameters</a:t>
            </a:r>
            <a:br>
              <a:rPr lang="en-GB" dirty="0"/>
            </a:br>
            <a:r>
              <a:rPr lang="en-GB" b="0" dirty="0"/>
              <a:t>2. </a:t>
            </a:r>
            <a:r>
              <a:rPr lang="en-GB" b="0" i="1" dirty="0"/>
              <a:t>Sheath heat-transmission </a:t>
            </a:r>
            <a:r>
              <a:rPr lang="en-GB" b="0" i="1" dirty="0" err="1"/>
              <a:t>coeff</a:t>
            </a:r>
            <a:r>
              <a:rPr lang="en-GB" b="0" i="1" dirty="0"/>
              <a:t>. enhancement</a:t>
            </a:r>
            <a:endParaRPr lang="en-GB" dirty="0"/>
          </a:p>
        </p:txBody>
      </p:sp>
      <p:pic>
        <p:nvPicPr>
          <p:cNvPr id="5" name="Picture 4">
            <a:extLst>
              <a:ext uri="{FF2B5EF4-FFF2-40B4-BE49-F238E27FC236}">
                <a16:creationId xmlns:a16="http://schemas.microsoft.com/office/drawing/2014/main" id="{9FEA37FD-D1A5-64A7-E573-07EE96D1207A}"/>
              </a:ext>
            </a:extLst>
          </p:cNvPr>
          <p:cNvPicPr>
            <a:picLocks noChangeAspect="1"/>
          </p:cNvPicPr>
          <p:nvPr/>
        </p:nvPicPr>
        <p:blipFill>
          <a:blip r:embed="rId3"/>
          <a:stretch>
            <a:fillRect/>
          </a:stretch>
        </p:blipFill>
        <p:spPr>
          <a:xfrm>
            <a:off x="7285220" y="1607141"/>
            <a:ext cx="3435680" cy="611529"/>
          </a:xfrm>
          <a:prstGeom prst="rect">
            <a:avLst/>
          </a:prstGeom>
        </p:spPr>
      </p:pic>
      <p:pic>
        <p:nvPicPr>
          <p:cNvPr id="9" name="Picture 8">
            <a:extLst>
              <a:ext uri="{FF2B5EF4-FFF2-40B4-BE49-F238E27FC236}">
                <a16:creationId xmlns:a16="http://schemas.microsoft.com/office/drawing/2014/main" id="{42CECD61-C460-D14E-8D0A-86868081846F}"/>
              </a:ext>
            </a:extLst>
          </p:cNvPr>
          <p:cNvPicPr>
            <a:picLocks noChangeAspect="1"/>
          </p:cNvPicPr>
          <p:nvPr/>
        </p:nvPicPr>
        <p:blipFill>
          <a:blip r:embed="rId4"/>
          <a:stretch>
            <a:fillRect/>
          </a:stretch>
        </p:blipFill>
        <p:spPr>
          <a:xfrm>
            <a:off x="934845" y="1912905"/>
            <a:ext cx="5161155" cy="3961438"/>
          </a:xfrm>
          <a:prstGeom prst="rect">
            <a:avLst/>
          </a:prstGeom>
        </p:spPr>
      </p:pic>
      <p:pic>
        <p:nvPicPr>
          <p:cNvPr id="10" name="Picture 9">
            <a:extLst>
              <a:ext uri="{FF2B5EF4-FFF2-40B4-BE49-F238E27FC236}">
                <a16:creationId xmlns:a16="http://schemas.microsoft.com/office/drawing/2014/main" id="{A113BEE9-621B-38EA-ADEB-19DCEB2982A7}"/>
              </a:ext>
            </a:extLst>
          </p:cNvPr>
          <p:cNvPicPr>
            <a:picLocks noChangeAspect="1"/>
          </p:cNvPicPr>
          <p:nvPr/>
        </p:nvPicPr>
        <p:blipFill>
          <a:blip r:embed="rId5"/>
          <a:stretch>
            <a:fillRect/>
          </a:stretch>
        </p:blipFill>
        <p:spPr>
          <a:xfrm>
            <a:off x="7524904" y="2910817"/>
            <a:ext cx="3719632" cy="814698"/>
          </a:xfrm>
          <a:prstGeom prst="rect">
            <a:avLst/>
          </a:prstGeom>
        </p:spPr>
      </p:pic>
      <p:sp>
        <p:nvSpPr>
          <p:cNvPr id="11" name="TextBox 10">
            <a:extLst>
              <a:ext uri="{FF2B5EF4-FFF2-40B4-BE49-F238E27FC236}">
                <a16:creationId xmlns:a16="http://schemas.microsoft.com/office/drawing/2014/main" id="{044C5CEC-D5A2-952F-F05E-B0BC7ADD1FE8}"/>
              </a:ext>
            </a:extLst>
          </p:cNvPr>
          <p:cNvSpPr txBox="1"/>
          <p:nvPr/>
        </p:nvSpPr>
        <p:spPr>
          <a:xfrm>
            <a:off x="6751631" y="2466486"/>
            <a:ext cx="580608" cy="461665"/>
          </a:xfrm>
          <a:prstGeom prst="rect">
            <a:avLst/>
          </a:prstGeom>
          <a:noFill/>
        </p:spPr>
        <p:txBody>
          <a:bodyPr wrap="none" rtlCol="0">
            <a:spAutoFit/>
          </a:bodyPr>
          <a:lstStyle/>
          <a:p>
            <a:r>
              <a:rPr lang="en-GB" sz="2400" dirty="0"/>
              <a:t>Fit:</a:t>
            </a:r>
          </a:p>
        </p:txBody>
      </p:sp>
      <p:pic>
        <p:nvPicPr>
          <p:cNvPr id="12" name="Picture 11">
            <a:extLst>
              <a:ext uri="{FF2B5EF4-FFF2-40B4-BE49-F238E27FC236}">
                <a16:creationId xmlns:a16="http://schemas.microsoft.com/office/drawing/2014/main" id="{4752D696-3807-BFF4-8EE2-92EF1C0B303E}"/>
              </a:ext>
            </a:extLst>
          </p:cNvPr>
          <p:cNvPicPr>
            <a:picLocks noChangeAspect="1"/>
          </p:cNvPicPr>
          <p:nvPr/>
        </p:nvPicPr>
        <p:blipFill>
          <a:blip r:embed="rId6"/>
          <a:stretch>
            <a:fillRect/>
          </a:stretch>
        </p:blipFill>
        <p:spPr>
          <a:xfrm>
            <a:off x="7041935" y="4303863"/>
            <a:ext cx="4662648" cy="717888"/>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577CE3FB-9058-29F7-012D-F57ED2797E4B}"/>
                  </a:ext>
                </a:extLst>
              </p:cNvPr>
              <p:cNvSpPr txBox="1"/>
              <p:nvPr/>
            </p:nvSpPr>
            <p:spPr>
              <a:xfrm>
                <a:off x="6905529" y="5635399"/>
                <a:ext cx="4104522" cy="477888"/>
              </a:xfrm>
              <a:prstGeom prst="rect">
                <a:avLst/>
              </a:prstGeom>
              <a:noFill/>
            </p:spPr>
            <p:txBody>
              <a:bodyPr wrap="none" rtlCol="0">
                <a:spAutoFit/>
              </a:bodyPr>
              <a:lstStyle/>
              <a:p>
                <a:r>
                  <a:rPr lang="en-GB" sz="2400" dirty="0"/>
                  <a:t>Fit is a function of </a:t>
                </a:r>
                <a14:m>
                  <m:oMath xmlns:m="http://schemas.openxmlformats.org/officeDocument/2006/math">
                    <m:sSubSup>
                      <m:sSubSupPr>
                        <m:ctrlPr>
                          <a:rPr lang="en-GB" sz="2400" b="0" i="1" smtClean="0">
                            <a:latin typeface="Cambria Math" panose="02040503050406030204" pitchFamily="18" charset="0"/>
                          </a:rPr>
                        </m:ctrlPr>
                      </m:sSubSupPr>
                      <m:e>
                        <m:r>
                          <a:rPr lang="en-GB" sz="2400" b="0" i="1" smtClean="0">
                            <a:latin typeface="Cambria Math" panose="02040503050406030204" pitchFamily="18" charset="0"/>
                          </a:rPr>
                          <m:t>𝜈</m:t>
                        </m:r>
                      </m:e>
                      <m:sub>
                        <m:r>
                          <a:rPr lang="en-GB" sz="2400" b="0" i="1" smtClean="0">
                            <a:latin typeface="Cambria Math" panose="02040503050406030204" pitchFamily="18" charset="0"/>
                          </a:rPr>
                          <m:t>𝑒</m:t>
                        </m:r>
                        <m:r>
                          <a:rPr lang="en-GB" sz="2400" b="0" i="1" smtClean="0">
                            <a:latin typeface="Cambria Math" panose="02040503050406030204" pitchFamily="18" charset="0"/>
                          </a:rPr>
                          <m:t>,</m:t>
                        </m:r>
                        <m:r>
                          <a:rPr lang="en-GB" sz="2400" b="0" i="1" smtClean="0">
                            <a:latin typeface="Cambria Math" panose="02040503050406030204" pitchFamily="18" charset="0"/>
                          </a:rPr>
                          <m:t>𝑢</m:t>
                        </m:r>
                      </m:sub>
                      <m:sup>
                        <m:r>
                          <a:rPr lang="en-GB" sz="2400" b="0" i="1" smtClean="0">
                            <a:latin typeface="Cambria Math" panose="02040503050406030204" pitchFamily="18" charset="0"/>
                          </a:rPr>
                          <m:t>∗</m:t>
                        </m:r>
                      </m:sup>
                    </m:sSubSup>
                  </m:oMath>
                </a14:m>
                <a:r>
                  <a:rPr lang="en-GB" sz="2400" dirty="0"/>
                  <a:t> and </a:t>
                </a:r>
                <a14:m>
                  <m:oMath xmlns:m="http://schemas.openxmlformats.org/officeDocument/2006/math">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𝑞</m:t>
                        </m:r>
                      </m:e>
                      <m:sub>
                        <m:r>
                          <a:rPr lang="en-GB" sz="2400" b="0" i="1" smtClean="0">
                            <a:latin typeface="Cambria Math" panose="02040503050406030204" pitchFamily="18" charset="0"/>
                          </a:rPr>
                          <m:t>𝑖𝑛</m:t>
                        </m:r>
                      </m:sub>
                    </m:sSub>
                    <m:r>
                      <a:rPr lang="en-GB" sz="2400" b="0" i="1" smtClean="0">
                        <a:latin typeface="Cambria Math" panose="02040503050406030204" pitchFamily="18" charset="0"/>
                      </a:rPr>
                      <m:t> .</m:t>
                    </m:r>
                  </m:oMath>
                </a14:m>
                <a:endParaRPr lang="en-GB" sz="2400" dirty="0"/>
              </a:p>
            </p:txBody>
          </p:sp>
        </mc:Choice>
        <mc:Fallback xmlns="">
          <p:sp>
            <p:nvSpPr>
              <p:cNvPr id="13" name="TextBox 12">
                <a:extLst>
                  <a:ext uri="{FF2B5EF4-FFF2-40B4-BE49-F238E27FC236}">
                    <a16:creationId xmlns:a16="http://schemas.microsoft.com/office/drawing/2014/main" id="{577CE3FB-9058-29F7-012D-F57ED2797E4B}"/>
                  </a:ext>
                </a:extLst>
              </p:cNvPr>
              <p:cNvSpPr txBox="1">
                <a:spLocks noRot="1" noChangeAspect="1" noMove="1" noResize="1" noEditPoints="1" noAdjustHandles="1" noChangeArrowheads="1" noChangeShapeType="1" noTextEdit="1"/>
              </p:cNvSpPr>
              <p:nvPr/>
            </p:nvSpPr>
            <p:spPr>
              <a:xfrm>
                <a:off x="6905529" y="5635399"/>
                <a:ext cx="4104522" cy="477888"/>
              </a:xfrm>
              <a:prstGeom prst="rect">
                <a:avLst/>
              </a:prstGeom>
              <a:blipFill>
                <a:blip r:embed="rId7"/>
                <a:stretch>
                  <a:fillRect l="-2160" t="-7692" b="-25641"/>
                </a:stretch>
              </a:blipFill>
            </p:spPr>
            <p:txBody>
              <a:bodyPr/>
              <a:lstStyle/>
              <a:p>
                <a:r>
                  <a:rPr lang="en-US">
                    <a:noFill/>
                  </a:rPr>
                  <a:t> </a:t>
                </a:r>
              </a:p>
            </p:txBody>
          </p:sp>
        </mc:Fallback>
      </mc:AlternateContent>
      <p:sp>
        <p:nvSpPr>
          <p:cNvPr id="15" name="Slide Number Placeholder 14">
            <a:extLst>
              <a:ext uri="{FF2B5EF4-FFF2-40B4-BE49-F238E27FC236}">
                <a16:creationId xmlns:a16="http://schemas.microsoft.com/office/drawing/2014/main" id="{491906DA-DDB1-8B20-8318-784D75994C7E}"/>
              </a:ext>
            </a:extLst>
          </p:cNvPr>
          <p:cNvSpPr>
            <a:spLocks noGrp="1"/>
          </p:cNvSpPr>
          <p:nvPr>
            <p:ph type="sldNum" sz="quarter" idx="12"/>
          </p:nvPr>
        </p:nvSpPr>
        <p:spPr/>
        <p:txBody>
          <a:bodyPr/>
          <a:lstStyle/>
          <a:p>
            <a:fld id="{3B77E2EF-A968-F04C-B030-CA6D994F261B}" type="slidenum">
              <a:rPr lang="en-GB" smtClean="0"/>
              <a:t>26</a:t>
            </a:fld>
            <a:endParaRPr lang="en-GB"/>
          </a:p>
        </p:txBody>
      </p:sp>
      <p:sp>
        <p:nvSpPr>
          <p:cNvPr id="7" name="Rectangle 6">
            <a:extLst>
              <a:ext uri="{FF2B5EF4-FFF2-40B4-BE49-F238E27FC236}">
                <a16:creationId xmlns:a16="http://schemas.microsoft.com/office/drawing/2014/main" id="{640C7090-B7BA-EDCE-16E3-3C525C3E12E6}"/>
              </a:ext>
            </a:extLst>
          </p:cNvPr>
          <p:cNvSpPr/>
          <p:nvPr/>
        </p:nvSpPr>
        <p:spPr>
          <a:xfrm>
            <a:off x="118489" y="6377217"/>
            <a:ext cx="3369833" cy="276999"/>
          </a:xfrm>
          <a:prstGeom prst="rect">
            <a:avLst/>
          </a:prstGeom>
        </p:spPr>
        <p:txBody>
          <a:bodyPr wrap="none">
            <a:spAutoFit/>
          </a:bodyPr>
          <a:lstStyle/>
          <a:p>
            <a:pPr algn="just" hangingPunct="0"/>
            <a:r>
              <a:rPr lang="en-US" sz="1200" dirty="0">
                <a:solidFill>
                  <a:schemeClr val="tx1">
                    <a:lumMod val="75000"/>
                    <a:lumOff val="25000"/>
                  </a:schemeClr>
                </a:solidFill>
                <a:latin typeface="Arial" panose="020B0604020202020204" pitchFamily="34" charset="0"/>
                <a:ea typeface="Liberation Mono" pitchFamily="49"/>
                <a:cs typeface="Arial" panose="020B0604020202020204" pitchFamily="34" charset="0"/>
              </a:rPr>
              <a:t>[ Power </a:t>
            </a:r>
            <a:r>
              <a:rPr lang="en-US" sz="1200" i="1" dirty="0">
                <a:solidFill>
                  <a:schemeClr val="tx1">
                    <a:lumMod val="75000"/>
                    <a:lumOff val="25000"/>
                  </a:schemeClr>
                </a:solidFill>
                <a:latin typeface="Arial" panose="020B0604020202020204" pitchFamily="34" charset="0"/>
                <a:ea typeface="Liberation Mono" pitchFamily="49"/>
                <a:cs typeface="Arial" panose="020B0604020202020204" pitchFamily="34" charset="0"/>
              </a:rPr>
              <a:t>et al., </a:t>
            </a:r>
            <a:r>
              <a:rPr lang="en-US" sz="1200" dirty="0" err="1">
                <a:solidFill>
                  <a:schemeClr val="tx1">
                    <a:lumMod val="75000"/>
                    <a:lumOff val="25000"/>
                  </a:schemeClr>
                </a:solidFill>
                <a:latin typeface="Arial" panose="020B0604020202020204" pitchFamily="34" charset="0"/>
                <a:ea typeface="Liberation Mono" pitchFamily="49"/>
                <a:cs typeface="Arial" panose="020B0604020202020204" pitchFamily="34" charset="0"/>
              </a:rPr>
              <a:t>Nuc</a:t>
            </a:r>
            <a:r>
              <a:rPr lang="en-US" sz="1200" dirty="0">
                <a:solidFill>
                  <a:schemeClr val="tx1">
                    <a:lumMod val="75000"/>
                    <a:lumOff val="25000"/>
                  </a:schemeClr>
                </a:solidFill>
                <a:latin typeface="Arial" panose="020B0604020202020204" pitchFamily="34" charset="0"/>
                <a:ea typeface="Liberation Mono" pitchFamily="49"/>
                <a:cs typeface="Arial" panose="020B0604020202020204" pitchFamily="34" charset="0"/>
              </a:rPr>
              <a:t>. Fusion </a:t>
            </a:r>
            <a:r>
              <a:rPr lang="en-US" sz="1200" b="1" dirty="0">
                <a:solidFill>
                  <a:schemeClr val="tx1">
                    <a:lumMod val="75000"/>
                    <a:lumOff val="25000"/>
                  </a:schemeClr>
                </a:solidFill>
                <a:latin typeface="Arial" panose="020B0604020202020204" pitchFamily="34" charset="0"/>
                <a:ea typeface="Liberation Mono" pitchFamily="49"/>
                <a:cs typeface="Arial" panose="020B0604020202020204" pitchFamily="34" charset="0"/>
              </a:rPr>
              <a:t>63</a:t>
            </a:r>
            <a:r>
              <a:rPr lang="en-US" sz="1200" dirty="0">
                <a:solidFill>
                  <a:schemeClr val="tx1">
                    <a:lumMod val="75000"/>
                    <a:lumOff val="25000"/>
                  </a:schemeClr>
                </a:solidFill>
                <a:latin typeface="Arial" panose="020B0604020202020204" pitchFamily="34" charset="0"/>
                <a:ea typeface="Liberation Mono" pitchFamily="49"/>
                <a:cs typeface="Arial" panose="020B0604020202020204" pitchFamily="34" charset="0"/>
              </a:rPr>
              <a:t>, 086013 (2023) ]</a:t>
            </a:r>
            <a:endParaRPr lang="en-US" sz="1200" baseline="30000" dirty="0">
              <a:solidFill>
                <a:schemeClr val="tx1">
                  <a:lumMod val="75000"/>
                  <a:lumOff val="25000"/>
                </a:schemeClr>
              </a:solidFill>
              <a:latin typeface="Arial" panose="020B0604020202020204" pitchFamily="34" charset="0"/>
              <a:ea typeface="Liberation Mono" pitchFamily="49"/>
              <a:cs typeface="Arial" panose="020B0604020202020204" pitchFamily="34" charset="0"/>
            </a:endParaRPr>
          </a:p>
        </p:txBody>
      </p:sp>
    </p:spTree>
    <p:extLst>
      <p:ext uri="{BB962C8B-B14F-4D97-AF65-F5344CB8AC3E}">
        <p14:creationId xmlns:p14="http://schemas.microsoft.com/office/powerpoint/2010/main" val="3900893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B5E554-3DF4-80D8-4A06-2AFC296E4A37}"/>
              </a:ext>
            </a:extLst>
          </p:cNvPr>
          <p:cNvSpPr>
            <a:spLocks noGrp="1"/>
          </p:cNvSpPr>
          <p:nvPr>
            <p:ph idx="1"/>
          </p:nvPr>
        </p:nvSpPr>
        <p:spPr>
          <a:xfrm>
            <a:off x="498796" y="1194331"/>
            <a:ext cx="7112924" cy="634096"/>
          </a:xfrm>
        </p:spPr>
        <p:txBody>
          <a:bodyPr>
            <a:normAutofit/>
          </a:bodyPr>
          <a:lstStyle/>
          <a:p>
            <a:r>
              <a:rPr lang="en-GB" sz="2400" dirty="0"/>
              <a:t>Put these scaling laws in fluid version of SOL-KiT:</a:t>
            </a:r>
          </a:p>
          <a:p>
            <a:endParaRPr lang="en-GB" sz="2400" dirty="0"/>
          </a:p>
          <a:p>
            <a:endParaRPr lang="en-GB" sz="2400" dirty="0"/>
          </a:p>
          <a:p>
            <a:endParaRPr lang="en-GB" sz="2400" dirty="0"/>
          </a:p>
        </p:txBody>
      </p:sp>
      <p:sp>
        <p:nvSpPr>
          <p:cNvPr id="5" name="Slide Number Placeholder 4">
            <a:extLst>
              <a:ext uri="{FF2B5EF4-FFF2-40B4-BE49-F238E27FC236}">
                <a16:creationId xmlns:a16="http://schemas.microsoft.com/office/drawing/2014/main" id="{946CA0A9-58C0-2A9F-3D78-7B44D061AD29}"/>
              </a:ext>
            </a:extLst>
          </p:cNvPr>
          <p:cNvSpPr>
            <a:spLocks noGrp="1"/>
          </p:cNvSpPr>
          <p:nvPr>
            <p:ph type="sldNum" sz="quarter" idx="12"/>
          </p:nvPr>
        </p:nvSpPr>
        <p:spPr/>
        <p:txBody>
          <a:bodyPr/>
          <a:lstStyle/>
          <a:p>
            <a:fld id="{DEE32FBC-534E-B14B-9002-3F77F4D70E60}" type="slidenum">
              <a:rPr lang="en-GB" smtClean="0"/>
              <a:t>27</a:t>
            </a:fld>
            <a:endParaRPr lang="en-GB"/>
          </a:p>
        </p:txBody>
      </p:sp>
      <p:sp>
        <p:nvSpPr>
          <p:cNvPr id="6" name="Title 1">
            <a:extLst>
              <a:ext uri="{FF2B5EF4-FFF2-40B4-BE49-F238E27FC236}">
                <a16:creationId xmlns:a16="http://schemas.microsoft.com/office/drawing/2014/main" id="{D481977C-393A-77E8-359A-8D179FEE9EE8}"/>
              </a:ext>
            </a:extLst>
          </p:cNvPr>
          <p:cNvSpPr>
            <a:spLocks noGrp="1"/>
          </p:cNvSpPr>
          <p:nvPr>
            <p:ph type="title"/>
          </p:nvPr>
        </p:nvSpPr>
        <p:spPr>
          <a:xfrm>
            <a:off x="430193" y="185816"/>
            <a:ext cx="11372127" cy="1325563"/>
          </a:xfrm>
        </p:spPr>
        <p:txBody>
          <a:bodyPr>
            <a:normAutofit/>
          </a:bodyPr>
          <a:lstStyle/>
          <a:p>
            <a:r>
              <a:rPr lang="en-GB" sz="4000" dirty="0"/>
              <a:t>Scaling laws improve fluid simulations</a:t>
            </a:r>
            <a:br>
              <a:rPr lang="en-GB" sz="4000" dirty="0"/>
            </a:br>
            <a:endParaRPr lang="en-GB" sz="4000" dirty="0"/>
          </a:p>
        </p:txBody>
      </p:sp>
      <p:pic>
        <p:nvPicPr>
          <p:cNvPr id="8" name="Picture 7">
            <a:extLst>
              <a:ext uri="{FF2B5EF4-FFF2-40B4-BE49-F238E27FC236}">
                <a16:creationId xmlns:a16="http://schemas.microsoft.com/office/drawing/2014/main" id="{5AEEE12F-14D2-3A3B-5AE7-3DCE826FBEB3}"/>
              </a:ext>
            </a:extLst>
          </p:cNvPr>
          <p:cNvPicPr>
            <a:picLocks noChangeAspect="1"/>
          </p:cNvPicPr>
          <p:nvPr/>
        </p:nvPicPr>
        <p:blipFill>
          <a:blip r:embed="rId3"/>
          <a:stretch>
            <a:fillRect/>
          </a:stretch>
        </p:blipFill>
        <p:spPr>
          <a:xfrm>
            <a:off x="8387676" y="1816056"/>
            <a:ext cx="2382909" cy="445159"/>
          </a:xfrm>
          <a:prstGeom prst="rect">
            <a:avLst/>
          </a:prstGeom>
          <a:ln w="19050">
            <a:solidFill>
              <a:srgbClr val="FF0000"/>
            </a:solidFill>
          </a:ln>
        </p:spPr>
      </p:pic>
      <p:pic>
        <p:nvPicPr>
          <p:cNvPr id="10" name="Picture 9">
            <a:extLst>
              <a:ext uri="{FF2B5EF4-FFF2-40B4-BE49-F238E27FC236}">
                <a16:creationId xmlns:a16="http://schemas.microsoft.com/office/drawing/2014/main" id="{13EE6DB7-5D29-7E08-8FD9-69FA1E14A334}"/>
              </a:ext>
            </a:extLst>
          </p:cNvPr>
          <p:cNvPicPr>
            <a:picLocks noChangeAspect="1"/>
          </p:cNvPicPr>
          <p:nvPr/>
        </p:nvPicPr>
        <p:blipFill>
          <a:blip r:embed="rId4"/>
          <a:stretch>
            <a:fillRect/>
          </a:stretch>
        </p:blipFill>
        <p:spPr>
          <a:xfrm>
            <a:off x="8244404" y="1126962"/>
            <a:ext cx="1796347" cy="445159"/>
          </a:xfrm>
          <a:prstGeom prst="rect">
            <a:avLst/>
          </a:prstGeom>
          <a:ln w="19050">
            <a:solidFill>
              <a:srgbClr val="FF0000"/>
            </a:solidFill>
          </a:ln>
        </p:spPr>
      </p:pic>
      <p:pic>
        <p:nvPicPr>
          <p:cNvPr id="11" name="Picture 10">
            <a:extLst>
              <a:ext uri="{FF2B5EF4-FFF2-40B4-BE49-F238E27FC236}">
                <a16:creationId xmlns:a16="http://schemas.microsoft.com/office/drawing/2014/main" id="{9FB7BA9D-2DBF-EAD0-A4B4-29A36C1F7641}"/>
              </a:ext>
            </a:extLst>
          </p:cNvPr>
          <p:cNvPicPr>
            <a:picLocks noChangeAspect="1"/>
          </p:cNvPicPr>
          <p:nvPr/>
        </p:nvPicPr>
        <p:blipFill>
          <a:blip r:embed="rId5"/>
          <a:stretch>
            <a:fillRect/>
          </a:stretch>
        </p:blipFill>
        <p:spPr>
          <a:xfrm>
            <a:off x="430193" y="3189656"/>
            <a:ext cx="3804923" cy="3303219"/>
          </a:xfrm>
          <a:prstGeom prst="rect">
            <a:avLst/>
          </a:prstGeom>
        </p:spPr>
      </p:pic>
      <p:sp>
        <p:nvSpPr>
          <p:cNvPr id="12" name="TextBox 11">
            <a:extLst>
              <a:ext uri="{FF2B5EF4-FFF2-40B4-BE49-F238E27FC236}">
                <a16:creationId xmlns:a16="http://schemas.microsoft.com/office/drawing/2014/main" id="{DB49C87C-67EF-9A9B-B0E0-3DF2FF29A800}"/>
              </a:ext>
            </a:extLst>
          </p:cNvPr>
          <p:cNvSpPr txBox="1"/>
          <p:nvPr/>
        </p:nvSpPr>
        <p:spPr>
          <a:xfrm>
            <a:off x="2745995" y="3231384"/>
            <a:ext cx="1388585" cy="646331"/>
          </a:xfrm>
          <a:prstGeom prst="rect">
            <a:avLst/>
          </a:prstGeom>
          <a:noFill/>
        </p:spPr>
        <p:txBody>
          <a:bodyPr wrap="none" rtlCol="0">
            <a:spAutoFit/>
          </a:bodyPr>
          <a:lstStyle/>
          <a:p>
            <a:pPr algn="r"/>
            <a:r>
              <a:rPr lang="en-GB" dirty="0"/>
              <a:t>Temperature</a:t>
            </a:r>
          </a:p>
          <a:p>
            <a:pPr algn="r"/>
            <a:r>
              <a:rPr lang="en-GB" dirty="0"/>
              <a:t> profiles</a:t>
            </a:r>
          </a:p>
        </p:txBody>
      </p:sp>
      <p:sp>
        <p:nvSpPr>
          <p:cNvPr id="13" name="TextBox 12">
            <a:extLst>
              <a:ext uri="{FF2B5EF4-FFF2-40B4-BE49-F238E27FC236}">
                <a16:creationId xmlns:a16="http://schemas.microsoft.com/office/drawing/2014/main" id="{2C961754-0E08-0C6C-793B-E673A14E59E2}"/>
              </a:ext>
            </a:extLst>
          </p:cNvPr>
          <p:cNvSpPr txBox="1"/>
          <p:nvPr/>
        </p:nvSpPr>
        <p:spPr>
          <a:xfrm>
            <a:off x="8132231" y="2820324"/>
            <a:ext cx="3407343" cy="369332"/>
          </a:xfrm>
          <a:prstGeom prst="rect">
            <a:avLst/>
          </a:prstGeom>
          <a:noFill/>
        </p:spPr>
        <p:txBody>
          <a:bodyPr wrap="none" rtlCol="0">
            <a:spAutoFit/>
          </a:bodyPr>
          <a:lstStyle/>
          <a:p>
            <a:r>
              <a:rPr lang="en-GB" dirty="0"/>
              <a:t>Correlation in target temperatures</a:t>
            </a:r>
          </a:p>
        </p:txBody>
      </p:sp>
      <p:pic>
        <p:nvPicPr>
          <p:cNvPr id="15" name="Picture 14">
            <a:extLst>
              <a:ext uri="{FF2B5EF4-FFF2-40B4-BE49-F238E27FC236}">
                <a16:creationId xmlns:a16="http://schemas.microsoft.com/office/drawing/2014/main" id="{E8748FC9-BBED-4A81-E0EA-9BE34DCB8C18}"/>
              </a:ext>
            </a:extLst>
          </p:cNvPr>
          <p:cNvPicPr>
            <a:picLocks noChangeAspect="1"/>
          </p:cNvPicPr>
          <p:nvPr/>
        </p:nvPicPr>
        <p:blipFill>
          <a:blip r:embed="rId6"/>
          <a:stretch>
            <a:fillRect/>
          </a:stretch>
        </p:blipFill>
        <p:spPr>
          <a:xfrm>
            <a:off x="7791182" y="3178683"/>
            <a:ext cx="3804923" cy="3303219"/>
          </a:xfrm>
          <a:prstGeom prst="rect">
            <a:avLst/>
          </a:prstGeom>
        </p:spPr>
      </p:pic>
      <p:sp>
        <p:nvSpPr>
          <p:cNvPr id="16" name="TextBox 15">
            <a:extLst>
              <a:ext uri="{FF2B5EF4-FFF2-40B4-BE49-F238E27FC236}">
                <a16:creationId xmlns:a16="http://schemas.microsoft.com/office/drawing/2014/main" id="{A9C52187-D959-8488-6C3C-450BBD50A131}"/>
              </a:ext>
            </a:extLst>
          </p:cNvPr>
          <p:cNvSpPr txBox="1"/>
          <p:nvPr/>
        </p:nvSpPr>
        <p:spPr>
          <a:xfrm>
            <a:off x="755866" y="1675038"/>
            <a:ext cx="7804098" cy="1015663"/>
          </a:xfrm>
          <a:prstGeom prst="rect">
            <a:avLst/>
          </a:prstGeom>
          <a:noFill/>
        </p:spPr>
        <p:txBody>
          <a:bodyPr wrap="square" rtlCol="0">
            <a:spAutoFit/>
          </a:bodyPr>
          <a:lstStyle/>
          <a:p>
            <a:pPr marL="285750" indent="-285750">
              <a:buFont typeface="Arial" panose="020B0604020202020204" pitchFamily="34" charset="0"/>
              <a:buChar char="•"/>
            </a:pPr>
            <a:r>
              <a:rPr lang="en-GB" sz="2000" dirty="0">
                <a:solidFill>
                  <a:srgbClr val="69CC00"/>
                </a:solidFill>
              </a:rPr>
              <a:t>Good agreement in target temperatures.</a:t>
            </a:r>
          </a:p>
          <a:p>
            <a:pPr marL="285750" indent="-285750">
              <a:buFont typeface="Arial" panose="020B0604020202020204" pitchFamily="34" charset="0"/>
              <a:buChar char="•"/>
            </a:pPr>
            <a:r>
              <a:rPr lang="en-GB" sz="2000" dirty="0">
                <a:solidFill>
                  <a:schemeClr val="accent5"/>
                </a:solidFill>
              </a:rPr>
              <a:t>1D model   &amp;  No impurities or molecules</a:t>
            </a:r>
          </a:p>
          <a:p>
            <a:pPr marL="285750" indent="-285750">
              <a:buFont typeface="Arial" panose="020B0604020202020204" pitchFamily="34" charset="0"/>
              <a:buChar char="•"/>
            </a:pPr>
            <a:r>
              <a:rPr lang="en-GB" sz="2000" dirty="0">
                <a:solidFill>
                  <a:schemeClr val="accent5"/>
                </a:solidFill>
              </a:rPr>
              <a:t>Extrapolation to higher n</a:t>
            </a:r>
            <a:r>
              <a:rPr lang="en-GB" sz="2000" baseline="-25000" dirty="0">
                <a:solidFill>
                  <a:schemeClr val="accent5"/>
                </a:solidFill>
              </a:rPr>
              <a:t>u</a:t>
            </a:r>
            <a:r>
              <a:rPr lang="en-GB" sz="2000" dirty="0">
                <a:solidFill>
                  <a:schemeClr val="accent5"/>
                </a:solidFill>
              </a:rPr>
              <a:t>, T</a:t>
            </a:r>
            <a:r>
              <a:rPr lang="en-GB" sz="2000" baseline="-25000" dirty="0">
                <a:solidFill>
                  <a:schemeClr val="accent5"/>
                </a:solidFill>
              </a:rPr>
              <a:t>u</a:t>
            </a:r>
            <a:r>
              <a:rPr lang="en-GB" sz="2000" dirty="0">
                <a:solidFill>
                  <a:schemeClr val="accent5"/>
                </a:solidFill>
              </a:rPr>
              <a:t>?</a:t>
            </a:r>
          </a:p>
        </p:txBody>
      </p:sp>
      <p:sp>
        <p:nvSpPr>
          <p:cNvPr id="2" name="Rectangle 1">
            <a:extLst>
              <a:ext uri="{FF2B5EF4-FFF2-40B4-BE49-F238E27FC236}">
                <a16:creationId xmlns:a16="http://schemas.microsoft.com/office/drawing/2014/main" id="{BF3F64AF-343C-B2EC-1DBB-ACBDD2B1BA8E}"/>
              </a:ext>
            </a:extLst>
          </p:cNvPr>
          <p:cNvSpPr/>
          <p:nvPr/>
        </p:nvSpPr>
        <p:spPr>
          <a:xfrm>
            <a:off x="4587053" y="6418008"/>
            <a:ext cx="3369833" cy="276999"/>
          </a:xfrm>
          <a:prstGeom prst="rect">
            <a:avLst/>
          </a:prstGeom>
        </p:spPr>
        <p:txBody>
          <a:bodyPr wrap="none">
            <a:spAutoFit/>
          </a:bodyPr>
          <a:lstStyle/>
          <a:p>
            <a:pPr algn="just" hangingPunct="0"/>
            <a:r>
              <a:rPr lang="en-US" sz="1200" dirty="0">
                <a:solidFill>
                  <a:schemeClr val="tx1">
                    <a:lumMod val="75000"/>
                    <a:lumOff val="25000"/>
                  </a:schemeClr>
                </a:solidFill>
                <a:latin typeface="Arial" panose="020B0604020202020204" pitchFamily="34" charset="0"/>
                <a:ea typeface="Liberation Mono" pitchFamily="49"/>
                <a:cs typeface="Arial" panose="020B0604020202020204" pitchFamily="34" charset="0"/>
              </a:rPr>
              <a:t>[ Power </a:t>
            </a:r>
            <a:r>
              <a:rPr lang="en-US" sz="1200" i="1" dirty="0">
                <a:solidFill>
                  <a:schemeClr val="tx1">
                    <a:lumMod val="75000"/>
                    <a:lumOff val="25000"/>
                  </a:schemeClr>
                </a:solidFill>
                <a:latin typeface="Arial" panose="020B0604020202020204" pitchFamily="34" charset="0"/>
                <a:ea typeface="Liberation Mono" pitchFamily="49"/>
                <a:cs typeface="Arial" panose="020B0604020202020204" pitchFamily="34" charset="0"/>
              </a:rPr>
              <a:t>et al., </a:t>
            </a:r>
            <a:r>
              <a:rPr lang="en-US" sz="1200" dirty="0" err="1">
                <a:solidFill>
                  <a:schemeClr val="tx1">
                    <a:lumMod val="75000"/>
                    <a:lumOff val="25000"/>
                  </a:schemeClr>
                </a:solidFill>
                <a:latin typeface="Arial" panose="020B0604020202020204" pitchFamily="34" charset="0"/>
                <a:ea typeface="Liberation Mono" pitchFamily="49"/>
                <a:cs typeface="Arial" panose="020B0604020202020204" pitchFamily="34" charset="0"/>
              </a:rPr>
              <a:t>Nuc</a:t>
            </a:r>
            <a:r>
              <a:rPr lang="en-US" sz="1200" dirty="0">
                <a:solidFill>
                  <a:schemeClr val="tx1">
                    <a:lumMod val="75000"/>
                    <a:lumOff val="25000"/>
                  </a:schemeClr>
                </a:solidFill>
                <a:latin typeface="Arial" panose="020B0604020202020204" pitchFamily="34" charset="0"/>
                <a:ea typeface="Liberation Mono" pitchFamily="49"/>
                <a:cs typeface="Arial" panose="020B0604020202020204" pitchFamily="34" charset="0"/>
              </a:rPr>
              <a:t>. Fusion </a:t>
            </a:r>
            <a:r>
              <a:rPr lang="en-US" sz="1200" b="1" dirty="0">
                <a:solidFill>
                  <a:schemeClr val="tx1">
                    <a:lumMod val="75000"/>
                    <a:lumOff val="25000"/>
                  </a:schemeClr>
                </a:solidFill>
                <a:latin typeface="Arial" panose="020B0604020202020204" pitchFamily="34" charset="0"/>
                <a:ea typeface="Liberation Mono" pitchFamily="49"/>
                <a:cs typeface="Arial" panose="020B0604020202020204" pitchFamily="34" charset="0"/>
              </a:rPr>
              <a:t>63</a:t>
            </a:r>
            <a:r>
              <a:rPr lang="en-US" sz="1200" dirty="0">
                <a:solidFill>
                  <a:schemeClr val="tx1">
                    <a:lumMod val="75000"/>
                    <a:lumOff val="25000"/>
                  </a:schemeClr>
                </a:solidFill>
                <a:latin typeface="Arial" panose="020B0604020202020204" pitchFamily="34" charset="0"/>
                <a:ea typeface="Liberation Mono" pitchFamily="49"/>
                <a:cs typeface="Arial" panose="020B0604020202020204" pitchFamily="34" charset="0"/>
              </a:rPr>
              <a:t>, 086013 (2023) ]</a:t>
            </a:r>
            <a:endParaRPr lang="en-US" sz="1200" baseline="30000" dirty="0">
              <a:solidFill>
                <a:schemeClr val="tx1">
                  <a:lumMod val="75000"/>
                  <a:lumOff val="25000"/>
                </a:schemeClr>
              </a:solidFill>
              <a:latin typeface="Arial" panose="020B0604020202020204" pitchFamily="34" charset="0"/>
              <a:ea typeface="Liberation Mono" pitchFamily="49"/>
              <a:cs typeface="Arial" panose="020B0604020202020204" pitchFamily="34" charset="0"/>
            </a:endParaRPr>
          </a:p>
        </p:txBody>
      </p:sp>
    </p:spTree>
    <p:extLst>
      <p:ext uri="{BB962C8B-B14F-4D97-AF65-F5344CB8AC3E}">
        <p14:creationId xmlns:p14="http://schemas.microsoft.com/office/powerpoint/2010/main" val="3880696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6B1FD-827E-8EB0-4316-5B4DFB231023}"/>
              </a:ext>
            </a:extLst>
          </p:cNvPr>
          <p:cNvSpPr>
            <a:spLocks noGrp="1"/>
          </p:cNvSpPr>
          <p:nvPr>
            <p:ph type="title"/>
          </p:nvPr>
        </p:nvSpPr>
        <p:spPr/>
        <p:txBody>
          <a:bodyPr/>
          <a:lstStyle/>
          <a:p>
            <a:r>
              <a:rPr lang="en-GB" dirty="0"/>
              <a:t>ITER case</a:t>
            </a:r>
            <a:br>
              <a:rPr lang="en-GB" dirty="0"/>
            </a:br>
            <a:endParaRPr lang="en-GB" dirty="0"/>
          </a:p>
        </p:txBody>
      </p:sp>
      <p:sp>
        <p:nvSpPr>
          <p:cNvPr id="5" name="Slide Number Placeholder 4">
            <a:extLst>
              <a:ext uri="{FF2B5EF4-FFF2-40B4-BE49-F238E27FC236}">
                <a16:creationId xmlns:a16="http://schemas.microsoft.com/office/drawing/2014/main" id="{BBAE3E0C-71B1-4116-AEBF-DDA18E8CBB4C}"/>
              </a:ext>
            </a:extLst>
          </p:cNvPr>
          <p:cNvSpPr>
            <a:spLocks noGrp="1"/>
          </p:cNvSpPr>
          <p:nvPr>
            <p:ph type="sldNum" sz="quarter" idx="12"/>
          </p:nvPr>
        </p:nvSpPr>
        <p:spPr/>
        <p:txBody>
          <a:bodyPr/>
          <a:lstStyle/>
          <a:p>
            <a:fld id="{3B77E2EF-A968-F04C-B030-CA6D994F261B}" type="slidenum">
              <a:rPr lang="en-GB" smtClean="0"/>
              <a:t>28</a:t>
            </a:fld>
            <a:endParaRPr lang="en-GB"/>
          </a:p>
        </p:txBody>
      </p:sp>
      <p:pic>
        <p:nvPicPr>
          <p:cNvPr id="6" name="Picture 5">
            <a:extLst>
              <a:ext uri="{FF2B5EF4-FFF2-40B4-BE49-F238E27FC236}">
                <a16:creationId xmlns:a16="http://schemas.microsoft.com/office/drawing/2014/main" id="{90516103-4507-7666-9F1C-9D2D0FD5B043}"/>
              </a:ext>
            </a:extLst>
          </p:cNvPr>
          <p:cNvPicPr>
            <a:picLocks noChangeAspect="1"/>
          </p:cNvPicPr>
          <p:nvPr/>
        </p:nvPicPr>
        <p:blipFill>
          <a:blip r:embed="rId2"/>
          <a:stretch>
            <a:fillRect/>
          </a:stretch>
        </p:blipFill>
        <p:spPr>
          <a:xfrm>
            <a:off x="6848920" y="1960916"/>
            <a:ext cx="5199760" cy="3409423"/>
          </a:xfrm>
          <a:prstGeom prst="rect">
            <a:avLst/>
          </a:prstGeom>
        </p:spPr>
      </p:pic>
      <p:pic>
        <p:nvPicPr>
          <p:cNvPr id="8" name="Picture 7">
            <a:extLst>
              <a:ext uri="{FF2B5EF4-FFF2-40B4-BE49-F238E27FC236}">
                <a16:creationId xmlns:a16="http://schemas.microsoft.com/office/drawing/2014/main" id="{8FA4FF1C-FDF2-DA28-C7D4-C1995A0974B0}"/>
              </a:ext>
            </a:extLst>
          </p:cNvPr>
          <p:cNvPicPr>
            <a:picLocks noChangeAspect="1"/>
          </p:cNvPicPr>
          <p:nvPr/>
        </p:nvPicPr>
        <p:blipFill>
          <a:blip r:embed="rId3"/>
          <a:stretch>
            <a:fillRect/>
          </a:stretch>
        </p:blipFill>
        <p:spPr>
          <a:xfrm>
            <a:off x="0" y="1960917"/>
            <a:ext cx="5184190" cy="3409422"/>
          </a:xfrm>
          <a:prstGeom prst="rect">
            <a:avLst/>
          </a:prstGeom>
        </p:spPr>
      </p:pic>
      <p:sp>
        <p:nvSpPr>
          <p:cNvPr id="9" name="Right Arrow 8">
            <a:extLst>
              <a:ext uri="{FF2B5EF4-FFF2-40B4-BE49-F238E27FC236}">
                <a16:creationId xmlns:a16="http://schemas.microsoft.com/office/drawing/2014/main" id="{E44EFE85-7A4A-D4CB-D1E6-82A10BB5F39A}"/>
              </a:ext>
            </a:extLst>
          </p:cNvPr>
          <p:cNvSpPr/>
          <p:nvPr/>
        </p:nvSpPr>
        <p:spPr>
          <a:xfrm>
            <a:off x="5613722" y="3255380"/>
            <a:ext cx="563301" cy="58741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99F8CFE5-532D-BFA7-265A-E2D0EACA2A7C}"/>
              </a:ext>
            </a:extLst>
          </p:cNvPr>
          <p:cNvSpPr txBox="1"/>
          <p:nvPr/>
        </p:nvSpPr>
        <p:spPr>
          <a:xfrm>
            <a:off x="273700" y="6231135"/>
            <a:ext cx="3307700" cy="307777"/>
          </a:xfrm>
          <a:prstGeom prst="rect">
            <a:avLst/>
          </a:prstGeom>
          <a:noFill/>
        </p:spPr>
        <p:txBody>
          <a:bodyPr wrap="none" rtlCol="0">
            <a:spAutoFit/>
          </a:bodyPr>
          <a:lstStyle/>
          <a:p>
            <a:r>
              <a:rPr lang="en-GB" sz="1400" dirty="0">
                <a:solidFill>
                  <a:schemeClr val="tx1">
                    <a:lumMod val="75000"/>
                    <a:lumOff val="25000"/>
                  </a:schemeClr>
                </a:solidFill>
              </a:rPr>
              <a:t>[7] </a:t>
            </a:r>
            <a:r>
              <a:rPr lang="en-GB" sz="1400" dirty="0" err="1">
                <a:solidFill>
                  <a:schemeClr val="tx1">
                    <a:lumMod val="75000"/>
                    <a:lumOff val="25000"/>
                  </a:schemeClr>
                </a:solidFill>
              </a:rPr>
              <a:t>Veselova</a:t>
            </a:r>
            <a:r>
              <a:rPr lang="en-GB" sz="1400" dirty="0">
                <a:solidFill>
                  <a:schemeClr val="tx1">
                    <a:lumMod val="75000"/>
                    <a:lumOff val="25000"/>
                  </a:schemeClr>
                </a:solidFill>
              </a:rPr>
              <a:t>, I., et al. </a:t>
            </a:r>
            <a:r>
              <a:rPr lang="en-GB" sz="1400" i="1" dirty="0">
                <a:solidFill>
                  <a:schemeClr val="tx1">
                    <a:lumMod val="75000"/>
                    <a:lumOff val="25000"/>
                  </a:schemeClr>
                </a:solidFill>
              </a:rPr>
              <a:t>Nuclear Fusion</a:t>
            </a:r>
            <a:r>
              <a:rPr lang="en-GB" sz="1400" dirty="0">
                <a:solidFill>
                  <a:schemeClr val="tx1">
                    <a:lumMod val="75000"/>
                    <a:lumOff val="25000"/>
                  </a:schemeClr>
                </a:solidFill>
              </a:rPr>
              <a:t> (2023)</a:t>
            </a:r>
          </a:p>
        </p:txBody>
      </p:sp>
    </p:spTree>
    <p:extLst>
      <p:ext uri="{BB962C8B-B14F-4D97-AF65-F5344CB8AC3E}">
        <p14:creationId xmlns:p14="http://schemas.microsoft.com/office/powerpoint/2010/main" val="6426898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E2E220-084F-DC40-A073-A787FBA1A7E2}"/>
              </a:ext>
            </a:extLst>
          </p:cNvPr>
          <p:cNvSpPr>
            <a:spLocks noGrp="1"/>
          </p:cNvSpPr>
          <p:nvPr>
            <p:ph type="title"/>
          </p:nvPr>
        </p:nvSpPr>
        <p:spPr/>
        <p:txBody>
          <a:bodyPr/>
          <a:lstStyle/>
          <a:p>
            <a:r>
              <a:rPr lang="en-US" dirty="0"/>
              <a:t>Impact of kinetic electrons on impurities</a:t>
            </a:r>
          </a:p>
        </p:txBody>
      </p:sp>
      <p:sp>
        <p:nvSpPr>
          <p:cNvPr id="6" name="Text Placeholder 5">
            <a:extLst>
              <a:ext uri="{FF2B5EF4-FFF2-40B4-BE49-F238E27FC236}">
                <a16:creationId xmlns:a16="http://schemas.microsoft.com/office/drawing/2014/main" id="{F167AE3C-C066-7B49-B409-225C6C71EBF9}"/>
              </a:ext>
            </a:extLst>
          </p:cNvPr>
          <p:cNvSpPr>
            <a:spLocks noGrp="1"/>
          </p:cNvSpPr>
          <p:nvPr>
            <p:ph type="body" idx="1"/>
          </p:nvPr>
        </p:nvSpPr>
        <p:spPr/>
        <p:txBody>
          <a:bodyPr/>
          <a:lstStyle/>
          <a:p>
            <a:endParaRPr lang="en-US" dirty="0"/>
          </a:p>
          <a:p>
            <a:r>
              <a:rPr lang="en-US" dirty="0"/>
              <a:t>Acknowledgement:	Dominic Power</a:t>
            </a:r>
          </a:p>
        </p:txBody>
      </p:sp>
    </p:spTree>
    <p:extLst>
      <p:ext uri="{BB962C8B-B14F-4D97-AF65-F5344CB8AC3E}">
        <p14:creationId xmlns:p14="http://schemas.microsoft.com/office/powerpoint/2010/main" val="12019511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8DDAB-FA1E-5EA4-AD12-8B22618B426F}"/>
              </a:ext>
            </a:extLst>
          </p:cNvPr>
          <p:cNvSpPr>
            <a:spLocks noGrp="1"/>
          </p:cNvSpPr>
          <p:nvPr>
            <p:ph type="title"/>
          </p:nvPr>
        </p:nvSpPr>
        <p:spPr/>
        <p:txBody>
          <a:bodyPr/>
          <a:lstStyle/>
          <a:p>
            <a:r>
              <a:rPr lang="en-US" dirty="0"/>
              <a:t>MCF Team at Imperial  &amp;  Main Collaborators</a:t>
            </a:r>
            <a:br>
              <a:rPr lang="en-US" dirty="0"/>
            </a:br>
            <a:endParaRPr lang="en-US" dirty="0"/>
          </a:p>
        </p:txBody>
      </p:sp>
      <p:sp>
        <p:nvSpPr>
          <p:cNvPr id="3" name="Date Placeholder 2">
            <a:extLst>
              <a:ext uri="{FF2B5EF4-FFF2-40B4-BE49-F238E27FC236}">
                <a16:creationId xmlns:a16="http://schemas.microsoft.com/office/drawing/2014/main" id="{3C47BBB0-A78B-BB73-F9CF-D8549293EB7B}"/>
              </a:ext>
            </a:extLst>
          </p:cNvPr>
          <p:cNvSpPr>
            <a:spLocks noGrp="1"/>
          </p:cNvSpPr>
          <p:nvPr>
            <p:ph type="dt" sz="half" idx="10"/>
          </p:nvPr>
        </p:nvSpPr>
        <p:spPr/>
        <p:txBody>
          <a:bodyPr/>
          <a:lstStyle/>
          <a:p>
            <a:fld id="{E345D4D6-A20F-A546-976D-136EEDF8C3DE}" type="datetime1">
              <a:rPr lang="en-GB" smtClean="0"/>
              <a:t>08/11/2023</a:t>
            </a:fld>
            <a:endParaRPr lang="en-US"/>
          </a:p>
        </p:txBody>
      </p:sp>
      <p:sp>
        <p:nvSpPr>
          <p:cNvPr id="4" name="Slide Number Placeholder 3">
            <a:extLst>
              <a:ext uri="{FF2B5EF4-FFF2-40B4-BE49-F238E27FC236}">
                <a16:creationId xmlns:a16="http://schemas.microsoft.com/office/drawing/2014/main" id="{42C80B06-8131-D2A6-7BB9-2106F1BE29DD}"/>
              </a:ext>
            </a:extLst>
          </p:cNvPr>
          <p:cNvSpPr>
            <a:spLocks noGrp="1"/>
          </p:cNvSpPr>
          <p:nvPr>
            <p:ph type="sldNum" sz="quarter" idx="12"/>
          </p:nvPr>
        </p:nvSpPr>
        <p:spPr/>
        <p:txBody>
          <a:bodyPr/>
          <a:lstStyle/>
          <a:p>
            <a:r>
              <a:rPr lang="en-US"/>
              <a:t>Slide </a:t>
            </a:r>
            <a:fld id="{9F85A420-8BDD-054E-A85F-492ADA0C3797}" type="slidenum">
              <a:rPr lang="en-US" smtClean="0"/>
              <a:t>3</a:t>
            </a:fld>
            <a:r>
              <a:rPr lang="en-US"/>
              <a:t> of 22</a:t>
            </a:r>
            <a:endParaRPr lang="en-US" dirty="0"/>
          </a:p>
        </p:txBody>
      </p:sp>
      <p:sp>
        <p:nvSpPr>
          <p:cNvPr id="7" name="TextBox 6">
            <a:extLst>
              <a:ext uri="{FF2B5EF4-FFF2-40B4-BE49-F238E27FC236}">
                <a16:creationId xmlns:a16="http://schemas.microsoft.com/office/drawing/2014/main" id="{60BEAF15-6711-2DC0-481A-937C17F4D7AB}"/>
              </a:ext>
            </a:extLst>
          </p:cNvPr>
          <p:cNvSpPr txBox="1"/>
          <p:nvPr/>
        </p:nvSpPr>
        <p:spPr>
          <a:xfrm>
            <a:off x="497711" y="1255108"/>
            <a:ext cx="4788108" cy="461665"/>
          </a:xfrm>
          <a:prstGeom prst="rect">
            <a:avLst/>
          </a:prstGeom>
          <a:noFill/>
        </p:spPr>
        <p:txBody>
          <a:bodyPr wrap="square">
            <a:spAutoFit/>
          </a:bodyPr>
          <a:lstStyle/>
          <a:p>
            <a:r>
              <a:rPr lang="en-GB" sz="2400" b="1" dirty="0"/>
              <a:t>UKAEA ‘new exhaust code’</a:t>
            </a:r>
            <a:endParaRPr lang="en-US" sz="2400" b="1" dirty="0"/>
          </a:p>
        </p:txBody>
      </p:sp>
      <p:sp>
        <p:nvSpPr>
          <p:cNvPr id="10" name="TextBox 9">
            <a:extLst>
              <a:ext uri="{FF2B5EF4-FFF2-40B4-BE49-F238E27FC236}">
                <a16:creationId xmlns:a16="http://schemas.microsoft.com/office/drawing/2014/main" id="{9E2778B5-B201-2F65-B806-9378A3EABD5B}"/>
              </a:ext>
            </a:extLst>
          </p:cNvPr>
          <p:cNvSpPr txBox="1"/>
          <p:nvPr/>
        </p:nvSpPr>
        <p:spPr>
          <a:xfrm>
            <a:off x="5375920" y="1255107"/>
            <a:ext cx="6420210" cy="4478149"/>
          </a:xfrm>
          <a:prstGeom prst="rect">
            <a:avLst/>
          </a:prstGeom>
          <a:noFill/>
        </p:spPr>
        <p:txBody>
          <a:bodyPr wrap="square">
            <a:spAutoFit/>
          </a:bodyPr>
          <a:lstStyle/>
          <a:p>
            <a:pPr>
              <a:spcAft>
                <a:spcPts val="600"/>
              </a:spcAft>
            </a:pPr>
            <a:r>
              <a:rPr lang="en-GB" sz="2400" dirty="0">
                <a:solidFill>
                  <a:schemeClr val="accent4"/>
                </a:solidFill>
              </a:rPr>
              <a:t>Robert Kingham		(technical lead)</a:t>
            </a:r>
          </a:p>
          <a:p>
            <a:pPr>
              <a:spcAft>
                <a:spcPts val="600"/>
              </a:spcAft>
            </a:pPr>
            <a:r>
              <a:rPr lang="en-US" sz="2400" dirty="0">
                <a:solidFill>
                  <a:schemeClr val="accent6"/>
                </a:solidFill>
              </a:rPr>
              <a:t>James Harrison		(sponsor)</a:t>
            </a:r>
          </a:p>
          <a:p>
            <a:pPr>
              <a:spcAft>
                <a:spcPts val="600"/>
              </a:spcAft>
            </a:pPr>
            <a:r>
              <a:rPr lang="en-US" sz="2400" dirty="0">
                <a:solidFill>
                  <a:schemeClr val="accent6"/>
                </a:solidFill>
              </a:rPr>
              <a:t>Stefan </a:t>
            </a:r>
            <a:r>
              <a:rPr lang="en-US" sz="2400" dirty="0" err="1">
                <a:solidFill>
                  <a:schemeClr val="accent6"/>
                </a:solidFill>
              </a:rPr>
              <a:t>Mijin</a:t>
            </a:r>
            <a:endParaRPr lang="en-US" sz="2400" dirty="0">
              <a:solidFill>
                <a:schemeClr val="accent6"/>
              </a:solidFill>
            </a:endParaRPr>
          </a:p>
          <a:p>
            <a:pPr>
              <a:spcAft>
                <a:spcPts val="600"/>
              </a:spcAft>
            </a:pPr>
            <a:r>
              <a:rPr lang="en-US" sz="2400" dirty="0">
                <a:solidFill>
                  <a:schemeClr val="accent6"/>
                </a:solidFill>
              </a:rPr>
              <a:t>Sarah Newton</a:t>
            </a:r>
          </a:p>
          <a:p>
            <a:pPr>
              <a:spcAft>
                <a:spcPts val="600"/>
              </a:spcAft>
            </a:pPr>
            <a:r>
              <a:rPr lang="en-US" sz="2400" dirty="0">
                <a:solidFill>
                  <a:schemeClr val="accent6"/>
                </a:solidFill>
              </a:rPr>
              <a:t>John </a:t>
            </a:r>
            <a:r>
              <a:rPr lang="en-US" sz="2400" dirty="0" err="1">
                <a:solidFill>
                  <a:schemeClr val="accent6"/>
                </a:solidFill>
              </a:rPr>
              <a:t>Omotani</a:t>
            </a:r>
            <a:endParaRPr lang="en-US" sz="2400" dirty="0">
              <a:solidFill>
                <a:schemeClr val="accent6"/>
              </a:solidFill>
            </a:endParaRPr>
          </a:p>
          <a:p>
            <a:pPr>
              <a:spcAft>
                <a:spcPts val="600"/>
              </a:spcAft>
            </a:pPr>
            <a:r>
              <a:rPr lang="en-US" sz="2400" dirty="0">
                <a:solidFill>
                  <a:schemeClr val="accent6"/>
                </a:solidFill>
              </a:rPr>
              <a:t>Romain </a:t>
            </a:r>
            <a:r>
              <a:rPr lang="en-US" sz="2400" dirty="0" err="1">
                <a:solidFill>
                  <a:schemeClr val="accent6"/>
                </a:solidFill>
              </a:rPr>
              <a:t>Futtersack</a:t>
            </a:r>
            <a:endParaRPr lang="en-US" sz="2400" dirty="0">
              <a:solidFill>
                <a:schemeClr val="accent6"/>
              </a:solidFill>
            </a:endParaRPr>
          </a:p>
          <a:p>
            <a:pPr>
              <a:spcAft>
                <a:spcPts val="600"/>
              </a:spcAft>
            </a:pPr>
            <a:r>
              <a:rPr lang="en-US" sz="2400" dirty="0">
                <a:solidFill>
                  <a:schemeClr val="accent6"/>
                </a:solidFill>
              </a:rPr>
              <a:t>James Cook</a:t>
            </a:r>
          </a:p>
          <a:p>
            <a:pPr>
              <a:spcAft>
                <a:spcPts val="600"/>
              </a:spcAft>
            </a:pPr>
            <a:r>
              <a:rPr lang="en-GB" sz="2400" dirty="0" err="1">
                <a:solidFill>
                  <a:schemeClr val="accent6"/>
                </a:solidFill>
              </a:rPr>
              <a:t>Sanket</a:t>
            </a:r>
            <a:r>
              <a:rPr lang="en-GB" sz="2400" dirty="0">
                <a:solidFill>
                  <a:schemeClr val="accent6"/>
                </a:solidFill>
              </a:rPr>
              <a:t> </a:t>
            </a:r>
            <a:r>
              <a:rPr lang="en-GB" sz="2400" dirty="0" err="1">
                <a:solidFill>
                  <a:schemeClr val="accent6"/>
                </a:solidFill>
              </a:rPr>
              <a:t>Gadgil</a:t>
            </a:r>
            <a:endParaRPr lang="en-GB" sz="2400" dirty="0">
              <a:solidFill>
                <a:schemeClr val="accent6"/>
              </a:solidFill>
            </a:endParaRPr>
          </a:p>
          <a:p>
            <a:pPr>
              <a:spcAft>
                <a:spcPts val="600"/>
              </a:spcAft>
            </a:pPr>
            <a:r>
              <a:rPr lang="en-GB" sz="2400" dirty="0">
                <a:solidFill>
                  <a:schemeClr val="accent6"/>
                </a:solidFill>
              </a:rPr>
              <a:t>Andrew </a:t>
            </a:r>
            <a:r>
              <a:rPr lang="en-GB" sz="2400" dirty="0" err="1">
                <a:solidFill>
                  <a:schemeClr val="accent6"/>
                </a:solidFill>
              </a:rPr>
              <a:t>Snodin</a:t>
            </a:r>
            <a:endParaRPr lang="en-GB" sz="2400" dirty="0">
              <a:solidFill>
                <a:schemeClr val="accent6"/>
              </a:solidFill>
            </a:endParaRPr>
          </a:p>
          <a:p>
            <a:pPr>
              <a:spcAft>
                <a:spcPts val="600"/>
              </a:spcAft>
            </a:pPr>
            <a:r>
              <a:rPr lang="en-GB" sz="2400" dirty="0">
                <a:solidFill>
                  <a:schemeClr val="accent6"/>
                </a:solidFill>
              </a:rPr>
              <a:t>Martin </a:t>
            </a:r>
            <a:r>
              <a:rPr lang="en-GB" sz="2400" dirty="0" err="1">
                <a:solidFill>
                  <a:schemeClr val="accent6"/>
                </a:solidFill>
              </a:rPr>
              <a:t>O’Mullane</a:t>
            </a:r>
            <a:endParaRPr lang="en-GB" sz="2400" dirty="0">
              <a:solidFill>
                <a:schemeClr val="accent6"/>
              </a:solidFill>
            </a:endParaRPr>
          </a:p>
        </p:txBody>
      </p:sp>
    </p:spTree>
    <p:extLst>
      <p:ext uri="{BB962C8B-B14F-4D97-AF65-F5344CB8AC3E}">
        <p14:creationId xmlns:p14="http://schemas.microsoft.com/office/powerpoint/2010/main" val="14978403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EF9C824E-661A-720C-088A-6F826B55956C}"/>
              </a:ext>
            </a:extLst>
          </p:cNvPr>
          <p:cNvSpPr/>
          <p:nvPr/>
        </p:nvSpPr>
        <p:spPr>
          <a:xfrm>
            <a:off x="2676472" y="5901385"/>
            <a:ext cx="2897157" cy="423307"/>
          </a:xfrm>
          <a:prstGeom prst="roundRect">
            <a:avLst>
              <a:gd name="adj" fmla="val 4059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F29B13-9D12-9068-DBF6-BEEEEE21515C}"/>
              </a:ext>
            </a:extLst>
          </p:cNvPr>
          <p:cNvSpPr>
            <a:spLocks noGrp="1"/>
          </p:cNvSpPr>
          <p:nvPr>
            <p:ph type="title"/>
          </p:nvPr>
        </p:nvSpPr>
        <p:spPr/>
        <p:txBody>
          <a:bodyPr/>
          <a:lstStyle/>
          <a:p>
            <a:r>
              <a:rPr lang="en-GB" dirty="0"/>
              <a:t>SIKE</a:t>
            </a:r>
            <a:br>
              <a:rPr lang="en-GB" dirty="0"/>
            </a:br>
            <a:endParaRPr lang="en-GB" dirty="0"/>
          </a:p>
        </p:txBody>
      </p:sp>
      <p:sp>
        <p:nvSpPr>
          <p:cNvPr id="3" name="Content Placeholder 2">
            <a:extLst>
              <a:ext uri="{FF2B5EF4-FFF2-40B4-BE49-F238E27FC236}">
                <a16:creationId xmlns:a16="http://schemas.microsoft.com/office/drawing/2014/main" id="{48A2C992-9573-D2EE-9DA6-850AF8037E01}"/>
              </a:ext>
            </a:extLst>
          </p:cNvPr>
          <p:cNvSpPr>
            <a:spLocks noGrp="1"/>
          </p:cNvSpPr>
          <p:nvPr>
            <p:ph idx="1"/>
          </p:nvPr>
        </p:nvSpPr>
        <p:spPr>
          <a:xfrm>
            <a:off x="517375" y="962514"/>
            <a:ext cx="10614102" cy="4351338"/>
          </a:xfrm>
        </p:spPr>
        <p:txBody>
          <a:bodyPr/>
          <a:lstStyle/>
          <a:p>
            <a:r>
              <a:rPr lang="en-GB" dirty="0"/>
              <a:t>A post-process impurity population-state solver using SOL-</a:t>
            </a:r>
            <a:r>
              <a:rPr lang="en-GB" dirty="0" err="1"/>
              <a:t>KiT</a:t>
            </a:r>
            <a:r>
              <a:rPr lang="en-GB" dirty="0"/>
              <a:t> electron distribution functions</a:t>
            </a:r>
          </a:p>
          <a:p>
            <a:endParaRPr lang="en-GB" dirty="0"/>
          </a:p>
          <a:p>
            <a:endParaRPr lang="en-GB" dirty="0"/>
          </a:p>
        </p:txBody>
      </p:sp>
      <p:sp>
        <p:nvSpPr>
          <p:cNvPr id="6" name="TextBox 5">
            <a:extLst>
              <a:ext uri="{FF2B5EF4-FFF2-40B4-BE49-F238E27FC236}">
                <a16:creationId xmlns:a16="http://schemas.microsoft.com/office/drawing/2014/main" id="{198AC200-B6A6-264C-6A49-76E10CF97F10}"/>
              </a:ext>
            </a:extLst>
          </p:cNvPr>
          <p:cNvSpPr txBox="1"/>
          <p:nvPr/>
        </p:nvSpPr>
        <p:spPr>
          <a:xfrm>
            <a:off x="8208305" y="6404667"/>
            <a:ext cx="3342646" cy="276999"/>
          </a:xfrm>
          <a:prstGeom prst="rect">
            <a:avLst/>
          </a:prstGeom>
          <a:noFill/>
        </p:spPr>
        <p:txBody>
          <a:bodyPr wrap="none" rtlCol="0">
            <a:spAutoFit/>
          </a:bodyPr>
          <a:lstStyle/>
          <a:p>
            <a:r>
              <a:rPr lang="en-GB" sz="1200" dirty="0"/>
              <a:t>* </a:t>
            </a:r>
            <a:r>
              <a:rPr lang="en-GB" sz="1200" dirty="0">
                <a:hlinkClick r:id="rId3"/>
              </a:rPr>
              <a:t>https://github.com/ImperialCollegeLondon/SIKE</a:t>
            </a:r>
            <a:r>
              <a:rPr lang="en-GB" sz="1200" dirty="0"/>
              <a:t> </a:t>
            </a:r>
          </a:p>
        </p:txBody>
      </p:sp>
      <p:sp>
        <p:nvSpPr>
          <p:cNvPr id="13" name="Slide Number Placeholder 12">
            <a:extLst>
              <a:ext uri="{FF2B5EF4-FFF2-40B4-BE49-F238E27FC236}">
                <a16:creationId xmlns:a16="http://schemas.microsoft.com/office/drawing/2014/main" id="{FE126E93-B6BB-48DB-54CF-A408570A237C}"/>
              </a:ext>
            </a:extLst>
          </p:cNvPr>
          <p:cNvSpPr>
            <a:spLocks noGrp="1"/>
          </p:cNvSpPr>
          <p:nvPr>
            <p:ph type="sldNum" sz="quarter" idx="12"/>
          </p:nvPr>
        </p:nvSpPr>
        <p:spPr/>
        <p:txBody>
          <a:bodyPr/>
          <a:lstStyle/>
          <a:p>
            <a:fld id="{3B77E2EF-A968-F04C-B030-CA6D994F261B}" type="slidenum">
              <a:rPr lang="en-GB" smtClean="0"/>
              <a:t>30</a:t>
            </a:fld>
            <a:endParaRPr lang="en-GB"/>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5D1629D-4D0E-CD4F-C067-D1D7CAAEC190}"/>
                  </a:ext>
                </a:extLst>
              </p:cNvPr>
              <p:cNvSpPr txBox="1"/>
              <p:nvPr/>
            </p:nvSpPr>
            <p:spPr>
              <a:xfrm>
                <a:off x="1379875" y="2333164"/>
                <a:ext cx="5596532" cy="605807"/>
              </a:xfrm>
              <a:prstGeom prst="rect">
                <a:avLst/>
              </a:prstGeom>
              <a:solidFill>
                <a:schemeClr val="accent2">
                  <a:lumMod val="20000"/>
                  <a:lumOff val="80000"/>
                </a:schemeClr>
              </a:solidFill>
              <a:ln w="19050">
                <a:solidFill>
                  <a:srgbClr val="FF0000"/>
                </a:solidFill>
              </a:ln>
            </p:spPr>
            <p:txBody>
              <a:bodyPr wrap="none" rtlCol="0">
                <a:spAutoFit/>
              </a:bodyPr>
              <a:lstStyle/>
              <a:p>
                <a14:m>
                  <m:oMath xmlns:m="http://schemas.openxmlformats.org/officeDocument/2006/math">
                    <m:f>
                      <m:fPr>
                        <m:ctrlPr>
                          <a:rPr lang="en-GB" sz="2000" i="1" smtClean="0">
                            <a:latin typeface="Cambria Math" panose="02040503050406030204" pitchFamily="18" charset="0"/>
                          </a:rPr>
                        </m:ctrlPr>
                      </m:fPr>
                      <m:num>
                        <m:r>
                          <a:rPr lang="en-GB" sz="2000" i="1" smtClean="0">
                            <a:latin typeface="Cambria Math" panose="02040503050406030204" pitchFamily="18" charset="0"/>
                          </a:rPr>
                          <m:t>𝜕</m:t>
                        </m:r>
                        <m:sSubSup>
                          <m:sSubSupPr>
                            <m:ctrlPr>
                              <a:rPr lang="en-GB" sz="2000" b="0" i="1" smtClean="0">
                                <a:latin typeface="Cambria Math" panose="02040503050406030204" pitchFamily="18" charset="0"/>
                              </a:rPr>
                            </m:ctrlPr>
                          </m:sSubSupPr>
                          <m:e>
                            <m:r>
                              <a:rPr lang="en-GB" sz="2000" b="0" i="1" smtClean="0">
                                <a:latin typeface="Cambria Math" panose="02040503050406030204" pitchFamily="18" charset="0"/>
                              </a:rPr>
                              <m:t>𝑛</m:t>
                            </m:r>
                          </m:e>
                          <m:sub>
                            <m:r>
                              <a:rPr lang="en-GB" sz="2000" b="0" i="1" smtClean="0">
                                <a:latin typeface="Cambria Math" panose="02040503050406030204" pitchFamily="18" charset="0"/>
                              </a:rPr>
                              <m:t>𝑗</m:t>
                            </m:r>
                          </m:sub>
                          <m:sup>
                            <m:r>
                              <a:rPr lang="en-GB" sz="2000" b="0" i="1" smtClean="0">
                                <a:latin typeface="Cambria Math" panose="02040503050406030204" pitchFamily="18" charset="0"/>
                              </a:rPr>
                              <m:t>𝑧</m:t>
                            </m:r>
                          </m:sup>
                        </m:sSubSup>
                        <m:r>
                          <a:rPr lang="en-GB" sz="2000" b="0" i="1" smtClean="0">
                            <a:latin typeface="Cambria Math" panose="02040503050406030204" pitchFamily="18" charset="0"/>
                          </a:rPr>
                          <m:t> </m:t>
                        </m:r>
                      </m:num>
                      <m:den>
                        <m:r>
                          <a:rPr lang="en-GB" sz="2000" i="1" smtClean="0">
                            <a:latin typeface="Cambria Math" panose="02040503050406030204" pitchFamily="18" charset="0"/>
                          </a:rPr>
                          <m:t>𝜕</m:t>
                        </m:r>
                        <m:r>
                          <a:rPr lang="en-GB" sz="2000" b="0" i="1" smtClean="0">
                            <a:latin typeface="Cambria Math" panose="02040503050406030204" pitchFamily="18" charset="0"/>
                          </a:rPr>
                          <m:t>𝑡</m:t>
                        </m:r>
                      </m:den>
                    </m:f>
                    <m:r>
                      <a:rPr lang="en-GB" sz="2000" b="0" i="1" smtClean="0">
                        <a:latin typeface="Cambria Math" panose="02040503050406030204" pitchFamily="18" charset="0"/>
                      </a:rPr>
                      <m:t>=</m:t>
                    </m:r>
                    <m:sSubSup>
                      <m:sSubSupPr>
                        <m:ctrlPr>
                          <a:rPr lang="en-GB" sz="2000" b="0" i="1" smtClean="0">
                            <a:latin typeface="Cambria Math" panose="02040503050406030204" pitchFamily="18" charset="0"/>
                          </a:rPr>
                        </m:ctrlPr>
                      </m:sSubSupPr>
                      <m:e>
                        <m:r>
                          <a:rPr lang="en-GB" sz="2000" b="0" i="1" smtClean="0">
                            <a:latin typeface="Cambria Math" panose="02040503050406030204" pitchFamily="18" charset="0"/>
                          </a:rPr>
                          <m:t>𝑆</m:t>
                        </m:r>
                      </m:e>
                      <m:sub>
                        <m:r>
                          <a:rPr lang="en-GB" sz="2000" b="0" i="1" smtClean="0">
                            <a:latin typeface="Cambria Math" panose="02040503050406030204" pitchFamily="18" charset="0"/>
                          </a:rPr>
                          <m:t>𝑧</m:t>
                        </m:r>
                        <m:r>
                          <a:rPr lang="en-GB" sz="2000" b="0" i="1" smtClean="0">
                            <a:latin typeface="Cambria Math" panose="02040503050406030204" pitchFamily="18" charset="0"/>
                          </a:rPr>
                          <m:t>,</m:t>
                        </m:r>
                        <m:r>
                          <a:rPr lang="en-GB" sz="2000" b="0" i="1" smtClean="0">
                            <a:latin typeface="Cambria Math" panose="02040503050406030204" pitchFamily="18" charset="0"/>
                          </a:rPr>
                          <m:t>𝑗</m:t>
                        </m:r>
                      </m:sub>
                      <m:sup>
                        <m:r>
                          <a:rPr lang="en-GB" sz="2000" b="0" i="1" smtClean="0">
                            <a:latin typeface="Cambria Math" panose="02040503050406030204" pitchFamily="18" charset="0"/>
                          </a:rPr>
                          <m:t>𝑖𝑜𝑛</m:t>
                        </m:r>
                      </m:sup>
                    </m:sSubSup>
                    <m:r>
                      <a:rPr lang="en-GB" sz="2000" b="0" i="1" smtClean="0">
                        <a:latin typeface="Cambria Math" panose="02040503050406030204" pitchFamily="18" charset="0"/>
                      </a:rPr>
                      <m:t>+</m:t>
                    </m:r>
                    <m:sSubSup>
                      <m:sSubSupPr>
                        <m:ctrlPr>
                          <a:rPr lang="en-GB" sz="2000" i="1">
                            <a:latin typeface="Cambria Math" panose="02040503050406030204" pitchFamily="18" charset="0"/>
                          </a:rPr>
                        </m:ctrlPr>
                      </m:sSubSupPr>
                      <m:e>
                        <m:r>
                          <a:rPr lang="en-GB" sz="2000" b="0" i="1" smtClean="0">
                            <a:latin typeface="Cambria Math" panose="02040503050406030204" pitchFamily="18" charset="0"/>
                          </a:rPr>
                          <m:t>𝑆</m:t>
                        </m:r>
                      </m:e>
                      <m:sub>
                        <m:r>
                          <a:rPr lang="en-GB" sz="2000" i="1">
                            <a:latin typeface="Cambria Math" panose="02040503050406030204" pitchFamily="18" charset="0"/>
                          </a:rPr>
                          <m:t>𝑧</m:t>
                        </m:r>
                        <m:r>
                          <a:rPr lang="en-GB" sz="2000" i="1">
                            <a:latin typeface="Cambria Math" panose="02040503050406030204" pitchFamily="18" charset="0"/>
                          </a:rPr>
                          <m:t>,</m:t>
                        </m:r>
                        <m:r>
                          <a:rPr lang="en-GB" sz="2000" i="1">
                            <a:latin typeface="Cambria Math" panose="02040503050406030204" pitchFamily="18" charset="0"/>
                          </a:rPr>
                          <m:t>𝑗</m:t>
                        </m:r>
                      </m:sub>
                      <m:sup>
                        <m:r>
                          <a:rPr lang="en-GB" sz="2000" b="0" i="1" smtClean="0">
                            <a:latin typeface="Cambria Math" panose="02040503050406030204" pitchFamily="18" charset="0"/>
                          </a:rPr>
                          <m:t>3</m:t>
                        </m:r>
                        <m:r>
                          <a:rPr lang="en-GB" sz="2000" b="0" i="1" smtClean="0">
                            <a:latin typeface="Cambria Math" panose="02040503050406030204" pitchFamily="18" charset="0"/>
                          </a:rPr>
                          <m:t>𝑏</m:t>
                        </m:r>
                        <m:r>
                          <a:rPr lang="en-GB" sz="2000" b="0" i="1" smtClean="0">
                            <a:latin typeface="Cambria Math" panose="02040503050406030204" pitchFamily="18" charset="0"/>
                          </a:rPr>
                          <m:t>−</m:t>
                        </m:r>
                        <m:r>
                          <a:rPr lang="en-GB" sz="2000" b="0" i="1" smtClean="0">
                            <a:latin typeface="Cambria Math" panose="02040503050406030204" pitchFamily="18" charset="0"/>
                          </a:rPr>
                          <m:t>𝑟𝑒𝑐</m:t>
                        </m:r>
                      </m:sup>
                    </m:sSubSup>
                    <m:r>
                      <a:rPr lang="en-GB" sz="2000" b="0" i="1" smtClean="0">
                        <a:latin typeface="Cambria Math" panose="02040503050406030204" pitchFamily="18" charset="0"/>
                      </a:rPr>
                      <m:t>+</m:t>
                    </m:r>
                    <m:sSubSup>
                      <m:sSubSupPr>
                        <m:ctrlPr>
                          <a:rPr lang="en-GB" sz="2000" b="0" i="1" smtClean="0">
                            <a:latin typeface="Cambria Math" panose="02040503050406030204" pitchFamily="18" charset="0"/>
                          </a:rPr>
                        </m:ctrlPr>
                      </m:sSubSupPr>
                      <m:e>
                        <m:r>
                          <a:rPr lang="en-GB" sz="2000" b="0" i="1" smtClean="0">
                            <a:latin typeface="Cambria Math" panose="02040503050406030204" pitchFamily="18" charset="0"/>
                          </a:rPr>
                          <m:t>𝑆</m:t>
                        </m:r>
                      </m:e>
                      <m:sub>
                        <m:r>
                          <a:rPr lang="en-GB" sz="2000" b="0" i="1" smtClean="0">
                            <a:latin typeface="Cambria Math" panose="02040503050406030204" pitchFamily="18" charset="0"/>
                          </a:rPr>
                          <m:t>𝑧</m:t>
                        </m:r>
                        <m:r>
                          <a:rPr lang="en-GB" sz="2000" b="0" i="1" smtClean="0">
                            <a:latin typeface="Cambria Math" panose="02040503050406030204" pitchFamily="18" charset="0"/>
                          </a:rPr>
                          <m:t>,</m:t>
                        </m:r>
                        <m:r>
                          <a:rPr lang="en-GB" sz="2000" b="0" i="1" smtClean="0">
                            <a:latin typeface="Cambria Math" panose="02040503050406030204" pitchFamily="18" charset="0"/>
                          </a:rPr>
                          <m:t>𝑗</m:t>
                        </m:r>
                      </m:sub>
                      <m:sup>
                        <m:r>
                          <a:rPr lang="en-GB" sz="2000" b="0" i="1" smtClean="0">
                            <a:latin typeface="Cambria Math" panose="02040503050406030204" pitchFamily="18" charset="0"/>
                          </a:rPr>
                          <m:t>𝑠𝑝𝑜𝑛𝑡</m:t>
                        </m:r>
                        <m:r>
                          <a:rPr lang="en-GB" sz="2000" b="0" i="1" smtClean="0">
                            <a:latin typeface="Cambria Math" panose="02040503050406030204" pitchFamily="18" charset="0"/>
                          </a:rPr>
                          <m:t>−</m:t>
                        </m:r>
                        <m:r>
                          <a:rPr lang="en-GB" sz="2000" b="0" i="1" smtClean="0">
                            <a:latin typeface="Cambria Math" panose="02040503050406030204" pitchFamily="18" charset="0"/>
                          </a:rPr>
                          <m:t>𝑒𝑚</m:t>
                        </m:r>
                      </m:sup>
                    </m:sSubSup>
                    <m:r>
                      <a:rPr lang="en-GB" sz="2000" b="0" i="1" smtClean="0">
                        <a:latin typeface="Cambria Math" panose="02040503050406030204" pitchFamily="18" charset="0"/>
                      </a:rPr>
                      <m:t>+</m:t>
                    </m:r>
                    <m:sSubSup>
                      <m:sSubSupPr>
                        <m:ctrlPr>
                          <a:rPr lang="en-GB" sz="2000" i="1">
                            <a:latin typeface="Cambria Math" panose="02040503050406030204" pitchFamily="18" charset="0"/>
                          </a:rPr>
                        </m:ctrlPr>
                      </m:sSubSupPr>
                      <m:e>
                        <m:r>
                          <a:rPr lang="en-GB" sz="2000" i="1">
                            <a:latin typeface="Cambria Math" panose="02040503050406030204" pitchFamily="18" charset="0"/>
                          </a:rPr>
                          <m:t>𝑆</m:t>
                        </m:r>
                      </m:e>
                      <m:sub>
                        <m:r>
                          <a:rPr lang="en-GB" sz="2000" i="1">
                            <a:latin typeface="Cambria Math" panose="02040503050406030204" pitchFamily="18" charset="0"/>
                          </a:rPr>
                          <m:t>𝑧</m:t>
                        </m:r>
                        <m:r>
                          <a:rPr lang="en-GB" sz="2000" i="1">
                            <a:latin typeface="Cambria Math" panose="02040503050406030204" pitchFamily="18" charset="0"/>
                          </a:rPr>
                          <m:t>,</m:t>
                        </m:r>
                        <m:r>
                          <a:rPr lang="en-GB" sz="2000" i="1">
                            <a:latin typeface="Cambria Math" panose="02040503050406030204" pitchFamily="18" charset="0"/>
                          </a:rPr>
                          <m:t>𝑗</m:t>
                        </m:r>
                      </m:sub>
                      <m:sup>
                        <m:r>
                          <a:rPr lang="en-GB" sz="2000" b="0" i="1" smtClean="0">
                            <a:latin typeface="Cambria Math" panose="02040503050406030204" pitchFamily="18" charset="0"/>
                          </a:rPr>
                          <m:t>𝑟𝑎𝑑</m:t>
                        </m:r>
                        <m:r>
                          <a:rPr lang="en-GB" sz="2000" b="0" i="1" smtClean="0">
                            <a:latin typeface="Cambria Math" panose="02040503050406030204" pitchFamily="18" charset="0"/>
                          </a:rPr>
                          <m:t>−</m:t>
                        </m:r>
                        <m:r>
                          <a:rPr lang="en-GB" sz="2000" b="0" i="1" smtClean="0">
                            <a:latin typeface="Cambria Math" panose="02040503050406030204" pitchFamily="18" charset="0"/>
                          </a:rPr>
                          <m:t>𝑟𝑒𝑐</m:t>
                        </m:r>
                      </m:sup>
                    </m:sSubSup>
                    <m:r>
                      <a:rPr lang="en-GB" sz="2000" b="0" i="1" smtClean="0">
                        <a:latin typeface="Cambria Math" panose="02040503050406030204" pitchFamily="18" charset="0"/>
                      </a:rPr>
                      <m:t>+</m:t>
                    </m:r>
                  </m:oMath>
                </a14:m>
                <a:r>
                  <a:rPr lang="en-GB" sz="2000" dirty="0"/>
                  <a:t>…</a:t>
                </a:r>
              </a:p>
            </p:txBody>
          </p:sp>
        </mc:Choice>
        <mc:Fallback xmlns="">
          <p:sp>
            <p:nvSpPr>
              <p:cNvPr id="15" name="TextBox 14">
                <a:extLst>
                  <a:ext uri="{FF2B5EF4-FFF2-40B4-BE49-F238E27FC236}">
                    <a16:creationId xmlns:a16="http://schemas.microsoft.com/office/drawing/2014/main" id="{C5D1629D-4D0E-CD4F-C067-D1D7CAAEC190}"/>
                  </a:ext>
                </a:extLst>
              </p:cNvPr>
              <p:cNvSpPr txBox="1">
                <a:spLocks noRot="1" noChangeAspect="1" noMove="1" noResize="1" noEditPoints="1" noAdjustHandles="1" noChangeArrowheads="1" noChangeShapeType="1" noTextEdit="1"/>
              </p:cNvSpPr>
              <p:nvPr/>
            </p:nvSpPr>
            <p:spPr>
              <a:xfrm>
                <a:off x="1379875" y="2333164"/>
                <a:ext cx="5596532" cy="605807"/>
              </a:xfrm>
              <a:prstGeom prst="rect">
                <a:avLst/>
              </a:prstGeom>
              <a:blipFill>
                <a:blip r:embed="rId4"/>
                <a:stretch>
                  <a:fillRect b="-4000"/>
                </a:stretch>
              </a:blipFill>
              <a:ln w="19050">
                <a:solidFill>
                  <a:srgbClr val="FF0000"/>
                </a:solidFill>
              </a:ln>
            </p:spPr>
            <p:txBody>
              <a:bodyPr/>
              <a:lstStyle/>
              <a:p>
                <a:r>
                  <a:rPr lang="en-US">
                    <a:noFill/>
                  </a:rPr>
                  <a:t> </a:t>
                </a:r>
              </a:p>
            </p:txBody>
          </p:sp>
        </mc:Fallback>
      </mc:AlternateContent>
      <p:sp>
        <p:nvSpPr>
          <p:cNvPr id="16" name="TextBox 15">
            <a:extLst>
              <a:ext uri="{FF2B5EF4-FFF2-40B4-BE49-F238E27FC236}">
                <a16:creationId xmlns:a16="http://schemas.microsoft.com/office/drawing/2014/main" id="{7DF28C18-68F5-6768-288B-EC8DE835A0C9}"/>
              </a:ext>
            </a:extLst>
          </p:cNvPr>
          <p:cNvSpPr txBox="1"/>
          <p:nvPr/>
        </p:nvSpPr>
        <p:spPr>
          <a:xfrm>
            <a:off x="2516863" y="1669465"/>
            <a:ext cx="2005549" cy="523220"/>
          </a:xfrm>
          <a:prstGeom prst="rect">
            <a:avLst/>
          </a:prstGeom>
          <a:noFill/>
        </p:spPr>
        <p:txBody>
          <a:bodyPr wrap="none" rtlCol="0">
            <a:spAutoFit/>
          </a:bodyPr>
          <a:lstStyle/>
          <a:p>
            <a:r>
              <a:rPr lang="en-GB" sz="1400" dirty="0"/>
              <a:t>z = ionization stage index</a:t>
            </a:r>
          </a:p>
          <a:p>
            <a:r>
              <a:rPr lang="en-GB" sz="1400" dirty="0"/>
              <a:t>j = atomic state index</a:t>
            </a:r>
          </a:p>
        </p:txBody>
      </p:sp>
      <p:cxnSp>
        <p:nvCxnSpPr>
          <p:cNvPr id="17" name="Straight Arrow Connector 16">
            <a:extLst>
              <a:ext uri="{FF2B5EF4-FFF2-40B4-BE49-F238E27FC236}">
                <a16:creationId xmlns:a16="http://schemas.microsoft.com/office/drawing/2014/main" id="{97AA5112-3A6A-FC59-14C7-B04947F252FB}"/>
              </a:ext>
            </a:extLst>
          </p:cNvPr>
          <p:cNvCxnSpPr>
            <a:cxnSpLocks/>
          </p:cNvCxnSpPr>
          <p:nvPr/>
        </p:nvCxnSpPr>
        <p:spPr>
          <a:xfrm flipH="1">
            <a:off x="1944424" y="1949791"/>
            <a:ext cx="523181" cy="524132"/>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5E9B22D-4D62-7518-96F5-CCA46746A910}"/>
              </a:ext>
            </a:extLst>
          </p:cNvPr>
          <p:cNvSpPr txBox="1"/>
          <p:nvPr/>
        </p:nvSpPr>
        <p:spPr>
          <a:xfrm>
            <a:off x="2654708" y="4908842"/>
            <a:ext cx="1672253" cy="307777"/>
          </a:xfrm>
          <a:prstGeom prst="rect">
            <a:avLst/>
          </a:prstGeom>
          <a:noFill/>
        </p:spPr>
        <p:txBody>
          <a:bodyPr wrap="none" rtlCol="0">
            <a:spAutoFit/>
          </a:bodyPr>
          <a:lstStyle/>
          <a:p>
            <a:r>
              <a:rPr lang="en-GB" sz="1400" b="1" i="1" dirty="0"/>
              <a:t>Impurity</a:t>
            </a:r>
            <a:r>
              <a:rPr lang="en-GB" sz="1400" dirty="0"/>
              <a:t> ion density</a:t>
            </a:r>
          </a:p>
        </p:txBody>
      </p:sp>
      <p:sp>
        <p:nvSpPr>
          <p:cNvPr id="19" name="TextBox 18">
            <a:extLst>
              <a:ext uri="{FF2B5EF4-FFF2-40B4-BE49-F238E27FC236}">
                <a16:creationId xmlns:a16="http://schemas.microsoft.com/office/drawing/2014/main" id="{E750503D-EE91-CD2E-7995-CFDB425A7003}"/>
              </a:ext>
            </a:extLst>
          </p:cNvPr>
          <p:cNvSpPr txBox="1"/>
          <p:nvPr/>
        </p:nvSpPr>
        <p:spPr>
          <a:xfrm>
            <a:off x="968837" y="4908842"/>
            <a:ext cx="1363194" cy="307777"/>
          </a:xfrm>
          <a:prstGeom prst="rect">
            <a:avLst/>
          </a:prstGeom>
          <a:noFill/>
        </p:spPr>
        <p:txBody>
          <a:bodyPr wrap="none" rtlCol="0">
            <a:spAutoFit/>
          </a:bodyPr>
          <a:lstStyle/>
          <a:p>
            <a:r>
              <a:rPr lang="en-GB" sz="1400" dirty="0"/>
              <a:t>Electron density</a:t>
            </a:r>
          </a:p>
        </p:txBody>
      </p:sp>
      <p:cxnSp>
        <p:nvCxnSpPr>
          <p:cNvPr id="20" name="Straight Arrow Connector 19">
            <a:extLst>
              <a:ext uri="{FF2B5EF4-FFF2-40B4-BE49-F238E27FC236}">
                <a16:creationId xmlns:a16="http://schemas.microsoft.com/office/drawing/2014/main" id="{69C5AAD8-F271-60C6-C860-7D821010F77D}"/>
              </a:ext>
            </a:extLst>
          </p:cNvPr>
          <p:cNvCxnSpPr>
            <a:cxnSpLocks/>
          </p:cNvCxnSpPr>
          <p:nvPr/>
        </p:nvCxnSpPr>
        <p:spPr>
          <a:xfrm flipV="1">
            <a:off x="1663931" y="4345184"/>
            <a:ext cx="374590" cy="539807"/>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A196D95-3DEE-4835-663D-4E0DD5BB1315}"/>
              </a:ext>
            </a:extLst>
          </p:cNvPr>
          <p:cNvCxnSpPr>
            <a:cxnSpLocks/>
          </p:cNvCxnSpPr>
          <p:nvPr/>
        </p:nvCxnSpPr>
        <p:spPr>
          <a:xfrm flipH="1" flipV="1">
            <a:off x="2402292" y="4425582"/>
            <a:ext cx="450806" cy="452483"/>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ABACDE1-616C-71BA-330F-FB46D5556AB1}"/>
              </a:ext>
            </a:extLst>
          </p:cNvPr>
          <p:cNvCxnSpPr>
            <a:cxnSpLocks/>
          </p:cNvCxnSpPr>
          <p:nvPr/>
        </p:nvCxnSpPr>
        <p:spPr>
          <a:xfrm flipV="1">
            <a:off x="2261770" y="2911368"/>
            <a:ext cx="140522" cy="839426"/>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D357BDE5-A8BA-3CFA-5448-99CC513DE1CE}"/>
                  </a:ext>
                </a:extLst>
              </p:cNvPr>
              <p:cNvSpPr txBox="1"/>
              <p:nvPr/>
            </p:nvSpPr>
            <p:spPr>
              <a:xfrm>
                <a:off x="849354" y="3806545"/>
                <a:ext cx="5097036" cy="884473"/>
              </a:xfrm>
              <a:prstGeom prst="rect">
                <a:avLst/>
              </a:prstGeom>
              <a:noFill/>
              <a:ln>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2000" i="1" smtClean="0">
                              <a:latin typeface="Cambria Math" panose="02040503050406030204" pitchFamily="18" charset="0"/>
                            </a:rPr>
                          </m:ctrlPr>
                        </m:sSubSupPr>
                        <m:e>
                          <m:r>
                            <a:rPr lang="en-GB" sz="2000" i="1">
                              <a:latin typeface="Cambria Math" panose="02040503050406030204" pitchFamily="18" charset="0"/>
                            </a:rPr>
                            <m:t>𝑆</m:t>
                          </m:r>
                        </m:e>
                        <m:sub>
                          <m:r>
                            <a:rPr lang="en-GB" sz="2000" i="1">
                              <a:latin typeface="Cambria Math" panose="02040503050406030204" pitchFamily="18" charset="0"/>
                            </a:rPr>
                            <m:t>𝑧</m:t>
                          </m:r>
                          <m:r>
                            <a:rPr lang="en-GB" sz="2000" i="1">
                              <a:latin typeface="Cambria Math" panose="02040503050406030204" pitchFamily="18" charset="0"/>
                            </a:rPr>
                            <m:t>,</m:t>
                          </m:r>
                          <m:r>
                            <a:rPr lang="en-GB" sz="2000" i="1">
                              <a:latin typeface="Cambria Math" panose="02040503050406030204" pitchFamily="18" charset="0"/>
                            </a:rPr>
                            <m:t>𝑗</m:t>
                          </m:r>
                        </m:sub>
                        <m:sup>
                          <m:r>
                            <a:rPr lang="en-GB" sz="2000" i="1">
                              <a:latin typeface="Cambria Math" panose="02040503050406030204" pitchFamily="18" charset="0"/>
                            </a:rPr>
                            <m:t>𝑖𝑜𝑛</m:t>
                          </m:r>
                        </m:sup>
                      </m:sSubSup>
                      <m:r>
                        <a:rPr lang="en-GB" sz="2000" b="0" i="1" smtClean="0">
                          <a:latin typeface="Cambria Math" panose="02040503050406030204" pitchFamily="18" charset="0"/>
                        </a:rPr>
                        <m:t>=−</m:t>
                      </m:r>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𝑛</m:t>
                          </m:r>
                        </m:e>
                        <m:sub>
                          <m:r>
                            <a:rPr lang="en-GB" sz="2000" b="0" i="1" smtClean="0">
                              <a:latin typeface="Cambria Math" panose="02040503050406030204" pitchFamily="18" charset="0"/>
                            </a:rPr>
                            <m:t>𝑒</m:t>
                          </m:r>
                        </m:sub>
                      </m:sSub>
                      <m:sSubSup>
                        <m:sSubSupPr>
                          <m:ctrlPr>
                            <a:rPr lang="en-GB" sz="2000" b="0" i="1" smtClean="0">
                              <a:latin typeface="Cambria Math" panose="02040503050406030204" pitchFamily="18" charset="0"/>
                            </a:rPr>
                          </m:ctrlPr>
                        </m:sSubSupPr>
                        <m:e>
                          <m:r>
                            <a:rPr lang="en-GB" sz="2000" b="0" i="1" smtClean="0">
                              <a:latin typeface="Cambria Math" panose="02040503050406030204" pitchFamily="18" charset="0"/>
                            </a:rPr>
                            <m:t>𝑛</m:t>
                          </m:r>
                        </m:e>
                        <m:sub>
                          <m:r>
                            <a:rPr lang="en-GB" sz="2000" b="0" i="1" smtClean="0">
                              <a:latin typeface="Cambria Math" panose="02040503050406030204" pitchFamily="18" charset="0"/>
                            </a:rPr>
                            <m:t>𝑗</m:t>
                          </m:r>
                        </m:sub>
                        <m:sup>
                          <m:r>
                            <a:rPr lang="en-GB" sz="2000" b="0" i="1" smtClean="0">
                              <a:latin typeface="Cambria Math" panose="02040503050406030204" pitchFamily="18" charset="0"/>
                            </a:rPr>
                            <m:t>𝑧</m:t>
                          </m:r>
                        </m:sup>
                      </m:sSubSup>
                      <m:sSubSup>
                        <m:sSubSupPr>
                          <m:ctrlPr>
                            <a:rPr lang="en-GB" sz="2000" b="0" i="1" smtClean="0">
                              <a:latin typeface="Cambria Math" panose="02040503050406030204" pitchFamily="18" charset="0"/>
                            </a:rPr>
                          </m:ctrlPr>
                        </m:sSubSupPr>
                        <m:e>
                          <m:r>
                            <a:rPr lang="en-GB" sz="2000" b="0" i="1" smtClean="0">
                              <a:latin typeface="Cambria Math" panose="02040503050406030204" pitchFamily="18" charset="0"/>
                            </a:rPr>
                            <m:t>𝐾</m:t>
                          </m:r>
                        </m:e>
                        <m:sub>
                          <m:r>
                            <a:rPr lang="en-GB" sz="2000" b="0" i="1" smtClean="0">
                              <a:latin typeface="Cambria Math" panose="02040503050406030204" pitchFamily="18" charset="0"/>
                            </a:rPr>
                            <m:t>𝑗</m:t>
                          </m:r>
                          <m:r>
                            <a:rPr lang="en-GB" sz="2000" b="0" i="1" smtClean="0">
                              <a:latin typeface="Cambria Math" panose="02040503050406030204" pitchFamily="18" charset="0"/>
                            </a:rPr>
                            <m:t>,</m:t>
                          </m:r>
                          <m:r>
                            <a:rPr lang="en-GB" sz="2000" b="0" i="1" smtClean="0">
                              <a:latin typeface="Cambria Math" panose="02040503050406030204" pitchFamily="18" charset="0"/>
                            </a:rPr>
                            <m:t>𝑧</m:t>
                          </m:r>
                          <m:r>
                            <a:rPr lang="en-GB" sz="2000" i="1">
                              <a:latin typeface="Cambria Math" panose="02040503050406030204" pitchFamily="18" charset="0"/>
                              <a:ea typeface="Cambria Math" panose="02040503050406030204" pitchFamily="18" charset="0"/>
                            </a:rPr>
                            <m:t>→</m:t>
                          </m:r>
                          <m:r>
                            <a:rPr lang="en-GB" sz="2000" b="0" i="1" smtClean="0">
                              <a:latin typeface="Cambria Math" panose="02040503050406030204" pitchFamily="18" charset="0"/>
                              <a:ea typeface="Cambria Math" panose="02040503050406030204" pitchFamily="18" charset="0"/>
                            </a:rPr>
                            <m:t>𝑧</m:t>
                          </m:r>
                          <m:r>
                            <a:rPr lang="en-GB" sz="2000" b="0" i="1" smtClean="0">
                              <a:latin typeface="Cambria Math" panose="02040503050406030204" pitchFamily="18" charset="0"/>
                              <a:ea typeface="Cambria Math" panose="02040503050406030204" pitchFamily="18" charset="0"/>
                            </a:rPr>
                            <m:t>+1</m:t>
                          </m:r>
                        </m:sub>
                        <m:sup>
                          <m:r>
                            <a:rPr lang="en-GB" sz="2000" b="0" i="1" smtClean="0">
                              <a:latin typeface="Cambria Math" panose="02040503050406030204" pitchFamily="18" charset="0"/>
                            </a:rPr>
                            <m:t>𝑖𝑜𝑛</m:t>
                          </m:r>
                        </m:sup>
                      </m:sSubSup>
                      <m:r>
                        <a:rPr lang="en-GB" sz="2000" b="0" i="1" smtClean="0">
                          <a:latin typeface="Cambria Math" panose="02040503050406030204" pitchFamily="18" charset="0"/>
                        </a:rPr>
                        <m:t>+</m:t>
                      </m:r>
                      <m:nary>
                        <m:naryPr>
                          <m:chr m:val="∑"/>
                          <m:supHide m:val="on"/>
                          <m:ctrlPr>
                            <a:rPr lang="en-GB" sz="2000" b="0" i="1" smtClean="0">
                              <a:latin typeface="Cambria Math" panose="02040503050406030204" pitchFamily="18" charset="0"/>
                            </a:rPr>
                          </m:ctrlPr>
                        </m:naryPr>
                        <m:sub>
                          <m:sSup>
                            <m:sSupPr>
                              <m:ctrlPr>
                                <a:rPr lang="en-GB" sz="2000" b="0" i="1" smtClean="0">
                                  <a:latin typeface="Cambria Math" panose="02040503050406030204" pitchFamily="18" charset="0"/>
                                </a:rPr>
                              </m:ctrlPr>
                            </m:sSupPr>
                            <m:e>
                              <m:r>
                                <m:rPr>
                                  <m:brk m:alnAt="7"/>
                                </m:rPr>
                                <a:rPr lang="en-GB" sz="2000" b="0" i="1" smtClean="0">
                                  <a:latin typeface="Cambria Math" panose="02040503050406030204" pitchFamily="18" charset="0"/>
                                </a:rPr>
                                <m:t>𝑗</m:t>
                              </m:r>
                            </m:e>
                            <m:sup>
                              <m:r>
                                <m:rPr>
                                  <m:brk m:alnAt="7"/>
                                </m:rPr>
                                <a:rPr lang="en-GB" sz="2000" b="0" i="1" smtClean="0">
                                  <a:latin typeface="Cambria Math" panose="02040503050406030204" pitchFamily="18" charset="0"/>
                                </a:rPr>
                                <m:t>′</m:t>
                              </m:r>
                            </m:sup>
                          </m:sSup>
                        </m:sub>
                        <m:sup/>
                        <m:e>
                          <m:sSub>
                            <m:sSubPr>
                              <m:ctrlPr>
                                <a:rPr lang="en-GB" sz="2000" i="1">
                                  <a:latin typeface="Cambria Math" panose="02040503050406030204" pitchFamily="18" charset="0"/>
                                </a:rPr>
                              </m:ctrlPr>
                            </m:sSubPr>
                            <m:e>
                              <m:r>
                                <a:rPr lang="en-GB" sz="2000" i="1">
                                  <a:latin typeface="Cambria Math" panose="02040503050406030204" pitchFamily="18" charset="0"/>
                                </a:rPr>
                                <m:t>𝑛</m:t>
                              </m:r>
                            </m:e>
                            <m:sub>
                              <m:r>
                                <a:rPr lang="en-GB" sz="2000" i="1">
                                  <a:latin typeface="Cambria Math" panose="02040503050406030204" pitchFamily="18" charset="0"/>
                                </a:rPr>
                                <m:t>𝑒</m:t>
                              </m:r>
                            </m:sub>
                          </m:sSub>
                          <m:sSubSup>
                            <m:sSubSupPr>
                              <m:ctrlPr>
                                <a:rPr lang="en-GB" sz="2000" i="1">
                                  <a:latin typeface="Cambria Math" panose="02040503050406030204" pitchFamily="18" charset="0"/>
                                </a:rPr>
                              </m:ctrlPr>
                            </m:sSubSupPr>
                            <m:e>
                              <m:r>
                                <a:rPr lang="en-GB" sz="2000" i="1">
                                  <a:latin typeface="Cambria Math" panose="02040503050406030204" pitchFamily="18" charset="0"/>
                                </a:rPr>
                                <m:t>𝑛</m:t>
                              </m:r>
                            </m:e>
                            <m:sub>
                              <m:sSup>
                                <m:sSupPr>
                                  <m:ctrlPr>
                                    <a:rPr lang="en-GB" sz="2000" b="0" i="1" smtClean="0">
                                      <a:latin typeface="Cambria Math" panose="02040503050406030204" pitchFamily="18" charset="0"/>
                                    </a:rPr>
                                  </m:ctrlPr>
                                </m:sSupPr>
                                <m:e>
                                  <m:r>
                                    <a:rPr lang="en-GB" sz="2000" i="1">
                                      <a:latin typeface="Cambria Math" panose="02040503050406030204" pitchFamily="18" charset="0"/>
                                    </a:rPr>
                                    <m:t>𝑗</m:t>
                                  </m:r>
                                </m:e>
                                <m:sup>
                                  <m:r>
                                    <a:rPr lang="en-GB" sz="2000" b="0" i="1" smtClean="0">
                                      <a:latin typeface="Cambria Math" panose="02040503050406030204" pitchFamily="18" charset="0"/>
                                    </a:rPr>
                                    <m:t>′</m:t>
                                  </m:r>
                                </m:sup>
                              </m:sSup>
                            </m:sub>
                            <m:sup>
                              <m:r>
                                <a:rPr lang="en-GB" sz="2000" i="1">
                                  <a:latin typeface="Cambria Math" panose="02040503050406030204" pitchFamily="18" charset="0"/>
                                </a:rPr>
                                <m:t>𝑧</m:t>
                              </m:r>
                              <m:r>
                                <a:rPr lang="en-GB" sz="2000" b="0" i="1" smtClean="0">
                                  <a:latin typeface="Cambria Math" panose="02040503050406030204" pitchFamily="18" charset="0"/>
                                </a:rPr>
                                <m:t>−1</m:t>
                              </m:r>
                            </m:sup>
                          </m:sSubSup>
                          <m:sSubSup>
                            <m:sSubSupPr>
                              <m:ctrlPr>
                                <a:rPr lang="en-GB" sz="2000" i="1">
                                  <a:latin typeface="Cambria Math" panose="02040503050406030204" pitchFamily="18" charset="0"/>
                                </a:rPr>
                              </m:ctrlPr>
                            </m:sSubSupPr>
                            <m:e>
                              <m:r>
                                <a:rPr lang="en-GB" sz="2000" i="1">
                                  <a:latin typeface="Cambria Math" panose="02040503050406030204" pitchFamily="18" charset="0"/>
                                </a:rPr>
                                <m:t>𝐾</m:t>
                              </m:r>
                            </m:e>
                            <m:sub>
                              <m:sSup>
                                <m:sSupPr>
                                  <m:ctrlPr>
                                    <a:rPr lang="en-GB" sz="2000" b="0" i="1" smtClean="0">
                                      <a:latin typeface="Cambria Math" panose="02040503050406030204" pitchFamily="18" charset="0"/>
                                    </a:rPr>
                                  </m:ctrlPr>
                                </m:sSupPr>
                                <m:e>
                                  <m:r>
                                    <a:rPr lang="en-GB" sz="2000" i="1">
                                      <a:latin typeface="Cambria Math" panose="02040503050406030204" pitchFamily="18" charset="0"/>
                                    </a:rPr>
                                    <m:t>𝑗</m:t>
                                  </m:r>
                                </m:e>
                                <m:sup>
                                  <m:r>
                                    <a:rPr lang="en-GB" sz="2000" b="0" i="1" smtClean="0">
                                      <a:latin typeface="Cambria Math" panose="02040503050406030204" pitchFamily="18" charset="0"/>
                                    </a:rPr>
                                    <m:t>′</m:t>
                                  </m:r>
                                </m:sup>
                              </m:sSup>
                              <m:r>
                                <a:rPr lang="en-GB" sz="2000" i="1">
                                  <a:latin typeface="Cambria Math" panose="02040503050406030204" pitchFamily="18" charset="0"/>
                                </a:rPr>
                                <m:t>,</m:t>
                              </m:r>
                              <m:r>
                                <a:rPr lang="en-GB" sz="2000" i="1">
                                  <a:latin typeface="Cambria Math" panose="02040503050406030204" pitchFamily="18" charset="0"/>
                                </a:rPr>
                                <m:t>𝑧</m:t>
                              </m:r>
                              <m:r>
                                <a:rPr lang="en-GB" sz="2000" b="0" i="1" smtClean="0">
                                  <a:latin typeface="Cambria Math" panose="02040503050406030204" pitchFamily="18" charset="0"/>
                                </a:rPr>
                                <m:t>−1</m:t>
                              </m:r>
                              <m:r>
                                <a:rPr lang="en-GB" sz="2000" i="1">
                                  <a:latin typeface="Cambria Math" panose="02040503050406030204" pitchFamily="18" charset="0"/>
                                  <a:ea typeface="Cambria Math" panose="02040503050406030204" pitchFamily="18" charset="0"/>
                                </a:rPr>
                                <m:t>→</m:t>
                              </m:r>
                              <m:r>
                                <a:rPr lang="en-GB" sz="2000" i="1">
                                  <a:latin typeface="Cambria Math" panose="02040503050406030204" pitchFamily="18" charset="0"/>
                                  <a:ea typeface="Cambria Math" panose="02040503050406030204" pitchFamily="18" charset="0"/>
                                </a:rPr>
                                <m:t>𝑧</m:t>
                              </m:r>
                            </m:sub>
                            <m:sup>
                              <m:r>
                                <a:rPr lang="en-GB" sz="2000" i="1">
                                  <a:latin typeface="Cambria Math" panose="02040503050406030204" pitchFamily="18" charset="0"/>
                                </a:rPr>
                                <m:t>𝑖𝑜𝑛</m:t>
                              </m:r>
                            </m:sup>
                          </m:sSubSup>
                        </m:e>
                      </m:nary>
                    </m:oMath>
                  </m:oMathPara>
                </a14:m>
                <a:endParaRPr lang="en-GB" sz="2000" dirty="0"/>
              </a:p>
            </p:txBody>
          </p:sp>
        </mc:Choice>
        <mc:Fallback xmlns="">
          <p:sp>
            <p:nvSpPr>
              <p:cNvPr id="23" name="TextBox 22">
                <a:extLst>
                  <a:ext uri="{FF2B5EF4-FFF2-40B4-BE49-F238E27FC236}">
                    <a16:creationId xmlns:a16="http://schemas.microsoft.com/office/drawing/2014/main" id="{D357BDE5-A8BA-3CFA-5448-99CC513DE1CE}"/>
                  </a:ext>
                </a:extLst>
              </p:cNvPr>
              <p:cNvSpPr txBox="1">
                <a:spLocks noRot="1" noChangeAspect="1" noMove="1" noResize="1" noEditPoints="1" noAdjustHandles="1" noChangeArrowheads="1" noChangeShapeType="1" noTextEdit="1"/>
              </p:cNvSpPr>
              <p:nvPr/>
            </p:nvSpPr>
            <p:spPr>
              <a:xfrm>
                <a:off x="849354" y="3806545"/>
                <a:ext cx="5097036" cy="884473"/>
              </a:xfrm>
              <a:prstGeom prst="rect">
                <a:avLst/>
              </a:prstGeom>
              <a:blipFill>
                <a:blip r:embed="rId5"/>
                <a:stretch>
                  <a:fillRect t="-115278" b="-155556"/>
                </a:stretch>
              </a:blipFill>
              <a:ln>
                <a:solidFill>
                  <a:schemeClr val="tx1"/>
                </a:solidFill>
              </a:ln>
            </p:spPr>
            <p:txBody>
              <a:bodyPr/>
              <a:lstStyle/>
              <a:p>
                <a:r>
                  <a:rPr lang="en-US">
                    <a:noFill/>
                  </a:rPr>
                  <a:t> </a:t>
                </a:r>
              </a:p>
            </p:txBody>
          </p:sp>
        </mc:Fallback>
      </mc:AlternateContent>
      <p:cxnSp>
        <p:nvCxnSpPr>
          <p:cNvPr id="24" name="Straight Arrow Connector 23">
            <a:extLst>
              <a:ext uri="{FF2B5EF4-FFF2-40B4-BE49-F238E27FC236}">
                <a16:creationId xmlns:a16="http://schemas.microsoft.com/office/drawing/2014/main" id="{367CCEDF-1D33-DDBF-92E1-470EB013DC0E}"/>
              </a:ext>
            </a:extLst>
          </p:cNvPr>
          <p:cNvCxnSpPr>
            <a:cxnSpLocks/>
          </p:cNvCxnSpPr>
          <p:nvPr/>
        </p:nvCxnSpPr>
        <p:spPr>
          <a:xfrm flipH="1">
            <a:off x="2654708" y="3450708"/>
            <a:ext cx="733579" cy="532399"/>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011EE898-8EC5-667D-354E-A6BC3C96B547}"/>
                  </a:ext>
                </a:extLst>
              </p:cNvPr>
              <p:cNvSpPr txBox="1"/>
              <p:nvPr/>
            </p:nvSpPr>
            <p:spPr>
              <a:xfrm>
                <a:off x="3388287" y="3226637"/>
                <a:ext cx="4429674" cy="471283"/>
              </a:xfrm>
              <a:prstGeom prst="rect">
                <a:avLst/>
              </a:prstGeom>
              <a:noFill/>
            </p:spPr>
            <p:txBody>
              <a:bodyPr wrap="none" rtlCol="0">
                <a:spAutoFit/>
              </a:bodyPr>
              <a:lstStyle/>
              <a:p>
                <a:r>
                  <a:rPr lang="en-GB" sz="1600" dirty="0">
                    <a:solidFill>
                      <a:schemeClr val="tx1"/>
                    </a:solidFill>
                  </a:rPr>
                  <a:t>Rate coefficient </a:t>
                </a:r>
                <a14:m>
                  <m:oMath xmlns:m="http://schemas.openxmlformats.org/officeDocument/2006/math">
                    <m:r>
                      <a:rPr lang="en-GB" sz="1600" b="0" i="1" smtClean="0">
                        <a:solidFill>
                          <a:schemeClr val="tx1"/>
                        </a:solidFill>
                        <a:latin typeface="Cambria Math" panose="02040503050406030204" pitchFamily="18" charset="0"/>
                      </a:rPr>
                      <m:t>𝐾</m:t>
                    </m:r>
                    <m:r>
                      <a:rPr lang="en-GB" sz="1600" b="0" i="1" smtClean="0">
                        <a:solidFill>
                          <a:schemeClr val="tx1"/>
                        </a:solidFill>
                        <a:latin typeface="Cambria Math" panose="02040503050406030204" pitchFamily="18" charset="0"/>
                      </a:rPr>
                      <m:t>=</m:t>
                    </m:r>
                    <m:f>
                      <m:fPr>
                        <m:ctrlPr>
                          <a:rPr lang="en-GB" sz="1600" i="1" smtClean="0">
                            <a:solidFill>
                              <a:schemeClr val="tx1"/>
                            </a:solidFill>
                            <a:latin typeface="Cambria Math" panose="02040503050406030204" pitchFamily="18" charset="0"/>
                          </a:rPr>
                        </m:ctrlPr>
                      </m:fPr>
                      <m:num>
                        <m:r>
                          <a:rPr lang="en-GB" sz="1600" b="0" i="1" smtClean="0">
                            <a:solidFill>
                              <a:schemeClr val="tx1"/>
                            </a:solidFill>
                            <a:latin typeface="Cambria Math" panose="02040503050406030204" pitchFamily="18" charset="0"/>
                          </a:rPr>
                          <m:t>4</m:t>
                        </m:r>
                        <m:r>
                          <a:rPr lang="en-GB" sz="1600" b="0" i="1" smtClean="0">
                            <a:solidFill>
                              <a:schemeClr val="tx1"/>
                            </a:solidFill>
                            <a:latin typeface="Cambria Math" panose="02040503050406030204" pitchFamily="18" charset="0"/>
                            <a:ea typeface="Cambria Math" panose="02040503050406030204" pitchFamily="18" charset="0"/>
                          </a:rPr>
                          <m:t>𝜋</m:t>
                        </m:r>
                      </m:num>
                      <m:den>
                        <m:sSub>
                          <m:sSubPr>
                            <m:ctrlPr>
                              <a:rPr lang="en-GB" sz="1600" i="1" smtClean="0">
                                <a:solidFill>
                                  <a:schemeClr val="tx1"/>
                                </a:solidFill>
                                <a:latin typeface="Cambria Math" panose="02040503050406030204" pitchFamily="18" charset="0"/>
                              </a:rPr>
                            </m:ctrlPr>
                          </m:sSubPr>
                          <m:e>
                            <m:r>
                              <a:rPr lang="en-GB" sz="1600" b="0" i="1" smtClean="0">
                                <a:solidFill>
                                  <a:schemeClr val="tx1"/>
                                </a:solidFill>
                                <a:latin typeface="Cambria Math" panose="02040503050406030204" pitchFamily="18" charset="0"/>
                              </a:rPr>
                              <m:t>𝑛</m:t>
                            </m:r>
                          </m:e>
                          <m:sub>
                            <m:r>
                              <a:rPr lang="en-GB" sz="1600" b="0" i="1" smtClean="0">
                                <a:solidFill>
                                  <a:schemeClr val="tx1"/>
                                </a:solidFill>
                                <a:latin typeface="Cambria Math" panose="02040503050406030204" pitchFamily="18" charset="0"/>
                              </a:rPr>
                              <m:t>𝑒</m:t>
                            </m:r>
                          </m:sub>
                        </m:sSub>
                      </m:den>
                    </m:f>
                    <m:nary>
                      <m:naryPr>
                        <m:ctrlPr>
                          <a:rPr lang="en-GB" sz="1600" i="1" smtClean="0">
                            <a:solidFill>
                              <a:schemeClr val="tx1"/>
                            </a:solidFill>
                            <a:latin typeface="Cambria Math" panose="02040503050406030204" pitchFamily="18" charset="0"/>
                            <a:ea typeface="Cambria Math" panose="02040503050406030204" pitchFamily="18" charset="0"/>
                          </a:rPr>
                        </m:ctrlPr>
                      </m:naryPr>
                      <m:sub>
                        <m:sSub>
                          <m:sSubPr>
                            <m:ctrlPr>
                              <a:rPr lang="en-GB" sz="1600" b="0" i="1" smtClean="0">
                                <a:solidFill>
                                  <a:schemeClr val="tx1"/>
                                </a:solidFill>
                                <a:latin typeface="Cambria Math" panose="02040503050406030204" pitchFamily="18" charset="0"/>
                                <a:ea typeface="Cambria Math" panose="02040503050406030204" pitchFamily="18" charset="0"/>
                              </a:rPr>
                            </m:ctrlPr>
                          </m:sSubPr>
                          <m:e>
                            <m:r>
                              <m:rPr>
                                <m:brk m:alnAt="23"/>
                              </m:rPr>
                              <a:rPr lang="en-GB" sz="1600" b="0" i="1" smtClean="0">
                                <a:solidFill>
                                  <a:schemeClr val="tx1"/>
                                </a:solidFill>
                                <a:latin typeface="Cambria Math" panose="02040503050406030204" pitchFamily="18" charset="0"/>
                                <a:ea typeface="Cambria Math" panose="02040503050406030204" pitchFamily="18" charset="0"/>
                              </a:rPr>
                              <m:t>𝑣</m:t>
                            </m:r>
                          </m:e>
                          <m:sub>
                            <m:r>
                              <m:rPr>
                                <m:brk m:alnAt="23"/>
                              </m:rPr>
                              <a:rPr lang="en-GB" sz="1600" b="0" i="1" smtClean="0">
                                <a:solidFill>
                                  <a:schemeClr val="tx1"/>
                                </a:solidFill>
                                <a:latin typeface="Cambria Math" panose="02040503050406030204" pitchFamily="18" charset="0"/>
                                <a:ea typeface="Cambria Math" panose="02040503050406030204" pitchFamily="18" charset="0"/>
                              </a:rPr>
                              <m:t>𝑡</m:t>
                            </m:r>
                            <m:r>
                              <a:rPr lang="en-GB" sz="1600" b="0" i="1" smtClean="0">
                                <a:solidFill>
                                  <a:schemeClr val="tx1"/>
                                </a:solidFill>
                                <a:latin typeface="Cambria Math" panose="02040503050406030204" pitchFamily="18" charset="0"/>
                                <a:ea typeface="Cambria Math" panose="02040503050406030204" pitchFamily="18" charset="0"/>
                              </a:rPr>
                              <m:t>h𝑟𝑒𝑠h𝑜𝑙𝑑</m:t>
                            </m:r>
                          </m:sub>
                        </m:sSub>
                      </m:sub>
                      <m:sup>
                        <m:r>
                          <a:rPr lang="en-GB" sz="1600" b="0" i="1" smtClean="0">
                            <a:solidFill>
                              <a:schemeClr val="tx1"/>
                            </a:solidFill>
                            <a:latin typeface="Cambria Math" panose="02040503050406030204" pitchFamily="18" charset="0"/>
                            <a:ea typeface="Cambria Math" panose="02040503050406030204" pitchFamily="18" charset="0"/>
                          </a:rPr>
                          <m:t>∞</m:t>
                        </m:r>
                      </m:sup>
                      <m:e>
                        <m:sSup>
                          <m:sSupPr>
                            <m:ctrlPr>
                              <a:rPr lang="en-GB" sz="1600" i="1" smtClean="0">
                                <a:solidFill>
                                  <a:schemeClr val="tx1"/>
                                </a:solidFill>
                                <a:latin typeface="Cambria Math" panose="02040503050406030204" pitchFamily="18" charset="0"/>
                                <a:ea typeface="Cambria Math" panose="02040503050406030204" pitchFamily="18" charset="0"/>
                              </a:rPr>
                            </m:ctrlPr>
                          </m:sSupPr>
                          <m:e>
                            <m:r>
                              <a:rPr lang="en-GB" sz="1600" b="0" i="1" smtClean="0">
                                <a:solidFill>
                                  <a:schemeClr val="tx1"/>
                                </a:solidFill>
                                <a:latin typeface="Cambria Math" panose="02040503050406030204" pitchFamily="18" charset="0"/>
                                <a:ea typeface="Cambria Math" panose="02040503050406030204" pitchFamily="18" charset="0"/>
                              </a:rPr>
                              <m:t>𝑣</m:t>
                            </m:r>
                          </m:e>
                          <m:sup>
                            <m:r>
                              <a:rPr lang="en-GB" sz="1600" b="0" i="1" smtClean="0">
                                <a:solidFill>
                                  <a:schemeClr val="tx1"/>
                                </a:solidFill>
                                <a:latin typeface="Cambria Math" panose="02040503050406030204" pitchFamily="18" charset="0"/>
                                <a:ea typeface="Cambria Math" panose="02040503050406030204" pitchFamily="18" charset="0"/>
                              </a:rPr>
                              <m:t>3</m:t>
                            </m:r>
                          </m:sup>
                        </m:sSup>
                        <m:r>
                          <a:rPr lang="en-GB" sz="1600" b="0" i="1" smtClean="0">
                            <a:solidFill>
                              <a:schemeClr val="tx1"/>
                            </a:solidFill>
                            <a:latin typeface="Cambria Math" panose="02040503050406030204" pitchFamily="18" charset="0"/>
                            <a:ea typeface="Cambria Math" panose="02040503050406030204" pitchFamily="18" charset="0"/>
                          </a:rPr>
                          <m:t>𝑓</m:t>
                        </m:r>
                        <m:d>
                          <m:dPr>
                            <m:ctrlPr>
                              <a:rPr lang="en-GB" sz="1600" i="1" smtClean="0">
                                <a:solidFill>
                                  <a:schemeClr val="tx1"/>
                                </a:solidFill>
                                <a:latin typeface="Cambria Math" panose="02040503050406030204" pitchFamily="18" charset="0"/>
                                <a:ea typeface="Cambria Math" panose="02040503050406030204" pitchFamily="18" charset="0"/>
                              </a:rPr>
                            </m:ctrlPr>
                          </m:dPr>
                          <m:e>
                            <m:r>
                              <a:rPr lang="en-GB" sz="1600" b="0" i="1" smtClean="0">
                                <a:solidFill>
                                  <a:schemeClr val="tx1"/>
                                </a:solidFill>
                                <a:latin typeface="Cambria Math" panose="02040503050406030204" pitchFamily="18" charset="0"/>
                                <a:ea typeface="Cambria Math" panose="02040503050406030204" pitchFamily="18" charset="0"/>
                              </a:rPr>
                              <m:t>𝑣</m:t>
                            </m:r>
                          </m:e>
                        </m:d>
                        <m:r>
                          <a:rPr lang="en-GB" sz="1600" b="0" i="1" smtClean="0">
                            <a:solidFill>
                              <a:schemeClr val="tx1"/>
                            </a:solidFill>
                            <a:latin typeface="Cambria Math" panose="02040503050406030204" pitchFamily="18" charset="0"/>
                            <a:ea typeface="Cambria Math" panose="02040503050406030204" pitchFamily="18" charset="0"/>
                          </a:rPr>
                          <m:t>𝜎</m:t>
                        </m:r>
                        <m:r>
                          <a:rPr lang="en-GB" sz="1600" b="0" i="1" smtClean="0">
                            <a:solidFill>
                              <a:schemeClr val="tx1"/>
                            </a:solidFill>
                            <a:latin typeface="Cambria Math" panose="02040503050406030204" pitchFamily="18" charset="0"/>
                            <a:ea typeface="Cambria Math" panose="02040503050406030204" pitchFamily="18" charset="0"/>
                          </a:rPr>
                          <m:t>(</m:t>
                        </m:r>
                        <m:r>
                          <a:rPr lang="en-GB" sz="1600" b="0" i="1" smtClean="0">
                            <a:solidFill>
                              <a:schemeClr val="tx1"/>
                            </a:solidFill>
                            <a:latin typeface="Cambria Math" panose="02040503050406030204" pitchFamily="18" charset="0"/>
                            <a:ea typeface="Cambria Math" panose="02040503050406030204" pitchFamily="18" charset="0"/>
                          </a:rPr>
                          <m:t>𝑣</m:t>
                        </m:r>
                        <m:r>
                          <a:rPr lang="en-GB" sz="1600" b="0" i="1" smtClean="0">
                            <a:solidFill>
                              <a:schemeClr val="tx1"/>
                            </a:solidFill>
                            <a:latin typeface="Cambria Math" panose="02040503050406030204" pitchFamily="18" charset="0"/>
                            <a:ea typeface="Cambria Math" panose="02040503050406030204" pitchFamily="18" charset="0"/>
                          </a:rPr>
                          <m:t>)</m:t>
                        </m:r>
                        <m:r>
                          <a:rPr lang="en-GB" sz="1600" b="0" i="1" smtClean="0">
                            <a:solidFill>
                              <a:schemeClr val="tx1"/>
                            </a:solidFill>
                            <a:latin typeface="Cambria Math" panose="02040503050406030204" pitchFamily="18" charset="0"/>
                            <a:ea typeface="Cambria Math" panose="02040503050406030204" pitchFamily="18" charset="0"/>
                          </a:rPr>
                          <m:t>𝑑𝑣</m:t>
                        </m:r>
                      </m:e>
                    </m:nary>
                  </m:oMath>
                </a14:m>
                <a:endParaRPr lang="en-GB" sz="1600" dirty="0">
                  <a:solidFill>
                    <a:schemeClr val="tx1"/>
                  </a:solidFill>
                </a:endParaRPr>
              </a:p>
            </p:txBody>
          </p:sp>
        </mc:Choice>
        <mc:Fallback xmlns="">
          <p:sp>
            <p:nvSpPr>
              <p:cNvPr id="25" name="TextBox 24">
                <a:extLst>
                  <a:ext uri="{FF2B5EF4-FFF2-40B4-BE49-F238E27FC236}">
                    <a16:creationId xmlns:a16="http://schemas.microsoft.com/office/drawing/2014/main" id="{011EE898-8EC5-667D-354E-A6BC3C96B547}"/>
                  </a:ext>
                </a:extLst>
              </p:cNvPr>
              <p:cNvSpPr txBox="1">
                <a:spLocks noRot="1" noChangeAspect="1" noMove="1" noResize="1" noEditPoints="1" noAdjustHandles="1" noChangeArrowheads="1" noChangeShapeType="1" noTextEdit="1"/>
              </p:cNvSpPr>
              <p:nvPr/>
            </p:nvSpPr>
            <p:spPr>
              <a:xfrm>
                <a:off x="3388287" y="3226637"/>
                <a:ext cx="4429674" cy="471283"/>
              </a:xfrm>
              <a:prstGeom prst="rect">
                <a:avLst/>
              </a:prstGeom>
              <a:blipFill>
                <a:blip r:embed="rId6"/>
                <a:stretch>
                  <a:fillRect l="-571" t="-82051" b="-125641"/>
                </a:stretch>
              </a:blipFill>
            </p:spPr>
            <p:txBody>
              <a:bodyPr/>
              <a:lstStyle/>
              <a:p>
                <a:r>
                  <a:rPr lang="en-US">
                    <a:noFill/>
                  </a:rPr>
                  <a:t> </a:t>
                </a:r>
              </a:p>
            </p:txBody>
          </p:sp>
        </mc:Fallback>
      </mc:AlternateContent>
      <p:pic>
        <p:nvPicPr>
          <p:cNvPr id="27" name="Picture 26">
            <a:extLst>
              <a:ext uri="{FF2B5EF4-FFF2-40B4-BE49-F238E27FC236}">
                <a16:creationId xmlns:a16="http://schemas.microsoft.com/office/drawing/2014/main" id="{24715568-7292-8CE9-C9F4-19863E4F40BE}"/>
              </a:ext>
            </a:extLst>
          </p:cNvPr>
          <p:cNvPicPr>
            <a:picLocks noChangeAspect="1"/>
          </p:cNvPicPr>
          <p:nvPr/>
        </p:nvPicPr>
        <p:blipFill>
          <a:blip r:embed="rId7"/>
          <a:stretch>
            <a:fillRect/>
          </a:stretch>
        </p:blipFill>
        <p:spPr>
          <a:xfrm>
            <a:off x="9686071" y="2998821"/>
            <a:ext cx="1445406" cy="829770"/>
          </a:xfrm>
          <a:prstGeom prst="rect">
            <a:avLst/>
          </a:prstGeom>
        </p:spPr>
      </p:pic>
      <p:sp>
        <p:nvSpPr>
          <p:cNvPr id="28" name="Right Arrow 27">
            <a:extLst>
              <a:ext uri="{FF2B5EF4-FFF2-40B4-BE49-F238E27FC236}">
                <a16:creationId xmlns:a16="http://schemas.microsoft.com/office/drawing/2014/main" id="{944E0E55-CFF9-28F1-30B5-59B5AE3BE6DA}"/>
              </a:ext>
            </a:extLst>
          </p:cNvPr>
          <p:cNvSpPr/>
          <p:nvPr/>
        </p:nvSpPr>
        <p:spPr>
          <a:xfrm>
            <a:off x="7962402" y="2738781"/>
            <a:ext cx="1014330" cy="144408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7ABDF4ED-0FB7-71C8-46EA-3514638368E6}"/>
              </a:ext>
            </a:extLst>
          </p:cNvPr>
          <p:cNvSpPr txBox="1"/>
          <p:nvPr/>
        </p:nvSpPr>
        <p:spPr>
          <a:xfrm>
            <a:off x="9609433" y="4878065"/>
            <a:ext cx="1263166" cy="369332"/>
          </a:xfrm>
          <a:prstGeom prst="rect">
            <a:avLst/>
          </a:prstGeom>
          <a:noFill/>
        </p:spPr>
        <p:txBody>
          <a:bodyPr wrap="none" rtlCol="0">
            <a:spAutoFit/>
          </a:bodyPr>
          <a:lstStyle/>
          <a:p>
            <a:r>
              <a:rPr lang="en-GB" dirty="0"/>
              <a:t>Rate matrix</a:t>
            </a:r>
          </a:p>
        </p:txBody>
      </p:sp>
      <p:cxnSp>
        <p:nvCxnSpPr>
          <p:cNvPr id="30" name="Straight Arrow Connector 29">
            <a:extLst>
              <a:ext uri="{FF2B5EF4-FFF2-40B4-BE49-F238E27FC236}">
                <a16:creationId xmlns:a16="http://schemas.microsoft.com/office/drawing/2014/main" id="{1756635C-49D1-02BC-CBD8-D75629D38A8E}"/>
              </a:ext>
            </a:extLst>
          </p:cNvPr>
          <p:cNvCxnSpPr>
            <a:cxnSpLocks/>
            <a:stCxn id="29" idx="0"/>
          </p:cNvCxnSpPr>
          <p:nvPr/>
        </p:nvCxnSpPr>
        <p:spPr>
          <a:xfrm flipV="1">
            <a:off x="10241016" y="3697920"/>
            <a:ext cx="419550" cy="1180145"/>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FA898D44-9EA9-DFFE-1FEF-2AC09F7AA765}"/>
              </a:ext>
            </a:extLst>
          </p:cNvPr>
          <p:cNvSpPr/>
          <p:nvPr/>
        </p:nvSpPr>
        <p:spPr>
          <a:xfrm>
            <a:off x="143556" y="6398648"/>
            <a:ext cx="2343911" cy="276999"/>
          </a:xfrm>
          <a:prstGeom prst="rect">
            <a:avLst/>
          </a:prstGeom>
        </p:spPr>
        <p:txBody>
          <a:bodyPr wrap="none">
            <a:spAutoFit/>
          </a:bodyPr>
          <a:lstStyle/>
          <a:p>
            <a:pPr algn="just" hangingPunct="0"/>
            <a:r>
              <a:rPr lang="en-US" sz="1200" dirty="0">
                <a:solidFill>
                  <a:schemeClr val="tx1">
                    <a:lumMod val="75000"/>
                    <a:lumOff val="25000"/>
                  </a:schemeClr>
                </a:solidFill>
                <a:latin typeface="Arial" panose="020B0604020202020204" pitchFamily="34" charset="0"/>
                <a:ea typeface="Liberation Mono" pitchFamily="49"/>
                <a:cs typeface="Arial" panose="020B0604020202020204" pitchFamily="34" charset="0"/>
              </a:rPr>
              <a:t>[ D. Power, PhD Thesis (2023) ]</a:t>
            </a:r>
            <a:endParaRPr lang="en-US" sz="1200" baseline="30000" dirty="0">
              <a:solidFill>
                <a:schemeClr val="tx1">
                  <a:lumMod val="75000"/>
                  <a:lumOff val="25000"/>
                </a:schemeClr>
              </a:solidFill>
              <a:latin typeface="Arial" panose="020B0604020202020204" pitchFamily="34" charset="0"/>
              <a:ea typeface="Liberation Mono" pitchFamily="49"/>
              <a:cs typeface="Arial" panose="020B0604020202020204" pitchFamily="34" charset="0"/>
            </a:endParaRPr>
          </a:p>
        </p:txBody>
      </p:sp>
      <p:sp>
        <p:nvSpPr>
          <p:cNvPr id="8" name="TextBox 7">
            <a:extLst>
              <a:ext uri="{FF2B5EF4-FFF2-40B4-BE49-F238E27FC236}">
                <a16:creationId xmlns:a16="http://schemas.microsoft.com/office/drawing/2014/main" id="{A7209A99-E1EA-F24F-88A5-BB61A4B3DF51}"/>
              </a:ext>
            </a:extLst>
          </p:cNvPr>
          <p:cNvSpPr txBox="1"/>
          <p:nvPr/>
        </p:nvSpPr>
        <p:spPr>
          <a:xfrm>
            <a:off x="497710" y="5519706"/>
            <a:ext cx="10545882" cy="784830"/>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GB" sz="2000" dirty="0"/>
              <a:t>Atomic data for fusion-relevant impurities from FAC, NIST, FLYCHK, screened hydrogenic model:</a:t>
            </a:r>
          </a:p>
          <a:p>
            <a:pPr lvl="1">
              <a:spcAft>
                <a:spcPts val="600"/>
              </a:spcAft>
            </a:pPr>
            <a:r>
              <a:rPr lang="en-GB" sz="2000" dirty="0"/>
              <a:t> 				Li ,  Be ,  C ,  N ,  Ne ,  </a:t>
            </a:r>
            <a:r>
              <a:rPr lang="en-GB" sz="2000" dirty="0" err="1"/>
              <a:t>Ar</a:t>
            </a:r>
            <a:endParaRPr lang="en-GB" sz="2000" dirty="0"/>
          </a:p>
        </p:txBody>
      </p:sp>
    </p:spTree>
    <p:extLst>
      <p:ext uri="{BB962C8B-B14F-4D97-AF65-F5344CB8AC3E}">
        <p14:creationId xmlns:p14="http://schemas.microsoft.com/office/powerpoint/2010/main" val="1041873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CC9EA-7D72-2E48-427A-91729F045AC0}"/>
              </a:ext>
            </a:extLst>
          </p:cNvPr>
          <p:cNvSpPr>
            <a:spLocks noGrp="1"/>
          </p:cNvSpPr>
          <p:nvPr>
            <p:ph type="title"/>
          </p:nvPr>
        </p:nvSpPr>
        <p:spPr/>
        <p:txBody>
          <a:bodyPr/>
          <a:lstStyle/>
          <a:p>
            <a:r>
              <a:rPr lang="en-GB" dirty="0"/>
              <a:t>Ionization affected by electron kinetics</a:t>
            </a:r>
            <a:br>
              <a:rPr lang="en-GB" dirty="0"/>
            </a:br>
            <a:endParaRPr lang="en-GB" dirty="0"/>
          </a:p>
        </p:txBody>
      </p:sp>
      <p:sp>
        <p:nvSpPr>
          <p:cNvPr id="3" name="Content Placeholder 2">
            <a:extLst>
              <a:ext uri="{FF2B5EF4-FFF2-40B4-BE49-F238E27FC236}">
                <a16:creationId xmlns:a16="http://schemas.microsoft.com/office/drawing/2014/main" id="{A61FD887-EA17-1176-8BC6-3D3B830873B4}"/>
              </a:ext>
            </a:extLst>
          </p:cNvPr>
          <p:cNvSpPr>
            <a:spLocks noGrp="1"/>
          </p:cNvSpPr>
          <p:nvPr>
            <p:ph idx="1"/>
          </p:nvPr>
        </p:nvSpPr>
        <p:spPr>
          <a:xfrm>
            <a:off x="796904" y="1304580"/>
            <a:ext cx="5167344" cy="1325564"/>
          </a:xfrm>
        </p:spPr>
        <p:txBody>
          <a:bodyPr/>
          <a:lstStyle/>
          <a:p>
            <a:pPr>
              <a:spcAft>
                <a:spcPts val="600"/>
              </a:spcAft>
            </a:pPr>
            <a:r>
              <a:rPr lang="en-GB" dirty="0"/>
              <a:t>See enhanced </a:t>
            </a:r>
            <a:r>
              <a:rPr lang="en-GB" b="1" dirty="0"/>
              <a:t>ionization</a:t>
            </a:r>
            <a:r>
              <a:rPr lang="en-GB" dirty="0"/>
              <a:t> </a:t>
            </a:r>
            <a:r>
              <a:rPr lang="en-GB" b="1" dirty="0"/>
              <a:t>rates</a:t>
            </a:r>
            <a:r>
              <a:rPr lang="en-GB" dirty="0"/>
              <a:t> in colder SOL plasma near targets</a:t>
            </a:r>
          </a:p>
          <a:p>
            <a:pPr>
              <a:spcAft>
                <a:spcPts val="600"/>
              </a:spcAft>
            </a:pPr>
            <a:r>
              <a:rPr lang="en-GB" dirty="0"/>
              <a:t>Recombination rates unchanged</a:t>
            </a:r>
          </a:p>
        </p:txBody>
      </p:sp>
      <p:sp>
        <p:nvSpPr>
          <p:cNvPr id="8" name="Slide Number Placeholder 7">
            <a:extLst>
              <a:ext uri="{FF2B5EF4-FFF2-40B4-BE49-F238E27FC236}">
                <a16:creationId xmlns:a16="http://schemas.microsoft.com/office/drawing/2014/main" id="{BF9D3468-52DE-F15D-4A0A-3E2CEABF1778}"/>
              </a:ext>
            </a:extLst>
          </p:cNvPr>
          <p:cNvSpPr>
            <a:spLocks noGrp="1"/>
          </p:cNvSpPr>
          <p:nvPr>
            <p:ph type="sldNum" sz="quarter" idx="12"/>
          </p:nvPr>
        </p:nvSpPr>
        <p:spPr/>
        <p:txBody>
          <a:bodyPr/>
          <a:lstStyle/>
          <a:p>
            <a:fld id="{3B77E2EF-A968-F04C-B030-CA6D994F261B}" type="slidenum">
              <a:rPr lang="en-GB" smtClean="0"/>
              <a:t>31</a:t>
            </a:fld>
            <a:endParaRPr lang="en-GB"/>
          </a:p>
        </p:txBody>
      </p:sp>
      <p:pic>
        <p:nvPicPr>
          <p:cNvPr id="9" name="Picture 8">
            <a:extLst>
              <a:ext uri="{FF2B5EF4-FFF2-40B4-BE49-F238E27FC236}">
                <a16:creationId xmlns:a16="http://schemas.microsoft.com/office/drawing/2014/main" id="{7D17AAE4-661E-B947-D1AD-BDEBF36C22F1}"/>
              </a:ext>
            </a:extLst>
          </p:cNvPr>
          <p:cNvPicPr>
            <a:picLocks noChangeAspect="1"/>
          </p:cNvPicPr>
          <p:nvPr/>
        </p:nvPicPr>
        <p:blipFill>
          <a:blip r:embed="rId3"/>
          <a:stretch>
            <a:fillRect/>
          </a:stretch>
        </p:blipFill>
        <p:spPr>
          <a:xfrm>
            <a:off x="7609968" y="2982286"/>
            <a:ext cx="4180220" cy="3600000"/>
          </a:xfrm>
          <a:prstGeom prst="rect">
            <a:avLst/>
          </a:prstGeom>
        </p:spPr>
      </p:pic>
      <p:pic>
        <p:nvPicPr>
          <p:cNvPr id="10" name="Picture 9">
            <a:extLst>
              <a:ext uri="{FF2B5EF4-FFF2-40B4-BE49-F238E27FC236}">
                <a16:creationId xmlns:a16="http://schemas.microsoft.com/office/drawing/2014/main" id="{B3FA3B30-3491-E912-F402-44B183B213E6}"/>
              </a:ext>
            </a:extLst>
          </p:cNvPr>
          <p:cNvPicPr>
            <a:picLocks noChangeAspect="1"/>
          </p:cNvPicPr>
          <p:nvPr/>
        </p:nvPicPr>
        <p:blipFill>
          <a:blip r:embed="rId4"/>
          <a:stretch>
            <a:fillRect/>
          </a:stretch>
        </p:blipFill>
        <p:spPr>
          <a:xfrm>
            <a:off x="356449" y="2951007"/>
            <a:ext cx="5019130" cy="3744000"/>
          </a:xfrm>
          <a:prstGeom prst="rect">
            <a:avLst/>
          </a:prstGeom>
        </p:spPr>
      </p:pic>
      <p:sp>
        <p:nvSpPr>
          <p:cNvPr id="5" name="Content Placeholder 2">
            <a:extLst>
              <a:ext uri="{FF2B5EF4-FFF2-40B4-BE49-F238E27FC236}">
                <a16:creationId xmlns:a16="http://schemas.microsoft.com/office/drawing/2014/main" id="{4DB1FE1D-9C7A-E4A3-82C3-C4ACBCEA4793}"/>
              </a:ext>
            </a:extLst>
          </p:cNvPr>
          <p:cNvSpPr txBox="1">
            <a:spLocks/>
          </p:cNvSpPr>
          <p:nvPr/>
        </p:nvSpPr>
        <p:spPr>
          <a:xfrm>
            <a:off x="7549114" y="2085124"/>
            <a:ext cx="4379381" cy="5693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See modified </a:t>
            </a:r>
            <a:r>
              <a:rPr lang="en-GB" b="1" dirty="0"/>
              <a:t>ionization</a:t>
            </a:r>
            <a:r>
              <a:rPr lang="en-GB" dirty="0"/>
              <a:t> </a:t>
            </a:r>
            <a:r>
              <a:rPr lang="en-GB" b="1" dirty="0"/>
              <a:t>balance</a:t>
            </a:r>
          </a:p>
          <a:p>
            <a:endParaRPr lang="en-GB" dirty="0"/>
          </a:p>
          <a:p>
            <a:endParaRPr lang="en-GB" dirty="0"/>
          </a:p>
          <a:p>
            <a:endParaRPr lang="en-GB" dirty="0"/>
          </a:p>
        </p:txBody>
      </p:sp>
      <p:sp>
        <p:nvSpPr>
          <p:cNvPr id="6" name="Rectangle 5">
            <a:extLst>
              <a:ext uri="{FF2B5EF4-FFF2-40B4-BE49-F238E27FC236}">
                <a16:creationId xmlns:a16="http://schemas.microsoft.com/office/drawing/2014/main" id="{A61B65B7-B377-EC2E-CF79-EB7A19694A67}"/>
              </a:ext>
            </a:extLst>
          </p:cNvPr>
          <p:cNvSpPr/>
          <p:nvPr/>
        </p:nvSpPr>
        <p:spPr>
          <a:xfrm>
            <a:off x="5205203" y="6399724"/>
            <a:ext cx="2343911" cy="276999"/>
          </a:xfrm>
          <a:prstGeom prst="rect">
            <a:avLst/>
          </a:prstGeom>
        </p:spPr>
        <p:txBody>
          <a:bodyPr wrap="none">
            <a:spAutoFit/>
          </a:bodyPr>
          <a:lstStyle/>
          <a:p>
            <a:pPr algn="just" hangingPunct="0"/>
            <a:r>
              <a:rPr lang="en-US" sz="1200" dirty="0">
                <a:solidFill>
                  <a:schemeClr val="tx1">
                    <a:lumMod val="75000"/>
                    <a:lumOff val="25000"/>
                  </a:schemeClr>
                </a:solidFill>
                <a:latin typeface="Arial" panose="020B0604020202020204" pitchFamily="34" charset="0"/>
                <a:ea typeface="Liberation Mono" pitchFamily="49"/>
                <a:cs typeface="Arial" panose="020B0604020202020204" pitchFamily="34" charset="0"/>
              </a:rPr>
              <a:t>[ D. Power, PhD Thesis (2023) ]</a:t>
            </a:r>
            <a:endParaRPr lang="en-US" sz="1200" baseline="30000" dirty="0">
              <a:solidFill>
                <a:schemeClr val="tx1">
                  <a:lumMod val="75000"/>
                  <a:lumOff val="25000"/>
                </a:schemeClr>
              </a:solidFill>
              <a:latin typeface="Arial" panose="020B0604020202020204" pitchFamily="34" charset="0"/>
              <a:ea typeface="Liberation Mono" pitchFamily="49"/>
              <a:cs typeface="Arial" panose="020B0604020202020204" pitchFamily="34" charset="0"/>
            </a:endParaRPr>
          </a:p>
        </p:txBody>
      </p:sp>
    </p:spTree>
    <p:extLst>
      <p:ext uri="{BB962C8B-B14F-4D97-AF65-F5344CB8AC3E}">
        <p14:creationId xmlns:p14="http://schemas.microsoft.com/office/powerpoint/2010/main" val="15728089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21D51-BF00-4A51-1989-2F544C02D1FF}"/>
              </a:ext>
            </a:extLst>
          </p:cNvPr>
          <p:cNvSpPr>
            <a:spLocks noGrp="1"/>
          </p:cNvSpPr>
          <p:nvPr>
            <p:ph type="title"/>
          </p:nvPr>
        </p:nvSpPr>
        <p:spPr/>
        <p:txBody>
          <a:bodyPr/>
          <a:lstStyle/>
          <a:p>
            <a:r>
              <a:rPr lang="en-GB" dirty="0"/>
              <a:t>Radiative losses reduction</a:t>
            </a:r>
            <a:br>
              <a:rPr lang="en-GB" dirty="0"/>
            </a:br>
            <a:endParaRPr lang="en-GB" dirty="0"/>
          </a:p>
        </p:txBody>
      </p:sp>
      <p:sp>
        <p:nvSpPr>
          <p:cNvPr id="3" name="Content Placeholder 2">
            <a:extLst>
              <a:ext uri="{FF2B5EF4-FFF2-40B4-BE49-F238E27FC236}">
                <a16:creationId xmlns:a16="http://schemas.microsoft.com/office/drawing/2014/main" id="{294C614E-CA64-685B-57DB-4090EC1684B2}"/>
              </a:ext>
            </a:extLst>
          </p:cNvPr>
          <p:cNvSpPr>
            <a:spLocks noGrp="1"/>
          </p:cNvSpPr>
          <p:nvPr>
            <p:ph idx="1"/>
          </p:nvPr>
        </p:nvSpPr>
        <p:spPr>
          <a:xfrm>
            <a:off x="322162" y="1025713"/>
            <a:ext cx="6432599" cy="2059650"/>
          </a:xfrm>
        </p:spPr>
        <p:txBody>
          <a:bodyPr>
            <a:normAutofit/>
          </a:bodyPr>
          <a:lstStyle/>
          <a:p>
            <a:r>
              <a:rPr lang="en-GB" dirty="0"/>
              <a:t>May influence, e.g., </a:t>
            </a:r>
          </a:p>
          <a:p>
            <a:pPr lvl="1"/>
            <a:r>
              <a:rPr lang="en-GB" dirty="0"/>
              <a:t>power balance ?</a:t>
            </a:r>
          </a:p>
          <a:p>
            <a:pPr lvl="1"/>
            <a:r>
              <a:rPr lang="en-GB" dirty="0"/>
              <a:t>detachment onset from impurity seeding ?</a:t>
            </a:r>
          </a:p>
          <a:p>
            <a:r>
              <a:rPr lang="en-GB" dirty="0"/>
              <a:t>Depends on impurity type &amp; plasma conditions</a:t>
            </a:r>
          </a:p>
          <a:p>
            <a:r>
              <a:rPr lang="en-GB" dirty="0"/>
              <a:t>No self-consistent feedback to plasma (yet) …  </a:t>
            </a:r>
          </a:p>
        </p:txBody>
      </p:sp>
      <p:sp>
        <p:nvSpPr>
          <p:cNvPr id="8" name="Slide Number Placeholder 7">
            <a:extLst>
              <a:ext uri="{FF2B5EF4-FFF2-40B4-BE49-F238E27FC236}">
                <a16:creationId xmlns:a16="http://schemas.microsoft.com/office/drawing/2014/main" id="{79D375C1-F7E0-2C15-C41D-B6125D8DABC5}"/>
              </a:ext>
            </a:extLst>
          </p:cNvPr>
          <p:cNvSpPr>
            <a:spLocks noGrp="1"/>
          </p:cNvSpPr>
          <p:nvPr>
            <p:ph type="sldNum" sz="quarter" idx="12"/>
          </p:nvPr>
        </p:nvSpPr>
        <p:spPr/>
        <p:txBody>
          <a:bodyPr/>
          <a:lstStyle/>
          <a:p>
            <a:fld id="{3B77E2EF-A968-F04C-B030-CA6D994F261B}" type="slidenum">
              <a:rPr lang="en-GB" smtClean="0"/>
              <a:t>32</a:t>
            </a:fld>
            <a:endParaRPr lang="en-GB" dirty="0"/>
          </a:p>
        </p:txBody>
      </p:sp>
      <p:pic>
        <p:nvPicPr>
          <p:cNvPr id="9" name="Picture 8">
            <a:extLst>
              <a:ext uri="{FF2B5EF4-FFF2-40B4-BE49-F238E27FC236}">
                <a16:creationId xmlns:a16="http://schemas.microsoft.com/office/drawing/2014/main" id="{95C84F4F-BB25-11A4-70CC-F4C4B27CABD3}"/>
              </a:ext>
            </a:extLst>
          </p:cNvPr>
          <p:cNvPicPr>
            <a:picLocks noChangeAspect="1"/>
          </p:cNvPicPr>
          <p:nvPr/>
        </p:nvPicPr>
        <p:blipFill>
          <a:blip r:embed="rId3"/>
          <a:stretch>
            <a:fillRect/>
          </a:stretch>
        </p:blipFill>
        <p:spPr>
          <a:xfrm>
            <a:off x="497711" y="3723370"/>
            <a:ext cx="4293213" cy="2923039"/>
          </a:xfrm>
          <a:prstGeom prst="rect">
            <a:avLst/>
          </a:prstGeom>
        </p:spPr>
      </p:pic>
      <p:pic>
        <p:nvPicPr>
          <p:cNvPr id="10" name="Picture 9">
            <a:extLst>
              <a:ext uri="{FF2B5EF4-FFF2-40B4-BE49-F238E27FC236}">
                <a16:creationId xmlns:a16="http://schemas.microsoft.com/office/drawing/2014/main" id="{655C0E18-F307-F490-9F80-466BF87A93B1}"/>
              </a:ext>
            </a:extLst>
          </p:cNvPr>
          <p:cNvPicPr>
            <a:picLocks noChangeAspect="1"/>
          </p:cNvPicPr>
          <p:nvPr/>
        </p:nvPicPr>
        <p:blipFill>
          <a:blip r:embed="rId4"/>
          <a:stretch>
            <a:fillRect/>
          </a:stretch>
        </p:blipFill>
        <p:spPr>
          <a:xfrm>
            <a:off x="7549824" y="3613666"/>
            <a:ext cx="4427534" cy="3014491"/>
          </a:xfrm>
          <a:prstGeom prst="rect">
            <a:avLst/>
          </a:prstGeom>
        </p:spPr>
      </p:pic>
      <p:sp>
        <p:nvSpPr>
          <p:cNvPr id="11" name="TextBox 10">
            <a:extLst>
              <a:ext uri="{FF2B5EF4-FFF2-40B4-BE49-F238E27FC236}">
                <a16:creationId xmlns:a16="http://schemas.microsoft.com/office/drawing/2014/main" id="{31B17967-A085-2FE9-CC08-A17F3E5012FF}"/>
              </a:ext>
            </a:extLst>
          </p:cNvPr>
          <p:cNvSpPr txBox="1"/>
          <p:nvPr/>
        </p:nvSpPr>
        <p:spPr>
          <a:xfrm>
            <a:off x="2106626" y="3414998"/>
            <a:ext cx="864339" cy="369332"/>
          </a:xfrm>
          <a:prstGeom prst="rect">
            <a:avLst/>
          </a:prstGeom>
          <a:noFill/>
        </p:spPr>
        <p:txBody>
          <a:bodyPr wrap="none" rtlCol="0">
            <a:spAutoFit/>
          </a:bodyPr>
          <a:lstStyle/>
          <a:p>
            <a:r>
              <a:rPr lang="en-GB" dirty="0"/>
              <a:t>Carbon</a:t>
            </a:r>
          </a:p>
        </p:txBody>
      </p:sp>
      <p:sp>
        <p:nvSpPr>
          <p:cNvPr id="12" name="TextBox 11">
            <a:extLst>
              <a:ext uri="{FF2B5EF4-FFF2-40B4-BE49-F238E27FC236}">
                <a16:creationId xmlns:a16="http://schemas.microsoft.com/office/drawing/2014/main" id="{572D3D01-9021-79D1-9FA4-8F8CB5FD3996}"/>
              </a:ext>
            </a:extLst>
          </p:cNvPr>
          <p:cNvSpPr txBox="1"/>
          <p:nvPr/>
        </p:nvSpPr>
        <p:spPr>
          <a:xfrm>
            <a:off x="9323538" y="3340883"/>
            <a:ext cx="745782" cy="406266"/>
          </a:xfrm>
          <a:prstGeom prst="rect">
            <a:avLst/>
          </a:prstGeom>
          <a:noFill/>
        </p:spPr>
        <p:txBody>
          <a:bodyPr wrap="none" rtlCol="0">
            <a:spAutoFit/>
          </a:bodyPr>
          <a:lstStyle/>
          <a:p>
            <a:r>
              <a:rPr lang="en-GB" dirty="0"/>
              <a:t>Argon</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104CCBD5-FD56-799A-FF85-1DD980A1DB69}"/>
                  </a:ext>
                </a:extLst>
              </p:cNvPr>
              <p:cNvSpPr txBox="1"/>
              <p:nvPr/>
            </p:nvSpPr>
            <p:spPr>
              <a:xfrm>
                <a:off x="7280322" y="1157057"/>
                <a:ext cx="4336956" cy="40363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𝛿</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𝑞</m:t>
                          </m:r>
                        </m:e>
                        <m:sub>
                          <m:r>
                            <a:rPr lang="en-GB" b="0" i="1" smtClean="0">
                              <a:latin typeface="Cambria Math" panose="02040503050406030204" pitchFamily="18" charset="0"/>
                            </a:rPr>
                            <m:t>𝑧</m:t>
                          </m:r>
                          <m:r>
                            <a:rPr lang="en-GB" b="0" i="1" smtClean="0">
                              <a:latin typeface="Cambria Math" panose="02040503050406030204" pitchFamily="18" charset="0"/>
                            </a:rPr>
                            <m:t>,</m:t>
                          </m:r>
                          <m:r>
                            <a:rPr lang="en-GB" b="0" i="1" smtClean="0">
                              <a:latin typeface="Cambria Math" panose="02040503050406030204" pitchFamily="18" charset="0"/>
                            </a:rPr>
                            <m:t>𝑡𝑜𝑡</m:t>
                          </m:r>
                        </m:sub>
                      </m:sSub>
                      <m:r>
                        <a:rPr lang="en-GB" b="0" i="1" smtClean="0">
                          <a:latin typeface="Cambria Math" panose="02040503050406030204" pitchFamily="18" charset="0"/>
                        </a:rPr>
                        <m:t>=(</m:t>
                      </m:r>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𝑞</m:t>
                          </m:r>
                        </m:e>
                        <m:sub>
                          <m:r>
                            <a:rPr lang="en-GB" b="0" i="1" smtClean="0">
                              <a:latin typeface="Cambria Math" panose="02040503050406030204" pitchFamily="18" charset="0"/>
                            </a:rPr>
                            <m:t>𝑧</m:t>
                          </m:r>
                          <m:r>
                            <a:rPr lang="en-GB" b="0" i="1" smtClean="0">
                              <a:latin typeface="Cambria Math" panose="02040503050406030204" pitchFamily="18" charset="0"/>
                            </a:rPr>
                            <m:t>,</m:t>
                          </m:r>
                          <m:r>
                            <a:rPr lang="en-GB" b="0" i="1" smtClean="0">
                              <a:latin typeface="Cambria Math" panose="02040503050406030204" pitchFamily="18" charset="0"/>
                            </a:rPr>
                            <m:t>𝑡𝑜𝑡</m:t>
                          </m:r>
                        </m:sub>
                        <m:sup>
                          <m:r>
                            <a:rPr lang="en-GB" b="0" i="1" smtClean="0">
                              <a:latin typeface="Cambria Math" panose="02040503050406030204" pitchFamily="18" charset="0"/>
                            </a:rPr>
                            <m:t>𝑀𝑎𝑥𝑤𝑒𝑙𝑙𝑖𝑎𝑛</m:t>
                          </m:r>
                        </m:sup>
                      </m:sSubSup>
                      <m:r>
                        <a:rPr lang="en-GB" b="0" i="1" smtClean="0">
                          <a:latin typeface="Cambria Math" panose="02040503050406030204" pitchFamily="18" charset="0"/>
                        </a:rPr>
                        <m:t>−</m:t>
                      </m:r>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𝑞</m:t>
                          </m:r>
                        </m:e>
                        <m:sub>
                          <m:r>
                            <a:rPr lang="en-GB" b="0" i="1" smtClean="0">
                              <a:latin typeface="Cambria Math" panose="02040503050406030204" pitchFamily="18" charset="0"/>
                            </a:rPr>
                            <m:t>𝑧</m:t>
                          </m:r>
                          <m:r>
                            <a:rPr lang="en-GB" b="0" i="1" smtClean="0">
                              <a:latin typeface="Cambria Math" panose="02040503050406030204" pitchFamily="18" charset="0"/>
                            </a:rPr>
                            <m:t>,</m:t>
                          </m:r>
                          <m:r>
                            <a:rPr lang="en-GB" b="0" i="1" smtClean="0">
                              <a:latin typeface="Cambria Math" panose="02040503050406030204" pitchFamily="18" charset="0"/>
                            </a:rPr>
                            <m:t>𝑡𝑜𝑡</m:t>
                          </m:r>
                        </m:sub>
                        <m:sup>
                          <m:r>
                            <a:rPr lang="en-GB" b="0" i="1" smtClean="0">
                              <a:latin typeface="Cambria Math" panose="02040503050406030204" pitchFamily="18" charset="0"/>
                            </a:rPr>
                            <m:t>𝑘𝑖𝑛𝑒𝑡𝑖𝑐</m:t>
                          </m:r>
                        </m:sup>
                      </m:sSubSup>
                      <m:r>
                        <a:rPr lang="en-GB" b="0" i="1" smtClean="0">
                          <a:latin typeface="Cambria Math" panose="02040503050406030204" pitchFamily="18" charset="0"/>
                        </a:rPr>
                        <m:t>)/</m:t>
                      </m:r>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𝑞</m:t>
                          </m:r>
                        </m:e>
                        <m:sub>
                          <m:r>
                            <a:rPr lang="en-GB" b="0" i="1" smtClean="0">
                              <a:latin typeface="Cambria Math" panose="02040503050406030204" pitchFamily="18" charset="0"/>
                            </a:rPr>
                            <m:t>𝑧</m:t>
                          </m:r>
                          <m:r>
                            <a:rPr lang="en-GB" b="0" i="1" smtClean="0">
                              <a:latin typeface="Cambria Math" panose="02040503050406030204" pitchFamily="18" charset="0"/>
                            </a:rPr>
                            <m:t>,</m:t>
                          </m:r>
                          <m:r>
                            <a:rPr lang="en-GB" b="0" i="1" smtClean="0">
                              <a:latin typeface="Cambria Math" panose="02040503050406030204" pitchFamily="18" charset="0"/>
                            </a:rPr>
                            <m:t>𝑡𝑜𝑡</m:t>
                          </m:r>
                        </m:sub>
                        <m:sup>
                          <m:r>
                            <a:rPr lang="en-GB" b="0" i="1" smtClean="0">
                              <a:latin typeface="Cambria Math" panose="02040503050406030204" pitchFamily="18" charset="0"/>
                            </a:rPr>
                            <m:t>𝑘𝑖𝑛𝑒𝑡𝑖𝑐</m:t>
                          </m:r>
                        </m:sup>
                      </m:sSubSup>
                    </m:oMath>
                  </m:oMathPara>
                </a14:m>
                <a:endParaRPr lang="en-GB" dirty="0"/>
              </a:p>
            </p:txBody>
          </p:sp>
        </mc:Choice>
        <mc:Fallback xmlns="">
          <p:sp>
            <p:nvSpPr>
              <p:cNvPr id="13" name="TextBox 12">
                <a:extLst>
                  <a:ext uri="{FF2B5EF4-FFF2-40B4-BE49-F238E27FC236}">
                    <a16:creationId xmlns:a16="http://schemas.microsoft.com/office/drawing/2014/main" id="{104CCBD5-FD56-799A-FF85-1DD980A1DB69}"/>
                  </a:ext>
                </a:extLst>
              </p:cNvPr>
              <p:cNvSpPr txBox="1">
                <a:spLocks noRot="1" noChangeAspect="1" noMove="1" noResize="1" noEditPoints="1" noAdjustHandles="1" noChangeArrowheads="1" noChangeShapeType="1" noTextEdit="1"/>
              </p:cNvSpPr>
              <p:nvPr/>
            </p:nvSpPr>
            <p:spPr>
              <a:xfrm>
                <a:off x="7280322" y="1157057"/>
                <a:ext cx="4336956" cy="403637"/>
              </a:xfrm>
              <a:prstGeom prst="rect">
                <a:avLst/>
              </a:prstGeom>
              <a:blipFill>
                <a:blip r:embed="rId5"/>
                <a:stretch>
                  <a:fillRect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67291A1-5FF1-1A30-C886-99F9D30998E5}"/>
                  </a:ext>
                </a:extLst>
              </p:cNvPr>
              <p:cNvSpPr txBox="1"/>
              <p:nvPr/>
            </p:nvSpPr>
            <p:spPr>
              <a:xfrm>
                <a:off x="7445675" y="1745666"/>
                <a:ext cx="4336956" cy="381515"/>
              </a:xfrm>
              <a:prstGeom prst="rect">
                <a:avLst/>
              </a:prstGeom>
              <a:noFill/>
            </p:spPr>
            <p:txBody>
              <a:bodyPr wrap="square" rtlCol="0">
                <a:spAutoFit/>
              </a:bodyPr>
              <a:lstStyle/>
              <a:p>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𝑞</m:t>
                        </m:r>
                      </m:e>
                      <m:sub>
                        <m:r>
                          <a:rPr lang="en-GB" b="0" i="1" smtClean="0">
                            <a:latin typeface="Cambria Math" panose="02040503050406030204" pitchFamily="18" charset="0"/>
                          </a:rPr>
                          <m:t>𝑧</m:t>
                        </m:r>
                        <m:r>
                          <a:rPr lang="en-GB" b="0" i="1" smtClean="0">
                            <a:latin typeface="Cambria Math" panose="02040503050406030204" pitchFamily="18" charset="0"/>
                          </a:rPr>
                          <m:t>,</m:t>
                        </m:r>
                        <m:r>
                          <a:rPr lang="en-GB" b="0" i="1" smtClean="0">
                            <a:latin typeface="Cambria Math" panose="02040503050406030204" pitchFamily="18" charset="0"/>
                          </a:rPr>
                          <m:t>𝑡𝑜𝑡</m:t>
                        </m:r>
                      </m:sub>
                    </m:sSub>
                    <m:r>
                      <a:rPr lang="en-GB" b="0" i="1" smtClean="0">
                        <a:latin typeface="Cambria Math" panose="02040503050406030204" pitchFamily="18" charset="0"/>
                      </a:rPr>
                      <m:t>= </m:t>
                    </m:r>
                  </m:oMath>
                </a14:m>
                <a:r>
                  <a:rPr lang="en-GB" dirty="0"/>
                  <a:t>line integrated total radiative losses</a:t>
                </a:r>
              </a:p>
            </p:txBody>
          </p:sp>
        </mc:Choice>
        <mc:Fallback xmlns="">
          <p:sp>
            <p:nvSpPr>
              <p:cNvPr id="14" name="TextBox 13">
                <a:extLst>
                  <a:ext uri="{FF2B5EF4-FFF2-40B4-BE49-F238E27FC236}">
                    <a16:creationId xmlns:a16="http://schemas.microsoft.com/office/drawing/2014/main" id="{D67291A1-5FF1-1A30-C886-99F9D30998E5}"/>
                  </a:ext>
                </a:extLst>
              </p:cNvPr>
              <p:cNvSpPr txBox="1">
                <a:spLocks noRot="1" noChangeAspect="1" noMove="1" noResize="1" noEditPoints="1" noAdjustHandles="1" noChangeArrowheads="1" noChangeShapeType="1" noTextEdit="1"/>
              </p:cNvSpPr>
              <p:nvPr/>
            </p:nvSpPr>
            <p:spPr>
              <a:xfrm>
                <a:off x="7445675" y="1745666"/>
                <a:ext cx="4336956" cy="381515"/>
              </a:xfrm>
              <a:prstGeom prst="rect">
                <a:avLst/>
              </a:prstGeom>
              <a:blipFill>
                <a:blip r:embed="rId6"/>
                <a:stretch>
                  <a:fillRect t="-6452" b="-22581"/>
                </a:stretch>
              </a:blipFill>
            </p:spPr>
            <p:txBody>
              <a:bodyPr/>
              <a:lstStyle/>
              <a:p>
                <a:r>
                  <a:rPr lang="en-US">
                    <a:noFill/>
                  </a:rPr>
                  <a:t> </a:t>
                </a:r>
              </a:p>
            </p:txBody>
          </p:sp>
        </mc:Fallback>
      </mc:AlternateContent>
      <p:sp>
        <p:nvSpPr>
          <p:cNvPr id="15" name="Rectangle 14">
            <a:extLst>
              <a:ext uri="{FF2B5EF4-FFF2-40B4-BE49-F238E27FC236}">
                <a16:creationId xmlns:a16="http://schemas.microsoft.com/office/drawing/2014/main" id="{1A3D53E2-6EA1-F842-BFB8-EA722DEE6751}"/>
              </a:ext>
            </a:extLst>
          </p:cNvPr>
          <p:cNvSpPr/>
          <p:nvPr/>
        </p:nvSpPr>
        <p:spPr>
          <a:xfrm>
            <a:off x="7261388" y="1089834"/>
            <a:ext cx="4661207" cy="120501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C22763E2-5099-551F-9D6C-C8B76A7432DE}"/>
              </a:ext>
            </a:extLst>
          </p:cNvPr>
          <p:cNvSpPr/>
          <p:nvPr/>
        </p:nvSpPr>
        <p:spPr>
          <a:xfrm>
            <a:off x="5101764" y="6397831"/>
            <a:ext cx="2343911" cy="276999"/>
          </a:xfrm>
          <a:prstGeom prst="rect">
            <a:avLst/>
          </a:prstGeom>
        </p:spPr>
        <p:txBody>
          <a:bodyPr wrap="none">
            <a:spAutoFit/>
          </a:bodyPr>
          <a:lstStyle/>
          <a:p>
            <a:pPr algn="just" hangingPunct="0"/>
            <a:r>
              <a:rPr lang="en-US" sz="1200" dirty="0">
                <a:solidFill>
                  <a:schemeClr val="tx1">
                    <a:lumMod val="75000"/>
                    <a:lumOff val="25000"/>
                  </a:schemeClr>
                </a:solidFill>
                <a:latin typeface="Arial" panose="020B0604020202020204" pitchFamily="34" charset="0"/>
                <a:ea typeface="Liberation Mono" pitchFamily="49"/>
                <a:cs typeface="Arial" panose="020B0604020202020204" pitchFamily="34" charset="0"/>
              </a:rPr>
              <a:t>[ D. Power, PhD Thesis (2023) ]</a:t>
            </a:r>
            <a:endParaRPr lang="en-US" sz="1200" baseline="30000" dirty="0">
              <a:solidFill>
                <a:schemeClr val="tx1">
                  <a:lumMod val="75000"/>
                  <a:lumOff val="25000"/>
                </a:schemeClr>
              </a:solidFill>
              <a:latin typeface="Arial" panose="020B0604020202020204" pitchFamily="34" charset="0"/>
              <a:ea typeface="Liberation Mono" pitchFamily="49"/>
              <a:cs typeface="Arial" panose="020B0604020202020204" pitchFamily="34" charset="0"/>
            </a:endParaRPr>
          </a:p>
        </p:txBody>
      </p:sp>
    </p:spTree>
    <p:extLst>
      <p:ext uri="{BB962C8B-B14F-4D97-AF65-F5344CB8AC3E}">
        <p14:creationId xmlns:p14="http://schemas.microsoft.com/office/powerpoint/2010/main" val="893890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E2E220-084F-DC40-A073-A787FBA1A7E2}"/>
              </a:ext>
            </a:extLst>
          </p:cNvPr>
          <p:cNvSpPr>
            <a:spLocks noGrp="1"/>
          </p:cNvSpPr>
          <p:nvPr>
            <p:ph type="title"/>
          </p:nvPr>
        </p:nvSpPr>
        <p:spPr>
          <a:xfrm>
            <a:off x="831850" y="1709738"/>
            <a:ext cx="10944514" cy="2852737"/>
          </a:xfrm>
        </p:spPr>
        <p:txBody>
          <a:bodyPr/>
          <a:lstStyle/>
          <a:p>
            <a:r>
              <a:rPr lang="en-US" dirty="0"/>
              <a:t>Briefly…</a:t>
            </a:r>
            <a:br>
              <a:rPr lang="en-US" dirty="0"/>
            </a:br>
            <a:br>
              <a:rPr lang="en-US" dirty="0"/>
            </a:br>
            <a:r>
              <a:rPr lang="en-US" dirty="0"/>
              <a:t>… UKAEA New Exhaust Code</a:t>
            </a:r>
          </a:p>
        </p:txBody>
      </p:sp>
      <p:sp>
        <p:nvSpPr>
          <p:cNvPr id="6" name="Text Placeholder 5">
            <a:extLst>
              <a:ext uri="{FF2B5EF4-FFF2-40B4-BE49-F238E27FC236}">
                <a16:creationId xmlns:a16="http://schemas.microsoft.com/office/drawing/2014/main" id="{F167AE3C-C066-7B49-B409-225C6C71EBF9}"/>
              </a:ext>
            </a:extLst>
          </p:cNvPr>
          <p:cNvSpPr>
            <a:spLocks noGrp="1"/>
          </p:cNvSpPr>
          <p:nvPr>
            <p:ph type="body" idx="1"/>
          </p:nvPr>
        </p:nvSpPr>
        <p:spPr/>
        <p:txBody>
          <a:bodyPr/>
          <a:lstStyle/>
          <a:p>
            <a:endParaRPr lang="en-US" dirty="0"/>
          </a:p>
          <a:p>
            <a:r>
              <a:rPr lang="en-US" dirty="0"/>
              <a:t>Acknowledgement:	NEC-Team</a:t>
            </a:r>
          </a:p>
        </p:txBody>
      </p:sp>
    </p:spTree>
    <p:extLst>
      <p:ext uri="{BB962C8B-B14F-4D97-AF65-F5344CB8AC3E}">
        <p14:creationId xmlns:p14="http://schemas.microsoft.com/office/powerpoint/2010/main" val="4814299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9102C6-2ECC-48B3-AB2F-9E3A4723CD2C}"/>
              </a:ext>
            </a:extLst>
          </p:cNvPr>
          <p:cNvSpPr>
            <a:spLocks noGrp="1"/>
          </p:cNvSpPr>
          <p:nvPr>
            <p:ph type="title"/>
          </p:nvPr>
        </p:nvSpPr>
        <p:spPr>
          <a:xfrm>
            <a:off x="491812" y="103913"/>
            <a:ext cx="11372127" cy="1325563"/>
          </a:xfrm>
        </p:spPr>
        <p:txBody>
          <a:bodyPr>
            <a:normAutofit/>
          </a:bodyPr>
          <a:lstStyle/>
          <a:p>
            <a:r>
              <a:rPr lang="en-GB" dirty="0"/>
              <a:t>UKAEA New Exhaust Code (NEC)  –  Motivation</a:t>
            </a:r>
            <a:br>
              <a:rPr lang="en-GB" dirty="0"/>
            </a:br>
            <a:endParaRPr lang="en-GB" sz="2700" dirty="0">
              <a:solidFill>
                <a:schemeClr val="accent4">
                  <a:lumMod val="20000"/>
                  <a:lumOff val="80000"/>
                </a:schemeClr>
              </a:solidFill>
            </a:endParaRPr>
          </a:p>
        </p:txBody>
      </p:sp>
      <p:sp>
        <p:nvSpPr>
          <p:cNvPr id="13" name="Footer Placeholder 3">
            <a:extLst>
              <a:ext uri="{FF2B5EF4-FFF2-40B4-BE49-F238E27FC236}">
                <a16:creationId xmlns:a16="http://schemas.microsoft.com/office/drawing/2014/main" id="{9B17A26D-3434-4597-B6D5-5EF04468F766}"/>
              </a:ext>
            </a:extLst>
          </p:cNvPr>
          <p:cNvSpPr>
            <a:spLocks noGrp="1"/>
          </p:cNvSpPr>
          <p:nvPr>
            <p:ph type="ftr" sz="quarter" idx="11"/>
          </p:nvPr>
        </p:nvSpPr>
        <p:spPr>
          <a:xfrm>
            <a:off x="221718" y="6323203"/>
            <a:ext cx="1530390" cy="365125"/>
          </a:xfrm>
        </p:spPr>
        <p:txBody>
          <a:bodyPr/>
          <a:lstStyle/>
          <a:p>
            <a:r>
              <a:rPr lang="en-US" i="1" dirty="0">
                <a:solidFill>
                  <a:schemeClr val="accent1"/>
                </a:solidFill>
              </a:rPr>
              <a:t>Courtesy J. Harrison</a:t>
            </a:r>
          </a:p>
        </p:txBody>
      </p:sp>
      <p:sp>
        <p:nvSpPr>
          <p:cNvPr id="6" name="Content Placeholder 1">
            <a:extLst>
              <a:ext uri="{FF2B5EF4-FFF2-40B4-BE49-F238E27FC236}">
                <a16:creationId xmlns:a16="http://schemas.microsoft.com/office/drawing/2014/main" id="{0FB37C27-1AB2-4863-A8DC-BB7A69F17711}"/>
              </a:ext>
            </a:extLst>
          </p:cNvPr>
          <p:cNvSpPr>
            <a:spLocks noGrp="1"/>
          </p:cNvSpPr>
          <p:nvPr>
            <p:ph sz="half" idx="4294967295"/>
          </p:nvPr>
        </p:nvSpPr>
        <p:spPr>
          <a:xfrm>
            <a:off x="3398838" y="1530350"/>
            <a:ext cx="8553255" cy="4694238"/>
          </a:xfrm>
        </p:spPr>
        <p:txBody>
          <a:bodyPr>
            <a:noAutofit/>
          </a:bodyPr>
          <a:lstStyle/>
          <a:p>
            <a:r>
              <a:rPr lang="en-GB" sz="2200" b="1" dirty="0"/>
              <a:t>Towards addressing one of the most significant challenges facing fusion energy – power exhaust</a:t>
            </a:r>
            <a:endParaRPr lang="en-GB" sz="2200" dirty="0"/>
          </a:p>
          <a:p>
            <a:pPr marL="800100" lvl="1" indent="-342900"/>
            <a:r>
              <a:rPr lang="en-US" sz="2000" dirty="0"/>
              <a:t>Predictive, </a:t>
            </a:r>
            <a:r>
              <a:rPr lang="en-US" sz="2000" b="1" i="1" dirty="0"/>
              <a:t>higher-fidelity</a:t>
            </a:r>
            <a:r>
              <a:rPr lang="en-US" sz="2000" dirty="0"/>
              <a:t> modelling essential for fusion power plant concepts. </a:t>
            </a:r>
          </a:p>
          <a:p>
            <a:pPr marL="800100" lvl="1" indent="-342900"/>
            <a:r>
              <a:rPr lang="en-US" sz="2000" dirty="0"/>
              <a:t>Existing modelling tools lack fidelity &amp; scalability for precision &amp; </a:t>
            </a:r>
            <a:r>
              <a:rPr lang="en-US" sz="2000" b="1" i="1" dirty="0"/>
              <a:t>speed</a:t>
            </a:r>
            <a:r>
              <a:rPr lang="en-US" sz="2000" dirty="0"/>
              <a:t> for design iterations.</a:t>
            </a:r>
            <a:br>
              <a:rPr lang="en-US" sz="2000" dirty="0"/>
            </a:br>
            <a:endParaRPr lang="en-US" sz="2000" dirty="0"/>
          </a:p>
          <a:p>
            <a:pPr marL="285750" indent="-285750">
              <a:buFont typeface="Arial" panose="020B0604020202020204" pitchFamily="34" charset="0"/>
              <a:buChar char="•"/>
            </a:pPr>
            <a:r>
              <a:rPr lang="en-GB" sz="2200" b="1" dirty="0"/>
              <a:t>A new exhaust code </a:t>
            </a:r>
            <a:r>
              <a:rPr lang="en-GB" sz="2200" dirty="0"/>
              <a:t>will be developed to support reactor design</a:t>
            </a:r>
          </a:p>
          <a:p>
            <a:pPr marL="742939" lvl="1" indent="-285750">
              <a:buFont typeface="Arial" panose="020B0604020202020204" pitchFamily="34" charset="0"/>
              <a:buChar char="•"/>
            </a:pPr>
            <a:r>
              <a:rPr lang="en-GB" sz="2000" dirty="0"/>
              <a:t>Designed to scale efficiently to </a:t>
            </a:r>
            <a:r>
              <a:rPr lang="en-GB" sz="2000" b="1" i="1" dirty="0"/>
              <a:t>reactor-scale</a:t>
            </a:r>
            <a:r>
              <a:rPr lang="en-GB" sz="2000" dirty="0"/>
              <a:t>  D-T devices</a:t>
            </a:r>
          </a:p>
          <a:p>
            <a:pPr marL="742939" lvl="1" indent="-285750">
              <a:buFont typeface="Arial" panose="020B0604020202020204" pitchFamily="34" charset="0"/>
              <a:buChar char="•"/>
            </a:pPr>
            <a:r>
              <a:rPr lang="en-GB" sz="2000" dirty="0"/>
              <a:t>With models of varying fidelity (reduced models to full turbulence and neutrals)</a:t>
            </a:r>
          </a:p>
          <a:p>
            <a:pPr marL="742939" lvl="1" indent="-285750">
              <a:buFont typeface="Arial" panose="020B0604020202020204" pitchFamily="34" charset="0"/>
              <a:buChar char="•"/>
            </a:pPr>
            <a:r>
              <a:rPr lang="en-GB" sz="2000" dirty="0"/>
              <a:t>Able to simultaneously treat turbulence &amp; neutrals with finesse for detachment</a:t>
            </a:r>
          </a:p>
          <a:p>
            <a:pPr marL="742939" lvl="1" indent="-285750">
              <a:buFont typeface="Arial" panose="020B0604020202020204" pitchFamily="34" charset="0"/>
              <a:buChar char="•"/>
            </a:pPr>
            <a:r>
              <a:rPr lang="en-GB" sz="2000" b="1" i="1" dirty="0"/>
              <a:t>Modern</a:t>
            </a:r>
            <a:r>
              <a:rPr lang="en-GB" sz="2000" dirty="0"/>
              <a:t>, well-engineered code with longevity</a:t>
            </a:r>
          </a:p>
        </p:txBody>
      </p:sp>
      <p:pic>
        <p:nvPicPr>
          <p:cNvPr id="2" name="Picture 1">
            <a:extLst>
              <a:ext uri="{FF2B5EF4-FFF2-40B4-BE49-F238E27FC236}">
                <a16:creationId xmlns:a16="http://schemas.microsoft.com/office/drawing/2014/main" id="{A9F48F29-D15E-F7A3-2030-4A9E9F9A3EF2}"/>
              </a:ext>
            </a:extLst>
          </p:cNvPr>
          <p:cNvPicPr>
            <a:picLocks noChangeAspect="1"/>
          </p:cNvPicPr>
          <p:nvPr/>
        </p:nvPicPr>
        <p:blipFill rotWithShape="1">
          <a:blip r:embed="rId3"/>
          <a:srcRect l="6666" r="496"/>
          <a:stretch/>
        </p:blipFill>
        <p:spPr>
          <a:xfrm>
            <a:off x="97079" y="1311235"/>
            <a:ext cx="2324084" cy="4995266"/>
          </a:xfrm>
          <a:prstGeom prst="rect">
            <a:avLst/>
          </a:prstGeom>
        </p:spPr>
      </p:pic>
      <p:sp>
        <p:nvSpPr>
          <p:cNvPr id="4" name="TextBox 3">
            <a:extLst>
              <a:ext uri="{FF2B5EF4-FFF2-40B4-BE49-F238E27FC236}">
                <a16:creationId xmlns:a16="http://schemas.microsoft.com/office/drawing/2014/main" id="{BBF609E9-BC93-3F7F-9D65-BD6D22D54EE2}"/>
              </a:ext>
            </a:extLst>
          </p:cNvPr>
          <p:cNvSpPr txBox="1"/>
          <p:nvPr/>
        </p:nvSpPr>
        <p:spPr>
          <a:xfrm>
            <a:off x="544180" y="2990500"/>
            <a:ext cx="1668750" cy="276999"/>
          </a:xfrm>
          <a:prstGeom prst="rect">
            <a:avLst/>
          </a:prstGeom>
          <a:solidFill>
            <a:schemeClr val="accent2">
              <a:lumMod val="50000"/>
            </a:schemeClr>
          </a:solidFill>
        </p:spPr>
        <p:txBody>
          <a:bodyPr wrap="square" rtlCol="0">
            <a:spAutoFit/>
          </a:bodyPr>
          <a:lstStyle/>
          <a:p>
            <a:pPr algn="ctr"/>
            <a:r>
              <a:rPr lang="en-GB" sz="1200" dirty="0">
                <a:solidFill>
                  <a:schemeClr val="bg1"/>
                </a:solidFill>
              </a:rPr>
              <a:t>SOLPS - Detachment</a:t>
            </a:r>
          </a:p>
        </p:txBody>
      </p:sp>
      <p:sp>
        <p:nvSpPr>
          <p:cNvPr id="5" name="TextBox 4">
            <a:extLst>
              <a:ext uri="{FF2B5EF4-FFF2-40B4-BE49-F238E27FC236}">
                <a16:creationId xmlns:a16="http://schemas.microsoft.com/office/drawing/2014/main" id="{5C3D6862-4C0C-CE5B-DD7B-07EE9E4F9631}"/>
              </a:ext>
            </a:extLst>
          </p:cNvPr>
          <p:cNvSpPr txBox="1"/>
          <p:nvPr/>
        </p:nvSpPr>
        <p:spPr>
          <a:xfrm>
            <a:off x="544180" y="4031154"/>
            <a:ext cx="1668750" cy="461665"/>
          </a:xfrm>
          <a:prstGeom prst="rect">
            <a:avLst/>
          </a:prstGeom>
          <a:solidFill>
            <a:schemeClr val="accent2">
              <a:lumMod val="50000"/>
            </a:schemeClr>
          </a:solidFill>
        </p:spPr>
        <p:txBody>
          <a:bodyPr wrap="square" rtlCol="0">
            <a:spAutoFit/>
          </a:bodyPr>
          <a:lstStyle/>
          <a:p>
            <a:pPr algn="ctr"/>
            <a:r>
              <a:rPr lang="en-GB" sz="1200" dirty="0">
                <a:solidFill>
                  <a:schemeClr val="bg1"/>
                </a:solidFill>
              </a:rPr>
              <a:t>STORM – Turbulence in boundary layer</a:t>
            </a:r>
          </a:p>
        </p:txBody>
      </p:sp>
    </p:spTree>
    <p:extLst>
      <p:ext uri="{BB962C8B-B14F-4D97-AF65-F5344CB8AC3E}">
        <p14:creationId xmlns:p14="http://schemas.microsoft.com/office/powerpoint/2010/main" val="5849972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3BB216-79E3-EF8D-EB3E-BD7B9BE48332}"/>
              </a:ext>
            </a:extLst>
          </p:cNvPr>
          <p:cNvSpPr>
            <a:spLocks noGrp="1"/>
          </p:cNvSpPr>
          <p:nvPr>
            <p:ph type="title"/>
          </p:nvPr>
        </p:nvSpPr>
        <p:spPr/>
        <p:txBody>
          <a:bodyPr>
            <a:normAutofit/>
          </a:bodyPr>
          <a:lstStyle/>
          <a:p>
            <a:r>
              <a:rPr lang="en-US" dirty="0"/>
              <a:t>UKAEA New Exhaust Code – Objectives</a:t>
            </a:r>
            <a:br>
              <a:rPr lang="en-US" dirty="0"/>
            </a:br>
            <a:endParaRPr lang="en-US" dirty="0"/>
          </a:p>
        </p:txBody>
      </p:sp>
      <p:sp>
        <p:nvSpPr>
          <p:cNvPr id="2" name="Content Placeholder 1">
            <a:extLst>
              <a:ext uri="{FF2B5EF4-FFF2-40B4-BE49-F238E27FC236}">
                <a16:creationId xmlns:a16="http://schemas.microsoft.com/office/drawing/2014/main" id="{3637E077-5FBD-418E-E1A8-17D022836956}"/>
              </a:ext>
            </a:extLst>
          </p:cNvPr>
          <p:cNvSpPr>
            <a:spLocks noGrp="1"/>
          </p:cNvSpPr>
          <p:nvPr>
            <p:ph sz="half" idx="4294967295"/>
          </p:nvPr>
        </p:nvSpPr>
        <p:spPr>
          <a:xfrm>
            <a:off x="254461" y="959362"/>
            <a:ext cx="11858625" cy="5440362"/>
          </a:xfrm>
        </p:spPr>
        <p:txBody>
          <a:bodyPr>
            <a:normAutofit/>
          </a:bodyPr>
          <a:lstStyle/>
          <a:p>
            <a:pPr>
              <a:spcAft>
                <a:spcPts val="600"/>
              </a:spcAft>
            </a:pPr>
            <a:r>
              <a:rPr lang="en-US" b="1" i="1" dirty="0">
                <a:solidFill>
                  <a:schemeClr val="accent4">
                    <a:lumMod val="40000"/>
                    <a:lumOff val="60000"/>
                  </a:schemeClr>
                </a:solidFill>
              </a:rPr>
              <a:t>Aim to use numerical tools developed under NEPTUNE project.</a:t>
            </a:r>
          </a:p>
          <a:p>
            <a:pPr marL="0" indent="0">
              <a:spcAft>
                <a:spcPts val="600"/>
              </a:spcAft>
              <a:buNone/>
            </a:pPr>
            <a:r>
              <a:rPr lang="en-US" sz="1800" b="1" dirty="0"/>
              <a:t>  1.  Create a low-fidelity 2D design/interpretive code that is fast, easy to use &amp; extendable</a:t>
            </a:r>
          </a:p>
          <a:p>
            <a:pPr marL="800089" lvl="1" indent="-342900">
              <a:buFont typeface="Arial" panose="020B0604020202020204" pitchFamily="34" charset="0"/>
              <a:buChar char="•"/>
            </a:pPr>
            <a:r>
              <a:rPr lang="en-US" sz="1800" u="sng" dirty="0"/>
              <a:t>Rationale</a:t>
            </a:r>
            <a:r>
              <a:rPr lang="en-US" sz="1800" dirty="0"/>
              <a:t>:  Speed up design iteration and experimental support cf. SOLPS-EIRENE &amp; EDGE2D-EIRENE.</a:t>
            </a:r>
          </a:p>
          <a:p>
            <a:pPr marL="800089" lvl="1" indent="-342900">
              <a:buFont typeface="Arial" panose="020B0604020202020204" pitchFamily="34" charset="0"/>
              <a:buChar char="•"/>
            </a:pPr>
            <a:r>
              <a:rPr lang="en-US" sz="1800" dirty="0"/>
              <a:t>Physics spec:</a:t>
            </a:r>
          </a:p>
          <a:p>
            <a:pPr marL="1257277" lvl="2" indent="-342900">
              <a:buFont typeface="Arial" panose="020B0604020202020204" pitchFamily="34" charset="0"/>
              <a:buChar char="•"/>
            </a:pPr>
            <a:r>
              <a:rPr lang="en-US" sz="1600" dirty="0"/>
              <a:t>Plasma via drift-reduced mean-field fluid,  multiple ion species.</a:t>
            </a:r>
          </a:p>
          <a:p>
            <a:pPr marL="1257277" lvl="2" indent="-342900">
              <a:buFont typeface="Arial" panose="020B0604020202020204" pitchFamily="34" charset="0"/>
              <a:buChar char="•"/>
            </a:pPr>
            <a:r>
              <a:rPr lang="en-US" sz="1600" dirty="0"/>
              <a:t>Kinetic neutrals with effective rates (from existing CRMs).  Trace impurities.</a:t>
            </a:r>
          </a:p>
          <a:p>
            <a:pPr marL="800089" lvl="1" indent="-342900">
              <a:buFont typeface="Arial" panose="020B0604020202020204" pitchFamily="34" charset="0"/>
              <a:buChar char="•"/>
            </a:pPr>
            <a:r>
              <a:rPr lang="en-US" sz="1800" dirty="0"/>
              <a:t>Design spec:   </a:t>
            </a:r>
          </a:p>
          <a:p>
            <a:pPr marL="1257277" lvl="2" indent="-342900">
              <a:buFont typeface="Arial" panose="020B0604020202020204" pitchFamily="34" charset="0"/>
              <a:buChar char="•"/>
            </a:pPr>
            <a:r>
              <a:rPr lang="en-US" sz="1600" dirty="0"/>
              <a:t>EIRENE replacement engineered for </a:t>
            </a:r>
            <a:r>
              <a:rPr lang="en-US" sz="1600" dirty="0" err="1"/>
              <a:t>exascale</a:t>
            </a:r>
            <a:r>
              <a:rPr lang="en-US" sz="1600" dirty="0"/>
              <a:t> (GPU capable).</a:t>
            </a:r>
          </a:p>
          <a:p>
            <a:pPr marL="1257277" lvl="2" indent="-342900">
              <a:buFont typeface="Arial" panose="020B0604020202020204" pitchFamily="34" charset="0"/>
              <a:buChar char="•"/>
            </a:pPr>
            <a:r>
              <a:rPr lang="en-US" sz="1600" dirty="0"/>
              <a:t>Capable of coupling to integrated modelling frameworks (through pedestal). </a:t>
            </a:r>
          </a:p>
          <a:p>
            <a:pPr marL="1257277" lvl="2" indent="-342900">
              <a:buFont typeface="Arial" panose="020B0604020202020204" pitchFamily="34" charset="0"/>
              <a:buChar char="•"/>
            </a:pPr>
            <a:r>
              <a:rPr lang="en-US" sz="1600" dirty="0"/>
              <a:t>Streamline set-up time, results analysis;  reduce nursing runs.</a:t>
            </a:r>
          </a:p>
          <a:p>
            <a:pPr marL="800089" lvl="1" indent="-342900">
              <a:buFont typeface="Arial" panose="020B0604020202020204" pitchFamily="34" charset="0"/>
              <a:buChar char="•"/>
            </a:pPr>
            <a:endParaRPr lang="en-US" sz="1800" dirty="0"/>
          </a:p>
          <a:p>
            <a:pPr marL="0" indent="0">
              <a:spcAft>
                <a:spcPts val="600"/>
              </a:spcAft>
              <a:buNone/>
            </a:pPr>
            <a:r>
              <a:rPr lang="en-US" sz="1800" b="1" dirty="0"/>
              <a:t>  2.  Develop exhaust physics models of increased accuracy and scope, suitable for deployment in codes</a:t>
            </a:r>
          </a:p>
          <a:p>
            <a:pPr marL="800089" lvl="1" indent="-342900">
              <a:spcAft>
                <a:spcPts val="600"/>
              </a:spcAft>
              <a:buFont typeface="Arial" panose="020B0604020202020204" pitchFamily="34" charset="0"/>
              <a:buChar char="•"/>
            </a:pPr>
            <a:r>
              <a:rPr lang="en-US" sz="1800" u="sng" dirty="0"/>
              <a:t>Rationale</a:t>
            </a:r>
            <a:r>
              <a:rPr lang="en-US" sz="1800" dirty="0"/>
              <a:t>: (1) Drift-fluid has </a:t>
            </a:r>
            <a:r>
              <a:rPr lang="en-US" sz="1800" dirty="0">
                <a:sym typeface="Wingdings" pitchFamily="2" charset="2"/>
              </a:rPr>
              <a:t>issues with H-mode turb. modeling now.  Will be worse at reactor scale.</a:t>
            </a:r>
            <a:br>
              <a:rPr lang="en-US" sz="1800" dirty="0">
                <a:sym typeface="Wingdings" pitchFamily="2" charset="2"/>
              </a:rPr>
            </a:br>
            <a:r>
              <a:rPr lang="en-US" sz="1800" dirty="0">
                <a:sym typeface="Wingdings" pitchFamily="2" charset="2"/>
              </a:rPr>
              <a:t>		 (2) Neutral CRM modelling and expt. mismatch (</a:t>
            </a:r>
            <a:r>
              <a:rPr lang="en-US" sz="1800" dirty="0" err="1">
                <a:sym typeface="Wingdings" pitchFamily="2" charset="2"/>
              </a:rPr>
              <a:t>ioniz</a:t>
            </a:r>
            <a:r>
              <a:rPr lang="en-US" sz="1800" dirty="0">
                <a:sym typeface="Wingdings" pitchFamily="2" charset="2"/>
              </a:rPr>
              <a:t>., MAR).  Low impurity conc. approx.</a:t>
            </a:r>
          </a:p>
          <a:p>
            <a:pPr marL="800089" lvl="1" indent="-342900">
              <a:spcAft>
                <a:spcPts val="600"/>
              </a:spcAft>
              <a:buFont typeface="Arial" panose="020B0604020202020204" pitchFamily="34" charset="0"/>
              <a:buChar char="•"/>
            </a:pPr>
            <a:r>
              <a:rPr lang="en-US" sz="1800" dirty="0"/>
              <a:t>Further develop </a:t>
            </a:r>
            <a:r>
              <a:rPr lang="en-US" sz="1800" b="1" dirty="0"/>
              <a:t>moment-kinetic approach </a:t>
            </a:r>
            <a:r>
              <a:rPr lang="en-US" sz="1800" dirty="0"/>
              <a:t>(esp. collisional closures) for consist. spanning of fluid–kinetic.</a:t>
            </a:r>
          </a:p>
          <a:p>
            <a:pPr marL="800089" lvl="1" indent="-342900">
              <a:spcAft>
                <a:spcPts val="600"/>
              </a:spcAft>
              <a:buFont typeface="Arial" panose="020B0604020202020204" pitchFamily="34" charset="0"/>
              <a:buChar char="•"/>
            </a:pPr>
            <a:r>
              <a:rPr lang="en-US" sz="1800" dirty="0"/>
              <a:t>Develop </a:t>
            </a:r>
            <a:r>
              <a:rPr lang="en-US" sz="1800" b="1" dirty="0"/>
              <a:t>improved CRM models</a:t>
            </a:r>
            <a:r>
              <a:rPr lang="en-US" sz="1800" dirty="0"/>
              <a:t> (i.e. selection atomic levels to include; effective rate calc.)</a:t>
            </a:r>
          </a:p>
        </p:txBody>
      </p:sp>
      <p:sp>
        <p:nvSpPr>
          <p:cNvPr id="6" name="Slide Number Placeholder 7">
            <a:extLst>
              <a:ext uri="{FF2B5EF4-FFF2-40B4-BE49-F238E27FC236}">
                <a16:creationId xmlns:a16="http://schemas.microsoft.com/office/drawing/2014/main" id="{3BC63390-D7AF-64EB-8D5C-92D22029A46F}"/>
              </a:ext>
            </a:extLst>
          </p:cNvPr>
          <p:cNvSpPr>
            <a:spLocks noGrp="1"/>
          </p:cNvSpPr>
          <p:nvPr>
            <p:ph type="sldNum" sz="quarter" idx="12"/>
          </p:nvPr>
        </p:nvSpPr>
        <p:spPr>
          <a:xfrm>
            <a:off x="9448800" y="6399724"/>
            <a:ext cx="2743200" cy="365125"/>
          </a:xfrm>
        </p:spPr>
        <p:txBody>
          <a:bodyPr/>
          <a:lstStyle/>
          <a:p>
            <a:fld id="{3B77E2EF-A968-F04C-B030-CA6D994F261B}" type="slidenum">
              <a:rPr lang="en-GB" smtClean="0"/>
              <a:t>35</a:t>
            </a:fld>
            <a:endParaRPr lang="en-GB" dirty="0"/>
          </a:p>
        </p:txBody>
      </p:sp>
    </p:spTree>
    <p:extLst>
      <p:ext uri="{BB962C8B-B14F-4D97-AF65-F5344CB8AC3E}">
        <p14:creationId xmlns:p14="http://schemas.microsoft.com/office/powerpoint/2010/main" val="32785869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3BB216-79E3-EF8D-EB3E-BD7B9BE48332}"/>
              </a:ext>
            </a:extLst>
          </p:cNvPr>
          <p:cNvSpPr>
            <a:spLocks noGrp="1"/>
          </p:cNvSpPr>
          <p:nvPr>
            <p:ph type="title"/>
          </p:nvPr>
        </p:nvSpPr>
        <p:spPr/>
        <p:txBody>
          <a:bodyPr>
            <a:normAutofit/>
          </a:bodyPr>
          <a:lstStyle/>
          <a:p>
            <a:r>
              <a:rPr lang="en-US" dirty="0"/>
              <a:t>UKAEA New Exhaust Code – Objectives</a:t>
            </a:r>
            <a:br>
              <a:rPr lang="en-US" dirty="0"/>
            </a:br>
            <a:endParaRPr lang="en-US" dirty="0"/>
          </a:p>
        </p:txBody>
      </p:sp>
      <p:sp>
        <p:nvSpPr>
          <p:cNvPr id="2" name="Content Placeholder 1">
            <a:extLst>
              <a:ext uri="{FF2B5EF4-FFF2-40B4-BE49-F238E27FC236}">
                <a16:creationId xmlns:a16="http://schemas.microsoft.com/office/drawing/2014/main" id="{3637E077-5FBD-418E-E1A8-17D022836956}"/>
              </a:ext>
            </a:extLst>
          </p:cNvPr>
          <p:cNvSpPr>
            <a:spLocks noGrp="1"/>
          </p:cNvSpPr>
          <p:nvPr>
            <p:ph sz="half" idx="4294967295"/>
          </p:nvPr>
        </p:nvSpPr>
        <p:spPr>
          <a:xfrm>
            <a:off x="333375" y="1525588"/>
            <a:ext cx="11858625" cy="4614862"/>
          </a:xfrm>
        </p:spPr>
        <p:txBody>
          <a:bodyPr>
            <a:normAutofit/>
          </a:bodyPr>
          <a:lstStyle/>
          <a:p>
            <a:pPr marL="0" indent="0">
              <a:spcAft>
                <a:spcPts val="600"/>
              </a:spcAft>
              <a:buNone/>
            </a:pPr>
            <a:r>
              <a:rPr lang="en-US" sz="1800" b="1" dirty="0"/>
              <a:t> 3.  Create a high-fidelity turbulence code with neutral–turbulence coupling</a:t>
            </a:r>
          </a:p>
          <a:p>
            <a:pPr marL="800089" lvl="1" indent="-342900">
              <a:buFont typeface="Arial" panose="020B0604020202020204" pitchFamily="34" charset="0"/>
              <a:buChar char="•"/>
            </a:pPr>
            <a:r>
              <a:rPr lang="en-US" sz="1800" u="sng" dirty="0"/>
              <a:t>Rationale</a:t>
            </a:r>
            <a:r>
              <a:rPr lang="en-US" sz="1800" dirty="0"/>
              <a:t>:  For improved predictive modelling of SOL width (due to upstream turbulence) &amp; thus heat-flux </a:t>
            </a:r>
            <a:br>
              <a:rPr lang="en-US" sz="1800" dirty="0"/>
            </a:br>
            <a:r>
              <a:rPr lang="en-US" sz="1800" dirty="0"/>
              <a:t>                  to divertor.  Current codes assume static neutrals over turbulent timescales.</a:t>
            </a:r>
          </a:p>
          <a:p>
            <a:pPr marL="800089" lvl="1" indent="-342900">
              <a:buFont typeface="Arial" panose="020B0604020202020204" pitchFamily="34" charset="0"/>
              <a:buChar char="•"/>
            </a:pPr>
            <a:r>
              <a:rPr lang="en-US" sz="1800" dirty="0"/>
              <a:t>Spec:</a:t>
            </a:r>
          </a:p>
          <a:p>
            <a:pPr marL="1257277" lvl="2" indent="-342900">
              <a:buFont typeface="Arial" panose="020B0604020202020204" pitchFamily="34" charset="0"/>
              <a:buChar char="•"/>
            </a:pPr>
            <a:r>
              <a:rPr lang="en-US" sz="1600" dirty="0"/>
              <a:t>Resolve over SOL in poloidal plane (2D).  Multiple ion species.  Fluid plasma + Kinetic neutrals (CRM).</a:t>
            </a:r>
          </a:p>
          <a:p>
            <a:pPr marL="800089" lvl="1" indent="-342900">
              <a:buFont typeface="Arial" panose="020B0604020202020204" pitchFamily="34" charset="0"/>
              <a:buChar char="•"/>
            </a:pPr>
            <a:r>
              <a:rPr lang="en-US" sz="1800" i="1" dirty="0"/>
              <a:t>Stretch sub-objectives:</a:t>
            </a:r>
          </a:p>
          <a:p>
            <a:pPr marL="1257277" lvl="2" indent="-342900">
              <a:buFont typeface="Arial" panose="020B0604020202020204" pitchFamily="34" charset="0"/>
              <a:buChar char="•"/>
            </a:pPr>
            <a:r>
              <a:rPr lang="en-US" sz="1600" dirty="0"/>
              <a:t>Self-consistently resolving neutral dynamics (CRM) as plasma eddies propagate through gas.</a:t>
            </a:r>
          </a:p>
          <a:p>
            <a:pPr marL="1257277" lvl="2" indent="-342900">
              <a:buFont typeface="Arial" panose="020B0604020202020204" pitchFamily="34" charset="0"/>
              <a:buChar char="•"/>
            </a:pPr>
            <a:r>
              <a:rPr lang="en-US" sz="1600" dirty="0"/>
              <a:t>Full 3D resolution to capture departures from </a:t>
            </a:r>
            <a:r>
              <a:rPr lang="en-US" sz="1600" dirty="0" err="1"/>
              <a:t>axi</a:t>
            </a:r>
            <a:r>
              <a:rPr lang="en-US" sz="1600" dirty="0"/>
              <a:t>-symmetric equilibria.</a:t>
            </a:r>
          </a:p>
          <a:p>
            <a:pPr lvl="1"/>
            <a:endParaRPr lang="en-US" sz="1800" dirty="0"/>
          </a:p>
          <a:p>
            <a:pPr marL="342900" indent="-342900">
              <a:spcAft>
                <a:spcPts val="600"/>
              </a:spcAft>
              <a:buAutoNum type="arabicPeriod" startAt="4"/>
            </a:pPr>
            <a:r>
              <a:rPr lang="en-US" sz="1800" b="1" dirty="0"/>
              <a:t>Create a coherent suite of codes offering a range of fidelity, which are easy to maintain &amp; extend</a:t>
            </a:r>
          </a:p>
          <a:p>
            <a:pPr marL="800089" lvl="1" indent="-342900">
              <a:spcAft>
                <a:spcPts val="600"/>
              </a:spcAft>
              <a:buFont typeface="Arial" panose="020B0604020202020204" pitchFamily="34" charset="0"/>
              <a:buChar char="•"/>
            </a:pPr>
            <a:r>
              <a:rPr lang="en-US" sz="1600" dirty="0"/>
              <a:t>Strive for a uniform user-feel, compatible input and </a:t>
            </a:r>
            <a:r>
              <a:rPr lang="en-US" sz="1600" dirty="0" err="1"/>
              <a:t>ouput</a:t>
            </a:r>
            <a:r>
              <a:rPr lang="en-US" sz="1600" dirty="0"/>
              <a:t>.   As modular as possible.  As productive as possible.</a:t>
            </a:r>
          </a:p>
          <a:p>
            <a:pPr lvl="1">
              <a:spcAft>
                <a:spcPts val="600"/>
              </a:spcAft>
            </a:pPr>
            <a:endParaRPr lang="en-US" sz="1600" dirty="0"/>
          </a:p>
          <a:p>
            <a:pPr>
              <a:spcAft>
                <a:spcPts val="600"/>
              </a:spcAft>
            </a:pPr>
            <a:r>
              <a:rPr lang="en-US" sz="1800" b="1" i="1" dirty="0">
                <a:solidFill>
                  <a:schemeClr val="accent4">
                    <a:lumMod val="40000"/>
                    <a:lumOff val="60000"/>
                  </a:schemeClr>
                </a:solidFill>
              </a:rPr>
              <a:t>Aim to use numerical tools developed under NEPTUNE project.</a:t>
            </a:r>
            <a:endParaRPr lang="en-US" sz="1600" dirty="0"/>
          </a:p>
          <a:p>
            <a:pPr marL="800089" lvl="1" indent="-342900">
              <a:spcAft>
                <a:spcPts val="600"/>
              </a:spcAft>
              <a:buFont typeface="Arial" panose="020B0604020202020204" pitchFamily="34" charset="0"/>
              <a:buChar char="•"/>
            </a:pPr>
            <a:endParaRPr lang="en-US" sz="1600" dirty="0"/>
          </a:p>
        </p:txBody>
      </p:sp>
      <p:sp>
        <p:nvSpPr>
          <p:cNvPr id="6" name="Slide Number Placeholder 7">
            <a:extLst>
              <a:ext uri="{FF2B5EF4-FFF2-40B4-BE49-F238E27FC236}">
                <a16:creationId xmlns:a16="http://schemas.microsoft.com/office/drawing/2014/main" id="{0F903323-4073-ADF5-10A6-DDD8F99AC077}"/>
              </a:ext>
            </a:extLst>
          </p:cNvPr>
          <p:cNvSpPr>
            <a:spLocks noGrp="1"/>
          </p:cNvSpPr>
          <p:nvPr>
            <p:ph type="sldNum" sz="quarter" idx="12"/>
          </p:nvPr>
        </p:nvSpPr>
        <p:spPr>
          <a:xfrm>
            <a:off x="11645326" y="6399724"/>
            <a:ext cx="546674" cy="365125"/>
          </a:xfrm>
        </p:spPr>
        <p:txBody>
          <a:bodyPr/>
          <a:lstStyle/>
          <a:p>
            <a:fld id="{3B77E2EF-A968-F04C-B030-CA6D994F261B}" type="slidenum">
              <a:rPr lang="en-GB" smtClean="0"/>
              <a:t>36</a:t>
            </a:fld>
            <a:endParaRPr lang="en-GB" dirty="0"/>
          </a:p>
        </p:txBody>
      </p:sp>
    </p:spTree>
    <p:extLst>
      <p:ext uri="{BB962C8B-B14F-4D97-AF65-F5344CB8AC3E}">
        <p14:creationId xmlns:p14="http://schemas.microsoft.com/office/powerpoint/2010/main" val="25696596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08EEA3-09D4-4DC4-9DA7-035F537F93D4}"/>
              </a:ext>
            </a:extLst>
          </p:cNvPr>
          <p:cNvSpPr>
            <a:spLocks noGrp="1"/>
          </p:cNvSpPr>
          <p:nvPr>
            <p:ph type="title"/>
          </p:nvPr>
        </p:nvSpPr>
        <p:spPr/>
        <p:txBody>
          <a:bodyPr>
            <a:normAutofit/>
          </a:bodyPr>
          <a:lstStyle/>
          <a:p>
            <a:r>
              <a:rPr lang="en-GB" dirty="0"/>
              <a:t>Progress:  </a:t>
            </a:r>
            <a:r>
              <a:rPr lang="en-GB" dirty="0" err="1"/>
              <a:t>Nektar</a:t>
            </a:r>
            <a:r>
              <a:rPr lang="en-GB" dirty="0"/>
              <a:t>++ (FEM) proofing</a:t>
            </a:r>
            <a:br>
              <a:rPr lang="en-GB" dirty="0"/>
            </a:br>
            <a:endParaRPr lang="en-GB" dirty="0"/>
          </a:p>
        </p:txBody>
      </p:sp>
      <p:sp>
        <p:nvSpPr>
          <p:cNvPr id="5" name="Content Placeholder 4">
            <a:extLst>
              <a:ext uri="{FF2B5EF4-FFF2-40B4-BE49-F238E27FC236}">
                <a16:creationId xmlns:a16="http://schemas.microsoft.com/office/drawing/2014/main" id="{582BD4E1-BD37-A722-50C7-6EEF0ABD26C5}"/>
              </a:ext>
            </a:extLst>
          </p:cNvPr>
          <p:cNvSpPr>
            <a:spLocks noGrp="1"/>
          </p:cNvSpPr>
          <p:nvPr>
            <p:ph sz="half" idx="4294967295"/>
          </p:nvPr>
        </p:nvSpPr>
        <p:spPr>
          <a:xfrm>
            <a:off x="390704" y="1488556"/>
            <a:ext cx="11466513" cy="4492625"/>
          </a:xfrm>
        </p:spPr>
        <p:txBody>
          <a:bodyPr/>
          <a:lstStyle/>
          <a:p>
            <a:r>
              <a:rPr lang="en-US" b="1" dirty="0"/>
              <a:t>Slab, interchange instability  (TOKAM2D </a:t>
            </a:r>
            <a:r>
              <a:rPr lang="en-US" b="1" dirty="0" err="1"/>
              <a:t>eqn</a:t>
            </a:r>
            <a:r>
              <a:rPr lang="en-US" b="1" dirty="0"/>
              <a:t>-set + periodic BC)</a:t>
            </a:r>
          </a:p>
          <a:p>
            <a:pPr marL="342900" indent="-342900">
              <a:buFont typeface="Arial" panose="020B0604020202020204" pitchFamily="34" charset="0"/>
              <a:buChar char="•"/>
            </a:pPr>
            <a:r>
              <a:rPr lang="en-US" sz="2000" dirty="0">
                <a:solidFill>
                  <a:schemeClr val="accent4"/>
                </a:solidFill>
              </a:rPr>
              <a:t>Romain </a:t>
            </a:r>
            <a:r>
              <a:rPr lang="en-US" sz="2000" dirty="0" err="1">
                <a:solidFill>
                  <a:schemeClr val="accent4"/>
                </a:solidFill>
              </a:rPr>
              <a:t>Futtersack</a:t>
            </a:r>
            <a:r>
              <a:rPr lang="en-US" sz="2000" dirty="0"/>
              <a:t>		</a:t>
            </a:r>
          </a:p>
        </p:txBody>
      </p:sp>
      <p:pic>
        <p:nvPicPr>
          <p:cNvPr id="8" name="Picture 7" descr="A picture containing text, diagram, circle, line&#10;&#10;Description automatically generated">
            <a:extLst>
              <a:ext uri="{FF2B5EF4-FFF2-40B4-BE49-F238E27FC236}">
                <a16:creationId xmlns:a16="http://schemas.microsoft.com/office/drawing/2014/main" id="{0FDE2B6E-77FB-1AC4-EE32-CEED1938243E}"/>
              </a:ext>
            </a:extLst>
          </p:cNvPr>
          <p:cNvPicPr>
            <a:picLocks noChangeAspect="1"/>
          </p:cNvPicPr>
          <p:nvPr/>
        </p:nvPicPr>
        <p:blipFill>
          <a:blip r:embed="rId3"/>
          <a:stretch>
            <a:fillRect/>
          </a:stretch>
        </p:blipFill>
        <p:spPr>
          <a:xfrm>
            <a:off x="7768220" y="3448193"/>
            <a:ext cx="3975507" cy="3122069"/>
          </a:xfrm>
          <a:prstGeom prst="rect">
            <a:avLst/>
          </a:prstGeom>
        </p:spPr>
      </p:pic>
      <p:pic>
        <p:nvPicPr>
          <p:cNvPr id="11" name="Picture 10" descr="A picture containing screenshot&#10;&#10;Description automatically generated">
            <a:extLst>
              <a:ext uri="{FF2B5EF4-FFF2-40B4-BE49-F238E27FC236}">
                <a16:creationId xmlns:a16="http://schemas.microsoft.com/office/drawing/2014/main" id="{1D2F3C7F-BF4C-0B1D-06C4-227E8E3E7BFB}"/>
              </a:ext>
            </a:extLst>
          </p:cNvPr>
          <p:cNvPicPr>
            <a:picLocks noChangeAspect="1"/>
          </p:cNvPicPr>
          <p:nvPr/>
        </p:nvPicPr>
        <p:blipFill>
          <a:blip r:embed="rId4"/>
          <a:stretch>
            <a:fillRect/>
          </a:stretch>
        </p:blipFill>
        <p:spPr>
          <a:xfrm>
            <a:off x="433325" y="2680023"/>
            <a:ext cx="2986730" cy="3006000"/>
          </a:xfrm>
          <a:prstGeom prst="rect">
            <a:avLst/>
          </a:prstGeom>
        </p:spPr>
      </p:pic>
      <p:pic>
        <p:nvPicPr>
          <p:cNvPr id="13" name="Picture 12" descr="A picture containing pattern, stitch, rectangle, screenshot&#10;&#10;Description automatically generated">
            <a:extLst>
              <a:ext uri="{FF2B5EF4-FFF2-40B4-BE49-F238E27FC236}">
                <a16:creationId xmlns:a16="http://schemas.microsoft.com/office/drawing/2014/main" id="{66AA9A9D-12B8-740A-4E7F-0A336765CD09}"/>
              </a:ext>
            </a:extLst>
          </p:cNvPr>
          <p:cNvPicPr>
            <a:picLocks noChangeAspect="1"/>
          </p:cNvPicPr>
          <p:nvPr/>
        </p:nvPicPr>
        <p:blipFill>
          <a:blip r:embed="rId5"/>
          <a:stretch>
            <a:fillRect/>
          </a:stretch>
        </p:blipFill>
        <p:spPr>
          <a:xfrm>
            <a:off x="4213656" y="2680023"/>
            <a:ext cx="3006000" cy="3013073"/>
          </a:xfrm>
          <a:prstGeom prst="rect">
            <a:avLst/>
          </a:prstGeom>
        </p:spPr>
      </p:pic>
      <p:sp>
        <p:nvSpPr>
          <p:cNvPr id="15" name="TextBox 14">
            <a:extLst>
              <a:ext uri="{FF2B5EF4-FFF2-40B4-BE49-F238E27FC236}">
                <a16:creationId xmlns:a16="http://schemas.microsoft.com/office/drawing/2014/main" id="{5E70EB4E-445E-9746-4F0A-38E8736CC6DA}"/>
              </a:ext>
            </a:extLst>
          </p:cNvPr>
          <p:cNvSpPr txBox="1"/>
          <p:nvPr/>
        </p:nvSpPr>
        <p:spPr>
          <a:xfrm>
            <a:off x="271550" y="5812976"/>
            <a:ext cx="6107082" cy="369332"/>
          </a:xfrm>
          <a:prstGeom prst="rect">
            <a:avLst/>
          </a:prstGeom>
          <a:noFill/>
        </p:spPr>
        <p:txBody>
          <a:bodyPr wrap="square">
            <a:spAutoFit/>
          </a:bodyPr>
          <a:lstStyle/>
          <a:p>
            <a:r>
              <a:rPr lang="en-US" dirty="0"/>
              <a:t>  density  			    				    grid	</a:t>
            </a:r>
          </a:p>
        </p:txBody>
      </p:sp>
      <p:pic>
        <p:nvPicPr>
          <p:cNvPr id="6" name="Picture 5" descr="A picture containing text, font, white, handwriting&#10;&#10;Description automatically generated">
            <a:extLst>
              <a:ext uri="{FF2B5EF4-FFF2-40B4-BE49-F238E27FC236}">
                <a16:creationId xmlns:a16="http://schemas.microsoft.com/office/drawing/2014/main" id="{EE4F61E6-C6FC-84CE-A7F7-EE2D336B3DBE}"/>
              </a:ext>
            </a:extLst>
          </p:cNvPr>
          <p:cNvPicPr>
            <a:picLocks noChangeAspect="1"/>
          </p:cNvPicPr>
          <p:nvPr/>
        </p:nvPicPr>
        <p:blipFill>
          <a:blip r:embed="rId6"/>
          <a:stretch>
            <a:fillRect/>
          </a:stretch>
        </p:blipFill>
        <p:spPr>
          <a:xfrm>
            <a:off x="6742815" y="2110289"/>
            <a:ext cx="5156200" cy="1003300"/>
          </a:xfrm>
          <a:prstGeom prst="rect">
            <a:avLst/>
          </a:prstGeom>
          <a:ln>
            <a:solidFill>
              <a:schemeClr val="tx2">
                <a:lumMod val="50000"/>
                <a:lumOff val="50000"/>
              </a:schemeClr>
            </a:solidFill>
          </a:ln>
        </p:spPr>
      </p:pic>
      <p:grpSp>
        <p:nvGrpSpPr>
          <p:cNvPr id="9" name="Group 8">
            <a:extLst>
              <a:ext uri="{FF2B5EF4-FFF2-40B4-BE49-F238E27FC236}">
                <a16:creationId xmlns:a16="http://schemas.microsoft.com/office/drawing/2014/main" id="{695CA594-C849-51F9-16FA-EF4650348D45}"/>
              </a:ext>
            </a:extLst>
          </p:cNvPr>
          <p:cNvGrpSpPr/>
          <p:nvPr/>
        </p:nvGrpSpPr>
        <p:grpSpPr>
          <a:xfrm>
            <a:off x="2939936" y="2905879"/>
            <a:ext cx="180000" cy="180000"/>
            <a:chOff x="2806931" y="2933589"/>
            <a:chExt cx="180000" cy="180000"/>
          </a:xfrm>
        </p:grpSpPr>
        <p:sp>
          <p:nvSpPr>
            <p:cNvPr id="2" name="Oval 1">
              <a:extLst>
                <a:ext uri="{FF2B5EF4-FFF2-40B4-BE49-F238E27FC236}">
                  <a16:creationId xmlns:a16="http://schemas.microsoft.com/office/drawing/2014/main" id="{2CB20B56-689F-47C9-CB58-FA12FCB63539}"/>
                </a:ext>
              </a:extLst>
            </p:cNvPr>
            <p:cNvSpPr/>
            <p:nvPr/>
          </p:nvSpPr>
          <p:spPr>
            <a:xfrm>
              <a:off x="2860931" y="2986875"/>
              <a:ext cx="72000" cy="7342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AB098EB-2DD6-2766-A71C-7C24A1CCE4A1}"/>
                </a:ext>
              </a:extLst>
            </p:cNvPr>
            <p:cNvSpPr/>
            <p:nvPr/>
          </p:nvSpPr>
          <p:spPr>
            <a:xfrm>
              <a:off x="2806931" y="2933589"/>
              <a:ext cx="180000" cy="180000"/>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EE1017CF-54F1-84DD-FB84-53210937DCED}"/>
              </a:ext>
            </a:extLst>
          </p:cNvPr>
          <p:cNvSpPr txBox="1"/>
          <p:nvPr/>
        </p:nvSpPr>
        <p:spPr>
          <a:xfrm>
            <a:off x="2849827" y="3106183"/>
            <a:ext cx="360218" cy="400110"/>
          </a:xfrm>
          <a:prstGeom prst="rect">
            <a:avLst/>
          </a:prstGeom>
          <a:noFill/>
        </p:spPr>
        <p:txBody>
          <a:bodyPr wrap="square">
            <a:spAutoFit/>
          </a:bodyPr>
          <a:lstStyle/>
          <a:p>
            <a:r>
              <a:rPr lang="en-US" sz="2000" b="1" dirty="0">
                <a:solidFill>
                  <a:srgbClr val="00B050"/>
                </a:solidFill>
              </a:rPr>
              <a:t>B</a:t>
            </a:r>
          </a:p>
        </p:txBody>
      </p:sp>
      <p:sp>
        <p:nvSpPr>
          <p:cNvPr id="12" name="Slide Number Placeholder 7">
            <a:extLst>
              <a:ext uri="{FF2B5EF4-FFF2-40B4-BE49-F238E27FC236}">
                <a16:creationId xmlns:a16="http://schemas.microsoft.com/office/drawing/2014/main" id="{9A721229-623A-2672-FA47-8B8777AD4D0C}"/>
              </a:ext>
            </a:extLst>
          </p:cNvPr>
          <p:cNvSpPr>
            <a:spLocks noGrp="1"/>
          </p:cNvSpPr>
          <p:nvPr>
            <p:ph type="sldNum" sz="quarter" idx="12"/>
          </p:nvPr>
        </p:nvSpPr>
        <p:spPr>
          <a:xfrm>
            <a:off x="11645326" y="6399724"/>
            <a:ext cx="546674" cy="365125"/>
          </a:xfrm>
        </p:spPr>
        <p:txBody>
          <a:bodyPr/>
          <a:lstStyle/>
          <a:p>
            <a:fld id="{3B77E2EF-A968-F04C-B030-CA6D994F261B}" type="slidenum">
              <a:rPr lang="en-GB" smtClean="0"/>
              <a:t>37</a:t>
            </a:fld>
            <a:endParaRPr lang="en-GB" dirty="0"/>
          </a:p>
        </p:txBody>
      </p:sp>
    </p:spTree>
    <p:extLst>
      <p:ext uri="{BB962C8B-B14F-4D97-AF65-F5344CB8AC3E}">
        <p14:creationId xmlns:p14="http://schemas.microsoft.com/office/powerpoint/2010/main" val="41537831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A721F-EB2A-6DDF-671B-841AD301D6F1}"/>
              </a:ext>
            </a:extLst>
          </p:cNvPr>
          <p:cNvSpPr>
            <a:spLocks noGrp="1"/>
          </p:cNvSpPr>
          <p:nvPr>
            <p:ph type="title"/>
          </p:nvPr>
        </p:nvSpPr>
        <p:spPr/>
        <p:txBody>
          <a:bodyPr/>
          <a:lstStyle/>
          <a:p>
            <a:r>
              <a:rPr lang="en-US" dirty="0"/>
              <a:t>Summary</a:t>
            </a:r>
            <a:br>
              <a:rPr lang="en-US" dirty="0"/>
            </a:br>
            <a:endParaRPr lang="en-US" dirty="0"/>
          </a:p>
        </p:txBody>
      </p:sp>
      <p:sp>
        <p:nvSpPr>
          <p:cNvPr id="5" name="Slide Number Placeholder 7">
            <a:extLst>
              <a:ext uri="{FF2B5EF4-FFF2-40B4-BE49-F238E27FC236}">
                <a16:creationId xmlns:a16="http://schemas.microsoft.com/office/drawing/2014/main" id="{72F291AF-A79E-EEEB-8D67-242546A1102B}"/>
              </a:ext>
            </a:extLst>
          </p:cNvPr>
          <p:cNvSpPr>
            <a:spLocks noGrp="1"/>
          </p:cNvSpPr>
          <p:nvPr>
            <p:ph type="sldNum" sz="quarter" idx="12"/>
          </p:nvPr>
        </p:nvSpPr>
        <p:spPr>
          <a:xfrm>
            <a:off x="11645326" y="6399724"/>
            <a:ext cx="546674" cy="365125"/>
          </a:xfrm>
        </p:spPr>
        <p:txBody>
          <a:bodyPr/>
          <a:lstStyle/>
          <a:p>
            <a:fld id="{3B77E2EF-A968-F04C-B030-CA6D994F261B}" type="slidenum">
              <a:rPr lang="en-GB" smtClean="0"/>
              <a:t>38</a:t>
            </a:fld>
            <a:endParaRPr lang="en-GB" dirty="0"/>
          </a:p>
        </p:txBody>
      </p:sp>
      <p:sp>
        <p:nvSpPr>
          <p:cNvPr id="7" name="TextBox 6">
            <a:extLst>
              <a:ext uri="{FF2B5EF4-FFF2-40B4-BE49-F238E27FC236}">
                <a16:creationId xmlns:a16="http://schemas.microsoft.com/office/drawing/2014/main" id="{584EA5E3-5F94-31EB-7030-CE0EA72250A4}"/>
              </a:ext>
            </a:extLst>
          </p:cNvPr>
          <p:cNvSpPr txBox="1"/>
          <p:nvPr/>
        </p:nvSpPr>
        <p:spPr>
          <a:xfrm>
            <a:off x="497711" y="979468"/>
            <a:ext cx="11613664" cy="5595378"/>
          </a:xfrm>
          <a:prstGeom prst="rect">
            <a:avLst/>
          </a:prstGeom>
          <a:noFill/>
        </p:spPr>
        <p:txBody>
          <a:bodyPr wrap="square">
            <a:spAutoFit/>
          </a:bodyPr>
          <a:lstStyle/>
          <a:p>
            <a:pPr marL="342900" indent="-342900">
              <a:buFont typeface="Arial" panose="020B0604020202020204" pitchFamily="34" charset="0"/>
              <a:buChar char="•"/>
            </a:pPr>
            <a:r>
              <a:rPr lang="en-GB" sz="2400" dirty="0"/>
              <a:t>Growing team at Imperial:  working on exhaust physics &amp; L-H transitions.</a:t>
            </a:r>
          </a:p>
          <a:p>
            <a:endParaRPr lang="en-GB" sz="2400" dirty="0"/>
          </a:p>
          <a:p>
            <a:r>
              <a:rPr lang="en-GB" sz="2400" b="1" dirty="0"/>
              <a:t>Exhaust Physics  –  Electron kinetics</a:t>
            </a:r>
          </a:p>
          <a:p>
            <a:pPr marL="342900" indent="-342900">
              <a:lnSpc>
                <a:spcPct val="110000"/>
              </a:lnSpc>
              <a:buFont typeface="Arial" panose="020B0604020202020204" pitchFamily="34" charset="0"/>
              <a:buChar char="•"/>
            </a:pPr>
            <a:r>
              <a:rPr lang="en-GB" sz="2400" dirty="0"/>
              <a:t>SOL-</a:t>
            </a:r>
            <a:r>
              <a:rPr lang="en-GB" sz="2400" dirty="0" err="1"/>
              <a:t>KiT</a:t>
            </a:r>
            <a:r>
              <a:rPr lang="en-GB" sz="2400" dirty="0"/>
              <a:t>:  1D2V  </a:t>
            </a:r>
            <a:r>
              <a:rPr lang="en-GB" sz="2400" dirty="0" err="1"/>
              <a:t>Vlasov</a:t>
            </a:r>
            <a:r>
              <a:rPr lang="en-GB" sz="2400" dirty="0"/>
              <a:t>-FP–Boltzmann  &amp;  neutral state population solver:</a:t>
            </a:r>
          </a:p>
          <a:p>
            <a:pPr marL="800100" lvl="1" indent="-342900">
              <a:lnSpc>
                <a:spcPct val="110000"/>
              </a:lnSpc>
              <a:buFont typeface="Arial" panose="020B0604020202020204" pitchFamily="34" charset="0"/>
              <a:buChar char="•"/>
            </a:pPr>
            <a:r>
              <a:rPr lang="en-GB" sz="2400" dirty="0"/>
              <a:t>Kinetic or fluid electrons,  fluid ions,  fluid neutrals </a:t>
            </a:r>
          </a:p>
          <a:p>
            <a:pPr marL="342900" indent="-342900">
              <a:lnSpc>
                <a:spcPct val="110000"/>
              </a:lnSpc>
              <a:buFont typeface="Arial" panose="020B0604020202020204" pitchFamily="34" charset="0"/>
              <a:buChar char="•"/>
            </a:pPr>
            <a:r>
              <a:rPr lang="en-GB" sz="2400" dirty="0"/>
              <a:t>Kinetic effects seen at equilibrium (&amp; in transients) in 1D simulations:  </a:t>
            </a:r>
            <a:r>
              <a:rPr lang="en-GB" sz="2400" dirty="0" err="1"/>
              <a:t>f</a:t>
            </a:r>
            <a:r>
              <a:rPr lang="en-GB" sz="2400" baseline="-25000" dirty="0" err="1"/>
              <a:t>e</a:t>
            </a:r>
            <a:r>
              <a:rPr lang="en-GB" sz="2400" dirty="0"/>
              <a:t>(</a:t>
            </a:r>
            <a:r>
              <a:rPr lang="en-GB" sz="2400" u="sng" dirty="0"/>
              <a:t>v</a:t>
            </a:r>
            <a:r>
              <a:rPr lang="en-GB" sz="2400" dirty="0"/>
              <a:t>)≠</a:t>
            </a:r>
            <a:r>
              <a:rPr lang="en-GB" sz="2400" dirty="0" err="1"/>
              <a:t>f</a:t>
            </a:r>
            <a:r>
              <a:rPr lang="en-GB" sz="2400" baseline="-25000" dirty="0" err="1"/>
              <a:t>M</a:t>
            </a:r>
            <a:r>
              <a:rPr lang="en-GB" sz="2400" baseline="-25000" dirty="0"/>
              <a:t> </a:t>
            </a:r>
            <a:r>
              <a:rPr lang="en-GB" sz="2400" dirty="0"/>
              <a:t>.</a:t>
            </a:r>
          </a:p>
          <a:p>
            <a:pPr marL="342900" indent="-342900">
              <a:lnSpc>
                <a:spcPct val="110000"/>
              </a:lnSpc>
              <a:buFont typeface="Arial" panose="020B0604020202020204" pitchFamily="34" charset="0"/>
              <a:buChar char="•"/>
            </a:pPr>
            <a:r>
              <a:rPr lang="en-GB" sz="2400" dirty="0"/>
              <a:t>Scaling laws suggest ways in which they might be captured in fluid models.</a:t>
            </a:r>
          </a:p>
          <a:p>
            <a:pPr marL="342900" indent="-342900">
              <a:lnSpc>
                <a:spcPct val="110000"/>
              </a:lnSpc>
              <a:buFont typeface="Arial" panose="020B0604020202020204" pitchFamily="34" charset="0"/>
              <a:buChar char="•"/>
            </a:pPr>
            <a:r>
              <a:rPr lang="en-GB" sz="2400" i="1" dirty="0"/>
              <a:t>Preliminary</a:t>
            </a:r>
            <a:r>
              <a:rPr lang="en-GB" sz="2400" dirty="0"/>
              <a:t>:  modifications to e</a:t>
            </a:r>
            <a:r>
              <a:rPr lang="en-GB" sz="2400" baseline="30000" dirty="0"/>
              <a:t>– </a:t>
            </a:r>
            <a:r>
              <a:rPr lang="en-GB" sz="2400" dirty="0"/>
              <a:t>- impurity reaction rates due to enhanced tail of </a:t>
            </a:r>
            <a:r>
              <a:rPr lang="en-GB" sz="2400" dirty="0" err="1"/>
              <a:t>f</a:t>
            </a:r>
            <a:r>
              <a:rPr lang="en-GB" sz="2400" baseline="-25000" dirty="0" err="1"/>
              <a:t>e</a:t>
            </a:r>
            <a:r>
              <a:rPr lang="en-GB" sz="2400" dirty="0"/>
              <a:t>(</a:t>
            </a:r>
            <a:r>
              <a:rPr lang="en-GB" sz="2400" u="sng" dirty="0"/>
              <a:t>v</a:t>
            </a:r>
            <a:r>
              <a:rPr lang="en-GB" sz="2400" dirty="0"/>
              <a:t>) . </a:t>
            </a:r>
          </a:p>
          <a:p>
            <a:pPr marL="342900" indent="-342900">
              <a:lnSpc>
                <a:spcPct val="110000"/>
              </a:lnSpc>
              <a:buFont typeface="Arial" panose="020B0604020202020204" pitchFamily="34" charset="0"/>
              <a:buChar char="•"/>
            </a:pPr>
            <a:r>
              <a:rPr lang="en-GB" sz="2400" u="sng" dirty="0"/>
              <a:t>Potential Further Work</a:t>
            </a:r>
            <a:endParaRPr lang="en-GB" sz="2400" dirty="0"/>
          </a:p>
          <a:p>
            <a:pPr marL="800100" lvl="1" indent="-342900">
              <a:lnSpc>
                <a:spcPct val="110000"/>
              </a:lnSpc>
              <a:buFont typeface="Arial" panose="020B0604020202020204" pitchFamily="34" charset="0"/>
              <a:buChar char="•"/>
            </a:pPr>
            <a:r>
              <a:rPr lang="en-GB" sz="2400" dirty="0"/>
              <a:t>Self-consistent impurity &amp; plasma evolution  , better geometry  (flux tube expansion).</a:t>
            </a:r>
          </a:p>
          <a:p>
            <a:pPr marL="800100" lvl="1" indent="-342900">
              <a:lnSpc>
                <a:spcPct val="110000"/>
              </a:lnSpc>
              <a:buFont typeface="Arial" panose="020B0604020202020204" pitchFamily="34" charset="0"/>
              <a:buChar char="•"/>
            </a:pPr>
            <a:r>
              <a:rPr lang="en-GB" sz="2400" dirty="0"/>
              <a:t>Incorporate derived reduced-transport models into SOL design codes.</a:t>
            </a:r>
          </a:p>
          <a:p>
            <a:pPr marL="800100" lvl="1" indent="-342900">
              <a:lnSpc>
                <a:spcPct val="110000"/>
              </a:lnSpc>
              <a:buFont typeface="Arial" panose="020B0604020202020204" pitchFamily="34" charset="0"/>
              <a:buChar char="•"/>
            </a:pPr>
            <a:r>
              <a:rPr lang="en-GB" sz="2400" dirty="0"/>
              <a:t>Couple to kinetic ion &amp; neutral solvers.</a:t>
            </a:r>
          </a:p>
          <a:p>
            <a:pPr marL="800100" lvl="1" indent="-342900">
              <a:buFont typeface="Arial" panose="020B0604020202020204" pitchFamily="34" charset="0"/>
              <a:buChar char="•"/>
            </a:pPr>
            <a:endParaRPr lang="en-GB" sz="2400" dirty="0"/>
          </a:p>
          <a:p>
            <a:r>
              <a:rPr lang="en-GB" sz="2400" b="1" dirty="0"/>
              <a:t>Other work  –  L-H transitions, UKAEA exhaust code, magnetized sheaths</a:t>
            </a:r>
          </a:p>
        </p:txBody>
      </p:sp>
    </p:spTree>
    <p:extLst>
      <p:ext uri="{BB962C8B-B14F-4D97-AF65-F5344CB8AC3E}">
        <p14:creationId xmlns:p14="http://schemas.microsoft.com/office/powerpoint/2010/main" val="19231209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E2E220-084F-DC40-A073-A787FBA1A7E2}"/>
              </a:ext>
            </a:extLst>
          </p:cNvPr>
          <p:cNvSpPr>
            <a:spLocks noGrp="1"/>
          </p:cNvSpPr>
          <p:nvPr>
            <p:ph type="title"/>
          </p:nvPr>
        </p:nvSpPr>
        <p:spPr/>
        <p:txBody>
          <a:bodyPr/>
          <a:lstStyle/>
          <a:p>
            <a:r>
              <a:rPr lang="en-US" dirty="0"/>
              <a:t>Extras</a:t>
            </a:r>
          </a:p>
        </p:txBody>
      </p:sp>
      <p:sp>
        <p:nvSpPr>
          <p:cNvPr id="6" name="Text Placeholder 5">
            <a:extLst>
              <a:ext uri="{FF2B5EF4-FFF2-40B4-BE49-F238E27FC236}">
                <a16:creationId xmlns:a16="http://schemas.microsoft.com/office/drawing/2014/main" id="{F167AE3C-C066-7B49-B409-225C6C71EBF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5651636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17BB5CAF-1BE6-D8E2-F54F-3ECC43FE781A}"/>
              </a:ext>
            </a:extLst>
          </p:cNvPr>
          <p:cNvSpPr/>
          <p:nvPr/>
        </p:nvSpPr>
        <p:spPr>
          <a:xfrm>
            <a:off x="8217801" y="2483628"/>
            <a:ext cx="3527814" cy="1581027"/>
          </a:xfrm>
          <a:prstGeom prst="roundRect">
            <a:avLst/>
          </a:prstGeom>
          <a:solidFill>
            <a:schemeClr val="accent2">
              <a:lumMod val="20000"/>
              <a:lumOff val="8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F5E14E-41D6-C84D-AD00-B3EFACD76626}"/>
              </a:ext>
            </a:extLst>
          </p:cNvPr>
          <p:cNvSpPr>
            <a:spLocks noGrp="1"/>
          </p:cNvSpPr>
          <p:nvPr>
            <p:ph type="title"/>
          </p:nvPr>
        </p:nvSpPr>
        <p:spPr/>
        <p:txBody>
          <a:bodyPr/>
          <a:lstStyle/>
          <a:p>
            <a:r>
              <a:rPr lang="en-US" sz="3600" dirty="0"/>
              <a:t>Contents</a:t>
            </a:r>
            <a:br>
              <a:rPr lang="en-US" dirty="0"/>
            </a:br>
            <a:endParaRPr lang="en-US" dirty="0"/>
          </a:p>
        </p:txBody>
      </p:sp>
      <p:sp>
        <p:nvSpPr>
          <p:cNvPr id="3" name="Content Placeholder 2">
            <a:extLst>
              <a:ext uri="{FF2B5EF4-FFF2-40B4-BE49-F238E27FC236}">
                <a16:creationId xmlns:a16="http://schemas.microsoft.com/office/drawing/2014/main" id="{ACE04B1D-F079-8145-8B2D-807A0D41DBE7}"/>
              </a:ext>
            </a:extLst>
          </p:cNvPr>
          <p:cNvSpPr>
            <a:spLocks noGrp="1"/>
          </p:cNvSpPr>
          <p:nvPr>
            <p:ph idx="1"/>
          </p:nvPr>
        </p:nvSpPr>
        <p:spPr>
          <a:xfrm>
            <a:off x="497711" y="1085850"/>
            <a:ext cx="11372127" cy="5048732"/>
          </a:xfrm>
        </p:spPr>
        <p:txBody>
          <a:bodyPr>
            <a:normAutofit/>
          </a:bodyPr>
          <a:lstStyle/>
          <a:p>
            <a:pPr marL="0" indent="0">
              <a:spcAft>
                <a:spcPts val="600"/>
              </a:spcAft>
              <a:buNone/>
            </a:pPr>
            <a:r>
              <a:rPr lang="en-GB" sz="2400" b="1" dirty="0"/>
              <a:t>Non-local parallel electron transport</a:t>
            </a:r>
          </a:p>
          <a:p>
            <a:pPr marL="285750" indent="-285750"/>
            <a:r>
              <a:rPr lang="en-GB" dirty="0"/>
              <a:t>Motivation:  exhaust problem,  divertors,  SOL profiles,  non-local transport </a:t>
            </a:r>
          </a:p>
          <a:p>
            <a:pPr marL="285750" indent="-285750"/>
            <a:r>
              <a:rPr lang="en-GB" dirty="0"/>
              <a:t>Kinetic VFP code:  SOL-</a:t>
            </a:r>
            <a:r>
              <a:rPr lang="en-GB" dirty="0" err="1"/>
              <a:t>KiT</a:t>
            </a:r>
            <a:endParaRPr lang="en-GB" dirty="0"/>
          </a:p>
          <a:p>
            <a:pPr marL="285750" indent="-285750"/>
            <a:r>
              <a:rPr lang="en-GB" dirty="0"/>
              <a:t>Equilibrium kinetic effects</a:t>
            </a:r>
          </a:p>
          <a:p>
            <a:pPr marL="742950" lvl="1" indent="-285750"/>
            <a:r>
              <a:rPr lang="en-GB" dirty="0"/>
              <a:t>Scaling-law for fluid-code modifications</a:t>
            </a:r>
          </a:p>
          <a:p>
            <a:pPr marL="285750" indent="-285750"/>
            <a:r>
              <a:rPr lang="en-GB" dirty="0"/>
              <a:t>Impact of kinetic electrons on impurities</a:t>
            </a:r>
          </a:p>
          <a:p>
            <a:pPr marL="285750" indent="-285750"/>
            <a:endParaRPr lang="en-GB" dirty="0"/>
          </a:p>
          <a:p>
            <a:pPr marL="0" indent="0">
              <a:buNone/>
            </a:pPr>
            <a:endParaRPr lang="en-GB" sz="2400" b="1" dirty="0"/>
          </a:p>
          <a:p>
            <a:pPr marL="0" indent="0">
              <a:buNone/>
            </a:pPr>
            <a:r>
              <a:rPr lang="en-GB" sz="2400" b="1" u="sng" dirty="0"/>
              <a:t>Brief</a:t>
            </a:r>
            <a:r>
              <a:rPr lang="en-GB" sz="2400" b="1" dirty="0"/>
              <a:t> overview UKAEA New Exhaust Code project</a:t>
            </a:r>
          </a:p>
          <a:p>
            <a:pPr marL="0" indent="0">
              <a:buNone/>
            </a:pPr>
            <a:endParaRPr lang="en-GB" sz="2400" b="1" dirty="0"/>
          </a:p>
          <a:p>
            <a:pPr marL="0" indent="0">
              <a:buNone/>
            </a:pPr>
            <a:r>
              <a:rPr lang="en-GB" sz="2400" b="1" dirty="0"/>
              <a:t>Summary and conclusions</a:t>
            </a:r>
          </a:p>
        </p:txBody>
      </p:sp>
      <p:sp>
        <p:nvSpPr>
          <p:cNvPr id="6" name="Slide Number Placeholder 5">
            <a:extLst>
              <a:ext uri="{FF2B5EF4-FFF2-40B4-BE49-F238E27FC236}">
                <a16:creationId xmlns:a16="http://schemas.microsoft.com/office/drawing/2014/main" id="{4D5F214B-A548-1247-88B8-E11FACE9DE45}"/>
              </a:ext>
            </a:extLst>
          </p:cNvPr>
          <p:cNvSpPr>
            <a:spLocks noGrp="1"/>
          </p:cNvSpPr>
          <p:nvPr>
            <p:ph type="sldNum" sz="quarter" idx="12"/>
          </p:nvPr>
        </p:nvSpPr>
        <p:spPr/>
        <p:txBody>
          <a:bodyPr/>
          <a:lstStyle/>
          <a:p>
            <a:fld id="{9F85A420-8BDD-054E-A85F-492ADA0C3797}" type="slidenum">
              <a:rPr lang="en-US" smtClean="0"/>
              <a:t>4</a:t>
            </a:fld>
            <a:endParaRPr lang="en-US" dirty="0"/>
          </a:p>
        </p:txBody>
      </p:sp>
      <p:sp>
        <p:nvSpPr>
          <p:cNvPr id="5" name="TextBox 4">
            <a:extLst>
              <a:ext uri="{FF2B5EF4-FFF2-40B4-BE49-F238E27FC236}">
                <a16:creationId xmlns:a16="http://schemas.microsoft.com/office/drawing/2014/main" id="{F8C3E133-F528-A19C-351F-EA59198C77B6}"/>
              </a:ext>
            </a:extLst>
          </p:cNvPr>
          <p:cNvSpPr txBox="1"/>
          <p:nvPr/>
        </p:nvSpPr>
        <p:spPr>
          <a:xfrm>
            <a:off x="8419989" y="2589923"/>
            <a:ext cx="3366924" cy="1354217"/>
          </a:xfrm>
          <a:prstGeom prst="rect">
            <a:avLst/>
          </a:prstGeom>
          <a:noFill/>
        </p:spPr>
        <p:txBody>
          <a:bodyPr wrap="square">
            <a:spAutoFit/>
          </a:bodyPr>
          <a:lstStyle/>
          <a:p>
            <a:pPr>
              <a:spcAft>
                <a:spcPts val="600"/>
              </a:spcAft>
            </a:pPr>
            <a:r>
              <a:rPr lang="en-GB" sz="2400" u="sng" dirty="0">
                <a:solidFill>
                  <a:schemeClr val="accent6"/>
                </a:solidFill>
              </a:rPr>
              <a:t>Acknowledgement</a:t>
            </a:r>
          </a:p>
          <a:p>
            <a:pPr>
              <a:spcAft>
                <a:spcPts val="600"/>
              </a:spcAft>
            </a:pPr>
            <a:r>
              <a:rPr lang="en-GB" sz="2400" dirty="0">
                <a:solidFill>
                  <a:schemeClr val="accent4"/>
                </a:solidFill>
              </a:rPr>
              <a:t>Dominic Power	(PhD)</a:t>
            </a:r>
          </a:p>
          <a:p>
            <a:pPr>
              <a:spcAft>
                <a:spcPts val="600"/>
              </a:spcAft>
            </a:pPr>
            <a:r>
              <a:rPr lang="en-GB" sz="2400" dirty="0">
                <a:solidFill>
                  <a:schemeClr val="accent4"/>
                </a:solidFill>
              </a:rPr>
              <a:t>Stefan </a:t>
            </a:r>
            <a:r>
              <a:rPr lang="en-GB" sz="2400" dirty="0" err="1">
                <a:solidFill>
                  <a:schemeClr val="accent4"/>
                </a:solidFill>
              </a:rPr>
              <a:t>Mijin</a:t>
            </a:r>
            <a:r>
              <a:rPr lang="en-GB" sz="2400" dirty="0">
                <a:solidFill>
                  <a:schemeClr val="accent4"/>
                </a:solidFill>
              </a:rPr>
              <a:t>		(PhD)</a:t>
            </a:r>
            <a:endParaRPr lang="en-GB" sz="2400" dirty="0">
              <a:solidFill>
                <a:schemeClr val="accent6"/>
              </a:solidFill>
            </a:endParaRPr>
          </a:p>
        </p:txBody>
      </p:sp>
    </p:spTree>
    <p:extLst>
      <p:ext uri="{BB962C8B-B14F-4D97-AF65-F5344CB8AC3E}">
        <p14:creationId xmlns:p14="http://schemas.microsoft.com/office/powerpoint/2010/main" val="35755829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DCC98B6-7B92-9843-8990-DB05341553FD}"/>
              </a:ext>
            </a:extLst>
          </p:cNvPr>
          <p:cNvSpPr/>
          <p:nvPr/>
        </p:nvSpPr>
        <p:spPr>
          <a:xfrm>
            <a:off x="6456040" y="4408919"/>
            <a:ext cx="2235420" cy="835139"/>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AB85C7D-1D82-7445-9F1E-1FA92FE0E9E7}"/>
              </a:ext>
            </a:extLst>
          </p:cNvPr>
          <p:cNvSpPr/>
          <p:nvPr/>
        </p:nvSpPr>
        <p:spPr>
          <a:xfrm>
            <a:off x="6456040" y="3221441"/>
            <a:ext cx="2235420" cy="83513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D3E85D-FEAE-7548-BF2E-8F5E19417242}"/>
              </a:ext>
            </a:extLst>
          </p:cNvPr>
          <p:cNvSpPr>
            <a:spLocks noGrp="1"/>
          </p:cNvSpPr>
          <p:nvPr>
            <p:ph type="title"/>
          </p:nvPr>
        </p:nvSpPr>
        <p:spPr/>
        <p:txBody>
          <a:bodyPr/>
          <a:lstStyle/>
          <a:p>
            <a:r>
              <a:rPr lang="en-GB" sz="3600" dirty="0"/>
              <a:t>Exhaust physics in MCF</a:t>
            </a:r>
            <a:br>
              <a:rPr lang="en-GB" dirty="0"/>
            </a:br>
            <a:r>
              <a:rPr lang="en-GB" sz="3200" b="0" i="1" dirty="0"/>
              <a:t>Consequences of the two-point model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32898D2-BFEC-F348-92EC-F732EDBFF728}"/>
                  </a:ext>
                </a:extLst>
              </p:cNvPr>
              <p:cNvSpPr>
                <a:spLocks noGrp="1"/>
              </p:cNvSpPr>
              <p:nvPr>
                <p:ph idx="1"/>
              </p:nvPr>
            </p:nvSpPr>
            <p:spPr>
              <a:xfrm>
                <a:off x="828341" y="1685131"/>
                <a:ext cx="8667307" cy="5009876"/>
              </a:xfrm>
            </p:spPr>
            <p:txBody>
              <a:bodyPr>
                <a:normAutofit/>
              </a:bodyPr>
              <a:lstStyle/>
              <a:p>
                <a:pPr marL="0" indent="0">
                  <a:buNone/>
                </a:pPr>
                <a:r>
                  <a:rPr lang="en-GB" sz="2400" dirty="0">
                    <a:latin typeface="Calibri" panose="020F0502020204030204" pitchFamily="34" charset="0"/>
                    <a:cs typeface="Calibri" panose="020F0502020204030204" pitchFamily="34" charset="0"/>
                  </a:rPr>
                  <a:t>3 equations but 5 unknowns …</a:t>
                </a:r>
              </a:p>
              <a:p>
                <a:pPr marL="457200" lvl="1" indent="0">
                  <a:buNone/>
                </a:pPr>
                <a14:m>
                  <m:oMath xmlns:m="http://schemas.openxmlformats.org/officeDocument/2006/math">
                    <m:sSub>
                      <m:sSubPr>
                        <m:ctrlPr>
                          <a:rPr lang="en-GB" sz="2000" i="1" smtClean="0">
                            <a:latin typeface="Cambria Math" panose="02040503050406030204" pitchFamily="18" charset="0"/>
                          </a:rPr>
                        </m:ctrlPr>
                      </m:sSubPr>
                      <m:e>
                        <m:r>
                          <a:rPr lang="en-GB" sz="2000" b="0" i="1" smtClean="0">
                            <a:latin typeface="Cambria Math" panose="02040503050406030204" pitchFamily="18" charset="0"/>
                          </a:rPr>
                          <m:t>𝑛</m:t>
                        </m:r>
                      </m:e>
                      <m:sub>
                        <m:r>
                          <a:rPr lang="en-GB" sz="2000" b="0" i="1" smtClean="0">
                            <a:latin typeface="Cambria Math" panose="02040503050406030204" pitchFamily="18" charset="0"/>
                          </a:rPr>
                          <m:t>𝑢</m:t>
                        </m:r>
                      </m:sub>
                    </m:sSub>
                  </m:oMath>
                </a14:m>
                <a:r>
                  <a:rPr lang="en-GB" sz="2000" dirty="0">
                    <a:latin typeface="Calibri" panose="020F0502020204030204" pitchFamily="34" charset="0"/>
                    <a:cs typeface="Calibri" panose="020F0502020204030204" pitchFamily="34" charset="0"/>
                  </a:rPr>
                  <a:t> and </a:t>
                </a:r>
                <a14:m>
                  <m:oMath xmlns:m="http://schemas.openxmlformats.org/officeDocument/2006/math">
                    <m:sSub>
                      <m:sSubPr>
                        <m:ctrlPr>
                          <a:rPr lang="en-GB" sz="2000" i="1">
                            <a:latin typeface="Cambria Math" panose="02040503050406030204" pitchFamily="18" charset="0"/>
                          </a:rPr>
                        </m:ctrlPr>
                      </m:sSubPr>
                      <m:e>
                        <m:r>
                          <a:rPr lang="en-GB" sz="2000" i="1">
                            <a:latin typeface="Cambria Math" panose="02040503050406030204" pitchFamily="18" charset="0"/>
                          </a:rPr>
                          <m:t>𝑞</m:t>
                        </m:r>
                      </m:e>
                      <m:sub>
                        <m:r>
                          <a:rPr lang="en-GB" sz="2000" i="1">
                            <a:latin typeface="Cambria Math" panose="02040503050406030204" pitchFamily="18" charset="0"/>
                            <a:ea typeface="Cambria Math" panose="02040503050406030204" pitchFamily="18" charset="0"/>
                          </a:rPr>
                          <m:t>∥</m:t>
                        </m:r>
                      </m:sub>
                    </m:sSub>
                    <m:r>
                      <a:rPr lang="en-GB" sz="2000" i="1">
                        <a:latin typeface="Cambria Math" panose="02040503050406030204" pitchFamily="18" charset="0"/>
                        <a:ea typeface="Cambria Math" panose="02040503050406030204" pitchFamily="18" charset="0"/>
                      </a:rPr>
                      <m:t> </m:t>
                    </m:r>
                  </m:oMath>
                </a14:m>
                <a:r>
                  <a:rPr lang="en-GB" sz="2000" dirty="0">
                    <a:latin typeface="Calibri" panose="020F0502020204030204" pitchFamily="34" charset="0"/>
                    <a:cs typeface="Calibri" panose="020F0502020204030204" pitchFamily="34" charset="0"/>
                  </a:rPr>
                  <a:t>are easiest to control experimentally</a:t>
                </a:r>
              </a:p>
              <a:p>
                <a:pPr marL="0" indent="0">
                  <a:buNone/>
                </a:pPr>
                <a:endParaRPr lang="en-GB" sz="2400" dirty="0">
                  <a:latin typeface="Calibri" panose="020F0502020204030204" pitchFamily="34" charset="0"/>
                  <a:cs typeface="Calibri" panose="020F0502020204030204" pitchFamily="34" charset="0"/>
                </a:endParaRPr>
              </a:p>
              <a:p>
                <a:pPr marL="0" indent="0">
                  <a:buNone/>
                </a:pPr>
                <a:r>
                  <a:rPr lang="en-GB" sz="2400" dirty="0">
                    <a:latin typeface="Calibri" panose="020F0502020204030204" pitchFamily="34" charset="0"/>
                    <a:cs typeface="Calibri" panose="020F0502020204030204" pitchFamily="34" charset="0"/>
                  </a:rPr>
                  <a:t>Modest temperature drops give</a:t>
                </a:r>
                <a:br>
                  <a:rPr lang="en-GB" sz="2400" dirty="0">
                    <a:latin typeface="Calibri" panose="020F0502020204030204" pitchFamily="34" charset="0"/>
                    <a:cs typeface="Calibri" panose="020F0502020204030204" pitchFamily="34" charset="0"/>
                  </a:rPr>
                </a:br>
                <a:r>
                  <a:rPr lang="en-GB" sz="2400" dirty="0">
                    <a:latin typeface="Calibri" panose="020F0502020204030204" pitchFamily="34" charset="0"/>
                    <a:cs typeface="Calibri" panose="020F0502020204030204" pitchFamily="34" charset="0"/>
                  </a:rPr>
                  <a:t>	 </a:t>
                </a:r>
                <a14:m>
                  <m:oMath xmlns:m="http://schemas.openxmlformats.org/officeDocument/2006/math">
                    <m:sSubSup>
                      <m:sSubSupPr>
                        <m:ctrlPr>
                          <a:rPr lang="en-GB" sz="2400" i="1">
                            <a:latin typeface="Cambria Math" panose="02040503050406030204" pitchFamily="18" charset="0"/>
                          </a:rPr>
                        </m:ctrlPr>
                      </m:sSubSupPr>
                      <m:e>
                        <m:r>
                          <a:rPr lang="en-GB" sz="2400" i="1">
                            <a:latin typeface="Cambria Math" panose="02040503050406030204" pitchFamily="18" charset="0"/>
                          </a:rPr>
                          <m:t>𝑇</m:t>
                        </m:r>
                      </m:e>
                      <m:sub>
                        <m:r>
                          <a:rPr lang="en-GB" sz="2400" i="1">
                            <a:latin typeface="Cambria Math" panose="02040503050406030204" pitchFamily="18" charset="0"/>
                          </a:rPr>
                          <m:t>𝑡</m:t>
                        </m:r>
                      </m:sub>
                      <m:sup>
                        <m:r>
                          <a:rPr lang="en-GB" sz="2400" i="1">
                            <a:latin typeface="Cambria Math" panose="02040503050406030204" pitchFamily="18" charset="0"/>
                          </a:rPr>
                          <m:t>7/2</m:t>
                        </m:r>
                      </m:sup>
                    </m:sSubSup>
                    <m:r>
                      <a:rPr lang="en-GB" sz="2400" i="1">
                        <a:latin typeface="Cambria Math" panose="02040503050406030204" pitchFamily="18" charset="0"/>
                        <a:ea typeface="Cambria Math" panose="02040503050406030204" pitchFamily="18" charset="0"/>
                      </a:rPr>
                      <m:t>≪</m:t>
                    </m:r>
                    <m:sSubSup>
                      <m:sSubSupPr>
                        <m:ctrlPr>
                          <a:rPr lang="en-GB" sz="2400" i="1">
                            <a:latin typeface="Cambria Math" panose="02040503050406030204" pitchFamily="18" charset="0"/>
                            <a:ea typeface="Cambria Math" panose="02040503050406030204" pitchFamily="18" charset="0"/>
                          </a:rPr>
                        </m:ctrlPr>
                      </m:sSubSupPr>
                      <m:e>
                        <m:r>
                          <a:rPr lang="en-GB" sz="2400" i="1">
                            <a:latin typeface="Cambria Math" panose="02040503050406030204" pitchFamily="18" charset="0"/>
                            <a:ea typeface="Cambria Math" panose="02040503050406030204" pitchFamily="18" charset="0"/>
                          </a:rPr>
                          <m:t>𝑇</m:t>
                        </m:r>
                      </m:e>
                      <m:sub>
                        <m:r>
                          <a:rPr lang="en-GB" sz="2400" i="1">
                            <a:latin typeface="Cambria Math" panose="02040503050406030204" pitchFamily="18" charset="0"/>
                            <a:ea typeface="Cambria Math" panose="02040503050406030204" pitchFamily="18" charset="0"/>
                          </a:rPr>
                          <m:t>𝑢</m:t>
                        </m:r>
                      </m:sub>
                      <m:sup>
                        <m:r>
                          <a:rPr lang="en-GB" sz="2400" i="1">
                            <a:latin typeface="Cambria Math" panose="02040503050406030204" pitchFamily="18" charset="0"/>
                            <a:ea typeface="Cambria Math" panose="02040503050406030204" pitchFamily="18" charset="0"/>
                          </a:rPr>
                          <m:t>7/2</m:t>
                        </m:r>
                      </m:sup>
                    </m:sSubSup>
                  </m:oMath>
                </a14:m>
                <a:r>
                  <a:rPr lang="en-GB" sz="2400" dirty="0">
                    <a:latin typeface="Calibri" panose="020F0502020204030204" pitchFamily="34" charset="0"/>
                    <a:ea typeface="Cambria Math" panose="02040503050406030204" pitchFamily="18" charset="0"/>
                    <a:cs typeface="Calibri" panose="020F0502020204030204" pitchFamily="34" charset="0"/>
                  </a:rPr>
                  <a:t> 		→		   </a:t>
                </a:r>
                <a14:m>
                  <m:oMath xmlns:m="http://schemas.openxmlformats.org/officeDocument/2006/math">
                    <m:sSub>
                      <m:sSubPr>
                        <m:ctrlPr>
                          <a:rPr lang="en-GB" sz="2400" i="1">
                            <a:latin typeface="Cambria Math" panose="02040503050406030204" pitchFamily="18" charset="0"/>
                          </a:rPr>
                        </m:ctrlPr>
                      </m:sSubPr>
                      <m:e>
                        <m:r>
                          <a:rPr lang="en-GB" sz="2400" i="1">
                            <a:latin typeface="Cambria Math" panose="02040503050406030204" pitchFamily="18" charset="0"/>
                          </a:rPr>
                          <m:t>𝑇</m:t>
                        </m:r>
                      </m:e>
                      <m:sub>
                        <m:r>
                          <a:rPr lang="en-GB" sz="2400" i="1">
                            <a:latin typeface="Cambria Math" panose="02040503050406030204" pitchFamily="18" charset="0"/>
                          </a:rPr>
                          <m:t>𝑢</m:t>
                        </m:r>
                      </m:sub>
                    </m:sSub>
                    <m:r>
                      <a:rPr lang="en-GB" sz="2400" i="1">
                        <a:latin typeface="Cambria Math" panose="02040503050406030204" pitchFamily="18" charset="0"/>
                        <a:ea typeface="Cambria Math" panose="02040503050406030204" pitchFamily="18" charset="0"/>
                      </a:rPr>
                      <m:t>≈</m:t>
                    </m:r>
                    <m:sSup>
                      <m:sSupPr>
                        <m:ctrlPr>
                          <a:rPr lang="en-GB" sz="2400" i="1">
                            <a:latin typeface="Cambria Math" panose="02040503050406030204" pitchFamily="18" charset="0"/>
                            <a:ea typeface="Cambria Math" panose="02040503050406030204" pitchFamily="18" charset="0"/>
                          </a:rPr>
                        </m:ctrlPr>
                      </m:sSupPr>
                      <m:e>
                        <m:d>
                          <m:dPr>
                            <m:ctrlPr>
                              <a:rPr lang="en-GB" sz="2400" i="1" smtClean="0">
                                <a:latin typeface="Cambria Math" panose="02040503050406030204" pitchFamily="18" charset="0"/>
                                <a:ea typeface="Cambria Math" panose="02040503050406030204" pitchFamily="18" charset="0"/>
                              </a:rPr>
                            </m:ctrlPr>
                          </m:dPr>
                          <m:e>
                            <m:f>
                              <m:fPr>
                                <m:ctrlPr>
                                  <a:rPr lang="en-GB" sz="2400" i="1">
                                    <a:latin typeface="Cambria Math" panose="02040503050406030204" pitchFamily="18" charset="0"/>
                                    <a:ea typeface="Cambria Math" panose="02040503050406030204" pitchFamily="18" charset="0"/>
                                  </a:rPr>
                                </m:ctrlPr>
                              </m:fPr>
                              <m:num>
                                <m:r>
                                  <a:rPr lang="en-GB" sz="2400" i="1">
                                    <a:latin typeface="Cambria Math" panose="02040503050406030204" pitchFamily="18" charset="0"/>
                                    <a:ea typeface="Cambria Math" panose="02040503050406030204" pitchFamily="18" charset="0"/>
                                  </a:rPr>
                                  <m:t>7</m:t>
                                </m:r>
                              </m:num>
                              <m:den>
                                <m:r>
                                  <a:rPr lang="en-GB" sz="2400" i="1">
                                    <a:latin typeface="Cambria Math" panose="02040503050406030204" pitchFamily="18" charset="0"/>
                                    <a:ea typeface="Cambria Math" panose="02040503050406030204" pitchFamily="18" charset="0"/>
                                  </a:rPr>
                                  <m:t>2</m:t>
                                </m:r>
                              </m:den>
                            </m:f>
                            <m:f>
                              <m:fPr>
                                <m:ctrlPr>
                                  <a:rPr lang="en-GB" sz="2400" i="1">
                                    <a:latin typeface="Cambria Math" panose="02040503050406030204" pitchFamily="18" charset="0"/>
                                    <a:ea typeface="Cambria Math" panose="02040503050406030204" pitchFamily="18" charset="0"/>
                                  </a:rPr>
                                </m:ctrlPr>
                              </m:fPr>
                              <m:num>
                                <m:sSub>
                                  <m:sSubPr>
                                    <m:ctrlPr>
                                      <a:rPr lang="en-GB" sz="2400" i="1">
                                        <a:latin typeface="Cambria Math" panose="02040503050406030204" pitchFamily="18" charset="0"/>
                                        <a:ea typeface="Cambria Math" panose="02040503050406030204" pitchFamily="18" charset="0"/>
                                      </a:rPr>
                                    </m:ctrlPr>
                                  </m:sSubPr>
                                  <m:e>
                                    <m:r>
                                      <a:rPr lang="en-GB" sz="2400" i="1">
                                        <a:latin typeface="Cambria Math" panose="02040503050406030204" pitchFamily="18" charset="0"/>
                                        <a:ea typeface="Cambria Math" panose="02040503050406030204" pitchFamily="18" charset="0"/>
                                      </a:rPr>
                                      <m:t>𝑞</m:t>
                                    </m:r>
                                  </m:e>
                                  <m:sub>
                                    <m:r>
                                      <a:rPr lang="en-GB" sz="2400" i="1">
                                        <a:latin typeface="Cambria Math" panose="02040503050406030204" pitchFamily="18" charset="0"/>
                                        <a:ea typeface="Cambria Math" panose="02040503050406030204" pitchFamily="18" charset="0"/>
                                      </a:rPr>
                                      <m:t>∥</m:t>
                                    </m:r>
                                  </m:sub>
                                </m:sSub>
                                <m:r>
                                  <a:rPr lang="en-GB" sz="2400" i="1">
                                    <a:latin typeface="Cambria Math" panose="02040503050406030204" pitchFamily="18" charset="0"/>
                                    <a:ea typeface="Cambria Math" panose="02040503050406030204" pitchFamily="18" charset="0"/>
                                  </a:rPr>
                                  <m:t>𝐿</m:t>
                                </m:r>
                              </m:num>
                              <m:den>
                                <m:sSub>
                                  <m:sSubPr>
                                    <m:ctrlPr>
                                      <a:rPr lang="en-GB" sz="2400" i="1">
                                        <a:latin typeface="Cambria Math" panose="02040503050406030204" pitchFamily="18" charset="0"/>
                                        <a:ea typeface="Cambria Math" panose="02040503050406030204" pitchFamily="18" charset="0"/>
                                      </a:rPr>
                                    </m:ctrlPr>
                                  </m:sSubPr>
                                  <m:e>
                                    <m:r>
                                      <a:rPr lang="en-GB" sz="2400" i="1">
                                        <a:latin typeface="Cambria Math" panose="02040503050406030204" pitchFamily="18" charset="0"/>
                                        <a:ea typeface="Cambria Math" panose="02040503050406030204" pitchFamily="18" charset="0"/>
                                      </a:rPr>
                                      <m:t>𝜅</m:t>
                                    </m:r>
                                  </m:e>
                                  <m:sub>
                                    <m:r>
                                      <a:rPr lang="en-GB" sz="2400" i="1">
                                        <a:latin typeface="Cambria Math" panose="02040503050406030204" pitchFamily="18" charset="0"/>
                                        <a:ea typeface="Cambria Math" panose="02040503050406030204" pitchFamily="18" charset="0"/>
                                      </a:rPr>
                                      <m:t>𝑒</m:t>
                                    </m:r>
                                  </m:sub>
                                </m:sSub>
                              </m:den>
                            </m:f>
                          </m:e>
                        </m:d>
                      </m:e>
                      <m:sup>
                        <m:r>
                          <a:rPr lang="en-GB" sz="2400" b="0" i="1" smtClean="0">
                            <a:latin typeface="Cambria Math" panose="02040503050406030204" pitchFamily="18" charset="0"/>
                            <a:ea typeface="Cambria Math" panose="02040503050406030204" pitchFamily="18" charset="0"/>
                          </a:rPr>
                          <m:t>2/7</m:t>
                        </m:r>
                      </m:sup>
                    </m:sSup>
                  </m:oMath>
                </a14:m>
                <a:endParaRPr lang="en-GB" sz="2400" dirty="0">
                  <a:latin typeface="Calibri" panose="020F0502020204030204" pitchFamily="34" charset="0"/>
                  <a:ea typeface="Cambria Math" panose="02040503050406030204" pitchFamily="18" charset="0"/>
                  <a:cs typeface="Calibri" panose="020F0502020204030204" pitchFamily="34" charset="0"/>
                </a:endParaRPr>
              </a:p>
              <a:p>
                <a:pPr marL="0" indent="0">
                  <a:buNone/>
                </a:pPr>
                <a:endParaRPr lang="en-GB" sz="2400" dirty="0">
                  <a:latin typeface="Calibri" panose="020F0502020204030204" pitchFamily="34" charset="0"/>
                  <a:ea typeface="Cambria Math" panose="02040503050406030204" pitchFamily="18" charset="0"/>
                  <a:cs typeface="Calibri" panose="020F0502020204030204" pitchFamily="34" charset="0"/>
                </a:endParaRPr>
              </a:p>
              <a:p>
                <a:pPr marL="0" indent="0">
                  <a:buNone/>
                </a:pPr>
                <a:r>
                  <a:rPr lang="en-GB" sz="2400" dirty="0">
                    <a:latin typeface="Calibri" panose="020F0502020204030204" pitchFamily="34" charset="0"/>
                    <a:ea typeface="Cambria Math" panose="02040503050406030204" pitchFamily="18" charset="0"/>
                    <a:cs typeface="Calibri" panose="020F0502020204030204" pitchFamily="34" charset="0"/>
                  </a:rPr>
                  <a:t>Combine (1) and (3) and result above   →         </a:t>
                </a:r>
                <a14:m>
                  <m:oMath xmlns:m="http://schemas.openxmlformats.org/officeDocument/2006/math">
                    <m:sSub>
                      <m:sSubPr>
                        <m:ctrlPr>
                          <a:rPr lang="en-GB" sz="2400" i="1" smtClean="0">
                            <a:latin typeface="Cambria Math" panose="02040503050406030204" pitchFamily="18" charset="0"/>
                            <a:ea typeface="Cambria Math" panose="02040503050406030204" pitchFamily="18" charset="0"/>
                          </a:rPr>
                        </m:ctrlPr>
                      </m:sSubPr>
                      <m:e>
                        <m:r>
                          <a:rPr lang="en-GB" sz="2400" b="0" i="1" smtClean="0">
                            <a:latin typeface="Cambria Math" panose="02040503050406030204" pitchFamily="18" charset="0"/>
                            <a:ea typeface="Cambria Math" panose="02040503050406030204" pitchFamily="18" charset="0"/>
                          </a:rPr>
                          <m:t>𝑇</m:t>
                        </m:r>
                      </m:e>
                      <m:sub>
                        <m:r>
                          <a:rPr lang="en-GB" sz="2400" b="0" i="1" smtClean="0">
                            <a:latin typeface="Cambria Math" panose="02040503050406030204" pitchFamily="18" charset="0"/>
                            <a:ea typeface="Cambria Math" panose="02040503050406030204" pitchFamily="18" charset="0"/>
                          </a:rPr>
                          <m:t>𝑡</m:t>
                        </m:r>
                      </m:sub>
                    </m:sSub>
                    <m:r>
                      <a:rPr lang="en-GB" sz="2400" i="1" smtClean="0">
                        <a:latin typeface="Cambria Math" panose="02040503050406030204" pitchFamily="18" charset="0"/>
                        <a:ea typeface="Cambria Math" panose="02040503050406030204" pitchFamily="18" charset="0"/>
                      </a:rPr>
                      <m:t>∝</m:t>
                    </m:r>
                    <m:f>
                      <m:fPr>
                        <m:ctrlPr>
                          <a:rPr lang="en-GB" sz="2400" i="1" smtClean="0">
                            <a:latin typeface="Cambria Math" panose="02040503050406030204" pitchFamily="18" charset="0"/>
                            <a:ea typeface="Cambria Math" panose="02040503050406030204" pitchFamily="18" charset="0"/>
                          </a:rPr>
                        </m:ctrlPr>
                      </m:fPr>
                      <m:num>
                        <m:sSubSup>
                          <m:sSubSupPr>
                            <m:ctrlPr>
                              <a:rPr lang="en-GB" sz="2400" i="1">
                                <a:latin typeface="Cambria Math" panose="02040503050406030204" pitchFamily="18" charset="0"/>
                                <a:ea typeface="Cambria Math" panose="02040503050406030204" pitchFamily="18" charset="0"/>
                              </a:rPr>
                            </m:ctrlPr>
                          </m:sSubSupPr>
                          <m:e>
                            <m:r>
                              <a:rPr lang="en-GB" sz="2400" i="1">
                                <a:latin typeface="Cambria Math" panose="02040503050406030204" pitchFamily="18" charset="0"/>
                                <a:ea typeface="Cambria Math" panose="02040503050406030204" pitchFamily="18" charset="0"/>
                              </a:rPr>
                              <m:t>𝑞</m:t>
                            </m:r>
                          </m:e>
                          <m:sub>
                            <m:r>
                              <a:rPr lang="en-GB" sz="2400" i="1">
                                <a:latin typeface="Cambria Math" panose="02040503050406030204" pitchFamily="18" charset="0"/>
                                <a:ea typeface="Cambria Math" panose="02040503050406030204" pitchFamily="18" charset="0"/>
                              </a:rPr>
                              <m:t>∥</m:t>
                            </m:r>
                          </m:sub>
                          <m:sup>
                            <m:r>
                              <a:rPr lang="en-GB" sz="2400" i="1">
                                <a:latin typeface="Cambria Math" panose="02040503050406030204" pitchFamily="18" charset="0"/>
                                <a:ea typeface="Cambria Math" panose="02040503050406030204" pitchFamily="18" charset="0"/>
                              </a:rPr>
                              <m:t>10/7</m:t>
                            </m:r>
                          </m:sup>
                        </m:sSubSup>
                      </m:num>
                      <m:den>
                        <m:sSup>
                          <m:sSupPr>
                            <m:ctrlPr>
                              <a:rPr lang="en-GB" sz="2400" i="1">
                                <a:latin typeface="Cambria Math" panose="02040503050406030204" pitchFamily="18" charset="0"/>
                                <a:ea typeface="Cambria Math" panose="02040503050406030204" pitchFamily="18" charset="0"/>
                              </a:rPr>
                            </m:ctrlPr>
                          </m:sSupPr>
                          <m:e>
                            <m:r>
                              <a:rPr lang="en-GB" sz="2400" i="1">
                                <a:latin typeface="Cambria Math" panose="02040503050406030204" pitchFamily="18" charset="0"/>
                                <a:ea typeface="Cambria Math" panose="02040503050406030204" pitchFamily="18" charset="0"/>
                              </a:rPr>
                              <m:t>𝐿</m:t>
                            </m:r>
                          </m:e>
                          <m:sup>
                            <m:r>
                              <a:rPr lang="en-GB" sz="2400" i="1">
                                <a:latin typeface="Cambria Math" panose="02040503050406030204" pitchFamily="18" charset="0"/>
                                <a:ea typeface="Cambria Math" panose="02040503050406030204" pitchFamily="18" charset="0"/>
                              </a:rPr>
                              <m:t>4/7</m:t>
                            </m:r>
                          </m:sup>
                        </m:sSup>
                        <m:sSubSup>
                          <m:sSubSupPr>
                            <m:ctrlPr>
                              <a:rPr lang="en-GB" sz="2400" i="1">
                                <a:latin typeface="Cambria Math" panose="02040503050406030204" pitchFamily="18" charset="0"/>
                                <a:ea typeface="Cambria Math" panose="02040503050406030204" pitchFamily="18" charset="0"/>
                              </a:rPr>
                            </m:ctrlPr>
                          </m:sSubSupPr>
                          <m:e>
                            <m:r>
                              <a:rPr lang="en-GB" sz="2400" i="1">
                                <a:latin typeface="Cambria Math" panose="02040503050406030204" pitchFamily="18" charset="0"/>
                                <a:ea typeface="Cambria Math" panose="02040503050406030204" pitchFamily="18" charset="0"/>
                              </a:rPr>
                              <m:t>𝑛</m:t>
                            </m:r>
                          </m:e>
                          <m:sub>
                            <m:r>
                              <a:rPr lang="en-GB" sz="2400" i="1">
                                <a:latin typeface="Cambria Math" panose="02040503050406030204" pitchFamily="18" charset="0"/>
                                <a:ea typeface="Cambria Math" panose="02040503050406030204" pitchFamily="18" charset="0"/>
                              </a:rPr>
                              <m:t>𝑢</m:t>
                            </m:r>
                          </m:sub>
                          <m:sup>
                            <m:r>
                              <a:rPr lang="en-GB" sz="2400" i="1">
                                <a:latin typeface="Cambria Math" panose="02040503050406030204" pitchFamily="18" charset="0"/>
                                <a:ea typeface="Cambria Math" panose="02040503050406030204" pitchFamily="18" charset="0"/>
                              </a:rPr>
                              <m:t>2</m:t>
                            </m:r>
                          </m:sup>
                        </m:sSubSup>
                      </m:den>
                    </m:f>
                  </m:oMath>
                </a14:m>
                <a:endParaRPr lang="en-GB" sz="2400" dirty="0">
                  <a:latin typeface="Calibri" panose="020F0502020204030204" pitchFamily="34" charset="0"/>
                  <a:ea typeface="Cambria Math" panose="02040503050406030204" pitchFamily="18" charset="0"/>
                  <a:cs typeface="Calibri" panose="020F0502020204030204" pitchFamily="34" charset="0"/>
                </a:endParaRPr>
              </a:p>
              <a:p>
                <a:pPr lvl="1">
                  <a:spcBef>
                    <a:spcPts val="1100"/>
                  </a:spcBef>
                </a:pPr>
                <a:r>
                  <a:rPr lang="en-GB" sz="2000" dirty="0">
                    <a:latin typeface="Calibri" panose="020F0502020204030204" pitchFamily="34" charset="0"/>
                    <a:cs typeface="Calibri" panose="020F0502020204030204" pitchFamily="34" charset="0"/>
                  </a:rPr>
                  <a:t>Some good news:	 </a:t>
                </a:r>
                <a14:m>
                  <m:oMath xmlns:m="http://schemas.openxmlformats.org/officeDocument/2006/math">
                    <m:sSub>
                      <m:sSubPr>
                        <m:ctrlPr>
                          <a:rPr lang="en-GB" sz="2000" i="1">
                            <a:latin typeface="Cambria Math" panose="02040503050406030204" pitchFamily="18" charset="0"/>
                            <a:ea typeface="Cambria Math" panose="02040503050406030204" pitchFamily="18" charset="0"/>
                          </a:rPr>
                        </m:ctrlPr>
                      </m:sSubPr>
                      <m:e>
                        <m:r>
                          <a:rPr lang="en-GB" sz="2000" i="1">
                            <a:latin typeface="Cambria Math" panose="02040503050406030204" pitchFamily="18" charset="0"/>
                            <a:ea typeface="Cambria Math" panose="02040503050406030204" pitchFamily="18" charset="0"/>
                          </a:rPr>
                          <m:t>𝑇</m:t>
                        </m:r>
                      </m:e>
                      <m:sub>
                        <m:r>
                          <a:rPr lang="en-GB" sz="2000" i="1">
                            <a:latin typeface="Cambria Math" panose="02040503050406030204" pitchFamily="18" charset="0"/>
                            <a:ea typeface="Cambria Math" panose="02040503050406030204" pitchFamily="18" charset="0"/>
                          </a:rPr>
                          <m:t>𝑡</m:t>
                        </m:r>
                      </m:sub>
                    </m:sSub>
                    <m:r>
                      <a:rPr lang="en-GB" sz="2000" i="1">
                        <a:latin typeface="Cambria Math" panose="02040503050406030204" pitchFamily="18" charset="0"/>
                        <a:ea typeface="Cambria Math" panose="02040503050406030204" pitchFamily="18" charset="0"/>
                      </a:rPr>
                      <m:t>∝1/</m:t>
                    </m:r>
                    <m:sSubSup>
                      <m:sSubSupPr>
                        <m:ctrlPr>
                          <a:rPr lang="en-GB" sz="2000" i="1">
                            <a:latin typeface="Cambria Math" panose="02040503050406030204" pitchFamily="18" charset="0"/>
                            <a:ea typeface="Cambria Math" panose="02040503050406030204" pitchFamily="18" charset="0"/>
                          </a:rPr>
                        </m:ctrlPr>
                      </m:sSubSupPr>
                      <m:e>
                        <m:r>
                          <a:rPr lang="en-GB" sz="2000" i="1">
                            <a:latin typeface="Cambria Math" panose="02040503050406030204" pitchFamily="18" charset="0"/>
                            <a:ea typeface="Cambria Math" panose="02040503050406030204" pitchFamily="18" charset="0"/>
                          </a:rPr>
                          <m:t>𝑛</m:t>
                        </m:r>
                      </m:e>
                      <m:sub>
                        <m:r>
                          <a:rPr lang="en-GB" sz="2000" i="1">
                            <a:latin typeface="Cambria Math" panose="02040503050406030204" pitchFamily="18" charset="0"/>
                            <a:ea typeface="Cambria Math" panose="02040503050406030204" pitchFamily="18" charset="0"/>
                          </a:rPr>
                          <m:t>𝑢</m:t>
                        </m:r>
                      </m:sub>
                      <m:sup>
                        <m:r>
                          <a:rPr lang="en-GB" sz="2000" i="1">
                            <a:latin typeface="Cambria Math" panose="02040503050406030204" pitchFamily="18" charset="0"/>
                            <a:ea typeface="Cambria Math" panose="02040503050406030204" pitchFamily="18" charset="0"/>
                          </a:rPr>
                          <m:t>2</m:t>
                        </m:r>
                      </m:sup>
                    </m:sSubSup>
                  </m:oMath>
                </a14:m>
                <a:endParaRPr lang="en-GB" sz="2000" dirty="0">
                  <a:latin typeface="Calibri" panose="020F0502020204030204" pitchFamily="34" charset="0"/>
                  <a:ea typeface="Cambria Math" panose="02040503050406030204" pitchFamily="18" charset="0"/>
                  <a:cs typeface="Calibri" panose="020F0502020204030204" pitchFamily="34" charset="0"/>
                </a:endParaRPr>
              </a:p>
              <a:p>
                <a:pPr lvl="1">
                  <a:spcBef>
                    <a:spcPts val="1100"/>
                  </a:spcBef>
                </a:pPr>
                <a:r>
                  <a:rPr lang="en-GB" sz="2000" dirty="0">
                    <a:latin typeface="Calibri" panose="020F0502020204030204" pitchFamily="34" charset="0"/>
                    <a:cs typeface="Calibri" panose="020F0502020204030204" pitchFamily="34" charset="0"/>
                  </a:rPr>
                  <a:t>More good news:	 </a:t>
                </a:r>
                <a14:m>
                  <m:oMath xmlns:m="http://schemas.openxmlformats.org/officeDocument/2006/math">
                    <m:sSub>
                      <m:sSubPr>
                        <m:ctrlPr>
                          <a:rPr lang="en-GB" sz="2000" i="1">
                            <a:latin typeface="Cambria Math" panose="02040503050406030204" pitchFamily="18" charset="0"/>
                            <a:ea typeface="Cambria Math" panose="02040503050406030204" pitchFamily="18" charset="0"/>
                          </a:rPr>
                        </m:ctrlPr>
                      </m:sSubPr>
                      <m:e>
                        <m:r>
                          <a:rPr lang="en-GB" sz="2000" i="1">
                            <a:latin typeface="Cambria Math" panose="02040503050406030204" pitchFamily="18" charset="0"/>
                            <a:ea typeface="Cambria Math" panose="02040503050406030204" pitchFamily="18" charset="0"/>
                          </a:rPr>
                          <m:t>𝑇</m:t>
                        </m:r>
                      </m:e>
                      <m:sub>
                        <m:r>
                          <a:rPr lang="en-GB" sz="2000" i="1">
                            <a:latin typeface="Cambria Math" panose="02040503050406030204" pitchFamily="18" charset="0"/>
                            <a:ea typeface="Cambria Math" panose="02040503050406030204" pitchFamily="18" charset="0"/>
                          </a:rPr>
                          <m:t>𝑡</m:t>
                        </m:r>
                      </m:sub>
                    </m:sSub>
                    <m:r>
                      <a:rPr lang="en-GB" sz="2000" i="1">
                        <a:latin typeface="Cambria Math" panose="02040503050406030204" pitchFamily="18" charset="0"/>
                        <a:ea typeface="Cambria Math" panose="02040503050406030204" pitchFamily="18" charset="0"/>
                      </a:rPr>
                      <m:t>∝</m:t>
                    </m:r>
                    <m:r>
                      <a:rPr lang="en-GB" sz="2000" b="0" i="1" smtClean="0">
                        <a:latin typeface="Cambria Math" panose="02040503050406030204" pitchFamily="18" charset="0"/>
                        <a:ea typeface="Cambria Math" panose="02040503050406030204" pitchFamily="18" charset="0"/>
                      </a:rPr>
                      <m:t>1/</m:t>
                    </m:r>
                    <m:sSup>
                      <m:sSupPr>
                        <m:ctrlPr>
                          <a:rPr lang="en-GB" sz="2000" i="1">
                            <a:latin typeface="Cambria Math" panose="02040503050406030204" pitchFamily="18" charset="0"/>
                            <a:ea typeface="Cambria Math" panose="02040503050406030204" pitchFamily="18" charset="0"/>
                          </a:rPr>
                        </m:ctrlPr>
                      </m:sSupPr>
                      <m:e>
                        <m:r>
                          <a:rPr lang="en-GB" sz="2000" i="1">
                            <a:latin typeface="Cambria Math" panose="02040503050406030204" pitchFamily="18" charset="0"/>
                            <a:ea typeface="Cambria Math" panose="02040503050406030204" pitchFamily="18" charset="0"/>
                          </a:rPr>
                          <m:t>𝐿</m:t>
                        </m:r>
                      </m:e>
                      <m:sup>
                        <m:r>
                          <a:rPr lang="en-GB" sz="2000" i="1">
                            <a:latin typeface="Cambria Math" panose="02040503050406030204" pitchFamily="18" charset="0"/>
                            <a:ea typeface="Cambria Math" panose="02040503050406030204" pitchFamily="18" charset="0"/>
                          </a:rPr>
                          <m:t>4/7</m:t>
                        </m:r>
                      </m:sup>
                    </m:sSup>
                  </m:oMath>
                </a14:m>
                <a:endParaRPr lang="en-GB" sz="2000" dirty="0">
                  <a:latin typeface="Calibri" panose="020F0502020204030204" pitchFamily="34" charset="0"/>
                  <a:ea typeface="Cambria Math" panose="02040503050406030204" pitchFamily="18" charset="0"/>
                  <a:cs typeface="Calibri" panose="020F0502020204030204" pitchFamily="34" charset="0"/>
                </a:endParaRPr>
              </a:p>
              <a:p>
                <a:pPr lvl="1">
                  <a:spcBef>
                    <a:spcPts val="1100"/>
                  </a:spcBef>
                </a:pPr>
                <a:r>
                  <a:rPr lang="en-GB" sz="2000" dirty="0">
                    <a:latin typeface="Calibri" panose="020F0502020204030204" pitchFamily="34" charset="0"/>
                    <a:cs typeface="Calibri" panose="020F0502020204030204" pitchFamily="34" charset="0"/>
                  </a:rPr>
                  <a:t>Some bad news: 	</a:t>
                </a:r>
                <a14:m>
                  <m:oMath xmlns:m="http://schemas.openxmlformats.org/officeDocument/2006/math">
                    <m:sSub>
                      <m:sSubPr>
                        <m:ctrlPr>
                          <a:rPr lang="en-GB" sz="2000" i="1">
                            <a:latin typeface="Cambria Math" panose="02040503050406030204" pitchFamily="18" charset="0"/>
                          </a:rPr>
                        </m:ctrlPr>
                      </m:sSubPr>
                      <m:e>
                        <m:r>
                          <a:rPr lang="en-GB" sz="2000" b="0" i="1" smtClean="0">
                            <a:latin typeface="Cambria Math" panose="02040503050406030204" pitchFamily="18" charset="0"/>
                          </a:rPr>
                          <m:t> </m:t>
                        </m:r>
                        <m:r>
                          <a:rPr lang="en-GB" sz="2000" i="1">
                            <a:latin typeface="Cambria Math" panose="02040503050406030204" pitchFamily="18" charset="0"/>
                          </a:rPr>
                          <m:t>𝑇</m:t>
                        </m:r>
                      </m:e>
                      <m:sub>
                        <m:r>
                          <a:rPr lang="en-GB" sz="2000" i="1">
                            <a:latin typeface="Cambria Math" panose="02040503050406030204" pitchFamily="18" charset="0"/>
                          </a:rPr>
                          <m:t>𝑡</m:t>
                        </m:r>
                      </m:sub>
                    </m:sSub>
                    <m:r>
                      <a:rPr lang="en-GB" sz="2000" b="0" i="1" smtClean="0">
                        <a:latin typeface="Cambria Math" panose="02040503050406030204" pitchFamily="18" charset="0"/>
                      </a:rPr>
                      <m:t> </m:t>
                    </m:r>
                    <m:r>
                      <a:rPr lang="en-GB" sz="2000" i="1">
                        <a:latin typeface="Cambria Math" panose="02040503050406030204" pitchFamily="18" charset="0"/>
                        <a:ea typeface="Cambria Math" panose="02040503050406030204" pitchFamily="18" charset="0"/>
                      </a:rPr>
                      <m:t>∝</m:t>
                    </m:r>
                    <m:sSubSup>
                      <m:sSubSupPr>
                        <m:ctrlPr>
                          <a:rPr lang="en-GB" sz="2000" i="1">
                            <a:latin typeface="Cambria Math" panose="02040503050406030204" pitchFamily="18" charset="0"/>
                            <a:ea typeface="Cambria Math" panose="02040503050406030204" pitchFamily="18" charset="0"/>
                          </a:rPr>
                        </m:ctrlPr>
                      </m:sSubSupPr>
                      <m:e>
                        <m:r>
                          <a:rPr lang="en-GB" sz="2000" i="1">
                            <a:latin typeface="Cambria Math" panose="02040503050406030204" pitchFamily="18" charset="0"/>
                            <a:ea typeface="Cambria Math" panose="02040503050406030204" pitchFamily="18" charset="0"/>
                          </a:rPr>
                          <m:t>𝑞</m:t>
                        </m:r>
                      </m:e>
                      <m:sub>
                        <m:r>
                          <a:rPr lang="en-GB" sz="2000" i="1">
                            <a:latin typeface="Cambria Math" panose="02040503050406030204" pitchFamily="18" charset="0"/>
                            <a:ea typeface="Cambria Math" panose="02040503050406030204" pitchFamily="18" charset="0"/>
                          </a:rPr>
                          <m:t>∥</m:t>
                        </m:r>
                      </m:sub>
                      <m:sup>
                        <m:r>
                          <a:rPr lang="en-GB" sz="2000" i="1">
                            <a:latin typeface="Cambria Math" panose="02040503050406030204" pitchFamily="18" charset="0"/>
                            <a:ea typeface="Cambria Math" panose="02040503050406030204" pitchFamily="18" charset="0"/>
                          </a:rPr>
                          <m:t>10/7</m:t>
                        </m:r>
                      </m:sup>
                    </m:sSubSup>
                  </m:oMath>
                </a14:m>
                <a:endParaRPr lang="en-GB" dirty="0">
                  <a:latin typeface="Calibri" panose="020F0502020204030204" pitchFamily="34" charset="0"/>
                  <a:ea typeface="Cambria Math" panose="02040503050406030204" pitchFamily="18" charset="0"/>
                  <a:cs typeface="Calibri" panose="020F0502020204030204" pitchFamily="34" charset="0"/>
                </a:endParaRPr>
              </a:p>
              <a:p>
                <a:pPr marL="0" indent="0">
                  <a:buNone/>
                </a:pPr>
                <a:endParaRPr lang="en-GB" sz="2400" dirty="0">
                  <a:latin typeface="Calibri" panose="020F0502020204030204" pitchFamily="34" charset="0"/>
                  <a:ea typeface="Cambria Math" panose="02040503050406030204" pitchFamily="18" charset="0"/>
                  <a:cs typeface="Calibri" panose="020F0502020204030204" pitchFamily="34" charset="0"/>
                </a:endParaRPr>
              </a:p>
            </p:txBody>
          </p:sp>
        </mc:Choice>
        <mc:Fallback xmlns="">
          <p:sp>
            <p:nvSpPr>
              <p:cNvPr id="3" name="Content Placeholder 2">
                <a:extLst>
                  <a:ext uri="{FF2B5EF4-FFF2-40B4-BE49-F238E27FC236}">
                    <a16:creationId xmlns:a16="http://schemas.microsoft.com/office/drawing/2014/main" id="{F32898D2-BFEC-F348-92EC-F732EDBFF728}"/>
                  </a:ext>
                </a:extLst>
              </p:cNvPr>
              <p:cNvSpPr>
                <a:spLocks noGrp="1" noRot="1" noChangeAspect="1" noMove="1" noResize="1" noEditPoints="1" noAdjustHandles="1" noChangeArrowheads="1" noChangeShapeType="1" noTextEdit="1"/>
              </p:cNvSpPr>
              <p:nvPr>
                <p:ph idx="1"/>
              </p:nvPr>
            </p:nvSpPr>
            <p:spPr>
              <a:xfrm>
                <a:off x="828341" y="1685131"/>
                <a:ext cx="8667307" cy="5009876"/>
              </a:xfrm>
              <a:blipFill>
                <a:blip r:embed="rId3"/>
                <a:stretch>
                  <a:fillRect l="-1171" t="-1515"/>
                </a:stretch>
              </a:blipFill>
            </p:spPr>
            <p:txBody>
              <a:bodyPr/>
              <a:lstStyle/>
              <a:p>
                <a:r>
                  <a:rPr lang="en-US">
                    <a:noFill/>
                  </a:rPr>
                  <a:t> </a:t>
                </a:r>
              </a:p>
            </p:txBody>
          </p:sp>
        </mc:Fallback>
      </mc:AlternateContent>
      <p:sp>
        <p:nvSpPr>
          <p:cNvPr id="8" name="Slide Number Placeholder 7">
            <a:extLst>
              <a:ext uri="{FF2B5EF4-FFF2-40B4-BE49-F238E27FC236}">
                <a16:creationId xmlns:a16="http://schemas.microsoft.com/office/drawing/2014/main" id="{3976D195-A5D3-C749-8337-7585D1508750}"/>
              </a:ext>
            </a:extLst>
          </p:cNvPr>
          <p:cNvSpPr>
            <a:spLocks noGrp="1"/>
          </p:cNvSpPr>
          <p:nvPr>
            <p:ph type="sldNum" sz="quarter" idx="12"/>
          </p:nvPr>
        </p:nvSpPr>
        <p:spPr/>
        <p:txBody>
          <a:bodyPr/>
          <a:lstStyle/>
          <a:p>
            <a:fld id="{9F85A420-8BDD-054E-A85F-492ADA0C3797}" type="slidenum">
              <a:rPr lang="en-US" smtClean="0"/>
              <a:t>40</a:t>
            </a:fld>
            <a:endParaRPr lang="en-US"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C2C0A05-83DA-F44D-BDCB-BCC0346A2DA1}"/>
                  </a:ext>
                </a:extLst>
              </p:cNvPr>
              <p:cNvSpPr txBox="1"/>
              <p:nvPr/>
            </p:nvSpPr>
            <p:spPr>
              <a:xfrm>
                <a:off x="9495648" y="2078105"/>
                <a:ext cx="1571071" cy="369332"/>
              </a:xfrm>
              <a:prstGeom prst="rect">
                <a:avLst/>
              </a:prstGeom>
              <a:noFill/>
              <a:ln w="12700">
                <a:solidFill>
                  <a:srgbClr val="C0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b="0" i="1" smtClean="0">
                              <a:latin typeface="Cambria Math" panose="02040503050406030204" pitchFamily="18" charset="0"/>
                            </a:rPr>
                            <m:t>𝑛</m:t>
                          </m:r>
                        </m:e>
                        <m:sub>
                          <m:r>
                            <a:rPr lang="en-GB" b="0" i="1" smtClean="0">
                              <a:latin typeface="Cambria Math" panose="02040503050406030204" pitchFamily="18" charset="0"/>
                            </a:rPr>
                            <m:t>𝑢</m:t>
                          </m:r>
                        </m:sub>
                      </m:sSub>
                      <m:sSub>
                        <m:sSubPr>
                          <m:ctrlPr>
                            <a:rPr lang="en-GB" i="1" smtClean="0">
                              <a:latin typeface="Cambria Math" panose="02040503050406030204" pitchFamily="18" charset="0"/>
                            </a:rPr>
                          </m:ctrlPr>
                        </m:sSubPr>
                        <m:e>
                          <m:r>
                            <a:rPr lang="en-GB" b="0" i="1" smtClean="0">
                              <a:latin typeface="Cambria Math" panose="02040503050406030204" pitchFamily="18" charset="0"/>
                            </a:rPr>
                            <m:t>𝑇</m:t>
                          </m:r>
                        </m:e>
                        <m:sub>
                          <m:r>
                            <a:rPr lang="en-GB" b="0" i="1" smtClean="0">
                              <a:latin typeface="Cambria Math" panose="02040503050406030204" pitchFamily="18" charset="0"/>
                            </a:rPr>
                            <m:t>𝑢</m:t>
                          </m:r>
                        </m:sub>
                      </m:sSub>
                      <m:r>
                        <a:rPr lang="en-GB" b="0" i="1" smtClean="0">
                          <a:latin typeface="Cambria Math" panose="02040503050406030204" pitchFamily="18" charset="0"/>
                        </a:rPr>
                        <m:t>=2</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𝑛</m:t>
                          </m:r>
                        </m:e>
                        <m:sub>
                          <m:r>
                            <a:rPr lang="en-GB" b="0" i="1" smtClean="0">
                              <a:latin typeface="Cambria Math" panose="02040503050406030204" pitchFamily="18" charset="0"/>
                            </a:rPr>
                            <m:t>𝑡</m:t>
                          </m:r>
                        </m:sub>
                      </m:sSub>
                      <m:sSub>
                        <m:sSubPr>
                          <m:ctrlPr>
                            <a:rPr lang="en-GB" b="0" i="1" smtClean="0">
                              <a:latin typeface="Cambria Math" panose="02040503050406030204" pitchFamily="18" charset="0"/>
                            </a:rPr>
                          </m:ctrlPr>
                        </m:sSubPr>
                        <m:e>
                          <m:r>
                            <a:rPr lang="en-GB" b="0" i="1" smtClean="0">
                              <a:latin typeface="Cambria Math" panose="02040503050406030204" pitchFamily="18" charset="0"/>
                            </a:rPr>
                            <m:t>𝑇</m:t>
                          </m:r>
                        </m:e>
                        <m:sub>
                          <m:r>
                            <a:rPr lang="en-GB" b="0" i="1" smtClean="0">
                              <a:latin typeface="Cambria Math" panose="02040503050406030204" pitchFamily="18" charset="0"/>
                            </a:rPr>
                            <m:t>𝑡</m:t>
                          </m:r>
                        </m:sub>
                      </m:sSub>
                    </m:oMath>
                  </m:oMathPara>
                </a14:m>
                <a:endParaRPr lang="en-GB" dirty="0"/>
              </a:p>
            </p:txBody>
          </p:sp>
        </mc:Choice>
        <mc:Fallback xmlns="">
          <p:sp>
            <p:nvSpPr>
              <p:cNvPr id="4" name="TextBox 3">
                <a:extLst>
                  <a:ext uri="{FF2B5EF4-FFF2-40B4-BE49-F238E27FC236}">
                    <a16:creationId xmlns:a16="http://schemas.microsoft.com/office/drawing/2014/main" id="{3C2C0A05-83DA-F44D-BDCB-BCC0346A2DA1}"/>
                  </a:ext>
                </a:extLst>
              </p:cNvPr>
              <p:cNvSpPr txBox="1">
                <a:spLocks noRot="1" noChangeAspect="1" noMove="1" noResize="1" noEditPoints="1" noAdjustHandles="1" noChangeArrowheads="1" noChangeShapeType="1" noTextEdit="1"/>
              </p:cNvSpPr>
              <p:nvPr/>
            </p:nvSpPr>
            <p:spPr>
              <a:xfrm>
                <a:off x="9495648" y="2078105"/>
                <a:ext cx="1571071" cy="369332"/>
              </a:xfrm>
              <a:prstGeom prst="rect">
                <a:avLst/>
              </a:prstGeom>
              <a:blipFill>
                <a:blip r:embed="rId4"/>
                <a:stretch>
                  <a:fillRect/>
                </a:stretch>
              </a:blipFill>
              <a:ln w="12700">
                <a:solidFill>
                  <a:srgbClr val="C00000"/>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F772F6A-1272-5244-9CFB-B1B27C81093D}"/>
                  </a:ext>
                </a:extLst>
              </p:cNvPr>
              <p:cNvSpPr txBox="1"/>
              <p:nvPr/>
            </p:nvSpPr>
            <p:spPr>
              <a:xfrm>
                <a:off x="9495648" y="2683329"/>
                <a:ext cx="2235420" cy="656205"/>
              </a:xfrm>
              <a:prstGeom prst="rect">
                <a:avLst/>
              </a:prstGeom>
              <a:noFill/>
              <a:ln w="12700">
                <a:solidFill>
                  <a:srgbClr val="C0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i="1" smtClean="0">
                              <a:latin typeface="Cambria Math" panose="02040503050406030204" pitchFamily="18" charset="0"/>
                            </a:rPr>
                          </m:ctrlPr>
                        </m:sSubSupPr>
                        <m:e>
                          <m:r>
                            <a:rPr lang="en-GB" i="1">
                              <a:latin typeface="Cambria Math" panose="02040503050406030204" pitchFamily="18" charset="0"/>
                            </a:rPr>
                            <m:t>𝑇</m:t>
                          </m:r>
                        </m:e>
                        <m:sub>
                          <m:r>
                            <a:rPr lang="en-GB" i="1">
                              <a:latin typeface="Cambria Math" panose="02040503050406030204" pitchFamily="18" charset="0"/>
                            </a:rPr>
                            <m:t>𝑢</m:t>
                          </m:r>
                        </m:sub>
                        <m:sup>
                          <m:r>
                            <a:rPr lang="en-GB" i="1">
                              <a:latin typeface="Cambria Math" panose="02040503050406030204" pitchFamily="18" charset="0"/>
                            </a:rPr>
                            <m:t>7/2</m:t>
                          </m:r>
                        </m:sup>
                      </m:sSubSup>
                      <m:r>
                        <a:rPr lang="en-GB" i="1">
                          <a:latin typeface="Cambria Math" panose="02040503050406030204" pitchFamily="18" charset="0"/>
                        </a:rPr>
                        <m:t>=</m:t>
                      </m:r>
                      <m:sSubSup>
                        <m:sSubSupPr>
                          <m:ctrlPr>
                            <a:rPr lang="en-GB" i="1">
                              <a:latin typeface="Cambria Math" panose="02040503050406030204" pitchFamily="18" charset="0"/>
                            </a:rPr>
                          </m:ctrlPr>
                        </m:sSubSupPr>
                        <m:e>
                          <m:r>
                            <a:rPr lang="en-GB" i="1">
                              <a:latin typeface="Cambria Math" panose="02040503050406030204" pitchFamily="18" charset="0"/>
                            </a:rPr>
                            <m:t>𝑇</m:t>
                          </m:r>
                        </m:e>
                        <m:sub>
                          <m:r>
                            <a:rPr lang="en-GB" i="1">
                              <a:latin typeface="Cambria Math" panose="02040503050406030204" pitchFamily="18" charset="0"/>
                            </a:rPr>
                            <m:t>𝑡</m:t>
                          </m:r>
                        </m:sub>
                        <m:sup>
                          <m:r>
                            <a:rPr lang="en-GB" i="1">
                              <a:latin typeface="Cambria Math" panose="02040503050406030204" pitchFamily="18" charset="0"/>
                            </a:rPr>
                            <m:t>7/2</m:t>
                          </m:r>
                        </m:sup>
                      </m:sSubSup>
                      <m:r>
                        <a:rPr lang="en-GB" i="1">
                          <a:latin typeface="Cambria Math" panose="02040503050406030204" pitchFamily="18" charset="0"/>
                        </a:rPr>
                        <m:t>+</m:t>
                      </m:r>
                      <m:f>
                        <m:fPr>
                          <m:ctrlPr>
                            <a:rPr lang="en-GB" i="1">
                              <a:latin typeface="Cambria Math" panose="02040503050406030204" pitchFamily="18" charset="0"/>
                            </a:rPr>
                          </m:ctrlPr>
                        </m:fPr>
                        <m:num>
                          <m:r>
                            <a:rPr lang="en-GB" i="1">
                              <a:latin typeface="Cambria Math" panose="02040503050406030204" pitchFamily="18" charset="0"/>
                            </a:rPr>
                            <m:t>7</m:t>
                          </m:r>
                        </m:num>
                        <m:den>
                          <m:r>
                            <a:rPr lang="en-GB" i="1">
                              <a:latin typeface="Cambria Math" panose="02040503050406030204" pitchFamily="18" charset="0"/>
                            </a:rPr>
                            <m:t>2</m:t>
                          </m:r>
                        </m:den>
                      </m:f>
                      <m:f>
                        <m:fPr>
                          <m:ctrlPr>
                            <a:rPr lang="en-GB" i="1">
                              <a:latin typeface="Cambria Math" panose="02040503050406030204" pitchFamily="18" charset="0"/>
                            </a:rPr>
                          </m:ctrlPr>
                        </m:fPr>
                        <m:num>
                          <m:sSub>
                            <m:sSubPr>
                              <m:ctrlPr>
                                <a:rPr lang="en-GB" i="1">
                                  <a:latin typeface="Cambria Math" panose="02040503050406030204" pitchFamily="18" charset="0"/>
                                </a:rPr>
                              </m:ctrlPr>
                            </m:sSubPr>
                            <m:e>
                              <m:r>
                                <a:rPr lang="en-GB" i="1">
                                  <a:latin typeface="Cambria Math" panose="02040503050406030204" pitchFamily="18" charset="0"/>
                                </a:rPr>
                                <m:t>𝑞</m:t>
                              </m:r>
                            </m:e>
                            <m:sub>
                              <m:r>
                                <a:rPr lang="en-GB" i="1" smtClean="0">
                                  <a:latin typeface="Cambria Math" panose="02040503050406030204" pitchFamily="18" charset="0"/>
                                  <a:ea typeface="Cambria Math" panose="02040503050406030204" pitchFamily="18" charset="0"/>
                                </a:rPr>
                                <m:t>∥</m:t>
                              </m:r>
                            </m:sub>
                          </m:sSub>
                          <m:r>
                            <a:rPr lang="en-GB" i="1">
                              <a:latin typeface="Cambria Math" panose="02040503050406030204" pitchFamily="18" charset="0"/>
                            </a:rPr>
                            <m:t>𝐿</m:t>
                          </m:r>
                        </m:num>
                        <m:den>
                          <m:sSub>
                            <m:sSubPr>
                              <m:ctrlPr>
                                <a:rPr lang="en-GB" i="1" smtClean="0">
                                  <a:latin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𝜅</m:t>
                              </m:r>
                            </m:e>
                            <m:sub>
                              <m:r>
                                <a:rPr lang="en-GB" b="0" i="1" smtClean="0">
                                  <a:latin typeface="Cambria Math" panose="02040503050406030204" pitchFamily="18" charset="0"/>
                                </a:rPr>
                                <m:t>𝑒</m:t>
                              </m:r>
                            </m:sub>
                          </m:sSub>
                        </m:den>
                      </m:f>
                    </m:oMath>
                  </m:oMathPara>
                </a14:m>
                <a:endParaRPr lang="en-GB" dirty="0"/>
              </a:p>
            </p:txBody>
          </p:sp>
        </mc:Choice>
        <mc:Fallback xmlns="">
          <p:sp>
            <p:nvSpPr>
              <p:cNvPr id="5" name="TextBox 4">
                <a:extLst>
                  <a:ext uri="{FF2B5EF4-FFF2-40B4-BE49-F238E27FC236}">
                    <a16:creationId xmlns:a16="http://schemas.microsoft.com/office/drawing/2014/main" id="{8F772F6A-1272-5244-9CFB-B1B27C81093D}"/>
                  </a:ext>
                </a:extLst>
              </p:cNvPr>
              <p:cNvSpPr txBox="1">
                <a:spLocks noRot="1" noChangeAspect="1" noMove="1" noResize="1" noEditPoints="1" noAdjustHandles="1" noChangeArrowheads="1" noChangeShapeType="1" noTextEdit="1"/>
              </p:cNvSpPr>
              <p:nvPr/>
            </p:nvSpPr>
            <p:spPr>
              <a:xfrm>
                <a:off x="9495648" y="2683329"/>
                <a:ext cx="2235420" cy="656205"/>
              </a:xfrm>
              <a:prstGeom prst="rect">
                <a:avLst/>
              </a:prstGeom>
              <a:blipFill>
                <a:blip r:embed="rId5"/>
                <a:stretch>
                  <a:fillRect/>
                </a:stretch>
              </a:blipFill>
              <a:ln w="12700">
                <a:solidFill>
                  <a:srgbClr val="C00000"/>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88A1418-5377-8E42-B1C4-A34C2D016914}"/>
                  </a:ext>
                </a:extLst>
              </p:cNvPr>
              <p:cNvSpPr txBox="1"/>
              <p:nvPr/>
            </p:nvSpPr>
            <p:spPr>
              <a:xfrm>
                <a:off x="9495648" y="3639011"/>
                <a:ext cx="1569852" cy="375231"/>
              </a:xfrm>
              <a:prstGeom prst="rect">
                <a:avLst/>
              </a:prstGeom>
              <a:noFill/>
              <a:ln w="12700">
                <a:solidFill>
                  <a:srgbClr val="C0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b="0" i="1" smtClean="0">
                              <a:latin typeface="Cambria Math" panose="02040503050406030204" pitchFamily="18" charset="0"/>
                            </a:rPr>
                            <m:t>𝑞</m:t>
                          </m:r>
                        </m:e>
                        <m:sub>
                          <m:r>
                            <a:rPr lang="en-GB" i="1" smtClean="0">
                              <a:latin typeface="Cambria Math" panose="02040503050406030204" pitchFamily="18" charset="0"/>
                              <a:ea typeface="Cambria Math" panose="02040503050406030204" pitchFamily="18" charset="0"/>
                            </a:rPr>
                            <m:t>∥</m:t>
                          </m:r>
                        </m:sub>
                      </m:sSub>
                      <m:r>
                        <a:rPr lang="en-GB" i="1">
                          <a:latin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𝛾</m:t>
                          </m:r>
                        </m:e>
                        <m:sub>
                          <m:r>
                            <a:rPr lang="en-GB" b="0" i="1" smtClean="0">
                              <a:latin typeface="Cambria Math" panose="02040503050406030204" pitchFamily="18" charset="0"/>
                              <a:ea typeface="Cambria Math" panose="02040503050406030204" pitchFamily="18" charset="0"/>
                            </a:rPr>
                            <m:t>𝑒</m:t>
                          </m:r>
                        </m:sub>
                      </m:sSub>
                      <m:sSub>
                        <m:sSubPr>
                          <m:ctrlPr>
                            <a:rPr lang="en-GB"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𝑛</m:t>
                          </m:r>
                        </m:e>
                        <m:sub>
                          <m:r>
                            <a:rPr lang="en-GB" b="0" i="1" smtClean="0">
                              <a:latin typeface="Cambria Math" panose="02040503050406030204" pitchFamily="18" charset="0"/>
                              <a:ea typeface="Cambria Math" panose="02040503050406030204" pitchFamily="18" charset="0"/>
                            </a:rPr>
                            <m:t>𝑡</m:t>
                          </m:r>
                        </m:sub>
                      </m:sSub>
                      <m:sSub>
                        <m:sSubPr>
                          <m:ctrlPr>
                            <a:rPr lang="en-GB"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𝑇</m:t>
                          </m:r>
                        </m:e>
                        <m:sub>
                          <m:r>
                            <a:rPr lang="en-GB" b="0" i="1" smtClean="0">
                              <a:latin typeface="Cambria Math" panose="02040503050406030204" pitchFamily="18" charset="0"/>
                              <a:ea typeface="Cambria Math" panose="02040503050406030204" pitchFamily="18" charset="0"/>
                            </a:rPr>
                            <m:t>𝑡</m:t>
                          </m:r>
                        </m:sub>
                      </m:sSub>
                      <m:sSub>
                        <m:sSubPr>
                          <m:ctrlPr>
                            <a:rPr lang="en-GB"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𝑐</m:t>
                          </m:r>
                        </m:e>
                        <m:sub>
                          <m:r>
                            <a:rPr lang="en-GB" b="0" i="1" smtClean="0">
                              <a:latin typeface="Cambria Math" panose="02040503050406030204" pitchFamily="18" charset="0"/>
                              <a:ea typeface="Cambria Math" panose="02040503050406030204" pitchFamily="18" charset="0"/>
                            </a:rPr>
                            <m:t>𝑠</m:t>
                          </m:r>
                        </m:sub>
                      </m:sSub>
                    </m:oMath>
                  </m:oMathPara>
                </a14:m>
                <a:endParaRPr lang="en-GB" dirty="0"/>
              </a:p>
            </p:txBody>
          </p:sp>
        </mc:Choice>
        <mc:Fallback xmlns="">
          <p:sp>
            <p:nvSpPr>
              <p:cNvPr id="6" name="TextBox 5">
                <a:extLst>
                  <a:ext uri="{FF2B5EF4-FFF2-40B4-BE49-F238E27FC236}">
                    <a16:creationId xmlns:a16="http://schemas.microsoft.com/office/drawing/2014/main" id="{E88A1418-5377-8E42-B1C4-A34C2D016914}"/>
                  </a:ext>
                </a:extLst>
              </p:cNvPr>
              <p:cNvSpPr txBox="1">
                <a:spLocks noRot="1" noChangeAspect="1" noMove="1" noResize="1" noEditPoints="1" noAdjustHandles="1" noChangeArrowheads="1" noChangeShapeType="1" noTextEdit="1"/>
              </p:cNvSpPr>
              <p:nvPr/>
            </p:nvSpPr>
            <p:spPr>
              <a:xfrm>
                <a:off x="9495648" y="3639011"/>
                <a:ext cx="1569852" cy="375231"/>
              </a:xfrm>
              <a:prstGeom prst="rect">
                <a:avLst/>
              </a:prstGeom>
              <a:blipFill>
                <a:blip r:embed="rId6"/>
                <a:stretch>
                  <a:fillRect b="-6452"/>
                </a:stretch>
              </a:blipFill>
              <a:ln w="12700">
                <a:solidFill>
                  <a:srgbClr val="C00000"/>
                </a:solidFill>
              </a:ln>
            </p:spPr>
            <p:txBody>
              <a:bodyPr/>
              <a:lstStyle/>
              <a:p>
                <a:r>
                  <a:rPr lang="en-US">
                    <a:noFill/>
                  </a:rPr>
                  <a:t> </a:t>
                </a:r>
              </a:p>
            </p:txBody>
          </p:sp>
        </mc:Fallback>
      </mc:AlternateContent>
      <p:sp>
        <p:nvSpPr>
          <p:cNvPr id="7" name="TextBox 6">
            <a:extLst>
              <a:ext uri="{FF2B5EF4-FFF2-40B4-BE49-F238E27FC236}">
                <a16:creationId xmlns:a16="http://schemas.microsoft.com/office/drawing/2014/main" id="{DF08AB1F-0D96-DF4C-9713-248298C3B5C2}"/>
              </a:ext>
            </a:extLst>
          </p:cNvPr>
          <p:cNvSpPr txBox="1"/>
          <p:nvPr/>
        </p:nvSpPr>
        <p:spPr>
          <a:xfrm>
            <a:off x="9057181" y="2068210"/>
            <a:ext cx="442750" cy="369332"/>
          </a:xfrm>
          <a:prstGeom prst="rect">
            <a:avLst/>
          </a:prstGeom>
          <a:noFill/>
        </p:spPr>
        <p:txBody>
          <a:bodyPr wrap="none" rtlCol="0">
            <a:spAutoFit/>
          </a:bodyPr>
          <a:lstStyle/>
          <a:p>
            <a:r>
              <a:rPr lang="en-GB" dirty="0"/>
              <a:t>(1)</a:t>
            </a:r>
          </a:p>
        </p:txBody>
      </p:sp>
      <p:sp>
        <p:nvSpPr>
          <p:cNvPr id="11" name="TextBox 10">
            <a:extLst>
              <a:ext uri="{FF2B5EF4-FFF2-40B4-BE49-F238E27FC236}">
                <a16:creationId xmlns:a16="http://schemas.microsoft.com/office/drawing/2014/main" id="{603DACD0-D1A1-8E4B-A6F1-E6A2205EB207}"/>
              </a:ext>
            </a:extLst>
          </p:cNvPr>
          <p:cNvSpPr txBox="1"/>
          <p:nvPr/>
        </p:nvSpPr>
        <p:spPr>
          <a:xfrm>
            <a:off x="9029258" y="2826765"/>
            <a:ext cx="442750" cy="369332"/>
          </a:xfrm>
          <a:prstGeom prst="rect">
            <a:avLst/>
          </a:prstGeom>
          <a:noFill/>
        </p:spPr>
        <p:txBody>
          <a:bodyPr wrap="none" rtlCol="0">
            <a:spAutoFit/>
          </a:bodyPr>
          <a:lstStyle/>
          <a:p>
            <a:r>
              <a:rPr lang="en-GB" dirty="0"/>
              <a:t>(2)</a:t>
            </a:r>
          </a:p>
        </p:txBody>
      </p:sp>
      <p:sp>
        <p:nvSpPr>
          <p:cNvPr id="12" name="TextBox 11">
            <a:extLst>
              <a:ext uri="{FF2B5EF4-FFF2-40B4-BE49-F238E27FC236}">
                <a16:creationId xmlns:a16="http://schemas.microsoft.com/office/drawing/2014/main" id="{2E17D60F-718B-AF47-9149-D477856CEE92}"/>
              </a:ext>
            </a:extLst>
          </p:cNvPr>
          <p:cNvSpPr txBox="1"/>
          <p:nvPr/>
        </p:nvSpPr>
        <p:spPr>
          <a:xfrm>
            <a:off x="9029258" y="3661904"/>
            <a:ext cx="442750" cy="369332"/>
          </a:xfrm>
          <a:prstGeom prst="rect">
            <a:avLst/>
          </a:prstGeom>
          <a:noFill/>
        </p:spPr>
        <p:txBody>
          <a:bodyPr wrap="none" rtlCol="0">
            <a:spAutoFit/>
          </a:bodyPr>
          <a:lstStyle/>
          <a:p>
            <a:r>
              <a:rPr lang="en-GB" dirty="0"/>
              <a:t>(3)</a:t>
            </a:r>
          </a:p>
        </p:txBody>
      </p:sp>
    </p:spTree>
    <p:extLst>
      <p:ext uri="{BB962C8B-B14F-4D97-AF65-F5344CB8AC3E}">
        <p14:creationId xmlns:p14="http://schemas.microsoft.com/office/powerpoint/2010/main" val="2677991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AFA8F-0131-784D-BED0-3E53097126AA}"/>
              </a:ext>
            </a:extLst>
          </p:cNvPr>
          <p:cNvSpPr>
            <a:spLocks noGrp="1"/>
          </p:cNvSpPr>
          <p:nvPr>
            <p:ph type="title"/>
          </p:nvPr>
        </p:nvSpPr>
        <p:spPr/>
        <p:txBody>
          <a:bodyPr/>
          <a:lstStyle/>
          <a:p>
            <a:r>
              <a:rPr lang="en-US" dirty="0"/>
              <a:t>Exhaust Physics in MCF</a:t>
            </a:r>
            <a:br>
              <a:rPr lang="en-US" dirty="0"/>
            </a:br>
            <a:r>
              <a:rPr lang="en-US" sz="3200" b="0" i="1" dirty="0"/>
              <a:t>Simplest fluid equations along field lines</a:t>
            </a:r>
          </a:p>
        </p:txBody>
      </p:sp>
      <p:sp>
        <p:nvSpPr>
          <p:cNvPr id="5" name="Slide Number Placeholder 4">
            <a:extLst>
              <a:ext uri="{FF2B5EF4-FFF2-40B4-BE49-F238E27FC236}">
                <a16:creationId xmlns:a16="http://schemas.microsoft.com/office/drawing/2014/main" id="{D43F4EA1-7D27-D146-9ABD-6A155CFD9F5F}"/>
              </a:ext>
            </a:extLst>
          </p:cNvPr>
          <p:cNvSpPr>
            <a:spLocks noGrp="1"/>
          </p:cNvSpPr>
          <p:nvPr>
            <p:ph type="sldNum" sz="quarter" idx="12"/>
          </p:nvPr>
        </p:nvSpPr>
        <p:spPr/>
        <p:txBody>
          <a:bodyPr/>
          <a:lstStyle/>
          <a:p>
            <a:fld id="{9F85A420-8BDD-054E-A85F-492ADA0C3797}" type="slidenum">
              <a:rPr lang="en-US" smtClean="0"/>
              <a:t>41</a:t>
            </a:fld>
            <a:endParaRPr lang="en-US"/>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1D5E72B2-C305-7C4C-9593-CC74A9AA5B8D}"/>
                  </a:ext>
                </a:extLst>
              </p:cNvPr>
              <p:cNvSpPr/>
              <p:nvPr/>
            </p:nvSpPr>
            <p:spPr>
              <a:xfrm>
                <a:off x="3397705" y="2096999"/>
                <a:ext cx="2511137" cy="6776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GB" sz="2000" i="1" smtClean="0">
                              <a:solidFill>
                                <a:srgbClr val="000000"/>
                              </a:solidFill>
                              <a:latin typeface="Cambria Math" panose="02040503050406030204" pitchFamily="18" charset="0"/>
                            </a:rPr>
                          </m:ctrlPr>
                        </m:fPr>
                        <m:num>
                          <m:r>
                            <a:rPr lang="en-GB" sz="2000" i="1">
                              <a:solidFill>
                                <a:srgbClr val="000000"/>
                              </a:solidFill>
                              <a:latin typeface="Cambria Math" panose="02040503050406030204" pitchFamily="18" charset="0"/>
                            </a:rPr>
                            <m:t>𝜕𝜌</m:t>
                          </m:r>
                        </m:num>
                        <m:den>
                          <m:r>
                            <a:rPr lang="en-GB" sz="2000" i="1">
                              <a:solidFill>
                                <a:srgbClr val="000000"/>
                              </a:solidFill>
                              <a:latin typeface="Cambria Math" panose="02040503050406030204" pitchFamily="18" charset="0"/>
                            </a:rPr>
                            <m:t>𝜕</m:t>
                          </m:r>
                          <m:r>
                            <a:rPr lang="en-GB" sz="2000" i="1">
                              <a:solidFill>
                                <a:srgbClr val="000000"/>
                              </a:solidFill>
                              <a:latin typeface="Cambria Math" panose="02040503050406030204" pitchFamily="18" charset="0"/>
                            </a:rPr>
                            <m:t>𝑡</m:t>
                          </m:r>
                        </m:den>
                      </m:f>
                      <m:r>
                        <a:rPr lang="en-GB" sz="2000" i="1">
                          <a:solidFill>
                            <a:srgbClr val="000000"/>
                          </a:solidFill>
                          <a:latin typeface="Cambria Math" panose="02040503050406030204" pitchFamily="18" charset="0"/>
                        </a:rPr>
                        <m:t>+</m:t>
                      </m:r>
                      <m:f>
                        <m:fPr>
                          <m:ctrlPr>
                            <a:rPr lang="en-GB" sz="2000" i="1">
                              <a:solidFill>
                                <a:srgbClr val="000000"/>
                              </a:solidFill>
                              <a:latin typeface="Cambria Math" panose="02040503050406030204" pitchFamily="18" charset="0"/>
                            </a:rPr>
                          </m:ctrlPr>
                        </m:fPr>
                        <m:num>
                          <m:r>
                            <a:rPr lang="en-GB" sz="2000" i="1">
                              <a:solidFill>
                                <a:srgbClr val="000000"/>
                              </a:solidFill>
                              <a:latin typeface="Cambria Math" panose="02040503050406030204" pitchFamily="18" charset="0"/>
                            </a:rPr>
                            <m:t>𝜕</m:t>
                          </m:r>
                        </m:num>
                        <m:den>
                          <m:r>
                            <a:rPr lang="en-GB" sz="2000" i="1">
                              <a:solidFill>
                                <a:srgbClr val="000000"/>
                              </a:solidFill>
                              <a:latin typeface="Cambria Math" panose="02040503050406030204" pitchFamily="18" charset="0"/>
                            </a:rPr>
                            <m:t>𝜕</m:t>
                          </m:r>
                          <m:r>
                            <a:rPr lang="en-GB" sz="2000" i="1">
                              <a:solidFill>
                                <a:srgbClr val="000000"/>
                              </a:solidFill>
                              <a:latin typeface="Cambria Math" panose="02040503050406030204" pitchFamily="18" charset="0"/>
                            </a:rPr>
                            <m:t>𝑥</m:t>
                          </m:r>
                        </m:den>
                      </m:f>
                      <m:d>
                        <m:dPr>
                          <m:ctrlPr>
                            <a:rPr lang="en-GB" sz="2000" i="1">
                              <a:solidFill>
                                <a:srgbClr val="000000"/>
                              </a:solidFill>
                              <a:latin typeface="Cambria Math" panose="02040503050406030204" pitchFamily="18" charset="0"/>
                            </a:rPr>
                          </m:ctrlPr>
                        </m:dPr>
                        <m:e>
                          <m:r>
                            <a:rPr lang="en-GB" sz="2000" i="1">
                              <a:solidFill>
                                <a:srgbClr val="000000"/>
                              </a:solidFill>
                              <a:latin typeface="Cambria Math" panose="02040503050406030204" pitchFamily="18" charset="0"/>
                            </a:rPr>
                            <m:t>𝜌</m:t>
                          </m:r>
                          <m:r>
                            <a:rPr lang="en-GB" sz="2000" i="1">
                              <a:solidFill>
                                <a:srgbClr val="000000"/>
                              </a:solidFill>
                              <a:latin typeface="Cambria Math" panose="02040503050406030204" pitchFamily="18" charset="0"/>
                            </a:rPr>
                            <m:t>𝑢</m:t>
                          </m:r>
                        </m:e>
                      </m:d>
                      <m:r>
                        <a:rPr lang="en-GB" sz="2000" i="1">
                          <a:solidFill>
                            <a:srgbClr val="000000"/>
                          </a:solidFill>
                          <a:latin typeface="Cambria Math" panose="02040503050406030204" pitchFamily="18" charset="0"/>
                        </a:rPr>
                        <m:t>=</m:t>
                      </m:r>
                      <m:r>
                        <a:rPr lang="en-GB" sz="2000" b="0" i="1" smtClean="0">
                          <a:solidFill>
                            <a:srgbClr val="000000"/>
                          </a:solidFill>
                          <a:latin typeface="Cambria Math" panose="02040503050406030204" pitchFamily="18" charset="0"/>
                        </a:rPr>
                        <m:t>𝑆</m:t>
                      </m:r>
                      <m:r>
                        <a:rPr lang="en-GB" sz="2000" b="0" i="1" smtClean="0">
                          <a:solidFill>
                            <a:srgbClr val="000000"/>
                          </a:solidFill>
                          <a:latin typeface="Cambria Math" panose="02040503050406030204" pitchFamily="18" charset="0"/>
                        </a:rPr>
                        <m:t>(</m:t>
                      </m:r>
                      <m:r>
                        <a:rPr lang="en-GB" sz="2000" b="0" i="1" smtClean="0">
                          <a:solidFill>
                            <a:srgbClr val="000000"/>
                          </a:solidFill>
                          <a:latin typeface="Cambria Math" panose="02040503050406030204" pitchFamily="18" charset="0"/>
                        </a:rPr>
                        <m:t>𝑥</m:t>
                      </m:r>
                      <m:r>
                        <a:rPr lang="en-GB" sz="2000" b="0" i="1" smtClean="0">
                          <a:solidFill>
                            <a:srgbClr val="000000"/>
                          </a:solidFill>
                          <a:latin typeface="Cambria Math" panose="02040503050406030204" pitchFamily="18" charset="0"/>
                        </a:rPr>
                        <m:t>)</m:t>
                      </m:r>
                    </m:oMath>
                  </m:oMathPara>
                </a14:m>
                <a:endParaRPr lang="en-GB" sz="2000" dirty="0">
                  <a:solidFill>
                    <a:srgbClr val="000000"/>
                  </a:solidFill>
                </a:endParaRPr>
              </a:p>
            </p:txBody>
          </p:sp>
        </mc:Choice>
        <mc:Fallback xmlns="">
          <p:sp>
            <p:nvSpPr>
              <p:cNvPr id="7" name="Rectangle 6">
                <a:extLst>
                  <a:ext uri="{FF2B5EF4-FFF2-40B4-BE49-F238E27FC236}">
                    <a16:creationId xmlns:a16="http://schemas.microsoft.com/office/drawing/2014/main" id="{1D5E72B2-C305-7C4C-9593-CC74A9AA5B8D}"/>
                  </a:ext>
                </a:extLst>
              </p:cNvPr>
              <p:cNvSpPr>
                <a:spLocks noRot="1" noChangeAspect="1" noMove="1" noResize="1" noEditPoints="1" noAdjustHandles="1" noChangeArrowheads="1" noChangeShapeType="1" noTextEdit="1"/>
              </p:cNvSpPr>
              <p:nvPr/>
            </p:nvSpPr>
            <p:spPr>
              <a:xfrm>
                <a:off x="3397705" y="2096999"/>
                <a:ext cx="2511137" cy="677621"/>
              </a:xfrm>
              <a:prstGeom prst="rect">
                <a:avLst/>
              </a:prstGeom>
              <a:blipFill>
                <a:blip r:embed="rId2"/>
                <a:stretch>
                  <a:fillRect b="-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6895C182-3270-B74A-95B8-697B0ACF7B3C}"/>
                  </a:ext>
                </a:extLst>
              </p:cNvPr>
              <p:cNvSpPr/>
              <p:nvPr/>
            </p:nvSpPr>
            <p:spPr>
              <a:xfrm>
                <a:off x="3397705" y="3468791"/>
                <a:ext cx="3767891" cy="6785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GB" sz="2000" i="1" smtClean="0">
                              <a:solidFill>
                                <a:srgbClr val="000000"/>
                              </a:solidFill>
                              <a:latin typeface="Cambria Math" panose="02040503050406030204" pitchFamily="18" charset="0"/>
                            </a:rPr>
                          </m:ctrlPr>
                        </m:fPr>
                        <m:num>
                          <m:r>
                            <a:rPr lang="en-GB" sz="2000" i="1">
                              <a:solidFill>
                                <a:srgbClr val="000000"/>
                              </a:solidFill>
                              <a:latin typeface="Cambria Math" panose="02040503050406030204" pitchFamily="18" charset="0"/>
                            </a:rPr>
                            <m:t>𝜕</m:t>
                          </m:r>
                          <m:r>
                            <a:rPr lang="en-GB" sz="2000" b="0" i="1" smtClean="0">
                              <a:solidFill>
                                <a:srgbClr val="000000"/>
                              </a:solidFill>
                              <a:latin typeface="Cambria Math" panose="02040503050406030204" pitchFamily="18" charset="0"/>
                            </a:rPr>
                            <m:t>(</m:t>
                          </m:r>
                          <m:r>
                            <a:rPr lang="en-GB" sz="2000" i="1">
                              <a:solidFill>
                                <a:srgbClr val="000000"/>
                              </a:solidFill>
                              <a:latin typeface="Cambria Math" panose="02040503050406030204" pitchFamily="18" charset="0"/>
                            </a:rPr>
                            <m:t>𝜌</m:t>
                          </m:r>
                          <m:r>
                            <a:rPr lang="en-GB" sz="2000" b="0" i="1" smtClean="0">
                              <a:solidFill>
                                <a:srgbClr val="000000"/>
                              </a:solidFill>
                              <a:latin typeface="Cambria Math" panose="02040503050406030204" pitchFamily="18" charset="0"/>
                            </a:rPr>
                            <m:t>𝑢</m:t>
                          </m:r>
                          <m:r>
                            <a:rPr lang="en-GB" sz="2000" b="0" i="1" smtClean="0">
                              <a:solidFill>
                                <a:srgbClr val="000000"/>
                              </a:solidFill>
                              <a:latin typeface="Cambria Math" panose="02040503050406030204" pitchFamily="18" charset="0"/>
                            </a:rPr>
                            <m:t>)</m:t>
                          </m:r>
                        </m:num>
                        <m:den>
                          <m:r>
                            <a:rPr lang="en-GB" sz="2000" i="1">
                              <a:solidFill>
                                <a:srgbClr val="000000"/>
                              </a:solidFill>
                              <a:latin typeface="Cambria Math" panose="02040503050406030204" pitchFamily="18" charset="0"/>
                            </a:rPr>
                            <m:t>𝜕</m:t>
                          </m:r>
                          <m:r>
                            <a:rPr lang="en-GB" sz="2000" i="1">
                              <a:solidFill>
                                <a:srgbClr val="000000"/>
                              </a:solidFill>
                              <a:latin typeface="Cambria Math" panose="02040503050406030204" pitchFamily="18" charset="0"/>
                            </a:rPr>
                            <m:t>𝑡</m:t>
                          </m:r>
                        </m:den>
                      </m:f>
                      <m:r>
                        <a:rPr lang="en-GB" sz="2000" i="1">
                          <a:solidFill>
                            <a:srgbClr val="000000"/>
                          </a:solidFill>
                          <a:latin typeface="Cambria Math" panose="02040503050406030204" pitchFamily="18" charset="0"/>
                        </a:rPr>
                        <m:t>+</m:t>
                      </m:r>
                      <m:f>
                        <m:fPr>
                          <m:ctrlPr>
                            <a:rPr lang="en-GB" sz="2000" i="1">
                              <a:solidFill>
                                <a:srgbClr val="000000"/>
                              </a:solidFill>
                              <a:latin typeface="Cambria Math" panose="02040503050406030204" pitchFamily="18" charset="0"/>
                            </a:rPr>
                          </m:ctrlPr>
                        </m:fPr>
                        <m:num>
                          <m:r>
                            <a:rPr lang="en-GB" sz="2000" i="1">
                              <a:solidFill>
                                <a:srgbClr val="000000"/>
                              </a:solidFill>
                              <a:latin typeface="Cambria Math" panose="02040503050406030204" pitchFamily="18" charset="0"/>
                            </a:rPr>
                            <m:t>𝜕</m:t>
                          </m:r>
                        </m:num>
                        <m:den>
                          <m:r>
                            <a:rPr lang="en-GB" sz="2000" i="1">
                              <a:solidFill>
                                <a:srgbClr val="000000"/>
                              </a:solidFill>
                              <a:latin typeface="Cambria Math" panose="02040503050406030204" pitchFamily="18" charset="0"/>
                            </a:rPr>
                            <m:t>𝜕</m:t>
                          </m:r>
                          <m:r>
                            <a:rPr lang="en-GB" sz="2000" i="1">
                              <a:solidFill>
                                <a:srgbClr val="000000"/>
                              </a:solidFill>
                              <a:latin typeface="Cambria Math" panose="02040503050406030204" pitchFamily="18" charset="0"/>
                            </a:rPr>
                            <m:t>𝑥</m:t>
                          </m:r>
                        </m:den>
                      </m:f>
                      <m:d>
                        <m:dPr>
                          <m:ctrlPr>
                            <a:rPr lang="en-GB" sz="2000" i="1">
                              <a:solidFill>
                                <a:srgbClr val="000000"/>
                              </a:solidFill>
                              <a:latin typeface="Cambria Math" panose="02040503050406030204" pitchFamily="18" charset="0"/>
                            </a:rPr>
                          </m:ctrlPr>
                        </m:dPr>
                        <m:e>
                          <m:r>
                            <a:rPr lang="en-GB" sz="2000" i="1">
                              <a:solidFill>
                                <a:srgbClr val="000000"/>
                              </a:solidFill>
                              <a:latin typeface="Cambria Math" panose="02040503050406030204" pitchFamily="18" charset="0"/>
                            </a:rPr>
                            <m:t>𝜌</m:t>
                          </m:r>
                          <m:sSup>
                            <m:sSupPr>
                              <m:ctrlPr>
                                <a:rPr lang="en-GB" sz="2000" b="0" i="1" smtClean="0">
                                  <a:solidFill>
                                    <a:srgbClr val="000000"/>
                                  </a:solidFill>
                                  <a:latin typeface="Cambria Math" panose="02040503050406030204" pitchFamily="18" charset="0"/>
                                </a:rPr>
                              </m:ctrlPr>
                            </m:sSupPr>
                            <m:e>
                              <m:r>
                                <a:rPr lang="en-GB" sz="2000" i="1">
                                  <a:solidFill>
                                    <a:srgbClr val="000000"/>
                                  </a:solidFill>
                                  <a:latin typeface="Cambria Math" panose="02040503050406030204" pitchFamily="18" charset="0"/>
                                </a:rPr>
                                <m:t>𝑢</m:t>
                              </m:r>
                            </m:e>
                            <m:sup>
                              <m:r>
                                <a:rPr lang="en-GB" sz="2000" b="0" i="1" smtClean="0">
                                  <a:solidFill>
                                    <a:srgbClr val="000000"/>
                                  </a:solidFill>
                                  <a:latin typeface="Cambria Math" panose="02040503050406030204" pitchFamily="18" charset="0"/>
                                </a:rPr>
                                <m:t>2</m:t>
                              </m:r>
                            </m:sup>
                          </m:sSup>
                          <m:r>
                            <a:rPr lang="en-GB" sz="2000" b="0" i="1" smtClean="0">
                              <a:solidFill>
                                <a:srgbClr val="000000"/>
                              </a:solidFill>
                              <a:latin typeface="Cambria Math" panose="02040503050406030204" pitchFamily="18" charset="0"/>
                            </a:rPr>
                            <m:t>+</m:t>
                          </m:r>
                          <m:r>
                            <a:rPr lang="en-GB" sz="2000" b="0" i="1" smtClean="0">
                              <a:solidFill>
                                <a:srgbClr val="000000"/>
                              </a:solidFill>
                              <a:latin typeface="Cambria Math" panose="02040503050406030204" pitchFamily="18" charset="0"/>
                            </a:rPr>
                            <m:t>𝑃</m:t>
                          </m:r>
                        </m:e>
                      </m:d>
                      <m:r>
                        <a:rPr lang="en-GB" sz="2000" i="1">
                          <a:solidFill>
                            <a:srgbClr val="000000"/>
                          </a:solidFill>
                          <a:latin typeface="Cambria Math" panose="02040503050406030204" pitchFamily="18" charset="0"/>
                        </a:rPr>
                        <m:t>=</m:t>
                      </m:r>
                      <m:sSup>
                        <m:sSupPr>
                          <m:ctrlPr>
                            <a:rPr lang="en-GB" sz="2000" b="0" i="1" smtClean="0">
                              <a:solidFill>
                                <a:schemeClr val="accent6">
                                  <a:lumMod val="60000"/>
                                  <a:lumOff val="40000"/>
                                </a:schemeClr>
                              </a:solidFill>
                              <a:latin typeface="Cambria Math" panose="02040503050406030204" pitchFamily="18" charset="0"/>
                            </a:rPr>
                          </m:ctrlPr>
                        </m:sSupPr>
                        <m:e>
                          <m:r>
                            <a:rPr lang="en-GB" sz="2000" b="0" i="1" smtClean="0">
                              <a:solidFill>
                                <a:schemeClr val="accent6">
                                  <a:lumMod val="60000"/>
                                  <a:lumOff val="40000"/>
                                </a:schemeClr>
                              </a:solidFill>
                              <a:latin typeface="Cambria Math" panose="02040503050406030204" pitchFamily="18" charset="0"/>
                            </a:rPr>
                            <m:t>𝑆</m:t>
                          </m:r>
                        </m:e>
                        <m:sup>
                          <m:r>
                            <a:rPr lang="en-GB" sz="2000" b="0" i="1" smtClean="0">
                              <a:solidFill>
                                <a:schemeClr val="accent6">
                                  <a:lumMod val="60000"/>
                                  <a:lumOff val="40000"/>
                                </a:schemeClr>
                              </a:solidFill>
                              <a:latin typeface="Cambria Math" panose="02040503050406030204" pitchFamily="18" charset="0"/>
                            </a:rPr>
                            <m:t>(</m:t>
                          </m:r>
                          <m:r>
                            <a:rPr lang="en-GB" sz="2000" b="0" i="1" smtClean="0">
                              <a:solidFill>
                                <a:schemeClr val="accent6">
                                  <a:lumMod val="60000"/>
                                  <a:lumOff val="40000"/>
                                </a:schemeClr>
                              </a:solidFill>
                              <a:latin typeface="Cambria Math" panose="02040503050406030204" pitchFamily="18" charset="0"/>
                            </a:rPr>
                            <m:t>𝑝</m:t>
                          </m:r>
                          <m:r>
                            <a:rPr lang="en-GB" sz="2000" b="0" i="1" smtClean="0">
                              <a:solidFill>
                                <a:schemeClr val="accent6">
                                  <a:lumMod val="60000"/>
                                  <a:lumOff val="40000"/>
                                </a:schemeClr>
                              </a:solidFill>
                              <a:latin typeface="Cambria Math" panose="02040503050406030204" pitchFamily="18" charset="0"/>
                            </a:rPr>
                            <m:t>)</m:t>
                          </m:r>
                        </m:sup>
                      </m:sSup>
                      <m:r>
                        <a:rPr lang="en-GB" sz="2000" b="0" i="1" smtClean="0">
                          <a:solidFill>
                            <a:schemeClr val="accent6">
                              <a:lumMod val="60000"/>
                              <a:lumOff val="40000"/>
                            </a:schemeClr>
                          </a:solidFill>
                          <a:latin typeface="Cambria Math" panose="02040503050406030204" pitchFamily="18" charset="0"/>
                        </a:rPr>
                        <m:t>(</m:t>
                      </m:r>
                      <m:r>
                        <a:rPr lang="en-GB" sz="2000" b="0" i="1" smtClean="0">
                          <a:solidFill>
                            <a:schemeClr val="accent6">
                              <a:lumMod val="60000"/>
                              <a:lumOff val="40000"/>
                            </a:schemeClr>
                          </a:solidFill>
                          <a:latin typeface="Cambria Math" panose="02040503050406030204" pitchFamily="18" charset="0"/>
                        </a:rPr>
                        <m:t>𝑥</m:t>
                      </m:r>
                      <m:r>
                        <a:rPr lang="en-GB" sz="2000" b="0" i="1" smtClean="0">
                          <a:solidFill>
                            <a:schemeClr val="accent6">
                              <a:lumMod val="60000"/>
                              <a:lumOff val="40000"/>
                            </a:schemeClr>
                          </a:solidFill>
                          <a:latin typeface="Cambria Math" panose="02040503050406030204" pitchFamily="18" charset="0"/>
                        </a:rPr>
                        <m:t>)</m:t>
                      </m:r>
                    </m:oMath>
                  </m:oMathPara>
                </a14:m>
                <a:endParaRPr lang="en-GB" sz="2000" dirty="0">
                  <a:solidFill>
                    <a:srgbClr val="000000"/>
                  </a:solidFill>
                </a:endParaRPr>
              </a:p>
            </p:txBody>
          </p:sp>
        </mc:Choice>
        <mc:Fallback xmlns="">
          <p:sp>
            <p:nvSpPr>
              <p:cNvPr id="8" name="Rectangle 7">
                <a:extLst>
                  <a:ext uri="{FF2B5EF4-FFF2-40B4-BE49-F238E27FC236}">
                    <a16:creationId xmlns:a16="http://schemas.microsoft.com/office/drawing/2014/main" id="{6895C182-3270-B74A-95B8-697B0ACF7B3C}"/>
                  </a:ext>
                </a:extLst>
              </p:cNvPr>
              <p:cNvSpPr>
                <a:spLocks noRot="1" noChangeAspect="1" noMove="1" noResize="1" noEditPoints="1" noAdjustHandles="1" noChangeArrowheads="1" noChangeShapeType="1" noTextEdit="1"/>
              </p:cNvSpPr>
              <p:nvPr/>
            </p:nvSpPr>
            <p:spPr>
              <a:xfrm>
                <a:off x="3397705" y="3468791"/>
                <a:ext cx="3767891" cy="678584"/>
              </a:xfrm>
              <a:prstGeom prst="rect">
                <a:avLst/>
              </a:prstGeom>
              <a:blipFill>
                <a:blip r:embed="rId3"/>
                <a:stretch>
                  <a:fillRect b="-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0C890D0F-E750-C44D-A870-776BADC5DF70}"/>
                  </a:ext>
                </a:extLst>
              </p:cNvPr>
              <p:cNvSpPr/>
              <p:nvPr/>
            </p:nvSpPr>
            <p:spPr>
              <a:xfrm>
                <a:off x="3397705" y="4509186"/>
                <a:ext cx="5456430" cy="6776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GB" sz="2000" i="1" smtClean="0">
                              <a:solidFill>
                                <a:srgbClr val="000000"/>
                              </a:solidFill>
                              <a:latin typeface="Cambria Math" panose="02040503050406030204" pitchFamily="18" charset="0"/>
                            </a:rPr>
                          </m:ctrlPr>
                        </m:fPr>
                        <m:num>
                          <m:r>
                            <a:rPr lang="en-GB" sz="2000" i="1">
                              <a:solidFill>
                                <a:srgbClr val="000000"/>
                              </a:solidFill>
                              <a:latin typeface="Cambria Math" panose="02040503050406030204" pitchFamily="18" charset="0"/>
                            </a:rPr>
                            <m:t>𝜕</m:t>
                          </m:r>
                        </m:num>
                        <m:den>
                          <m:r>
                            <a:rPr lang="en-GB" sz="2000" i="1">
                              <a:solidFill>
                                <a:srgbClr val="000000"/>
                              </a:solidFill>
                              <a:latin typeface="Cambria Math" panose="02040503050406030204" pitchFamily="18" charset="0"/>
                            </a:rPr>
                            <m:t>𝜕</m:t>
                          </m:r>
                          <m:r>
                            <a:rPr lang="en-GB" sz="2000" i="1">
                              <a:solidFill>
                                <a:srgbClr val="000000"/>
                              </a:solidFill>
                              <a:latin typeface="Cambria Math" panose="02040503050406030204" pitchFamily="18" charset="0"/>
                            </a:rPr>
                            <m:t>𝑡</m:t>
                          </m:r>
                        </m:den>
                      </m:f>
                      <m:r>
                        <a:rPr lang="en-GB" sz="2000" i="1">
                          <a:solidFill>
                            <a:srgbClr val="000000"/>
                          </a:solidFill>
                          <a:latin typeface="Cambria Math" panose="02040503050406030204" pitchFamily="18" charset="0"/>
                        </a:rPr>
                        <m:t>(</m:t>
                      </m:r>
                      <m:r>
                        <a:rPr lang="en-GB" sz="2000" i="1">
                          <a:solidFill>
                            <a:srgbClr val="000000"/>
                          </a:solidFill>
                          <a:latin typeface="Cambria Math" panose="02040503050406030204" pitchFamily="18" charset="0"/>
                        </a:rPr>
                        <m:t>𝜌</m:t>
                      </m:r>
                      <m:sSup>
                        <m:sSupPr>
                          <m:ctrlPr>
                            <a:rPr lang="en-GB" sz="2000" i="1">
                              <a:solidFill>
                                <a:srgbClr val="000000"/>
                              </a:solidFill>
                              <a:latin typeface="Cambria Math" panose="02040503050406030204" pitchFamily="18" charset="0"/>
                            </a:rPr>
                          </m:ctrlPr>
                        </m:sSupPr>
                        <m:e>
                          <m:r>
                            <a:rPr lang="en-GB" sz="2000" i="1">
                              <a:solidFill>
                                <a:srgbClr val="000000"/>
                              </a:solidFill>
                              <a:latin typeface="Cambria Math" panose="02040503050406030204" pitchFamily="18" charset="0"/>
                            </a:rPr>
                            <m:t>𝑢</m:t>
                          </m:r>
                        </m:e>
                        <m:sup>
                          <m:r>
                            <a:rPr lang="en-GB" sz="2000" i="1">
                              <a:solidFill>
                                <a:srgbClr val="000000"/>
                              </a:solidFill>
                              <a:latin typeface="Cambria Math" panose="02040503050406030204" pitchFamily="18" charset="0"/>
                            </a:rPr>
                            <m:t>2</m:t>
                          </m:r>
                        </m:sup>
                      </m:sSup>
                      <m:r>
                        <a:rPr lang="en-GB" sz="2000" i="1">
                          <a:solidFill>
                            <a:srgbClr val="000000"/>
                          </a:solidFill>
                          <a:latin typeface="Cambria Math" panose="02040503050406030204" pitchFamily="18" charset="0"/>
                        </a:rPr>
                        <m:t>+</m:t>
                      </m:r>
                      <m:box>
                        <m:boxPr>
                          <m:ctrlPr>
                            <a:rPr lang="en-GB" sz="2000" i="1">
                              <a:solidFill>
                                <a:srgbClr val="000000"/>
                              </a:solidFill>
                              <a:latin typeface="Cambria Math" panose="02040503050406030204" pitchFamily="18" charset="0"/>
                            </a:rPr>
                          </m:ctrlPr>
                        </m:boxPr>
                        <m:e>
                          <m:argPr>
                            <m:argSz m:val="-1"/>
                          </m:argPr>
                          <m:f>
                            <m:fPr>
                              <m:ctrlPr>
                                <a:rPr lang="en-GB" sz="2000" i="1">
                                  <a:solidFill>
                                    <a:srgbClr val="000000"/>
                                  </a:solidFill>
                                  <a:latin typeface="Cambria Math" panose="02040503050406030204" pitchFamily="18" charset="0"/>
                                </a:rPr>
                              </m:ctrlPr>
                            </m:fPr>
                            <m:num>
                              <m:r>
                                <a:rPr lang="en-GB" sz="2000" i="1">
                                  <a:solidFill>
                                    <a:srgbClr val="000000"/>
                                  </a:solidFill>
                                  <a:latin typeface="Cambria Math" panose="02040503050406030204" pitchFamily="18" charset="0"/>
                                </a:rPr>
                                <m:t>3</m:t>
                              </m:r>
                            </m:num>
                            <m:den>
                              <m:r>
                                <a:rPr lang="en-GB" sz="2000" i="1">
                                  <a:solidFill>
                                    <a:srgbClr val="000000"/>
                                  </a:solidFill>
                                  <a:latin typeface="Cambria Math" panose="02040503050406030204" pitchFamily="18" charset="0"/>
                                </a:rPr>
                                <m:t>2</m:t>
                              </m:r>
                            </m:den>
                          </m:f>
                        </m:e>
                      </m:box>
                      <m:r>
                        <a:rPr lang="en-GB" sz="2000" b="0" i="1" smtClean="0">
                          <a:solidFill>
                            <a:srgbClr val="000000"/>
                          </a:solidFill>
                          <a:latin typeface="Cambria Math" panose="02040503050406030204" pitchFamily="18" charset="0"/>
                        </a:rPr>
                        <m:t>𝑃</m:t>
                      </m:r>
                      <m:r>
                        <a:rPr lang="en-GB" sz="2000" i="1">
                          <a:solidFill>
                            <a:srgbClr val="000000"/>
                          </a:solidFill>
                          <a:latin typeface="Cambria Math" panose="02040503050406030204" pitchFamily="18" charset="0"/>
                        </a:rPr>
                        <m:t>)+</m:t>
                      </m:r>
                      <m:f>
                        <m:fPr>
                          <m:ctrlPr>
                            <a:rPr lang="en-GB" sz="2000" i="1">
                              <a:solidFill>
                                <a:srgbClr val="000000"/>
                              </a:solidFill>
                              <a:latin typeface="Cambria Math" panose="02040503050406030204" pitchFamily="18" charset="0"/>
                            </a:rPr>
                          </m:ctrlPr>
                        </m:fPr>
                        <m:num>
                          <m:r>
                            <a:rPr lang="en-GB" sz="2000" i="1">
                              <a:solidFill>
                                <a:srgbClr val="000000"/>
                              </a:solidFill>
                              <a:latin typeface="Cambria Math" panose="02040503050406030204" pitchFamily="18" charset="0"/>
                            </a:rPr>
                            <m:t>𝜕</m:t>
                          </m:r>
                        </m:num>
                        <m:den>
                          <m:r>
                            <a:rPr lang="en-GB" sz="2000" i="1">
                              <a:solidFill>
                                <a:srgbClr val="000000"/>
                              </a:solidFill>
                              <a:latin typeface="Cambria Math" panose="02040503050406030204" pitchFamily="18" charset="0"/>
                            </a:rPr>
                            <m:t>𝜕</m:t>
                          </m:r>
                          <m:r>
                            <a:rPr lang="en-GB" sz="2000" i="1">
                              <a:solidFill>
                                <a:srgbClr val="000000"/>
                              </a:solidFill>
                              <a:latin typeface="Cambria Math" panose="02040503050406030204" pitchFamily="18" charset="0"/>
                            </a:rPr>
                            <m:t>𝑥</m:t>
                          </m:r>
                        </m:den>
                      </m:f>
                      <m:d>
                        <m:dPr>
                          <m:ctrlPr>
                            <a:rPr lang="en-GB" sz="2000" i="1">
                              <a:solidFill>
                                <a:srgbClr val="000000"/>
                              </a:solidFill>
                              <a:latin typeface="Cambria Math" panose="02040503050406030204" pitchFamily="18" charset="0"/>
                            </a:rPr>
                          </m:ctrlPr>
                        </m:dPr>
                        <m:e>
                          <m:box>
                            <m:boxPr>
                              <m:ctrlPr>
                                <a:rPr lang="en-GB" sz="2000" i="1" smtClean="0">
                                  <a:solidFill>
                                    <a:srgbClr val="000000"/>
                                  </a:solidFill>
                                  <a:latin typeface="Cambria Math" panose="02040503050406030204" pitchFamily="18" charset="0"/>
                                </a:rPr>
                              </m:ctrlPr>
                            </m:boxPr>
                            <m:e>
                              <m:argPr>
                                <m:argSz m:val="-1"/>
                              </m:argPr>
                              <m:f>
                                <m:fPr>
                                  <m:ctrlPr>
                                    <a:rPr lang="en-GB" sz="2000" i="1" smtClean="0">
                                      <a:solidFill>
                                        <a:srgbClr val="000000"/>
                                      </a:solidFill>
                                      <a:latin typeface="Cambria Math" panose="02040503050406030204" pitchFamily="18" charset="0"/>
                                    </a:rPr>
                                  </m:ctrlPr>
                                </m:fPr>
                                <m:num>
                                  <m:r>
                                    <a:rPr lang="en-GB" sz="2000" b="0" i="1" smtClean="0">
                                      <a:solidFill>
                                        <a:srgbClr val="000000"/>
                                      </a:solidFill>
                                      <a:latin typeface="Cambria Math" panose="02040503050406030204" pitchFamily="18" charset="0"/>
                                    </a:rPr>
                                    <m:t>1</m:t>
                                  </m:r>
                                </m:num>
                                <m:den>
                                  <m:r>
                                    <a:rPr lang="en-GB" sz="2000" b="0" i="1" smtClean="0">
                                      <a:solidFill>
                                        <a:srgbClr val="000000"/>
                                      </a:solidFill>
                                      <a:latin typeface="Cambria Math" panose="02040503050406030204" pitchFamily="18" charset="0"/>
                                    </a:rPr>
                                    <m:t>2</m:t>
                                  </m:r>
                                </m:den>
                              </m:f>
                            </m:e>
                          </m:box>
                          <m:r>
                            <a:rPr lang="en-GB" sz="2000" i="1">
                              <a:solidFill>
                                <a:srgbClr val="000000"/>
                              </a:solidFill>
                              <a:latin typeface="Cambria Math" panose="02040503050406030204" pitchFamily="18" charset="0"/>
                            </a:rPr>
                            <m:t>𝜌</m:t>
                          </m:r>
                          <m:sSup>
                            <m:sSupPr>
                              <m:ctrlPr>
                                <a:rPr lang="en-GB" sz="2000" b="0" i="1" smtClean="0">
                                  <a:solidFill>
                                    <a:srgbClr val="000000"/>
                                  </a:solidFill>
                                  <a:latin typeface="Cambria Math" panose="02040503050406030204" pitchFamily="18" charset="0"/>
                                </a:rPr>
                              </m:ctrlPr>
                            </m:sSupPr>
                            <m:e>
                              <m:r>
                                <a:rPr lang="en-GB" sz="2000" i="1">
                                  <a:solidFill>
                                    <a:srgbClr val="000000"/>
                                  </a:solidFill>
                                  <a:latin typeface="Cambria Math" panose="02040503050406030204" pitchFamily="18" charset="0"/>
                                </a:rPr>
                                <m:t>𝑢</m:t>
                              </m:r>
                            </m:e>
                            <m:sup>
                              <m:r>
                                <a:rPr lang="en-GB" sz="2000" b="0" i="1" smtClean="0">
                                  <a:solidFill>
                                    <a:srgbClr val="000000"/>
                                  </a:solidFill>
                                  <a:latin typeface="Cambria Math" panose="02040503050406030204" pitchFamily="18" charset="0"/>
                                </a:rPr>
                                <m:t>3</m:t>
                              </m:r>
                            </m:sup>
                          </m:sSup>
                          <m:r>
                            <a:rPr lang="en-GB" sz="2000" b="0" i="1" smtClean="0">
                              <a:solidFill>
                                <a:srgbClr val="000000"/>
                              </a:solidFill>
                              <a:latin typeface="Cambria Math" panose="02040503050406030204" pitchFamily="18" charset="0"/>
                            </a:rPr>
                            <m:t>+</m:t>
                          </m:r>
                          <m:box>
                            <m:boxPr>
                              <m:ctrlPr>
                                <a:rPr lang="en-GB" sz="2000" b="0" i="1" smtClean="0">
                                  <a:solidFill>
                                    <a:srgbClr val="000000"/>
                                  </a:solidFill>
                                  <a:latin typeface="Cambria Math" panose="02040503050406030204" pitchFamily="18" charset="0"/>
                                </a:rPr>
                              </m:ctrlPr>
                            </m:boxPr>
                            <m:e>
                              <m:argPr>
                                <m:argSz m:val="-1"/>
                              </m:argPr>
                              <m:f>
                                <m:fPr>
                                  <m:ctrlPr>
                                    <a:rPr lang="en-GB" sz="2000" b="0" i="1" smtClean="0">
                                      <a:solidFill>
                                        <a:srgbClr val="000000"/>
                                      </a:solidFill>
                                      <a:latin typeface="Cambria Math" panose="02040503050406030204" pitchFamily="18" charset="0"/>
                                    </a:rPr>
                                  </m:ctrlPr>
                                </m:fPr>
                                <m:num>
                                  <m:r>
                                    <a:rPr lang="en-GB" sz="2000" b="0" i="1" smtClean="0">
                                      <a:solidFill>
                                        <a:srgbClr val="000000"/>
                                      </a:solidFill>
                                      <a:latin typeface="Cambria Math" panose="02040503050406030204" pitchFamily="18" charset="0"/>
                                    </a:rPr>
                                    <m:t>5</m:t>
                                  </m:r>
                                </m:num>
                                <m:den>
                                  <m:r>
                                    <a:rPr lang="en-GB" sz="2000" b="0" i="1" smtClean="0">
                                      <a:solidFill>
                                        <a:srgbClr val="000000"/>
                                      </a:solidFill>
                                      <a:latin typeface="Cambria Math" panose="02040503050406030204" pitchFamily="18" charset="0"/>
                                    </a:rPr>
                                    <m:t>2</m:t>
                                  </m:r>
                                </m:den>
                              </m:f>
                            </m:e>
                          </m:box>
                          <m:r>
                            <a:rPr lang="en-GB" sz="2000" b="0" i="1" smtClean="0">
                              <a:solidFill>
                                <a:srgbClr val="000000"/>
                              </a:solidFill>
                              <a:latin typeface="Cambria Math" panose="02040503050406030204" pitchFamily="18" charset="0"/>
                            </a:rPr>
                            <m:t>𝑃𝑢</m:t>
                          </m:r>
                          <m:r>
                            <a:rPr lang="en-GB" sz="2000" b="0" i="1" smtClean="0">
                              <a:solidFill>
                                <a:srgbClr val="000000"/>
                              </a:solidFill>
                              <a:latin typeface="Cambria Math" panose="02040503050406030204" pitchFamily="18" charset="0"/>
                            </a:rPr>
                            <m:t>+</m:t>
                          </m:r>
                          <m:r>
                            <a:rPr lang="en-GB" sz="2000" b="0" i="1" smtClean="0">
                              <a:solidFill>
                                <a:srgbClr val="000000"/>
                              </a:solidFill>
                              <a:latin typeface="Cambria Math" panose="02040503050406030204" pitchFamily="18" charset="0"/>
                            </a:rPr>
                            <m:t>𝑞</m:t>
                          </m:r>
                        </m:e>
                      </m:d>
                      <m:r>
                        <a:rPr lang="en-GB" sz="2000" i="1">
                          <a:solidFill>
                            <a:srgbClr val="000000"/>
                          </a:solidFill>
                          <a:latin typeface="Cambria Math" panose="02040503050406030204" pitchFamily="18" charset="0"/>
                        </a:rPr>
                        <m:t>=</m:t>
                      </m:r>
                      <m:sSup>
                        <m:sSupPr>
                          <m:ctrlPr>
                            <a:rPr lang="en-GB" sz="2000" i="1" smtClean="0">
                              <a:solidFill>
                                <a:schemeClr val="accent6">
                                  <a:lumMod val="60000"/>
                                  <a:lumOff val="40000"/>
                                </a:schemeClr>
                              </a:solidFill>
                              <a:latin typeface="Cambria Math" panose="02040503050406030204" pitchFamily="18" charset="0"/>
                            </a:rPr>
                          </m:ctrlPr>
                        </m:sSupPr>
                        <m:e>
                          <m:r>
                            <a:rPr lang="en-GB" sz="2000" i="1">
                              <a:solidFill>
                                <a:schemeClr val="accent6">
                                  <a:lumMod val="60000"/>
                                  <a:lumOff val="40000"/>
                                </a:schemeClr>
                              </a:solidFill>
                              <a:latin typeface="Cambria Math" panose="02040503050406030204" pitchFamily="18" charset="0"/>
                            </a:rPr>
                            <m:t>𝑆</m:t>
                          </m:r>
                        </m:e>
                        <m:sup>
                          <m:r>
                            <a:rPr lang="en-GB" sz="2000" i="1">
                              <a:solidFill>
                                <a:schemeClr val="accent6">
                                  <a:lumMod val="60000"/>
                                  <a:lumOff val="40000"/>
                                </a:schemeClr>
                              </a:solidFill>
                              <a:latin typeface="Cambria Math" panose="02040503050406030204" pitchFamily="18" charset="0"/>
                            </a:rPr>
                            <m:t>(</m:t>
                          </m:r>
                          <m:r>
                            <a:rPr lang="en-GB" sz="2000" b="0" i="1" smtClean="0">
                              <a:solidFill>
                                <a:schemeClr val="accent6">
                                  <a:lumMod val="60000"/>
                                  <a:lumOff val="40000"/>
                                </a:schemeClr>
                              </a:solidFill>
                              <a:latin typeface="Cambria Math" panose="02040503050406030204" pitchFamily="18" charset="0"/>
                            </a:rPr>
                            <m:t>𝐸</m:t>
                          </m:r>
                          <m:r>
                            <a:rPr lang="en-GB" sz="2000" i="1">
                              <a:solidFill>
                                <a:schemeClr val="accent6">
                                  <a:lumMod val="60000"/>
                                  <a:lumOff val="40000"/>
                                </a:schemeClr>
                              </a:solidFill>
                              <a:latin typeface="Cambria Math" panose="02040503050406030204" pitchFamily="18" charset="0"/>
                            </a:rPr>
                            <m:t>)</m:t>
                          </m:r>
                        </m:sup>
                      </m:sSup>
                      <m:r>
                        <a:rPr lang="en-GB" sz="2000" i="1">
                          <a:solidFill>
                            <a:schemeClr val="accent6">
                              <a:lumMod val="60000"/>
                              <a:lumOff val="40000"/>
                            </a:schemeClr>
                          </a:solidFill>
                          <a:latin typeface="Cambria Math" panose="02040503050406030204" pitchFamily="18" charset="0"/>
                        </a:rPr>
                        <m:t>(</m:t>
                      </m:r>
                      <m:r>
                        <a:rPr lang="en-GB" sz="2000" i="1">
                          <a:solidFill>
                            <a:schemeClr val="accent6">
                              <a:lumMod val="60000"/>
                              <a:lumOff val="40000"/>
                            </a:schemeClr>
                          </a:solidFill>
                          <a:latin typeface="Cambria Math" panose="02040503050406030204" pitchFamily="18" charset="0"/>
                        </a:rPr>
                        <m:t>𝑥</m:t>
                      </m:r>
                      <m:r>
                        <a:rPr lang="en-GB" sz="2000" i="1">
                          <a:solidFill>
                            <a:schemeClr val="accent6">
                              <a:lumMod val="60000"/>
                              <a:lumOff val="40000"/>
                            </a:schemeClr>
                          </a:solidFill>
                          <a:latin typeface="Cambria Math" panose="02040503050406030204" pitchFamily="18" charset="0"/>
                        </a:rPr>
                        <m:t>)</m:t>
                      </m:r>
                    </m:oMath>
                  </m:oMathPara>
                </a14:m>
                <a:endParaRPr lang="en-GB" sz="2000" dirty="0">
                  <a:solidFill>
                    <a:srgbClr val="000000"/>
                  </a:solidFill>
                </a:endParaRPr>
              </a:p>
            </p:txBody>
          </p:sp>
        </mc:Choice>
        <mc:Fallback xmlns="">
          <p:sp>
            <p:nvSpPr>
              <p:cNvPr id="9" name="Rectangle 8">
                <a:extLst>
                  <a:ext uri="{FF2B5EF4-FFF2-40B4-BE49-F238E27FC236}">
                    <a16:creationId xmlns:a16="http://schemas.microsoft.com/office/drawing/2014/main" id="{0C890D0F-E750-C44D-A870-776BADC5DF70}"/>
                  </a:ext>
                </a:extLst>
              </p:cNvPr>
              <p:cNvSpPr>
                <a:spLocks noRot="1" noChangeAspect="1" noMove="1" noResize="1" noEditPoints="1" noAdjustHandles="1" noChangeArrowheads="1" noChangeShapeType="1" noTextEdit="1"/>
              </p:cNvSpPr>
              <p:nvPr/>
            </p:nvSpPr>
            <p:spPr>
              <a:xfrm>
                <a:off x="3397705" y="4509186"/>
                <a:ext cx="5456430" cy="677621"/>
              </a:xfrm>
              <a:prstGeom prst="rect">
                <a:avLst/>
              </a:prstGeom>
              <a:blipFill>
                <a:blip r:embed="rId4"/>
                <a:stretch>
                  <a:fillRect b="-5556"/>
                </a:stretch>
              </a:blipFill>
            </p:spPr>
            <p:txBody>
              <a:bodyPr/>
              <a:lstStyle/>
              <a:p>
                <a:r>
                  <a:rPr lang="en-US">
                    <a:noFill/>
                  </a:rPr>
                  <a:t> </a:t>
                </a:r>
              </a:p>
            </p:txBody>
          </p:sp>
        </mc:Fallback>
      </mc:AlternateContent>
      <p:sp>
        <p:nvSpPr>
          <p:cNvPr id="10" name="Rectangle 9">
            <a:extLst>
              <a:ext uri="{FF2B5EF4-FFF2-40B4-BE49-F238E27FC236}">
                <a16:creationId xmlns:a16="http://schemas.microsoft.com/office/drawing/2014/main" id="{B3C97D32-E7DB-8440-89C5-792ED3A4E401}"/>
              </a:ext>
            </a:extLst>
          </p:cNvPr>
          <p:cNvSpPr/>
          <p:nvPr/>
        </p:nvSpPr>
        <p:spPr>
          <a:xfrm>
            <a:off x="361163" y="2251143"/>
            <a:ext cx="2195153" cy="400110"/>
          </a:xfrm>
          <a:prstGeom prst="rect">
            <a:avLst/>
          </a:prstGeom>
        </p:spPr>
        <p:txBody>
          <a:bodyPr wrap="none">
            <a:spAutoFit/>
          </a:bodyPr>
          <a:lstStyle/>
          <a:p>
            <a:pPr marL="285750" indent="-285750">
              <a:buFont typeface="Arial" panose="020B0604020202020204" pitchFamily="34" charset="0"/>
              <a:buChar char="•"/>
            </a:pPr>
            <a:r>
              <a:rPr lang="en-GB" sz="2000" dirty="0">
                <a:latin typeface="Calibri" panose="020F0502020204030204" pitchFamily="34" charset="0"/>
                <a:cs typeface="Calibri" panose="020F0502020204030204" pitchFamily="34" charset="0"/>
              </a:rPr>
              <a:t>Mass continuity:</a:t>
            </a:r>
            <a:endParaRPr lang="en-US" sz="2000" dirty="0"/>
          </a:p>
        </p:txBody>
      </p:sp>
      <p:sp>
        <p:nvSpPr>
          <p:cNvPr id="11" name="Rectangle 10">
            <a:extLst>
              <a:ext uri="{FF2B5EF4-FFF2-40B4-BE49-F238E27FC236}">
                <a16:creationId xmlns:a16="http://schemas.microsoft.com/office/drawing/2014/main" id="{F23317FD-BDCC-2C44-9EA0-A690AD6FF30F}"/>
              </a:ext>
            </a:extLst>
          </p:cNvPr>
          <p:cNvSpPr/>
          <p:nvPr/>
        </p:nvSpPr>
        <p:spPr>
          <a:xfrm>
            <a:off x="361163" y="3497557"/>
            <a:ext cx="1788503" cy="400110"/>
          </a:xfrm>
          <a:prstGeom prst="rect">
            <a:avLst/>
          </a:prstGeom>
        </p:spPr>
        <p:txBody>
          <a:bodyPr wrap="none">
            <a:spAutoFit/>
          </a:bodyPr>
          <a:lstStyle/>
          <a:p>
            <a:pPr marL="285750" indent="-285750">
              <a:buFont typeface="Arial" panose="020B0604020202020204" pitchFamily="34" charset="0"/>
              <a:buChar char="•"/>
            </a:pPr>
            <a:r>
              <a:rPr lang="en-GB" sz="2000" dirty="0">
                <a:latin typeface="Calibri" panose="020F0502020204030204" pitchFamily="34" charset="0"/>
                <a:cs typeface="Calibri" panose="020F0502020204030204" pitchFamily="34" charset="0"/>
              </a:rPr>
              <a:t>Momentum:</a:t>
            </a:r>
            <a:endParaRPr lang="en-US" sz="2000" dirty="0"/>
          </a:p>
        </p:txBody>
      </p:sp>
      <p:sp>
        <p:nvSpPr>
          <p:cNvPr id="12" name="Rectangle 11">
            <a:extLst>
              <a:ext uri="{FF2B5EF4-FFF2-40B4-BE49-F238E27FC236}">
                <a16:creationId xmlns:a16="http://schemas.microsoft.com/office/drawing/2014/main" id="{064138BC-D4B9-D142-BBC0-E93C97B964CD}"/>
              </a:ext>
            </a:extLst>
          </p:cNvPr>
          <p:cNvSpPr/>
          <p:nvPr/>
        </p:nvSpPr>
        <p:spPr>
          <a:xfrm>
            <a:off x="361163" y="4621227"/>
            <a:ext cx="1815946" cy="400110"/>
          </a:xfrm>
          <a:prstGeom prst="rect">
            <a:avLst/>
          </a:prstGeom>
        </p:spPr>
        <p:txBody>
          <a:bodyPr wrap="none">
            <a:spAutoFit/>
          </a:bodyPr>
          <a:lstStyle/>
          <a:p>
            <a:pPr marL="285750" indent="-285750">
              <a:buFont typeface="Arial" panose="020B0604020202020204" pitchFamily="34" charset="0"/>
              <a:buChar char="•"/>
            </a:pPr>
            <a:r>
              <a:rPr lang="en-GB" sz="2000" dirty="0">
                <a:latin typeface="Calibri" panose="020F0502020204030204" pitchFamily="34" charset="0"/>
                <a:cs typeface="Calibri" panose="020F0502020204030204" pitchFamily="34" charset="0"/>
              </a:rPr>
              <a:t>Total energy:</a:t>
            </a:r>
            <a:endParaRPr lang="en-US" sz="2000" dirty="0"/>
          </a:p>
        </p:txBody>
      </p:sp>
      <p:sp>
        <p:nvSpPr>
          <p:cNvPr id="13" name="Right Brace 12">
            <a:extLst>
              <a:ext uri="{FF2B5EF4-FFF2-40B4-BE49-F238E27FC236}">
                <a16:creationId xmlns:a16="http://schemas.microsoft.com/office/drawing/2014/main" id="{552E7798-7284-7540-A58E-BE909BBC1840}"/>
              </a:ext>
            </a:extLst>
          </p:cNvPr>
          <p:cNvSpPr/>
          <p:nvPr/>
        </p:nvSpPr>
        <p:spPr>
          <a:xfrm rot="5400000">
            <a:off x="4639581" y="2660766"/>
            <a:ext cx="118903" cy="30314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8C9831BE-FF73-AE46-A15E-C673B49ECA9E}"/>
                  </a:ext>
                </a:extLst>
              </p:cNvPr>
              <p:cNvSpPr/>
              <p:nvPr/>
            </p:nvSpPr>
            <p:spPr>
              <a:xfrm>
                <a:off x="4400127" y="2894175"/>
                <a:ext cx="62959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b="0" i="1" smtClean="0">
                              <a:solidFill>
                                <a:srgbClr val="000000"/>
                              </a:solidFill>
                              <a:latin typeface="Cambria Math" panose="02040503050406030204" pitchFamily="18" charset="0"/>
                            </a:rPr>
                          </m:ctrlPr>
                        </m:sSubPr>
                        <m:e>
                          <m:r>
                            <a:rPr lang="en-GB" b="0" i="1" smtClean="0">
                              <a:solidFill>
                                <a:srgbClr val="000000"/>
                              </a:solidFill>
                              <a:latin typeface="Cambria Math" panose="02040503050406030204" pitchFamily="18" charset="0"/>
                            </a:rPr>
                            <m:t>𝑚</m:t>
                          </m:r>
                        </m:e>
                        <m:sub>
                          <m:r>
                            <a:rPr lang="en-GB" b="0" i="1" smtClean="0">
                              <a:solidFill>
                                <a:srgbClr val="000000"/>
                              </a:solidFill>
                              <a:latin typeface="Cambria Math" panose="02040503050406030204" pitchFamily="18" charset="0"/>
                            </a:rPr>
                            <m:t>𝑖</m:t>
                          </m:r>
                        </m:sub>
                      </m:sSub>
                      <m:r>
                        <m:rPr>
                          <m:sty m:val="p"/>
                        </m:rPr>
                        <a:rPr lang="en-GB" b="0" i="0" smtClean="0">
                          <a:solidFill>
                            <a:srgbClr val="000000"/>
                          </a:solidFill>
                          <a:latin typeface="Cambria Math" panose="02040503050406030204" pitchFamily="18" charset="0"/>
                        </a:rPr>
                        <m:t>Γ</m:t>
                      </m:r>
                    </m:oMath>
                  </m:oMathPara>
                </a14:m>
                <a:endParaRPr lang="en-US" dirty="0"/>
              </a:p>
            </p:txBody>
          </p:sp>
        </mc:Choice>
        <mc:Fallback xmlns="">
          <p:sp>
            <p:nvSpPr>
              <p:cNvPr id="14" name="Rectangle 13">
                <a:extLst>
                  <a:ext uri="{FF2B5EF4-FFF2-40B4-BE49-F238E27FC236}">
                    <a16:creationId xmlns:a16="http://schemas.microsoft.com/office/drawing/2014/main" id="{8C9831BE-FF73-AE46-A15E-C673B49ECA9E}"/>
                  </a:ext>
                </a:extLst>
              </p:cNvPr>
              <p:cNvSpPr>
                <a:spLocks noRot="1" noChangeAspect="1" noMove="1" noResize="1" noEditPoints="1" noAdjustHandles="1" noChangeArrowheads="1" noChangeShapeType="1" noTextEdit="1"/>
              </p:cNvSpPr>
              <p:nvPr/>
            </p:nvSpPr>
            <p:spPr>
              <a:xfrm>
                <a:off x="4400127" y="2894175"/>
                <a:ext cx="629596"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290B34B0-F9CE-B64E-9314-ADD1AB384BF4}"/>
                  </a:ext>
                </a:extLst>
              </p:cNvPr>
              <p:cNvSpPr/>
              <p:nvPr/>
            </p:nvSpPr>
            <p:spPr>
              <a:xfrm>
                <a:off x="497711" y="6085348"/>
                <a:ext cx="8248861" cy="535659"/>
              </a:xfrm>
              <a:prstGeom prst="rect">
                <a:avLst/>
              </a:prstGeom>
            </p:spPr>
            <p:txBody>
              <a:bodyPr wrap="none">
                <a:spAutoFit/>
              </a:bodyPr>
              <a:lstStyle/>
              <a:p>
                <a:r>
                  <a:rPr lang="en-GB" sz="2000" dirty="0">
                    <a:latin typeface="Calibri" panose="020F0502020204030204" pitchFamily="34" charset="0"/>
                    <a:cs typeface="Calibri" panose="020F0502020204030204" pitchFamily="34" charset="0"/>
                  </a:rPr>
                  <a:t>Nb:  These are in conservative form (rather than primitive form;</a:t>
                </a:r>
                <a14:m>
                  <m:oMath xmlns:m="http://schemas.openxmlformats.org/officeDocument/2006/math">
                    <m:r>
                      <a:rPr lang="en-GB" sz="2000" b="0" i="0" smtClean="0">
                        <a:solidFill>
                          <a:srgbClr val="000000"/>
                        </a:solidFill>
                        <a:latin typeface="Cambria Math" panose="02040503050406030204" pitchFamily="18" charset="0"/>
                      </a:rPr>
                      <m:t>  </m:t>
                    </m:r>
                    <m:r>
                      <a:rPr lang="en-GB" sz="2000" i="1">
                        <a:solidFill>
                          <a:srgbClr val="000000"/>
                        </a:solidFill>
                        <a:latin typeface="Cambria Math" panose="02040503050406030204" pitchFamily="18" charset="0"/>
                      </a:rPr>
                      <m:t>𝜌</m:t>
                    </m:r>
                    <m:f>
                      <m:fPr>
                        <m:ctrlPr>
                          <a:rPr lang="en-GB" sz="2000" i="1">
                            <a:solidFill>
                              <a:srgbClr val="000000"/>
                            </a:solidFill>
                            <a:latin typeface="Cambria Math" panose="02040503050406030204" pitchFamily="18" charset="0"/>
                          </a:rPr>
                        </m:ctrlPr>
                      </m:fPr>
                      <m:num>
                        <m:r>
                          <a:rPr lang="en-GB" sz="2000" b="0" i="1" smtClean="0">
                            <a:solidFill>
                              <a:srgbClr val="000000"/>
                            </a:solidFill>
                            <a:latin typeface="Cambria Math" panose="02040503050406030204" pitchFamily="18" charset="0"/>
                          </a:rPr>
                          <m:t>𝑑𝑢</m:t>
                        </m:r>
                      </m:num>
                      <m:den>
                        <m:r>
                          <a:rPr lang="en-GB" sz="2000" b="0" i="1" smtClean="0">
                            <a:solidFill>
                              <a:srgbClr val="000000"/>
                            </a:solidFill>
                            <a:latin typeface="Cambria Math" panose="02040503050406030204" pitchFamily="18" charset="0"/>
                          </a:rPr>
                          <m:t>𝑑</m:t>
                        </m:r>
                        <m:r>
                          <a:rPr lang="en-GB" sz="2000" i="1">
                            <a:solidFill>
                              <a:srgbClr val="000000"/>
                            </a:solidFill>
                            <a:latin typeface="Cambria Math" panose="02040503050406030204" pitchFamily="18" charset="0"/>
                          </a:rPr>
                          <m:t>𝑡</m:t>
                        </m:r>
                      </m:den>
                    </m:f>
                  </m:oMath>
                </a14:m>
                <a:r>
                  <a:rPr lang="en-US" sz="2000" dirty="0"/>
                  <a:t> , </a:t>
                </a:r>
                <a14:m>
                  <m:oMath xmlns:m="http://schemas.openxmlformats.org/officeDocument/2006/math">
                    <m:r>
                      <a:rPr lang="en-GB" sz="2000" b="0" i="0" smtClean="0">
                        <a:solidFill>
                          <a:srgbClr val="000000"/>
                        </a:solidFill>
                        <a:latin typeface="Cambria Math" panose="02040503050406030204" pitchFamily="18" charset="0"/>
                      </a:rPr>
                      <m:t> </m:t>
                    </m:r>
                    <m:sSub>
                      <m:sSubPr>
                        <m:ctrlPr>
                          <a:rPr lang="en-GB" sz="2000" b="0" i="1" smtClean="0">
                            <a:solidFill>
                              <a:srgbClr val="000000"/>
                            </a:solidFill>
                            <a:latin typeface="Cambria Math" panose="02040503050406030204" pitchFamily="18" charset="0"/>
                          </a:rPr>
                        </m:ctrlPr>
                      </m:sSubPr>
                      <m:e>
                        <m:r>
                          <a:rPr lang="en-GB" sz="2000" b="0" i="1" smtClean="0">
                            <a:solidFill>
                              <a:srgbClr val="000000"/>
                            </a:solidFill>
                            <a:latin typeface="Cambria Math" panose="02040503050406030204" pitchFamily="18" charset="0"/>
                          </a:rPr>
                          <m:t>𝑐</m:t>
                        </m:r>
                      </m:e>
                      <m:sub>
                        <m:r>
                          <a:rPr lang="en-GB" sz="2000" b="0" i="1" smtClean="0">
                            <a:solidFill>
                              <a:srgbClr val="000000"/>
                            </a:solidFill>
                            <a:latin typeface="Cambria Math" panose="02040503050406030204" pitchFamily="18" charset="0"/>
                          </a:rPr>
                          <m:t>𝑣</m:t>
                        </m:r>
                      </m:sub>
                    </m:sSub>
                    <m:f>
                      <m:fPr>
                        <m:ctrlPr>
                          <a:rPr lang="en-GB" sz="2000" i="1">
                            <a:solidFill>
                              <a:srgbClr val="000000"/>
                            </a:solidFill>
                            <a:latin typeface="Cambria Math" panose="02040503050406030204" pitchFamily="18" charset="0"/>
                          </a:rPr>
                        </m:ctrlPr>
                      </m:fPr>
                      <m:num>
                        <m:r>
                          <a:rPr lang="en-GB" sz="2000" i="1">
                            <a:solidFill>
                              <a:srgbClr val="000000"/>
                            </a:solidFill>
                            <a:latin typeface="Cambria Math" panose="02040503050406030204" pitchFamily="18" charset="0"/>
                          </a:rPr>
                          <m:t>𝑑</m:t>
                        </m:r>
                        <m:r>
                          <a:rPr lang="en-GB" sz="2000" b="0" i="1" smtClean="0">
                            <a:solidFill>
                              <a:srgbClr val="000000"/>
                            </a:solidFill>
                            <a:latin typeface="Cambria Math" panose="02040503050406030204" pitchFamily="18" charset="0"/>
                          </a:rPr>
                          <m:t>𝑇</m:t>
                        </m:r>
                      </m:num>
                      <m:den>
                        <m:r>
                          <a:rPr lang="en-GB" sz="2000" b="0" i="1" smtClean="0">
                            <a:solidFill>
                              <a:srgbClr val="000000"/>
                            </a:solidFill>
                            <a:latin typeface="Cambria Math" panose="02040503050406030204" pitchFamily="18" charset="0"/>
                          </a:rPr>
                          <m:t>𝑑</m:t>
                        </m:r>
                        <m:r>
                          <a:rPr lang="en-GB" sz="2000" i="1">
                            <a:solidFill>
                              <a:srgbClr val="000000"/>
                            </a:solidFill>
                            <a:latin typeface="Cambria Math" panose="02040503050406030204" pitchFamily="18" charset="0"/>
                          </a:rPr>
                          <m:t>𝑡</m:t>
                        </m:r>
                      </m:den>
                    </m:f>
                  </m:oMath>
                </a14:m>
                <a:endParaRPr lang="en-US" sz="2000" dirty="0"/>
              </a:p>
            </p:txBody>
          </p:sp>
        </mc:Choice>
        <mc:Fallback xmlns="">
          <p:sp>
            <p:nvSpPr>
              <p:cNvPr id="15" name="Rectangle 14">
                <a:extLst>
                  <a:ext uri="{FF2B5EF4-FFF2-40B4-BE49-F238E27FC236}">
                    <a16:creationId xmlns:a16="http://schemas.microsoft.com/office/drawing/2014/main" id="{290B34B0-F9CE-B64E-9314-ADD1AB384BF4}"/>
                  </a:ext>
                </a:extLst>
              </p:cNvPr>
              <p:cNvSpPr>
                <a:spLocks noRot="1" noChangeAspect="1" noMove="1" noResize="1" noEditPoints="1" noAdjustHandles="1" noChangeArrowheads="1" noChangeShapeType="1" noTextEdit="1"/>
              </p:cNvSpPr>
              <p:nvPr/>
            </p:nvSpPr>
            <p:spPr>
              <a:xfrm>
                <a:off x="497711" y="6085348"/>
                <a:ext cx="8248861" cy="535659"/>
              </a:xfrm>
              <a:prstGeom prst="rect">
                <a:avLst/>
              </a:prstGeom>
              <a:blipFill>
                <a:blip r:embed="rId6"/>
                <a:stretch>
                  <a:fillRect l="-769" b="-6977"/>
                </a:stretch>
              </a:blipFill>
            </p:spPr>
            <p:txBody>
              <a:bodyPr/>
              <a:lstStyle/>
              <a:p>
                <a:r>
                  <a:rPr lang="en-US">
                    <a:noFill/>
                  </a:rPr>
                  <a:t> </a:t>
                </a:r>
              </a:p>
            </p:txBody>
          </p:sp>
        </mc:Fallback>
      </mc:AlternateContent>
      <p:cxnSp>
        <p:nvCxnSpPr>
          <p:cNvPr id="18" name="Straight Arrow Connector 17">
            <a:extLst>
              <a:ext uri="{FF2B5EF4-FFF2-40B4-BE49-F238E27FC236}">
                <a16:creationId xmlns:a16="http://schemas.microsoft.com/office/drawing/2014/main" id="{92A1D4BE-2140-B940-B7AD-8B4A46161279}"/>
              </a:ext>
            </a:extLst>
          </p:cNvPr>
          <p:cNvCxnSpPr>
            <a:cxnSpLocks/>
          </p:cNvCxnSpPr>
          <p:nvPr/>
        </p:nvCxnSpPr>
        <p:spPr>
          <a:xfrm flipH="1" flipV="1">
            <a:off x="7452653" y="5198464"/>
            <a:ext cx="371475" cy="285749"/>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C103C64-5FCD-E44F-BFFC-F9C3422968DE}"/>
              </a:ext>
            </a:extLst>
          </p:cNvPr>
          <p:cNvCxnSpPr>
            <a:cxnSpLocks/>
          </p:cNvCxnSpPr>
          <p:nvPr/>
        </p:nvCxnSpPr>
        <p:spPr>
          <a:xfrm flipV="1">
            <a:off x="6794121" y="5186021"/>
            <a:ext cx="1" cy="250030"/>
          </a:xfrm>
          <a:prstGeom prst="straightConnector1">
            <a:avLst/>
          </a:prstGeom>
          <a:ln w="22225">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8A6B5A3-8F6C-7E4B-9CED-A4B7F3ABE05A}"/>
              </a:ext>
            </a:extLst>
          </p:cNvPr>
          <p:cNvCxnSpPr>
            <a:cxnSpLocks/>
          </p:cNvCxnSpPr>
          <p:nvPr/>
        </p:nvCxnSpPr>
        <p:spPr>
          <a:xfrm flipV="1">
            <a:off x="5594580" y="5198464"/>
            <a:ext cx="264188" cy="260860"/>
          </a:xfrm>
          <a:prstGeom prst="straightConnector1">
            <a:avLst/>
          </a:prstGeom>
          <a:ln w="2222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577C3373-4F92-154D-954D-6D70E4604E2B}"/>
              </a:ext>
            </a:extLst>
          </p:cNvPr>
          <p:cNvSpPr/>
          <p:nvPr/>
        </p:nvSpPr>
        <p:spPr>
          <a:xfrm>
            <a:off x="7558595" y="5436051"/>
            <a:ext cx="2034211" cy="369332"/>
          </a:xfrm>
          <a:prstGeom prst="rect">
            <a:avLst/>
          </a:prstGeom>
        </p:spPr>
        <p:txBody>
          <a:bodyPr wrap="none">
            <a:spAutoFit/>
          </a:bodyPr>
          <a:lstStyle/>
          <a:p>
            <a:r>
              <a:rPr lang="en-GB" dirty="0">
                <a:solidFill>
                  <a:schemeClr val="accent1">
                    <a:lumMod val="75000"/>
                  </a:schemeClr>
                </a:solidFill>
                <a:latin typeface="Calibri" panose="020F0502020204030204" pitchFamily="34" charset="0"/>
                <a:cs typeface="Calibri" panose="020F0502020204030204" pitchFamily="34" charset="0"/>
              </a:rPr>
              <a:t>thermal conduction</a:t>
            </a:r>
            <a:endParaRPr lang="en-US" dirty="0">
              <a:solidFill>
                <a:schemeClr val="accent1">
                  <a:lumMod val="75000"/>
                </a:schemeClr>
              </a:solidFill>
            </a:endParaRPr>
          </a:p>
        </p:txBody>
      </p:sp>
      <p:sp>
        <p:nvSpPr>
          <p:cNvPr id="25" name="Rectangle 24">
            <a:extLst>
              <a:ext uri="{FF2B5EF4-FFF2-40B4-BE49-F238E27FC236}">
                <a16:creationId xmlns:a16="http://schemas.microsoft.com/office/drawing/2014/main" id="{611502B2-5E7C-4E4E-A99C-01F2BE9002DB}"/>
              </a:ext>
            </a:extLst>
          </p:cNvPr>
          <p:cNvSpPr/>
          <p:nvPr/>
        </p:nvSpPr>
        <p:spPr>
          <a:xfrm>
            <a:off x="6183774" y="5429200"/>
            <a:ext cx="1006942" cy="369332"/>
          </a:xfrm>
          <a:prstGeom prst="rect">
            <a:avLst/>
          </a:prstGeom>
        </p:spPr>
        <p:txBody>
          <a:bodyPr wrap="none">
            <a:spAutoFit/>
          </a:bodyPr>
          <a:lstStyle/>
          <a:p>
            <a:r>
              <a:rPr lang="en-GB" dirty="0">
                <a:solidFill>
                  <a:schemeClr val="accent5">
                    <a:lumMod val="60000"/>
                    <a:lumOff val="40000"/>
                  </a:schemeClr>
                </a:solidFill>
                <a:latin typeface="Calibri" panose="020F0502020204030204" pitchFamily="34" charset="0"/>
                <a:cs typeface="Calibri" panose="020F0502020204030204" pitchFamily="34" charset="0"/>
              </a:rPr>
              <a:t>enthalpy</a:t>
            </a:r>
            <a:endParaRPr lang="en-US" dirty="0">
              <a:solidFill>
                <a:schemeClr val="accent5">
                  <a:lumMod val="60000"/>
                  <a:lumOff val="40000"/>
                </a:schemeClr>
              </a:solidFill>
            </a:endParaRPr>
          </a:p>
        </p:txBody>
      </p:sp>
      <p:sp>
        <p:nvSpPr>
          <p:cNvPr id="26" name="Rectangle 25">
            <a:extLst>
              <a:ext uri="{FF2B5EF4-FFF2-40B4-BE49-F238E27FC236}">
                <a16:creationId xmlns:a16="http://schemas.microsoft.com/office/drawing/2014/main" id="{43A9E443-550E-5140-A5AF-088FBCF4F2E2}"/>
              </a:ext>
            </a:extLst>
          </p:cNvPr>
          <p:cNvSpPr/>
          <p:nvPr/>
        </p:nvSpPr>
        <p:spPr>
          <a:xfrm>
            <a:off x="4808953" y="5422349"/>
            <a:ext cx="814647" cy="369332"/>
          </a:xfrm>
          <a:prstGeom prst="rect">
            <a:avLst/>
          </a:prstGeom>
        </p:spPr>
        <p:txBody>
          <a:bodyPr wrap="none">
            <a:spAutoFit/>
          </a:bodyPr>
          <a:lstStyle/>
          <a:p>
            <a:r>
              <a:rPr lang="en-GB" dirty="0">
                <a:solidFill>
                  <a:schemeClr val="accent4"/>
                </a:solidFill>
                <a:latin typeface="Calibri" panose="020F0502020204030204" pitchFamily="34" charset="0"/>
                <a:cs typeface="Calibri" panose="020F0502020204030204" pitchFamily="34" charset="0"/>
              </a:rPr>
              <a:t>KE flux</a:t>
            </a:r>
            <a:endParaRPr lang="en-US" dirty="0">
              <a:solidFill>
                <a:schemeClr val="accent4"/>
              </a:solidFill>
            </a:endParaRPr>
          </a:p>
        </p:txBody>
      </p:sp>
    </p:spTree>
    <p:extLst>
      <p:ext uri="{BB962C8B-B14F-4D97-AF65-F5344CB8AC3E}">
        <p14:creationId xmlns:p14="http://schemas.microsoft.com/office/powerpoint/2010/main" val="9181091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2BC14-1452-B445-BED4-ED80E7418329}"/>
              </a:ext>
            </a:extLst>
          </p:cNvPr>
          <p:cNvSpPr>
            <a:spLocks noGrp="1"/>
          </p:cNvSpPr>
          <p:nvPr>
            <p:ph type="title"/>
          </p:nvPr>
        </p:nvSpPr>
        <p:spPr/>
        <p:txBody>
          <a:bodyPr>
            <a:normAutofit/>
          </a:bodyPr>
          <a:lstStyle/>
          <a:p>
            <a:r>
              <a:rPr lang="en-GB" sz="3600" dirty="0"/>
              <a:t>Kinetics in the divertor SOL</a:t>
            </a:r>
            <a:br>
              <a:rPr lang="en-GB" sz="3600" dirty="0"/>
            </a:br>
            <a:r>
              <a:rPr lang="en-GB" sz="3200" b="0" i="1" dirty="0"/>
              <a:t>Evidence</a:t>
            </a:r>
          </a:p>
        </p:txBody>
      </p:sp>
      <p:sp>
        <p:nvSpPr>
          <p:cNvPr id="3" name="Slide Number Placeholder 2">
            <a:extLst>
              <a:ext uri="{FF2B5EF4-FFF2-40B4-BE49-F238E27FC236}">
                <a16:creationId xmlns:a16="http://schemas.microsoft.com/office/drawing/2014/main" id="{BCF9BA79-2ADE-5847-A8CC-5DF09259F9E0}"/>
              </a:ext>
            </a:extLst>
          </p:cNvPr>
          <p:cNvSpPr>
            <a:spLocks noGrp="1"/>
          </p:cNvSpPr>
          <p:nvPr>
            <p:ph type="sldNum" sz="quarter" idx="12"/>
          </p:nvPr>
        </p:nvSpPr>
        <p:spPr/>
        <p:txBody>
          <a:bodyPr/>
          <a:lstStyle/>
          <a:p>
            <a:r>
              <a:rPr lang="en-US" dirty="0"/>
              <a:t>8</a:t>
            </a:r>
          </a:p>
        </p:txBody>
      </p:sp>
      <p:sp>
        <p:nvSpPr>
          <p:cNvPr id="4" name="TextBox 3">
            <a:extLst>
              <a:ext uri="{FF2B5EF4-FFF2-40B4-BE49-F238E27FC236}">
                <a16:creationId xmlns:a16="http://schemas.microsoft.com/office/drawing/2014/main" id="{EE802F96-FBB9-6D4D-B8B9-33874A21B481}"/>
              </a:ext>
            </a:extLst>
          </p:cNvPr>
          <p:cNvSpPr txBox="1"/>
          <p:nvPr/>
        </p:nvSpPr>
        <p:spPr>
          <a:xfrm>
            <a:off x="838200" y="6158011"/>
            <a:ext cx="184731" cy="307777"/>
          </a:xfrm>
          <a:prstGeom prst="rect">
            <a:avLst/>
          </a:prstGeom>
          <a:noFill/>
        </p:spPr>
        <p:txBody>
          <a:bodyPr wrap="none" rtlCol="0">
            <a:spAutoFit/>
          </a:bodyPr>
          <a:lstStyle/>
          <a:p>
            <a:r>
              <a:rPr lang="en-GB" sz="1400" dirty="0"/>
              <a:t>﻿</a:t>
            </a:r>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E4AA4E6E-9964-CC42-9D1A-0624812AE2F4}"/>
                  </a:ext>
                </a:extLst>
              </p:cNvPr>
              <p:cNvSpPr/>
              <p:nvPr/>
            </p:nvSpPr>
            <p:spPr>
              <a:xfrm>
                <a:off x="985025" y="1582216"/>
                <a:ext cx="7802136" cy="830997"/>
              </a:xfrm>
              <a:prstGeom prst="rect">
                <a:avLst/>
              </a:prstGeom>
            </p:spPr>
            <p:txBody>
              <a:bodyPr wrap="square">
                <a:spAutoFit/>
              </a:bodyPr>
              <a:lstStyle/>
              <a:p>
                <a:r>
                  <a:rPr lang="en-GB" sz="2600" dirty="0"/>
                  <a:t>Fluid codes overestimate </a:t>
                </a:r>
                <a14:m>
                  <m:oMath xmlns:m="http://schemas.openxmlformats.org/officeDocument/2006/math">
                    <m:sSub>
                      <m:sSubPr>
                        <m:ctrlPr>
                          <a:rPr lang="en-GB" sz="2600" i="1" dirty="0">
                            <a:latin typeface="Cambria Math" panose="02040503050406030204" pitchFamily="18" charset="0"/>
                          </a:rPr>
                        </m:ctrlPr>
                      </m:sSubPr>
                      <m:e>
                        <m:r>
                          <a:rPr lang="en-GB" sz="2600" i="1" dirty="0">
                            <a:latin typeface="Cambria Math" panose="02040503050406030204" pitchFamily="18" charset="0"/>
                          </a:rPr>
                          <m:t>𝑇</m:t>
                        </m:r>
                      </m:e>
                      <m:sub>
                        <m:r>
                          <a:rPr lang="en-GB" sz="2600" i="1" dirty="0">
                            <a:latin typeface="Cambria Math" panose="02040503050406030204" pitchFamily="18" charset="0"/>
                          </a:rPr>
                          <m:t>𝑡</m:t>
                        </m:r>
                      </m:sub>
                    </m:sSub>
                  </m:oMath>
                </a14:m>
                <a:endParaRPr lang="en-GB" sz="2600" dirty="0"/>
              </a:p>
              <a:p>
                <a:pPr lvl="1"/>
                <a:r>
                  <a:rPr lang="en-GB" sz="2200" dirty="0"/>
                  <a:t>Kinetics may be the cause [﻿2, 3]</a:t>
                </a:r>
              </a:p>
            </p:txBody>
          </p:sp>
        </mc:Choice>
        <mc:Fallback xmlns="">
          <p:sp>
            <p:nvSpPr>
              <p:cNvPr id="7" name="Rectangle 6">
                <a:extLst>
                  <a:ext uri="{FF2B5EF4-FFF2-40B4-BE49-F238E27FC236}">
                    <a16:creationId xmlns:a16="http://schemas.microsoft.com/office/drawing/2014/main" id="{E4AA4E6E-9964-CC42-9D1A-0624812AE2F4}"/>
                  </a:ext>
                </a:extLst>
              </p:cNvPr>
              <p:cNvSpPr>
                <a:spLocks noRot="1" noChangeAspect="1" noMove="1" noResize="1" noEditPoints="1" noAdjustHandles="1" noChangeArrowheads="1" noChangeShapeType="1" noTextEdit="1"/>
              </p:cNvSpPr>
              <p:nvPr/>
            </p:nvSpPr>
            <p:spPr>
              <a:xfrm>
                <a:off x="985025" y="1582216"/>
                <a:ext cx="7802136" cy="830997"/>
              </a:xfrm>
              <a:prstGeom prst="rect">
                <a:avLst/>
              </a:prstGeom>
              <a:blipFill>
                <a:blip r:embed="rId3"/>
                <a:stretch>
                  <a:fillRect l="-1301" t="-5970" b="-13433"/>
                </a:stretch>
              </a:blipFill>
            </p:spPr>
            <p:txBody>
              <a:bodyPr/>
              <a:lstStyle/>
              <a:p>
                <a:r>
                  <a:rPr lang="en-US">
                    <a:noFill/>
                  </a:rPr>
                  <a:t> </a:t>
                </a:r>
              </a:p>
            </p:txBody>
          </p:sp>
        </mc:Fallback>
      </mc:AlternateContent>
      <p:sp>
        <p:nvSpPr>
          <p:cNvPr id="11" name="Rectangle 10">
            <a:extLst>
              <a:ext uri="{FF2B5EF4-FFF2-40B4-BE49-F238E27FC236}">
                <a16:creationId xmlns:a16="http://schemas.microsoft.com/office/drawing/2014/main" id="{F7CDEDCA-0653-1047-BE0A-7006DF7DC5BC}"/>
              </a:ext>
            </a:extLst>
          </p:cNvPr>
          <p:cNvSpPr/>
          <p:nvPr/>
        </p:nvSpPr>
        <p:spPr>
          <a:xfrm>
            <a:off x="985025" y="2761026"/>
            <a:ext cx="6824048" cy="492443"/>
          </a:xfrm>
          <a:prstGeom prst="rect">
            <a:avLst/>
          </a:prstGeom>
        </p:spPr>
        <p:txBody>
          <a:bodyPr wrap="none">
            <a:spAutoFit/>
          </a:bodyPr>
          <a:lstStyle/>
          <a:p>
            <a:r>
              <a:rPr lang="en-GB" sz="2600" dirty="0"/>
              <a:t>Kinetics a strong candidate.   Heat flow argument</a:t>
            </a:r>
          </a:p>
        </p:txBody>
      </p: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3A2E8137-F18F-E745-9ED9-41A5D3D5D350}"/>
                  </a:ext>
                </a:extLst>
              </p:cNvPr>
              <p:cNvSpPr/>
              <p:nvPr/>
            </p:nvSpPr>
            <p:spPr>
              <a:xfrm>
                <a:off x="748516" y="3984717"/>
                <a:ext cx="7948961" cy="430887"/>
              </a:xfrm>
              <a:prstGeom prst="rect">
                <a:avLst/>
              </a:prstGeom>
            </p:spPr>
            <p:txBody>
              <a:bodyPr wrap="square">
                <a:spAutoFit/>
              </a:bodyPr>
              <a:lstStyle/>
              <a:p>
                <a:pPr marL="800100" lvl="1" indent="-342900">
                  <a:buFont typeface="Arial" panose="020B0604020202020204" pitchFamily="34" charset="0"/>
                  <a:buChar char="•"/>
                </a:pPr>
                <a:r>
                  <a:rPr lang="en-GB" sz="2200" dirty="0"/>
                  <a:t>In SOL, often violate </a:t>
                </a:r>
                <a14:m>
                  <m:oMath xmlns:m="http://schemas.openxmlformats.org/officeDocument/2006/math">
                    <m:sSub>
                      <m:sSubPr>
                        <m:ctrlPr>
                          <a:rPr lang="en-GB" sz="2200" i="1">
                            <a:latin typeface="Cambria Math" panose="02040503050406030204" pitchFamily="18" charset="0"/>
                          </a:rPr>
                        </m:ctrlPr>
                      </m:sSubPr>
                      <m:e>
                        <m:r>
                          <a:rPr lang="en-GB" sz="2200" i="1">
                            <a:latin typeface="Cambria Math" panose="02040503050406030204" pitchFamily="18" charset="0"/>
                          </a:rPr>
                          <m:t>𝐾</m:t>
                        </m:r>
                      </m:e>
                      <m:sub>
                        <m:r>
                          <a:rPr lang="en-GB" sz="2200" i="1">
                            <a:latin typeface="Cambria Math" panose="02040503050406030204" pitchFamily="18" charset="0"/>
                          </a:rPr>
                          <m:t>𝑇</m:t>
                        </m:r>
                      </m:sub>
                    </m:sSub>
                    <m:r>
                      <a:rPr lang="en-GB" sz="2200" i="1">
                        <a:latin typeface="Cambria Math" panose="02040503050406030204" pitchFamily="18" charset="0"/>
                        <a:ea typeface="Cambria Math" panose="02040503050406030204" pitchFamily="18" charset="0"/>
                      </a:rPr>
                      <m:t>≪1</m:t>
                    </m:r>
                  </m:oMath>
                </a14:m>
                <a:endParaRPr lang="en-GB" sz="2200" dirty="0"/>
              </a:p>
            </p:txBody>
          </p:sp>
        </mc:Choice>
        <mc:Fallback xmlns="">
          <p:sp>
            <p:nvSpPr>
              <p:cNvPr id="15" name="Rectangle 14">
                <a:extLst>
                  <a:ext uri="{FF2B5EF4-FFF2-40B4-BE49-F238E27FC236}">
                    <a16:creationId xmlns:a16="http://schemas.microsoft.com/office/drawing/2014/main" id="{3A2E8137-F18F-E745-9ED9-41A5D3D5D350}"/>
                  </a:ext>
                </a:extLst>
              </p:cNvPr>
              <p:cNvSpPr>
                <a:spLocks noRot="1" noChangeAspect="1" noMove="1" noResize="1" noEditPoints="1" noAdjustHandles="1" noChangeArrowheads="1" noChangeShapeType="1" noTextEdit="1"/>
              </p:cNvSpPr>
              <p:nvPr/>
            </p:nvSpPr>
            <p:spPr>
              <a:xfrm>
                <a:off x="748516" y="3984717"/>
                <a:ext cx="7948961" cy="430887"/>
              </a:xfrm>
              <a:prstGeom prst="rect">
                <a:avLst/>
              </a:prstGeom>
              <a:blipFill>
                <a:blip r:embed="rId4"/>
                <a:stretch>
                  <a:fillRect t="-8571" b="-2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040FFF8A-81FD-7944-BB82-E688D9D27728}"/>
                  </a:ext>
                </a:extLst>
              </p:cNvPr>
              <p:cNvSpPr/>
              <p:nvPr/>
            </p:nvSpPr>
            <p:spPr>
              <a:xfrm>
                <a:off x="748516" y="3251517"/>
                <a:ext cx="8384585" cy="652551"/>
              </a:xfrm>
              <a:prstGeom prst="rect">
                <a:avLst/>
              </a:prstGeom>
            </p:spPr>
            <p:txBody>
              <a:bodyPr wrap="square">
                <a:spAutoFit/>
              </a:bodyPr>
              <a:lstStyle/>
              <a:p>
                <a:pPr marL="800100" lvl="1" indent="-342900">
                  <a:buFont typeface="Arial" panose="020B0604020202020204" pitchFamily="34" charset="0"/>
                  <a:buChar char="•"/>
                </a:pPr>
                <a:r>
                  <a:rPr lang="en-GB" sz="2200" dirty="0"/>
                  <a:t>Define </a:t>
                </a:r>
                <a14:m>
                  <m:oMath xmlns:m="http://schemas.openxmlformats.org/officeDocument/2006/math">
                    <m:sSub>
                      <m:sSubPr>
                        <m:ctrlPr>
                          <a:rPr lang="en-GB" sz="2200" i="1">
                            <a:latin typeface="Cambria Math" panose="02040503050406030204" pitchFamily="18" charset="0"/>
                          </a:rPr>
                        </m:ctrlPr>
                      </m:sSubPr>
                      <m:e>
                        <m:r>
                          <a:rPr lang="en-GB" sz="2200" i="1">
                            <a:latin typeface="Cambria Math" panose="02040503050406030204" pitchFamily="18" charset="0"/>
                          </a:rPr>
                          <m:t>𝐾</m:t>
                        </m:r>
                      </m:e>
                      <m:sub>
                        <m:r>
                          <a:rPr lang="en-GB" sz="2200" i="1">
                            <a:latin typeface="Cambria Math" panose="02040503050406030204" pitchFamily="18" charset="0"/>
                          </a:rPr>
                          <m:t>𝑇</m:t>
                        </m:r>
                      </m:sub>
                    </m:sSub>
                    <m:r>
                      <a:rPr lang="en-GB" sz="2200" i="1">
                        <a:latin typeface="Cambria Math" panose="02040503050406030204" pitchFamily="18" charset="0"/>
                      </a:rPr>
                      <m:t>=</m:t>
                    </m:r>
                    <m:f>
                      <m:fPr>
                        <m:ctrlPr>
                          <a:rPr lang="en-GB" sz="2200" i="1">
                            <a:latin typeface="Cambria Math" panose="02040503050406030204" pitchFamily="18" charset="0"/>
                          </a:rPr>
                        </m:ctrlPr>
                      </m:fPr>
                      <m:num>
                        <m:sSub>
                          <m:sSubPr>
                            <m:ctrlPr>
                              <a:rPr lang="en-GB" sz="2200" i="1">
                                <a:latin typeface="Cambria Math" panose="02040503050406030204" pitchFamily="18" charset="0"/>
                              </a:rPr>
                            </m:ctrlPr>
                          </m:sSubPr>
                          <m:e>
                            <m:r>
                              <a:rPr lang="en-GB" sz="2200" i="1">
                                <a:latin typeface="Cambria Math" panose="02040503050406030204" pitchFamily="18" charset="0"/>
                                <a:ea typeface="Cambria Math" panose="02040503050406030204" pitchFamily="18" charset="0"/>
                              </a:rPr>
                              <m:t>𝜆</m:t>
                            </m:r>
                          </m:e>
                          <m:sub>
                            <m:r>
                              <a:rPr lang="en-GB" sz="2200" i="1">
                                <a:latin typeface="Cambria Math" panose="02040503050406030204" pitchFamily="18" charset="0"/>
                              </a:rPr>
                              <m:t>𝑚𝑓𝑝</m:t>
                            </m:r>
                          </m:sub>
                        </m:sSub>
                      </m:num>
                      <m:den>
                        <m:sSub>
                          <m:sSubPr>
                            <m:ctrlPr>
                              <a:rPr lang="en-GB" sz="2200" i="1">
                                <a:latin typeface="Cambria Math" panose="02040503050406030204" pitchFamily="18" charset="0"/>
                              </a:rPr>
                            </m:ctrlPr>
                          </m:sSubPr>
                          <m:e>
                            <m:r>
                              <a:rPr lang="en-GB" sz="2200" i="1">
                                <a:latin typeface="Cambria Math" panose="02040503050406030204" pitchFamily="18" charset="0"/>
                              </a:rPr>
                              <m:t>𝐿</m:t>
                            </m:r>
                          </m:e>
                          <m:sub>
                            <m:r>
                              <a:rPr lang="en-GB" sz="2200" i="1">
                                <a:latin typeface="Cambria Math" panose="02040503050406030204" pitchFamily="18" charset="0"/>
                                <a:ea typeface="Cambria Math" panose="02040503050406030204" pitchFamily="18" charset="0"/>
                              </a:rPr>
                              <m:t>∆</m:t>
                            </m:r>
                            <m:r>
                              <a:rPr lang="en-GB" sz="2200" i="1">
                                <a:latin typeface="Cambria Math" panose="02040503050406030204" pitchFamily="18" charset="0"/>
                                <a:ea typeface="Cambria Math" panose="02040503050406030204" pitchFamily="18" charset="0"/>
                              </a:rPr>
                              <m:t>𝑇</m:t>
                            </m:r>
                          </m:sub>
                        </m:sSub>
                      </m:den>
                    </m:f>
                  </m:oMath>
                </a14:m>
                <a:r>
                  <a:rPr lang="en-GB" sz="2200" dirty="0"/>
                  <a:t> → if </a:t>
                </a:r>
                <a14:m>
                  <m:oMath xmlns:m="http://schemas.openxmlformats.org/officeDocument/2006/math">
                    <m:sSub>
                      <m:sSubPr>
                        <m:ctrlPr>
                          <a:rPr lang="en-GB" sz="2200" i="1">
                            <a:latin typeface="Cambria Math" panose="02040503050406030204" pitchFamily="18" charset="0"/>
                          </a:rPr>
                        </m:ctrlPr>
                      </m:sSubPr>
                      <m:e>
                        <m:r>
                          <a:rPr lang="en-GB" sz="2200" i="1">
                            <a:latin typeface="Cambria Math" panose="02040503050406030204" pitchFamily="18" charset="0"/>
                          </a:rPr>
                          <m:t>𝐾</m:t>
                        </m:r>
                      </m:e>
                      <m:sub>
                        <m:r>
                          <a:rPr lang="en-GB" sz="2200" i="1">
                            <a:latin typeface="Cambria Math" panose="02040503050406030204" pitchFamily="18" charset="0"/>
                          </a:rPr>
                          <m:t>𝑇</m:t>
                        </m:r>
                      </m:sub>
                    </m:sSub>
                  </m:oMath>
                </a14:m>
                <a:r>
                  <a:rPr lang="en-GB" sz="2200" dirty="0"/>
                  <a:t> not small, expect nonlocal heat flow</a:t>
                </a:r>
              </a:p>
            </p:txBody>
          </p:sp>
        </mc:Choice>
        <mc:Fallback xmlns="">
          <p:sp>
            <p:nvSpPr>
              <p:cNvPr id="17" name="Rectangle 16">
                <a:extLst>
                  <a:ext uri="{FF2B5EF4-FFF2-40B4-BE49-F238E27FC236}">
                    <a16:creationId xmlns:a16="http://schemas.microsoft.com/office/drawing/2014/main" id="{040FFF8A-81FD-7944-BB82-E688D9D27728}"/>
                  </a:ext>
                </a:extLst>
              </p:cNvPr>
              <p:cNvSpPr>
                <a:spLocks noRot="1" noChangeAspect="1" noMove="1" noResize="1" noEditPoints="1" noAdjustHandles="1" noChangeArrowheads="1" noChangeShapeType="1" noTextEdit="1"/>
              </p:cNvSpPr>
              <p:nvPr/>
            </p:nvSpPr>
            <p:spPr>
              <a:xfrm>
                <a:off x="748516" y="3251517"/>
                <a:ext cx="8384585" cy="652551"/>
              </a:xfrm>
              <a:prstGeom prst="rect">
                <a:avLst/>
              </a:prstGeom>
              <a:blipFill>
                <a:blip r:embed="rId5"/>
                <a:stretch>
                  <a:fillRect/>
                </a:stretch>
              </a:blipFill>
            </p:spPr>
            <p:txBody>
              <a:bodyPr/>
              <a:lstStyle/>
              <a:p>
                <a:r>
                  <a:rPr lang="en-US">
                    <a:noFill/>
                  </a:rPr>
                  <a:t> </a:t>
                </a:r>
              </a:p>
            </p:txBody>
          </p:sp>
        </mc:Fallback>
      </mc:AlternateContent>
      <p:pic>
        <p:nvPicPr>
          <p:cNvPr id="16" name="Picture 15">
            <a:extLst>
              <a:ext uri="{FF2B5EF4-FFF2-40B4-BE49-F238E27FC236}">
                <a16:creationId xmlns:a16="http://schemas.microsoft.com/office/drawing/2014/main" id="{2C36E5D1-7EA6-2244-890F-A4A341E6271A}"/>
              </a:ext>
            </a:extLst>
          </p:cNvPr>
          <p:cNvPicPr>
            <a:picLocks noChangeAspect="1"/>
          </p:cNvPicPr>
          <p:nvPr/>
        </p:nvPicPr>
        <p:blipFill>
          <a:blip r:embed="rId6"/>
          <a:stretch>
            <a:fillRect/>
          </a:stretch>
        </p:blipFill>
        <p:spPr>
          <a:xfrm>
            <a:off x="8967279" y="924601"/>
            <a:ext cx="2475975" cy="2127012"/>
          </a:xfrm>
          <a:prstGeom prst="rect">
            <a:avLst/>
          </a:prstGeom>
        </p:spPr>
      </p:pic>
      <p:cxnSp>
        <p:nvCxnSpPr>
          <p:cNvPr id="20" name="Straight Arrow Connector 19">
            <a:extLst>
              <a:ext uri="{FF2B5EF4-FFF2-40B4-BE49-F238E27FC236}">
                <a16:creationId xmlns:a16="http://schemas.microsoft.com/office/drawing/2014/main" id="{5B8D2230-9FCC-EC40-B3FE-4588D820AAD1}"/>
              </a:ext>
            </a:extLst>
          </p:cNvPr>
          <p:cNvCxnSpPr>
            <a:cxnSpLocks/>
          </p:cNvCxnSpPr>
          <p:nvPr/>
        </p:nvCxnSpPr>
        <p:spPr>
          <a:xfrm flipH="1" flipV="1">
            <a:off x="11064126" y="2258008"/>
            <a:ext cx="379128" cy="915381"/>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79A1D70-8992-DD4E-A350-9CA9D8B7309E}"/>
              </a:ext>
            </a:extLst>
          </p:cNvPr>
          <p:cNvCxnSpPr>
            <a:cxnSpLocks/>
            <a:stCxn id="23" idx="0"/>
          </p:cNvCxnSpPr>
          <p:nvPr/>
        </p:nvCxnSpPr>
        <p:spPr>
          <a:xfrm flipV="1">
            <a:off x="9994206" y="2181199"/>
            <a:ext cx="177502" cy="101883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E0FE1725-01DA-6349-B584-6832F31091FA}"/>
              </a:ext>
            </a:extLst>
          </p:cNvPr>
          <p:cNvSpPr txBox="1"/>
          <p:nvPr/>
        </p:nvSpPr>
        <p:spPr>
          <a:xfrm>
            <a:off x="10855310" y="3200035"/>
            <a:ext cx="1223284" cy="276999"/>
          </a:xfrm>
          <a:prstGeom prst="rect">
            <a:avLst/>
          </a:prstGeom>
          <a:noFill/>
        </p:spPr>
        <p:txBody>
          <a:bodyPr wrap="none" rtlCol="0">
            <a:spAutoFit/>
          </a:bodyPr>
          <a:lstStyle/>
          <a:p>
            <a:r>
              <a:rPr lang="en-GB" sz="1200" dirty="0">
                <a:solidFill>
                  <a:srgbClr val="FF0000"/>
                </a:solidFill>
              </a:rPr>
              <a:t>Kinetic electrons</a:t>
            </a:r>
          </a:p>
        </p:txBody>
      </p:sp>
      <p:sp>
        <p:nvSpPr>
          <p:cNvPr id="23" name="TextBox 22">
            <a:extLst>
              <a:ext uri="{FF2B5EF4-FFF2-40B4-BE49-F238E27FC236}">
                <a16:creationId xmlns:a16="http://schemas.microsoft.com/office/drawing/2014/main" id="{723A91E7-3160-F442-96BD-C45A3167DFC2}"/>
              </a:ext>
            </a:extLst>
          </p:cNvPr>
          <p:cNvSpPr txBox="1"/>
          <p:nvPr/>
        </p:nvSpPr>
        <p:spPr>
          <a:xfrm>
            <a:off x="9448800" y="3200035"/>
            <a:ext cx="1090811" cy="276999"/>
          </a:xfrm>
          <a:prstGeom prst="rect">
            <a:avLst/>
          </a:prstGeom>
          <a:noFill/>
        </p:spPr>
        <p:txBody>
          <a:bodyPr wrap="none" rtlCol="0">
            <a:spAutoFit/>
          </a:bodyPr>
          <a:lstStyle/>
          <a:p>
            <a:r>
              <a:rPr lang="en-GB" sz="1200" dirty="0">
                <a:solidFill>
                  <a:srgbClr val="FF0000"/>
                </a:solidFill>
              </a:rPr>
              <a:t>Maxwellian e</a:t>
            </a:r>
            <a:r>
              <a:rPr lang="en-GB" sz="1200" baseline="30000" dirty="0">
                <a:solidFill>
                  <a:srgbClr val="FF0000"/>
                </a:solidFill>
              </a:rPr>
              <a:t>–</a:t>
            </a:r>
          </a:p>
        </p:txBody>
      </p:sp>
      <p:pic>
        <p:nvPicPr>
          <p:cNvPr id="8" name="Picture 7">
            <a:extLst>
              <a:ext uri="{FF2B5EF4-FFF2-40B4-BE49-F238E27FC236}">
                <a16:creationId xmlns:a16="http://schemas.microsoft.com/office/drawing/2014/main" id="{71D50121-8F22-DD4A-9A98-26A5FFF9197A}"/>
              </a:ext>
            </a:extLst>
          </p:cNvPr>
          <p:cNvPicPr>
            <a:picLocks noChangeAspect="1"/>
          </p:cNvPicPr>
          <p:nvPr/>
        </p:nvPicPr>
        <p:blipFill>
          <a:blip r:embed="rId7"/>
          <a:stretch>
            <a:fillRect/>
          </a:stretch>
        </p:blipFill>
        <p:spPr>
          <a:xfrm>
            <a:off x="8700766" y="3983770"/>
            <a:ext cx="3068277" cy="2592970"/>
          </a:xfrm>
          <a:prstGeom prst="rect">
            <a:avLst/>
          </a:prstGeom>
        </p:spPr>
      </p:pic>
      <p:sp>
        <p:nvSpPr>
          <p:cNvPr id="10" name="TextBox 9">
            <a:extLst>
              <a:ext uri="{FF2B5EF4-FFF2-40B4-BE49-F238E27FC236}">
                <a16:creationId xmlns:a16="http://schemas.microsoft.com/office/drawing/2014/main" id="{8F498C2D-A7CD-F04C-AD67-6A0975D5743D}"/>
              </a:ext>
            </a:extLst>
          </p:cNvPr>
          <p:cNvSpPr txBox="1"/>
          <p:nvPr/>
        </p:nvSpPr>
        <p:spPr>
          <a:xfrm>
            <a:off x="10710632" y="924601"/>
            <a:ext cx="706988" cy="276999"/>
          </a:xfrm>
          <a:prstGeom prst="rect">
            <a:avLst/>
          </a:prstGeom>
          <a:noFill/>
        </p:spPr>
        <p:txBody>
          <a:bodyPr wrap="none" rtlCol="0">
            <a:spAutoFit/>
          </a:bodyPr>
          <a:lstStyle/>
          <a:p>
            <a:r>
              <a:rPr lang="en-GB" sz="1200" dirty="0">
                <a:solidFill>
                  <a:schemeClr val="accent4"/>
                </a:solidFill>
              </a:rPr>
              <a:t>from</a:t>
            </a:r>
            <a:r>
              <a:rPr lang="en-GB" sz="1200" b="1" dirty="0">
                <a:solidFill>
                  <a:schemeClr val="accent4"/>
                </a:solidFill>
              </a:rPr>
              <a:t> [4]</a:t>
            </a:r>
          </a:p>
        </p:txBody>
      </p:sp>
      <p:sp>
        <p:nvSpPr>
          <p:cNvPr id="5" name="Rectangle 4">
            <a:extLst>
              <a:ext uri="{FF2B5EF4-FFF2-40B4-BE49-F238E27FC236}">
                <a16:creationId xmlns:a16="http://schemas.microsoft.com/office/drawing/2014/main" id="{F379EF24-52C6-0247-A985-DABB334F25A6}"/>
              </a:ext>
            </a:extLst>
          </p:cNvPr>
          <p:cNvSpPr/>
          <p:nvPr/>
        </p:nvSpPr>
        <p:spPr>
          <a:xfrm>
            <a:off x="438562" y="5742512"/>
            <a:ext cx="4284434" cy="830997"/>
          </a:xfrm>
          <a:prstGeom prst="rect">
            <a:avLst/>
          </a:prstGeom>
        </p:spPr>
        <p:txBody>
          <a:bodyPr wrap="square">
            <a:spAutoFit/>
          </a:bodyPr>
          <a:lstStyle/>
          <a:p>
            <a:r>
              <a:rPr lang="en-GB" sz="1200" dirty="0">
                <a:solidFill>
                  <a:schemeClr val="accent4"/>
                </a:solidFill>
              </a:rPr>
              <a:t>[2] </a:t>
            </a:r>
            <a:r>
              <a:rPr lang="en-GB" sz="1200" dirty="0" err="1">
                <a:solidFill>
                  <a:schemeClr val="accent4"/>
                </a:solidFill>
              </a:rPr>
              <a:t>Chankin</a:t>
            </a:r>
            <a:r>
              <a:rPr lang="en-GB" sz="1200" dirty="0">
                <a:solidFill>
                  <a:schemeClr val="accent4"/>
                </a:solidFill>
              </a:rPr>
              <a:t> &amp; </a:t>
            </a:r>
            <a:r>
              <a:rPr lang="en-GB" sz="1200" dirty="0" err="1">
                <a:solidFill>
                  <a:schemeClr val="accent4"/>
                </a:solidFill>
              </a:rPr>
              <a:t>Coster</a:t>
            </a:r>
            <a:r>
              <a:rPr lang="en-GB" sz="1200" dirty="0">
                <a:solidFill>
                  <a:schemeClr val="accent4"/>
                </a:solidFill>
              </a:rPr>
              <a:t>,  </a:t>
            </a:r>
            <a:r>
              <a:rPr lang="en-GB" sz="1200" i="1" dirty="0">
                <a:solidFill>
                  <a:schemeClr val="accent4"/>
                </a:solidFill>
              </a:rPr>
              <a:t>J. </a:t>
            </a:r>
            <a:r>
              <a:rPr lang="en-GB" sz="1200" i="1" dirty="0" err="1">
                <a:solidFill>
                  <a:schemeClr val="accent4"/>
                </a:solidFill>
              </a:rPr>
              <a:t>Nucl</a:t>
            </a:r>
            <a:r>
              <a:rPr lang="en-GB" sz="1200" i="1" dirty="0">
                <a:solidFill>
                  <a:schemeClr val="accent4"/>
                </a:solidFill>
              </a:rPr>
              <a:t>. Mater. </a:t>
            </a:r>
            <a:r>
              <a:rPr lang="en-GB" sz="1200" dirty="0">
                <a:solidFill>
                  <a:schemeClr val="accent4"/>
                </a:solidFill>
              </a:rPr>
              <a:t>(2009)</a:t>
            </a:r>
          </a:p>
          <a:p>
            <a:r>
              <a:rPr lang="en-GB" sz="1200" dirty="0">
                <a:solidFill>
                  <a:schemeClr val="accent4"/>
                </a:solidFill>
              </a:rPr>
              <a:t>[3] Churchill </a:t>
            </a:r>
            <a:r>
              <a:rPr lang="en-GB" sz="1200" i="1" dirty="0">
                <a:solidFill>
                  <a:schemeClr val="accent4"/>
                </a:solidFill>
              </a:rPr>
              <a:t>et al</a:t>
            </a:r>
            <a:r>
              <a:rPr lang="en-GB" sz="1200" dirty="0">
                <a:solidFill>
                  <a:schemeClr val="accent4"/>
                </a:solidFill>
              </a:rPr>
              <a:t>, </a:t>
            </a:r>
            <a:r>
              <a:rPr lang="en-GB" sz="1200" i="1" dirty="0" err="1">
                <a:solidFill>
                  <a:schemeClr val="accent4"/>
                </a:solidFill>
              </a:rPr>
              <a:t>Nucl</a:t>
            </a:r>
            <a:r>
              <a:rPr lang="en-GB" sz="1200" i="1" dirty="0">
                <a:solidFill>
                  <a:schemeClr val="accent4"/>
                </a:solidFill>
              </a:rPr>
              <a:t>. Mater. and </a:t>
            </a:r>
            <a:r>
              <a:rPr lang="en-GB" sz="1200" i="1" dirty="0" err="1">
                <a:solidFill>
                  <a:schemeClr val="accent4"/>
                </a:solidFill>
              </a:rPr>
              <a:t>En</a:t>
            </a:r>
            <a:r>
              <a:rPr lang="en-GB" sz="1200" i="1" dirty="0">
                <a:solidFill>
                  <a:schemeClr val="accent4"/>
                </a:solidFill>
              </a:rPr>
              <a:t>. </a:t>
            </a:r>
            <a:r>
              <a:rPr lang="en-GB" sz="1200" dirty="0">
                <a:solidFill>
                  <a:schemeClr val="accent4"/>
                </a:solidFill>
              </a:rPr>
              <a:t>(2016)</a:t>
            </a:r>
          </a:p>
          <a:p>
            <a:r>
              <a:rPr lang="en-US" sz="1200" dirty="0">
                <a:solidFill>
                  <a:schemeClr val="accent4"/>
                </a:solidFill>
              </a:rPr>
              <a:t>[4] Allais, F. </a:t>
            </a:r>
            <a:r>
              <a:rPr lang="en-US" sz="1200" i="1" dirty="0">
                <a:solidFill>
                  <a:schemeClr val="accent4"/>
                </a:solidFill>
              </a:rPr>
              <a:t>et al.</a:t>
            </a:r>
            <a:r>
              <a:rPr lang="en-US" sz="1200" dirty="0">
                <a:solidFill>
                  <a:schemeClr val="accent4"/>
                </a:solidFill>
              </a:rPr>
              <a:t>, ﻿</a:t>
            </a:r>
            <a:r>
              <a:rPr lang="en-US" sz="1200" i="1" dirty="0">
                <a:solidFill>
                  <a:schemeClr val="accent4"/>
                </a:solidFill>
              </a:rPr>
              <a:t>J. </a:t>
            </a:r>
            <a:r>
              <a:rPr lang="en-US" sz="1200" i="1" dirty="0" err="1">
                <a:solidFill>
                  <a:schemeClr val="accent4"/>
                </a:solidFill>
              </a:rPr>
              <a:t>Nucl</a:t>
            </a:r>
            <a:r>
              <a:rPr lang="en-US" sz="1200" i="1" dirty="0">
                <a:solidFill>
                  <a:schemeClr val="accent4"/>
                </a:solidFill>
              </a:rPr>
              <a:t>. Mater.</a:t>
            </a:r>
            <a:r>
              <a:rPr lang="en-US" sz="1200" dirty="0">
                <a:solidFill>
                  <a:schemeClr val="accent4"/>
                </a:solidFill>
              </a:rPr>
              <a:t> (2005)</a:t>
            </a:r>
          </a:p>
          <a:p>
            <a:r>
              <a:rPr lang="en-US" sz="1200" dirty="0">
                <a:solidFill>
                  <a:schemeClr val="accent4"/>
                </a:solidFill>
              </a:rPr>
              <a:t>[5] ﻿</a:t>
            </a:r>
            <a:r>
              <a:rPr lang="en-US" sz="1200" dirty="0" err="1">
                <a:solidFill>
                  <a:schemeClr val="accent4"/>
                </a:solidFill>
              </a:rPr>
              <a:t>Chankin</a:t>
            </a:r>
            <a:r>
              <a:rPr lang="en-US" sz="1200" dirty="0">
                <a:solidFill>
                  <a:schemeClr val="accent4"/>
                </a:solidFill>
              </a:rPr>
              <a:t> </a:t>
            </a:r>
            <a:r>
              <a:rPr lang="en-US" sz="1200" i="1" dirty="0">
                <a:solidFill>
                  <a:schemeClr val="accent4"/>
                </a:solidFill>
              </a:rPr>
              <a:t>et al.,</a:t>
            </a:r>
            <a:r>
              <a:rPr lang="en-US" sz="1200" dirty="0">
                <a:solidFill>
                  <a:schemeClr val="accent4"/>
                </a:solidFill>
              </a:rPr>
              <a:t> PPCF (2018)</a:t>
            </a:r>
          </a:p>
        </p:txBody>
      </p:sp>
      <p:sp>
        <p:nvSpPr>
          <p:cNvPr id="24" name="TextBox 23">
            <a:extLst>
              <a:ext uri="{FF2B5EF4-FFF2-40B4-BE49-F238E27FC236}">
                <a16:creationId xmlns:a16="http://schemas.microsoft.com/office/drawing/2014/main" id="{BF8B775C-930C-B54F-A7A5-A42A353F85AD}"/>
              </a:ext>
            </a:extLst>
          </p:cNvPr>
          <p:cNvSpPr txBox="1"/>
          <p:nvPr/>
        </p:nvSpPr>
        <p:spPr>
          <a:xfrm>
            <a:off x="10759964" y="3904510"/>
            <a:ext cx="706988" cy="276999"/>
          </a:xfrm>
          <a:prstGeom prst="rect">
            <a:avLst/>
          </a:prstGeom>
          <a:noFill/>
        </p:spPr>
        <p:txBody>
          <a:bodyPr wrap="none" rtlCol="0">
            <a:spAutoFit/>
          </a:bodyPr>
          <a:lstStyle/>
          <a:p>
            <a:r>
              <a:rPr lang="en-GB" sz="1200" dirty="0">
                <a:solidFill>
                  <a:schemeClr val="accent4"/>
                </a:solidFill>
              </a:rPr>
              <a:t>from</a:t>
            </a:r>
            <a:r>
              <a:rPr lang="en-GB" sz="1200" b="1" dirty="0">
                <a:solidFill>
                  <a:schemeClr val="accent4"/>
                </a:solidFill>
              </a:rPr>
              <a:t> [5]</a:t>
            </a:r>
          </a:p>
        </p:txBody>
      </p:sp>
    </p:spTree>
    <p:extLst>
      <p:ext uri="{BB962C8B-B14F-4D97-AF65-F5344CB8AC3E}">
        <p14:creationId xmlns:p14="http://schemas.microsoft.com/office/powerpoint/2010/main" val="2534983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7" grpId="0"/>
      <p:bldP spid="22" grpId="0"/>
      <p:bldP spid="23" grpId="0"/>
      <p:bldP spid="10" grpId="0"/>
      <p:bldP spid="2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34DD3-BC91-284D-A93E-A82E06EC3CE9}"/>
              </a:ext>
            </a:extLst>
          </p:cNvPr>
          <p:cNvSpPr>
            <a:spLocks noGrp="1"/>
          </p:cNvSpPr>
          <p:nvPr>
            <p:ph type="title"/>
          </p:nvPr>
        </p:nvSpPr>
        <p:spPr/>
        <p:txBody>
          <a:bodyPr/>
          <a:lstStyle/>
          <a:p>
            <a:r>
              <a:rPr lang="en-GB" sz="3600" dirty="0"/>
              <a:t>Current and future research</a:t>
            </a:r>
            <a:br>
              <a:rPr lang="en-GB" dirty="0"/>
            </a:br>
            <a:r>
              <a:rPr lang="en-GB" sz="3200" b="0" i="1" dirty="0"/>
              <a:t>Ion temperature equation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8CE4217-C1DA-724E-9396-79DEFA6F3B3B}"/>
                  </a:ext>
                </a:extLst>
              </p:cNvPr>
              <p:cNvSpPr>
                <a:spLocks noGrp="1"/>
              </p:cNvSpPr>
              <p:nvPr>
                <p:ph idx="1"/>
              </p:nvPr>
            </p:nvSpPr>
            <p:spPr>
              <a:xfrm>
                <a:off x="838200" y="2029990"/>
                <a:ext cx="7803776" cy="4351338"/>
              </a:xfrm>
            </p:spPr>
            <p:txBody>
              <a:bodyPr/>
              <a:lstStyle/>
              <a:p>
                <a:pPr marL="0" indent="0">
                  <a:buNone/>
                </a:pPr>
                <a:r>
                  <a:rPr lang="en-GB" sz="2400" dirty="0">
                    <a:latin typeface="Calibri" panose="020F0502020204030204" pitchFamily="34" charset="0"/>
                    <a:cs typeface="Calibri" panose="020F0502020204030204" pitchFamily="34" charset="0"/>
                  </a:rPr>
                  <a:t>Braginskii form:</a:t>
                </a:r>
              </a:p>
              <a:p>
                <a:endParaRPr lang="en-GB" dirty="0">
                  <a:latin typeface="Calibri" panose="020F0502020204030204" pitchFamily="34" charset="0"/>
                  <a:cs typeface="Calibri" panose="020F0502020204030204" pitchFamily="34" charset="0"/>
                </a:endParaRPr>
              </a:p>
              <a:p>
                <a:pPr marL="0" indent="0">
                  <a:buNone/>
                </a:pPr>
                <a:endParaRPr lang="en-GB" dirty="0">
                  <a:latin typeface="Calibri" panose="020F0502020204030204" pitchFamily="34" charset="0"/>
                  <a:cs typeface="Calibri" panose="020F0502020204030204" pitchFamily="34" charset="0"/>
                </a:endParaRPr>
              </a:p>
              <a:p>
                <a:pPr marL="0" indent="0">
                  <a:buNone/>
                </a:pPr>
                <a14:m>
                  <m:oMathPara xmlns:m="http://schemas.openxmlformats.org/officeDocument/2006/math">
                    <m:oMathParaPr>
                      <m:jc m:val="centerGroup"/>
                    </m:oMathParaPr>
                    <m:oMath xmlns:m="http://schemas.openxmlformats.org/officeDocument/2006/math">
                      <m:f>
                        <m:fPr>
                          <m:ctrlPr>
                            <a:rPr lang="en-GB" sz="2000" i="1">
                              <a:latin typeface="Cambria Math" panose="02040503050406030204" pitchFamily="18" charset="0"/>
                            </a:rPr>
                          </m:ctrlPr>
                        </m:fPr>
                        <m:num>
                          <m:r>
                            <a:rPr lang="en-GB" sz="2000" i="1">
                              <a:latin typeface="Cambria Math" panose="02040503050406030204" pitchFamily="18" charset="0"/>
                            </a:rPr>
                            <m:t>𝜕</m:t>
                          </m:r>
                          <m:r>
                            <a:rPr lang="en-GB" sz="2000" i="1">
                              <a:latin typeface="Cambria Math" panose="02040503050406030204" pitchFamily="18" charset="0"/>
                            </a:rPr>
                            <m:t>𝑘</m:t>
                          </m:r>
                          <m:sSub>
                            <m:sSubPr>
                              <m:ctrlPr>
                                <a:rPr lang="en-GB" sz="2000" i="1">
                                  <a:latin typeface="Cambria Math" panose="02040503050406030204" pitchFamily="18" charset="0"/>
                                </a:rPr>
                              </m:ctrlPr>
                            </m:sSubPr>
                            <m:e>
                              <m:r>
                                <a:rPr lang="en-GB" sz="2000" i="1">
                                  <a:latin typeface="Cambria Math" panose="02040503050406030204" pitchFamily="18" charset="0"/>
                                </a:rPr>
                                <m:t>𝑇</m:t>
                              </m:r>
                            </m:e>
                            <m:sub>
                              <m:r>
                                <a:rPr lang="en-GB" sz="2000" i="1">
                                  <a:latin typeface="Cambria Math" panose="02040503050406030204" pitchFamily="18" charset="0"/>
                                </a:rPr>
                                <m:t>𝑖</m:t>
                              </m:r>
                            </m:sub>
                          </m:sSub>
                        </m:num>
                        <m:den>
                          <m:r>
                            <a:rPr lang="en-GB" sz="2000" i="1">
                              <a:latin typeface="Cambria Math" panose="02040503050406030204" pitchFamily="18" charset="0"/>
                            </a:rPr>
                            <m:t>𝜕</m:t>
                          </m:r>
                          <m:r>
                            <a:rPr lang="en-GB" sz="2000" i="1">
                              <a:latin typeface="Cambria Math" panose="02040503050406030204" pitchFamily="18" charset="0"/>
                            </a:rPr>
                            <m:t>𝑡</m:t>
                          </m:r>
                        </m:den>
                      </m:f>
                      <m:r>
                        <a:rPr lang="en-GB" sz="2000" i="1">
                          <a:latin typeface="Cambria Math" panose="02040503050406030204" pitchFamily="18" charset="0"/>
                        </a:rPr>
                        <m:t>=−</m:t>
                      </m:r>
                      <m:sSub>
                        <m:sSubPr>
                          <m:ctrlPr>
                            <a:rPr lang="en-GB" sz="2000" i="1">
                              <a:latin typeface="Cambria Math" panose="02040503050406030204" pitchFamily="18" charset="0"/>
                            </a:rPr>
                          </m:ctrlPr>
                        </m:sSubPr>
                        <m:e>
                          <m:r>
                            <a:rPr lang="en-GB" sz="2000" i="1">
                              <a:latin typeface="Cambria Math" panose="02040503050406030204" pitchFamily="18" charset="0"/>
                            </a:rPr>
                            <m:t>𝑢</m:t>
                          </m:r>
                        </m:e>
                        <m:sub>
                          <m:r>
                            <a:rPr lang="en-GB" sz="2000" i="1">
                              <a:latin typeface="Cambria Math" panose="02040503050406030204" pitchFamily="18" charset="0"/>
                            </a:rPr>
                            <m:t>𝑖</m:t>
                          </m:r>
                        </m:sub>
                      </m:sSub>
                      <m:f>
                        <m:fPr>
                          <m:ctrlPr>
                            <a:rPr lang="en-GB" sz="2000" i="1">
                              <a:latin typeface="Cambria Math" panose="02040503050406030204" pitchFamily="18" charset="0"/>
                            </a:rPr>
                          </m:ctrlPr>
                        </m:fPr>
                        <m:num>
                          <m:r>
                            <a:rPr lang="en-GB" sz="2000" i="1">
                              <a:latin typeface="Cambria Math" panose="02040503050406030204" pitchFamily="18" charset="0"/>
                            </a:rPr>
                            <m:t>𝜕</m:t>
                          </m:r>
                          <m:r>
                            <a:rPr lang="en-GB" sz="2000" i="1">
                              <a:latin typeface="Cambria Math" panose="02040503050406030204" pitchFamily="18" charset="0"/>
                            </a:rPr>
                            <m:t>𝑘</m:t>
                          </m:r>
                          <m:sSub>
                            <m:sSubPr>
                              <m:ctrlPr>
                                <a:rPr lang="en-GB" sz="2000" i="1">
                                  <a:latin typeface="Cambria Math" panose="02040503050406030204" pitchFamily="18" charset="0"/>
                                </a:rPr>
                              </m:ctrlPr>
                            </m:sSubPr>
                            <m:e>
                              <m:r>
                                <a:rPr lang="en-GB" sz="2000" i="1">
                                  <a:latin typeface="Cambria Math" panose="02040503050406030204" pitchFamily="18" charset="0"/>
                                </a:rPr>
                                <m:t>𝑇</m:t>
                              </m:r>
                            </m:e>
                            <m:sub>
                              <m:r>
                                <a:rPr lang="en-GB" sz="2000" i="1">
                                  <a:latin typeface="Cambria Math" panose="02040503050406030204" pitchFamily="18" charset="0"/>
                                </a:rPr>
                                <m:t>𝑖</m:t>
                              </m:r>
                            </m:sub>
                          </m:sSub>
                        </m:num>
                        <m:den>
                          <m:r>
                            <a:rPr lang="en-GB" sz="2000" i="1">
                              <a:latin typeface="Cambria Math" panose="02040503050406030204" pitchFamily="18" charset="0"/>
                            </a:rPr>
                            <m:t>𝜕</m:t>
                          </m:r>
                          <m:r>
                            <a:rPr lang="en-GB" sz="2000" i="1">
                              <a:latin typeface="Cambria Math" panose="02040503050406030204" pitchFamily="18" charset="0"/>
                            </a:rPr>
                            <m:t>𝑥</m:t>
                          </m:r>
                        </m:den>
                      </m:f>
                      <m:r>
                        <a:rPr lang="en-GB" sz="2000" i="1">
                          <a:latin typeface="Cambria Math" panose="02040503050406030204" pitchFamily="18" charset="0"/>
                        </a:rPr>
                        <m:t>+</m:t>
                      </m:r>
                      <m:f>
                        <m:fPr>
                          <m:ctrlPr>
                            <a:rPr lang="en-GB" sz="2000" i="1">
                              <a:latin typeface="Cambria Math" panose="02040503050406030204" pitchFamily="18" charset="0"/>
                            </a:rPr>
                          </m:ctrlPr>
                        </m:fPr>
                        <m:num>
                          <m:r>
                            <a:rPr lang="en-GB" sz="2000" i="1">
                              <a:latin typeface="Cambria Math" panose="02040503050406030204" pitchFamily="18" charset="0"/>
                            </a:rPr>
                            <m:t>2</m:t>
                          </m:r>
                        </m:num>
                        <m:den>
                          <m:r>
                            <a:rPr lang="en-GB" sz="2000" i="1">
                              <a:latin typeface="Cambria Math" panose="02040503050406030204" pitchFamily="18" charset="0"/>
                            </a:rPr>
                            <m:t>3</m:t>
                          </m:r>
                        </m:den>
                      </m:f>
                      <m:d>
                        <m:dPr>
                          <m:begChr m:val="["/>
                          <m:endChr m:val="]"/>
                          <m:ctrlPr>
                            <a:rPr lang="en-GB" sz="2000" i="1">
                              <a:latin typeface="Cambria Math" panose="02040503050406030204" pitchFamily="18" charset="0"/>
                            </a:rPr>
                          </m:ctrlPr>
                        </m:dPr>
                        <m:e>
                          <m:f>
                            <m:fPr>
                              <m:ctrlPr>
                                <a:rPr lang="en-GB" sz="2000" i="1">
                                  <a:latin typeface="Cambria Math" panose="02040503050406030204" pitchFamily="18" charset="0"/>
                                </a:rPr>
                              </m:ctrlPr>
                            </m:fPr>
                            <m:num>
                              <m:r>
                                <a:rPr lang="en-GB" sz="2000" i="1">
                                  <a:latin typeface="Cambria Math" panose="02040503050406030204" pitchFamily="18" charset="0"/>
                                </a:rPr>
                                <m:t>𝑄</m:t>
                              </m:r>
                            </m:num>
                            <m:den>
                              <m:sSub>
                                <m:sSubPr>
                                  <m:ctrlPr>
                                    <a:rPr lang="en-GB" sz="2000" i="1">
                                      <a:latin typeface="Cambria Math" panose="02040503050406030204" pitchFamily="18" charset="0"/>
                                    </a:rPr>
                                  </m:ctrlPr>
                                </m:sSubPr>
                                <m:e>
                                  <m:r>
                                    <a:rPr lang="en-GB" sz="2000" i="1">
                                      <a:latin typeface="Cambria Math" panose="02040503050406030204" pitchFamily="18" charset="0"/>
                                    </a:rPr>
                                    <m:t>𝑛</m:t>
                                  </m:r>
                                </m:e>
                                <m:sub>
                                  <m:r>
                                    <a:rPr lang="en-GB" sz="2000" i="1">
                                      <a:latin typeface="Cambria Math" panose="02040503050406030204" pitchFamily="18" charset="0"/>
                                    </a:rPr>
                                    <m:t>𝑖</m:t>
                                  </m:r>
                                </m:sub>
                              </m:sSub>
                            </m:den>
                          </m:f>
                          <m:r>
                            <a:rPr lang="en-GB" sz="2000" i="1">
                              <a:latin typeface="Cambria Math" panose="02040503050406030204" pitchFamily="18" charset="0"/>
                            </a:rPr>
                            <m:t>−</m:t>
                          </m:r>
                          <m:r>
                            <a:rPr lang="en-GB" sz="2000" i="1">
                              <a:latin typeface="Cambria Math" panose="02040503050406030204" pitchFamily="18" charset="0"/>
                            </a:rPr>
                            <m:t>𝑘</m:t>
                          </m:r>
                          <m:sSub>
                            <m:sSubPr>
                              <m:ctrlPr>
                                <a:rPr lang="en-GB" sz="2000" i="1">
                                  <a:latin typeface="Cambria Math" panose="02040503050406030204" pitchFamily="18" charset="0"/>
                                </a:rPr>
                              </m:ctrlPr>
                            </m:sSubPr>
                            <m:e>
                              <m:r>
                                <a:rPr lang="en-GB" sz="2000" i="1">
                                  <a:latin typeface="Cambria Math" panose="02040503050406030204" pitchFamily="18" charset="0"/>
                                </a:rPr>
                                <m:t>𝑇</m:t>
                              </m:r>
                            </m:e>
                            <m:sub>
                              <m:r>
                                <a:rPr lang="en-GB" sz="2000" i="1">
                                  <a:latin typeface="Cambria Math" panose="02040503050406030204" pitchFamily="18" charset="0"/>
                                </a:rPr>
                                <m:t>𝑖</m:t>
                              </m:r>
                            </m:sub>
                          </m:sSub>
                          <m:f>
                            <m:fPr>
                              <m:ctrlPr>
                                <a:rPr lang="en-GB" sz="2000" i="1">
                                  <a:latin typeface="Cambria Math" panose="02040503050406030204" pitchFamily="18" charset="0"/>
                                </a:rPr>
                              </m:ctrlPr>
                            </m:fPr>
                            <m:num>
                              <m:r>
                                <a:rPr lang="en-GB" sz="2000" i="1">
                                  <a:latin typeface="Cambria Math" panose="02040503050406030204" pitchFamily="18" charset="0"/>
                                </a:rPr>
                                <m:t>𝜕</m:t>
                              </m:r>
                              <m:sSub>
                                <m:sSubPr>
                                  <m:ctrlPr>
                                    <a:rPr lang="en-GB" sz="2000" i="1">
                                      <a:latin typeface="Cambria Math" panose="02040503050406030204" pitchFamily="18" charset="0"/>
                                    </a:rPr>
                                  </m:ctrlPr>
                                </m:sSubPr>
                                <m:e>
                                  <m:r>
                                    <a:rPr lang="en-GB" sz="2000" i="1">
                                      <a:latin typeface="Cambria Math" panose="02040503050406030204" pitchFamily="18" charset="0"/>
                                    </a:rPr>
                                    <m:t>𝑢</m:t>
                                  </m:r>
                                </m:e>
                                <m:sub>
                                  <m:r>
                                    <a:rPr lang="en-GB" sz="2000" i="1">
                                      <a:latin typeface="Cambria Math" panose="02040503050406030204" pitchFamily="18" charset="0"/>
                                    </a:rPr>
                                    <m:t>𝑖</m:t>
                                  </m:r>
                                </m:sub>
                              </m:sSub>
                            </m:num>
                            <m:den>
                              <m:r>
                                <a:rPr lang="en-GB" sz="2000" i="1">
                                  <a:latin typeface="Cambria Math" panose="02040503050406030204" pitchFamily="18" charset="0"/>
                                </a:rPr>
                                <m:t>𝜕</m:t>
                              </m:r>
                              <m:r>
                                <a:rPr lang="en-GB" sz="2000" i="1">
                                  <a:latin typeface="Cambria Math" panose="02040503050406030204" pitchFamily="18" charset="0"/>
                                </a:rPr>
                                <m:t>𝑥</m:t>
                              </m:r>
                            </m:den>
                          </m:f>
                          <m:r>
                            <a:rPr lang="en-GB" sz="2000" i="1">
                              <a:latin typeface="Cambria Math" panose="02040503050406030204" pitchFamily="18" charset="0"/>
                            </a:rPr>
                            <m:t>−</m:t>
                          </m:r>
                          <m:f>
                            <m:fPr>
                              <m:ctrlPr>
                                <a:rPr lang="en-GB" sz="2000" i="1">
                                  <a:latin typeface="Cambria Math" panose="02040503050406030204" pitchFamily="18" charset="0"/>
                                </a:rPr>
                              </m:ctrlPr>
                            </m:fPr>
                            <m:num>
                              <m:r>
                                <a:rPr lang="en-GB" sz="2000" i="1">
                                  <a:latin typeface="Cambria Math" panose="02040503050406030204" pitchFamily="18" charset="0"/>
                                </a:rPr>
                                <m:t>1</m:t>
                              </m:r>
                            </m:num>
                            <m:den>
                              <m:sSub>
                                <m:sSubPr>
                                  <m:ctrlPr>
                                    <a:rPr lang="en-GB" sz="2000" i="1">
                                      <a:latin typeface="Cambria Math" panose="02040503050406030204" pitchFamily="18" charset="0"/>
                                    </a:rPr>
                                  </m:ctrlPr>
                                </m:sSubPr>
                                <m:e>
                                  <m:r>
                                    <a:rPr lang="en-GB" sz="2000" i="1">
                                      <a:latin typeface="Cambria Math" panose="02040503050406030204" pitchFamily="18" charset="0"/>
                                    </a:rPr>
                                    <m:t>𝑛</m:t>
                                  </m:r>
                                </m:e>
                                <m:sub>
                                  <m:r>
                                    <a:rPr lang="en-GB" sz="2000" i="1">
                                      <a:latin typeface="Cambria Math" panose="02040503050406030204" pitchFamily="18" charset="0"/>
                                    </a:rPr>
                                    <m:t>𝑖</m:t>
                                  </m:r>
                                </m:sub>
                              </m:sSub>
                            </m:den>
                          </m:f>
                          <m:f>
                            <m:fPr>
                              <m:ctrlPr>
                                <a:rPr lang="en-GB" sz="2000" i="1">
                                  <a:latin typeface="Cambria Math" panose="02040503050406030204" pitchFamily="18" charset="0"/>
                                </a:rPr>
                              </m:ctrlPr>
                            </m:fPr>
                            <m:num>
                              <m:r>
                                <a:rPr lang="en-GB" sz="2000" i="1">
                                  <a:latin typeface="Cambria Math" panose="02040503050406030204" pitchFamily="18" charset="0"/>
                                </a:rPr>
                                <m:t>𝜕</m:t>
                              </m:r>
                              <m:sSub>
                                <m:sSubPr>
                                  <m:ctrlPr>
                                    <a:rPr lang="en-GB" sz="2000" i="1">
                                      <a:latin typeface="Cambria Math" panose="02040503050406030204" pitchFamily="18" charset="0"/>
                                    </a:rPr>
                                  </m:ctrlPr>
                                </m:sSubPr>
                                <m:e>
                                  <m:r>
                                    <a:rPr lang="en-GB" sz="2000" i="1">
                                      <a:latin typeface="Cambria Math" panose="02040503050406030204" pitchFamily="18" charset="0"/>
                                    </a:rPr>
                                    <m:t>𝑞</m:t>
                                  </m:r>
                                </m:e>
                                <m:sub>
                                  <m:r>
                                    <a:rPr lang="en-GB" sz="2000" i="1">
                                      <a:latin typeface="Cambria Math" panose="02040503050406030204" pitchFamily="18" charset="0"/>
                                    </a:rPr>
                                    <m:t>𝑖</m:t>
                                  </m:r>
                                </m:sub>
                              </m:sSub>
                            </m:num>
                            <m:den>
                              <m:r>
                                <a:rPr lang="en-GB" sz="2000" i="1">
                                  <a:latin typeface="Cambria Math" panose="02040503050406030204" pitchFamily="18" charset="0"/>
                                </a:rPr>
                                <m:t>𝜕</m:t>
                              </m:r>
                              <m:r>
                                <a:rPr lang="en-GB" sz="2000" i="1">
                                  <a:latin typeface="Cambria Math" panose="02040503050406030204" pitchFamily="18" charset="0"/>
                                </a:rPr>
                                <m:t>𝑥</m:t>
                              </m:r>
                            </m:den>
                          </m:f>
                          <m:r>
                            <a:rPr lang="en-GB" sz="2000" i="1">
                              <a:latin typeface="Cambria Math" panose="02040503050406030204" pitchFamily="18" charset="0"/>
                            </a:rPr>
                            <m:t>−</m:t>
                          </m:r>
                          <m:f>
                            <m:fPr>
                              <m:ctrlPr>
                                <a:rPr lang="en-GB" sz="2000" i="1">
                                  <a:latin typeface="Cambria Math" panose="02040503050406030204" pitchFamily="18" charset="0"/>
                                </a:rPr>
                              </m:ctrlPr>
                            </m:fPr>
                            <m:num>
                              <m:sSub>
                                <m:sSubPr>
                                  <m:ctrlPr>
                                    <a:rPr lang="en-GB" sz="2000" i="1">
                                      <a:latin typeface="Cambria Math" panose="02040503050406030204" pitchFamily="18" charset="0"/>
                                    </a:rPr>
                                  </m:ctrlPr>
                                </m:sSubPr>
                                <m:e>
                                  <m:r>
                                    <a:rPr lang="en-GB" sz="2000" i="1">
                                      <a:latin typeface="Cambria Math" panose="02040503050406030204" pitchFamily="18" charset="0"/>
                                    </a:rPr>
                                    <m:t>𝑢</m:t>
                                  </m:r>
                                </m:e>
                                <m:sub>
                                  <m:r>
                                    <a:rPr lang="en-GB" sz="2000" i="1">
                                      <a:latin typeface="Cambria Math" panose="02040503050406030204" pitchFamily="18" charset="0"/>
                                    </a:rPr>
                                    <m:t>𝑖</m:t>
                                  </m:r>
                                </m:sub>
                              </m:sSub>
                            </m:num>
                            <m:den>
                              <m:sSub>
                                <m:sSubPr>
                                  <m:ctrlPr>
                                    <a:rPr lang="en-GB" sz="2000" i="1">
                                      <a:latin typeface="Cambria Math" panose="02040503050406030204" pitchFamily="18" charset="0"/>
                                    </a:rPr>
                                  </m:ctrlPr>
                                </m:sSubPr>
                                <m:e>
                                  <m:r>
                                    <a:rPr lang="en-GB" sz="2000" i="1">
                                      <a:latin typeface="Cambria Math" panose="02040503050406030204" pitchFamily="18" charset="0"/>
                                    </a:rPr>
                                    <m:t>𝑛</m:t>
                                  </m:r>
                                </m:e>
                                <m:sub>
                                  <m:r>
                                    <a:rPr lang="en-GB" sz="2000" i="1">
                                      <a:latin typeface="Cambria Math" panose="02040503050406030204" pitchFamily="18" charset="0"/>
                                    </a:rPr>
                                    <m:t>𝑖</m:t>
                                  </m:r>
                                </m:sub>
                              </m:sSub>
                            </m:den>
                          </m:f>
                          <m:r>
                            <a:rPr lang="en-GB" sz="2000" i="1">
                              <a:latin typeface="Cambria Math" panose="02040503050406030204" pitchFamily="18" charset="0"/>
                            </a:rPr>
                            <m:t>𝑅</m:t>
                          </m:r>
                        </m:e>
                      </m:d>
                    </m:oMath>
                  </m:oMathPara>
                </a14:m>
                <a:endParaRPr lang="en-GB" dirty="0">
                  <a:latin typeface="Calibri" panose="020F0502020204030204" pitchFamily="34" charset="0"/>
                  <a:cs typeface="Calibri" panose="020F0502020204030204" pitchFamily="34" charset="0"/>
                </a:endParaRPr>
              </a:p>
              <a:p>
                <a:endParaRPr lang="en-GB" sz="2400" dirty="0">
                  <a:latin typeface="Calibri" panose="020F0502020204030204" pitchFamily="34" charset="0"/>
                  <a:cs typeface="Calibri" panose="020F0502020204030204" pitchFamily="34" charset="0"/>
                </a:endParaRPr>
              </a:p>
              <a:p>
                <a:pPr marL="0" indent="0">
                  <a:buNone/>
                </a:pPr>
                <a:r>
                  <a:rPr lang="en-GB" sz="2400" dirty="0">
                    <a:latin typeface="Calibri" panose="020F0502020204030204" pitchFamily="34" charset="0"/>
                    <a:cs typeface="Calibri" panose="020F0502020204030204" pitchFamily="34" charset="0"/>
                  </a:rPr>
                  <a:t>Ion-electron energy exchange:</a:t>
                </a:r>
              </a:p>
              <a:p>
                <a:endParaRPr lang="en-GB" sz="2400" dirty="0">
                  <a:latin typeface="Calibri" panose="020F0502020204030204" pitchFamily="34" charset="0"/>
                  <a:cs typeface="Calibri" panose="020F0502020204030204" pitchFamily="34" charset="0"/>
                </a:endParaRPr>
              </a:p>
              <a:p>
                <a:pPr marL="0" indent="0">
                  <a:buNone/>
                </a:pPr>
                <a14:m>
                  <m:oMathPara xmlns:m="http://schemas.openxmlformats.org/officeDocument/2006/math">
                    <m:oMathParaPr>
                      <m:jc m:val="centerGroup"/>
                    </m:oMathParaPr>
                    <m:oMath xmlns:m="http://schemas.openxmlformats.org/officeDocument/2006/math">
                      <m:sSub>
                        <m:sSubPr>
                          <m:ctrlPr>
                            <a:rPr lang="en-GB" sz="2000" i="1">
                              <a:latin typeface="Cambria Math" panose="02040503050406030204" pitchFamily="18" charset="0"/>
                            </a:rPr>
                          </m:ctrlPr>
                        </m:sSubPr>
                        <m:e>
                          <m:r>
                            <a:rPr lang="en-GB" sz="2000" i="1">
                              <a:latin typeface="Cambria Math" panose="02040503050406030204" pitchFamily="18" charset="0"/>
                            </a:rPr>
                            <m:t>𝑄</m:t>
                          </m:r>
                        </m:e>
                        <m:sub>
                          <m:r>
                            <a:rPr lang="en-GB" sz="2000" i="1">
                              <a:latin typeface="Cambria Math" panose="02040503050406030204" pitchFamily="18" charset="0"/>
                            </a:rPr>
                            <m:t>𝑒𝑖</m:t>
                          </m:r>
                        </m:sub>
                      </m:sSub>
                      <m:r>
                        <a:rPr lang="en-GB" sz="2000" i="1">
                          <a:latin typeface="Cambria Math" panose="02040503050406030204" pitchFamily="18" charset="0"/>
                        </a:rPr>
                        <m:t>=</m:t>
                      </m:r>
                      <m:r>
                        <a:rPr lang="en-GB" sz="2000" b="0" i="1" smtClean="0">
                          <a:latin typeface="Cambria Math" panose="02040503050406030204" pitchFamily="18" charset="0"/>
                        </a:rPr>
                        <m:t>−</m:t>
                      </m:r>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𝑄</m:t>
                          </m:r>
                        </m:e>
                        <m:sub>
                          <m:r>
                            <a:rPr lang="en-GB" sz="2000" b="0" i="1" smtClean="0">
                              <a:latin typeface="Cambria Math" panose="02040503050406030204" pitchFamily="18" charset="0"/>
                            </a:rPr>
                            <m:t>𝑖𝑒</m:t>
                          </m:r>
                        </m:sub>
                      </m:sSub>
                      <m:r>
                        <a:rPr lang="en-GB" sz="2000" b="0" i="1" smtClean="0">
                          <a:latin typeface="Cambria Math" panose="02040503050406030204" pitchFamily="18" charset="0"/>
                        </a:rPr>
                        <m:t>=</m:t>
                      </m:r>
                      <m:nary>
                        <m:naryPr>
                          <m:limLoc m:val="undOvr"/>
                          <m:subHide m:val="on"/>
                          <m:supHide m:val="on"/>
                          <m:ctrlPr>
                            <a:rPr lang="en-GB" sz="2000" i="1">
                              <a:latin typeface="Cambria Math" panose="02040503050406030204" pitchFamily="18" charset="0"/>
                            </a:rPr>
                          </m:ctrlPr>
                        </m:naryPr>
                        <m:sub/>
                        <m:sup/>
                        <m:e>
                          <m:f>
                            <m:fPr>
                              <m:ctrlPr>
                                <a:rPr lang="en-GB" sz="2000" i="1">
                                  <a:latin typeface="Cambria Math" panose="02040503050406030204" pitchFamily="18" charset="0"/>
                                </a:rPr>
                              </m:ctrlPr>
                            </m:fPr>
                            <m:num>
                              <m:r>
                                <a:rPr lang="en-GB" sz="2000" i="1">
                                  <a:latin typeface="Cambria Math" panose="02040503050406030204" pitchFamily="18" charset="0"/>
                                </a:rPr>
                                <m:t>1</m:t>
                              </m:r>
                            </m:num>
                            <m:den>
                              <m:r>
                                <a:rPr lang="en-GB" sz="2000" i="1">
                                  <a:latin typeface="Cambria Math" panose="02040503050406030204" pitchFamily="18" charset="0"/>
                                </a:rPr>
                                <m:t>2</m:t>
                              </m:r>
                            </m:den>
                          </m:f>
                          <m:sSub>
                            <m:sSubPr>
                              <m:ctrlPr>
                                <a:rPr lang="en-GB" sz="2000" i="1">
                                  <a:latin typeface="Cambria Math" panose="02040503050406030204" pitchFamily="18" charset="0"/>
                                </a:rPr>
                              </m:ctrlPr>
                            </m:sSubPr>
                            <m:e>
                              <m:r>
                                <a:rPr lang="en-GB" sz="2000" i="1">
                                  <a:latin typeface="Cambria Math" panose="02040503050406030204" pitchFamily="18" charset="0"/>
                                </a:rPr>
                                <m:t>𝑚</m:t>
                              </m:r>
                            </m:e>
                            <m:sub>
                              <m:r>
                                <a:rPr lang="en-GB" sz="2000" i="1">
                                  <a:latin typeface="Cambria Math" panose="02040503050406030204" pitchFamily="18" charset="0"/>
                                </a:rPr>
                                <m:t>𝑒</m:t>
                              </m:r>
                            </m:sub>
                          </m:sSub>
                          <m:sSup>
                            <m:sSupPr>
                              <m:ctrlPr>
                                <a:rPr lang="en-GB" sz="2000" i="1">
                                  <a:latin typeface="Cambria Math" panose="02040503050406030204" pitchFamily="18" charset="0"/>
                                </a:rPr>
                              </m:ctrlPr>
                            </m:sSupPr>
                            <m:e>
                              <m:r>
                                <a:rPr lang="en-GB" sz="2000" i="1">
                                  <a:latin typeface="Cambria Math" panose="02040503050406030204" pitchFamily="18" charset="0"/>
                                </a:rPr>
                                <m:t>𝑣</m:t>
                              </m:r>
                            </m:e>
                            <m:sup>
                              <m:r>
                                <a:rPr lang="en-GB" sz="2000" i="1">
                                  <a:latin typeface="Cambria Math" panose="02040503050406030204" pitchFamily="18" charset="0"/>
                                </a:rPr>
                                <m:t>2</m:t>
                              </m:r>
                            </m:sup>
                          </m:sSup>
                          <m:sSub>
                            <m:sSubPr>
                              <m:ctrlPr>
                                <a:rPr lang="en-GB" sz="2000" i="1">
                                  <a:latin typeface="Cambria Math" panose="02040503050406030204" pitchFamily="18" charset="0"/>
                                </a:rPr>
                              </m:ctrlPr>
                            </m:sSubPr>
                            <m:e>
                              <m:r>
                                <a:rPr lang="en-GB" sz="2000" i="1">
                                  <a:latin typeface="Cambria Math" panose="02040503050406030204" pitchFamily="18" charset="0"/>
                                </a:rPr>
                                <m:t>𝐶</m:t>
                              </m:r>
                            </m:e>
                            <m:sub>
                              <m:r>
                                <a:rPr lang="en-GB" sz="2000" i="1">
                                  <a:latin typeface="Cambria Math" panose="02040503050406030204" pitchFamily="18" charset="0"/>
                                </a:rPr>
                                <m:t>𝑒𝑖</m:t>
                              </m:r>
                            </m:sub>
                          </m:sSub>
                          <m:r>
                            <a:rPr lang="en-GB" sz="2000" b="0" i="1" smtClean="0">
                              <a:latin typeface="Cambria Math" panose="02040503050406030204" pitchFamily="18" charset="0"/>
                            </a:rPr>
                            <m:t>𝑑</m:t>
                          </m:r>
                          <m:acc>
                            <m:accPr>
                              <m:chr m:val="⃑"/>
                              <m:ctrlPr>
                                <a:rPr lang="en-GB" sz="2000" b="0" i="1" smtClean="0">
                                  <a:latin typeface="Cambria Math" panose="02040503050406030204" pitchFamily="18" charset="0"/>
                                </a:rPr>
                              </m:ctrlPr>
                            </m:accPr>
                            <m:e>
                              <m:r>
                                <a:rPr lang="en-GB" sz="2000" b="0" i="1" smtClean="0">
                                  <a:latin typeface="Cambria Math" panose="02040503050406030204" pitchFamily="18" charset="0"/>
                                </a:rPr>
                                <m:t>𝑣</m:t>
                              </m:r>
                            </m:e>
                          </m:acc>
                        </m:e>
                      </m:nary>
                    </m:oMath>
                  </m:oMathPara>
                </a14:m>
                <a:endParaRPr lang="en-GB" sz="2400" dirty="0">
                  <a:latin typeface="Calibri" panose="020F0502020204030204" pitchFamily="34" charset="0"/>
                  <a:cs typeface="Calibri" panose="020F0502020204030204" pitchFamily="34" charset="0"/>
                </a:endParaRPr>
              </a:p>
              <a:p>
                <a:endParaRPr lang="en-GB" sz="2400" dirty="0">
                  <a:latin typeface="Calibri" panose="020F0502020204030204" pitchFamily="34" charset="0"/>
                  <a:cs typeface="Calibri" panose="020F0502020204030204" pitchFamily="34" charset="0"/>
                </a:endParaRPr>
              </a:p>
            </p:txBody>
          </p:sp>
        </mc:Choice>
        <mc:Fallback xmlns="">
          <p:sp>
            <p:nvSpPr>
              <p:cNvPr id="3" name="Content Placeholder 2">
                <a:extLst>
                  <a:ext uri="{FF2B5EF4-FFF2-40B4-BE49-F238E27FC236}">
                    <a16:creationId xmlns:a16="http://schemas.microsoft.com/office/drawing/2014/main" id="{D8CE4217-C1DA-724E-9396-79DEFA6F3B3B}"/>
                  </a:ext>
                </a:extLst>
              </p:cNvPr>
              <p:cNvSpPr>
                <a:spLocks noGrp="1" noRot="1" noChangeAspect="1" noMove="1" noResize="1" noEditPoints="1" noAdjustHandles="1" noChangeArrowheads="1" noChangeShapeType="1" noTextEdit="1"/>
              </p:cNvSpPr>
              <p:nvPr>
                <p:ph idx="1"/>
              </p:nvPr>
            </p:nvSpPr>
            <p:spPr>
              <a:xfrm>
                <a:off x="838200" y="2029990"/>
                <a:ext cx="7803776" cy="4351338"/>
              </a:xfrm>
              <a:blipFill>
                <a:blip r:embed="rId3"/>
                <a:stretch>
                  <a:fillRect l="-1301" t="-1453" b="-29070"/>
                </a:stretch>
              </a:blipFill>
            </p:spPr>
            <p:txBody>
              <a:bodyPr/>
              <a:lstStyle/>
              <a:p>
                <a:r>
                  <a:rPr lang="en-US">
                    <a:noFill/>
                  </a:rPr>
                  <a:t> </a:t>
                </a:r>
              </a:p>
            </p:txBody>
          </p:sp>
        </mc:Fallback>
      </mc:AlternateContent>
      <p:sp>
        <p:nvSpPr>
          <p:cNvPr id="9" name="Date Placeholder 8">
            <a:extLst>
              <a:ext uri="{FF2B5EF4-FFF2-40B4-BE49-F238E27FC236}">
                <a16:creationId xmlns:a16="http://schemas.microsoft.com/office/drawing/2014/main" id="{6EE6B860-3447-D04F-A43A-5021537F78E3}"/>
              </a:ext>
            </a:extLst>
          </p:cNvPr>
          <p:cNvSpPr>
            <a:spLocks noGrp="1"/>
          </p:cNvSpPr>
          <p:nvPr>
            <p:ph type="dt" sz="half" idx="10"/>
          </p:nvPr>
        </p:nvSpPr>
        <p:spPr/>
        <p:txBody>
          <a:bodyPr/>
          <a:lstStyle/>
          <a:p>
            <a:fld id="{04A43EB2-14A3-514E-AB5F-112BEF833D9D}" type="datetime1">
              <a:rPr lang="en-GB" smtClean="0"/>
              <a:t>08/11/2023</a:t>
            </a:fld>
            <a:endParaRPr lang="en-US"/>
          </a:p>
        </p:txBody>
      </p:sp>
      <p:sp>
        <p:nvSpPr>
          <p:cNvPr id="8" name="Slide Number Placeholder 7">
            <a:extLst>
              <a:ext uri="{FF2B5EF4-FFF2-40B4-BE49-F238E27FC236}">
                <a16:creationId xmlns:a16="http://schemas.microsoft.com/office/drawing/2014/main" id="{3EE64766-3023-BB48-B521-C67060E9EA9D}"/>
              </a:ext>
            </a:extLst>
          </p:cNvPr>
          <p:cNvSpPr>
            <a:spLocks noGrp="1"/>
          </p:cNvSpPr>
          <p:nvPr>
            <p:ph type="sldNum" sz="quarter" idx="12"/>
          </p:nvPr>
        </p:nvSpPr>
        <p:spPr/>
        <p:txBody>
          <a:bodyPr/>
          <a:lstStyle/>
          <a:p>
            <a:fld id="{9F85A420-8BDD-054E-A85F-492ADA0C3797}" type="slidenum">
              <a:rPr lang="en-US" smtClean="0"/>
              <a:t>43</a:t>
            </a:fld>
            <a:r>
              <a:rPr lang="en-US" dirty="0"/>
              <a:t> of 16</a:t>
            </a:r>
          </a:p>
        </p:txBody>
      </p:sp>
      <p:cxnSp>
        <p:nvCxnSpPr>
          <p:cNvPr id="4" name="Straight Arrow Connector 3">
            <a:extLst>
              <a:ext uri="{FF2B5EF4-FFF2-40B4-BE49-F238E27FC236}">
                <a16:creationId xmlns:a16="http://schemas.microsoft.com/office/drawing/2014/main" id="{E6BC55E4-CFA2-604F-97E0-44950C69C92B}"/>
              </a:ext>
            </a:extLst>
          </p:cNvPr>
          <p:cNvCxnSpPr>
            <a:cxnSpLocks/>
          </p:cNvCxnSpPr>
          <p:nvPr/>
        </p:nvCxnSpPr>
        <p:spPr>
          <a:xfrm>
            <a:off x="2932214" y="2766192"/>
            <a:ext cx="1421868" cy="386004"/>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93D869A7-5427-A64D-8829-E361FE6FCC81}"/>
              </a:ext>
            </a:extLst>
          </p:cNvPr>
          <p:cNvCxnSpPr>
            <a:cxnSpLocks/>
          </p:cNvCxnSpPr>
          <p:nvPr/>
        </p:nvCxnSpPr>
        <p:spPr>
          <a:xfrm flipH="1">
            <a:off x="7363010" y="2766192"/>
            <a:ext cx="543250" cy="508805"/>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C509DA1B-BB17-AC4D-A7F4-61C124FAFEC3}"/>
              </a:ext>
            </a:extLst>
          </p:cNvPr>
          <p:cNvCxnSpPr>
            <a:cxnSpLocks/>
          </p:cNvCxnSpPr>
          <p:nvPr/>
        </p:nvCxnSpPr>
        <p:spPr>
          <a:xfrm>
            <a:off x="5239770" y="2706318"/>
            <a:ext cx="1208326" cy="445878"/>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D98A3AA-8EB4-7A42-A636-7CC969349FEE}"/>
                  </a:ext>
                </a:extLst>
              </p:cNvPr>
              <p:cNvSpPr txBox="1"/>
              <p:nvPr/>
            </p:nvSpPr>
            <p:spPr>
              <a:xfrm>
                <a:off x="2197129" y="2396860"/>
                <a:ext cx="1619289" cy="369332"/>
              </a:xfrm>
              <a:prstGeom prst="rect">
                <a:avLst/>
              </a:prstGeom>
              <a:noFill/>
            </p:spPr>
            <p:txBody>
              <a:bodyPr wrap="none" rtlCol="0">
                <a:spAutoFit/>
              </a:bodyPr>
              <a:lstStyle/>
              <a:p>
                <a14:m>
                  <m:oMath xmlns:m="http://schemas.openxmlformats.org/officeDocument/2006/math">
                    <m:r>
                      <a:rPr lang="en-GB" b="0" i="1" smtClean="0">
                        <a:latin typeface="Cambria Math" panose="02040503050406030204" pitchFamily="18" charset="0"/>
                      </a:rPr>
                      <m:t>𝑄</m:t>
                    </m:r>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𝑄</m:t>
                        </m:r>
                      </m:e>
                      <m:sub>
                        <m:r>
                          <a:rPr lang="en-GB" b="0" i="1" smtClean="0">
                            <a:latin typeface="Cambria Math" panose="02040503050406030204" pitchFamily="18" charset="0"/>
                          </a:rPr>
                          <m:t>𝑖𝑒</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𝑄</m:t>
                        </m:r>
                      </m:e>
                      <m:sub>
                        <m:r>
                          <a:rPr lang="en-GB" b="0" i="1" smtClean="0">
                            <a:latin typeface="Cambria Math" panose="02040503050406030204" pitchFamily="18" charset="0"/>
                          </a:rPr>
                          <m:t>𝑖𝑛</m:t>
                        </m:r>
                      </m:sub>
                    </m:sSub>
                  </m:oMath>
                </a14:m>
                <a:r>
                  <a:rPr lang="en-GB" dirty="0"/>
                  <a:t> </a:t>
                </a:r>
              </a:p>
            </p:txBody>
          </p:sp>
        </mc:Choice>
        <mc:Fallback xmlns="">
          <p:sp>
            <p:nvSpPr>
              <p:cNvPr id="10" name="TextBox 9">
                <a:extLst>
                  <a:ext uri="{FF2B5EF4-FFF2-40B4-BE49-F238E27FC236}">
                    <a16:creationId xmlns:a16="http://schemas.microsoft.com/office/drawing/2014/main" id="{2D98A3AA-8EB4-7A42-A636-7CC969349FEE}"/>
                  </a:ext>
                </a:extLst>
              </p:cNvPr>
              <p:cNvSpPr txBox="1">
                <a:spLocks noRot="1" noChangeAspect="1" noMove="1" noResize="1" noEditPoints="1" noAdjustHandles="1" noChangeArrowheads="1" noChangeShapeType="1" noTextEdit="1"/>
              </p:cNvSpPr>
              <p:nvPr/>
            </p:nvSpPr>
            <p:spPr>
              <a:xfrm>
                <a:off x="2197129" y="2396860"/>
                <a:ext cx="1619289" cy="369332"/>
              </a:xfrm>
              <a:prstGeom prst="rect">
                <a:avLst/>
              </a:prstGeom>
              <a:blipFill>
                <a:blip r:embed="rId4"/>
                <a:stretch>
                  <a:fillRect b="-3333"/>
                </a:stretch>
              </a:blipFill>
            </p:spPr>
            <p:txBody>
              <a:bodyPr/>
              <a:lstStyle/>
              <a:p>
                <a:r>
                  <a:rPr lang="en-GB">
                    <a:noFill/>
                  </a:rPr>
                  <a:t> </a:t>
                </a:r>
              </a:p>
            </p:txBody>
          </p:sp>
        </mc:Fallback>
      </mc:AlternateContent>
      <p:sp>
        <p:nvSpPr>
          <p:cNvPr id="11" name="TextBox 10">
            <a:extLst>
              <a:ext uri="{FF2B5EF4-FFF2-40B4-BE49-F238E27FC236}">
                <a16:creationId xmlns:a16="http://schemas.microsoft.com/office/drawing/2014/main" id="{ADF0D1F9-6261-5444-B8E3-83209C53B494}"/>
              </a:ext>
            </a:extLst>
          </p:cNvPr>
          <p:cNvSpPr txBox="1"/>
          <p:nvPr/>
        </p:nvSpPr>
        <p:spPr>
          <a:xfrm>
            <a:off x="4636049" y="2336986"/>
            <a:ext cx="1459951" cy="369332"/>
          </a:xfrm>
          <a:prstGeom prst="rect">
            <a:avLst/>
          </a:prstGeom>
          <a:noFill/>
        </p:spPr>
        <p:txBody>
          <a:bodyPr wrap="none" rtlCol="0">
            <a:spAutoFit/>
          </a:bodyPr>
          <a:lstStyle/>
          <a:p>
            <a:r>
              <a:rPr lang="en-GB" dirty="0"/>
              <a:t>Spitzer-Harm</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EB740A6-1C95-DA45-AACA-A30B58F6C3BA}"/>
                  </a:ext>
                </a:extLst>
              </p:cNvPr>
              <p:cNvSpPr txBox="1"/>
              <p:nvPr/>
            </p:nvSpPr>
            <p:spPr>
              <a:xfrm>
                <a:off x="7308895" y="2349234"/>
                <a:ext cx="160191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𝑅</m:t>
                      </m:r>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𝑅</m:t>
                          </m:r>
                        </m:e>
                        <m:sub>
                          <m:r>
                            <a:rPr lang="en-GB" b="0" i="1" smtClean="0">
                              <a:latin typeface="Cambria Math" panose="02040503050406030204" pitchFamily="18" charset="0"/>
                            </a:rPr>
                            <m:t>𝑖𝑒</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𝑅</m:t>
                          </m:r>
                        </m:e>
                        <m:sub>
                          <m:r>
                            <a:rPr lang="en-GB" b="0" i="1" smtClean="0">
                              <a:latin typeface="Cambria Math" panose="02040503050406030204" pitchFamily="18" charset="0"/>
                            </a:rPr>
                            <m:t>𝑖𝑛</m:t>
                          </m:r>
                        </m:sub>
                      </m:sSub>
                    </m:oMath>
                  </m:oMathPara>
                </a14:m>
                <a:endParaRPr lang="en-GB" dirty="0"/>
              </a:p>
            </p:txBody>
          </p:sp>
        </mc:Choice>
        <mc:Fallback xmlns="">
          <p:sp>
            <p:nvSpPr>
              <p:cNvPr id="12" name="TextBox 11">
                <a:extLst>
                  <a:ext uri="{FF2B5EF4-FFF2-40B4-BE49-F238E27FC236}">
                    <a16:creationId xmlns:a16="http://schemas.microsoft.com/office/drawing/2014/main" id="{9EB740A6-1C95-DA45-AACA-A30B58F6C3BA}"/>
                  </a:ext>
                </a:extLst>
              </p:cNvPr>
              <p:cNvSpPr txBox="1">
                <a:spLocks noRot="1" noChangeAspect="1" noMove="1" noResize="1" noEditPoints="1" noAdjustHandles="1" noChangeArrowheads="1" noChangeShapeType="1" noTextEdit="1"/>
              </p:cNvSpPr>
              <p:nvPr/>
            </p:nvSpPr>
            <p:spPr>
              <a:xfrm>
                <a:off x="7308895" y="2349234"/>
                <a:ext cx="1601913" cy="369332"/>
              </a:xfrm>
              <a:prstGeom prst="rect">
                <a:avLst/>
              </a:prstGeom>
              <a:blipFill>
                <a:blip r:embed="rId5"/>
                <a:stretch>
                  <a:fillRect/>
                </a:stretch>
              </a:blipFill>
            </p:spPr>
            <p:txBody>
              <a:bodyPr/>
              <a:lstStyle/>
              <a:p>
                <a:r>
                  <a:rPr lang="en-GB">
                    <a:noFill/>
                  </a:rPr>
                  <a:t> </a:t>
                </a:r>
              </a:p>
            </p:txBody>
          </p:sp>
        </mc:Fallback>
      </mc:AlternateContent>
      <p:pic>
        <p:nvPicPr>
          <p:cNvPr id="20" name="Picture 19" descr="A close up of a map&#10;&#10;Description automatically generated">
            <a:extLst>
              <a:ext uri="{FF2B5EF4-FFF2-40B4-BE49-F238E27FC236}">
                <a16:creationId xmlns:a16="http://schemas.microsoft.com/office/drawing/2014/main" id="{99306E0A-C323-D248-AC9D-A24541104F6C}"/>
              </a:ext>
            </a:extLst>
          </p:cNvPr>
          <p:cNvPicPr>
            <a:picLocks noChangeAspect="1"/>
          </p:cNvPicPr>
          <p:nvPr/>
        </p:nvPicPr>
        <p:blipFill>
          <a:blip r:embed="rId6"/>
          <a:stretch>
            <a:fillRect/>
          </a:stretch>
        </p:blipFill>
        <p:spPr>
          <a:xfrm>
            <a:off x="8250388" y="3274997"/>
            <a:ext cx="3810728" cy="2858045"/>
          </a:xfrm>
          <a:prstGeom prst="rect">
            <a:avLst/>
          </a:prstGeom>
        </p:spPr>
      </p:pic>
      <p:sp>
        <p:nvSpPr>
          <p:cNvPr id="7" name="Oval 6">
            <a:extLst>
              <a:ext uri="{FF2B5EF4-FFF2-40B4-BE49-F238E27FC236}">
                <a16:creationId xmlns:a16="http://schemas.microsoft.com/office/drawing/2014/main" id="{A1A1BEF9-06C9-8140-B274-8BB4B98E85FF}"/>
              </a:ext>
            </a:extLst>
          </p:cNvPr>
          <p:cNvSpPr/>
          <p:nvPr/>
        </p:nvSpPr>
        <p:spPr>
          <a:xfrm>
            <a:off x="4354082" y="3128998"/>
            <a:ext cx="281967" cy="353350"/>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9099C2BE-C71D-974E-B1DA-EF0BB8C86D3A}"/>
              </a:ext>
            </a:extLst>
          </p:cNvPr>
          <p:cNvSpPr/>
          <p:nvPr/>
        </p:nvSpPr>
        <p:spPr>
          <a:xfrm>
            <a:off x="6369845" y="3168178"/>
            <a:ext cx="281967" cy="353350"/>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06AF6771-228F-BD42-A5C5-A4AC06147551}"/>
              </a:ext>
            </a:extLst>
          </p:cNvPr>
          <p:cNvSpPr/>
          <p:nvPr/>
        </p:nvSpPr>
        <p:spPr>
          <a:xfrm>
            <a:off x="7126901" y="3322623"/>
            <a:ext cx="281967" cy="353350"/>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511496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http://www.efda.org/wpcms/wp-content/uploads/2011/07/fig05.jpg?f81117">
            <a:extLst>
              <a:ext uri="{FF2B5EF4-FFF2-40B4-BE49-F238E27FC236}">
                <a16:creationId xmlns:a16="http://schemas.microsoft.com/office/drawing/2014/main" id="{5EFF16CE-64D1-A220-C5AD-A22573BB18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3249" y="-10499"/>
            <a:ext cx="4118751" cy="31555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a:extLst>
              <a:ext uri="{FF2B5EF4-FFF2-40B4-BE49-F238E27FC236}">
                <a16:creationId xmlns:a16="http://schemas.microsoft.com/office/drawing/2014/main" id="{EF3DABB2-EB8E-E74E-A572-876D0D988BCB}"/>
              </a:ext>
            </a:extLst>
          </p:cNvPr>
          <p:cNvSpPr>
            <a:spLocks noGrp="1"/>
          </p:cNvSpPr>
          <p:nvPr>
            <p:ph type="title"/>
          </p:nvPr>
        </p:nvSpPr>
        <p:spPr/>
        <p:txBody>
          <a:bodyPr/>
          <a:lstStyle/>
          <a:p>
            <a:r>
              <a:rPr lang="en-GB" sz="3600" dirty="0"/>
              <a:t>Exhaust physics in MCF		</a:t>
            </a:r>
            <a:br>
              <a:rPr lang="en-GB" sz="3600" dirty="0"/>
            </a:br>
            <a:r>
              <a:rPr lang="en-GB" sz="3200" b="0" i="1" dirty="0"/>
              <a:t>The scrape-off layer &amp; Challenges</a:t>
            </a:r>
          </a:p>
        </p:txBody>
      </p:sp>
      <p:sp>
        <p:nvSpPr>
          <p:cNvPr id="8" name="Slide Number Placeholder 7">
            <a:extLst>
              <a:ext uri="{FF2B5EF4-FFF2-40B4-BE49-F238E27FC236}">
                <a16:creationId xmlns:a16="http://schemas.microsoft.com/office/drawing/2014/main" id="{B2762745-C702-6244-9B76-03D26C4A438A}"/>
              </a:ext>
            </a:extLst>
          </p:cNvPr>
          <p:cNvSpPr>
            <a:spLocks noGrp="1"/>
          </p:cNvSpPr>
          <p:nvPr>
            <p:ph type="sldNum" sz="quarter" idx="12"/>
          </p:nvPr>
        </p:nvSpPr>
        <p:spPr/>
        <p:txBody>
          <a:bodyPr/>
          <a:lstStyle/>
          <a:p>
            <a:fld id="{9F85A420-8BDD-054E-A85F-492ADA0C3797}" type="slidenum">
              <a:rPr lang="en-US" smtClean="0"/>
              <a:t>5</a:t>
            </a:fld>
            <a:endParaRPr lang="en-US" dirty="0"/>
          </a:p>
        </p:txBody>
      </p:sp>
      <mc:AlternateContent xmlns:mc="http://schemas.openxmlformats.org/markup-compatibility/2006">
        <mc:Choice xmlns:a14="http://schemas.microsoft.com/office/drawing/2010/main" Requires="a14">
          <p:sp>
            <p:nvSpPr>
              <p:cNvPr id="13" name="Rectangle 12">
                <a:extLst>
                  <a:ext uri="{FF2B5EF4-FFF2-40B4-BE49-F238E27FC236}">
                    <a16:creationId xmlns:a16="http://schemas.microsoft.com/office/drawing/2014/main" id="{10076598-46DE-2841-A54C-176687DA2269}"/>
                  </a:ext>
                </a:extLst>
              </p:cNvPr>
              <p:cNvSpPr/>
              <p:nvPr/>
            </p:nvSpPr>
            <p:spPr>
              <a:xfrm>
                <a:off x="327613" y="1601839"/>
                <a:ext cx="8373042" cy="1005532"/>
              </a:xfrm>
              <a:prstGeom prst="rect">
                <a:avLst/>
              </a:prstGeom>
            </p:spPr>
            <p:txBody>
              <a:bodyPr wrap="square">
                <a:spAutoFit/>
              </a:bodyPr>
              <a:lstStyle/>
              <a:p>
                <a:pPr marL="285750" indent="-285750">
                  <a:spcAft>
                    <a:spcPts val="1200"/>
                  </a:spcAft>
                  <a:buFont typeface="Arial" panose="020B0604020202020204" pitchFamily="34" charset="0"/>
                  <a:buChar char="•"/>
                </a:pPr>
                <a:r>
                  <a:rPr lang="en-GB" sz="2400" dirty="0"/>
                  <a:t>Transport along B-field dominates:</a:t>
                </a:r>
              </a:p>
              <a:p>
                <a:pPr lvl="1">
                  <a:spcAft>
                    <a:spcPts val="1200"/>
                  </a:spcAft>
                </a:pPr>
                <a:r>
                  <a:rPr lang="en-GB" sz="2400" dirty="0">
                    <a:solidFill>
                      <a:schemeClr val="accent6"/>
                    </a:solidFill>
                  </a:rPr>
                  <a:t>			</a:t>
                </a:r>
                <a14:m>
                  <m:oMath xmlns:m="http://schemas.openxmlformats.org/officeDocument/2006/math">
                    <m:sSub>
                      <m:sSubPr>
                        <m:ctrlPr>
                          <a:rPr lang="en-GB" sz="2400" i="1">
                            <a:solidFill>
                              <a:schemeClr val="accent6"/>
                            </a:solidFill>
                            <a:latin typeface="Cambria Math" panose="02040503050406030204" pitchFamily="18" charset="0"/>
                            <a:ea typeface="Cambria Math" panose="02040503050406030204" pitchFamily="18" charset="0"/>
                          </a:rPr>
                        </m:ctrlPr>
                      </m:sSubPr>
                      <m:e>
                        <m:r>
                          <a:rPr lang="en-GB" sz="2400" i="1">
                            <a:solidFill>
                              <a:schemeClr val="accent6"/>
                            </a:solidFill>
                            <a:latin typeface="Cambria Math" panose="02040503050406030204" pitchFamily="18" charset="0"/>
                            <a:ea typeface="Cambria Math" panose="02040503050406030204" pitchFamily="18" charset="0"/>
                          </a:rPr>
                          <m:t>𝑣</m:t>
                        </m:r>
                      </m:e>
                      <m:sub>
                        <m:r>
                          <a:rPr lang="en-GB" sz="2400" i="1">
                            <a:solidFill>
                              <a:schemeClr val="accent6"/>
                            </a:solidFill>
                            <a:latin typeface="Cambria Math" panose="02040503050406030204" pitchFamily="18" charset="0"/>
                            <a:ea typeface="Cambria Math" panose="02040503050406030204" pitchFamily="18" charset="0"/>
                          </a:rPr>
                          <m:t>∥</m:t>
                        </m:r>
                      </m:sub>
                    </m:sSub>
                    <m:r>
                      <a:rPr lang="en-GB" sz="2400" i="1">
                        <a:solidFill>
                          <a:schemeClr val="accent6"/>
                        </a:solidFill>
                        <a:latin typeface="Cambria Math" panose="02040503050406030204" pitchFamily="18" charset="0"/>
                        <a:ea typeface="Cambria Math" panose="02040503050406030204" pitchFamily="18" charset="0"/>
                      </a:rPr>
                      <m:t>~</m:t>
                    </m:r>
                    <m:sSup>
                      <m:sSupPr>
                        <m:ctrlPr>
                          <a:rPr lang="en-GB" sz="2400" i="1">
                            <a:solidFill>
                              <a:schemeClr val="accent6"/>
                            </a:solidFill>
                            <a:latin typeface="Cambria Math" panose="02040503050406030204" pitchFamily="18" charset="0"/>
                            <a:ea typeface="Cambria Math" panose="02040503050406030204" pitchFamily="18" charset="0"/>
                          </a:rPr>
                        </m:ctrlPr>
                      </m:sSupPr>
                      <m:e>
                        <m:r>
                          <a:rPr lang="en-GB" sz="2400" i="1">
                            <a:solidFill>
                              <a:schemeClr val="accent6"/>
                            </a:solidFill>
                            <a:latin typeface="Cambria Math" panose="02040503050406030204" pitchFamily="18" charset="0"/>
                            <a:ea typeface="Cambria Math" panose="02040503050406030204" pitchFamily="18" charset="0"/>
                          </a:rPr>
                          <m:t>10</m:t>
                        </m:r>
                      </m:e>
                      <m:sup>
                        <m:r>
                          <a:rPr lang="en-GB" sz="2400" i="1">
                            <a:solidFill>
                              <a:schemeClr val="accent6"/>
                            </a:solidFill>
                            <a:latin typeface="Cambria Math" panose="02040503050406030204" pitchFamily="18" charset="0"/>
                            <a:ea typeface="Cambria Math" panose="02040503050406030204" pitchFamily="18" charset="0"/>
                          </a:rPr>
                          <m:t>5</m:t>
                        </m:r>
                      </m:sup>
                    </m:sSup>
                    <m:r>
                      <m:rPr>
                        <m:sty m:val="p"/>
                      </m:rPr>
                      <a:rPr lang="en-GB" sz="2400">
                        <a:solidFill>
                          <a:schemeClr val="accent6"/>
                        </a:solidFill>
                        <a:latin typeface="Cambria Math" panose="02040503050406030204" pitchFamily="18" charset="0"/>
                        <a:ea typeface="Cambria Math" panose="02040503050406030204" pitchFamily="18" charset="0"/>
                      </a:rPr>
                      <m:t>m</m:t>
                    </m:r>
                    <m:sSup>
                      <m:sSupPr>
                        <m:ctrlPr>
                          <a:rPr lang="en-GB" sz="2400" i="1">
                            <a:solidFill>
                              <a:schemeClr val="accent6"/>
                            </a:solidFill>
                            <a:latin typeface="Cambria Math" panose="02040503050406030204" pitchFamily="18" charset="0"/>
                            <a:ea typeface="Cambria Math" panose="02040503050406030204" pitchFamily="18" charset="0"/>
                          </a:rPr>
                        </m:ctrlPr>
                      </m:sSupPr>
                      <m:e>
                        <m:r>
                          <m:rPr>
                            <m:sty m:val="p"/>
                          </m:rPr>
                          <a:rPr lang="en-GB" sz="2400">
                            <a:solidFill>
                              <a:schemeClr val="accent6"/>
                            </a:solidFill>
                            <a:latin typeface="Cambria Math" panose="02040503050406030204" pitchFamily="18" charset="0"/>
                            <a:ea typeface="Cambria Math" panose="02040503050406030204" pitchFamily="18" charset="0"/>
                          </a:rPr>
                          <m:t>s</m:t>
                        </m:r>
                      </m:e>
                      <m:sup>
                        <m:r>
                          <a:rPr lang="en-GB" sz="2400" i="1">
                            <a:solidFill>
                              <a:schemeClr val="accent6"/>
                            </a:solidFill>
                            <a:latin typeface="Cambria Math" panose="02040503050406030204" pitchFamily="18" charset="0"/>
                            <a:ea typeface="Cambria Math" panose="02040503050406030204" pitchFamily="18" charset="0"/>
                          </a:rPr>
                          <m:t>−1</m:t>
                        </m:r>
                      </m:sup>
                    </m:sSup>
                  </m:oMath>
                </a14:m>
                <a:r>
                  <a:rPr lang="en-GB" sz="2400" dirty="0">
                    <a:solidFill>
                      <a:schemeClr val="accent6"/>
                    </a:solidFill>
                  </a:rPr>
                  <a:t> ,  </a:t>
                </a:r>
                <a14:m>
                  <m:oMath xmlns:m="http://schemas.openxmlformats.org/officeDocument/2006/math">
                    <m:sSub>
                      <m:sSubPr>
                        <m:ctrlPr>
                          <a:rPr lang="en-GB" sz="2400" i="1">
                            <a:solidFill>
                              <a:schemeClr val="accent6"/>
                            </a:solidFill>
                            <a:latin typeface="Cambria Math" panose="02040503050406030204" pitchFamily="18" charset="0"/>
                          </a:rPr>
                        </m:ctrlPr>
                      </m:sSubPr>
                      <m:e>
                        <m:r>
                          <a:rPr lang="en-GB" sz="2400" i="1">
                            <a:solidFill>
                              <a:schemeClr val="accent6"/>
                            </a:solidFill>
                            <a:latin typeface="Cambria Math" panose="02040503050406030204" pitchFamily="18" charset="0"/>
                          </a:rPr>
                          <m:t>𝑣</m:t>
                        </m:r>
                      </m:e>
                      <m:sub>
                        <m:r>
                          <a:rPr lang="en-GB" sz="2400" i="1">
                            <a:solidFill>
                              <a:schemeClr val="accent6"/>
                            </a:solidFill>
                            <a:latin typeface="Cambria Math" panose="02040503050406030204" pitchFamily="18" charset="0"/>
                            <a:ea typeface="Cambria Math" panose="02040503050406030204" pitchFamily="18" charset="0"/>
                          </a:rPr>
                          <m:t>⊥</m:t>
                        </m:r>
                      </m:sub>
                    </m:sSub>
                    <m:r>
                      <a:rPr lang="en-GB" sz="2400" i="1">
                        <a:solidFill>
                          <a:schemeClr val="accent6"/>
                        </a:solidFill>
                        <a:latin typeface="Cambria Math" panose="02040503050406030204" pitchFamily="18" charset="0"/>
                        <a:ea typeface="Cambria Math" panose="02040503050406030204" pitchFamily="18" charset="0"/>
                      </a:rPr>
                      <m:t>~1</m:t>
                    </m:r>
                    <m:r>
                      <m:rPr>
                        <m:sty m:val="p"/>
                      </m:rPr>
                      <a:rPr lang="en-GB" sz="2400">
                        <a:solidFill>
                          <a:schemeClr val="accent6"/>
                        </a:solidFill>
                        <a:latin typeface="Cambria Math" panose="02040503050406030204" pitchFamily="18" charset="0"/>
                        <a:ea typeface="Cambria Math" panose="02040503050406030204" pitchFamily="18" charset="0"/>
                      </a:rPr>
                      <m:t>m</m:t>
                    </m:r>
                    <m:sSup>
                      <m:sSupPr>
                        <m:ctrlPr>
                          <a:rPr lang="en-GB" sz="2400" i="1">
                            <a:solidFill>
                              <a:schemeClr val="accent6"/>
                            </a:solidFill>
                            <a:latin typeface="Cambria Math" panose="02040503050406030204" pitchFamily="18" charset="0"/>
                            <a:ea typeface="Cambria Math" panose="02040503050406030204" pitchFamily="18" charset="0"/>
                          </a:rPr>
                        </m:ctrlPr>
                      </m:sSupPr>
                      <m:e>
                        <m:r>
                          <m:rPr>
                            <m:sty m:val="p"/>
                          </m:rPr>
                          <a:rPr lang="en-GB" sz="2400">
                            <a:solidFill>
                              <a:schemeClr val="accent6"/>
                            </a:solidFill>
                            <a:latin typeface="Cambria Math" panose="02040503050406030204" pitchFamily="18" charset="0"/>
                            <a:ea typeface="Cambria Math" panose="02040503050406030204" pitchFamily="18" charset="0"/>
                          </a:rPr>
                          <m:t>s</m:t>
                        </m:r>
                      </m:e>
                      <m:sup>
                        <m:r>
                          <a:rPr lang="en-GB" sz="2400" i="1">
                            <a:solidFill>
                              <a:schemeClr val="accent6"/>
                            </a:solidFill>
                            <a:latin typeface="Cambria Math" panose="02040503050406030204" pitchFamily="18" charset="0"/>
                            <a:ea typeface="Cambria Math" panose="02040503050406030204" pitchFamily="18" charset="0"/>
                          </a:rPr>
                          <m:t>−1</m:t>
                        </m:r>
                      </m:sup>
                    </m:sSup>
                  </m:oMath>
                </a14:m>
                <a:r>
                  <a:rPr lang="en-GB" sz="2400" dirty="0">
                    <a:solidFill>
                      <a:schemeClr val="accent6"/>
                    </a:solidFill>
                  </a:rPr>
                  <a:t> </a:t>
                </a:r>
              </a:p>
            </p:txBody>
          </p:sp>
        </mc:Choice>
        <mc:Fallback>
          <p:sp>
            <p:nvSpPr>
              <p:cNvPr id="13" name="Rectangle 12">
                <a:extLst>
                  <a:ext uri="{FF2B5EF4-FFF2-40B4-BE49-F238E27FC236}">
                    <a16:creationId xmlns:a16="http://schemas.microsoft.com/office/drawing/2014/main" id="{10076598-46DE-2841-A54C-176687DA2269}"/>
                  </a:ext>
                </a:extLst>
              </p:cNvPr>
              <p:cNvSpPr>
                <a:spLocks noRot="1" noChangeAspect="1" noMove="1" noResize="1" noEditPoints="1" noAdjustHandles="1" noChangeArrowheads="1" noChangeShapeType="1" noTextEdit="1"/>
              </p:cNvSpPr>
              <p:nvPr/>
            </p:nvSpPr>
            <p:spPr>
              <a:xfrm>
                <a:off x="327613" y="1601839"/>
                <a:ext cx="8373042" cy="1005532"/>
              </a:xfrm>
              <a:prstGeom prst="rect">
                <a:avLst/>
              </a:prstGeom>
              <a:blipFill>
                <a:blip r:embed="rId4"/>
                <a:stretch>
                  <a:fillRect l="-909" t="-5000" b="-12500"/>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0D6791B8-9E45-CEC2-419A-081C7F75EE2D}"/>
              </a:ext>
            </a:extLst>
          </p:cNvPr>
          <p:cNvPicPr>
            <a:picLocks noChangeAspect="1"/>
          </p:cNvPicPr>
          <p:nvPr/>
        </p:nvPicPr>
        <p:blipFill rotWithShape="1">
          <a:blip r:embed="rId5"/>
          <a:srcRect t="3199" b="14813"/>
          <a:stretch/>
        </p:blipFill>
        <p:spPr>
          <a:xfrm>
            <a:off x="9137937" y="3254925"/>
            <a:ext cx="2618702" cy="3603075"/>
          </a:xfrm>
          <a:prstGeom prst="rect">
            <a:avLst/>
          </a:prstGeom>
        </p:spPr>
      </p:pic>
      <p:sp>
        <p:nvSpPr>
          <p:cNvPr id="10" name="Rounded Rectangle 9">
            <a:extLst>
              <a:ext uri="{FF2B5EF4-FFF2-40B4-BE49-F238E27FC236}">
                <a16:creationId xmlns:a16="http://schemas.microsoft.com/office/drawing/2014/main" id="{F788D1AE-662F-1CCA-2C7F-64BD851D6D12}"/>
              </a:ext>
            </a:extLst>
          </p:cNvPr>
          <p:cNvSpPr/>
          <p:nvPr/>
        </p:nvSpPr>
        <p:spPr>
          <a:xfrm>
            <a:off x="10410344" y="2195484"/>
            <a:ext cx="1153585" cy="316808"/>
          </a:xfrm>
          <a:prstGeom prst="roundRect">
            <a:avLst>
              <a:gd name="adj" fmla="val 50000"/>
            </a:avLst>
          </a:prstGeom>
          <a:solidFill>
            <a:schemeClr val="accent1">
              <a:alpha val="29869"/>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ED91102-8DDB-8635-7625-A46205A04141}"/>
              </a:ext>
            </a:extLst>
          </p:cNvPr>
          <p:cNvSpPr txBox="1"/>
          <p:nvPr/>
        </p:nvSpPr>
        <p:spPr>
          <a:xfrm>
            <a:off x="327613" y="2960433"/>
            <a:ext cx="7938932" cy="1491562"/>
          </a:xfrm>
          <a:prstGeom prst="rect">
            <a:avLst/>
          </a:prstGeom>
          <a:noFill/>
        </p:spPr>
        <p:txBody>
          <a:bodyPr wrap="square">
            <a:spAutoFit/>
          </a:bodyPr>
          <a:lstStyle/>
          <a:p>
            <a:pPr marL="285750" indent="-285750">
              <a:lnSpc>
                <a:spcPct val="130000"/>
              </a:lnSpc>
              <a:spcAft>
                <a:spcPts val="1200"/>
              </a:spcAft>
              <a:buFont typeface="Arial" panose="020B0604020202020204" pitchFamily="34" charset="0"/>
              <a:buChar char="•"/>
            </a:pPr>
            <a:r>
              <a:rPr lang="en-GB" sz="2400" dirty="0"/>
              <a:t>Survival of massive heat loads on divertor:  e.g.  ITER</a:t>
            </a:r>
            <a:br>
              <a:rPr lang="en-GB" sz="2400" dirty="0"/>
            </a:br>
            <a:r>
              <a:rPr lang="en-GB" sz="2400" dirty="0"/>
              <a:t>		100 MW </a:t>
            </a:r>
            <a:r>
              <a:rPr lang="en-GB" sz="2000" dirty="0">
                <a:solidFill>
                  <a:schemeClr val="bg2">
                    <a:lumMod val="75000"/>
                  </a:schemeClr>
                </a:solidFill>
              </a:rPr>
              <a:t>(</a:t>
            </a:r>
            <a:r>
              <a:rPr lang="en-GB" sz="2000" i="1" dirty="0">
                <a:solidFill>
                  <a:schemeClr val="bg2">
                    <a:lumMod val="75000"/>
                  </a:schemeClr>
                </a:solidFill>
              </a:rPr>
              <a:t>20% of 500 </a:t>
            </a:r>
            <a:r>
              <a:rPr lang="en-GB" sz="2000" dirty="0">
                <a:solidFill>
                  <a:schemeClr val="bg2">
                    <a:lumMod val="75000"/>
                  </a:schemeClr>
                </a:solidFill>
              </a:rPr>
              <a:t>MW)   	</a:t>
            </a:r>
            <a:r>
              <a:rPr lang="en-GB" sz="2400" dirty="0">
                <a:sym typeface="Wingdings" pitchFamily="2" charset="2"/>
              </a:rPr>
              <a:t>   </a:t>
            </a:r>
            <a:r>
              <a:rPr lang="en-GB" sz="2400" b="1" dirty="0">
                <a:sym typeface="Wingdings" pitchFamily="2" charset="2"/>
              </a:rPr>
              <a:t>~ 1 GW m</a:t>
            </a:r>
            <a:r>
              <a:rPr lang="en-GB" sz="2400" b="1" baseline="30000" dirty="0">
                <a:sym typeface="Wingdings" pitchFamily="2" charset="2"/>
              </a:rPr>
              <a:t>–2</a:t>
            </a:r>
            <a:r>
              <a:rPr lang="en-GB" sz="2400" dirty="0">
                <a:sym typeface="Wingdings" pitchFamily="2" charset="2"/>
              </a:rPr>
              <a:t>  ‘upstream’</a:t>
            </a:r>
            <a:br>
              <a:rPr lang="en-GB" sz="2400" baseline="30000" dirty="0">
                <a:sym typeface="Wingdings" pitchFamily="2" charset="2"/>
              </a:rPr>
            </a:br>
            <a:r>
              <a:rPr lang="en-GB" sz="2400" dirty="0">
                <a:sym typeface="Wingdings" pitchFamily="2" charset="2"/>
              </a:rPr>
              <a:t>		</a:t>
            </a:r>
            <a:r>
              <a:rPr lang="en-GB" sz="2400" dirty="0">
                <a:solidFill>
                  <a:srgbClr val="C00000"/>
                </a:solidFill>
                <a:sym typeface="Wingdings" pitchFamily="2" charset="2"/>
              </a:rPr>
              <a:t>material limit	</a:t>
            </a:r>
            <a:r>
              <a:rPr lang="en-GB" sz="2400" dirty="0">
                <a:sym typeface="Wingdings" pitchFamily="2" charset="2"/>
              </a:rPr>
              <a:t>			 	</a:t>
            </a:r>
            <a:r>
              <a:rPr lang="en-GB" sz="2400" dirty="0">
                <a:solidFill>
                  <a:srgbClr val="C00000"/>
                </a:solidFill>
                <a:sym typeface="Wingdings" pitchFamily="2" charset="2"/>
              </a:rPr>
              <a:t> </a:t>
            </a:r>
            <a:r>
              <a:rPr lang="en-GB" sz="2400" b="1" dirty="0">
                <a:solidFill>
                  <a:srgbClr val="C00000"/>
                </a:solidFill>
                <a:sym typeface="Wingdings" pitchFamily="2" charset="2"/>
              </a:rPr>
              <a:t>10 MW m</a:t>
            </a:r>
            <a:r>
              <a:rPr lang="en-GB" sz="2400" b="1" baseline="30000" dirty="0">
                <a:solidFill>
                  <a:srgbClr val="C00000"/>
                </a:solidFill>
                <a:sym typeface="Wingdings" pitchFamily="2" charset="2"/>
              </a:rPr>
              <a:t>–2</a:t>
            </a:r>
            <a:endParaRPr lang="en-GB" sz="2400" b="1" dirty="0">
              <a:solidFill>
                <a:srgbClr val="C00000"/>
              </a:solidFill>
              <a:sym typeface="Wingdings" pitchFamily="2" charset="2"/>
            </a:endParaRPr>
          </a:p>
        </p:txBody>
      </p:sp>
      <p:sp>
        <p:nvSpPr>
          <p:cNvPr id="19" name="Rectangle 18">
            <a:extLst>
              <a:ext uri="{FF2B5EF4-FFF2-40B4-BE49-F238E27FC236}">
                <a16:creationId xmlns:a16="http://schemas.microsoft.com/office/drawing/2014/main" id="{6477F4C5-11E2-F993-6FDB-B8340EDA234E}"/>
              </a:ext>
            </a:extLst>
          </p:cNvPr>
          <p:cNvSpPr/>
          <p:nvPr/>
        </p:nvSpPr>
        <p:spPr>
          <a:xfrm>
            <a:off x="327613" y="4805057"/>
            <a:ext cx="8810324" cy="1800493"/>
          </a:xfrm>
          <a:prstGeom prst="rect">
            <a:avLst/>
          </a:prstGeom>
        </p:spPr>
        <p:txBody>
          <a:bodyPr wrap="square">
            <a:spAutoFit/>
          </a:bodyPr>
          <a:lstStyle/>
          <a:p>
            <a:pPr marL="285750" indent="-285750">
              <a:spcAft>
                <a:spcPts val="600"/>
              </a:spcAft>
              <a:buFont typeface="Arial" panose="020B0604020202020204" pitchFamily="34" charset="0"/>
              <a:buChar char="•"/>
            </a:pPr>
            <a:r>
              <a:rPr lang="en-GB" sz="2400" dirty="0"/>
              <a:t>Coping strategies</a:t>
            </a:r>
          </a:p>
          <a:p>
            <a:pPr marL="742950" lvl="1" indent="-285750">
              <a:spcAft>
                <a:spcPts val="600"/>
              </a:spcAft>
              <a:buFont typeface="Arial" panose="020B0604020202020204" pitchFamily="34" charset="0"/>
              <a:buChar char="•"/>
            </a:pPr>
            <a:r>
              <a:rPr lang="en-GB" sz="2400" dirty="0"/>
              <a:t>Expand SOL thickness:	 ~5 mm </a:t>
            </a:r>
            <a:r>
              <a:rPr lang="en-GB" sz="2400" i="1" dirty="0"/>
              <a:t>upstream</a:t>
            </a:r>
            <a:r>
              <a:rPr lang="en-GB" sz="2400" dirty="0"/>
              <a:t>  </a:t>
            </a:r>
            <a:r>
              <a:rPr lang="en-GB" sz="2400" dirty="0">
                <a:sym typeface="Wingdings" pitchFamily="2" charset="2"/>
              </a:rPr>
              <a:t>   ~few cm </a:t>
            </a:r>
            <a:r>
              <a:rPr lang="en-GB" sz="2400" i="1" dirty="0">
                <a:sym typeface="Wingdings" pitchFamily="2" charset="2"/>
              </a:rPr>
              <a:t>divertor</a:t>
            </a:r>
          </a:p>
          <a:p>
            <a:pPr marL="742950" lvl="1" indent="-285750">
              <a:spcAft>
                <a:spcPts val="600"/>
              </a:spcAft>
              <a:buFont typeface="Arial" panose="020B0604020202020204" pitchFamily="34" charset="0"/>
              <a:buChar char="•"/>
            </a:pPr>
            <a:r>
              <a:rPr lang="en-GB" sz="2400" dirty="0">
                <a:sym typeface="Wingdings" pitchFamily="2" charset="2"/>
              </a:rPr>
              <a:t>Absorb power into gas buffer    </a:t>
            </a:r>
            <a:r>
              <a:rPr lang="en-GB" sz="2400" b="1" dirty="0">
                <a:sym typeface="Wingdings" pitchFamily="2" charset="2"/>
              </a:rPr>
              <a:t>detachment</a:t>
            </a:r>
          </a:p>
          <a:p>
            <a:pPr marL="742950" lvl="1" indent="-285750">
              <a:spcAft>
                <a:spcPts val="600"/>
              </a:spcAft>
              <a:buFont typeface="Arial" panose="020B0604020202020204" pitchFamily="34" charset="0"/>
              <a:buChar char="•"/>
            </a:pPr>
            <a:r>
              <a:rPr lang="en-GB" sz="2400" b="1" dirty="0">
                <a:sym typeface="Wingdings" pitchFamily="2" charset="2"/>
              </a:rPr>
              <a:t>Oblique B-fields,   </a:t>
            </a:r>
            <a:r>
              <a:rPr lang="en-GB" sz="2400" dirty="0">
                <a:sym typeface="Wingdings" pitchFamily="2" charset="2"/>
              </a:rPr>
              <a:t>multiple divertors ,  … </a:t>
            </a:r>
          </a:p>
        </p:txBody>
      </p:sp>
    </p:spTree>
    <p:extLst>
      <p:ext uri="{BB962C8B-B14F-4D97-AF65-F5344CB8AC3E}">
        <p14:creationId xmlns:p14="http://schemas.microsoft.com/office/powerpoint/2010/main" val="14849765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D6606-B345-C142-8BAC-64F43EB13998}"/>
              </a:ext>
            </a:extLst>
          </p:cNvPr>
          <p:cNvSpPr>
            <a:spLocks noGrp="1"/>
          </p:cNvSpPr>
          <p:nvPr>
            <p:ph type="title"/>
          </p:nvPr>
        </p:nvSpPr>
        <p:spPr>
          <a:xfrm>
            <a:off x="479376" y="126210"/>
            <a:ext cx="11372127" cy="1325563"/>
          </a:xfrm>
        </p:spPr>
        <p:txBody>
          <a:bodyPr>
            <a:normAutofit/>
          </a:bodyPr>
          <a:lstStyle/>
          <a:p>
            <a:r>
              <a:rPr lang="en-GB" sz="3600" dirty="0"/>
              <a:t>Exhaust physics in MCF			</a:t>
            </a:r>
            <a:br>
              <a:rPr lang="en-GB" sz="3600" dirty="0"/>
            </a:br>
            <a:r>
              <a:rPr lang="en-GB" sz="3200" b="0" i="1" dirty="0"/>
              <a:t>Complexities</a:t>
            </a:r>
          </a:p>
        </p:txBody>
      </p:sp>
      <p:sp>
        <p:nvSpPr>
          <p:cNvPr id="10" name="Slide Number Placeholder 9">
            <a:extLst>
              <a:ext uri="{FF2B5EF4-FFF2-40B4-BE49-F238E27FC236}">
                <a16:creationId xmlns:a16="http://schemas.microsoft.com/office/drawing/2014/main" id="{9D44F0CD-8485-984F-BEEC-16D8D4F56BF5}"/>
              </a:ext>
            </a:extLst>
          </p:cNvPr>
          <p:cNvSpPr>
            <a:spLocks noGrp="1"/>
          </p:cNvSpPr>
          <p:nvPr>
            <p:ph type="sldNum" sz="quarter" idx="12"/>
          </p:nvPr>
        </p:nvSpPr>
        <p:spPr/>
        <p:txBody>
          <a:bodyPr/>
          <a:lstStyle/>
          <a:p>
            <a:fld id="{9F85A420-8BDD-054E-A85F-492ADA0C3797}" type="slidenum">
              <a:rPr lang="en-US" smtClean="0"/>
              <a:t>6</a:t>
            </a:fld>
            <a:endParaRPr lang="en-US" dirty="0"/>
          </a:p>
        </p:txBody>
      </p:sp>
      <p:sp>
        <p:nvSpPr>
          <p:cNvPr id="4" name="Content Placeholder 2">
            <a:extLst>
              <a:ext uri="{FF2B5EF4-FFF2-40B4-BE49-F238E27FC236}">
                <a16:creationId xmlns:a16="http://schemas.microsoft.com/office/drawing/2014/main" id="{EB6D4E29-BBA3-164F-A90A-142FBA2421D6}"/>
              </a:ext>
            </a:extLst>
          </p:cNvPr>
          <p:cNvSpPr txBox="1">
            <a:spLocks/>
          </p:cNvSpPr>
          <p:nvPr/>
        </p:nvSpPr>
        <p:spPr>
          <a:xfrm>
            <a:off x="551384" y="4561133"/>
            <a:ext cx="7816702" cy="17045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sp>
        <p:nvSpPr>
          <p:cNvPr id="25" name="TextBox 24">
            <a:extLst>
              <a:ext uri="{FF2B5EF4-FFF2-40B4-BE49-F238E27FC236}">
                <a16:creationId xmlns:a16="http://schemas.microsoft.com/office/drawing/2014/main" id="{6CB460A6-F307-9546-9531-309CA47F9010}"/>
              </a:ext>
            </a:extLst>
          </p:cNvPr>
          <p:cNvSpPr txBox="1"/>
          <p:nvPr/>
        </p:nvSpPr>
        <p:spPr>
          <a:xfrm>
            <a:off x="551384" y="1507631"/>
            <a:ext cx="8962071" cy="1692771"/>
          </a:xfrm>
          <a:prstGeom prst="rect">
            <a:avLst/>
          </a:prstGeom>
          <a:noFill/>
        </p:spPr>
        <p:txBody>
          <a:bodyPr wrap="square" rtlCol="0">
            <a:spAutoFit/>
          </a:bodyPr>
          <a:lstStyle/>
          <a:p>
            <a:pPr marL="285750" indent="-285750">
              <a:buFont typeface="Arial" panose="020B0604020202020204" pitchFamily="34" charset="0"/>
              <a:buChar char="•"/>
            </a:pPr>
            <a:r>
              <a:rPr lang="en-US" sz="2600" dirty="0"/>
              <a:t>Neutral physics	</a:t>
            </a:r>
            <a:r>
              <a:rPr lang="en-US" sz="2400" i="1" dirty="0">
                <a:solidFill>
                  <a:schemeClr val="accent6">
                    <a:lumMod val="75000"/>
                  </a:schemeClr>
                </a:solidFill>
              </a:rPr>
              <a:t>(kitchen sink)</a:t>
            </a:r>
          </a:p>
          <a:p>
            <a:pPr marL="742950" lvl="1" indent="-285750">
              <a:buFont typeface="Arial" panose="020B0604020202020204" pitchFamily="34" charset="0"/>
              <a:buChar char="•"/>
            </a:pPr>
            <a:r>
              <a:rPr lang="en-US" sz="2600" dirty="0"/>
              <a:t>Rich atomic &amp; molecular physics  </a:t>
            </a:r>
            <a:r>
              <a:rPr lang="en-US" sz="2400" i="1" dirty="0">
                <a:solidFill>
                  <a:schemeClr val="accent6">
                    <a:lumMod val="75000"/>
                  </a:schemeClr>
                </a:solidFill>
              </a:rPr>
              <a:t>(collisional rad. model)</a:t>
            </a:r>
            <a:endParaRPr lang="en-US" sz="2600" dirty="0"/>
          </a:p>
          <a:p>
            <a:pPr marL="742950" lvl="1" indent="-285750">
              <a:buFont typeface="Arial" panose="020B0604020202020204" pitchFamily="34" charset="0"/>
              <a:buChar char="•"/>
            </a:pPr>
            <a:r>
              <a:rPr lang="en-US" sz="2600" dirty="0"/>
              <a:t>Transport kinetic in nature</a:t>
            </a:r>
          </a:p>
          <a:p>
            <a:pPr marL="742950" lvl="1" indent="-285750">
              <a:buFont typeface="Arial" panose="020B0604020202020204" pitchFamily="34" charset="0"/>
              <a:buChar char="•"/>
            </a:pPr>
            <a:endParaRPr lang="en-US" sz="2600" dirty="0"/>
          </a:p>
        </p:txBody>
      </p:sp>
      <p:sp>
        <p:nvSpPr>
          <p:cNvPr id="27" name="TextBox 26">
            <a:extLst>
              <a:ext uri="{FF2B5EF4-FFF2-40B4-BE49-F238E27FC236}">
                <a16:creationId xmlns:a16="http://schemas.microsoft.com/office/drawing/2014/main" id="{B3C3FD21-C8E4-CD42-A968-0C28CC8928F9}"/>
              </a:ext>
            </a:extLst>
          </p:cNvPr>
          <p:cNvSpPr txBox="1"/>
          <p:nvPr/>
        </p:nvSpPr>
        <p:spPr>
          <a:xfrm>
            <a:off x="551384" y="3006075"/>
            <a:ext cx="8121561" cy="1600438"/>
          </a:xfrm>
          <a:prstGeom prst="rect">
            <a:avLst/>
          </a:prstGeom>
          <a:noFill/>
        </p:spPr>
        <p:txBody>
          <a:bodyPr wrap="square" rtlCol="0">
            <a:spAutoFit/>
          </a:bodyPr>
          <a:lstStyle/>
          <a:p>
            <a:pPr marL="285750" indent="-285750">
              <a:buFont typeface="Arial" panose="020B0604020202020204" pitchFamily="34" charset="0"/>
              <a:buChar char="•"/>
            </a:pPr>
            <a:r>
              <a:rPr lang="en-US" sz="2600" dirty="0"/>
              <a:t>Plasma physics</a:t>
            </a:r>
          </a:p>
          <a:p>
            <a:pPr marL="742950" lvl="1" indent="-285750">
              <a:buFont typeface="Arial" panose="020B0604020202020204" pitchFamily="34" charset="0"/>
              <a:buChar char="•"/>
            </a:pPr>
            <a:r>
              <a:rPr lang="en-US" sz="2400" dirty="0"/>
              <a:t>Turbulence	</a:t>
            </a:r>
            <a:r>
              <a:rPr lang="en-US" sz="2400" dirty="0">
                <a:sym typeface="Wingdings" pitchFamily="2" charset="2"/>
              </a:rPr>
              <a:t>  filaments</a:t>
            </a:r>
            <a:endParaRPr lang="en-US" sz="2400" dirty="0"/>
          </a:p>
          <a:p>
            <a:pPr marL="742950" lvl="1" indent="-285750">
              <a:buFont typeface="Arial" panose="020B0604020202020204" pitchFamily="34" charset="0"/>
              <a:buChar char="•"/>
            </a:pPr>
            <a:r>
              <a:rPr lang="en-US" sz="2400" dirty="0"/>
              <a:t>Long mean-free-path  </a:t>
            </a:r>
            <a:r>
              <a:rPr lang="en-US" sz="2400" dirty="0">
                <a:sym typeface="Wingdings" pitchFamily="2" charset="2"/>
              </a:rPr>
              <a:t>   transport closure of fluid </a:t>
            </a:r>
            <a:r>
              <a:rPr lang="en-US" sz="2400" dirty="0" err="1">
                <a:sym typeface="Wingdings" pitchFamily="2" charset="2"/>
              </a:rPr>
              <a:t>eqns</a:t>
            </a:r>
            <a:endParaRPr lang="en-US" sz="2400" dirty="0">
              <a:sym typeface="Wingdings" pitchFamily="2" charset="2"/>
            </a:endParaRPr>
          </a:p>
          <a:p>
            <a:pPr marL="742950" lvl="1" indent="-285750">
              <a:buFont typeface="Arial" panose="020B0604020202020204" pitchFamily="34" charset="0"/>
              <a:buChar char="•"/>
            </a:pPr>
            <a:r>
              <a:rPr lang="en-US" sz="2400" dirty="0">
                <a:sym typeface="Wingdings" pitchFamily="2" charset="2"/>
              </a:rPr>
              <a:t>Sheath physics </a:t>
            </a:r>
            <a:endParaRPr lang="en-US" sz="2400" dirty="0"/>
          </a:p>
        </p:txBody>
      </p:sp>
      <p:sp>
        <p:nvSpPr>
          <p:cNvPr id="18" name="Rectangle 17">
            <a:extLst>
              <a:ext uri="{FF2B5EF4-FFF2-40B4-BE49-F238E27FC236}">
                <a16:creationId xmlns:a16="http://schemas.microsoft.com/office/drawing/2014/main" id="{0259AC7E-928C-C943-AAA2-1A9D0A479DEE}"/>
              </a:ext>
            </a:extLst>
          </p:cNvPr>
          <p:cNvSpPr/>
          <p:nvPr/>
        </p:nvSpPr>
        <p:spPr>
          <a:xfrm>
            <a:off x="9339063" y="6380012"/>
            <a:ext cx="1890582" cy="307777"/>
          </a:xfrm>
          <a:prstGeom prst="rect">
            <a:avLst/>
          </a:prstGeom>
        </p:spPr>
        <p:txBody>
          <a:bodyPr wrap="none">
            <a:spAutoFit/>
          </a:bodyPr>
          <a:lstStyle/>
          <a:p>
            <a:r>
              <a:rPr lang="en-GB" sz="1400" dirty="0">
                <a:solidFill>
                  <a:schemeClr val="accent4"/>
                </a:solidFill>
              </a:rPr>
              <a:t>SOL-filaments on MAST</a:t>
            </a:r>
          </a:p>
        </p:txBody>
      </p:sp>
      <p:pic>
        <p:nvPicPr>
          <p:cNvPr id="3" name="Picture 2" descr="http://www.efda.org/wpcms/wp-content/uploads/2011/07/fig07.gif?22680f">
            <a:extLst>
              <a:ext uri="{FF2B5EF4-FFF2-40B4-BE49-F238E27FC236}">
                <a16:creationId xmlns:a16="http://schemas.microsoft.com/office/drawing/2014/main" id="{3F424078-DB19-398E-BE36-B680F73DC1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317" b="12049"/>
          <a:stretch/>
        </p:blipFill>
        <p:spPr bwMode="auto">
          <a:xfrm>
            <a:off x="8838526" y="838160"/>
            <a:ext cx="3244927" cy="2628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D7BB6820-B67E-2DB2-6BA8-4B8B6C80A26A}"/>
              </a:ext>
            </a:extLst>
          </p:cNvPr>
          <p:cNvPicPr>
            <a:picLocks noChangeAspect="1"/>
          </p:cNvPicPr>
          <p:nvPr/>
        </p:nvPicPr>
        <p:blipFill>
          <a:blip r:embed="rId4"/>
          <a:stretch>
            <a:fillRect/>
          </a:stretch>
        </p:blipFill>
        <p:spPr>
          <a:xfrm>
            <a:off x="8959847" y="3774751"/>
            <a:ext cx="2891656" cy="2605261"/>
          </a:xfrm>
          <a:prstGeom prst="rect">
            <a:avLst/>
          </a:prstGeom>
        </p:spPr>
      </p:pic>
      <p:sp>
        <p:nvSpPr>
          <p:cNvPr id="8" name="TextBox 7">
            <a:extLst>
              <a:ext uri="{FF2B5EF4-FFF2-40B4-BE49-F238E27FC236}">
                <a16:creationId xmlns:a16="http://schemas.microsoft.com/office/drawing/2014/main" id="{9EEAEA5A-E9FD-621F-B3D2-F361A6DDE6FB}"/>
              </a:ext>
            </a:extLst>
          </p:cNvPr>
          <p:cNvSpPr txBox="1"/>
          <p:nvPr/>
        </p:nvSpPr>
        <p:spPr>
          <a:xfrm>
            <a:off x="479376" y="4772974"/>
            <a:ext cx="8121561" cy="1231106"/>
          </a:xfrm>
          <a:prstGeom prst="rect">
            <a:avLst/>
          </a:prstGeom>
          <a:noFill/>
        </p:spPr>
        <p:txBody>
          <a:bodyPr wrap="square" rtlCol="0">
            <a:spAutoFit/>
          </a:bodyPr>
          <a:lstStyle/>
          <a:p>
            <a:pPr marL="285750" indent="-285750">
              <a:buFont typeface="Arial" panose="020B0604020202020204" pitchFamily="34" charset="0"/>
              <a:buChar char="•"/>
            </a:pPr>
            <a:r>
              <a:rPr lang="en-US" sz="2600" dirty="0"/>
              <a:t>Impurities </a:t>
            </a:r>
          </a:p>
          <a:p>
            <a:pPr marL="742950" lvl="1" indent="-285750">
              <a:buFont typeface="Arial" panose="020B0604020202020204" pitchFamily="34" charset="0"/>
              <a:buChar char="•"/>
            </a:pPr>
            <a:r>
              <a:rPr lang="en-US" sz="2400" dirty="0"/>
              <a:t>Dynamics of sputtered wall  (W, Be)</a:t>
            </a:r>
          </a:p>
          <a:p>
            <a:pPr marL="742950" lvl="1" indent="-285750">
              <a:buFont typeface="Arial" panose="020B0604020202020204" pitchFamily="34" charset="0"/>
              <a:buChar char="•"/>
            </a:pPr>
            <a:r>
              <a:rPr lang="en-US" sz="2400" dirty="0"/>
              <a:t>Fusion ash (He) transport and removal</a:t>
            </a:r>
          </a:p>
        </p:txBody>
      </p:sp>
      <p:sp>
        <p:nvSpPr>
          <p:cNvPr id="9" name="TextBox 8">
            <a:extLst>
              <a:ext uri="{FF2B5EF4-FFF2-40B4-BE49-F238E27FC236}">
                <a16:creationId xmlns:a16="http://schemas.microsoft.com/office/drawing/2014/main" id="{410F7168-6568-FB1E-D0D8-9F86D4ED23D3}"/>
              </a:ext>
            </a:extLst>
          </p:cNvPr>
          <p:cNvSpPr txBox="1"/>
          <p:nvPr/>
        </p:nvSpPr>
        <p:spPr>
          <a:xfrm>
            <a:off x="479376" y="6146886"/>
            <a:ext cx="8121561" cy="492443"/>
          </a:xfrm>
          <a:prstGeom prst="rect">
            <a:avLst/>
          </a:prstGeom>
          <a:noFill/>
        </p:spPr>
        <p:txBody>
          <a:bodyPr wrap="square" rtlCol="0">
            <a:spAutoFit/>
          </a:bodyPr>
          <a:lstStyle/>
          <a:p>
            <a:pPr marL="285750" indent="-285750">
              <a:buFont typeface="Arial" panose="020B0604020202020204" pitchFamily="34" charset="0"/>
              <a:buChar char="•"/>
            </a:pPr>
            <a:r>
              <a:rPr lang="en-US" sz="2600" dirty="0"/>
              <a:t>Material physics</a:t>
            </a:r>
            <a:endParaRPr lang="en-US" sz="2400" dirty="0"/>
          </a:p>
        </p:txBody>
      </p:sp>
    </p:spTree>
    <p:extLst>
      <p:ext uri="{BB962C8B-B14F-4D97-AF65-F5344CB8AC3E}">
        <p14:creationId xmlns:p14="http://schemas.microsoft.com/office/powerpoint/2010/main" val="38023435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241F-FC66-6C48-B0B7-7255D36ED794}"/>
              </a:ext>
            </a:extLst>
          </p:cNvPr>
          <p:cNvSpPr>
            <a:spLocks noGrp="1"/>
          </p:cNvSpPr>
          <p:nvPr>
            <p:ph type="title"/>
          </p:nvPr>
        </p:nvSpPr>
        <p:spPr/>
        <p:txBody>
          <a:bodyPr/>
          <a:lstStyle/>
          <a:p>
            <a:r>
              <a:rPr lang="en-GB" sz="3600" dirty="0"/>
              <a:t>Exhaust physics in MCF</a:t>
            </a:r>
            <a:br>
              <a:rPr lang="en-GB" dirty="0"/>
            </a:br>
            <a:r>
              <a:rPr lang="en-GB" sz="3200" b="0" i="1" dirty="0"/>
              <a:t>Divertor regimes</a:t>
            </a:r>
          </a:p>
        </p:txBody>
      </p:sp>
      <p:sp>
        <p:nvSpPr>
          <p:cNvPr id="3" name="Content Placeholder 2">
            <a:extLst>
              <a:ext uri="{FF2B5EF4-FFF2-40B4-BE49-F238E27FC236}">
                <a16:creationId xmlns:a16="http://schemas.microsoft.com/office/drawing/2014/main" id="{41F0E255-9346-864F-874B-C5B0E85F5FB9}"/>
              </a:ext>
            </a:extLst>
          </p:cNvPr>
          <p:cNvSpPr>
            <a:spLocks noGrp="1"/>
          </p:cNvSpPr>
          <p:nvPr>
            <p:ph idx="1"/>
          </p:nvPr>
        </p:nvSpPr>
        <p:spPr>
          <a:xfrm>
            <a:off x="851253" y="1868580"/>
            <a:ext cx="5496384" cy="343479"/>
          </a:xfrm>
        </p:spPr>
        <p:txBody>
          <a:bodyPr>
            <a:normAutofit fontScale="92500" lnSpcReduction="20000"/>
          </a:bodyPr>
          <a:lstStyle/>
          <a:p>
            <a:pPr marL="0" indent="0">
              <a:buNone/>
            </a:pPr>
            <a:r>
              <a:rPr lang="en-GB" sz="2400" dirty="0"/>
              <a:t>Divertors support various operating modes</a:t>
            </a:r>
            <a:endParaRPr lang="en-GB" dirty="0"/>
          </a:p>
          <a:p>
            <a:endParaRPr lang="en-GB" dirty="0"/>
          </a:p>
        </p:txBody>
      </p:sp>
      <p:sp>
        <p:nvSpPr>
          <p:cNvPr id="5" name="Slide Number Placeholder 4">
            <a:extLst>
              <a:ext uri="{FF2B5EF4-FFF2-40B4-BE49-F238E27FC236}">
                <a16:creationId xmlns:a16="http://schemas.microsoft.com/office/drawing/2014/main" id="{75EDA3C2-C83B-AA43-B144-A78605A640F4}"/>
              </a:ext>
            </a:extLst>
          </p:cNvPr>
          <p:cNvSpPr>
            <a:spLocks noGrp="1"/>
          </p:cNvSpPr>
          <p:nvPr>
            <p:ph type="sldNum" sz="quarter" idx="12"/>
          </p:nvPr>
        </p:nvSpPr>
        <p:spPr/>
        <p:txBody>
          <a:bodyPr/>
          <a:lstStyle/>
          <a:p>
            <a:fld id="{9F85A420-8BDD-054E-A85F-492ADA0C3797}" type="slidenum">
              <a:rPr lang="en-US" smtClean="0"/>
              <a:t>7</a:t>
            </a:fld>
            <a:endParaRPr lang="en-US" dirty="0"/>
          </a:p>
        </p:txBody>
      </p:sp>
      <p:pic>
        <p:nvPicPr>
          <p:cNvPr id="7" name="Picture 6" descr="A screenshot of a cell phone&#10;&#10;Description automatically generated">
            <a:extLst>
              <a:ext uri="{FF2B5EF4-FFF2-40B4-BE49-F238E27FC236}">
                <a16:creationId xmlns:a16="http://schemas.microsoft.com/office/drawing/2014/main" id="{459248AC-67E8-184F-8E36-D3679B9D356A}"/>
              </a:ext>
            </a:extLst>
          </p:cNvPr>
          <p:cNvPicPr>
            <a:picLocks noChangeAspect="1"/>
          </p:cNvPicPr>
          <p:nvPr/>
        </p:nvPicPr>
        <p:blipFill>
          <a:blip r:embed="rId3"/>
          <a:stretch>
            <a:fillRect/>
          </a:stretch>
        </p:blipFill>
        <p:spPr>
          <a:xfrm>
            <a:off x="8860539" y="4830837"/>
            <a:ext cx="2118691" cy="1589018"/>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C8FCB3D2-21BF-F640-A360-3D0F8471E5BE}"/>
              </a:ext>
            </a:extLst>
          </p:cNvPr>
          <p:cNvPicPr>
            <a:picLocks noChangeAspect="1"/>
          </p:cNvPicPr>
          <p:nvPr/>
        </p:nvPicPr>
        <p:blipFill>
          <a:blip r:embed="rId4"/>
          <a:stretch>
            <a:fillRect/>
          </a:stretch>
        </p:blipFill>
        <p:spPr>
          <a:xfrm>
            <a:off x="8860537" y="1493923"/>
            <a:ext cx="2118691" cy="1589018"/>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1D70828B-631A-F842-BBBA-F28E9DE683DD}"/>
              </a:ext>
            </a:extLst>
          </p:cNvPr>
          <p:cNvPicPr>
            <a:picLocks noChangeAspect="1"/>
          </p:cNvPicPr>
          <p:nvPr/>
        </p:nvPicPr>
        <p:blipFill>
          <a:blip r:embed="rId5"/>
          <a:stretch>
            <a:fillRect/>
          </a:stretch>
        </p:blipFill>
        <p:spPr>
          <a:xfrm>
            <a:off x="8860536" y="3131745"/>
            <a:ext cx="2118691" cy="1589019"/>
          </a:xfrm>
          <a:prstGeom prst="rect">
            <a:avLst/>
          </a:prstGeom>
        </p:spPr>
      </p:pic>
      <p:sp>
        <p:nvSpPr>
          <p:cNvPr id="12" name="Down Arrow 11">
            <a:extLst>
              <a:ext uri="{FF2B5EF4-FFF2-40B4-BE49-F238E27FC236}">
                <a16:creationId xmlns:a16="http://schemas.microsoft.com/office/drawing/2014/main" id="{EF7E8D0A-6109-784B-982B-A376A7C1D510}"/>
              </a:ext>
            </a:extLst>
          </p:cNvPr>
          <p:cNvSpPr/>
          <p:nvPr/>
        </p:nvSpPr>
        <p:spPr>
          <a:xfrm>
            <a:off x="11129970" y="2051189"/>
            <a:ext cx="288239" cy="3786809"/>
          </a:xfrm>
          <a:prstGeom prst="downArrow">
            <a:avLst/>
          </a:prstGeom>
          <a:solidFill>
            <a:schemeClr val="accent4"/>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8D301EA2-9E46-9E4D-B9D4-3C5889EDC4C3}"/>
              </a:ext>
            </a:extLst>
          </p:cNvPr>
          <p:cNvSpPr txBox="1"/>
          <p:nvPr/>
        </p:nvSpPr>
        <p:spPr>
          <a:xfrm rot="5400000">
            <a:off x="10577716" y="3826652"/>
            <a:ext cx="2351798" cy="369332"/>
          </a:xfrm>
          <a:prstGeom prst="rect">
            <a:avLst/>
          </a:prstGeom>
          <a:noFill/>
        </p:spPr>
        <p:txBody>
          <a:bodyPr wrap="none" rtlCol="0">
            <a:spAutoFit/>
          </a:bodyPr>
          <a:lstStyle/>
          <a:p>
            <a:r>
              <a:rPr lang="en-GB" dirty="0"/>
              <a:t>Increasing collisionality</a:t>
            </a:r>
          </a:p>
        </p:txBody>
      </p:sp>
      <p:sp>
        <p:nvSpPr>
          <p:cNvPr id="4" name="Rectangle 3">
            <a:extLst>
              <a:ext uri="{FF2B5EF4-FFF2-40B4-BE49-F238E27FC236}">
                <a16:creationId xmlns:a16="http://schemas.microsoft.com/office/drawing/2014/main" id="{3BD14B2E-8ACA-0549-8568-7AF2B9987839}"/>
              </a:ext>
            </a:extLst>
          </p:cNvPr>
          <p:cNvSpPr/>
          <p:nvPr/>
        </p:nvSpPr>
        <p:spPr>
          <a:xfrm>
            <a:off x="851253" y="2252629"/>
            <a:ext cx="7858540" cy="1138773"/>
          </a:xfrm>
          <a:prstGeom prst="rect">
            <a:avLst/>
          </a:prstGeom>
        </p:spPr>
        <p:txBody>
          <a:bodyPr wrap="square">
            <a:spAutoFit/>
          </a:bodyPr>
          <a:lstStyle/>
          <a:p>
            <a:pPr marL="457200" indent="-457200">
              <a:buFont typeface="+mj-lt"/>
              <a:buAutoNum type="arabicPeriod"/>
            </a:pPr>
            <a:r>
              <a:rPr lang="en-GB" sz="2400" dirty="0"/>
              <a:t>Isothermal </a:t>
            </a:r>
          </a:p>
          <a:p>
            <a:r>
              <a:rPr lang="en-GB" sz="2400" dirty="0"/>
              <a:t>		→ </a:t>
            </a:r>
            <a:r>
              <a:rPr lang="en-GB" sz="2400" dirty="0">
                <a:solidFill>
                  <a:srgbClr val="C00000"/>
                </a:solidFill>
              </a:rPr>
              <a:t>sheath-limited regime</a:t>
            </a:r>
          </a:p>
          <a:p>
            <a:pPr marL="914400" lvl="1" indent="-457200">
              <a:buFont typeface="Arial" panose="020B0604020202020204" pitchFamily="34" charset="0"/>
              <a:buChar char="•"/>
            </a:pPr>
            <a:r>
              <a:rPr lang="en-GB" sz="2000" dirty="0"/>
              <a:t>Heat flow across sheath largely determines SOL properties</a:t>
            </a:r>
            <a:endParaRPr lang="en-GB" dirty="0"/>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1F5110B8-0FB3-FB40-8193-6B256B8CD9B7}"/>
                  </a:ext>
                </a:extLst>
              </p:cNvPr>
              <p:cNvSpPr/>
              <p:nvPr/>
            </p:nvSpPr>
            <p:spPr>
              <a:xfrm>
                <a:off x="851253" y="3525183"/>
                <a:ext cx="7759347" cy="1138773"/>
              </a:xfrm>
              <a:prstGeom prst="rect">
                <a:avLst/>
              </a:prstGeom>
            </p:spPr>
            <p:txBody>
              <a:bodyPr wrap="square">
                <a:spAutoFit/>
              </a:bodyPr>
              <a:lstStyle/>
              <a:p>
                <a:pPr marL="514350" indent="-514350">
                  <a:buFont typeface="+mj-lt"/>
                  <a:buAutoNum type="arabicPeriod" startAt="2"/>
                </a:pPr>
                <a:r>
                  <a:rPr lang="en-GB" sz="2400" dirty="0"/>
                  <a:t>Large temperature drop </a:t>
                </a:r>
              </a:p>
              <a:p>
                <a:r>
                  <a:rPr lang="en-GB" sz="2400" dirty="0"/>
                  <a:t>		→ </a:t>
                </a:r>
                <a:r>
                  <a:rPr lang="en-GB" sz="2400" dirty="0">
                    <a:solidFill>
                      <a:srgbClr val="C00000"/>
                    </a:solidFill>
                  </a:rPr>
                  <a:t>conduction-limited regime</a:t>
                </a:r>
              </a:p>
              <a:p>
                <a:pPr marL="971550" lvl="1" indent="-514350">
                  <a:buFont typeface="Arial" panose="020B0604020202020204" pitchFamily="34" charset="0"/>
                  <a:buChar char="•"/>
                </a:pPr>
                <a:r>
                  <a:rPr lang="en-GB" sz="2000" dirty="0"/>
                  <a:t>Constant pressure means </a:t>
                </a:r>
                <a14:m>
                  <m:oMath xmlns:m="http://schemas.openxmlformats.org/officeDocument/2006/math">
                    <m:sSub>
                      <m:sSubPr>
                        <m:ctrlPr>
                          <a:rPr lang="en-GB" sz="2000" i="1" smtClean="0">
                            <a:latin typeface="Cambria Math" panose="02040503050406030204" pitchFamily="18" charset="0"/>
                          </a:rPr>
                        </m:ctrlPr>
                      </m:sSubPr>
                      <m:e>
                        <m:r>
                          <m:rPr>
                            <m:sty m:val="p"/>
                          </m:rPr>
                          <a:rPr lang="el-GR" sz="2000" i="1" smtClean="0">
                            <a:latin typeface="Cambria Math" panose="02040503050406030204" pitchFamily="18" charset="0"/>
                            <a:ea typeface="Cambria Math" panose="02040503050406030204" pitchFamily="18" charset="0"/>
                          </a:rPr>
                          <m:t>Γ</m:t>
                        </m:r>
                      </m:e>
                      <m:sub>
                        <m:r>
                          <a:rPr lang="en-GB" sz="2000" b="0" i="1" smtClean="0">
                            <a:latin typeface="Cambria Math" panose="02040503050406030204" pitchFamily="18" charset="0"/>
                          </a:rPr>
                          <m:t>𝑠h</m:t>
                        </m:r>
                      </m:sub>
                    </m:sSub>
                  </m:oMath>
                </a14:m>
                <a:r>
                  <a:rPr lang="en-GB" sz="2000" dirty="0"/>
                  <a:t> increases</a:t>
                </a:r>
                <a:endParaRPr lang="en-GB" sz="2400" dirty="0"/>
              </a:p>
            </p:txBody>
          </p:sp>
        </mc:Choice>
        <mc:Fallback xmlns="">
          <p:sp>
            <p:nvSpPr>
              <p:cNvPr id="8" name="Rectangle 7">
                <a:extLst>
                  <a:ext uri="{FF2B5EF4-FFF2-40B4-BE49-F238E27FC236}">
                    <a16:creationId xmlns:a16="http://schemas.microsoft.com/office/drawing/2014/main" id="{1F5110B8-0FB3-FB40-8193-6B256B8CD9B7}"/>
                  </a:ext>
                </a:extLst>
              </p:cNvPr>
              <p:cNvSpPr>
                <a:spLocks noRot="1" noChangeAspect="1" noMove="1" noResize="1" noEditPoints="1" noAdjustHandles="1" noChangeArrowheads="1" noChangeShapeType="1" noTextEdit="1"/>
              </p:cNvSpPr>
              <p:nvPr/>
            </p:nvSpPr>
            <p:spPr>
              <a:xfrm>
                <a:off x="851253" y="3525183"/>
                <a:ext cx="7759347" cy="1138773"/>
              </a:xfrm>
              <a:prstGeom prst="rect">
                <a:avLst/>
              </a:prstGeom>
              <a:blipFill>
                <a:blip r:embed="rId6"/>
                <a:stretch>
                  <a:fillRect l="-1144" t="-5556" b="-7778"/>
                </a:stretch>
              </a:blipFill>
            </p:spPr>
            <p:txBody>
              <a:bodyPr/>
              <a:lstStyle/>
              <a:p>
                <a:r>
                  <a:rPr lang="en-GB">
                    <a:noFill/>
                  </a:rPr>
                  <a:t> </a:t>
                </a:r>
              </a:p>
            </p:txBody>
          </p:sp>
        </mc:Fallback>
      </mc:AlternateContent>
      <p:sp>
        <p:nvSpPr>
          <p:cNvPr id="10" name="Rectangle 9">
            <a:extLst>
              <a:ext uri="{FF2B5EF4-FFF2-40B4-BE49-F238E27FC236}">
                <a16:creationId xmlns:a16="http://schemas.microsoft.com/office/drawing/2014/main" id="{B335F276-24AF-024A-8F70-20F5DABC9A39}"/>
              </a:ext>
            </a:extLst>
          </p:cNvPr>
          <p:cNvSpPr/>
          <p:nvPr/>
        </p:nvSpPr>
        <p:spPr>
          <a:xfrm>
            <a:off x="838199" y="4847281"/>
            <a:ext cx="7210647" cy="1138773"/>
          </a:xfrm>
          <a:prstGeom prst="rect">
            <a:avLst/>
          </a:prstGeom>
        </p:spPr>
        <p:txBody>
          <a:bodyPr wrap="square">
            <a:spAutoFit/>
          </a:bodyPr>
          <a:lstStyle/>
          <a:p>
            <a:pPr marL="457200" indent="-457200">
              <a:buFont typeface="+mj-lt"/>
              <a:buAutoNum type="arabicPeriod" startAt="3"/>
            </a:pPr>
            <a:r>
              <a:rPr lang="en-GB" sz="2400" dirty="0"/>
              <a:t>Large temperature drop and pressure drop at target 	→ </a:t>
            </a:r>
            <a:r>
              <a:rPr lang="en-GB" sz="2400" dirty="0">
                <a:solidFill>
                  <a:srgbClr val="C00000"/>
                </a:solidFill>
              </a:rPr>
              <a:t>detachment</a:t>
            </a:r>
          </a:p>
          <a:p>
            <a:pPr marL="914400" lvl="1" indent="-457200">
              <a:buFont typeface="Arial" panose="020B0604020202020204" pitchFamily="34" charset="0"/>
              <a:buChar char="•"/>
            </a:pPr>
            <a:r>
              <a:rPr lang="en-GB" sz="2000" dirty="0"/>
              <a:t>Targets shielded by neutral cloud</a:t>
            </a:r>
          </a:p>
        </p:txBody>
      </p:sp>
      <p:sp>
        <p:nvSpPr>
          <p:cNvPr id="6" name="Rectangle 5">
            <a:extLst>
              <a:ext uri="{FF2B5EF4-FFF2-40B4-BE49-F238E27FC236}">
                <a16:creationId xmlns:a16="http://schemas.microsoft.com/office/drawing/2014/main" id="{209F4E42-4970-6D8F-3EB1-6B2B40E5F75E}"/>
              </a:ext>
            </a:extLst>
          </p:cNvPr>
          <p:cNvSpPr/>
          <p:nvPr/>
        </p:nvSpPr>
        <p:spPr>
          <a:xfrm>
            <a:off x="10712388" y="4881233"/>
            <a:ext cx="216024" cy="1408417"/>
          </a:xfrm>
          <a:prstGeom prst="rect">
            <a:avLst/>
          </a:prstGeom>
          <a:gradFill>
            <a:gsLst>
              <a:gs pos="0">
                <a:schemeClr val="accent1">
                  <a:lumMod val="5000"/>
                  <a:lumOff val="95000"/>
                  <a:alpha val="43307"/>
                </a:schemeClr>
              </a:gs>
              <a:gs pos="100000">
                <a:srgbClr val="00B050"/>
              </a:gs>
            </a:gsLst>
            <a:lin ang="0" scaled="1"/>
          </a:gradFill>
          <a:ln w="6350">
            <a:solidFill>
              <a:schemeClr val="accent1">
                <a:shade val="1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7486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0" grpId="0"/>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450237E3-3A83-0348-9A98-9C8972E8D123}"/>
              </a:ext>
            </a:extLst>
          </p:cNvPr>
          <p:cNvGrpSpPr/>
          <p:nvPr/>
        </p:nvGrpSpPr>
        <p:grpSpPr>
          <a:xfrm>
            <a:off x="838200" y="1388090"/>
            <a:ext cx="11248259" cy="2404170"/>
            <a:chOff x="838200" y="1388090"/>
            <a:chExt cx="11248259" cy="2404170"/>
          </a:xfrm>
        </p:grpSpPr>
        <p:pic>
          <p:nvPicPr>
            <p:cNvPr id="11" name="Picture 10">
              <a:extLst>
                <a:ext uri="{FF2B5EF4-FFF2-40B4-BE49-F238E27FC236}">
                  <a16:creationId xmlns:a16="http://schemas.microsoft.com/office/drawing/2014/main" id="{551F2CD4-4AD1-D34C-ACFB-BE5A9234935B}"/>
                </a:ext>
              </a:extLst>
            </p:cNvPr>
            <p:cNvPicPr>
              <a:picLocks noChangeAspect="1"/>
            </p:cNvPicPr>
            <p:nvPr/>
          </p:nvPicPr>
          <p:blipFill>
            <a:blip r:embed="rId3"/>
            <a:stretch>
              <a:fillRect/>
            </a:stretch>
          </p:blipFill>
          <p:spPr>
            <a:xfrm>
              <a:off x="9336360" y="1388090"/>
              <a:ext cx="2750099" cy="1796903"/>
            </a:xfrm>
            <a:prstGeom prst="rect">
              <a:avLst/>
            </a:prstGeom>
          </p:spPr>
        </p:pic>
        <p:sp>
          <p:nvSpPr>
            <p:cNvPr id="12" name="TextBox 11">
              <a:extLst>
                <a:ext uri="{FF2B5EF4-FFF2-40B4-BE49-F238E27FC236}">
                  <a16:creationId xmlns:a16="http://schemas.microsoft.com/office/drawing/2014/main" id="{CCC0911D-C6E8-F64E-A72D-C2BFC6F0632D}"/>
                </a:ext>
              </a:extLst>
            </p:cNvPr>
            <p:cNvSpPr txBox="1"/>
            <p:nvPr/>
          </p:nvSpPr>
          <p:spPr>
            <a:xfrm>
              <a:off x="838200" y="3330595"/>
              <a:ext cx="7853067" cy="461665"/>
            </a:xfrm>
            <a:prstGeom prst="rect">
              <a:avLst/>
            </a:prstGeom>
            <a:noFill/>
          </p:spPr>
          <p:txBody>
            <a:bodyPr wrap="square" rtlCol="0">
              <a:spAutoFit/>
            </a:bodyPr>
            <a:lstStyle/>
            <a:p>
              <a:r>
                <a:rPr lang="en-GB" sz="2400" dirty="0"/>
                <a:t>1.    Plasma </a:t>
              </a:r>
              <a:r>
                <a:rPr lang="en-GB" sz="2400" i="1" u="sng" dirty="0"/>
                <a:t>recycled</a:t>
              </a:r>
              <a:r>
                <a:rPr lang="en-GB" sz="2400" dirty="0"/>
                <a:t> at target and </a:t>
              </a:r>
              <a:r>
                <a:rPr lang="en-GB" sz="2400" i="1" u="sng" dirty="0"/>
                <a:t>re-ionised</a:t>
              </a:r>
              <a:r>
                <a:rPr lang="en-GB" sz="2400" dirty="0"/>
                <a:t> in </a:t>
              </a:r>
              <a:r>
                <a:rPr lang="en-GB" sz="2400" i="1" u="sng" dirty="0"/>
                <a:t>thin region</a:t>
              </a:r>
            </a:p>
          </p:txBody>
        </p:sp>
      </p:grpSp>
      <p:sp>
        <p:nvSpPr>
          <p:cNvPr id="7" name="Rounded Rectangle 6">
            <a:extLst>
              <a:ext uri="{FF2B5EF4-FFF2-40B4-BE49-F238E27FC236}">
                <a16:creationId xmlns:a16="http://schemas.microsoft.com/office/drawing/2014/main" id="{8E019F3F-FBAE-34E8-CDD9-D8FB7757A790}"/>
              </a:ext>
            </a:extLst>
          </p:cNvPr>
          <p:cNvSpPr/>
          <p:nvPr/>
        </p:nvSpPr>
        <p:spPr>
          <a:xfrm>
            <a:off x="5879976" y="6176577"/>
            <a:ext cx="360040" cy="288162"/>
          </a:xfrm>
          <a:prstGeom prst="roundRect">
            <a:avLst>
              <a:gd name="adj" fmla="val 24502"/>
            </a:avLst>
          </a:prstGeom>
          <a:solidFill>
            <a:schemeClr val="accent5">
              <a:lumMod val="20000"/>
              <a:lumOff val="80000"/>
            </a:schemeClr>
          </a:solidFill>
          <a:ln w="6350"/>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37741DE8-F817-A6FB-1E5C-869553E99AA3}"/>
              </a:ext>
            </a:extLst>
          </p:cNvPr>
          <p:cNvSpPr/>
          <p:nvPr/>
        </p:nvSpPr>
        <p:spPr>
          <a:xfrm>
            <a:off x="6240015" y="4830084"/>
            <a:ext cx="933599" cy="508831"/>
          </a:xfrm>
          <a:prstGeom prst="roundRect">
            <a:avLst>
              <a:gd name="adj" fmla="val 24502"/>
            </a:avLst>
          </a:prstGeom>
          <a:solidFill>
            <a:schemeClr val="accent5">
              <a:lumMod val="20000"/>
              <a:lumOff val="80000"/>
            </a:schemeClr>
          </a:solidFill>
          <a:ln w="6350"/>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9DA19E-C517-7249-AFDF-9CABBD84F66D}"/>
              </a:ext>
            </a:extLst>
          </p:cNvPr>
          <p:cNvSpPr>
            <a:spLocks noGrp="1"/>
          </p:cNvSpPr>
          <p:nvPr>
            <p:ph type="title"/>
          </p:nvPr>
        </p:nvSpPr>
        <p:spPr>
          <a:xfrm>
            <a:off x="386205" y="133614"/>
            <a:ext cx="5904506" cy="1325563"/>
          </a:xfrm>
        </p:spPr>
        <p:txBody>
          <a:bodyPr>
            <a:normAutofit/>
          </a:bodyPr>
          <a:lstStyle/>
          <a:p>
            <a:r>
              <a:rPr lang="en-GB" sz="3600" dirty="0"/>
              <a:t>Exhaust physics in MCF</a:t>
            </a:r>
            <a:br>
              <a:rPr lang="en-GB" dirty="0"/>
            </a:br>
            <a:r>
              <a:rPr lang="en-GB" b="0" i="1" dirty="0"/>
              <a:t>The two-point model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2F81F3F-312F-874E-BF12-8028C32F4D85}"/>
                  </a:ext>
                </a:extLst>
              </p:cNvPr>
              <p:cNvSpPr>
                <a:spLocks noGrp="1"/>
              </p:cNvSpPr>
              <p:nvPr>
                <p:ph idx="1"/>
              </p:nvPr>
            </p:nvSpPr>
            <p:spPr>
              <a:xfrm>
                <a:off x="385935" y="2784000"/>
                <a:ext cx="7933066" cy="3885359"/>
              </a:xfrm>
            </p:spPr>
            <p:txBody>
              <a:bodyPr>
                <a:normAutofit/>
              </a:bodyPr>
              <a:lstStyle/>
              <a:p>
                <a:pPr marL="0" indent="0">
                  <a:buNone/>
                </a:pPr>
                <a:r>
                  <a:rPr lang="en-GB" sz="2600" b="1" dirty="0">
                    <a:latin typeface="Calibri" panose="020F0502020204030204" pitchFamily="34" charset="0"/>
                    <a:cs typeface="Calibri" panose="020F0502020204030204" pitchFamily="34" charset="0"/>
                  </a:rPr>
                  <a:t>Assumptions:</a:t>
                </a:r>
              </a:p>
              <a:p>
                <a:pPr marL="0" indent="0">
                  <a:buNone/>
                </a:pPr>
                <a:endParaRPr lang="en-GB" dirty="0">
                  <a:latin typeface="Calibri" panose="020F0502020204030204" pitchFamily="34" charset="0"/>
                  <a:cs typeface="Calibri" panose="020F0502020204030204" pitchFamily="34" charset="0"/>
                </a:endParaRPr>
              </a:p>
              <a:p>
                <a:pPr marL="971550" lvl="1" indent="-514350">
                  <a:buFont typeface="+mj-lt"/>
                  <a:buAutoNum type="arabicPeriod"/>
                </a:pPr>
                <a:endParaRPr lang="en-GB" dirty="0">
                  <a:latin typeface="Calibri" panose="020F0502020204030204" pitchFamily="34" charset="0"/>
                  <a:cs typeface="Calibri" panose="020F0502020204030204" pitchFamily="34" charset="0"/>
                </a:endParaRPr>
              </a:p>
              <a:p>
                <a:pPr marL="914400" lvl="1" indent="-457200">
                  <a:spcAft>
                    <a:spcPts val="400"/>
                  </a:spcAft>
                  <a:buAutoNum type="arabicPeriod" startAt="2"/>
                </a:pPr>
                <a:r>
                  <a:rPr lang="en-GB" sz="2400" dirty="0">
                    <a:latin typeface="Calibri" panose="020F0502020204030204" pitchFamily="34" charset="0"/>
                    <a:cs typeface="Calibri" panose="020F0502020204030204" pitchFamily="34" charset="0"/>
                  </a:rPr>
                  <a:t>Bohm criterion:  plasma flow M=1 into Debye sheath</a:t>
                </a:r>
              </a:p>
              <a:p>
                <a:pPr marL="914400" lvl="1" indent="-457200">
                  <a:spcAft>
                    <a:spcPts val="400"/>
                  </a:spcAft>
                  <a:buAutoNum type="arabicPeriod" startAt="2"/>
                </a:pPr>
                <a:r>
                  <a:rPr lang="en-GB" sz="2400" dirty="0">
                    <a:latin typeface="Calibri" panose="020F0502020204030204" pitchFamily="34" charset="0"/>
                    <a:cs typeface="Calibri" panose="020F0502020204030204" pitchFamily="34" charset="0"/>
                  </a:rPr>
                  <a:t>Total pressure (static + dynamic) is constant</a:t>
                </a:r>
              </a:p>
              <a:p>
                <a:pPr marL="914400" lvl="1" indent="-457200">
                  <a:spcAft>
                    <a:spcPts val="400"/>
                  </a:spcAft>
                  <a:buAutoNum type="arabicPeriod" startAt="2"/>
                </a:pPr>
                <a:r>
                  <a:rPr lang="en-GB" sz="2400" dirty="0">
                    <a:latin typeface="Calibri" panose="020F0502020204030204" pitchFamily="34" charset="0"/>
                    <a:cs typeface="Calibri" panose="020F0502020204030204" pitchFamily="34" charset="0"/>
                  </a:rPr>
                  <a:t>Conductive heat flow only    →   </a:t>
                </a:r>
                <a14:m>
                  <m:oMath xmlns:m="http://schemas.openxmlformats.org/officeDocument/2006/math">
                    <m:sSub>
                      <m:sSubPr>
                        <m:ctrlPr>
                          <a:rPr lang="en-GB" sz="2400" i="1" smtClean="0">
                            <a:latin typeface="Cambria Math" panose="02040503050406030204" pitchFamily="18" charset="0"/>
                          </a:rPr>
                        </m:ctrlPr>
                      </m:sSubPr>
                      <m:e>
                        <m:r>
                          <a:rPr lang="en-GB" sz="2400" b="0" i="1" smtClean="0">
                            <a:latin typeface="Cambria Math" panose="02040503050406030204" pitchFamily="18" charset="0"/>
                          </a:rPr>
                          <m:t>𝑞</m:t>
                        </m:r>
                      </m:e>
                      <m:sub>
                        <m:r>
                          <a:rPr lang="en-GB" sz="2400" i="1" smtClean="0">
                            <a:latin typeface="Cambria Math" panose="02040503050406030204" pitchFamily="18" charset="0"/>
                            <a:ea typeface="Cambria Math" panose="02040503050406030204" pitchFamily="18" charset="0"/>
                          </a:rPr>
                          <m:t>∥</m:t>
                        </m:r>
                      </m:sub>
                    </m:sSub>
                    <m:r>
                      <a:rPr lang="en-GB" sz="2400" b="0" i="1" smtClean="0">
                        <a:latin typeface="Cambria Math" panose="02040503050406030204" pitchFamily="18" charset="0"/>
                      </a:rPr>
                      <m:t>=−</m:t>
                    </m:r>
                    <m:sSub>
                      <m:sSubPr>
                        <m:ctrlPr>
                          <a:rPr lang="en-GB" sz="2400" b="0" i="1" smtClean="0">
                            <a:latin typeface="Cambria Math" panose="02040503050406030204" pitchFamily="18" charset="0"/>
                            <a:ea typeface="Cambria Math" panose="02040503050406030204" pitchFamily="18" charset="0"/>
                          </a:rPr>
                        </m:ctrlPr>
                      </m:sSubPr>
                      <m:e>
                        <m:r>
                          <a:rPr lang="en-GB" sz="2400" b="0" i="1" smtClean="0">
                            <a:latin typeface="Cambria Math" panose="02040503050406030204" pitchFamily="18" charset="0"/>
                            <a:ea typeface="Cambria Math" panose="02040503050406030204" pitchFamily="18" charset="0"/>
                          </a:rPr>
                          <m:t>𝜅</m:t>
                        </m:r>
                      </m:e>
                      <m:sub>
                        <m:r>
                          <a:rPr lang="en-GB" sz="2400" b="0" i="1" smtClean="0">
                            <a:latin typeface="Cambria Math" panose="02040503050406030204" pitchFamily="18" charset="0"/>
                            <a:ea typeface="Cambria Math" panose="02040503050406030204" pitchFamily="18" charset="0"/>
                          </a:rPr>
                          <m:t>𝑒</m:t>
                        </m:r>
                      </m:sub>
                    </m:sSub>
                    <m:sSup>
                      <m:sSupPr>
                        <m:ctrlPr>
                          <a:rPr lang="en-GB" sz="2400" b="0" i="1" smtClean="0">
                            <a:latin typeface="Cambria Math" panose="02040503050406030204" pitchFamily="18" charset="0"/>
                            <a:ea typeface="Cambria Math" panose="02040503050406030204" pitchFamily="18" charset="0"/>
                          </a:rPr>
                        </m:ctrlPr>
                      </m:sSupPr>
                      <m:e>
                        <m:r>
                          <a:rPr lang="en-GB" sz="2400" b="0" i="1" smtClean="0">
                            <a:latin typeface="Cambria Math" panose="02040503050406030204" pitchFamily="18" charset="0"/>
                            <a:ea typeface="Cambria Math" panose="02040503050406030204" pitchFamily="18" charset="0"/>
                          </a:rPr>
                          <m:t>𝑇</m:t>
                        </m:r>
                      </m:e>
                      <m:sup>
                        <m:r>
                          <a:rPr lang="en-GB" sz="2400" b="0" i="1" smtClean="0">
                            <a:latin typeface="Cambria Math" panose="02040503050406030204" pitchFamily="18" charset="0"/>
                            <a:ea typeface="Cambria Math" panose="02040503050406030204" pitchFamily="18" charset="0"/>
                          </a:rPr>
                          <m:t>5/2</m:t>
                        </m:r>
                      </m:sup>
                    </m:sSup>
                    <m:f>
                      <m:fPr>
                        <m:ctrlPr>
                          <a:rPr lang="en-GB" sz="2400" b="0" i="1" smtClean="0">
                            <a:latin typeface="Cambria Math" panose="02040503050406030204" pitchFamily="18" charset="0"/>
                            <a:ea typeface="Cambria Math" panose="02040503050406030204" pitchFamily="18" charset="0"/>
                          </a:rPr>
                        </m:ctrlPr>
                      </m:fPr>
                      <m:num>
                        <m:r>
                          <a:rPr lang="en-GB" sz="2400" b="0" i="1" smtClean="0">
                            <a:latin typeface="Cambria Math" panose="02040503050406030204" pitchFamily="18" charset="0"/>
                            <a:ea typeface="Cambria Math" panose="02040503050406030204" pitchFamily="18" charset="0"/>
                          </a:rPr>
                          <m:t>𝑑𝑇</m:t>
                        </m:r>
                      </m:num>
                      <m:den>
                        <m:r>
                          <a:rPr lang="en-GB" sz="2400" b="0" i="1" smtClean="0">
                            <a:latin typeface="Cambria Math" panose="02040503050406030204" pitchFamily="18" charset="0"/>
                            <a:ea typeface="Cambria Math" panose="02040503050406030204" pitchFamily="18" charset="0"/>
                          </a:rPr>
                          <m:t>𝑑𝑥</m:t>
                        </m:r>
                      </m:den>
                    </m:f>
                  </m:oMath>
                </a14:m>
                <a:endParaRPr lang="en-GB" sz="2400" dirty="0">
                  <a:latin typeface="Calibri" panose="020F0502020204030204" pitchFamily="34" charset="0"/>
                  <a:cs typeface="Calibri" panose="020F0502020204030204" pitchFamily="34" charset="0"/>
                </a:endParaRPr>
              </a:p>
              <a:p>
                <a:pPr marL="0" indent="0">
                  <a:spcBef>
                    <a:spcPts val="2200"/>
                  </a:spcBef>
                  <a:buNone/>
                </a:pPr>
                <a:r>
                  <a:rPr lang="en-GB" sz="2400" dirty="0">
                    <a:latin typeface="Calibri" panose="020F0502020204030204" pitchFamily="34" charset="0"/>
                    <a:cs typeface="Calibri" panose="020F0502020204030204" pitchFamily="34" charset="0"/>
                  </a:rPr>
                  <a:t>What is </a:t>
                </a:r>
                <a14:m>
                  <m:oMath xmlns:m="http://schemas.openxmlformats.org/officeDocument/2006/math">
                    <m:sSub>
                      <m:sSubPr>
                        <m:ctrlPr>
                          <a:rPr lang="en-GB" sz="2400" i="1" smtClean="0">
                            <a:latin typeface="Cambria Math" panose="02040503050406030204" pitchFamily="18" charset="0"/>
                          </a:rPr>
                        </m:ctrlPr>
                      </m:sSubPr>
                      <m:e>
                        <m:r>
                          <a:rPr lang="en-GB" sz="2400" b="0" i="1" smtClean="0">
                            <a:latin typeface="Cambria Math" panose="02040503050406030204" pitchFamily="18" charset="0"/>
                          </a:rPr>
                          <m:t>𝑞</m:t>
                        </m:r>
                      </m:e>
                      <m:sub>
                        <m:r>
                          <a:rPr lang="en-GB" sz="2400" i="1" smtClean="0">
                            <a:latin typeface="Cambria Math" panose="02040503050406030204" pitchFamily="18" charset="0"/>
                            <a:ea typeface="Cambria Math" panose="02040503050406030204" pitchFamily="18" charset="0"/>
                          </a:rPr>
                          <m:t>∥</m:t>
                        </m:r>
                      </m:sub>
                    </m:sSub>
                  </m:oMath>
                </a14:m>
                <a:r>
                  <a:rPr lang="en-GB" sz="2400" dirty="0">
                    <a:latin typeface="Calibri" panose="020F0502020204030204" pitchFamily="34" charset="0"/>
                    <a:cs typeface="Calibri" panose="020F0502020204030204" pitchFamily="34" charset="0"/>
                  </a:rPr>
                  <a:t>? Can show (for Maxwellian)</a:t>
                </a:r>
              </a:p>
              <a:p>
                <a:pPr marL="0" indent="0">
                  <a:buNone/>
                </a:pPr>
                <a:r>
                  <a:rPr lang="en-GB" sz="2400" dirty="0">
                    <a:latin typeface="Calibri" panose="020F0502020204030204" pitchFamily="34" charset="0"/>
                    <a:cs typeface="Calibri" panose="020F0502020204030204" pitchFamily="34" charset="0"/>
                  </a:rPr>
                  <a:t>	</a:t>
                </a:r>
                <a:r>
                  <a:rPr lang="en-GB" dirty="0">
                    <a:latin typeface="Calibri" panose="020F0502020204030204" pitchFamily="34" charset="0"/>
                    <a:cs typeface="Calibri" panose="020F0502020204030204" pitchFamily="34" charset="0"/>
                  </a:rPr>
                  <a:t>e</a:t>
                </a:r>
                <a:r>
                  <a:rPr lang="en-GB" baseline="30000" dirty="0">
                    <a:latin typeface="Calibri" panose="020F0502020204030204" pitchFamily="34" charset="0"/>
                    <a:cs typeface="Calibri" panose="020F0502020204030204" pitchFamily="34" charset="0"/>
                  </a:rPr>
                  <a:t>–</a:t>
                </a:r>
                <a:r>
                  <a:rPr lang="en-GB" dirty="0">
                    <a:latin typeface="Calibri" panose="020F0502020204030204" pitchFamily="34" charset="0"/>
                    <a:cs typeface="Calibri" panose="020F0502020204030204" pitchFamily="34" charset="0"/>
                  </a:rPr>
                  <a:t> </a:t>
                </a:r>
                <a:r>
                  <a:rPr lang="en-GB" b="1" dirty="0">
                    <a:latin typeface="Calibri" panose="020F0502020204030204" pitchFamily="34" charset="0"/>
                    <a:cs typeface="Calibri" panose="020F0502020204030204" pitchFamily="34" charset="0"/>
                  </a:rPr>
                  <a:t>sheath heat transmission coefficient</a:t>
                </a:r>
                <a:r>
                  <a:rPr lang="en-GB" dirty="0">
                    <a:latin typeface="Calibri" panose="020F0502020204030204" pitchFamily="34" charset="0"/>
                    <a:cs typeface="Calibri" panose="020F0502020204030204" pitchFamily="34" charset="0"/>
                  </a:rPr>
                  <a:t> </a:t>
                </a:r>
                <a:r>
                  <a:rPr lang="en-GB" dirty="0">
                    <a:ea typeface="Cambria Math" panose="02040503050406030204" pitchFamily="18" charset="0"/>
                  </a:rPr>
                  <a:t> 	</a:t>
                </a:r>
                <a14:m>
                  <m:oMath xmlns:m="http://schemas.openxmlformats.org/officeDocument/2006/math">
                    <m:sSub>
                      <m:sSubPr>
                        <m:ctrlPr>
                          <a:rPr lang="en-GB" i="1" smtClean="0">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𝛾</m:t>
                        </m:r>
                      </m:e>
                      <m:sub>
                        <m:r>
                          <a:rPr lang="en-GB" i="1">
                            <a:latin typeface="Cambria Math" panose="02040503050406030204" pitchFamily="18" charset="0"/>
                            <a:ea typeface="Cambria Math" panose="02040503050406030204" pitchFamily="18" charset="0"/>
                          </a:rPr>
                          <m:t>𝑒</m:t>
                        </m:r>
                      </m:sub>
                    </m:sSub>
                    <m:r>
                      <a:rPr lang="en-GB" i="1">
                        <a:latin typeface="Cambria Math" panose="02040503050406030204" pitchFamily="18" charset="0"/>
                        <a:ea typeface="Cambria Math" panose="02040503050406030204" pitchFamily="18" charset="0"/>
                      </a:rPr>
                      <m:t>≈7</m:t>
                    </m:r>
                  </m:oMath>
                </a14:m>
                <a:endParaRPr lang="en-GB" dirty="0">
                  <a:latin typeface="Calibri" panose="020F0502020204030204" pitchFamily="34" charset="0"/>
                  <a:cs typeface="Calibri" panose="020F0502020204030204" pitchFamily="34" charset="0"/>
                </a:endParaRPr>
              </a:p>
              <a:p>
                <a:pPr marL="0" indent="0">
                  <a:spcBef>
                    <a:spcPts val="2200"/>
                  </a:spcBef>
                  <a:buNone/>
                </a:pPr>
                <a:endParaRPr lang="en-GB" sz="2400"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p:txBody>
          </p:sp>
        </mc:Choice>
        <mc:Fallback xmlns="">
          <p:sp>
            <p:nvSpPr>
              <p:cNvPr id="3" name="Content Placeholder 2">
                <a:extLst>
                  <a:ext uri="{FF2B5EF4-FFF2-40B4-BE49-F238E27FC236}">
                    <a16:creationId xmlns:a16="http://schemas.microsoft.com/office/drawing/2014/main" id="{92F81F3F-312F-874E-BF12-8028C32F4D85}"/>
                  </a:ext>
                </a:extLst>
              </p:cNvPr>
              <p:cNvSpPr>
                <a:spLocks noGrp="1" noRot="1" noChangeAspect="1" noMove="1" noResize="1" noEditPoints="1" noAdjustHandles="1" noChangeArrowheads="1" noChangeShapeType="1" noTextEdit="1"/>
              </p:cNvSpPr>
              <p:nvPr>
                <p:ph idx="1"/>
              </p:nvPr>
            </p:nvSpPr>
            <p:spPr>
              <a:xfrm>
                <a:off x="385935" y="2784000"/>
                <a:ext cx="7933066" cy="3885359"/>
              </a:xfrm>
              <a:blipFill>
                <a:blip r:embed="rId4"/>
                <a:stretch>
                  <a:fillRect l="-1278" t="-2606"/>
                </a:stretch>
              </a:blipFill>
            </p:spPr>
            <p:txBody>
              <a:bodyPr/>
              <a:lstStyle/>
              <a:p>
                <a:r>
                  <a:rPr lang="en-US">
                    <a:noFill/>
                  </a:rPr>
                  <a:t> </a:t>
                </a:r>
              </a:p>
            </p:txBody>
          </p:sp>
        </mc:Fallback>
      </mc:AlternateContent>
      <p:sp>
        <p:nvSpPr>
          <p:cNvPr id="6" name="Slide Number Placeholder 5">
            <a:extLst>
              <a:ext uri="{FF2B5EF4-FFF2-40B4-BE49-F238E27FC236}">
                <a16:creationId xmlns:a16="http://schemas.microsoft.com/office/drawing/2014/main" id="{090CF010-669F-FC4D-B116-F1232BC60BEE}"/>
              </a:ext>
            </a:extLst>
          </p:cNvPr>
          <p:cNvSpPr>
            <a:spLocks noGrp="1"/>
          </p:cNvSpPr>
          <p:nvPr>
            <p:ph type="sldNum" sz="quarter" idx="12"/>
          </p:nvPr>
        </p:nvSpPr>
        <p:spPr/>
        <p:txBody>
          <a:bodyPr/>
          <a:lstStyle/>
          <a:p>
            <a:fld id="{9F85A420-8BDD-054E-A85F-492ADA0C3797}" type="slidenum">
              <a:rPr lang="en-US" smtClean="0"/>
              <a:t>8</a:t>
            </a:fld>
            <a:endParaRPr lang="en-US" dirty="0"/>
          </a:p>
        </p:txBody>
      </p:sp>
      <p:pic>
        <p:nvPicPr>
          <p:cNvPr id="4" name="Picture 3">
            <a:extLst>
              <a:ext uri="{FF2B5EF4-FFF2-40B4-BE49-F238E27FC236}">
                <a16:creationId xmlns:a16="http://schemas.microsoft.com/office/drawing/2014/main" id="{679DCA44-06D5-C74D-AAD4-A8A5ADCE9512}"/>
              </a:ext>
            </a:extLst>
          </p:cNvPr>
          <p:cNvPicPr>
            <a:picLocks noChangeAspect="1"/>
          </p:cNvPicPr>
          <p:nvPr/>
        </p:nvPicPr>
        <p:blipFill>
          <a:blip r:embed="rId5"/>
          <a:stretch>
            <a:fillRect/>
          </a:stretch>
        </p:blipFill>
        <p:spPr>
          <a:xfrm>
            <a:off x="6756870" y="393261"/>
            <a:ext cx="2254551" cy="2241071"/>
          </a:xfrm>
          <a:prstGeom prst="rect">
            <a:avLst/>
          </a:prstGeom>
        </p:spPr>
      </p:pic>
      <p:grpSp>
        <p:nvGrpSpPr>
          <p:cNvPr id="14" name="Group 13">
            <a:extLst>
              <a:ext uri="{FF2B5EF4-FFF2-40B4-BE49-F238E27FC236}">
                <a16:creationId xmlns:a16="http://schemas.microsoft.com/office/drawing/2014/main" id="{B55F1689-D75E-F54B-8218-953521A6F2E3}"/>
              </a:ext>
            </a:extLst>
          </p:cNvPr>
          <p:cNvGrpSpPr/>
          <p:nvPr/>
        </p:nvGrpSpPr>
        <p:grpSpPr>
          <a:xfrm>
            <a:off x="8482004" y="4460753"/>
            <a:ext cx="2279070" cy="369332"/>
            <a:chOff x="8565760" y="3868944"/>
            <a:chExt cx="2279070" cy="369332"/>
          </a:xfrm>
        </p:grpSpPr>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ED5F3F8-A091-9F40-B97F-36CDC7D9246C}"/>
                    </a:ext>
                  </a:extLst>
                </p:cNvPr>
                <p:cNvSpPr txBox="1"/>
                <p:nvPr/>
              </p:nvSpPr>
              <p:spPr>
                <a:xfrm>
                  <a:off x="9273759" y="3868944"/>
                  <a:ext cx="1571071" cy="369332"/>
                </a:xfrm>
                <a:prstGeom prst="rect">
                  <a:avLst/>
                </a:prstGeom>
                <a:noFill/>
                <a:ln w="12700">
                  <a:solidFill>
                    <a:srgbClr val="C0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b="0" i="1" smtClean="0">
                                <a:latin typeface="Cambria Math" panose="02040503050406030204" pitchFamily="18" charset="0"/>
                              </a:rPr>
                              <m:t>𝑛</m:t>
                            </m:r>
                          </m:e>
                          <m:sub>
                            <m:r>
                              <a:rPr lang="en-GB" b="0" i="1" smtClean="0">
                                <a:latin typeface="Cambria Math" panose="02040503050406030204" pitchFamily="18" charset="0"/>
                              </a:rPr>
                              <m:t>𝑢</m:t>
                            </m:r>
                          </m:sub>
                        </m:sSub>
                        <m:sSub>
                          <m:sSubPr>
                            <m:ctrlPr>
                              <a:rPr lang="en-GB" i="1" smtClean="0">
                                <a:latin typeface="Cambria Math" panose="02040503050406030204" pitchFamily="18" charset="0"/>
                              </a:rPr>
                            </m:ctrlPr>
                          </m:sSubPr>
                          <m:e>
                            <m:r>
                              <a:rPr lang="en-GB" b="0" i="1" smtClean="0">
                                <a:latin typeface="Cambria Math" panose="02040503050406030204" pitchFamily="18" charset="0"/>
                              </a:rPr>
                              <m:t>𝑇</m:t>
                            </m:r>
                          </m:e>
                          <m:sub>
                            <m:r>
                              <a:rPr lang="en-GB" b="0" i="1" smtClean="0">
                                <a:latin typeface="Cambria Math" panose="02040503050406030204" pitchFamily="18" charset="0"/>
                              </a:rPr>
                              <m:t>𝑢</m:t>
                            </m:r>
                          </m:sub>
                        </m:sSub>
                        <m:r>
                          <a:rPr lang="en-GB" b="0" i="1" smtClean="0">
                            <a:latin typeface="Cambria Math" panose="02040503050406030204" pitchFamily="18" charset="0"/>
                          </a:rPr>
                          <m:t>=2</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𝑛</m:t>
                            </m:r>
                          </m:e>
                          <m:sub>
                            <m:r>
                              <a:rPr lang="en-GB" b="0" i="1" smtClean="0">
                                <a:latin typeface="Cambria Math" panose="02040503050406030204" pitchFamily="18" charset="0"/>
                              </a:rPr>
                              <m:t>𝑡</m:t>
                            </m:r>
                          </m:sub>
                        </m:sSub>
                        <m:sSub>
                          <m:sSubPr>
                            <m:ctrlPr>
                              <a:rPr lang="en-GB" b="0" i="1" smtClean="0">
                                <a:latin typeface="Cambria Math" panose="02040503050406030204" pitchFamily="18" charset="0"/>
                              </a:rPr>
                            </m:ctrlPr>
                          </m:sSubPr>
                          <m:e>
                            <m:r>
                              <a:rPr lang="en-GB" b="0" i="1" smtClean="0">
                                <a:latin typeface="Cambria Math" panose="02040503050406030204" pitchFamily="18" charset="0"/>
                              </a:rPr>
                              <m:t>𝑇</m:t>
                            </m:r>
                          </m:e>
                          <m:sub>
                            <m:r>
                              <a:rPr lang="en-GB" b="0" i="1" smtClean="0">
                                <a:latin typeface="Cambria Math" panose="02040503050406030204" pitchFamily="18" charset="0"/>
                              </a:rPr>
                              <m:t>𝑡</m:t>
                            </m:r>
                          </m:sub>
                        </m:sSub>
                      </m:oMath>
                    </m:oMathPara>
                  </a14:m>
                  <a:endParaRPr lang="en-GB" dirty="0"/>
                </a:p>
              </p:txBody>
            </p:sp>
          </mc:Choice>
          <mc:Fallback xmlns="">
            <p:sp>
              <p:nvSpPr>
                <p:cNvPr id="9" name="TextBox 8">
                  <a:extLst>
                    <a:ext uri="{FF2B5EF4-FFF2-40B4-BE49-F238E27FC236}">
                      <a16:creationId xmlns:a16="http://schemas.microsoft.com/office/drawing/2014/main" id="{9ED5F3F8-A091-9F40-B97F-36CDC7D9246C}"/>
                    </a:ext>
                  </a:extLst>
                </p:cNvPr>
                <p:cNvSpPr txBox="1">
                  <a:spLocks noRot="1" noChangeAspect="1" noMove="1" noResize="1" noEditPoints="1" noAdjustHandles="1" noChangeArrowheads="1" noChangeShapeType="1" noTextEdit="1"/>
                </p:cNvSpPr>
                <p:nvPr/>
              </p:nvSpPr>
              <p:spPr>
                <a:xfrm>
                  <a:off x="9273759" y="3868944"/>
                  <a:ext cx="1571071" cy="369332"/>
                </a:xfrm>
                <a:prstGeom prst="rect">
                  <a:avLst/>
                </a:prstGeom>
                <a:blipFill>
                  <a:blip r:embed="rId6"/>
                  <a:stretch>
                    <a:fillRect/>
                  </a:stretch>
                </a:blipFill>
                <a:ln w="12700">
                  <a:solidFill>
                    <a:srgbClr val="C00000"/>
                  </a:solidFill>
                </a:ln>
              </p:spPr>
              <p:txBody>
                <a:bodyPr/>
                <a:lstStyle/>
                <a:p>
                  <a:r>
                    <a:rPr lang="en-US">
                      <a:noFill/>
                    </a:rPr>
                    <a:t> </a:t>
                  </a:r>
                </a:p>
              </p:txBody>
            </p:sp>
          </mc:Fallback>
        </mc:AlternateContent>
        <p:sp>
          <p:nvSpPr>
            <p:cNvPr id="10" name="Right Arrow 9">
              <a:extLst>
                <a:ext uri="{FF2B5EF4-FFF2-40B4-BE49-F238E27FC236}">
                  <a16:creationId xmlns:a16="http://schemas.microsoft.com/office/drawing/2014/main" id="{E7D082ED-DE70-E544-B19B-251D4271CED1}"/>
                </a:ext>
              </a:extLst>
            </p:cNvPr>
            <p:cNvSpPr/>
            <p:nvPr/>
          </p:nvSpPr>
          <p:spPr>
            <a:xfrm>
              <a:off x="8565760" y="3924892"/>
              <a:ext cx="445864" cy="250628"/>
            </a:xfrm>
            <a:prstGeom prst="rightArrow">
              <a:avLst/>
            </a:prstGeom>
            <a:solidFill>
              <a:schemeClr val="accent4"/>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4"/>
                </a:solidFill>
              </a:endParaRPr>
            </a:p>
          </p:txBody>
        </p:sp>
      </p:grpSp>
      <p:grpSp>
        <p:nvGrpSpPr>
          <p:cNvPr id="15" name="Group 14">
            <a:extLst>
              <a:ext uri="{FF2B5EF4-FFF2-40B4-BE49-F238E27FC236}">
                <a16:creationId xmlns:a16="http://schemas.microsoft.com/office/drawing/2014/main" id="{0BEC6C19-00B7-E34B-815E-D6E04EF99880}"/>
              </a:ext>
            </a:extLst>
          </p:cNvPr>
          <p:cNvGrpSpPr/>
          <p:nvPr/>
        </p:nvGrpSpPr>
        <p:grpSpPr>
          <a:xfrm>
            <a:off x="8482004" y="4985193"/>
            <a:ext cx="2937436" cy="656205"/>
            <a:chOff x="8560335" y="4622186"/>
            <a:chExt cx="2937436" cy="656205"/>
          </a:xfrm>
        </p:grpSpPr>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68418BD7-4A44-7347-A259-57183C72AC7F}"/>
                    </a:ext>
                  </a:extLst>
                </p:cNvPr>
                <p:cNvSpPr txBox="1"/>
                <p:nvPr/>
              </p:nvSpPr>
              <p:spPr>
                <a:xfrm>
                  <a:off x="9262351" y="4622186"/>
                  <a:ext cx="2235420" cy="656205"/>
                </a:xfrm>
                <a:prstGeom prst="rect">
                  <a:avLst/>
                </a:prstGeom>
                <a:noFill/>
                <a:ln w="12700">
                  <a:solidFill>
                    <a:srgbClr val="C0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i="1" smtClean="0">
                                <a:latin typeface="Cambria Math" panose="02040503050406030204" pitchFamily="18" charset="0"/>
                              </a:rPr>
                            </m:ctrlPr>
                          </m:sSubSupPr>
                          <m:e>
                            <m:r>
                              <a:rPr lang="en-GB" i="1">
                                <a:latin typeface="Cambria Math" panose="02040503050406030204" pitchFamily="18" charset="0"/>
                              </a:rPr>
                              <m:t>𝑇</m:t>
                            </m:r>
                          </m:e>
                          <m:sub>
                            <m:r>
                              <a:rPr lang="en-GB" i="1">
                                <a:latin typeface="Cambria Math" panose="02040503050406030204" pitchFamily="18" charset="0"/>
                              </a:rPr>
                              <m:t>𝑢</m:t>
                            </m:r>
                          </m:sub>
                          <m:sup>
                            <m:r>
                              <a:rPr lang="en-GB" i="1">
                                <a:latin typeface="Cambria Math" panose="02040503050406030204" pitchFamily="18" charset="0"/>
                              </a:rPr>
                              <m:t>7/2</m:t>
                            </m:r>
                          </m:sup>
                        </m:sSubSup>
                        <m:r>
                          <a:rPr lang="en-GB" i="1">
                            <a:latin typeface="Cambria Math" panose="02040503050406030204" pitchFamily="18" charset="0"/>
                          </a:rPr>
                          <m:t>=</m:t>
                        </m:r>
                        <m:sSubSup>
                          <m:sSubSupPr>
                            <m:ctrlPr>
                              <a:rPr lang="en-GB" i="1">
                                <a:latin typeface="Cambria Math" panose="02040503050406030204" pitchFamily="18" charset="0"/>
                              </a:rPr>
                            </m:ctrlPr>
                          </m:sSubSupPr>
                          <m:e>
                            <m:r>
                              <a:rPr lang="en-GB" i="1">
                                <a:latin typeface="Cambria Math" panose="02040503050406030204" pitchFamily="18" charset="0"/>
                              </a:rPr>
                              <m:t>𝑇</m:t>
                            </m:r>
                          </m:e>
                          <m:sub>
                            <m:r>
                              <a:rPr lang="en-GB" i="1">
                                <a:latin typeface="Cambria Math" panose="02040503050406030204" pitchFamily="18" charset="0"/>
                              </a:rPr>
                              <m:t>𝑡</m:t>
                            </m:r>
                          </m:sub>
                          <m:sup>
                            <m:r>
                              <a:rPr lang="en-GB" i="1">
                                <a:latin typeface="Cambria Math" panose="02040503050406030204" pitchFamily="18" charset="0"/>
                              </a:rPr>
                              <m:t>7/2</m:t>
                            </m:r>
                          </m:sup>
                        </m:sSubSup>
                        <m:r>
                          <a:rPr lang="en-GB" i="1">
                            <a:latin typeface="Cambria Math" panose="02040503050406030204" pitchFamily="18" charset="0"/>
                          </a:rPr>
                          <m:t>+</m:t>
                        </m:r>
                        <m:f>
                          <m:fPr>
                            <m:ctrlPr>
                              <a:rPr lang="en-GB" i="1">
                                <a:latin typeface="Cambria Math" panose="02040503050406030204" pitchFamily="18" charset="0"/>
                              </a:rPr>
                            </m:ctrlPr>
                          </m:fPr>
                          <m:num>
                            <m:r>
                              <a:rPr lang="en-GB" i="1">
                                <a:latin typeface="Cambria Math" panose="02040503050406030204" pitchFamily="18" charset="0"/>
                              </a:rPr>
                              <m:t>7</m:t>
                            </m:r>
                          </m:num>
                          <m:den>
                            <m:r>
                              <a:rPr lang="en-GB" i="1">
                                <a:latin typeface="Cambria Math" panose="02040503050406030204" pitchFamily="18" charset="0"/>
                              </a:rPr>
                              <m:t>2</m:t>
                            </m:r>
                          </m:den>
                        </m:f>
                        <m:f>
                          <m:fPr>
                            <m:ctrlPr>
                              <a:rPr lang="en-GB" i="1">
                                <a:latin typeface="Cambria Math" panose="02040503050406030204" pitchFamily="18" charset="0"/>
                              </a:rPr>
                            </m:ctrlPr>
                          </m:fPr>
                          <m:num>
                            <m:sSub>
                              <m:sSubPr>
                                <m:ctrlPr>
                                  <a:rPr lang="en-GB" i="1">
                                    <a:latin typeface="Cambria Math" panose="02040503050406030204" pitchFamily="18" charset="0"/>
                                  </a:rPr>
                                </m:ctrlPr>
                              </m:sSubPr>
                              <m:e>
                                <m:r>
                                  <a:rPr lang="en-GB" i="1">
                                    <a:latin typeface="Cambria Math" panose="02040503050406030204" pitchFamily="18" charset="0"/>
                                  </a:rPr>
                                  <m:t>𝑞</m:t>
                                </m:r>
                              </m:e>
                              <m:sub>
                                <m:r>
                                  <a:rPr lang="en-GB" i="1" smtClean="0">
                                    <a:latin typeface="Cambria Math" panose="02040503050406030204" pitchFamily="18" charset="0"/>
                                    <a:ea typeface="Cambria Math" panose="02040503050406030204" pitchFamily="18" charset="0"/>
                                  </a:rPr>
                                  <m:t>∥</m:t>
                                </m:r>
                              </m:sub>
                            </m:sSub>
                            <m:r>
                              <a:rPr lang="en-GB" i="1">
                                <a:latin typeface="Cambria Math" panose="02040503050406030204" pitchFamily="18" charset="0"/>
                              </a:rPr>
                              <m:t>𝐿</m:t>
                            </m:r>
                          </m:num>
                          <m:den>
                            <m:sSub>
                              <m:sSubPr>
                                <m:ctrlPr>
                                  <a:rPr lang="en-GB" i="1" smtClean="0">
                                    <a:latin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𝜅</m:t>
                                </m:r>
                              </m:e>
                              <m:sub>
                                <m:r>
                                  <a:rPr lang="en-GB" b="0" i="1" smtClean="0">
                                    <a:latin typeface="Cambria Math" panose="02040503050406030204" pitchFamily="18" charset="0"/>
                                  </a:rPr>
                                  <m:t>𝑒</m:t>
                                </m:r>
                              </m:sub>
                            </m:sSub>
                          </m:den>
                        </m:f>
                      </m:oMath>
                    </m:oMathPara>
                  </a14:m>
                  <a:endParaRPr lang="en-GB" dirty="0"/>
                </a:p>
              </p:txBody>
            </p:sp>
          </mc:Choice>
          <mc:Fallback xmlns="">
            <p:sp>
              <p:nvSpPr>
                <p:cNvPr id="20" name="TextBox 19">
                  <a:extLst>
                    <a:ext uri="{FF2B5EF4-FFF2-40B4-BE49-F238E27FC236}">
                      <a16:creationId xmlns:a16="http://schemas.microsoft.com/office/drawing/2014/main" id="{68418BD7-4A44-7347-A259-57183C72AC7F}"/>
                    </a:ext>
                  </a:extLst>
                </p:cNvPr>
                <p:cNvSpPr txBox="1">
                  <a:spLocks noRot="1" noChangeAspect="1" noMove="1" noResize="1" noEditPoints="1" noAdjustHandles="1" noChangeArrowheads="1" noChangeShapeType="1" noTextEdit="1"/>
                </p:cNvSpPr>
                <p:nvPr/>
              </p:nvSpPr>
              <p:spPr>
                <a:xfrm>
                  <a:off x="9262351" y="4622186"/>
                  <a:ext cx="2235420" cy="656205"/>
                </a:xfrm>
                <a:prstGeom prst="rect">
                  <a:avLst/>
                </a:prstGeom>
                <a:blipFill>
                  <a:blip r:embed="rId7"/>
                  <a:stretch>
                    <a:fillRect/>
                  </a:stretch>
                </a:blipFill>
                <a:ln w="12700">
                  <a:solidFill>
                    <a:srgbClr val="C00000"/>
                  </a:solidFill>
                </a:ln>
              </p:spPr>
              <p:txBody>
                <a:bodyPr/>
                <a:lstStyle/>
                <a:p>
                  <a:r>
                    <a:rPr lang="en-US">
                      <a:noFill/>
                    </a:rPr>
                    <a:t> </a:t>
                  </a:r>
                </a:p>
              </p:txBody>
            </p:sp>
          </mc:Fallback>
        </mc:AlternateContent>
        <p:sp>
          <p:nvSpPr>
            <p:cNvPr id="21" name="Right Arrow 20">
              <a:extLst>
                <a:ext uri="{FF2B5EF4-FFF2-40B4-BE49-F238E27FC236}">
                  <a16:creationId xmlns:a16="http://schemas.microsoft.com/office/drawing/2014/main" id="{415090B2-6F91-A64A-B477-BC90D5ED6C7E}"/>
                </a:ext>
              </a:extLst>
            </p:cNvPr>
            <p:cNvSpPr/>
            <p:nvPr/>
          </p:nvSpPr>
          <p:spPr>
            <a:xfrm>
              <a:off x="8560335" y="4659720"/>
              <a:ext cx="445864" cy="250628"/>
            </a:xfrm>
            <a:prstGeom prst="rightArrow">
              <a:avLst/>
            </a:prstGeom>
            <a:solidFill>
              <a:schemeClr val="accent4"/>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4"/>
                </a:solidFill>
              </a:endParaRPr>
            </a:p>
          </p:txBody>
        </p:sp>
      </p:grpSp>
      <p:grpSp>
        <p:nvGrpSpPr>
          <p:cNvPr id="16" name="Group 15">
            <a:extLst>
              <a:ext uri="{FF2B5EF4-FFF2-40B4-BE49-F238E27FC236}">
                <a16:creationId xmlns:a16="http://schemas.microsoft.com/office/drawing/2014/main" id="{4B59FE2D-6D8D-174F-9C82-74C90FF1103E}"/>
              </a:ext>
            </a:extLst>
          </p:cNvPr>
          <p:cNvGrpSpPr/>
          <p:nvPr/>
        </p:nvGrpSpPr>
        <p:grpSpPr>
          <a:xfrm>
            <a:off x="8506871" y="6089508"/>
            <a:ext cx="2232185" cy="375231"/>
            <a:chOff x="8535470" y="5717563"/>
            <a:chExt cx="2232185" cy="375231"/>
          </a:xfrm>
        </p:grpSpPr>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08A1BAF9-2AA0-3E44-AD9F-C08B0701F291}"/>
                    </a:ext>
                  </a:extLst>
                </p:cNvPr>
                <p:cNvSpPr txBox="1"/>
                <p:nvPr/>
              </p:nvSpPr>
              <p:spPr>
                <a:xfrm>
                  <a:off x="9197803" y="5717563"/>
                  <a:ext cx="1569852" cy="375231"/>
                </a:xfrm>
                <a:prstGeom prst="rect">
                  <a:avLst/>
                </a:prstGeom>
                <a:noFill/>
                <a:ln w="12700">
                  <a:solidFill>
                    <a:srgbClr val="C0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b="0" i="1" smtClean="0">
                                <a:latin typeface="Cambria Math" panose="02040503050406030204" pitchFamily="18" charset="0"/>
                              </a:rPr>
                              <m:t>𝑞</m:t>
                            </m:r>
                          </m:e>
                          <m:sub>
                            <m:r>
                              <a:rPr lang="en-GB" i="1" smtClean="0">
                                <a:latin typeface="Cambria Math" panose="02040503050406030204" pitchFamily="18" charset="0"/>
                                <a:ea typeface="Cambria Math" panose="02040503050406030204" pitchFamily="18" charset="0"/>
                              </a:rPr>
                              <m:t>∥</m:t>
                            </m:r>
                          </m:sub>
                        </m:sSub>
                        <m:r>
                          <a:rPr lang="en-GB" i="1">
                            <a:latin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𝛾</m:t>
                            </m:r>
                          </m:e>
                          <m:sub>
                            <m:r>
                              <a:rPr lang="en-GB" b="0" i="1" smtClean="0">
                                <a:latin typeface="Cambria Math" panose="02040503050406030204" pitchFamily="18" charset="0"/>
                                <a:ea typeface="Cambria Math" panose="02040503050406030204" pitchFamily="18" charset="0"/>
                              </a:rPr>
                              <m:t>𝑒</m:t>
                            </m:r>
                          </m:sub>
                        </m:sSub>
                        <m:sSub>
                          <m:sSubPr>
                            <m:ctrlPr>
                              <a:rPr lang="en-GB"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𝑛</m:t>
                            </m:r>
                          </m:e>
                          <m:sub>
                            <m:r>
                              <a:rPr lang="en-GB" b="0" i="1" smtClean="0">
                                <a:latin typeface="Cambria Math" panose="02040503050406030204" pitchFamily="18" charset="0"/>
                                <a:ea typeface="Cambria Math" panose="02040503050406030204" pitchFamily="18" charset="0"/>
                              </a:rPr>
                              <m:t>𝑡</m:t>
                            </m:r>
                          </m:sub>
                        </m:sSub>
                        <m:sSub>
                          <m:sSubPr>
                            <m:ctrlPr>
                              <a:rPr lang="en-GB"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𝑇</m:t>
                            </m:r>
                          </m:e>
                          <m:sub>
                            <m:r>
                              <a:rPr lang="en-GB" b="0" i="1" smtClean="0">
                                <a:latin typeface="Cambria Math" panose="02040503050406030204" pitchFamily="18" charset="0"/>
                                <a:ea typeface="Cambria Math" panose="02040503050406030204" pitchFamily="18" charset="0"/>
                              </a:rPr>
                              <m:t>𝑡</m:t>
                            </m:r>
                          </m:sub>
                        </m:sSub>
                        <m:sSub>
                          <m:sSubPr>
                            <m:ctrlPr>
                              <a:rPr lang="en-GB"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𝑐</m:t>
                            </m:r>
                          </m:e>
                          <m:sub>
                            <m:r>
                              <a:rPr lang="en-GB" b="0" i="1" smtClean="0">
                                <a:latin typeface="Cambria Math" panose="02040503050406030204" pitchFamily="18" charset="0"/>
                                <a:ea typeface="Cambria Math" panose="02040503050406030204" pitchFamily="18" charset="0"/>
                              </a:rPr>
                              <m:t>𝑠</m:t>
                            </m:r>
                          </m:sub>
                        </m:sSub>
                      </m:oMath>
                    </m:oMathPara>
                  </a14:m>
                  <a:endParaRPr lang="en-GB" dirty="0"/>
                </a:p>
              </p:txBody>
            </p:sp>
          </mc:Choice>
          <mc:Fallback xmlns="">
            <p:sp>
              <p:nvSpPr>
                <p:cNvPr id="25" name="TextBox 24">
                  <a:extLst>
                    <a:ext uri="{FF2B5EF4-FFF2-40B4-BE49-F238E27FC236}">
                      <a16:creationId xmlns:a16="http://schemas.microsoft.com/office/drawing/2014/main" id="{08A1BAF9-2AA0-3E44-AD9F-C08B0701F291}"/>
                    </a:ext>
                  </a:extLst>
                </p:cNvPr>
                <p:cNvSpPr txBox="1">
                  <a:spLocks noRot="1" noChangeAspect="1" noMove="1" noResize="1" noEditPoints="1" noAdjustHandles="1" noChangeArrowheads="1" noChangeShapeType="1" noTextEdit="1"/>
                </p:cNvSpPr>
                <p:nvPr/>
              </p:nvSpPr>
              <p:spPr>
                <a:xfrm>
                  <a:off x="9197803" y="5717563"/>
                  <a:ext cx="1569852" cy="375231"/>
                </a:xfrm>
                <a:prstGeom prst="rect">
                  <a:avLst/>
                </a:prstGeom>
                <a:blipFill>
                  <a:blip r:embed="rId8"/>
                  <a:stretch>
                    <a:fillRect b="-6452"/>
                  </a:stretch>
                </a:blipFill>
                <a:ln w="12700">
                  <a:solidFill>
                    <a:srgbClr val="C00000"/>
                  </a:solidFill>
                </a:ln>
              </p:spPr>
              <p:txBody>
                <a:bodyPr/>
                <a:lstStyle/>
                <a:p>
                  <a:r>
                    <a:rPr lang="en-US">
                      <a:noFill/>
                    </a:rPr>
                    <a:t> </a:t>
                  </a:r>
                </a:p>
              </p:txBody>
            </p:sp>
          </mc:Fallback>
        </mc:AlternateContent>
        <p:sp>
          <p:nvSpPr>
            <p:cNvPr id="27" name="Right Arrow 26">
              <a:extLst>
                <a:ext uri="{FF2B5EF4-FFF2-40B4-BE49-F238E27FC236}">
                  <a16:creationId xmlns:a16="http://schemas.microsoft.com/office/drawing/2014/main" id="{8DE3431B-A17B-CA46-858D-89B13562C730}"/>
                </a:ext>
              </a:extLst>
            </p:cNvPr>
            <p:cNvSpPr/>
            <p:nvPr/>
          </p:nvSpPr>
          <p:spPr>
            <a:xfrm>
              <a:off x="8535470" y="5779865"/>
              <a:ext cx="445864" cy="250628"/>
            </a:xfrm>
            <a:prstGeom prst="rightArrow">
              <a:avLst/>
            </a:prstGeom>
            <a:solidFill>
              <a:schemeClr val="accent4"/>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4"/>
                </a:solidFill>
              </a:endParaRPr>
            </a:p>
          </p:txBody>
        </p:sp>
      </p:grpSp>
      <p:sp>
        <p:nvSpPr>
          <p:cNvPr id="8" name="Rectangle 7">
            <a:extLst>
              <a:ext uri="{FF2B5EF4-FFF2-40B4-BE49-F238E27FC236}">
                <a16:creationId xmlns:a16="http://schemas.microsoft.com/office/drawing/2014/main" id="{4A2A3E3E-1D96-8941-98BD-7C0A3CA22A46}"/>
              </a:ext>
            </a:extLst>
          </p:cNvPr>
          <p:cNvSpPr/>
          <p:nvPr/>
        </p:nvSpPr>
        <p:spPr>
          <a:xfrm>
            <a:off x="479376" y="1766406"/>
            <a:ext cx="6860010" cy="846386"/>
          </a:xfrm>
          <a:prstGeom prst="rect">
            <a:avLst/>
          </a:prstGeom>
        </p:spPr>
        <p:txBody>
          <a:bodyPr wrap="square">
            <a:spAutoFit/>
          </a:bodyPr>
          <a:lstStyle/>
          <a:p>
            <a:pPr>
              <a:spcAft>
                <a:spcPts val="600"/>
              </a:spcAft>
            </a:pPr>
            <a:r>
              <a:rPr lang="en-GB" sz="2600" dirty="0"/>
              <a:t>Simple transport model in divertor SOL [1]</a:t>
            </a:r>
          </a:p>
          <a:p>
            <a:pPr marL="742950" lvl="1" indent="-285750">
              <a:spcAft>
                <a:spcPts val="600"/>
              </a:spcAft>
              <a:buFont typeface="Arial" panose="020B0604020202020204" pitchFamily="34" charset="0"/>
              <a:buChar char="•"/>
            </a:pPr>
            <a:r>
              <a:rPr lang="en-GB" dirty="0"/>
              <a:t>Relate upstream (u) and target (t) conditions</a:t>
            </a:r>
          </a:p>
        </p:txBody>
      </p:sp>
      <p:sp>
        <p:nvSpPr>
          <p:cNvPr id="18" name="Rectangle 17">
            <a:extLst>
              <a:ext uri="{FF2B5EF4-FFF2-40B4-BE49-F238E27FC236}">
                <a16:creationId xmlns:a16="http://schemas.microsoft.com/office/drawing/2014/main" id="{4D551BE6-F77B-0349-871B-224CF51F41D4}"/>
              </a:ext>
            </a:extLst>
          </p:cNvPr>
          <p:cNvSpPr/>
          <p:nvPr/>
        </p:nvSpPr>
        <p:spPr>
          <a:xfrm>
            <a:off x="5807968" y="2749521"/>
            <a:ext cx="2542491" cy="307777"/>
          </a:xfrm>
          <a:prstGeom prst="rect">
            <a:avLst/>
          </a:prstGeom>
        </p:spPr>
        <p:txBody>
          <a:bodyPr wrap="none">
            <a:spAutoFit/>
          </a:bodyPr>
          <a:lstStyle/>
          <a:p>
            <a:r>
              <a:rPr lang="en-GB" sz="1400" dirty="0">
                <a:solidFill>
                  <a:schemeClr val="accent4"/>
                </a:solidFill>
              </a:rPr>
              <a:t>[1] </a:t>
            </a:r>
            <a:r>
              <a:rPr lang="en-GB" sz="1400" dirty="0" err="1">
                <a:solidFill>
                  <a:schemeClr val="accent4"/>
                </a:solidFill>
              </a:rPr>
              <a:t>Stangeby</a:t>
            </a:r>
            <a:r>
              <a:rPr lang="en-GB" sz="1400" dirty="0">
                <a:solidFill>
                  <a:schemeClr val="accent4"/>
                </a:solidFill>
              </a:rPr>
              <a:t>, P. </a:t>
            </a:r>
            <a:r>
              <a:rPr lang="en-GB" sz="1400" i="1" dirty="0">
                <a:solidFill>
                  <a:schemeClr val="accent4"/>
                </a:solidFill>
              </a:rPr>
              <a:t>CRC Press </a:t>
            </a:r>
            <a:r>
              <a:rPr lang="en-GB" sz="1400" dirty="0">
                <a:solidFill>
                  <a:schemeClr val="accent4"/>
                </a:solidFill>
              </a:rPr>
              <a:t>(2000)</a:t>
            </a:r>
          </a:p>
        </p:txBody>
      </p:sp>
      <p:grpSp>
        <p:nvGrpSpPr>
          <p:cNvPr id="23" name="Group 22">
            <a:extLst>
              <a:ext uri="{FF2B5EF4-FFF2-40B4-BE49-F238E27FC236}">
                <a16:creationId xmlns:a16="http://schemas.microsoft.com/office/drawing/2014/main" id="{D28B6AD9-7AAE-6540-8784-22E28E2FB38A}"/>
              </a:ext>
            </a:extLst>
          </p:cNvPr>
          <p:cNvGrpSpPr/>
          <p:nvPr/>
        </p:nvGrpSpPr>
        <p:grpSpPr>
          <a:xfrm>
            <a:off x="8482004" y="3941881"/>
            <a:ext cx="3583017" cy="427746"/>
            <a:chOff x="8565760" y="3868944"/>
            <a:chExt cx="3583017" cy="427746"/>
          </a:xfrm>
        </p:grpSpPr>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D3E8F28-89AB-A942-9B46-6CEEF9497D5E}"/>
                    </a:ext>
                  </a:extLst>
                </p:cNvPr>
                <p:cNvSpPr txBox="1"/>
                <p:nvPr/>
              </p:nvSpPr>
              <p:spPr>
                <a:xfrm>
                  <a:off x="9273759" y="3868944"/>
                  <a:ext cx="2875018" cy="427746"/>
                </a:xfrm>
                <a:prstGeom prst="rect">
                  <a:avLst/>
                </a:prstGeom>
                <a:noFill/>
                <a:ln w="12700">
                  <a:solidFill>
                    <a:srgbClr val="C0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b="0" i="1" smtClean="0">
                                <a:latin typeface="Cambria Math" panose="02040503050406030204" pitchFamily="18" charset="0"/>
                              </a:rPr>
                              <m:t>𝑣</m:t>
                            </m:r>
                          </m:e>
                          <m:sub>
                            <m:r>
                              <a:rPr lang="en-GB" b="0" i="1" smtClean="0">
                                <a:latin typeface="Cambria Math" panose="02040503050406030204" pitchFamily="18" charset="0"/>
                              </a:rPr>
                              <m:t>𝑡</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𝐶</m:t>
                            </m:r>
                          </m:e>
                          <m:sub>
                            <m:r>
                              <a:rPr lang="en-GB" b="0" i="1" smtClean="0">
                                <a:latin typeface="Cambria Math" panose="02040503050406030204" pitchFamily="18" charset="0"/>
                              </a:rPr>
                              <m:t>𝑠</m:t>
                            </m:r>
                          </m:sub>
                        </m:sSub>
                        <m:r>
                          <a:rPr lang="en-GB" b="0" i="1" smtClean="0">
                            <a:latin typeface="Cambria Math" panose="02040503050406030204" pitchFamily="18" charset="0"/>
                          </a:rPr>
                          <m:t>=</m:t>
                        </m:r>
                        <m:rad>
                          <m:radPr>
                            <m:degHide m:val="on"/>
                            <m:ctrlPr>
                              <a:rPr lang="en-GB" b="0" i="1" smtClean="0">
                                <a:latin typeface="Cambria Math" panose="02040503050406030204" pitchFamily="18" charset="0"/>
                              </a:rPr>
                            </m:ctrlPr>
                          </m:radPr>
                          <m:deg/>
                          <m:e>
                            <m:sSub>
                              <m:sSubPr>
                                <m:ctrlPr>
                                  <a:rPr lang="en-GB" b="0" i="1" smtClean="0">
                                    <a:latin typeface="Cambria Math" panose="02040503050406030204" pitchFamily="18" charset="0"/>
                                  </a:rPr>
                                </m:ctrlPr>
                              </m:sSubPr>
                              <m:e>
                                <m:sSub>
                                  <m:sSubPr>
                                    <m:ctrlPr>
                                      <a:rPr lang="en-GB" i="1">
                                        <a:latin typeface="Cambria Math" panose="02040503050406030204" pitchFamily="18" charset="0"/>
                                      </a:rPr>
                                    </m:ctrlPr>
                                  </m:sSubPr>
                                  <m:e>
                                    <m:r>
                                      <a:rPr lang="en-GB" i="1">
                                        <a:latin typeface="Cambria Math" panose="02040503050406030204" pitchFamily="18" charset="0"/>
                                      </a:rPr>
                                      <m:t>(</m:t>
                                    </m:r>
                                    <m:r>
                                      <a:rPr lang="en-GB" i="1">
                                        <a:latin typeface="Cambria Math" panose="02040503050406030204" pitchFamily="18" charset="0"/>
                                      </a:rPr>
                                      <m:t>𝑇</m:t>
                                    </m:r>
                                  </m:e>
                                  <m:sub>
                                    <m:r>
                                      <a:rPr lang="en-GB" i="1">
                                        <a:latin typeface="Cambria Math" panose="02040503050406030204" pitchFamily="18" charset="0"/>
                                      </a:rPr>
                                      <m:t>𝑒</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𝑇</m:t>
                                    </m:r>
                                  </m:e>
                                  <m:sub>
                                    <m:r>
                                      <a:rPr lang="en-GB" i="1">
                                        <a:latin typeface="Cambria Math" panose="02040503050406030204" pitchFamily="18" charset="0"/>
                                      </a:rPr>
                                      <m:t>𝑖</m:t>
                                    </m:r>
                                  </m:sub>
                                </m:sSub>
                                <m:r>
                                  <a:rPr lang="en-GB" i="1">
                                    <a:latin typeface="Cambria Math" panose="02040503050406030204" pitchFamily="18" charset="0"/>
                                  </a:rPr>
                                  <m:t>)</m:t>
                                </m:r>
                              </m:e>
                              <m:sub>
                                <m:r>
                                  <a:rPr lang="en-GB" b="0" i="1" smtClean="0">
                                    <a:latin typeface="Cambria Math" panose="02040503050406030204" pitchFamily="18" charset="0"/>
                                  </a:rPr>
                                  <m:t>𝑡</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𝑚</m:t>
                                </m:r>
                              </m:e>
                              <m:sub>
                                <m:r>
                                  <a:rPr lang="en-GB" b="0" i="1" smtClean="0">
                                    <a:latin typeface="Cambria Math" panose="02040503050406030204" pitchFamily="18" charset="0"/>
                                  </a:rPr>
                                  <m:t>𝑖</m:t>
                                </m:r>
                              </m:sub>
                            </m:sSub>
                            <m:r>
                              <a:rPr lang="en-GB" b="0" i="1" smtClean="0">
                                <a:latin typeface="Cambria Math" panose="02040503050406030204" pitchFamily="18" charset="0"/>
                              </a:rPr>
                              <m:t>  </m:t>
                            </m:r>
                          </m:e>
                        </m:rad>
                      </m:oMath>
                    </m:oMathPara>
                  </a14:m>
                  <a:endParaRPr lang="en-GB" dirty="0"/>
                </a:p>
              </p:txBody>
            </p:sp>
          </mc:Choice>
          <mc:Fallback xmlns="">
            <p:sp>
              <p:nvSpPr>
                <p:cNvPr id="24" name="TextBox 23">
                  <a:extLst>
                    <a:ext uri="{FF2B5EF4-FFF2-40B4-BE49-F238E27FC236}">
                      <a16:creationId xmlns:a16="http://schemas.microsoft.com/office/drawing/2014/main" id="{6D3E8F28-89AB-A942-9B46-6CEEF9497D5E}"/>
                    </a:ext>
                  </a:extLst>
                </p:cNvPr>
                <p:cNvSpPr txBox="1">
                  <a:spLocks noRot="1" noChangeAspect="1" noMove="1" noResize="1" noEditPoints="1" noAdjustHandles="1" noChangeArrowheads="1" noChangeShapeType="1" noTextEdit="1"/>
                </p:cNvSpPr>
                <p:nvPr/>
              </p:nvSpPr>
              <p:spPr>
                <a:xfrm>
                  <a:off x="9273759" y="3868944"/>
                  <a:ext cx="2875018" cy="427746"/>
                </a:xfrm>
                <a:prstGeom prst="rect">
                  <a:avLst/>
                </a:prstGeom>
                <a:blipFill>
                  <a:blip r:embed="rId9"/>
                  <a:stretch>
                    <a:fillRect b="-8571"/>
                  </a:stretch>
                </a:blipFill>
                <a:ln w="12700">
                  <a:solidFill>
                    <a:srgbClr val="C00000"/>
                  </a:solidFill>
                </a:ln>
              </p:spPr>
              <p:txBody>
                <a:bodyPr/>
                <a:lstStyle/>
                <a:p>
                  <a:r>
                    <a:rPr lang="en-US">
                      <a:noFill/>
                    </a:rPr>
                    <a:t> </a:t>
                  </a:r>
                </a:p>
              </p:txBody>
            </p:sp>
          </mc:Fallback>
        </mc:AlternateContent>
        <p:sp>
          <p:nvSpPr>
            <p:cNvPr id="28" name="Right Arrow 27">
              <a:extLst>
                <a:ext uri="{FF2B5EF4-FFF2-40B4-BE49-F238E27FC236}">
                  <a16:creationId xmlns:a16="http://schemas.microsoft.com/office/drawing/2014/main" id="{A037277E-3346-D041-8BBF-7245A5BACDA8}"/>
                </a:ext>
              </a:extLst>
            </p:cNvPr>
            <p:cNvSpPr/>
            <p:nvPr/>
          </p:nvSpPr>
          <p:spPr>
            <a:xfrm>
              <a:off x="8565760" y="3924892"/>
              <a:ext cx="445864" cy="250628"/>
            </a:xfrm>
            <a:prstGeom prst="rightArrow">
              <a:avLst/>
            </a:prstGeom>
            <a:solidFill>
              <a:schemeClr val="accent4"/>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4"/>
                </a:solidFill>
              </a:endParaRPr>
            </a:p>
          </p:txBody>
        </p:sp>
      </p:grpSp>
      <p:grpSp>
        <p:nvGrpSpPr>
          <p:cNvPr id="35" name="Group 34">
            <a:extLst>
              <a:ext uri="{FF2B5EF4-FFF2-40B4-BE49-F238E27FC236}">
                <a16:creationId xmlns:a16="http://schemas.microsoft.com/office/drawing/2014/main" id="{42129370-AFF5-DCF3-96CF-EDA9D83FD858}"/>
              </a:ext>
            </a:extLst>
          </p:cNvPr>
          <p:cNvGrpSpPr/>
          <p:nvPr/>
        </p:nvGrpSpPr>
        <p:grpSpPr>
          <a:xfrm>
            <a:off x="9018666" y="65146"/>
            <a:ext cx="3046355" cy="2197763"/>
            <a:chOff x="9018666" y="65146"/>
            <a:chExt cx="3046355" cy="2197763"/>
          </a:xfrm>
        </p:grpSpPr>
        <p:sp>
          <p:nvSpPr>
            <p:cNvPr id="34" name="Rectangle 33">
              <a:extLst>
                <a:ext uri="{FF2B5EF4-FFF2-40B4-BE49-F238E27FC236}">
                  <a16:creationId xmlns:a16="http://schemas.microsoft.com/office/drawing/2014/main" id="{16485893-4D08-8079-1C97-EE50D6BD9FAF}"/>
                </a:ext>
              </a:extLst>
            </p:cNvPr>
            <p:cNvSpPr/>
            <p:nvPr/>
          </p:nvSpPr>
          <p:spPr>
            <a:xfrm>
              <a:off x="9885606" y="629764"/>
              <a:ext cx="2179415" cy="1633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FE2C1AAF-EB6F-F631-F1C7-DB5A51651AB7}"/>
                </a:ext>
              </a:extLst>
            </p:cNvPr>
            <p:cNvGrpSpPr/>
            <p:nvPr/>
          </p:nvGrpSpPr>
          <p:grpSpPr>
            <a:xfrm>
              <a:off x="9018666" y="65146"/>
              <a:ext cx="2220139" cy="835139"/>
              <a:chOff x="9554291" y="4542706"/>
              <a:chExt cx="2220139" cy="835139"/>
            </a:xfrm>
          </p:grpSpPr>
          <p:sp>
            <p:nvSpPr>
              <p:cNvPr id="26" name="Rectangle 25">
                <a:extLst>
                  <a:ext uri="{FF2B5EF4-FFF2-40B4-BE49-F238E27FC236}">
                    <a16:creationId xmlns:a16="http://schemas.microsoft.com/office/drawing/2014/main" id="{9B9A1048-96DC-2CC0-A8A2-0515E065EB13}"/>
                  </a:ext>
                </a:extLst>
              </p:cNvPr>
              <p:cNvSpPr/>
              <p:nvPr/>
            </p:nvSpPr>
            <p:spPr>
              <a:xfrm>
                <a:off x="9554291" y="4542706"/>
                <a:ext cx="2140440" cy="83513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29" name="TextBox 28">
                    <a:extLst>
                      <a:ext uri="{FF2B5EF4-FFF2-40B4-BE49-F238E27FC236}">
                        <a16:creationId xmlns:a16="http://schemas.microsoft.com/office/drawing/2014/main" id="{747254EC-9C43-D6C7-28BF-A4A84171355A}"/>
                      </a:ext>
                    </a:extLst>
                  </p:cNvPr>
                  <p:cNvSpPr txBox="1"/>
                  <p:nvPr/>
                </p:nvSpPr>
                <p:spPr>
                  <a:xfrm>
                    <a:off x="9573576" y="4567495"/>
                    <a:ext cx="2200854" cy="769441"/>
                  </a:xfrm>
                  <a:prstGeom prst="rect">
                    <a:avLst/>
                  </a:prstGeom>
                  <a:noFill/>
                </p:spPr>
                <p:txBody>
                  <a:bodyPr wrap="square">
                    <a:spAutoFit/>
                  </a:bodyPr>
                  <a:lstStyle/>
                  <a:p>
                    <a:r>
                      <a:rPr lang="en-GB" sz="2400" dirty="0">
                        <a:latin typeface="Calibri" panose="020F0502020204030204" pitchFamily="34" charset="0"/>
                        <a:ea typeface="Cambria Math" panose="02040503050406030204" pitchFamily="18" charset="0"/>
                        <a:cs typeface="Calibri" panose="020F0502020204030204" pitchFamily="34" charset="0"/>
                      </a:rPr>
                      <a:t> </a:t>
                    </a:r>
                    <a14:m>
                      <m:oMath xmlns:m="http://schemas.openxmlformats.org/officeDocument/2006/math">
                        <m:sSub>
                          <m:sSubPr>
                            <m:ctrlPr>
                              <a:rPr lang="en-GB" sz="2400" i="1">
                                <a:latin typeface="Cambria Math" panose="02040503050406030204" pitchFamily="18" charset="0"/>
                              </a:rPr>
                            </m:ctrlPr>
                          </m:sSubPr>
                          <m:e>
                            <m:r>
                              <a:rPr lang="en-GB" sz="2400" i="1">
                                <a:latin typeface="Cambria Math" panose="02040503050406030204" pitchFamily="18" charset="0"/>
                              </a:rPr>
                              <m:t>𝑇</m:t>
                            </m:r>
                          </m:e>
                          <m:sub>
                            <m:r>
                              <a:rPr lang="en-GB" sz="2400" i="1">
                                <a:latin typeface="Cambria Math" panose="02040503050406030204" pitchFamily="18" charset="0"/>
                              </a:rPr>
                              <m:t>𝑢</m:t>
                            </m:r>
                          </m:sub>
                        </m:sSub>
                        <m:r>
                          <a:rPr lang="en-GB" sz="2400" i="1">
                            <a:latin typeface="Cambria Math" panose="02040503050406030204" pitchFamily="18" charset="0"/>
                            <a:ea typeface="Cambria Math" panose="02040503050406030204" pitchFamily="18" charset="0"/>
                          </a:rPr>
                          <m:t>≈</m:t>
                        </m:r>
                        <m:sSup>
                          <m:sSupPr>
                            <m:ctrlPr>
                              <a:rPr lang="en-GB" sz="2400" i="1">
                                <a:latin typeface="Cambria Math" panose="02040503050406030204" pitchFamily="18" charset="0"/>
                                <a:ea typeface="Cambria Math" panose="02040503050406030204" pitchFamily="18" charset="0"/>
                              </a:rPr>
                            </m:ctrlPr>
                          </m:sSupPr>
                          <m:e>
                            <m:d>
                              <m:dPr>
                                <m:ctrlPr>
                                  <a:rPr lang="en-GB" sz="2400" i="1" smtClean="0">
                                    <a:latin typeface="Cambria Math" panose="02040503050406030204" pitchFamily="18" charset="0"/>
                                    <a:ea typeface="Cambria Math" panose="02040503050406030204" pitchFamily="18" charset="0"/>
                                  </a:rPr>
                                </m:ctrlPr>
                              </m:dPr>
                              <m:e>
                                <m:f>
                                  <m:fPr>
                                    <m:ctrlPr>
                                      <a:rPr lang="en-GB" sz="2400" i="1">
                                        <a:latin typeface="Cambria Math" panose="02040503050406030204" pitchFamily="18" charset="0"/>
                                        <a:ea typeface="Cambria Math" panose="02040503050406030204" pitchFamily="18" charset="0"/>
                                      </a:rPr>
                                    </m:ctrlPr>
                                  </m:fPr>
                                  <m:num>
                                    <m:r>
                                      <a:rPr lang="en-GB" sz="2400" i="1">
                                        <a:latin typeface="Cambria Math" panose="02040503050406030204" pitchFamily="18" charset="0"/>
                                        <a:ea typeface="Cambria Math" panose="02040503050406030204" pitchFamily="18" charset="0"/>
                                      </a:rPr>
                                      <m:t>7</m:t>
                                    </m:r>
                                  </m:num>
                                  <m:den>
                                    <m:r>
                                      <a:rPr lang="en-GB" sz="2400" i="1">
                                        <a:latin typeface="Cambria Math" panose="02040503050406030204" pitchFamily="18" charset="0"/>
                                        <a:ea typeface="Cambria Math" panose="02040503050406030204" pitchFamily="18" charset="0"/>
                                      </a:rPr>
                                      <m:t>2</m:t>
                                    </m:r>
                                  </m:den>
                                </m:f>
                                <m:f>
                                  <m:fPr>
                                    <m:ctrlPr>
                                      <a:rPr lang="en-GB" sz="2400" i="1">
                                        <a:latin typeface="Cambria Math" panose="02040503050406030204" pitchFamily="18" charset="0"/>
                                        <a:ea typeface="Cambria Math" panose="02040503050406030204" pitchFamily="18" charset="0"/>
                                      </a:rPr>
                                    </m:ctrlPr>
                                  </m:fPr>
                                  <m:num>
                                    <m:sSub>
                                      <m:sSubPr>
                                        <m:ctrlPr>
                                          <a:rPr lang="en-GB" sz="2400" i="1">
                                            <a:latin typeface="Cambria Math" panose="02040503050406030204" pitchFamily="18" charset="0"/>
                                            <a:ea typeface="Cambria Math" panose="02040503050406030204" pitchFamily="18" charset="0"/>
                                          </a:rPr>
                                        </m:ctrlPr>
                                      </m:sSubPr>
                                      <m:e>
                                        <m:r>
                                          <a:rPr lang="en-GB" sz="2400" i="1">
                                            <a:latin typeface="Cambria Math" panose="02040503050406030204" pitchFamily="18" charset="0"/>
                                            <a:ea typeface="Cambria Math" panose="02040503050406030204" pitchFamily="18" charset="0"/>
                                          </a:rPr>
                                          <m:t>𝑞</m:t>
                                        </m:r>
                                      </m:e>
                                      <m:sub>
                                        <m:r>
                                          <a:rPr lang="en-GB" sz="2400" i="1">
                                            <a:latin typeface="Cambria Math" panose="02040503050406030204" pitchFamily="18" charset="0"/>
                                            <a:ea typeface="Cambria Math" panose="02040503050406030204" pitchFamily="18" charset="0"/>
                                          </a:rPr>
                                          <m:t>∥</m:t>
                                        </m:r>
                                      </m:sub>
                                    </m:sSub>
                                    <m:r>
                                      <a:rPr lang="en-GB" sz="2400" i="1">
                                        <a:latin typeface="Cambria Math" panose="02040503050406030204" pitchFamily="18" charset="0"/>
                                        <a:ea typeface="Cambria Math" panose="02040503050406030204" pitchFamily="18" charset="0"/>
                                      </a:rPr>
                                      <m:t>𝐿</m:t>
                                    </m:r>
                                  </m:num>
                                  <m:den>
                                    <m:sSub>
                                      <m:sSubPr>
                                        <m:ctrlPr>
                                          <a:rPr lang="en-GB" sz="2400" i="1">
                                            <a:latin typeface="Cambria Math" panose="02040503050406030204" pitchFamily="18" charset="0"/>
                                            <a:ea typeface="Cambria Math" panose="02040503050406030204" pitchFamily="18" charset="0"/>
                                          </a:rPr>
                                        </m:ctrlPr>
                                      </m:sSubPr>
                                      <m:e>
                                        <m:r>
                                          <a:rPr lang="en-GB" sz="2400" i="1">
                                            <a:latin typeface="Cambria Math" panose="02040503050406030204" pitchFamily="18" charset="0"/>
                                            <a:ea typeface="Cambria Math" panose="02040503050406030204" pitchFamily="18" charset="0"/>
                                          </a:rPr>
                                          <m:t>𝜅</m:t>
                                        </m:r>
                                      </m:e>
                                      <m:sub>
                                        <m:r>
                                          <a:rPr lang="en-GB" sz="2400" i="1">
                                            <a:latin typeface="Cambria Math" panose="02040503050406030204" pitchFamily="18" charset="0"/>
                                            <a:ea typeface="Cambria Math" panose="02040503050406030204" pitchFamily="18" charset="0"/>
                                          </a:rPr>
                                          <m:t>𝑒</m:t>
                                        </m:r>
                                      </m:sub>
                                    </m:sSub>
                                  </m:den>
                                </m:f>
                              </m:e>
                            </m:d>
                          </m:e>
                          <m:sup>
                            <m:r>
                              <a:rPr lang="en-GB" sz="2400" b="0" i="1" smtClean="0">
                                <a:latin typeface="Cambria Math" panose="02040503050406030204" pitchFamily="18" charset="0"/>
                                <a:ea typeface="Cambria Math" panose="02040503050406030204" pitchFamily="18" charset="0"/>
                              </a:rPr>
                              <m:t>2/7</m:t>
                            </m:r>
                          </m:sup>
                        </m:sSup>
                      </m:oMath>
                    </a14:m>
                    <a:endParaRPr lang="en-US" sz="2400" dirty="0"/>
                  </a:p>
                </p:txBody>
              </p:sp>
            </mc:Choice>
            <mc:Fallback>
              <p:sp>
                <p:nvSpPr>
                  <p:cNvPr id="29" name="TextBox 28">
                    <a:extLst>
                      <a:ext uri="{FF2B5EF4-FFF2-40B4-BE49-F238E27FC236}">
                        <a16:creationId xmlns:a16="http://schemas.microsoft.com/office/drawing/2014/main" id="{747254EC-9C43-D6C7-28BF-A4A84171355A}"/>
                      </a:ext>
                    </a:extLst>
                  </p:cNvPr>
                  <p:cNvSpPr txBox="1">
                    <a:spLocks noRot="1" noChangeAspect="1" noMove="1" noResize="1" noEditPoints="1" noAdjustHandles="1" noChangeArrowheads="1" noChangeShapeType="1" noTextEdit="1"/>
                  </p:cNvSpPr>
                  <p:nvPr/>
                </p:nvSpPr>
                <p:spPr>
                  <a:xfrm>
                    <a:off x="9573576" y="4567495"/>
                    <a:ext cx="2200854" cy="769441"/>
                  </a:xfrm>
                  <a:prstGeom prst="rect">
                    <a:avLst/>
                  </a:prstGeom>
                  <a:blipFill>
                    <a:blip r:embed="rId10"/>
                    <a:stretch>
                      <a:fillRect b="-1639"/>
                    </a:stretch>
                  </a:blipFill>
                </p:spPr>
                <p:txBody>
                  <a:bodyPr/>
                  <a:lstStyle/>
                  <a:p>
                    <a:r>
                      <a:rPr lang="en-US">
                        <a:noFill/>
                      </a:rPr>
                      <a:t> </a:t>
                    </a:r>
                  </a:p>
                </p:txBody>
              </p:sp>
            </mc:Fallback>
          </mc:AlternateContent>
        </p:grpSp>
        <p:grpSp>
          <p:nvGrpSpPr>
            <p:cNvPr id="30" name="Group 29">
              <a:extLst>
                <a:ext uri="{FF2B5EF4-FFF2-40B4-BE49-F238E27FC236}">
                  <a16:creationId xmlns:a16="http://schemas.microsoft.com/office/drawing/2014/main" id="{60B60E14-7925-E7DD-4C8F-C7C6F799E415}"/>
                </a:ext>
              </a:extLst>
            </p:cNvPr>
            <p:cNvGrpSpPr/>
            <p:nvPr/>
          </p:nvGrpSpPr>
          <p:grpSpPr>
            <a:xfrm>
              <a:off x="10108799" y="1029077"/>
              <a:ext cx="1866548" cy="1048162"/>
              <a:chOff x="9198952" y="5716687"/>
              <a:chExt cx="1866548" cy="1048162"/>
            </a:xfrm>
          </p:grpSpPr>
          <p:sp>
            <p:nvSpPr>
              <p:cNvPr id="31" name="Rectangle 30">
                <a:extLst>
                  <a:ext uri="{FF2B5EF4-FFF2-40B4-BE49-F238E27FC236}">
                    <a16:creationId xmlns:a16="http://schemas.microsoft.com/office/drawing/2014/main" id="{BBF97973-A91C-BEF1-D462-B0F755B7F9C2}"/>
                  </a:ext>
                </a:extLst>
              </p:cNvPr>
              <p:cNvSpPr/>
              <p:nvPr/>
            </p:nvSpPr>
            <p:spPr>
              <a:xfrm>
                <a:off x="9228531" y="5716687"/>
                <a:ext cx="1836969" cy="104816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32" name="TextBox 31">
                    <a:extLst>
                      <a:ext uri="{FF2B5EF4-FFF2-40B4-BE49-F238E27FC236}">
                        <a16:creationId xmlns:a16="http://schemas.microsoft.com/office/drawing/2014/main" id="{3BDBFA93-D4A7-3BEB-B38D-0E19E2662FB8}"/>
                      </a:ext>
                    </a:extLst>
                  </p:cNvPr>
                  <p:cNvSpPr txBox="1"/>
                  <p:nvPr/>
                </p:nvSpPr>
                <p:spPr>
                  <a:xfrm>
                    <a:off x="9198952" y="5743003"/>
                    <a:ext cx="1836969" cy="995529"/>
                  </a:xfrm>
                  <a:prstGeom prst="rect">
                    <a:avLst/>
                  </a:prstGeom>
                  <a:noFill/>
                </p:spPr>
                <p:txBody>
                  <a:bodyPr wrap="square">
                    <a:spAutoFit/>
                  </a:bodyPr>
                  <a:lstStyle/>
                  <a:p>
                    <a:pPr marL="0" indent="0">
                      <a:buNone/>
                    </a:pPr>
                    <a14:m>
                      <m:oMathPara xmlns:m="http://schemas.openxmlformats.org/officeDocument/2006/math">
                        <m:oMathParaPr>
                          <m:jc m:val="centerGroup"/>
                        </m:oMathParaPr>
                        <m:oMath xmlns:m="http://schemas.openxmlformats.org/officeDocument/2006/math">
                          <m:sSub>
                            <m:sSubPr>
                              <m:ctrlPr>
                                <a:rPr lang="en-GB" sz="2400" i="1" smtClean="0">
                                  <a:latin typeface="Cambria Math" panose="02040503050406030204" pitchFamily="18" charset="0"/>
                                  <a:ea typeface="Cambria Math" panose="02040503050406030204" pitchFamily="18" charset="0"/>
                                </a:rPr>
                              </m:ctrlPr>
                            </m:sSubPr>
                            <m:e>
                              <m:r>
                                <a:rPr lang="en-GB" sz="2400" b="0" i="1" smtClean="0">
                                  <a:latin typeface="Cambria Math" panose="02040503050406030204" pitchFamily="18" charset="0"/>
                                  <a:ea typeface="Cambria Math" panose="02040503050406030204" pitchFamily="18" charset="0"/>
                                </a:rPr>
                                <m:t>𝑇</m:t>
                              </m:r>
                            </m:e>
                            <m:sub>
                              <m:r>
                                <a:rPr lang="en-GB" sz="2400" b="0" i="1" smtClean="0">
                                  <a:latin typeface="Cambria Math" panose="02040503050406030204" pitchFamily="18" charset="0"/>
                                  <a:ea typeface="Cambria Math" panose="02040503050406030204" pitchFamily="18" charset="0"/>
                                </a:rPr>
                                <m:t>𝑡</m:t>
                              </m:r>
                            </m:sub>
                          </m:sSub>
                          <m:r>
                            <a:rPr lang="en-GB" sz="2400" i="1" smtClean="0">
                              <a:latin typeface="Cambria Math" panose="02040503050406030204" pitchFamily="18" charset="0"/>
                              <a:ea typeface="Cambria Math" panose="02040503050406030204" pitchFamily="18" charset="0"/>
                            </a:rPr>
                            <m:t>∝</m:t>
                          </m:r>
                          <m:f>
                            <m:fPr>
                              <m:ctrlPr>
                                <a:rPr lang="en-GB" sz="2400" i="1" smtClean="0">
                                  <a:latin typeface="Cambria Math" panose="02040503050406030204" pitchFamily="18" charset="0"/>
                                  <a:ea typeface="Cambria Math" panose="02040503050406030204" pitchFamily="18" charset="0"/>
                                </a:rPr>
                              </m:ctrlPr>
                            </m:fPr>
                            <m:num>
                              <m:sSubSup>
                                <m:sSubSupPr>
                                  <m:ctrlPr>
                                    <a:rPr lang="en-GB" sz="2400" i="1">
                                      <a:latin typeface="Cambria Math" panose="02040503050406030204" pitchFamily="18" charset="0"/>
                                      <a:ea typeface="Cambria Math" panose="02040503050406030204" pitchFamily="18" charset="0"/>
                                    </a:rPr>
                                  </m:ctrlPr>
                                </m:sSubSupPr>
                                <m:e>
                                  <m:r>
                                    <a:rPr lang="en-GB" sz="2400" i="1">
                                      <a:latin typeface="Cambria Math" panose="02040503050406030204" pitchFamily="18" charset="0"/>
                                      <a:ea typeface="Cambria Math" panose="02040503050406030204" pitchFamily="18" charset="0"/>
                                    </a:rPr>
                                    <m:t>𝑞</m:t>
                                  </m:r>
                                </m:e>
                                <m:sub>
                                  <m:r>
                                    <a:rPr lang="en-GB" sz="2400" i="1">
                                      <a:latin typeface="Cambria Math" panose="02040503050406030204" pitchFamily="18" charset="0"/>
                                      <a:ea typeface="Cambria Math" panose="02040503050406030204" pitchFamily="18" charset="0"/>
                                    </a:rPr>
                                    <m:t>∥</m:t>
                                  </m:r>
                                </m:sub>
                                <m:sup>
                                  <m:r>
                                    <a:rPr lang="en-GB" sz="2400" i="1">
                                      <a:latin typeface="Cambria Math" panose="02040503050406030204" pitchFamily="18" charset="0"/>
                                      <a:ea typeface="Cambria Math" panose="02040503050406030204" pitchFamily="18" charset="0"/>
                                    </a:rPr>
                                    <m:t>10/7</m:t>
                                  </m:r>
                                </m:sup>
                              </m:sSubSup>
                            </m:num>
                            <m:den>
                              <m:sSup>
                                <m:sSupPr>
                                  <m:ctrlPr>
                                    <a:rPr lang="en-GB" sz="2400" i="1">
                                      <a:latin typeface="Cambria Math" panose="02040503050406030204" pitchFamily="18" charset="0"/>
                                      <a:ea typeface="Cambria Math" panose="02040503050406030204" pitchFamily="18" charset="0"/>
                                    </a:rPr>
                                  </m:ctrlPr>
                                </m:sSupPr>
                                <m:e>
                                  <m:r>
                                    <a:rPr lang="en-GB" sz="2400" i="1">
                                      <a:latin typeface="Cambria Math" panose="02040503050406030204" pitchFamily="18" charset="0"/>
                                      <a:ea typeface="Cambria Math" panose="02040503050406030204" pitchFamily="18" charset="0"/>
                                    </a:rPr>
                                    <m:t>𝐿</m:t>
                                  </m:r>
                                </m:e>
                                <m:sup>
                                  <m:r>
                                    <a:rPr lang="en-GB" sz="2400" i="1">
                                      <a:latin typeface="Cambria Math" panose="02040503050406030204" pitchFamily="18" charset="0"/>
                                      <a:ea typeface="Cambria Math" panose="02040503050406030204" pitchFamily="18" charset="0"/>
                                    </a:rPr>
                                    <m:t>4/7</m:t>
                                  </m:r>
                                </m:sup>
                              </m:sSup>
                              <m:sSubSup>
                                <m:sSubSupPr>
                                  <m:ctrlPr>
                                    <a:rPr lang="en-GB" sz="2400" i="1">
                                      <a:latin typeface="Cambria Math" panose="02040503050406030204" pitchFamily="18" charset="0"/>
                                      <a:ea typeface="Cambria Math" panose="02040503050406030204" pitchFamily="18" charset="0"/>
                                    </a:rPr>
                                  </m:ctrlPr>
                                </m:sSubSupPr>
                                <m:e>
                                  <m:r>
                                    <a:rPr lang="en-GB" sz="2400" i="1">
                                      <a:latin typeface="Cambria Math" panose="02040503050406030204" pitchFamily="18" charset="0"/>
                                      <a:ea typeface="Cambria Math" panose="02040503050406030204" pitchFamily="18" charset="0"/>
                                    </a:rPr>
                                    <m:t>𝑛</m:t>
                                  </m:r>
                                </m:e>
                                <m:sub>
                                  <m:r>
                                    <a:rPr lang="en-GB" sz="2400" i="1">
                                      <a:latin typeface="Cambria Math" panose="02040503050406030204" pitchFamily="18" charset="0"/>
                                      <a:ea typeface="Cambria Math" panose="02040503050406030204" pitchFamily="18" charset="0"/>
                                    </a:rPr>
                                    <m:t>𝑢</m:t>
                                  </m:r>
                                </m:sub>
                                <m:sup>
                                  <m:r>
                                    <a:rPr lang="en-GB" sz="2400" i="1">
                                      <a:latin typeface="Cambria Math" panose="02040503050406030204" pitchFamily="18" charset="0"/>
                                      <a:ea typeface="Cambria Math" panose="02040503050406030204" pitchFamily="18" charset="0"/>
                                    </a:rPr>
                                    <m:t>2</m:t>
                                  </m:r>
                                </m:sup>
                              </m:sSubSup>
                            </m:den>
                          </m:f>
                        </m:oMath>
                      </m:oMathPara>
                    </a14:m>
                    <a:endParaRPr lang="en-GB" sz="2800" dirty="0">
                      <a:latin typeface="Calibri" panose="020F0502020204030204" pitchFamily="34" charset="0"/>
                      <a:ea typeface="Cambria Math" panose="02040503050406030204" pitchFamily="18" charset="0"/>
                      <a:cs typeface="Calibri" panose="020F0502020204030204" pitchFamily="34" charset="0"/>
                    </a:endParaRPr>
                  </a:p>
                </p:txBody>
              </p:sp>
            </mc:Choice>
            <mc:Fallback>
              <p:sp>
                <p:nvSpPr>
                  <p:cNvPr id="32" name="TextBox 31">
                    <a:extLst>
                      <a:ext uri="{FF2B5EF4-FFF2-40B4-BE49-F238E27FC236}">
                        <a16:creationId xmlns:a16="http://schemas.microsoft.com/office/drawing/2014/main" id="{3BDBFA93-D4A7-3BEB-B38D-0E19E2662FB8}"/>
                      </a:ext>
                    </a:extLst>
                  </p:cNvPr>
                  <p:cNvSpPr txBox="1">
                    <a:spLocks noRot="1" noChangeAspect="1" noMove="1" noResize="1" noEditPoints="1" noAdjustHandles="1" noChangeArrowheads="1" noChangeShapeType="1" noTextEdit="1"/>
                  </p:cNvSpPr>
                  <p:nvPr/>
                </p:nvSpPr>
                <p:spPr>
                  <a:xfrm>
                    <a:off x="9198952" y="5743003"/>
                    <a:ext cx="1836969" cy="995529"/>
                  </a:xfrm>
                  <a:prstGeom prst="rect">
                    <a:avLst/>
                  </a:prstGeom>
                  <a:blipFill>
                    <a:blip r:embed="rId11"/>
                    <a:stretch>
                      <a:fillRect/>
                    </a:stretch>
                  </a:blipFill>
                </p:spPr>
                <p:txBody>
                  <a:bodyPr/>
                  <a:lstStyle/>
                  <a:p>
                    <a:r>
                      <a:rPr lang="en-US">
                        <a:noFill/>
                      </a:rPr>
                      <a:t> </a:t>
                    </a:r>
                  </a:p>
                </p:txBody>
              </p:sp>
            </mc:Fallback>
          </mc:AlternateContent>
        </p:grpSp>
      </p:grpSp>
    </p:spTree>
    <p:extLst>
      <p:ext uri="{BB962C8B-B14F-4D97-AF65-F5344CB8AC3E}">
        <p14:creationId xmlns:p14="http://schemas.microsoft.com/office/powerpoint/2010/main" val="2603059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DF17B-32A6-5D44-A678-FF63F552EF88}"/>
              </a:ext>
            </a:extLst>
          </p:cNvPr>
          <p:cNvSpPr>
            <a:spLocks noGrp="1"/>
          </p:cNvSpPr>
          <p:nvPr>
            <p:ph type="title"/>
          </p:nvPr>
        </p:nvSpPr>
        <p:spPr/>
        <p:txBody>
          <a:bodyPr/>
          <a:lstStyle/>
          <a:p>
            <a:r>
              <a:rPr lang="en-US" dirty="0"/>
              <a:t>Exhaust physics in MCF</a:t>
            </a:r>
            <a:br>
              <a:rPr lang="en-US" dirty="0"/>
            </a:br>
            <a:r>
              <a:rPr lang="en-US" sz="3200" b="0" i="1" dirty="0"/>
              <a:t>Energy fluxes in conduction limited regime</a:t>
            </a:r>
          </a:p>
        </p:txBody>
      </p:sp>
      <p:sp>
        <p:nvSpPr>
          <p:cNvPr id="5" name="Slide Number Placeholder 4">
            <a:extLst>
              <a:ext uri="{FF2B5EF4-FFF2-40B4-BE49-F238E27FC236}">
                <a16:creationId xmlns:a16="http://schemas.microsoft.com/office/drawing/2014/main" id="{B844625C-9029-8040-9D7A-DE588BD20133}"/>
              </a:ext>
            </a:extLst>
          </p:cNvPr>
          <p:cNvSpPr>
            <a:spLocks noGrp="1"/>
          </p:cNvSpPr>
          <p:nvPr>
            <p:ph type="sldNum" sz="quarter" idx="12"/>
          </p:nvPr>
        </p:nvSpPr>
        <p:spPr/>
        <p:txBody>
          <a:bodyPr/>
          <a:lstStyle/>
          <a:p>
            <a:fld id="{9F85A420-8BDD-054E-A85F-492ADA0C3797}" type="slidenum">
              <a:rPr lang="en-US" smtClean="0"/>
              <a:t>9</a:t>
            </a:fld>
            <a:endParaRPr lang="en-US"/>
          </a:p>
        </p:txBody>
      </p:sp>
      <p:sp>
        <p:nvSpPr>
          <p:cNvPr id="6" name="Rectangle 5">
            <a:extLst>
              <a:ext uri="{FF2B5EF4-FFF2-40B4-BE49-F238E27FC236}">
                <a16:creationId xmlns:a16="http://schemas.microsoft.com/office/drawing/2014/main" id="{30BFFA63-419A-BD42-83A1-8B1C9F166CC5}"/>
              </a:ext>
            </a:extLst>
          </p:cNvPr>
          <p:cNvSpPr/>
          <p:nvPr/>
        </p:nvSpPr>
        <p:spPr>
          <a:xfrm>
            <a:off x="10886464" y="1488556"/>
            <a:ext cx="990220" cy="422037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AADD80DB-371C-E24F-9C33-E6DF96DE42DD}"/>
              </a:ext>
            </a:extLst>
          </p:cNvPr>
          <p:cNvCxnSpPr/>
          <p:nvPr/>
        </p:nvCxnSpPr>
        <p:spPr>
          <a:xfrm>
            <a:off x="1864519" y="1878806"/>
            <a:ext cx="0" cy="2871788"/>
          </a:xfrm>
          <a:prstGeom prst="line">
            <a:avLst/>
          </a:prstGeom>
          <a:ln w="2222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716DA14A-AFDA-F74D-8848-8B8A124CD136}"/>
              </a:ext>
            </a:extLst>
          </p:cNvPr>
          <p:cNvSpPr/>
          <p:nvPr/>
        </p:nvSpPr>
        <p:spPr>
          <a:xfrm>
            <a:off x="5495925" y="1939528"/>
            <a:ext cx="2738437" cy="2871788"/>
          </a:xfrm>
          <a:prstGeom prst="rect">
            <a:avLst/>
          </a:prstGeom>
          <a:gradFill flip="none" rotWithShape="1">
            <a:gsLst>
              <a:gs pos="0">
                <a:schemeClr val="accent1">
                  <a:lumMod val="5000"/>
                  <a:lumOff val="95000"/>
                </a:schemeClr>
              </a:gs>
              <a:gs pos="100000">
                <a:srgbClr val="CC86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BAC021E-0548-0A47-BFC8-B2521AA9CF43}"/>
              </a:ext>
            </a:extLst>
          </p:cNvPr>
          <p:cNvSpPr/>
          <p:nvPr/>
        </p:nvSpPr>
        <p:spPr>
          <a:xfrm>
            <a:off x="8248055" y="1939528"/>
            <a:ext cx="2624717" cy="2871788"/>
          </a:xfrm>
          <a:prstGeom prst="rect">
            <a:avLst/>
          </a:prstGeom>
          <a:gradFill flip="none" rotWithShape="1">
            <a:gsLst>
              <a:gs pos="0">
                <a:schemeClr val="accent1">
                  <a:lumMod val="5000"/>
                  <a:lumOff val="95000"/>
                </a:schemeClr>
              </a:gs>
              <a:gs pos="100000">
                <a:schemeClr val="bg1">
                  <a:lumMod val="9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a:extLst>
              <a:ext uri="{FF2B5EF4-FFF2-40B4-BE49-F238E27FC236}">
                <a16:creationId xmlns:a16="http://schemas.microsoft.com/office/drawing/2014/main" id="{105E5C26-190C-2C48-9488-5E48B64481A9}"/>
              </a:ext>
            </a:extLst>
          </p:cNvPr>
          <p:cNvSpPr/>
          <p:nvPr/>
        </p:nvSpPr>
        <p:spPr>
          <a:xfrm>
            <a:off x="105129" y="2908300"/>
            <a:ext cx="1735904" cy="807243"/>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DB4BB82-BDD3-0443-AE56-E3F6FB75A6C0}"/>
                  </a:ext>
                </a:extLst>
              </p:cNvPr>
              <p:cNvSpPr txBox="1"/>
              <p:nvPr/>
            </p:nvSpPr>
            <p:spPr>
              <a:xfrm>
                <a:off x="488510" y="3064516"/>
                <a:ext cx="60957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𝑞</m:t>
                          </m:r>
                        </m:e>
                        <m:sub>
                          <m:r>
                            <a:rPr lang="en-GB" sz="2000" b="0" i="1" smtClean="0">
                              <a:latin typeface="Cambria Math" panose="02040503050406030204" pitchFamily="18" charset="0"/>
                            </a:rPr>
                            <m:t>𝑖𝑛</m:t>
                          </m:r>
                        </m:sub>
                      </m:sSub>
                    </m:oMath>
                  </m:oMathPara>
                </a14:m>
                <a:endParaRPr lang="en-US" sz="2000" dirty="0"/>
              </a:p>
            </p:txBody>
          </p:sp>
        </mc:Choice>
        <mc:Fallback xmlns="">
          <p:sp>
            <p:nvSpPr>
              <p:cNvPr id="14" name="TextBox 13">
                <a:extLst>
                  <a:ext uri="{FF2B5EF4-FFF2-40B4-BE49-F238E27FC236}">
                    <a16:creationId xmlns:a16="http://schemas.microsoft.com/office/drawing/2014/main" id="{BDB4BB82-BDD3-0443-AE56-E3F6FB75A6C0}"/>
                  </a:ext>
                </a:extLst>
              </p:cNvPr>
              <p:cNvSpPr txBox="1">
                <a:spLocks noRot="1" noChangeAspect="1" noMove="1" noResize="1" noEditPoints="1" noAdjustHandles="1" noChangeArrowheads="1" noChangeShapeType="1" noTextEdit="1"/>
              </p:cNvSpPr>
              <p:nvPr/>
            </p:nvSpPr>
            <p:spPr>
              <a:xfrm>
                <a:off x="488510" y="3064516"/>
                <a:ext cx="609570" cy="400110"/>
              </a:xfrm>
              <a:prstGeom prst="rect">
                <a:avLst/>
              </a:prstGeom>
              <a:blipFill>
                <a:blip r:embed="rId3"/>
                <a:stretch>
                  <a:fillRect b="-9375"/>
                </a:stretch>
              </a:blipFill>
            </p:spPr>
            <p:txBody>
              <a:bodyPr/>
              <a:lstStyle/>
              <a:p>
                <a:r>
                  <a:rPr lang="en-US">
                    <a:noFill/>
                  </a:rPr>
                  <a:t> </a:t>
                </a:r>
              </a:p>
            </p:txBody>
          </p:sp>
        </mc:Fallback>
      </mc:AlternateContent>
      <p:sp>
        <p:nvSpPr>
          <p:cNvPr id="15" name="Right Arrow 14">
            <a:extLst>
              <a:ext uri="{FF2B5EF4-FFF2-40B4-BE49-F238E27FC236}">
                <a16:creationId xmlns:a16="http://schemas.microsoft.com/office/drawing/2014/main" id="{D221ED08-9951-9B49-B166-3A118A444C62}"/>
              </a:ext>
            </a:extLst>
          </p:cNvPr>
          <p:cNvSpPr/>
          <p:nvPr/>
        </p:nvSpPr>
        <p:spPr>
          <a:xfrm>
            <a:off x="2365786" y="2101057"/>
            <a:ext cx="1735904" cy="8072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F8E8B85A-53A9-6742-B9F6-8B32D8749BDE}"/>
                  </a:ext>
                </a:extLst>
              </p:cNvPr>
              <p:cNvSpPr txBox="1"/>
              <p:nvPr/>
            </p:nvSpPr>
            <p:spPr>
              <a:xfrm>
                <a:off x="2749167" y="2257273"/>
                <a:ext cx="609570" cy="4135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𝑞</m:t>
                          </m:r>
                        </m:e>
                        <m:sub>
                          <m:r>
                            <a:rPr lang="en-GB" sz="2000" b="0" i="1" smtClean="0">
                              <a:latin typeface="Cambria Math" panose="02040503050406030204" pitchFamily="18" charset="0"/>
                            </a:rPr>
                            <m:t>𝑒</m:t>
                          </m:r>
                          <m:r>
                            <a:rPr lang="en-GB" sz="2000" b="0" i="1" smtClean="0">
                              <a:latin typeface="Cambria Math" panose="02040503050406030204" pitchFamily="18" charset="0"/>
                            </a:rPr>
                            <m:t>,</m:t>
                          </m:r>
                          <m:r>
                            <a:rPr lang="en-GB" sz="2000" b="0" i="1" smtClean="0">
                              <a:latin typeface="Cambria Math" panose="02040503050406030204" pitchFamily="18" charset="0"/>
                            </a:rPr>
                            <m:t>𝑐𝑜𝑛𝑑</m:t>
                          </m:r>
                        </m:sub>
                      </m:sSub>
                    </m:oMath>
                  </m:oMathPara>
                </a14:m>
                <a:endParaRPr lang="en-US" sz="2000" dirty="0"/>
              </a:p>
            </p:txBody>
          </p:sp>
        </mc:Choice>
        <mc:Fallback xmlns="">
          <p:sp>
            <p:nvSpPr>
              <p:cNvPr id="16" name="TextBox 15">
                <a:extLst>
                  <a:ext uri="{FF2B5EF4-FFF2-40B4-BE49-F238E27FC236}">
                    <a16:creationId xmlns:a16="http://schemas.microsoft.com/office/drawing/2014/main" id="{F8E8B85A-53A9-6742-B9F6-8B32D8749BDE}"/>
                  </a:ext>
                </a:extLst>
              </p:cNvPr>
              <p:cNvSpPr txBox="1">
                <a:spLocks noRot="1" noChangeAspect="1" noMove="1" noResize="1" noEditPoints="1" noAdjustHandles="1" noChangeArrowheads="1" noChangeShapeType="1" noTextEdit="1"/>
              </p:cNvSpPr>
              <p:nvPr/>
            </p:nvSpPr>
            <p:spPr>
              <a:xfrm>
                <a:off x="2749167" y="2257273"/>
                <a:ext cx="609570" cy="413511"/>
              </a:xfrm>
              <a:prstGeom prst="rect">
                <a:avLst/>
              </a:prstGeom>
              <a:blipFill>
                <a:blip r:embed="rId4"/>
                <a:stretch>
                  <a:fillRect r="-42857" b="-2941"/>
                </a:stretch>
              </a:blipFill>
            </p:spPr>
            <p:txBody>
              <a:bodyPr/>
              <a:lstStyle/>
              <a:p>
                <a:r>
                  <a:rPr lang="en-US">
                    <a:noFill/>
                  </a:rPr>
                  <a:t> </a:t>
                </a:r>
              </a:p>
            </p:txBody>
          </p:sp>
        </mc:Fallback>
      </mc:AlternateContent>
      <p:sp>
        <p:nvSpPr>
          <p:cNvPr id="17" name="Right Arrow 16">
            <a:extLst>
              <a:ext uri="{FF2B5EF4-FFF2-40B4-BE49-F238E27FC236}">
                <a16:creationId xmlns:a16="http://schemas.microsoft.com/office/drawing/2014/main" id="{273AD993-03E3-3B4F-B6D9-D1A5C263B5D3}"/>
              </a:ext>
            </a:extLst>
          </p:cNvPr>
          <p:cNvSpPr/>
          <p:nvPr/>
        </p:nvSpPr>
        <p:spPr>
          <a:xfrm>
            <a:off x="7565231" y="2151949"/>
            <a:ext cx="682823" cy="8072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C46161F8-103F-6F41-8976-237A01C81D1D}"/>
                  </a:ext>
                </a:extLst>
              </p:cNvPr>
              <p:cNvSpPr txBox="1"/>
              <p:nvPr/>
            </p:nvSpPr>
            <p:spPr>
              <a:xfrm>
                <a:off x="7280140" y="2284869"/>
                <a:ext cx="397815" cy="4135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𝑞</m:t>
                          </m:r>
                        </m:e>
                        <m:sub>
                          <m:r>
                            <a:rPr lang="en-GB" sz="2000" b="0" i="1" smtClean="0">
                              <a:latin typeface="Cambria Math" panose="02040503050406030204" pitchFamily="18" charset="0"/>
                            </a:rPr>
                            <m:t>𝑒</m:t>
                          </m:r>
                          <m:r>
                            <a:rPr lang="en-GB" sz="2000" b="0" i="1" smtClean="0">
                              <a:latin typeface="Cambria Math" panose="02040503050406030204" pitchFamily="18" charset="0"/>
                            </a:rPr>
                            <m:t>,</m:t>
                          </m:r>
                          <m:r>
                            <a:rPr lang="en-GB" sz="2000" b="0" i="1" smtClean="0">
                              <a:latin typeface="Cambria Math" panose="02040503050406030204" pitchFamily="18" charset="0"/>
                            </a:rPr>
                            <m:t>𝑐𝑜𝑛𝑑</m:t>
                          </m:r>
                        </m:sub>
                      </m:sSub>
                    </m:oMath>
                  </m:oMathPara>
                </a14:m>
                <a:endParaRPr lang="en-US" sz="2000" dirty="0"/>
              </a:p>
            </p:txBody>
          </p:sp>
        </mc:Choice>
        <mc:Fallback xmlns="">
          <p:sp>
            <p:nvSpPr>
              <p:cNvPr id="18" name="TextBox 17">
                <a:extLst>
                  <a:ext uri="{FF2B5EF4-FFF2-40B4-BE49-F238E27FC236}">
                    <a16:creationId xmlns:a16="http://schemas.microsoft.com/office/drawing/2014/main" id="{C46161F8-103F-6F41-8976-237A01C81D1D}"/>
                  </a:ext>
                </a:extLst>
              </p:cNvPr>
              <p:cNvSpPr txBox="1">
                <a:spLocks noRot="1" noChangeAspect="1" noMove="1" noResize="1" noEditPoints="1" noAdjustHandles="1" noChangeArrowheads="1" noChangeShapeType="1" noTextEdit="1"/>
              </p:cNvSpPr>
              <p:nvPr/>
            </p:nvSpPr>
            <p:spPr>
              <a:xfrm>
                <a:off x="7280140" y="2284869"/>
                <a:ext cx="397815" cy="413511"/>
              </a:xfrm>
              <a:prstGeom prst="rect">
                <a:avLst/>
              </a:prstGeom>
              <a:blipFill>
                <a:blip r:embed="rId5"/>
                <a:stretch>
                  <a:fillRect r="-118750" b="-3030"/>
                </a:stretch>
              </a:blipFill>
            </p:spPr>
            <p:txBody>
              <a:bodyPr/>
              <a:lstStyle/>
              <a:p>
                <a:r>
                  <a:rPr lang="en-US">
                    <a:noFill/>
                  </a:rPr>
                  <a:t> </a:t>
                </a:r>
              </a:p>
            </p:txBody>
          </p:sp>
        </mc:Fallback>
      </mc:AlternateContent>
      <p:sp>
        <p:nvSpPr>
          <p:cNvPr id="19" name="Right Arrow 18">
            <a:extLst>
              <a:ext uri="{FF2B5EF4-FFF2-40B4-BE49-F238E27FC236}">
                <a16:creationId xmlns:a16="http://schemas.microsoft.com/office/drawing/2014/main" id="{42FEAC3C-DF5C-AD44-9138-FA2B10E44E38}"/>
              </a:ext>
            </a:extLst>
          </p:cNvPr>
          <p:cNvSpPr/>
          <p:nvPr/>
        </p:nvSpPr>
        <p:spPr>
          <a:xfrm>
            <a:off x="7558385" y="3025378"/>
            <a:ext cx="682824" cy="807243"/>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E5D8DF69-7EBC-8A45-AB10-89B96E406CD4}"/>
                  </a:ext>
                </a:extLst>
              </p:cNvPr>
              <p:cNvSpPr txBox="1"/>
              <p:nvPr/>
            </p:nvSpPr>
            <p:spPr>
              <a:xfrm>
                <a:off x="7167416" y="3149352"/>
                <a:ext cx="397815" cy="4135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𝑞</m:t>
                          </m:r>
                        </m:e>
                        <m:sub>
                          <m:r>
                            <a:rPr lang="en-GB" sz="2000" b="0" i="1" smtClean="0">
                              <a:latin typeface="Cambria Math" panose="02040503050406030204" pitchFamily="18" charset="0"/>
                            </a:rPr>
                            <m:t>𝑒</m:t>
                          </m:r>
                          <m:r>
                            <a:rPr lang="en-GB" sz="2000" b="0" i="1" smtClean="0">
                              <a:latin typeface="Cambria Math" panose="02040503050406030204" pitchFamily="18" charset="0"/>
                            </a:rPr>
                            <m:t>,</m:t>
                          </m:r>
                          <m:r>
                            <a:rPr lang="en-GB" sz="2000" b="0" i="1" smtClean="0">
                              <a:latin typeface="Cambria Math" panose="02040503050406030204" pitchFamily="18" charset="0"/>
                            </a:rPr>
                            <m:t>𝑐𝑜𝑛𝑣</m:t>
                          </m:r>
                        </m:sub>
                      </m:sSub>
                    </m:oMath>
                  </m:oMathPara>
                </a14:m>
                <a:endParaRPr lang="en-US" sz="2000" dirty="0"/>
              </a:p>
            </p:txBody>
          </p:sp>
        </mc:Choice>
        <mc:Fallback xmlns="">
          <p:sp>
            <p:nvSpPr>
              <p:cNvPr id="20" name="TextBox 19">
                <a:extLst>
                  <a:ext uri="{FF2B5EF4-FFF2-40B4-BE49-F238E27FC236}">
                    <a16:creationId xmlns:a16="http://schemas.microsoft.com/office/drawing/2014/main" id="{E5D8DF69-7EBC-8A45-AB10-89B96E406CD4}"/>
                  </a:ext>
                </a:extLst>
              </p:cNvPr>
              <p:cNvSpPr txBox="1">
                <a:spLocks noRot="1" noChangeAspect="1" noMove="1" noResize="1" noEditPoints="1" noAdjustHandles="1" noChangeArrowheads="1" noChangeShapeType="1" noTextEdit="1"/>
              </p:cNvSpPr>
              <p:nvPr/>
            </p:nvSpPr>
            <p:spPr>
              <a:xfrm>
                <a:off x="7167416" y="3149352"/>
                <a:ext cx="397815" cy="413511"/>
              </a:xfrm>
              <a:prstGeom prst="rect">
                <a:avLst/>
              </a:prstGeom>
              <a:blipFill>
                <a:blip r:embed="rId6"/>
                <a:stretch>
                  <a:fillRect r="-109375" b="-3030"/>
                </a:stretch>
              </a:blipFill>
            </p:spPr>
            <p:txBody>
              <a:bodyPr/>
              <a:lstStyle/>
              <a:p>
                <a:r>
                  <a:rPr lang="en-US">
                    <a:noFill/>
                  </a:rPr>
                  <a:t> </a:t>
                </a:r>
              </a:p>
            </p:txBody>
          </p:sp>
        </mc:Fallback>
      </mc:AlternateContent>
      <p:sp>
        <p:nvSpPr>
          <p:cNvPr id="23" name="Right Arrow 22">
            <a:extLst>
              <a:ext uri="{FF2B5EF4-FFF2-40B4-BE49-F238E27FC236}">
                <a16:creationId xmlns:a16="http://schemas.microsoft.com/office/drawing/2014/main" id="{65FDF6E0-2119-5649-9C2A-706141BA9331}"/>
              </a:ext>
            </a:extLst>
          </p:cNvPr>
          <p:cNvSpPr/>
          <p:nvPr/>
        </p:nvSpPr>
        <p:spPr>
          <a:xfrm>
            <a:off x="10565606" y="2657383"/>
            <a:ext cx="307166" cy="807243"/>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30104D33-0A27-6441-8357-D0C9366D95B3}"/>
                  </a:ext>
                </a:extLst>
              </p:cNvPr>
              <p:cNvSpPr txBox="1"/>
              <p:nvPr/>
            </p:nvSpPr>
            <p:spPr>
              <a:xfrm>
                <a:off x="10505975" y="2818622"/>
                <a:ext cx="397815" cy="4135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𝑞</m:t>
                          </m:r>
                        </m:e>
                        <m:sub>
                          <m:r>
                            <a:rPr lang="en-GB" sz="2000" b="0" i="1" smtClean="0">
                              <a:latin typeface="Cambria Math" panose="02040503050406030204" pitchFamily="18" charset="0"/>
                            </a:rPr>
                            <m:t>𝑒</m:t>
                          </m:r>
                        </m:sub>
                      </m:sSub>
                    </m:oMath>
                  </m:oMathPara>
                </a14:m>
                <a:endParaRPr lang="en-US" sz="2000" dirty="0"/>
              </a:p>
            </p:txBody>
          </p:sp>
        </mc:Choice>
        <mc:Fallback xmlns="">
          <p:sp>
            <p:nvSpPr>
              <p:cNvPr id="24" name="TextBox 23">
                <a:extLst>
                  <a:ext uri="{FF2B5EF4-FFF2-40B4-BE49-F238E27FC236}">
                    <a16:creationId xmlns:a16="http://schemas.microsoft.com/office/drawing/2014/main" id="{30104D33-0A27-6441-8357-D0C9366D95B3}"/>
                  </a:ext>
                </a:extLst>
              </p:cNvPr>
              <p:cNvSpPr txBox="1">
                <a:spLocks noRot="1" noChangeAspect="1" noMove="1" noResize="1" noEditPoints="1" noAdjustHandles="1" noChangeArrowheads="1" noChangeShapeType="1" noTextEdit="1"/>
              </p:cNvSpPr>
              <p:nvPr/>
            </p:nvSpPr>
            <p:spPr>
              <a:xfrm>
                <a:off x="10505975" y="2818622"/>
                <a:ext cx="397815" cy="413511"/>
              </a:xfrm>
              <a:prstGeom prst="rect">
                <a:avLst/>
              </a:prstGeom>
              <a:blipFill>
                <a:blip r:embed="rId8"/>
                <a:stretch>
                  <a:fillRect b="-2941"/>
                </a:stretch>
              </a:blipFill>
            </p:spPr>
            <p:txBody>
              <a:bodyPr/>
              <a:lstStyle/>
              <a:p>
                <a:r>
                  <a:rPr lang="en-US">
                    <a:noFill/>
                  </a:rPr>
                  <a:t> </a:t>
                </a:r>
              </a:p>
            </p:txBody>
          </p:sp>
        </mc:Fallback>
      </mc:AlternateContent>
      <p:sp>
        <p:nvSpPr>
          <p:cNvPr id="25" name="Right Arrow 24">
            <a:extLst>
              <a:ext uri="{FF2B5EF4-FFF2-40B4-BE49-F238E27FC236}">
                <a16:creationId xmlns:a16="http://schemas.microsoft.com/office/drawing/2014/main" id="{CA8AB7E9-B802-8440-9D7D-60023F85CC2A}"/>
              </a:ext>
            </a:extLst>
          </p:cNvPr>
          <p:cNvSpPr/>
          <p:nvPr/>
        </p:nvSpPr>
        <p:spPr>
          <a:xfrm>
            <a:off x="9448800" y="4089799"/>
            <a:ext cx="1415113" cy="807243"/>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D3C6AF53-F8DB-1C41-85F8-517F5C300BF9}"/>
                  </a:ext>
                </a:extLst>
              </p:cNvPr>
              <p:cNvSpPr txBox="1"/>
              <p:nvPr/>
            </p:nvSpPr>
            <p:spPr>
              <a:xfrm>
                <a:off x="9910743" y="4240968"/>
                <a:ext cx="397815" cy="4135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2000" b="0" i="1" smtClean="0">
                              <a:solidFill>
                                <a:schemeClr val="accent4">
                                  <a:lumMod val="20000"/>
                                  <a:lumOff val="80000"/>
                                </a:schemeClr>
                              </a:solidFill>
                              <a:latin typeface="Cambria Math" panose="02040503050406030204" pitchFamily="18" charset="0"/>
                            </a:rPr>
                          </m:ctrlPr>
                        </m:sSubPr>
                        <m:e>
                          <m:r>
                            <a:rPr lang="en-GB" sz="2000" b="0" i="1" smtClean="0">
                              <a:solidFill>
                                <a:schemeClr val="accent4">
                                  <a:lumMod val="20000"/>
                                  <a:lumOff val="80000"/>
                                </a:schemeClr>
                              </a:solidFill>
                              <a:latin typeface="Cambria Math" panose="02040503050406030204" pitchFamily="18" charset="0"/>
                            </a:rPr>
                            <m:t>𝑞</m:t>
                          </m:r>
                        </m:e>
                        <m:sub>
                          <m:r>
                            <a:rPr lang="en-GB" sz="2000" b="0" i="1" smtClean="0">
                              <a:solidFill>
                                <a:schemeClr val="accent4">
                                  <a:lumMod val="20000"/>
                                  <a:lumOff val="80000"/>
                                </a:schemeClr>
                              </a:solidFill>
                              <a:latin typeface="Cambria Math" panose="02040503050406030204" pitchFamily="18" charset="0"/>
                            </a:rPr>
                            <m:t>𝑖</m:t>
                          </m:r>
                        </m:sub>
                      </m:sSub>
                    </m:oMath>
                  </m:oMathPara>
                </a14:m>
                <a:endParaRPr lang="en-US" sz="2000" dirty="0">
                  <a:solidFill>
                    <a:schemeClr val="accent4">
                      <a:lumMod val="20000"/>
                      <a:lumOff val="80000"/>
                    </a:schemeClr>
                  </a:solidFill>
                </a:endParaRPr>
              </a:p>
            </p:txBody>
          </p:sp>
        </mc:Choice>
        <mc:Fallback xmlns="">
          <p:sp>
            <p:nvSpPr>
              <p:cNvPr id="26" name="TextBox 25">
                <a:extLst>
                  <a:ext uri="{FF2B5EF4-FFF2-40B4-BE49-F238E27FC236}">
                    <a16:creationId xmlns:a16="http://schemas.microsoft.com/office/drawing/2014/main" id="{D3C6AF53-F8DB-1C41-85F8-517F5C300BF9}"/>
                  </a:ext>
                </a:extLst>
              </p:cNvPr>
              <p:cNvSpPr txBox="1">
                <a:spLocks noRot="1" noChangeAspect="1" noMove="1" noResize="1" noEditPoints="1" noAdjustHandles="1" noChangeArrowheads="1" noChangeShapeType="1" noTextEdit="1"/>
              </p:cNvSpPr>
              <p:nvPr/>
            </p:nvSpPr>
            <p:spPr>
              <a:xfrm>
                <a:off x="9910743" y="4240968"/>
                <a:ext cx="397815" cy="413511"/>
              </a:xfrm>
              <a:prstGeom prst="rect">
                <a:avLst/>
              </a:prstGeom>
              <a:blipFill>
                <a:blip r:embed="rId9"/>
                <a:stretch>
                  <a:fillRect b="-3030"/>
                </a:stretch>
              </a:blipFill>
            </p:spPr>
            <p:txBody>
              <a:bodyPr/>
              <a:lstStyle/>
              <a:p>
                <a:r>
                  <a:rPr lang="en-US">
                    <a:noFill/>
                  </a:rPr>
                  <a:t> </a:t>
                </a:r>
              </a:p>
            </p:txBody>
          </p:sp>
        </mc:Fallback>
      </mc:AlternateContent>
      <p:sp>
        <p:nvSpPr>
          <p:cNvPr id="27" name="Right Arrow 26">
            <a:extLst>
              <a:ext uri="{FF2B5EF4-FFF2-40B4-BE49-F238E27FC236}">
                <a16:creationId xmlns:a16="http://schemas.microsoft.com/office/drawing/2014/main" id="{68582597-713A-EF43-8B17-498327686F8B}"/>
              </a:ext>
            </a:extLst>
          </p:cNvPr>
          <p:cNvSpPr/>
          <p:nvPr/>
        </p:nvSpPr>
        <p:spPr>
          <a:xfrm>
            <a:off x="9167886" y="5834360"/>
            <a:ext cx="1735904" cy="807243"/>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A61ACD32-4CF8-3C4E-B170-96E233973584}"/>
                  </a:ext>
                </a:extLst>
              </p:cNvPr>
              <p:cNvSpPr txBox="1"/>
              <p:nvPr/>
            </p:nvSpPr>
            <p:spPr>
              <a:xfrm>
                <a:off x="9551267" y="5990576"/>
                <a:ext cx="60957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𝑞</m:t>
                          </m:r>
                        </m:e>
                        <m:sub>
                          <m:r>
                            <a:rPr lang="en-GB" sz="2000" b="0" i="1" smtClean="0">
                              <a:latin typeface="Cambria Math" panose="02040503050406030204" pitchFamily="18" charset="0"/>
                            </a:rPr>
                            <m:t>𝑖𝑛</m:t>
                          </m:r>
                        </m:sub>
                      </m:sSub>
                    </m:oMath>
                  </m:oMathPara>
                </a14:m>
                <a:endParaRPr lang="en-US" sz="2000" dirty="0"/>
              </a:p>
            </p:txBody>
          </p:sp>
        </mc:Choice>
        <mc:Fallback xmlns="">
          <p:sp>
            <p:nvSpPr>
              <p:cNvPr id="28" name="TextBox 27">
                <a:extLst>
                  <a:ext uri="{FF2B5EF4-FFF2-40B4-BE49-F238E27FC236}">
                    <a16:creationId xmlns:a16="http://schemas.microsoft.com/office/drawing/2014/main" id="{A61ACD32-4CF8-3C4E-B170-96E233973584}"/>
                  </a:ext>
                </a:extLst>
              </p:cNvPr>
              <p:cNvSpPr txBox="1">
                <a:spLocks noRot="1" noChangeAspect="1" noMove="1" noResize="1" noEditPoints="1" noAdjustHandles="1" noChangeArrowheads="1" noChangeShapeType="1" noTextEdit="1"/>
              </p:cNvSpPr>
              <p:nvPr/>
            </p:nvSpPr>
            <p:spPr>
              <a:xfrm>
                <a:off x="9551267" y="5990576"/>
                <a:ext cx="609570" cy="400110"/>
              </a:xfrm>
              <a:prstGeom prst="rect">
                <a:avLst/>
              </a:prstGeom>
              <a:blipFill>
                <a:blip r:embed="rId10"/>
                <a:stretch>
                  <a:fillRect b="-6061"/>
                </a:stretch>
              </a:blipFill>
            </p:spPr>
            <p:txBody>
              <a:bodyPr/>
              <a:lstStyle/>
              <a:p>
                <a:r>
                  <a:rPr lang="en-US">
                    <a:noFill/>
                  </a:rPr>
                  <a:t> </a:t>
                </a:r>
              </a:p>
            </p:txBody>
          </p:sp>
        </mc:Fallback>
      </mc:AlternateContent>
      <p:sp>
        <p:nvSpPr>
          <p:cNvPr id="29" name="Rectangle 28">
            <a:extLst>
              <a:ext uri="{FF2B5EF4-FFF2-40B4-BE49-F238E27FC236}">
                <a16:creationId xmlns:a16="http://schemas.microsoft.com/office/drawing/2014/main" id="{23903590-FFA6-3C4A-ADEA-9020CD6CC008}"/>
              </a:ext>
            </a:extLst>
          </p:cNvPr>
          <p:cNvSpPr/>
          <p:nvPr/>
        </p:nvSpPr>
        <p:spPr>
          <a:xfrm>
            <a:off x="5904509" y="4974353"/>
            <a:ext cx="1589281" cy="369332"/>
          </a:xfrm>
          <a:prstGeom prst="rect">
            <a:avLst/>
          </a:prstGeom>
        </p:spPr>
        <p:txBody>
          <a:bodyPr wrap="none">
            <a:spAutoFit/>
          </a:bodyPr>
          <a:lstStyle/>
          <a:p>
            <a:r>
              <a:rPr lang="en-US" i="1" dirty="0"/>
              <a:t>ionization zone</a:t>
            </a:r>
            <a:endParaRPr lang="en-US" dirty="0"/>
          </a:p>
        </p:txBody>
      </p:sp>
      <p:sp>
        <p:nvSpPr>
          <p:cNvPr id="30" name="Rectangle 29">
            <a:extLst>
              <a:ext uri="{FF2B5EF4-FFF2-40B4-BE49-F238E27FC236}">
                <a16:creationId xmlns:a16="http://schemas.microsoft.com/office/drawing/2014/main" id="{F5513304-E6EC-9545-B6C4-113FC60BC2E2}"/>
              </a:ext>
            </a:extLst>
          </p:cNvPr>
          <p:cNvSpPr/>
          <p:nvPr/>
        </p:nvSpPr>
        <p:spPr>
          <a:xfrm>
            <a:off x="8609621" y="4992438"/>
            <a:ext cx="1955985" cy="646331"/>
          </a:xfrm>
          <a:prstGeom prst="rect">
            <a:avLst/>
          </a:prstGeom>
        </p:spPr>
        <p:txBody>
          <a:bodyPr wrap="none">
            <a:spAutoFit/>
          </a:bodyPr>
          <a:lstStyle/>
          <a:p>
            <a:pPr algn="ctr"/>
            <a:r>
              <a:rPr lang="en-US" i="1" dirty="0"/>
              <a:t>Debye sheath</a:t>
            </a:r>
          </a:p>
          <a:p>
            <a:pPr algn="ctr"/>
            <a:r>
              <a:rPr lang="en-US" i="1" dirty="0"/>
              <a:t>(electron repelling)</a:t>
            </a:r>
            <a:endParaRPr lang="en-US" dirty="0"/>
          </a:p>
        </p:txBody>
      </p:sp>
      <p:cxnSp>
        <p:nvCxnSpPr>
          <p:cNvPr id="9" name="Straight Connector 8">
            <a:extLst>
              <a:ext uri="{FF2B5EF4-FFF2-40B4-BE49-F238E27FC236}">
                <a16:creationId xmlns:a16="http://schemas.microsoft.com/office/drawing/2014/main" id="{0ADA23B5-F861-0D46-9E8F-56E694E28276}"/>
              </a:ext>
            </a:extLst>
          </p:cNvPr>
          <p:cNvCxnSpPr/>
          <p:nvPr/>
        </p:nvCxnSpPr>
        <p:spPr>
          <a:xfrm>
            <a:off x="5495925" y="1939528"/>
            <a:ext cx="0" cy="2871788"/>
          </a:xfrm>
          <a:prstGeom prst="line">
            <a:avLst/>
          </a:prstGeom>
          <a:ln w="2222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9325DEB-B3AF-634D-A5DB-290714B5F500}"/>
              </a:ext>
            </a:extLst>
          </p:cNvPr>
          <p:cNvCxnSpPr/>
          <p:nvPr/>
        </p:nvCxnSpPr>
        <p:spPr>
          <a:xfrm>
            <a:off x="8234362" y="1939528"/>
            <a:ext cx="0" cy="2871788"/>
          </a:xfrm>
          <a:prstGeom prst="line">
            <a:avLst/>
          </a:prstGeom>
          <a:ln w="2222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7B4FFACB-D462-1D48-95B3-BE3F5E5CABE4}"/>
              </a:ext>
            </a:extLst>
          </p:cNvPr>
          <p:cNvSpPr/>
          <p:nvPr/>
        </p:nvSpPr>
        <p:spPr>
          <a:xfrm>
            <a:off x="1347613" y="4897042"/>
            <a:ext cx="1183081" cy="369332"/>
          </a:xfrm>
          <a:prstGeom prst="rect">
            <a:avLst/>
          </a:prstGeom>
        </p:spPr>
        <p:txBody>
          <a:bodyPr wrap="none">
            <a:spAutoFit/>
          </a:bodyPr>
          <a:lstStyle/>
          <a:p>
            <a:r>
              <a:rPr lang="en-US" i="1" dirty="0"/>
              <a:t>‘upstream’</a:t>
            </a:r>
            <a:endParaRPr lang="en-US" dirty="0"/>
          </a:p>
        </p:txBody>
      </p:sp>
      <p:grpSp>
        <p:nvGrpSpPr>
          <p:cNvPr id="37" name="Group 36">
            <a:extLst>
              <a:ext uri="{FF2B5EF4-FFF2-40B4-BE49-F238E27FC236}">
                <a16:creationId xmlns:a16="http://schemas.microsoft.com/office/drawing/2014/main" id="{D809AE3F-15D8-E04D-A55E-D6D9DAA8090B}"/>
              </a:ext>
            </a:extLst>
          </p:cNvPr>
          <p:cNvGrpSpPr/>
          <p:nvPr/>
        </p:nvGrpSpPr>
        <p:grpSpPr>
          <a:xfrm>
            <a:off x="8614735" y="2151949"/>
            <a:ext cx="269079" cy="1854994"/>
            <a:chOff x="8609621" y="2464028"/>
            <a:chExt cx="334354" cy="1854994"/>
          </a:xfrm>
        </p:grpSpPr>
        <p:cxnSp>
          <p:nvCxnSpPr>
            <p:cNvPr id="33" name="Straight Arrow Connector 32">
              <a:extLst>
                <a:ext uri="{FF2B5EF4-FFF2-40B4-BE49-F238E27FC236}">
                  <a16:creationId xmlns:a16="http://schemas.microsoft.com/office/drawing/2014/main" id="{C2282680-6B97-EA48-9D3E-5F5BE45C88BB}"/>
                </a:ext>
              </a:extLst>
            </p:cNvPr>
            <p:cNvCxnSpPr>
              <a:cxnSpLocks/>
            </p:cNvCxnSpPr>
            <p:nvPr/>
          </p:nvCxnSpPr>
          <p:spPr>
            <a:xfrm>
              <a:off x="8609621" y="2464028"/>
              <a:ext cx="334354" cy="0"/>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1D71DEC0-74D4-5D46-860A-70404D96721B}"/>
                </a:ext>
              </a:extLst>
            </p:cNvPr>
            <p:cNvCxnSpPr>
              <a:cxnSpLocks/>
            </p:cNvCxnSpPr>
            <p:nvPr/>
          </p:nvCxnSpPr>
          <p:spPr>
            <a:xfrm>
              <a:off x="8609621" y="3391525"/>
              <a:ext cx="334354" cy="0"/>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A83A21D4-50EA-6B4D-96F5-3FB1B54DA8C3}"/>
                </a:ext>
              </a:extLst>
            </p:cNvPr>
            <p:cNvCxnSpPr>
              <a:cxnSpLocks/>
            </p:cNvCxnSpPr>
            <p:nvPr/>
          </p:nvCxnSpPr>
          <p:spPr>
            <a:xfrm>
              <a:off x="8609621" y="4319022"/>
              <a:ext cx="334354" cy="0"/>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2AD138E3-6B4C-D741-9EA7-20AEC1A974D8}"/>
              </a:ext>
            </a:extLst>
          </p:cNvPr>
          <p:cNvGrpSpPr/>
          <p:nvPr/>
        </p:nvGrpSpPr>
        <p:grpSpPr>
          <a:xfrm>
            <a:off x="9462169" y="2151949"/>
            <a:ext cx="988220" cy="1854994"/>
            <a:chOff x="8609621" y="2464028"/>
            <a:chExt cx="334354" cy="1854994"/>
          </a:xfrm>
        </p:grpSpPr>
        <p:cxnSp>
          <p:nvCxnSpPr>
            <p:cNvPr id="39" name="Straight Arrow Connector 38">
              <a:extLst>
                <a:ext uri="{FF2B5EF4-FFF2-40B4-BE49-F238E27FC236}">
                  <a16:creationId xmlns:a16="http://schemas.microsoft.com/office/drawing/2014/main" id="{A121FB5C-4918-CB43-87BC-B83BD68BE1E7}"/>
                </a:ext>
              </a:extLst>
            </p:cNvPr>
            <p:cNvCxnSpPr>
              <a:cxnSpLocks/>
            </p:cNvCxnSpPr>
            <p:nvPr/>
          </p:nvCxnSpPr>
          <p:spPr>
            <a:xfrm>
              <a:off x="8609621" y="2464028"/>
              <a:ext cx="334354" cy="0"/>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14C169E2-FE68-0646-B6C4-4D5A99EB354D}"/>
                </a:ext>
              </a:extLst>
            </p:cNvPr>
            <p:cNvCxnSpPr>
              <a:cxnSpLocks/>
            </p:cNvCxnSpPr>
            <p:nvPr/>
          </p:nvCxnSpPr>
          <p:spPr>
            <a:xfrm>
              <a:off x="8609621" y="3391525"/>
              <a:ext cx="334354" cy="0"/>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D3A5FDE9-7BF7-2844-BA70-11B16135AB51}"/>
                </a:ext>
              </a:extLst>
            </p:cNvPr>
            <p:cNvCxnSpPr>
              <a:cxnSpLocks/>
            </p:cNvCxnSpPr>
            <p:nvPr/>
          </p:nvCxnSpPr>
          <p:spPr>
            <a:xfrm>
              <a:off x="8609621" y="4319022"/>
              <a:ext cx="334354" cy="0"/>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9165B4B5-4B4D-8C4C-9C03-4048511205BE}"/>
                  </a:ext>
                </a:extLst>
              </p:cNvPr>
              <p:cNvSpPr txBox="1"/>
              <p:nvPr/>
            </p:nvSpPr>
            <p:spPr>
              <a:xfrm>
                <a:off x="9585290" y="1687546"/>
                <a:ext cx="397815" cy="4135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2000" b="0" i="1" smtClean="0">
                          <a:solidFill>
                            <a:schemeClr val="accent3"/>
                          </a:solidFill>
                          <a:latin typeface="Cambria Math" panose="02040503050406030204" pitchFamily="18" charset="0"/>
                        </a:rPr>
                        <m:t>𝐸</m:t>
                      </m:r>
                    </m:oMath>
                  </m:oMathPara>
                </a14:m>
                <a:endParaRPr lang="en-US" sz="2000" dirty="0">
                  <a:solidFill>
                    <a:schemeClr val="accent3"/>
                  </a:solidFill>
                </a:endParaRPr>
              </a:p>
            </p:txBody>
          </p:sp>
        </mc:Choice>
        <mc:Fallback xmlns="">
          <p:sp>
            <p:nvSpPr>
              <p:cNvPr id="42" name="TextBox 41">
                <a:extLst>
                  <a:ext uri="{FF2B5EF4-FFF2-40B4-BE49-F238E27FC236}">
                    <a16:creationId xmlns:a16="http://schemas.microsoft.com/office/drawing/2014/main" id="{9165B4B5-4B4D-8C4C-9C03-4048511205BE}"/>
                  </a:ext>
                </a:extLst>
              </p:cNvPr>
              <p:cNvSpPr txBox="1">
                <a:spLocks noRot="1" noChangeAspect="1" noMove="1" noResize="1" noEditPoints="1" noAdjustHandles="1" noChangeArrowheads="1" noChangeShapeType="1" noTextEdit="1"/>
              </p:cNvSpPr>
              <p:nvPr/>
            </p:nvSpPr>
            <p:spPr>
              <a:xfrm>
                <a:off x="9585290" y="1687546"/>
                <a:ext cx="397815" cy="413511"/>
              </a:xfrm>
              <a:prstGeom prst="rect">
                <a:avLst/>
              </a:prstGeom>
              <a:blipFill>
                <a:blip r:embed="rId11"/>
                <a:stretch>
                  <a:fillRect/>
                </a:stretch>
              </a:blipFill>
            </p:spPr>
            <p:txBody>
              <a:bodyPr/>
              <a:lstStyle/>
              <a:p>
                <a:r>
                  <a:rPr lang="en-US">
                    <a:noFill/>
                  </a:rPr>
                  <a:t> </a:t>
                </a:r>
              </a:p>
            </p:txBody>
          </p:sp>
        </mc:Fallback>
      </mc:AlternateContent>
      <p:sp>
        <p:nvSpPr>
          <p:cNvPr id="43" name="Rectangle 42">
            <a:extLst>
              <a:ext uri="{FF2B5EF4-FFF2-40B4-BE49-F238E27FC236}">
                <a16:creationId xmlns:a16="http://schemas.microsoft.com/office/drawing/2014/main" id="{C2C5A4F5-C897-1546-895C-C50D9E801DA6}"/>
              </a:ext>
            </a:extLst>
          </p:cNvPr>
          <p:cNvSpPr/>
          <p:nvPr/>
        </p:nvSpPr>
        <p:spPr>
          <a:xfrm>
            <a:off x="11001277" y="3385501"/>
            <a:ext cx="760593" cy="369332"/>
          </a:xfrm>
          <a:prstGeom prst="rect">
            <a:avLst/>
          </a:prstGeom>
        </p:spPr>
        <p:txBody>
          <a:bodyPr wrap="none">
            <a:spAutoFit/>
          </a:bodyPr>
          <a:lstStyle/>
          <a:p>
            <a:r>
              <a:rPr lang="en-US" i="1" dirty="0"/>
              <a:t>target</a:t>
            </a:r>
            <a:endParaRPr lang="en-US" dirty="0"/>
          </a:p>
        </p:txBody>
      </p:sp>
      <p:cxnSp>
        <p:nvCxnSpPr>
          <p:cNvPr id="46" name="Straight Connector 45">
            <a:extLst>
              <a:ext uri="{FF2B5EF4-FFF2-40B4-BE49-F238E27FC236}">
                <a16:creationId xmlns:a16="http://schemas.microsoft.com/office/drawing/2014/main" id="{AF9BD6ED-AB63-C04C-A53D-379B957FCB5C}"/>
              </a:ext>
            </a:extLst>
          </p:cNvPr>
          <p:cNvCxnSpPr>
            <a:cxnSpLocks/>
          </p:cNvCxnSpPr>
          <p:nvPr/>
        </p:nvCxnSpPr>
        <p:spPr>
          <a:xfrm flipH="1">
            <a:off x="1855660" y="3897313"/>
            <a:ext cx="9008253" cy="0"/>
          </a:xfrm>
          <a:prstGeom prst="line">
            <a:avLst/>
          </a:prstGeom>
          <a:ln w="15875">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Freeform 6">
            <a:extLst>
              <a:ext uri="{FF2B5EF4-FFF2-40B4-BE49-F238E27FC236}">
                <a16:creationId xmlns:a16="http://schemas.microsoft.com/office/drawing/2014/main" id="{BE708944-1EBD-3E87-D8BE-9D7B9F3AA47F}"/>
              </a:ext>
            </a:extLst>
          </p:cNvPr>
          <p:cNvSpPr>
            <a:spLocks noChangeAspect="1"/>
          </p:cNvSpPr>
          <p:nvPr/>
        </p:nvSpPr>
        <p:spPr>
          <a:xfrm rot="7820763">
            <a:off x="4422429" y="4904127"/>
            <a:ext cx="2088000" cy="233287"/>
          </a:xfrm>
          <a:custGeom>
            <a:avLst/>
            <a:gdLst>
              <a:gd name="connsiteX0" fmla="*/ 0 w 2528712"/>
              <a:gd name="connsiteY0" fmla="*/ 101901 h 282524"/>
              <a:gd name="connsiteX1" fmla="*/ 22578 w 2528712"/>
              <a:gd name="connsiteY1" fmla="*/ 28524 h 282524"/>
              <a:gd name="connsiteX2" fmla="*/ 39512 w 2528712"/>
              <a:gd name="connsiteY2" fmla="*/ 17235 h 282524"/>
              <a:gd name="connsiteX3" fmla="*/ 56445 w 2528712"/>
              <a:gd name="connsiteY3" fmla="*/ 11590 h 282524"/>
              <a:gd name="connsiteX4" fmla="*/ 158045 w 2528712"/>
              <a:gd name="connsiteY4" fmla="*/ 39812 h 282524"/>
              <a:gd name="connsiteX5" fmla="*/ 191912 w 2528712"/>
              <a:gd name="connsiteY5" fmla="*/ 73679 h 282524"/>
              <a:gd name="connsiteX6" fmla="*/ 220134 w 2528712"/>
              <a:gd name="connsiteY6" fmla="*/ 158346 h 282524"/>
              <a:gd name="connsiteX7" fmla="*/ 225778 w 2528712"/>
              <a:gd name="connsiteY7" fmla="*/ 175279 h 282524"/>
              <a:gd name="connsiteX8" fmla="*/ 242712 w 2528712"/>
              <a:gd name="connsiteY8" fmla="*/ 209146 h 282524"/>
              <a:gd name="connsiteX9" fmla="*/ 259645 w 2528712"/>
              <a:gd name="connsiteY9" fmla="*/ 220435 h 282524"/>
              <a:gd name="connsiteX10" fmla="*/ 293512 w 2528712"/>
              <a:gd name="connsiteY10" fmla="*/ 243012 h 282524"/>
              <a:gd name="connsiteX11" fmla="*/ 349956 w 2528712"/>
              <a:gd name="connsiteY11" fmla="*/ 248657 h 282524"/>
              <a:gd name="connsiteX12" fmla="*/ 383823 w 2528712"/>
              <a:gd name="connsiteY12" fmla="*/ 226079 h 282524"/>
              <a:gd name="connsiteX13" fmla="*/ 395112 w 2528712"/>
              <a:gd name="connsiteY13" fmla="*/ 209146 h 282524"/>
              <a:gd name="connsiteX14" fmla="*/ 412045 w 2528712"/>
              <a:gd name="connsiteY14" fmla="*/ 197857 h 282524"/>
              <a:gd name="connsiteX15" fmla="*/ 434623 w 2528712"/>
              <a:gd name="connsiteY15" fmla="*/ 163990 h 282524"/>
              <a:gd name="connsiteX16" fmla="*/ 451556 w 2528712"/>
              <a:gd name="connsiteY16" fmla="*/ 113190 h 282524"/>
              <a:gd name="connsiteX17" fmla="*/ 468489 w 2528712"/>
              <a:gd name="connsiteY17" fmla="*/ 79324 h 282524"/>
              <a:gd name="connsiteX18" fmla="*/ 502356 w 2528712"/>
              <a:gd name="connsiteY18" fmla="*/ 56746 h 282524"/>
              <a:gd name="connsiteX19" fmla="*/ 513645 w 2528712"/>
              <a:gd name="connsiteY19" fmla="*/ 39812 h 282524"/>
              <a:gd name="connsiteX20" fmla="*/ 530578 w 2528712"/>
              <a:gd name="connsiteY20" fmla="*/ 34168 h 282524"/>
              <a:gd name="connsiteX21" fmla="*/ 564445 w 2528712"/>
              <a:gd name="connsiteY21" fmla="*/ 17235 h 282524"/>
              <a:gd name="connsiteX22" fmla="*/ 626534 w 2528712"/>
              <a:gd name="connsiteY22" fmla="*/ 22879 h 282524"/>
              <a:gd name="connsiteX23" fmla="*/ 660400 w 2528712"/>
              <a:gd name="connsiteY23" fmla="*/ 34168 h 282524"/>
              <a:gd name="connsiteX24" fmla="*/ 682978 w 2528712"/>
              <a:gd name="connsiteY24" fmla="*/ 68035 h 282524"/>
              <a:gd name="connsiteX25" fmla="*/ 716845 w 2528712"/>
              <a:gd name="connsiteY25" fmla="*/ 169635 h 282524"/>
              <a:gd name="connsiteX26" fmla="*/ 728134 w 2528712"/>
              <a:gd name="connsiteY26" fmla="*/ 203501 h 282524"/>
              <a:gd name="connsiteX27" fmla="*/ 733778 w 2528712"/>
              <a:gd name="connsiteY27" fmla="*/ 220435 h 282524"/>
              <a:gd name="connsiteX28" fmla="*/ 750712 w 2528712"/>
              <a:gd name="connsiteY28" fmla="*/ 231724 h 282524"/>
              <a:gd name="connsiteX29" fmla="*/ 784578 w 2528712"/>
              <a:gd name="connsiteY29" fmla="*/ 243012 h 282524"/>
              <a:gd name="connsiteX30" fmla="*/ 801512 w 2528712"/>
              <a:gd name="connsiteY30" fmla="*/ 254301 h 282524"/>
              <a:gd name="connsiteX31" fmla="*/ 835378 w 2528712"/>
              <a:gd name="connsiteY31" fmla="*/ 265590 h 282524"/>
              <a:gd name="connsiteX32" fmla="*/ 886178 w 2528712"/>
              <a:gd name="connsiteY32" fmla="*/ 259946 h 282524"/>
              <a:gd name="connsiteX33" fmla="*/ 903112 w 2528712"/>
              <a:gd name="connsiteY33" fmla="*/ 254301 h 282524"/>
              <a:gd name="connsiteX34" fmla="*/ 908756 w 2528712"/>
              <a:gd name="connsiteY34" fmla="*/ 237368 h 282524"/>
              <a:gd name="connsiteX35" fmla="*/ 936978 w 2528712"/>
              <a:gd name="connsiteY35" fmla="*/ 203501 h 282524"/>
              <a:gd name="connsiteX36" fmla="*/ 942623 w 2528712"/>
              <a:gd name="connsiteY36" fmla="*/ 186568 h 282524"/>
              <a:gd name="connsiteX37" fmla="*/ 965200 w 2528712"/>
              <a:gd name="connsiteY37" fmla="*/ 152701 h 282524"/>
              <a:gd name="connsiteX38" fmla="*/ 982134 w 2528712"/>
              <a:gd name="connsiteY38" fmla="*/ 118835 h 282524"/>
              <a:gd name="connsiteX39" fmla="*/ 993423 w 2528712"/>
              <a:gd name="connsiteY39" fmla="*/ 84968 h 282524"/>
              <a:gd name="connsiteX40" fmla="*/ 999067 w 2528712"/>
              <a:gd name="connsiteY40" fmla="*/ 68035 h 282524"/>
              <a:gd name="connsiteX41" fmla="*/ 1010356 w 2528712"/>
              <a:gd name="connsiteY41" fmla="*/ 51101 h 282524"/>
              <a:gd name="connsiteX42" fmla="*/ 1016000 w 2528712"/>
              <a:gd name="connsiteY42" fmla="*/ 34168 h 282524"/>
              <a:gd name="connsiteX43" fmla="*/ 1032934 w 2528712"/>
              <a:gd name="connsiteY43" fmla="*/ 22879 h 282524"/>
              <a:gd name="connsiteX44" fmla="*/ 1066800 w 2528712"/>
              <a:gd name="connsiteY44" fmla="*/ 11590 h 282524"/>
              <a:gd name="connsiteX45" fmla="*/ 1117600 w 2528712"/>
              <a:gd name="connsiteY45" fmla="*/ 301 h 282524"/>
              <a:gd name="connsiteX46" fmla="*/ 1134534 w 2528712"/>
              <a:gd name="connsiteY46" fmla="*/ 5946 h 282524"/>
              <a:gd name="connsiteX47" fmla="*/ 1151467 w 2528712"/>
              <a:gd name="connsiteY47" fmla="*/ 301 h 282524"/>
              <a:gd name="connsiteX48" fmla="*/ 1185334 w 2528712"/>
              <a:gd name="connsiteY48" fmla="*/ 22879 h 282524"/>
              <a:gd name="connsiteX49" fmla="*/ 1196623 w 2528712"/>
              <a:gd name="connsiteY49" fmla="*/ 39812 h 282524"/>
              <a:gd name="connsiteX50" fmla="*/ 1202267 w 2528712"/>
              <a:gd name="connsiteY50" fmla="*/ 56746 h 282524"/>
              <a:gd name="connsiteX51" fmla="*/ 1224845 w 2528712"/>
              <a:gd name="connsiteY51" fmla="*/ 90612 h 282524"/>
              <a:gd name="connsiteX52" fmla="*/ 1241778 w 2528712"/>
              <a:gd name="connsiteY52" fmla="*/ 152701 h 282524"/>
              <a:gd name="connsiteX53" fmla="*/ 1247423 w 2528712"/>
              <a:gd name="connsiteY53" fmla="*/ 175279 h 282524"/>
              <a:gd name="connsiteX54" fmla="*/ 1258712 w 2528712"/>
              <a:gd name="connsiteY54" fmla="*/ 209146 h 282524"/>
              <a:gd name="connsiteX55" fmla="*/ 1264356 w 2528712"/>
              <a:gd name="connsiteY55" fmla="*/ 226079 h 282524"/>
              <a:gd name="connsiteX56" fmla="*/ 1275645 w 2528712"/>
              <a:gd name="connsiteY56" fmla="*/ 243012 h 282524"/>
              <a:gd name="connsiteX57" fmla="*/ 1309512 w 2528712"/>
              <a:gd name="connsiteY57" fmla="*/ 271235 h 282524"/>
              <a:gd name="connsiteX58" fmla="*/ 1354667 w 2528712"/>
              <a:gd name="connsiteY58" fmla="*/ 282524 h 282524"/>
              <a:gd name="connsiteX59" fmla="*/ 1416756 w 2528712"/>
              <a:gd name="connsiteY59" fmla="*/ 259946 h 282524"/>
              <a:gd name="connsiteX60" fmla="*/ 1428045 w 2528712"/>
              <a:gd name="connsiteY60" fmla="*/ 243012 h 282524"/>
              <a:gd name="connsiteX61" fmla="*/ 1433689 w 2528712"/>
              <a:gd name="connsiteY61" fmla="*/ 226079 h 282524"/>
              <a:gd name="connsiteX62" fmla="*/ 1456267 w 2528712"/>
              <a:gd name="connsiteY62" fmla="*/ 192212 h 282524"/>
              <a:gd name="connsiteX63" fmla="*/ 1467556 w 2528712"/>
              <a:gd name="connsiteY63" fmla="*/ 175279 h 282524"/>
              <a:gd name="connsiteX64" fmla="*/ 1473200 w 2528712"/>
              <a:gd name="connsiteY64" fmla="*/ 158346 h 282524"/>
              <a:gd name="connsiteX65" fmla="*/ 1495778 w 2528712"/>
              <a:gd name="connsiteY65" fmla="*/ 124479 h 282524"/>
              <a:gd name="connsiteX66" fmla="*/ 1524000 w 2528712"/>
              <a:gd name="connsiteY66" fmla="*/ 73679 h 282524"/>
              <a:gd name="connsiteX67" fmla="*/ 1535289 w 2528712"/>
              <a:gd name="connsiteY67" fmla="*/ 56746 h 282524"/>
              <a:gd name="connsiteX68" fmla="*/ 1552223 w 2528712"/>
              <a:gd name="connsiteY68" fmla="*/ 39812 h 282524"/>
              <a:gd name="connsiteX69" fmla="*/ 1580445 w 2528712"/>
              <a:gd name="connsiteY69" fmla="*/ 17235 h 282524"/>
              <a:gd name="connsiteX70" fmla="*/ 1659467 w 2528712"/>
              <a:gd name="connsiteY70" fmla="*/ 28524 h 282524"/>
              <a:gd name="connsiteX71" fmla="*/ 1676400 w 2528712"/>
              <a:gd name="connsiteY71" fmla="*/ 34168 h 282524"/>
              <a:gd name="connsiteX72" fmla="*/ 1687689 w 2528712"/>
              <a:gd name="connsiteY72" fmla="*/ 51101 h 282524"/>
              <a:gd name="connsiteX73" fmla="*/ 1704623 w 2528712"/>
              <a:gd name="connsiteY73" fmla="*/ 113190 h 282524"/>
              <a:gd name="connsiteX74" fmla="*/ 1715912 w 2528712"/>
              <a:gd name="connsiteY74" fmla="*/ 152701 h 282524"/>
              <a:gd name="connsiteX75" fmla="*/ 1721556 w 2528712"/>
              <a:gd name="connsiteY75" fmla="*/ 175279 h 282524"/>
              <a:gd name="connsiteX76" fmla="*/ 1738489 w 2528712"/>
              <a:gd name="connsiteY76" fmla="*/ 226079 h 282524"/>
              <a:gd name="connsiteX77" fmla="*/ 1744134 w 2528712"/>
              <a:gd name="connsiteY77" fmla="*/ 243012 h 282524"/>
              <a:gd name="connsiteX78" fmla="*/ 1794934 w 2528712"/>
              <a:gd name="connsiteY78" fmla="*/ 265590 h 282524"/>
              <a:gd name="connsiteX79" fmla="*/ 1811867 w 2528712"/>
              <a:gd name="connsiteY79" fmla="*/ 271235 h 282524"/>
              <a:gd name="connsiteX80" fmla="*/ 1890889 w 2528712"/>
              <a:gd name="connsiteY80" fmla="*/ 259946 h 282524"/>
              <a:gd name="connsiteX81" fmla="*/ 1907823 w 2528712"/>
              <a:gd name="connsiteY81" fmla="*/ 248657 h 282524"/>
              <a:gd name="connsiteX82" fmla="*/ 1930400 w 2528712"/>
              <a:gd name="connsiteY82" fmla="*/ 214790 h 282524"/>
              <a:gd name="connsiteX83" fmla="*/ 1941689 w 2528712"/>
              <a:gd name="connsiteY83" fmla="*/ 180924 h 282524"/>
              <a:gd name="connsiteX84" fmla="*/ 1947334 w 2528712"/>
              <a:gd name="connsiteY84" fmla="*/ 163990 h 282524"/>
              <a:gd name="connsiteX85" fmla="*/ 1981200 w 2528712"/>
              <a:gd name="connsiteY85" fmla="*/ 113190 h 282524"/>
              <a:gd name="connsiteX86" fmla="*/ 1992489 w 2528712"/>
              <a:gd name="connsiteY86" fmla="*/ 96257 h 282524"/>
              <a:gd name="connsiteX87" fmla="*/ 2020712 w 2528712"/>
              <a:gd name="connsiteY87" fmla="*/ 45457 h 282524"/>
              <a:gd name="connsiteX88" fmla="*/ 2037645 w 2528712"/>
              <a:gd name="connsiteY88" fmla="*/ 28524 h 282524"/>
              <a:gd name="connsiteX89" fmla="*/ 2054578 w 2528712"/>
              <a:gd name="connsiteY89" fmla="*/ 22879 h 282524"/>
              <a:gd name="connsiteX90" fmla="*/ 2071512 w 2528712"/>
              <a:gd name="connsiteY90" fmla="*/ 11590 h 282524"/>
              <a:gd name="connsiteX91" fmla="*/ 2173112 w 2528712"/>
              <a:gd name="connsiteY91" fmla="*/ 17235 h 282524"/>
              <a:gd name="connsiteX92" fmla="*/ 2190045 w 2528712"/>
              <a:gd name="connsiteY92" fmla="*/ 22879 h 282524"/>
              <a:gd name="connsiteX93" fmla="*/ 2212623 w 2528712"/>
              <a:gd name="connsiteY93" fmla="*/ 56746 h 282524"/>
              <a:gd name="connsiteX94" fmla="*/ 2223912 w 2528712"/>
              <a:gd name="connsiteY94" fmla="*/ 73679 h 282524"/>
              <a:gd name="connsiteX95" fmla="*/ 2257778 w 2528712"/>
              <a:gd name="connsiteY95" fmla="*/ 101901 h 282524"/>
              <a:gd name="connsiteX96" fmla="*/ 2291645 w 2528712"/>
              <a:gd name="connsiteY96" fmla="*/ 113190 h 282524"/>
              <a:gd name="connsiteX97" fmla="*/ 2336800 w 2528712"/>
              <a:gd name="connsiteY97" fmla="*/ 130124 h 282524"/>
              <a:gd name="connsiteX98" fmla="*/ 2370667 w 2528712"/>
              <a:gd name="connsiteY98" fmla="*/ 141412 h 282524"/>
              <a:gd name="connsiteX99" fmla="*/ 2528712 w 2528712"/>
              <a:gd name="connsiteY99" fmla="*/ 135768 h 282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2528712" h="282524">
                <a:moveTo>
                  <a:pt x="0" y="101901"/>
                </a:moveTo>
                <a:cubicBezTo>
                  <a:pt x="3420" y="77967"/>
                  <a:pt x="3713" y="47389"/>
                  <a:pt x="22578" y="28524"/>
                </a:cubicBezTo>
                <a:cubicBezTo>
                  <a:pt x="27375" y="23727"/>
                  <a:pt x="33444" y="20269"/>
                  <a:pt x="39512" y="17235"/>
                </a:cubicBezTo>
                <a:cubicBezTo>
                  <a:pt x="44834" y="14574"/>
                  <a:pt x="50801" y="13472"/>
                  <a:pt x="56445" y="11590"/>
                </a:cubicBezTo>
                <a:cubicBezTo>
                  <a:pt x="105684" y="15694"/>
                  <a:pt x="124499" y="6266"/>
                  <a:pt x="158045" y="39812"/>
                </a:cubicBezTo>
                <a:lnTo>
                  <a:pt x="191912" y="73679"/>
                </a:lnTo>
                <a:lnTo>
                  <a:pt x="220134" y="158346"/>
                </a:lnTo>
                <a:lnTo>
                  <a:pt x="225778" y="175279"/>
                </a:lnTo>
                <a:cubicBezTo>
                  <a:pt x="230368" y="189050"/>
                  <a:pt x="231772" y="198205"/>
                  <a:pt x="242712" y="209146"/>
                </a:cubicBezTo>
                <a:cubicBezTo>
                  <a:pt x="247509" y="213943"/>
                  <a:pt x="254434" y="216092"/>
                  <a:pt x="259645" y="220435"/>
                </a:cubicBezTo>
                <a:cubicBezTo>
                  <a:pt x="287831" y="243924"/>
                  <a:pt x="263753" y="233094"/>
                  <a:pt x="293512" y="243012"/>
                </a:cubicBezTo>
                <a:cubicBezTo>
                  <a:pt x="316094" y="258067"/>
                  <a:pt x="314360" y="262348"/>
                  <a:pt x="349956" y="248657"/>
                </a:cubicBezTo>
                <a:cubicBezTo>
                  <a:pt x="362619" y="243787"/>
                  <a:pt x="383823" y="226079"/>
                  <a:pt x="383823" y="226079"/>
                </a:cubicBezTo>
                <a:cubicBezTo>
                  <a:pt x="387586" y="220435"/>
                  <a:pt x="390315" y="213943"/>
                  <a:pt x="395112" y="209146"/>
                </a:cubicBezTo>
                <a:cubicBezTo>
                  <a:pt x="399909" y="204349"/>
                  <a:pt x="407578" y="202962"/>
                  <a:pt x="412045" y="197857"/>
                </a:cubicBezTo>
                <a:cubicBezTo>
                  <a:pt x="420979" y="187646"/>
                  <a:pt x="434623" y="163990"/>
                  <a:pt x="434623" y="163990"/>
                </a:cubicBezTo>
                <a:lnTo>
                  <a:pt x="451556" y="113190"/>
                </a:lnTo>
                <a:cubicBezTo>
                  <a:pt x="455582" y="101111"/>
                  <a:pt x="458190" y="88335"/>
                  <a:pt x="468489" y="79324"/>
                </a:cubicBezTo>
                <a:cubicBezTo>
                  <a:pt x="478700" y="70390"/>
                  <a:pt x="502356" y="56746"/>
                  <a:pt x="502356" y="56746"/>
                </a:cubicBezTo>
                <a:cubicBezTo>
                  <a:pt x="506119" y="51101"/>
                  <a:pt x="508348" y="44050"/>
                  <a:pt x="513645" y="39812"/>
                </a:cubicBezTo>
                <a:cubicBezTo>
                  <a:pt x="518291" y="36095"/>
                  <a:pt x="525256" y="36829"/>
                  <a:pt x="530578" y="34168"/>
                </a:cubicBezTo>
                <a:cubicBezTo>
                  <a:pt x="574346" y="12285"/>
                  <a:pt x="521884" y="31421"/>
                  <a:pt x="564445" y="17235"/>
                </a:cubicBezTo>
                <a:cubicBezTo>
                  <a:pt x="585141" y="19116"/>
                  <a:pt x="606069" y="19267"/>
                  <a:pt x="626534" y="22879"/>
                </a:cubicBezTo>
                <a:cubicBezTo>
                  <a:pt x="638252" y="24947"/>
                  <a:pt x="660400" y="34168"/>
                  <a:pt x="660400" y="34168"/>
                </a:cubicBezTo>
                <a:cubicBezTo>
                  <a:pt x="667926" y="45457"/>
                  <a:pt x="678687" y="55164"/>
                  <a:pt x="682978" y="68035"/>
                </a:cubicBezTo>
                <a:lnTo>
                  <a:pt x="716845" y="169635"/>
                </a:lnTo>
                <a:lnTo>
                  <a:pt x="728134" y="203501"/>
                </a:lnTo>
                <a:cubicBezTo>
                  <a:pt x="730016" y="209146"/>
                  <a:pt x="728827" y="217135"/>
                  <a:pt x="733778" y="220435"/>
                </a:cubicBezTo>
                <a:cubicBezTo>
                  <a:pt x="739423" y="224198"/>
                  <a:pt x="744513" y="228969"/>
                  <a:pt x="750712" y="231724"/>
                </a:cubicBezTo>
                <a:cubicBezTo>
                  <a:pt x="761586" y="236557"/>
                  <a:pt x="784578" y="243012"/>
                  <a:pt x="784578" y="243012"/>
                </a:cubicBezTo>
                <a:cubicBezTo>
                  <a:pt x="790223" y="246775"/>
                  <a:pt x="795313" y="251546"/>
                  <a:pt x="801512" y="254301"/>
                </a:cubicBezTo>
                <a:cubicBezTo>
                  <a:pt x="812386" y="259134"/>
                  <a:pt x="835378" y="265590"/>
                  <a:pt x="835378" y="265590"/>
                </a:cubicBezTo>
                <a:cubicBezTo>
                  <a:pt x="852311" y="263709"/>
                  <a:pt x="869372" y="262747"/>
                  <a:pt x="886178" y="259946"/>
                </a:cubicBezTo>
                <a:cubicBezTo>
                  <a:pt x="892047" y="258968"/>
                  <a:pt x="898905" y="258508"/>
                  <a:pt x="903112" y="254301"/>
                </a:cubicBezTo>
                <a:cubicBezTo>
                  <a:pt x="907319" y="250094"/>
                  <a:pt x="905456" y="242318"/>
                  <a:pt x="908756" y="237368"/>
                </a:cubicBezTo>
                <a:cubicBezTo>
                  <a:pt x="933728" y="199909"/>
                  <a:pt x="918506" y="240445"/>
                  <a:pt x="936978" y="203501"/>
                </a:cubicBezTo>
                <a:cubicBezTo>
                  <a:pt x="939639" y="198179"/>
                  <a:pt x="939734" y="191769"/>
                  <a:pt x="942623" y="186568"/>
                </a:cubicBezTo>
                <a:cubicBezTo>
                  <a:pt x="949212" y="174708"/>
                  <a:pt x="960909" y="165572"/>
                  <a:pt x="965200" y="152701"/>
                </a:cubicBezTo>
                <a:cubicBezTo>
                  <a:pt x="972990" y="129332"/>
                  <a:pt x="967545" y="140718"/>
                  <a:pt x="982134" y="118835"/>
                </a:cubicBezTo>
                <a:lnTo>
                  <a:pt x="993423" y="84968"/>
                </a:lnTo>
                <a:cubicBezTo>
                  <a:pt x="995304" y="79324"/>
                  <a:pt x="995767" y="72985"/>
                  <a:pt x="999067" y="68035"/>
                </a:cubicBezTo>
                <a:lnTo>
                  <a:pt x="1010356" y="51101"/>
                </a:lnTo>
                <a:cubicBezTo>
                  <a:pt x="1012237" y="45457"/>
                  <a:pt x="1012283" y="38814"/>
                  <a:pt x="1016000" y="34168"/>
                </a:cubicBezTo>
                <a:cubicBezTo>
                  <a:pt x="1020238" y="28871"/>
                  <a:pt x="1026735" y="25634"/>
                  <a:pt x="1032934" y="22879"/>
                </a:cubicBezTo>
                <a:cubicBezTo>
                  <a:pt x="1043808" y="18046"/>
                  <a:pt x="1055511" y="15353"/>
                  <a:pt x="1066800" y="11590"/>
                </a:cubicBezTo>
                <a:cubicBezTo>
                  <a:pt x="1094586" y="2328"/>
                  <a:pt x="1077876" y="6923"/>
                  <a:pt x="1117600" y="301"/>
                </a:cubicBezTo>
                <a:cubicBezTo>
                  <a:pt x="1123245" y="2183"/>
                  <a:pt x="1128584" y="5946"/>
                  <a:pt x="1134534" y="5946"/>
                </a:cubicBezTo>
                <a:cubicBezTo>
                  <a:pt x="1140484" y="5946"/>
                  <a:pt x="1145823" y="-1580"/>
                  <a:pt x="1151467" y="301"/>
                </a:cubicBezTo>
                <a:cubicBezTo>
                  <a:pt x="1164338" y="4591"/>
                  <a:pt x="1185334" y="22879"/>
                  <a:pt x="1185334" y="22879"/>
                </a:cubicBezTo>
                <a:cubicBezTo>
                  <a:pt x="1189097" y="28523"/>
                  <a:pt x="1193589" y="33744"/>
                  <a:pt x="1196623" y="39812"/>
                </a:cubicBezTo>
                <a:cubicBezTo>
                  <a:pt x="1199284" y="45134"/>
                  <a:pt x="1199377" y="51545"/>
                  <a:pt x="1202267" y="56746"/>
                </a:cubicBezTo>
                <a:cubicBezTo>
                  <a:pt x="1208856" y="68606"/>
                  <a:pt x="1224845" y="90612"/>
                  <a:pt x="1224845" y="90612"/>
                </a:cubicBezTo>
                <a:cubicBezTo>
                  <a:pt x="1235395" y="122266"/>
                  <a:pt x="1229045" y="101770"/>
                  <a:pt x="1241778" y="152701"/>
                </a:cubicBezTo>
                <a:cubicBezTo>
                  <a:pt x="1243660" y="160227"/>
                  <a:pt x="1244970" y="167919"/>
                  <a:pt x="1247423" y="175279"/>
                </a:cubicBezTo>
                <a:lnTo>
                  <a:pt x="1258712" y="209146"/>
                </a:lnTo>
                <a:cubicBezTo>
                  <a:pt x="1260593" y="214790"/>
                  <a:pt x="1261056" y="221129"/>
                  <a:pt x="1264356" y="226079"/>
                </a:cubicBezTo>
                <a:cubicBezTo>
                  <a:pt x="1268119" y="231723"/>
                  <a:pt x="1271302" y="237801"/>
                  <a:pt x="1275645" y="243012"/>
                </a:cubicBezTo>
                <a:cubicBezTo>
                  <a:pt x="1284563" y="253714"/>
                  <a:pt x="1296824" y="264891"/>
                  <a:pt x="1309512" y="271235"/>
                </a:cubicBezTo>
                <a:cubicBezTo>
                  <a:pt x="1321081" y="277019"/>
                  <a:pt x="1343937" y="280378"/>
                  <a:pt x="1354667" y="282524"/>
                </a:cubicBezTo>
                <a:cubicBezTo>
                  <a:pt x="1406404" y="269590"/>
                  <a:pt x="1386914" y="279841"/>
                  <a:pt x="1416756" y="259946"/>
                </a:cubicBezTo>
                <a:cubicBezTo>
                  <a:pt x="1420519" y="254301"/>
                  <a:pt x="1425011" y="249080"/>
                  <a:pt x="1428045" y="243012"/>
                </a:cubicBezTo>
                <a:cubicBezTo>
                  <a:pt x="1430706" y="237690"/>
                  <a:pt x="1430800" y="231280"/>
                  <a:pt x="1433689" y="226079"/>
                </a:cubicBezTo>
                <a:cubicBezTo>
                  <a:pt x="1440278" y="214219"/>
                  <a:pt x="1448741" y="203501"/>
                  <a:pt x="1456267" y="192212"/>
                </a:cubicBezTo>
                <a:lnTo>
                  <a:pt x="1467556" y="175279"/>
                </a:lnTo>
                <a:cubicBezTo>
                  <a:pt x="1469437" y="169635"/>
                  <a:pt x="1470311" y="163547"/>
                  <a:pt x="1473200" y="158346"/>
                </a:cubicBezTo>
                <a:cubicBezTo>
                  <a:pt x="1479789" y="146486"/>
                  <a:pt x="1491487" y="137350"/>
                  <a:pt x="1495778" y="124479"/>
                </a:cubicBezTo>
                <a:cubicBezTo>
                  <a:pt x="1505714" y="94676"/>
                  <a:pt x="1498123" y="112495"/>
                  <a:pt x="1524000" y="73679"/>
                </a:cubicBezTo>
                <a:cubicBezTo>
                  <a:pt x="1527763" y="68035"/>
                  <a:pt x="1530492" y="61543"/>
                  <a:pt x="1535289" y="56746"/>
                </a:cubicBezTo>
                <a:cubicBezTo>
                  <a:pt x="1540934" y="51101"/>
                  <a:pt x="1547113" y="45944"/>
                  <a:pt x="1552223" y="39812"/>
                </a:cubicBezTo>
                <a:cubicBezTo>
                  <a:pt x="1571862" y="16246"/>
                  <a:pt x="1552647" y="26500"/>
                  <a:pt x="1580445" y="17235"/>
                </a:cubicBezTo>
                <a:cubicBezTo>
                  <a:pt x="1599987" y="19678"/>
                  <a:pt x="1638531" y="23871"/>
                  <a:pt x="1659467" y="28524"/>
                </a:cubicBezTo>
                <a:cubicBezTo>
                  <a:pt x="1665275" y="29815"/>
                  <a:pt x="1670756" y="32287"/>
                  <a:pt x="1676400" y="34168"/>
                </a:cubicBezTo>
                <a:cubicBezTo>
                  <a:pt x="1680163" y="39812"/>
                  <a:pt x="1684934" y="44902"/>
                  <a:pt x="1687689" y="51101"/>
                </a:cubicBezTo>
                <a:cubicBezTo>
                  <a:pt x="1699435" y="77528"/>
                  <a:pt x="1698722" y="86635"/>
                  <a:pt x="1704623" y="113190"/>
                </a:cubicBezTo>
                <a:cubicBezTo>
                  <a:pt x="1713452" y="152921"/>
                  <a:pt x="1706477" y="119680"/>
                  <a:pt x="1715912" y="152701"/>
                </a:cubicBezTo>
                <a:cubicBezTo>
                  <a:pt x="1718043" y="160160"/>
                  <a:pt x="1719327" y="167849"/>
                  <a:pt x="1721556" y="175279"/>
                </a:cubicBezTo>
                <a:cubicBezTo>
                  <a:pt x="1726685" y="192376"/>
                  <a:pt x="1732844" y="209146"/>
                  <a:pt x="1738489" y="226079"/>
                </a:cubicBezTo>
                <a:cubicBezTo>
                  <a:pt x="1740371" y="231723"/>
                  <a:pt x="1739184" y="239712"/>
                  <a:pt x="1744134" y="243012"/>
                </a:cubicBezTo>
                <a:cubicBezTo>
                  <a:pt x="1770969" y="260902"/>
                  <a:pt x="1754630" y="252155"/>
                  <a:pt x="1794934" y="265590"/>
                </a:cubicBezTo>
                <a:lnTo>
                  <a:pt x="1811867" y="271235"/>
                </a:lnTo>
                <a:cubicBezTo>
                  <a:pt x="1827724" y="269793"/>
                  <a:pt x="1869173" y="270804"/>
                  <a:pt x="1890889" y="259946"/>
                </a:cubicBezTo>
                <a:cubicBezTo>
                  <a:pt x="1896957" y="256912"/>
                  <a:pt x="1902178" y="252420"/>
                  <a:pt x="1907823" y="248657"/>
                </a:cubicBezTo>
                <a:cubicBezTo>
                  <a:pt x="1915349" y="237368"/>
                  <a:pt x="1926109" y="227661"/>
                  <a:pt x="1930400" y="214790"/>
                </a:cubicBezTo>
                <a:lnTo>
                  <a:pt x="1941689" y="180924"/>
                </a:lnTo>
                <a:cubicBezTo>
                  <a:pt x="1943571" y="175279"/>
                  <a:pt x="1944033" y="168941"/>
                  <a:pt x="1947334" y="163990"/>
                </a:cubicBezTo>
                <a:lnTo>
                  <a:pt x="1981200" y="113190"/>
                </a:lnTo>
                <a:cubicBezTo>
                  <a:pt x="1984963" y="107546"/>
                  <a:pt x="1990344" y="102693"/>
                  <a:pt x="1992489" y="96257"/>
                </a:cubicBezTo>
                <a:cubicBezTo>
                  <a:pt x="1999587" y="74964"/>
                  <a:pt x="2001304" y="64865"/>
                  <a:pt x="2020712" y="45457"/>
                </a:cubicBezTo>
                <a:cubicBezTo>
                  <a:pt x="2026356" y="39813"/>
                  <a:pt x="2031003" y="32952"/>
                  <a:pt x="2037645" y="28524"/>
                </a:cubicBezTo>
                <a:cubicBezTo>
                  <a:pt x="2042595" y="25224"/>
                  <a:pt x="2049256" y="25540"/>
                  <a:pt x="2054578" y="22879"/>
                </a:cubicBezTo>
                <a:cubicBezTo>
                  <a:pt x="2060646" y="19845"/>
                  <a:pt x="2065867" y="15353"/>
                  <a:pt x="2071512" y="11590"/>
                </a:cubicBezTo>
                <a:cubicBezTo>
                  <a:pt x="2105379" y="13472"/>
                  <a:pt x="2139346" y="14019"/>
                  <a:pt x="2173112" y="17235"/>
                </a:cubicBezTo>
                <a:cubicBezTo>
                  <a:pt x="2179035" y="17799"/>
                  <a:pt x="2185838" y="18672"/>
                  <a:pt x="2190045" y="22879"/>
                </a:cubicBezTo>
                <a:cubicBezTo>
                  <a:pt x="2199639" y="32473"/>
                  <a:pt x="2205097" y="45457"/>
                  <a:pt x="2212623" y="56746"/>
                </a:cubicBezTo>
                <a:cubicBezTo>
                  <a:pt x="2216386" y="62390"/>
                  <a:pt x="2219115" y="68882"/>
                  <a:pt x="2223912" y="73679"/>
                </a:cubicBezTo>
                <a:cubicBezTo>
                  <a:pt x="2234545" y="84312"/>
                  <a:pt x="2243634" y="95615"/>
                  <a:pt x="2257778" y="101901"/>
                </a:cubicBezTo>
                <a:cubicBezTo>
                  <a:pt x="2268652" y="106734"/>
                  <a:pt x="2291645" y="113190"/>
                  <a:pt x="2291645" y="113190"/>
                </a:cubicBezTo>
                <a:cubicBezTo>
                  <a:pt x="2321111" y="132834"/>
                  <a:pt x="2295491" y="118858"/>
                  <a:pt x="2336800" y="130124"/>
                </a:cubicBezTo>
                <a:cubicBezTo>
                  <a:pt x="2348280" y="133255"/>
                  <a:pt x="2370667" y="141412"/>
                  <a:pt x="2370667" y="141412"/>
                </a:cubicBezTo>
                <a:lnTo>
                  <a:pt x="2528712" y="135768"/>
                </a:lnTo>
              </a:path>
            </a:pathLst>
          </a:custGeom>
          <a:noFill/>
          <a:ln w="25400">
            <a:solidFill>
              <a:srgbClr val="CC86FF"/>
            </a:solidFill>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a:extLst>
              <a:ext uri="{FF2B5EF4-FFF2-40B4-BE49-F238E27FC236}">
                <a16:creationId xmlns:a16="http://schemas.microsoft.com/office/drawing/2014/main" id="{04B1AFA9-C563-E40F-AC02-AED5A27AF4C0}"/>
              </a:ext>
            </a:extLst>
          </p:cNvPr>
          <p:cNvSpPr>
            <a:spLocks noChangeAspect="1"/>
          </p:cNvSpPr>
          <p:nvPr/>
        </p:nvSpPr>
        <p:spPr>
          <a:xfrm rot="2889491">
            <a:off x="6871040" y="4922809"/>
            <a:ext cx="2088000" cy="233287"/>
          </a:xfrm>
          <a:custGeom>
            <a:avLst/>
            <a:gdLst>
              <a:gd name="connsiteX0" fmla="*/ 0 w 2528712"/>
              <a:gd name="connsiteY0" fmla="*/ 101901 h 282524"/>
              <a:gd name="connsiteX1" fmla="*/ 22578 w 2528712"/>
              <a:gd name="connsiteY1" fmla="*/ 28524 h 282524"/>
              <a:gd name="connsiteX2" fmla="*/ 39512 w 2528712"/>
              <a:gd name="connsiteY2" fmla="*/ 17235 h 282524"/>
              <a:gd name="connsiteX3" fmla="*/ 56445 w 2528712"/>
              <a:gd name="connsiteY3" fmla="*/ 11590 h 282524"/>
              <a:gd name="connsiteX4" fmla="*/ 158045 w 2528712"/>
              <a:gd name="connsiteY4" fmla="*/ 39812 h 282524"/>
              <a:gd name="connsiteX5" fmla="*/ 191912 w 2528712"/>
              <a:gd name="connsiteY5" fmla="*/ 73679 h 282524"/>
              <a:gd name="connsiteX6" fmla="*/ 220134 w 2528712"/>
              <a:gd name="connsiteY6" fmla="*/ 158346 h 282524"/>
              <a:gd name="connsiteX7" fmla="*/ 225778 w 2528712"/>
              <a:gd name="connsiteY7" fmla="*/ 175279 h 282524"/>
              <a:gd name="connsiteX8" fmla="*/ 242712 w 2528712"/>
              <a:gd name="connsiteY8" fmla="*/ 209146 h 282524"/>
              <a:gd name="connsiteX9" fmla="*/ 259645 w 2528712"/>
              <a:gd name="connsiteY9" fmla="*/ 220435 h 282524"/>
              <a:gd name="connsiteX10" fmla="*/ 293512 w 2528712"/>
              <a:gd name="connsiteY10" fmla="*/ 243012 h 282524"/>
              <a:gd name="connsiteX11" fmla="*/ 349956 w 2528712"/>
              <a:gd name="connsiteY11" fmla="*/ 248657 h 282524"/>
              <a:gd name="connsiteX12" fmla="*/ 383823 w 2528712"/>
              <a:gd name="connsiteY12" fmla="*/ 226079 h 282524"/>
              <a:gd name="connsiteX13" fmla="*/ 395112 w 2528712"/>
              <a:gd name="connsiteY13" fmla="*/ 209146 h 282524"/>
              <a:gd name="connsiteX14" fmla="*/ 412045 w 2528712"/>
              <a:gd name="connsiteY14" fmla="*/ 197857 h 282524"/>
              <a:gd name="connsiteX15" fmla="*/ 434623 w 2528712"/>
              <a:gd name="connsiteY15" fmla="*/ 163990 h 282524"/>
              <a:gd name="connsiteX16" fmla="*/ 451556 w 2528712"/>
              <a:gd name="connsiteY16" fmla="*/ 113190 h 282524"/>
              <a:gd name="connsiteX17" fmla="*/ 468489 w 2528712"/>
              <a:gd name="connsiteY17" fmla="*/ 79324 h 282524"/>
              <a:gd name="connsiteX18" fmla="*/ 502356 w 2528712"/>
              <a:gd name="connsiteY18" fmla="*/ 56746 h 282524"/>
              <a:gd name="connsiteX19" fmla="*/ 513645 w 2528712"/>
              <a:gd name="connsiteY19" fmla="*/ 39812 h 282524"/>
              <a:gd name="connsiteX20" fmla="*/ 530578 w 2528712"/>
              <a:gd name="connsiteY20" fmla="*/ 34168 h 282524"/>
              <a:gd name="connsiteX21" fmla="*/ 564445 w 2528712"/>
              <a:gd name="connsiteY21" fmla="*/ 17235 h 282524"/>
              <a:gd name="connsiteX22" fmla="*/ 626534 w 2528712"/>
              <a:gd name="connsiteY22" fmla="*/ 22879 h 282524"/>
              <a:gd name="connsiteX23" fmla="*/ 660400 w 2528712"/>
              <a:gd name="connsiteY23" fmla="*/ 34168 h 282524"/>
              <a:gd name="connsiteX24" fmla="*/ 682978 w 2528712"/>
              <a:gd name="connsiteY24" fmla="*/ 68035 h 282524"/>
              <a:gd name="connsiteX25" fmla="*/ 716845 w 2528712"/>
              <a:gd name="connsiteY25" fmla="*/ 169635 h 282524"/>
              <a:gd name="connsiteX26" fmla="*/ 728134 w 2528712"/>
              <a:gd name="connsiteY26" fmla="*/ 203501 h 282524"/>
              <a:gd name="connsiteX27" fmla="*/ 733778 w 2528712"/>
              <a:gd name="connsiteY27" fmla="*/ 220435 h 282524"/>
              <a:gd name="connsiteX28" fmla="*/ 750712 w 2528712"/>
              <a:gd name="connsiteY28" fmla="*/ 231724 h 282524"/>
              <a:gd name="connsiteX29" fmla="*/ 784578 w 2528712"/>
              <a:gd name="connsiteY29" fmla="*/ 243012 h 282524"/>
              <a:gd name="connsiteX30" fmla="*/ 801512 w 2528712"/>
              <a:gd name="connsiteY30" fmla="*/ 254301 h 282524"/>
              <a:gd name="connsiteX31" fmla="*/ 835378 w 2528712"/>
              <a:gd name="connsiteY31" fmla="*/ 265590 h 282524"/>
              <a:gd name="connsiteX32" fmla="*/ 886178 w 2528712"/>
              <a:gd name="connsiteY32" fmla="*/ 259946 h 282524"/>
              <a:gd name="connsiteX33" fmla="*/ 903112 w 2528712"/>
              <a:gd name="connsiteY33" fmla="*/ 254301 h 282524"/>
              <a:gd name="connsiteX34" fmla="*/ 908756 w 2528712"/>
              <a:gd name="connsiteY34" fmla="*/ 237368 h 282524"/>
              <a:gd name="connsiteX35" fmla="*/ 936978 w 2528712"/>
              <a:gd name="connsiteY35" fmla="*/ 203501 h 282524"/>
              <a:gd name="connsiteX36" fmla="*/ 942623 w 2528712"/>
              <a:gd name="connsiteY36" fmla="*/ 186568 h 282524"/>
              <a:gd name="connsiteX37" fmla="*/ 965200 w 2528712"/>
              <a:gd name="connsiteY37" fmla="*/ 152701 h 282524"/>
              <a:gd name="connsiteX38" fmla="*/ 982134 w 2528712"/>
              <a:gd name="connsiteY38" fmla="*/ 118835 h 282524"/>
              <a:gd name="connsiteX39" fmla="*/ 993423 w 2528712"/>
              <a:gd name="connsiteY39" fmla="*/ 84968 h 282524"/>
              <a:gd name="connsiteX40" fmla="*/ 999067 w 2528712"/>
              <a:gd name="connsiteY40" fmla="*/ 68035 h 282524"/>
              <a:gd name="connsiteX41" fmla="*/ 1010356 w 2528712"/>
              <a:gd name="connsiteY41" fmla="*/ 51101 h 282524"/>
              <a:gd name="connsiteX42" fmla="*/ 1016000 w 2528712"/>
              <a:gd name="connsiteY42" fmla="*/ 34168 h 282524"/>
              <a:gd name="connsiteX43" fmla="*/ 1032934 w 2528712"/>
              <a:gd name="connsiteY43" fmla="*/ 22879 h 282524"/>
              <a:gd name="connsiteX44" fmla="*/ 1066800 w 2528712"/>
              <a:gd name="connsiteY44" fmla="*/ 11590 h 282524"/>
              <a:gd name="connsiteX45" fmla="*/ 1117600 w 2528712"/>
              <a:gd name="connsiteY45" fmla="*/ 301 h 282524"/>
              <a:gd name="connsiteX46" fmla="*/ 1134534 w 2528712"/>
              <a:gd name="connsiteY46" fmla="*/ 5946 h 282524"/>
              <a:gd name="connsiteX47" fmla="*/ 1151467 w 2528712"/>
              <a:gd name="connsiteY47" fmla="*/ 301 h 282524"/>
              <a:gd name="connsiteX48" fmla="*/ 1185334 w 2528712"/>
              <a:gd name="connsiteY48" fmla="*/ 22879 h 282524"/>
              <a:gd name="connsiteX49" fmla="*/ 1196623 w 2528712"/>
              <a:gd name="connsiteY49" fmla="*/ 39812 h 282524"/>
              <a:gd name="connsiteX50" fmla="*/ 1202267 w 2528712"/>
              <a:gd name="connsiteY50" fmla="*/ 56746 h 282524"/>
              <a:gd name="connsiteX51" fmla="*/ 1224845 w 2528712"/>
              <a:gd name="connsiteY51" fmla="*/ 90612 h 282524"/>
              <a:gd name="connsiteX52" fmla="*/ 1241778 w 2528712"/>
              <a:gd name="connsiteY52" fmla="*/ 152701 h 282524"/>
              <a:gd name="connsiteX53" fmla="*/ 1247423 w 2528712"/>
              <a:gd name="connsiteY53" fmla="*/ 175279 h 282524"/>
              <a:gd name="connsiteX54" fmla="*/ 1258712 w 2528712"/>
              <a:gd name="connsiteY54" fmla="*/ 209146 h 282524"/>
              <a:gd name="connsiteX55" fmla="*/ 1264356 w 2528712"/>
              <a:gd name="connsiteY55" fmla="*/ 226079 h 282524"/>
              <a:gd name="connsiteX56" fmla="*/ 1275645 w 2528712"/>
              <a:gd name="connsiteY56" fmla="*/ 243012 h 282524"/>
              <a:gd name="connsiteX57" fmla="*/ 1309512 w 2528712"/>
              <a:gd name="connsiteY57" fmla="*/ 271235 h 282524"/>
              <a:gd name="connsiteX58" fmla="*/ 1354667 w 2528712"/>
              <a:gd name="connsiteY58" fmla="*/ 282524 h 282524"/>
              <a:gd name="connsiteX59" fmla="*/ 1416756 w 2528712"/>
              <a:gd name="connsiteY59" fmla="*/ 259946 h 282524"/>
              <a:gd name="connsiteX60" fmla="*/ 1428045 w 2528712"/>
              <a:gd name="connsiteY60" fmla="*/ 243012 h 282524"/>
              <a:gd name="connsiteX61" fmla="*/ 1433689 w 2528712"/>
              <a:gd name="connsiteY61" fmla="*/ 226079 h 282524"/>
              <a:gd name="connsiteX62" fmla="*/ 1456267 w 2528712"/>
              <a:gd name="connsiteY62" fmla="*/ 192212 h 282524"/>
              <a:gd name="connsiteX63" fmla="*/ 1467556 w 2528712"/>
              <a:gd name="connsiteY63" fmla="*/ 175279 h 282524"/>
              <a:gd name="connsiteX64" fmla="*/ 1473200 w 2528712"/>
              <a:gd name="connsiteY64" fmla="*/ 158346 h 282524"/>
              <a:gd name="connsiteX65" fmla="*/ 1495778 w 2528712"/>
              <a:gd name="connsiteY65" fmla="*/ 124479 h 282524"/>
              <a:gd name="connsiteX66" fmla="*/ 1524000 w 2528712"/>
              <a:gd name="connsiteY66" fmla="*/ 73679 h 282524"/>
              <a:gd name="connsiteX67" fmla="*/ 1535289 w 2528712"/>
              <a:gd name="connsiteY67" fmla="*/ 56746 h 282524"/>
              <a:gd name="connsiteX68" fmla="*/ 1552223 w 2528712"/>
              <a:gd name="connsiteY68" fmla="*/ 39812 h 282524"/>
              <a:gd name="connsiteX69" fmla="*/ 1580445 w 2528712"/>
              <a:gd name="connsiteY69" fmla="*/ 17235 h 282524"/>
              <a:gd name="connsiteX70" fmla="*/ 1659467 w 2528712"/>
              <a:gd name="connsiteY70" fmla="*/ 28524 h 282524"/>
              <a:gd name="connsiteX71" fmla="*/ 1676400 w 2528712"/>
              <a:gd name="connsiteY71" fmla="*/ 34168 h 282524"/>
              <a:gd name="connsiteX72" fmla="*/ 1687689 w 2528712"/>
              <a:gd name="connsiteY72" fmla="*/ 51101 h 282524"/>
              <a:gd name="connsiteX73" fmla="*/ 1704623 w 2528712"/>
              <a:gd name="connsiteY73" fmla="*/ 113190 h 282524"/>
              <a:gd name="connsiteX74" fmla="*/ 1715912 w 2528712"/>
              <a:gd name="connsiteY74" fmla="*/ 152701 h 282524"/>
              <a:gd name="connsiteX75" fmla="*/ 1721556 w 2528712"/>
              <a:gd name="connsiteY75" fmla="*/ 175279 h 282524"/>
              <a:gd name="connsiteX76" fmla="*/ 1738489 w 2528712"/>
              <a:gd name="connsiteY76" fmla="*/ 226079 h 282524"/>
              <a:gd name="connsiteX77" fmla="*/ 1744134 w 2528712"/>
              <a:gd name="connsiteY77" fmla="*/ 243012 h 282524"/>
              <a:gd name="connsiteX78" fmla="*/ 1794934 w 2528712"/>
              <a:gd name="connsiteY78" fmla="*/ 265590 h 282524"/>
              <a:gd name="connsiteX79" fmla="*/ 1811867 w 2528712"/>
              <a:gd name="connsiteY79" fmla="*/ 271235 h 282524"/>
              <a:gd name="connsiteX80" fmla="*/ 1890889 w 2528712"/>
              <a:gd name="connsiteY80" fmla="*/ 259946 h 282524"/>
              <a:gd name="connsiteX81" fmla="*/ 1907823 w 2528712"/>
              <a:gd name="connsiteY81" fmla="*/ 248657 h 282524"/>
              <a:gd name="connsiteX82" fmla="*/ 1930400 w 2528712"/>
              <a:gd name="connsiteY82" fmla="*/ 214790 h 282524"/>
              <a:gd name="connsiteX83" fmla="*/ 1941689 w 2528712"/>
              <a:gd name="connsiteY83" fmla="*/ 180924 h 282524"/>
              <a:gd name="connsiteX84" fmla="*/ 1947334 w 2528712"/>
              <a:gd name="connsiteY84" fmla="*/ 163990 h 282524"/>
              <a:gd name="connsiteX85" fmla="*/ 1981200 w 2528712"/>
              <a:gd name="connsiteY85" fmla="*/ 113190 h 282524"/>
              <a:gd name="connsiteX86" fmla="*/ 1992489 w 2528712"/>
              <a:gd name="connsiteY86" fmla="*/ 96257 h 282524"/>
              <a:gd name="connsiteX87" fmla="*/ 2020712 w 2528712"/>
              <a:gd name="connsiteY87" fmla="*/ 45457 h 282524"/>
              <a:gd name="connsiteX88" fmla="*/ 2037645 w 2528712"/>
              <a:gd name="connsiteY88" fmla="*/ 28524 h 282524"/>
              <a:gd name="connsiteX89" fmla="*/ 2054578 w 2528712"/>
              <a:gd name="connsiteY89" fmla="*/ 22879 h 282524"/>
              <a:gd name="connsiteX90" fmla="*/ 2071512 w 2528712"/>
              <a:gd name="connsiteY90" fmla="*/ 11590 h 282524"/>
              <a:gd name="connsiteX91" fmla="*/ 2173112 w 2528712"/>
              <a:gd name="connsiteY91" fmla="*/ 17235 h 282524"/>
              <a:gd name="connsiteX92" fmla="*/ 2190045 w 2528712"/>
              <a:gd name="connsiteY92" fmla="*/ 22879 h 282524"/>
              <a:gd name="connsiteX93" fmla="*/ 2212623 w 2528712"/>
              <a:gd name="connsiteY93" fmla="*/ 56746 h 282524"/>
              <a:gd name="connsiteX94" fmla="*/ 2223912 w 2528712"/>
              <a:gd name="connsiteY94" fmla="*/ 73679 h 282524"/>
              <a:gd name="connsiteX95" fmla="*/ 2257778 w 2528712"/>
              <a:gd name="connsiteY95" fmla="*/ 101901 h 282524"/>
              <a:gd name="connsiteX96" fmla="*/ 2291645 w 2528712"/>
              <a:gd name="connsiteY96" fmla="*/ 113190 h 282524"/>
              <a:gd name="connsiteX97" fmla="*/ 2336800 w 2528712"/>
              <a:gd name="connsiteY97" fmla="*/ 130124 h 282524"/>
              <a:gd name="connsiteX98" fmla="*/ 2370667 w 2528712"/>
              <a:gd name="connsiteY98" fmla="*/ 141412 h 282524"/>
              <a:gd name="connsiteX99" fmla="*/ 2528712 w 2528712"/>
              <a:gd name="connsiteY99" fmla="*/ 135768 h 282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2528712" h="282524">
                <a:moveTo>
                  <a:pt x="0" y="101901"/>
                </a:moveTo>
                <a:cubicBezTo>
                  <a:pt x="3420" y="77967"/>
                  <a:pt x="3713" y="47389"/>
                  <a:pt x="22578" y="28524"/>
                </a:cubicBezTo>
                <a:cubicBezTo>
                  <a:pt x="27375" y="23727"/>
                  <a:pt x="33444" y="20269"/>
                  <a:pt x="39512" y="17235"/>
                </a:cubicBezTo>
                <a:cubicBezTo>
                  <a:pt x="44834" y="14574"/>
                  <a:pt x="50801" y="13472"/>
                  <a:pt x="56445" y="11590"/>
                </a:cubicBezTo>
                <a:cubicBezTo>
                  <a:pt x="105684" y="15694"/>
                  <a:pt x="124499" y="6266"/>
                  <a:pt x="158045" y="39812"/>
                </a:cubicBezTo>
                <a:lnTo>
                  <a:pt x="191912" y="73679"/>
                </a:lnTo>
                <a:lnTo>
                  <a:pt x="220134" y="158346"/>
                </a:lnTo>
                <a:lnTo>
                  <a:pt x="225778" y="175279"/>
                </a:lnTo>
                <a:cubicBezTo>
                  <a:pt x="230368" y="189050"/>
                  <a:pt x="231772" y="198205"/>
                  <a:pt x="242712" y="209146"/>
                </a:cubicBezTo>
                <a:cubicBezTo>
                  <a:pt x="247509" y="213943"/>
                  <a:pt x="254434" y="216092"/>
                  <a:pt x="259645" y="220435"/>
                </a:cubicBezTo>
                <a:cubicBezTo>
                  <a:pt x="287831" y="243924"/>
                  <a:pt x="263753" y="233094"/>
                  <a:pt x="293512" y="243012"/>
                </a:cubicBezTo>
                <a:cubicBezTo>
                  <a:pt x="316094" y="258067"/>
                  <a:pt x="314360" y="262348"/>
                  <a:pt x="349956" y="248657"/>
                </a:cubicBezTo>
                <a:cubicBezTo>
                  <a:pt x="362619" y="243787"/>
                  <a:pt x="383823" y="226079"/>
                  <a:pt x="383823" y="226079"/>
                </a:cubicBezTo>
                <a:cubicBezTo>
                  <a:pt x="387586" y="220435"/>
                  <a:pt x="390315" y="213943"/>
                  <a:pt x="395112" y="209146"/>
                </a:cubicBezTo>
                <a:cubicBezTo>
                  <a:pt x="399909" y="204349"/>
                  <a:pt x="407578" y="202962"/>
                  <a:pt x="412045" y="197857"/>
                </a:cubicBezTo>
                <a:cubicBezTo>
                  <a:pt x="420979" y="187646"/>
                  <a:pt x="434623" y="163990"/>
                  <a:pt x="434623" y="163990"/>
                </a:cubicBezTo>
                <a:lnTo>
                  <a:pt x="451556" y="113190"/>
                </a:lnTo>
                <a:cubicBezTo>
                  <a:pt x="455582" y="101111"/>
                  <a:pt x="458190" y="88335"/>
                  <a:pt x="468489" y="79324"/>
                </a:cubicBezTo>
                <a:cubicBezTo>
                  <a:pt x="478700" y="70390"/>
                  <a:pt x="502356" y="56746"/>
                  <a:pt x="502356" y="56746"/>
                </a:cubicBezTo>
                <a:cubicBezTo>
                  <a:pt x="506119" y="51101"/>
                  <a:pt x="508348" y="44050"/>
                  <a:pt x="513645" y="39812"/>
                </a:cubicBezTo>
                <a:cubicBezTo>
                  <a:pt x="518291" y="36095"/>
                  <a:pt x="525256" y="36829"/>
                  <a:pt x="530578" y="34168"/>
                </a:cubicBezTo>
                <a:cubicBezTo>
                  <a:pt x="574346" y="12285"/>
                  <a:pt x="521884" y="31421"/>
                  <a:pt x="564445" y="17235"/>
                </a:cubicBezTo>
                <a:cubicBezTo>
                  <a:pt x="585141" y="19116"/>
                  <a:pt x="606069" y="19267"/>
                  <a:pt x="626534" y="22879"/>
                </a:cubicBezTo>
                <a:cubicBezTo>
                  <a:pt x="638252" y="24947"/>
                  <a:pt x="660400" y="34168"/>
                  <a:pt x="660400" y="34168"/>
                </a:cubicBezTo>
                <a:cubicBezTo>
                  <a:pt x="667926" y="45457"/>
                  <a:pt x="678687" y="55164"/>
                  <a:pt x="682978" y="68035"/>
                </a:cubicBezTo>
                <a:lnTo>
                  <a:pt x="716845" y="169635"/>
                </a:lnTo>
                <a:lnTo>
                  <a:pt x="728134" y="203501"/>
                </a:lnTo>
                <a:cubicBezTo>
                  <a:pt x="730016" y="209146"/>
                  <a:pt x="728827" y="217135"/>
                  <a:pt x="733778" y="220435"/>
                </a:cubicBezTo>
                <a:cubicBezTo>
                  <a:pt x="739423" y="224198"/>
                  <a:pt x="744513" y="228969"/>
                  <a:pt x="750712" y="231724"/>
                </a:cubicBezTo>
                <a:cubicBezTo>
                  <a:pt x="761586" y="236557"/>
                  <a:pt x="784578" y="243012"/>
                  <a:pt x="784578" y="243012"/>
                </a:cubicBezTo>
                <a:cubicBezTo>
                  <a:pt x="790223" y="246775"/>
                  <a:pt x="795313" y="251546"/>
                  <a:pt x="801512" y="254301"/>
                </a:cubicBezTo>
                <a:cubicBezTo>
                  <a:pt x="812386" y="259134"/>
                  <a:pt x="835378" y="265590"/>
                  <a:pt x="835378" y="265590"/>
                </a:cubicBezTo>
                <a:cubicBezTo>
                  <a:pt x="852311" y="263709"/>
                  <a:pt x="869372" y="262747"/>
                  <a:pt x="886178" y="259946"/>
                </a:cubicBezTo>
                <a:cubicBezTo>
                  <a:pt x="892047" y="258968"/>
                  <a:pt x="898905" y="258508"/>
                  <a:pt x="903112" y="254301"/>
                </a:cubicBezTo>
                <a:cubicBezTo>
                  <a:pt x="907319" y="250094"/>
                  <a:pt x="905456" y="242318"/>
                  <a:pt x="908756" y="237368"/>
                </a:cubicBezTo>
                <a:cubicBezTo>
                  <a:pt x="933728" y="199909"/>
                  <a:pt x="918506" y="240445"/>
                  <a:pt x="936978" y="203501"/>
                </a:cubicBezTo>
                <a:cubicBezTo>
                  <a:pt x="939639" y="198179"/>
                  <a:pt x="939734" y="191769"/>
                  <a:pt x="942623" y="186568"/>
                </a:cubicBezTo>
                <a:cubicBezTo>
                  <a:pt x="949212" y="174708"/>
                  <a:pt x="960909" y="165572"/>
                  <a:pt x="965200" y="152701"/>
                </a:cubicBezTo>
                <a:cubicBezTo>
                  <a:pt x="972990" y="129332"/>
                  <a:pt x="967545" y="140718"/>
                  <a:pt x="982134" y="118835"/>
                </a:cubicBezTo>
                <a:lnTo>
                  <a:pt x="993423" y="84968"/>
                </a:lnTo>
                <a:cubicBezTo>
                  <a:pt x="995304" y="79324"/>
                  <a:pt x="995767" y="72985"/>
                  <a:pt x="999067" y="68035"/>
                </a:cubicBezTo>
                <a:lnTo>
                  <a:pt x="1010356" y="51101"/>
                </a:lnTo>
                <a:cubicBezTo>
                  <a:pt x="1012237" y="45457"/>
                  <a:pt x="1012283" y="38814"/>
                  <a:pt x="1016000" y="34168"/>
                </a:cubicBezTo>
                <a:cubicBezTo>
                  <a:pt x="1020238" y="28871"/>
                  <a:pt x="1026735" y="25634"/>
                  <a:pt x="1032934" y="22879"/>
                </a:cubicBezTo>
                <a:cubicBezTo>
                  <a:pt x="1043808" y="18046"/>
                  <a:pt x="1055511" y="15353"/>
                  <a:pt x="1066800" y="11590"/>
                </a:cubicBezTo>
                <a:cubicBezTo>
                  <a:pt x="1094586" y="2328"/>
                  <a:pt x="1077876" y="6923"/>
                  <a:pt x="1117600" y="301"/>
                </a:cubicBezTo>
                <a:cubicBezTo>
                  <a:pt x="1123245" y="2183"/>
                  <a:pt x="1128584" y="5946"/>
                  <a:pt x="1134534" y="5946"/>
                </a:cubicBezTo>
                <a:cubicBezTo>
                  <a:pt x="1140484" y="5946"/>
                  <a:pt x="1145823" y="-1580"/>
                  <a:pt x="1151467" y="301"/>
                </a:cubicBezTo>
                <a:cubicBezTo>
                  <a:pt x="1164338" y="4591"/>
                  <a:pt x="1185334" y="22879"/>
                  <a:pt x="1185334" y="22879"/>
                </a:cubicBezTo>
                <a:cubicBezTo>
                  <a:pt x="1189097" y="28523"/>
                  <a:pt x="1193589" y="33744"/>
                  <a:pt x="1196623" y="39812"/>
                </a:cubicBezTo>
                <a:cubicBezTo>
                  <a:pt x="1199284" y="45134"/>
                  <a:pt x="1199377" y="51545"/>
                  <a:pt x="1202267" y="56746"/>
                </a:cubicBezTo>
                <a:cubicBezTo>
                  <a:pt x="1208856" y="68606"/>
                  <a:pt x="1224845" y="90612"/>
                  <a:pt x="1224845" y="90612"/>
                </a:cubicBezTo>
                <a:cubicBezTo>
                  <a:pt x="1235395" y="122266"/>
                  <a:pt x="1229045" y="101770"/>
                  <a:pt x="1241778" y="152701"/>
                </a:cubicBezTo>
                <a:cubicBezTo>
                  <a:pt x="1243660" y="160227"/>
                  <a:pt x="1244970" y="167919"/>
                  <a:pt x="1247423" y="175279"/>
                </a:cubicBezTo>
                <a:lnTo>
                  <a:pt x="1258712" y="209146"/>
                </a:lnTo>
                <a:cubicBezTo>
                  <a:pt x="1260593" y="214790"/>
                  <a:pt x="1261056" y="221129"/>
                  <a:pt x="1264356" y="226079"/>
                </a:cubicBezTo>
                <a:cubicBezTo>
                  <a:pt x="1268119" y="231723"/>
                  <a:pt x="1271302" y="237801"/>
                  <a:pt x="1275645" y="243012"/>
                </a:cubicBezTo>
                <a:cubicBezTo>
                  <a:pt x="1284563" y="253714"/>
                  <a:pt x="1296824" y="264891"/>
                  <a:pt x="1309512" y="271235"/>
                </a:cubicBezTo>
                <a:cubicBezTo>
                  <a:pt x="1321081" y="277019"/>
                  <a:pt x="1343937" y="280378"/>
                  <a:pt x="1354667" y="282524"/>
                </a:cubicBezTo>
                <a:cubicBezTo>
                  <a:pt x="1406404" y="269590"/>
                  <a:pt x="1386914" y="279841"/>
                  <a:pt x="1416756" y="259946"/>
                </a:cubicBezTo>
                <a:cubicBezTo>
                  <a:pt x="1420519" y="254301"/>
                  <a:pt x="1425011" y="249080"/>
                  <a:pt x="1428045" y="243012"/>
                </a:cubicBezTo>
                <a:cubicBezTo>
                  <a:pt x="1430706" y="237690"/>
                  <a:pt x="1430800" y="231280"/>
                  <a:pt x="1433689" y="226079"/>
                </a:cubicBezTo>
                <a:cubicBezTo>
                  <a:pt x="1440278" y="214219"/>
                  <a:pt x="1448741" y="203501"/>
                  <a:pt x="1456267" y="192212"/>
                </a:cubicBezTo>
                <a:lnTo>
                  <a:pt x="1467556" y="175279"/>
                </a:lnTo>
                <a:cubicBezTo>
                  <a:pt x="1469437" y="169635"/>
                  <a:pt x="1470311" y="163547"/>
                  <a:pt x="1473200" y="158346"/>
                </a:cubicBezTo>
                <a:cubicBezTo>
                  <a:pt x="1479789" y="146486"/>
                  <a:pt x="1491487" y="137350"/>
                  <a:pt x="1495778" y="124479"/>
                </a:cubicBezTo>
                <a:cubicBezTo>
                  <a:pt x="1505714" y="94676"/>
                  <a:pt x="1498123" y="112495"/>
                  <a:pt x="1524000" y="73679"/>
                </a:cubicBezTo>
                <a:cubicBezTo>
                  <a:pt x="1527763" y="68035"/>
                  <a:pt x="1530492" y="61543"/>
                  <a:pt x="1535289" y="56746"/>
                </a:cubicBezTo>
                <a:cubicBezTo>
                  <a:pt x="1540934" y="51101"/>
                  <a:pt x="1547113" y="45944"/>
                  <a:pt x="1552223" y="39812"/>
                </a:cubicBezTo>
                <a:cubicBezTo>
                  <a:pt x="1571862" y="16246"/>
                  <a:pt x="1552647" y="26500"/>
                  <a:pt x="1580445" y="17235"/>
                </a:cubicBezTo>
                <a:cubicBezTo>
                  <a:pt x="1599987" y="19678"/>
                  <a:pt x="1638531" y="23871"/>
                  <a:pt x="1659467" y="28524"/>
                </a:cubicBezTo>
                <a:cubicBezTo>
                  <a:pt x="1665275" y="29815"/>
                  <a:pt x="1670756" y="32287"/>
                  <a:pt x="1676400" y="34168"/>
                </a:cubicBezTo>
                <a:cubicBezTo>
                  <a:pt x="1680163" y="39812"/>
                  <a:pt x="1684934" y="44902"/>
                  <a:pt x="1687689" y="51101"/>
                </a:cubicBezTo>
                <a:cubicBezTo>
                  <a:pt x="1699435" y="77528"/>
                  <a:pt x="1698722" y="86635"/>
                  <a:pt x="1704623" y="113190"/>
                </a:cubicBezTo>
                <a:cubicBezTo>
                  <a:pt x="1713452" y="152921"/>
                  <a:pt x="1706477" y="119680"/>
                  <a:pt x="1715912" y="152701"/>
                </a:cubicBezTo>
                <a:cubicBezTo>
                  <a:pt x="1718043" y="160160"/>
                  <a:pt x="1719327" y="167849"/>
                  <a:pt x="1721556" y="175279"/>
                </a:cubicBezTo>
                <a:cubicBezTo>
                  <a:pt x="1726685" y="192376"/>
                  <a:pt x="1732844" y="209146"/>
                  <a:pt x="1738489" y="226079"/>
                </a:cubicBezTo>
                <a:cubicBezTo>
                  <a:pt x="1740371" y="231723"/>
                  <a:pt x="1739184" y="239712"/>
                  <a:pt x="1744134" y="243012"/>
                </a:cubicBezTo>
                <a:cubicBezTo>
                  <a:pt x="1770969" y="260902"/>
                  <a:pt x="1754630" y="252155"/>
                  <a:pt x="1794934" y="265590"/>
                </a:cubicBezTo>
                <a:lnTo>
                  <a:pt x="1811867" y="271235"/>
                </a:lnTo>
                <a:cubicBezTo>
                  <a:pt x="1827724" y="269793"/>
                  <a:pt x="1869173" y="270804"/>
                  <a:pt x="1890889" y="259946"/>
                </a:cubicBezTo>
                <a:cubicBezTo>
                  <a:pt x="1896957" y="256912"/>
                  <a:pt x="1902178" y="252420"/>
                  <a:pt x="1907823" y="248657"/>
                </a:cubicBezTo>
                <a:cubicBezTo>
                  <a:pt x="1915349" y="237368"/>
                  <a:pt x="1926109" y="227661"/>
                  <a:pt x="1930400" y="214790"/>
                </a:cubicBezTo>
                <a:lnTo>
                  <a:pt x="1941689" y="180924"/>
                </a:lnTo>
                <a:cubicBezTo>
                  <a:pt x="1943571" y="175279"/>
                  <a:pt x="1944033" y="168941"/>
                  <a:pt x="1947334" y="163990"/>
                </a:cubicBezTo>
                <a:lnTo>
                  <a:pt x="1981200" y="113190"/>
                </a:lnTo>
                <a:cubicBezTo>
                  <a:pt x="1984963" y="107546"/>
                  <a:pt x="1990344" y="102693"/>
                  <a:pt x="1992489" y="96257"/>
                </a:cubicBezTo>
                <a:cubicBezTo>
                  <a:pt x="1999587" y="74964"/>
                  <a:pt x="2001304" y="64865"/>
                  <a:pt x="2020712" y="45457"/>
                </a:cubicBezTo>
                <a:cubicBezTo>
                  <a:pt x="2026356" y="39813"/>
                  <a:pt x="2031003" y="32952"/>
                  <a:pt x="2037645" y="28524"/>
                </a:cubicBezTo>
                <a:cubicBezTo>
                  <a:pt x="2042595" y="25224"/>
                  <a:pt x="2049256" y="25540"/>
                  <a:pt x="2054578" y="22879"/>
                </a:cubicBezTo>
                <a:cubicBezTo>
                  <a:pt x="2060646" y="19845"/>
                  <a:pt x="2065867" y="15353"/>
                  <a:pt x="2071512" y="11590"/>
                </a:cubicBezTo>
                <a:cubicBezTo>
                  <a:pt x="2105379" y="13472"/>
                  <a:pt x="2139346" y="14019"/>
                  <a:pt x="2173112" y="17235"/>
                </a:cubicBezTo>
                <a:cubicBezTo>
                  <a:pt x="2179035" y="17799"/>
                  <a:pt x="2185838" y="18672"/>
                  <a:pt x="2190045" y="22879"/>
                </a:cubicBezTo>
                <a:cubicBezTo>
                  <a:pt x="2199639" y="32473"/>
                  <a:pt x="2205097" y="45457"/>
                  <a:pt x="2212623" y="56746"/>
                </a:cubicBezTo>
                <a:cubicBezTo>
                  <a:pt x="2216386" y="62390"/>
                  <a:pt x="2219115" y="68882"/>
                  <a:pt x="2223912" y="73679"/>
                </a:cubicBezTo>
                <a:cubicBezTo>
                  <a:pt x="2234545" y="84312"/>
                  <a:pt x="2243634" y="95615"/>
                  <a:pt x="2257778" y="101901"/>
                </a:cubicBezTo>
                <a:cubicBezTo>
                  <a:pt x="2268652" y="106734"/>
                  <a:pt x="2291645" y="113190"/>
                  <a:pt x="2291645" y="113190"/>
                </a:cubicBezTo>
                <a:cubicBezTo>
                  <a:pt x="2321111" y="132834"/>
                  <a:pt x="2295491" y="118858"/>
                  <a:pt x="2336800" y="130124"/>
                </a:cubicBezTo>
                <a:cubicBezTo>
                  <a:pt x="2348280" y="133255"/>
                  <a:pt x="2370667" y="141412"/>
                  <a:pt x="2370667" y="141412"/>
                </a:cubicBezTo>
                <a:lnTo>
                  <a:pt x="2528712" y="135768"/>
                </a:lnTo>
              </a:path>
            </a:pathLst>
          </a:custGeom>
          <a:noFill/>
          <a:ln w="25400">
            <a:solidFill>
              <a:srgbClr val="CC86FF"/>
            </a:solidFill>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a:extLst>
              <a:ext uri="{FF2B5EF4-FFF2-40B4-BE49-F238E27FC236}">
                <a16:creationId xmlns:a16="http://schemas.microsoft.com/office/drawing/2014/main" id="{C8113A88-C4AB-A746-8478-5833F2E3FFDB}"/>
              </a:ext>
            </a:extLst>
          </p:cNvPr>
          <p:cNvSpPr/>
          <p:nvPr/>
        </p:nvSpPr>
        <p:spPr>
          <a:xfrm>
            <a:off x="7336630" y="4089799"/>
            <a:ext cx="911423" cy="807243"/>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BA23EAF2-0D66-394C-B66F-401FE0D414C6}"/>
                  </a:ext>
                </a:extLst>
              </p:cNvPr>
              <p:cNvSpPr txBox="1"/>
              <p:nvPr/>
            </p:nvSpPr>
            <p:spPr>
              <a:xfrm>
                <a:off x="7294883" y="4240968"/>
                <a:ext cx="397815" cy="4135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2000" b="0" i="1" smtClean="0">
                              <a:solidFill>
                                <a:schemeClr val="accent4">
                                  <a:lumMod val="20000"/>
                                  <a:lumOff val="80000"/>
                                </a:schemeClr>
                              </a:solidFill>
                              <a:latin typeface="Cambria Math" panose="02040503050406030204" pitchFamily="18" charset="0"/>
                            </a:rPr>
                          </m:ctrlPr>
                        </m:sSubPr>
                        <m:e>
                          <m:r>
                            <a:rPr lang="en-GB" sz="2000" b="0" i="1" smtClean="0">
                              <a:solidFill>
                                <a:schemeClr val="accent4">
                                  <a:lumMod val="20000"/>
                                  <a:lumOff val="80000"/>
                                </a:schemeClr>
                              </a:solidFill>
                              <a:latin typeface="Cambria Math" panose="02040503050406030204" pitchFamily="18" charset="0"/>
                            </a:rPr>
                            <m:t>𝑞</m:t>
                          </m:r>
                        </m:e>
                        <m:sub>
                          <m:r>
                            <a:rPr lang="en-GB" sz="2000" b="0" i="1" smtClean="0">
                              <a:solidFill>
                                <a:schemeClr val="accent4">
                                  <a:lumMod val="20000"/>
                                  <a:lumOff val="80000"/>
                                </a:schemeClr>
                              </a:solidFill>
                              <a:latin typeface="Cambria Math" panose="02040503050406030204" pitchFamily="18" charset="0"/>
                            </a:rPr>
                            <m:t>𝑖</m:t>
                          </m:r>
                          <m:r>
                            <a:rPr lang="en-GB" sz="2000" b="0" i="1" smtClean="0">
                              <a:solidFill>
                                <a:schemeClr val="accent4">
                                  <a:lumMod val="20000"/>
                                  <a:lumOff val="80000"/>
                                </a:schemeClr>
                              </a:solidFill>
                              <a:latin typeface="Cambria Math" panose="02040503050406030204" pitchFamily="18" charset="0"/>
                            </a:rPr>
                            <m:t>,</m:t>
                          </m:r>
                          <m:r>
                            <a:rPr lang="en-GB" sz="2000" b="0" i="1" smtClean="0">
                              <a:solidFill>
                                <a:schemeClr val="accent4">
                                  <a:lumMod val="20000"/>
                                  <a:lumOff val="80000"/>
                                </a:schemeClr>
                              </a:solidFill>
                              <a:latin typeface="Cambria Math" panose="02040503050406030204" pitchFamily="18" charset="0"/>
                            </a:rPr>
                            <m:t>𝑐𝑜𝑛𝑣</m:t>
                          </m:r>
                        </m:sub>
                      </m:sSub>
                    </m:oMath>
                  </m:oMathPara>
                </a14:m>
                <a:endParaRPr lang="en-US" sz="2000" dirty="0">
                  <a:solidFill>
                    <a:schemeClr val="accent4">
                      <a:lumMod val="20000"/>
                      <a:lumOff val="80000"/>
                    </a:schemeClr>
                  </a:solidFill>
                </a:endParaRPr>
              </a:p>
            </p:txBody>
          </p:sp>
        </mc:Choice>
        <mc:Fallback xmlns="">
          <p:sp>
            <p:nvSpPr>
              <p:cNvPr id="22" name="TextBox 21">
                <a:extLst>
                  <a:ext uri="{FF2B5EF4-FFF2-40B4-BE49-F238E27FC236}">
                    <a16:creationId xmlns:a16="http://schemas.microsoft.com/office/drawing/2014/main" id="{BA23EAF2-0D66-394C-B66F-401FE0D414C6}"/>
                  </a:ext>
                </a:extLst>
              </p:cNvPr>
              <p:cNvSpPr txBox="1">
                <a:spLocks noRot="1" noChangeAspect="1" noMove="1" noResize="1" noEditPoints="1" noAdjustHandles="1" noChangeArrowheads="1" noChangeShapeType="1" noTextEdit="1"/>
              </p:cNvSpPr>
              <p:nvPr/>
            </p:nvSpPr>
            <p:spPr>
              <a:xfrm>
                <a:off x="7294883" y="4240968"/>
                <a:ext cx="397815" cy="413511"/>
              </a:xfrm>
              <a:prstGeom prst="rect">
                <a:avLst/>
              </a:prstGeom>
              <a:blipFill>
                <a:blip r:embed="rId12"/>
                <a:stretch>
                  <a:fillRect r="-100000" b="-3030"/>
                </a:stretch>
              </a:blipFill>
            </p:spPr>
            <p:txBody>
              <a:bodyPr/>
              <a:lstStyle/>
              <a:p>
                <a:r>
                  <a:rPr lang="en-US">
                    <a:noFill/>
                  </a:rPr>
                  <a:t> </a:t>
                </a:r>
              </a:p>
            </p:txBody>
          </p:sp>
        </mc:Fallback>
      </mc:AlternateContent>
      <p:sp>
        <p:nvSpPr>
          <p:cNvPr id="34" name="Right Arrow 33">
            <a:extLst>
              <a:ext uri="{FF2B5EF4-FFF2-40B4-BE49-F238E27FC236}">
                <a16:creationId xmlns:a16="http://schemas.microsoft.com/office/drawing/2014/main" id="{7E2FE435-65AD-91F7-8356-DD06F39709C9}"/>
              </a:ext>
            </a:extLst>
          </p:cNvPr>
          <p:cNvSpPr/>
          <p:nvPr/>
        </p:nvSpPr>
        <p:spPr>
          <a:xfrm rot="5400000">
            <a:off x="6655433" y="5524979"/>
            <a:ext cx="258937" cy="807243"/>
          </a:xfrm>
          <a:prstGeom prst="rightArrow">
            <a:avLst/>
          </a:prstGeom>
          <a:solidFill>
            <a:srgbClr val="CC8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7375C242-00A1-E1DD-5122-0C8A104219FD}"/>
                  </a:ext>
                </a:extLst>
              </p:cNvPr>
              <p:cNvSpPr txBox="1"/>
              <p:nvPr/>
            </p:nvSpPr>
            <p:spPr>
              <a:xfrm>
                <a:off x="6394474" y="6031225"/>
                <a:ext cx="764087" cy="4135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𝑞</m:t>
                          </m:r>
                        </m:e>
                        <m:sub>
                          <m:r>
                            <a:rPr lang="en-GB" sz="2000" b="0" i="1" smtClean="0">
                              <a:latin typeface="Cambria Math" panose="02040503050406030204" pitchFamily="18" charset="0"/>
                            </a:rPr>
                            <m:t>𝑟𝑎𝑑</m:t>
                          </m:r>
                        </m:sub>
                      </m:sSub>
                    </m:oMath>
                  </m:oMathPara>
                </a14:m>
                <a:endParaRPr lang="en-US" sz="2000" dirty="0"/>
              </a:p>
            </p:txBody>
          </p:sp>
        </mc:Choice>
        <mc:Fallback xmlns="">
          <p:sp>
            <p:nvSpPr>
              <p:cNvPr id="44" name="TextBox 43">
                <a:extLst>
                  <a:ext uri="{FF2B5EF4-FFF2-40B4-BE49-F238E27FC236}">
                    <a16:creationId xmlns:a16="http://schemas.microsoft.com/office/drawing/2014/main" id="{7375C242-00A1-E1DD-5122-0C8A104219FD}"/>
                  </a:ext>
                </a:extLst>
              </p:cNvPr>
              <p:cNvSpPr txBox="1">
                <a:spLocks noRot="1" noChangeAspect="1" noMove="1" noResize="1" noEditPoints="1" noAdjustHandles="1" noChangeArrowheads="1" noChangeShapeType="1" noTextEdit="1"/>
              </p:cNvSpPr>
              <p:nvPr/>
            </p:nvSpPr>
            <p:spPr>
              <a:xfrm>
                <a:off x="6394474" y="6031225"/>
                <a:ext cx="764087" cy="413511"/>
              </a:xfrm>
              <a:prstGeom prst="rect">
                <a:avLst/>
              </a:prstGeom>
              <a:blipFill>
                <a:blip r:embed="rId13"/>
                <a:stretch>
                  <a:fillRect b="-2941"/>
                </a:stretch>
              </a:blipFill>
            </p:spPr>
            <p:txBody>
              <a:bodyPr/>
              <a:lstStyle/>
              <a:p>
                <a:r>
                  <a:rPr lang="en-US">
                    <a:noFill/>
                  </a:rPr>
                  <a:t> </a:t>
                </a:r>
              </a:p>
            </p:txBody>
          </p:sp>
        </mc:Fallback>
      </mc:AlternateContent>
    </p:spTree>
    <p:extLst>
      <p:ext uri="{BB962C8B-B14F-4D97-AF65-F5344CB8AC3E}">
        <p14:creationId xmlns:p14="http://schemas.microsoft.com/office/powerpoint/2010/main" val="1729296343"/>
      </p:ext>
    </p:extLst>
  </p:cSld>
  <p:clrMapOvr>
    <a:masterClrMapping/>
  </p:clrMapOvr>
</p:sld>
</file>

<file path=ppt/theme/theme1.xml><?xml version="1.0" encoding="utf-8"?>
<a:theme xmlns:a="http://schemas.openxmlformats.org/drawingml/2006/main" name="Office Theme">
  <a:themeElements>
    <a:clrScheme name="Custom 1">
      <a:dk1>
        <a:srgbClr val="002F55"/>
      </a:dk1>
      <a:lt1>
        <a:srgbClr val="FEFFFE"/>
      </a:lt1>
      <a:dk2>
        <a:srgbClr val="000000"/>
      </a:dk2>
      <a:lt2>
        <a:srgbClr val="D0D2D3"/>
      </a:lt2>
      <a:accent1>
        <a:srgbClr val="F8971C"/>
      </a:accent1>
      <a:accent2>
        <a:srgbClr val="F6D34C"/>
      </a:accent2>
      <a:accent3>
        <a:srgbClr val="006F45"/>
      </a:accent3>
      <a:accent4>
        <a:srgbClr val="0081C9"/>
      </a:accent4>
      <a:accent5>
        <a:srgbClr val="C7252C"/>
      </a:accent5>
      <a:accent6>
        <a:srgbClr val="7F8283"/>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6316CCD9903B645B1223854D447221E" ma:contentTypeVersion="6" ma:contentTypeDescription="Create a new document." ma:contentTypeScope="" ma:versionID="46188c08d8e1e7618fd6312142b27783">
  <xsd:schema xmlns:xsd="http://www.w3.org/2001/XMLSchema" xmlns:xs="http://www.w3.org/2001/XMLSchema" xmlns:p="http://schemas.microsoft.com/office/2006/metadata/properties" xmlns:ns2="a1e21aa8-25ab-4a1b-8459-5e75be367d4e" targetNamespace="http://schemas.microsoft.com/office/2006/metadata/properties" ma:root="true" ma:fieldsID="e7969f3529bb75d870ceac621e615265" ns2:_="">
    <xsd:import namespace="a1e21aa8-25ab-4a1b-8459-5e75be367d4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e21aa8-25ab-4a1b-8459-5e75be367d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47EEE35-3F8B-4714-A99C-4811082AAB6E}">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F17A74D1-D399-4538-994A-0C8B87B84F64}">
  <ds:schemaRefs>
    <ds:schemaRef ds:uri="http://schemas.microsoft.com/sharepoint/v3/contenttype/forms"/>
  </ds:schemaRefs>
</ds:datastoreItem>
</file>

<file path=customXml/itemProps3.xml><?xml version="1.0" encoding="utf-8"?>
<ds:datastoreItem xmlns:ds="http://schemas.openxmlformats.org/officeDocument/2006/customXml" ds:itemID="{7AAEF4CF-41B4-428C-9374-315DABC474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1e21aa8-25ab-4a1b-8459-5e75be367d4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6370</TotalTime>
  <Words>4170</Words>
  <Application>Microsoft Macintosh PowerPoint</Application>
  <PresentationFormat>Widescreen</PresentationFormat>
  <Paragraphs>620</Paragraphs>
  <Slides>43</Slides>
  <Notes>32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43</vt:i4>
      </vt:variant>
    </vt:vector>
  </HeadingPairs>
  <TitlesOfParts>
    <vt:vector size="52" baseType="lpstr">
      <vt:lpstr>Apple Symbols</vt:lpstr>
      <vt:lpstr>Arial</vt:lpstr>
      <vt:lpstr>Calibri</vt:lpstr>
      <vt:lpstr>Cambria Math</vt:lpstr>
      <vt:lpstr>Helvetica Neue</vt:lpstr>
      <vt:lpstr>Liberation Sans</vt:lpstr>
      <vt:lpstr>System Font Regular</vt:lpstr>
      <vt:lpstr>Times New Roman</vt:lpstr>
      <vt:lpstr>Office Theme</vt:lpstr>
      <vt:lpstr>Non-local parallel electron transport in the SOL</vt:lpstr>
      <vt:lpstr>MCF Team at Imperial  &amp;  Main Collaborators </vt:lpstr>
      <vt:lpstr>MCF Team at Imperial  &amp;  Main Collaborators </vt:lpstr>
      <vt:lpstr>Contents </vt:lpstr>
      <vt:lpstr>Exhaust physics in MCF   The scrape-off layer &amp; Challenges</vt:lpstr>
      <vt:lpstr>Exhaust physics in MCF    Complexities</vt:lpstr>
      <vt:lpstr>Exhaust physics in MCF Divertor regimes</vt:lpstr>
      <vt:lpstr>Exhaust physics in MCF The two-point model</vt:lpstr>
      <vt:lpstr>Exhaust physics in MCF Energy fluxes in conduction limited regime</vt:lpstr>
      <vt:lpstr>Non-local transport </vt:lpstr>
      <vt:lpstr>Non-locality in Braginskii closure of fluid equations  </vt:lpstr>
      <vt:lpstr>Non-local transport:   Questions raised </vt:lpstr>
      <vt:lpstr>Kinetic VFP Code – SOL-KiT</vt:lpstr>
      <vt:lpstr>Kinetic model for electrons Vlasov-Fokker-Planck  +  Boltzmann e– –neutral</vt:lpstr>
      <vt:lpstr>SOL-KiT  –  Overview </vt:lpstr>
      <vt:lpstr>SOL-KiT  –  Kinetic Elec. + Fluid Ions </vt:lpstr>
      <vt:lpstr>SOL-KiT  –  Neutral fluid + CRM </vt:lpstr>
      <vt:lpstr>SOL-KiT  –  Fluid electron mode </vt:lpstr>
      <vt:lpstr>Impact of kinetic effects on Impurities</vt:lpstr>
      <vt:lpstr>SOL plasma regimes </vt:lpstr>
      <vt:lpstr>Simulations </vt:lpstr>
      <vt:lpstr>Heat flux suppression leading to steeper ∇T_e </vt:lpstr>
      <vt:lpstr>Modified behaviour at the sheath boundary </vt:lpstr>
      <vt:lpstr>Minimal changes to target heat fluxes </vt:lpstr>
      <vt:lpstr>Fitting kinetic modifications to control parameters 1. Heat flux suppression</vt:lpstr>
      <vt:lpstr>Fitting kinetic modifications to control parameters 2. Sheath heat-transmission coeff. enhancement</vt:lpstr>
      <vt:lpstr>Scaling laws improve fluid simulations </vt:lpstr>
      <vt:lpstr>ITER case </vt:lpstr>
      <vt:lpstr>Impact of kinetic electrons on impurities</vt:lpstr>
      <vt:lpstr>SIKE </vt:lpstr>
      <vt:lpstr>Ionization affected by electron kinetics </vt:lpstr>
      <vt:lpstr>Radiative losses reduction </vt:lpstr>
      <vt:lpstr>Briefly…  … UKAEA New Exhaust Code</vt:lpstr>
      <vt:lpstr>UKAEA New Exhaust Code (NEC)  –  Motivation </vt:lpstr>
      <vt:lpstr>UKAEA New Exhaust Code – Objectives </vt:lpstr>
      <vt:lpstr>UKAEA New Exhaust Code – Objectives </vt:lpstr>
      <vt:lpstr>Progress:  Nektar++ (FEM) proofing </vt:lpstr>
      <vt:lpstr>Summary </vt:lpstr>
      <vt:lpstr>Extras</vt:lpstr>
      <vt:lpstr>Exhaust physics in MCF Consequences of the two-point model</vt:lpstr>
      <vt:lpstr>Exhaust Physics in MCF Simplest fluid equations along field lines</vt:lpstr>
      <vt:lpstr>Kinetics in the divertor SOL Evidence</vt:lpstr>
      <vt:lpstr>Current and future research Ion temperature equation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Kinetic modelling of divertor detachment in tokamaks</dc:title>
  <dc:creator>Power, Dominic</dc:creator>
  <cp:lastModifiedBy>Kingham, Robert J</cp:lastModifiedBy>
  <cp:revision>642</cp:revision>
  <cp:lastPrinted>2021-03-24T12:33:36Z</cp:lastPrinted>
  <dcterms:created xsi:type="dcterms:W3CDTF">2020-06-15T13:46:38Z</dcterms:created>
  <dcterms:modified xsi:type="dcterms:W3CDTF">2023-11-08T10:23:09Z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0x010100C6316CCD9903B645B1223854D447221E</vt:lpwstr>
  </property>
</Properties>
</file>